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8"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1" roundtripDataSignature="AMtx7mjsmt2uqm5AyXAbrPbIjUekLWx4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FCD863-1076-4950-913C-743B23C83944}">
  <a:tblStyle styleId="{27FCD863-1076-4950-913C-743B23C8394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08"/>
    <p:restoredTop sz="94652"/>
  </p:normalViewPr>
  <p:slideViewPr>
    <p:cSldViewPr snapToGrid="0">
      <p:cViewPr varScale="1">
        <p:scale>
          <a:sx n="121" d="100"/>
          <a:sy n="121" d="100"/>
        </p:scale>
        <p:origin x="82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61" Type="http://customschemas.google.com/relationships/presentationmetadata" Target="metadata"/><Relationship Id="rId62" Type="http://schemas.openxmlformats.org/officeDocument/2006/relationships/presProps" Target="presProps.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4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e851d7f5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5e851d7f57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e8886e9ca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5e8886e9ca_1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ioby’s platform allows groups to . . .</a:t>
            </a:r>
            <a:endParaRPr/>
          </a:p>
          <a:p>
            <a:pPr marL="628650" lvl="1" indent="-171450" algn="l" rtl="0">
              <a:lnSpc>
                <a:spcPct val="100000"/>
              </a:lnSpc>
              <a:spcBef>
                <a:spcPts val="0"/>
              </a:spcBef>
              <a:spcAft>
                <a:spcPts val="0"/>
              </a:spcAft>
              <a:buClr>
                <a:schemeClr val="dk1"/>
              </a:buClr>
              <a:buSzPts val="1200"/>
              <a:buFont typeface="Calibri"/>
              <a:buChar char="-"/>
            </a:pPr>
            <a:r>
              <a:rPr lang="en-US"/>
              <a:t>process </a:t>
            </a:r>
            <a:r>
              <a:rPr lang="en-US" b="1"/>
              <a:t>donations</a:t>
            </a:r>
            <a:r>
              <a:rPr lang="en-US"/>
              <a:t>, solicit in-kind donations</a:t>
            </a:r>
            <a:endParaRPr/>
          </a:p>
          <a:p>
            <a:pPr marL="628650" lvl="1" indent="-171450" algn="l" rtl="0">
              <a:lnSpc>
                <a:spcPct val="100000"/>
              </a:lnSpc>
              <a:spcBef>
                <a:spcPts val="0"/>
              </a:spcBef>
              <a:spcAft>
                <a:spcPts val="0"/>
              </a:spcAft>
              <a:buClr>
                <a:schemeClr val="dk1"/>
              </a:buClr>
              <a:buSzPts val="1200"/>
              <a:buFont typeface="Calibri"/>
              <a:buChar char="-"/>
            </a:pPr>
            <a:r>
              <a:rPr lang="en-US"/>
              <a:t>share their work through their </a:t>
            </a:r>
            <a:r>
              <a:rPr lang="en-US" b="1"/>
              <a:t>social networks</a:t>
            </a:r>
            <a:r>
              <a:rPr lang="en-US"/>
              <a:t>,</a:t>
            </a:r>
            <a:endParaRPr/>
          </a:p>
          <a:p>
            <a:pPr marL="628650" lvl="1" indent="-171450" algn="l" rtl="0">
              <a:lnSpc>
                <a:spcPct val="100000"/>
              </a:lnSpc>
              <a:spcBef>
                <a:spcPts val="0"/>
              </a:spcBef>
              <a:spcAft>
                <a:spcPts val="0"/>
              </a:spcAft>
              <a:buClr>
                <a:schemeClr val="dk1"/>
              </a:buClr>
              <a:buSzPts val="1200"/>
              <a:buFont typeface="Calibri"/>
              <a:buChar char="-"/>
            </a:pPr>
            <a:r>
              <a:rPr lang="en-US"/>
              <a:t>and </a:t>
            </a:r>
            <a:r>
              <a:rPr lang="en-US" b="1"/>
              <a:t>recruit volunteers</a:t>
            </a:r>
            <a:endParaRPr b="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e851d7f57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5e851d7f57_0_3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US"/>
              <a:t>So what sets ioby apart from other platforms?</a:t>
            </a:r>
            <a:endParaRPr/>
          </a:p>
          <a:p>
            <a:pPr marL="914400" lvl="1" indent="-228600" algn="l" rtl="0">
              <a:lnSpc>
                <a:spcPct val="100000"/>
              </a:lnSpc>
              <a:spcBef>
                <a:spcPts val="0"/>
              </a:spcBef>
              <a:spcAft>
                <a:spcPts val="0"/>
              </a:spcAft>
              <a:buSzPts val="1200"/>
              <a:buFont typeface="Calibri"/>
              <a:buNone/>
            </a:pPr>
            <a:r>
              <a:rPr lang="en-US"/>
              <a:t>1) ioby is a mission-driven organization. They’re </a:t>
            </a:r>
            <a:r>
              <a:rPr lang="en-US">
                <a:highlight>
                  <a:srgbClr val="FFFFFF"/>
                </a:highlight>
              </a:rPr>
              <a:t>creating a future in which our towns and neighborhoods are shaped by the powerful good ideas of our own neighbors.</a:t>
            </a:r>
            <a:endParaRPr>
              <a:highlight>
                <a:srgbClr val="FFFFFF"/>
              </a:highlight>
            </a:endParaRPr>
          </a:p>
          <a:p>
            <a:pPr marL="914400" lvl="1" indent="-228600" algn="l" rtl="0">
              <a:lnSpc>
                <a:spcPct val="100000"/>
              </a:lnSpc>
              <a:spcBef>
                <a:spcPts val="0"/>
              </a:spcBef>
              <a:spcAft>
                <a:spcPts val="0"/>
              </a:spcAft>
              <a:buSzPts val="1400"/>
              <a:buNone/>
            </a:pPr>
            <a:r>
              <a:rPr lang="en-US">
                <a:highlight>
                  <a:srgbClr val="FFFFFF"/>
                </a:highlight>
              </a:rPr>
              <a:t>2) they assign an experienced fundraising coach to work with everyone who comes to them with a funding need</a:t>
            </a:r>
            <a:endParaRPr>
              <a:highlight>
                <a:srgbClr val="FFFFFF"/>
              </a:highlight>
            </a:endParaRPr>
          </a:p>
          <a:p>
            <a:pPr marL="914400" lvl="1" indent="-228600" algn="l" rtl="0">
              <a:lnSpc>
                <a:spcPct val="100000"/>
              </a:lnSpc>
              <a:spcBef>
                <a:spcPts val="0"/>
              </a:spcBef>
              <a:spcAft>
                <a:spcPts val="0"/>
              </a:spcAft>
              <a:buSzPts val="1400"/>
              <a:buNone/>
            </a:pPr>
            <a:r>
              <a:rPr lang="en-US">
                <a:highlight>
                  <a:srgbClr val="FFFFFF"/>
                </a:highlight>
              </a:rPr>
              <a:t>3) they sometimes run matching campaigns with large national funders (there’s one underway with ArtPlace America right now), and they also let you leverage a large donation as a match (you can create your very own match campaign for your project)</a:t>
            </a:r>
            <a:endParaRPr>
              <a:highlight>
                <a:srgbClr val="FFFFFF"/>
              </a:highlight>
            </a:endParaRPr>
          </a:p>
          <a:p>
            <a:pPr marL="914400" lvl="1" indent="-228600" algn="l" rtl="0">
              <a:lnSpc>
                <a:spcPct val="100000"/>
              </a:lnSpc>
              <a:spcBef>
                <a:spcPts val="0"/>
              </a:spcBef>
              <a:spcAft>
                <a:spcPts val="0"/>
              </a:spcAft>
              <a:buSzPts val="1400"/>
              <a:buNone/>
            </a:pPr>
            <a:r>
              <a:rPr lang="en-US">
                <a:highlight>
                  <a:srgbClr val="FFFFFF"/>
                </a:highlight>
              </a:rPr>
              <a:t>5) they maintain a long list of resources on their site, meant for first-time fundraisers</a:t>
            </a:r>
            <a:endParaRPr>
              <a:highlight>
                <a:srgbClr val="FFFFFF"/>
              </a:highlight>
            </a:endParaRPr>
          </a:p>
          <a:p>
            <a:pPr marL="914400" lvl="1" indent="-228600" algn="l" rtl="0">
              <a:lnSpc>
                <a:spcPct val="100000"/>
              </a:lnSpc>
              <a:spcBef>
                <a:spcPts val="0"/>
              </a:spcBef>
              <a:spcAft>
                <a:spcPts val="0"/>
              </a:spcAft>
              <a:buSzPts val="1400"/>
              <a:buNone/>
            </a:pPr>
            <a:r>
              <a:rPr lang="en-US">
                <a:highlight>
                  <a:srgbClr val="FFFFFF"/>
                </a:highlight>
              </a:rPr>
              <a:t>6) because they’re a nonprofit organization, they can keep their fees very low. Most campaigns are only charged 3% for payment processing, plus a one-time fee of $35. This isn’t an upfront cost. It gets added to the amount that you set out to raise.</a:t>
            </a:r>
            <a:endParaRPr>
              <a:highlight>
                <a:srgbClr val="FFFFFF"/>
              </a:highlight>
            </a:endParaRPr>
          </a:p>
          <a:p>
            <a:pPr marL="914400" lvl="1" indent="-228600" algn="l" rtl="0">
              <a:lnSpc>
                <a:spcPct val="100000"/>
              </a:lnSpc>
              <a:spcBef>
                <a:spcPts val="0"/>
              </a:spcBef>
              <a:spcAft>
                <a:spcPts val="0"/>
              </a:spcAft>
              <a:buSzPts val="1400"/>
              <a:buFont typeface="Arial"/>
              <a:buNone/>
            </a:pPr>
            <a:endParaRPr>
              <a:highlight>
                <a:srgbClr val="FFFFFF"/>
              </a:highlight>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e859046f9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5e859046f9_1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t>Now that you know a little about us, I want to show you a quick video to show you what this looks like in action. As a mission driven organization, they are most interested in seeing community change happen and that could not happen without </a:t>
            </a:r>
            <a:r>
              <a:rPr lang="en-US" dirty="0" err="1"/>
              <a:t>ioby</a:t>
            </a:r>
            <a:r>
              <a:rPr lang="en-US" dirty="0"/>
              <a:t> Leaders. This is Deborah. She raised $2,800 for her project Sew Much Love in Memphis. In the video you will see how, what some would say is a small amount of money, is helping create amazing impact for the lives of her neighbors.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e851d7f57_0_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5e851d7f57_0_5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US"/>
              <a:t>Such a great project! Without leaders like Deborah, ioby could not accomplish their mission of mobilizing communities to plan, fund and make positive change in their own neighborhoods.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e859046f9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5e859046f9_1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US"/>
              <a:t>Now I want to spend a couple of minutes talking about why groups should consider crowdfunding. I realize that many in this room may have a variety of income sources - grants, annual fundraisers, private donors etc. so you may be asking “Why should we ever consider crowdfunding.”</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e859046f9_1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5e859046f9_1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Here it is: crowdfunding offers a chance to receive funding that’s on your schedule (rather than on a grant cycle), is the amount that you need (rather than what a funder thinks you need or deserve), and is unrestricted (meaning that a grantmaker or any other institution can’t tell you how to spend it).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e859046f9_1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5e859046f9_1_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US"/>
              <a:t>We know that fundraising is most successful for discrete projects. Why? Because your donors know exactly what they are investing in. </a:t>
            </a:r>
            <a:endParaRPr/>
          </a:p>
          <a:p>
            <a:pPr marL="171450" lvl="0" indent="-171450" algn="l" rtl="0">
              <a:lnSpc>
                <a:spcPct val="100000"/>
              </a:lnSpc>
              <a:spcBef>
                <a:spcPts val="0"/>
              </a:spcBef>
              <a:spcAft>
                <a:spcPts val="0"/>
              </a:spcAft>
              <a:buClr>
                <a:schemeClr val="dk1"/>
              </a:buClr>
              <a:buSzPts val="1200"/>
              <a:buFont typeface="Calibri"/>
              <a:buChar char="-"/>
            </a:pPr>
            <a:r>
              <a:rPr lang="en-US"/>
              <a:t>It can be tempting to just say “We need $50,000 so let’s just have a general fundraising campaign.” Fundraisers like this, that don’t communicate specific projects and outcomes within a certain time frame, struggle to be successful. Crowdfunding platforms are built for discrete projects so they force you to define discrete projects which should make you more successful.</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e859046f9_1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5e859046f9_1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US"/>
              <a:t>Who are you not reaching? Crowdfunding is an opportunity to target a new audience, or an audience that needs to be reengaged.</a:t>
            </a:r>
            <a:endParaRPr/>
          </a:p>
          <a:p>
            <a:pPr marL="171450" lvl="0" indent="-171450" algn="l" rtl="0">
              <a:lnSpc>
                <a:spcPct val="100000"/>
              </a:lnSpc>
              <a:spcBef>
                <a:spcPts val="0"/>
              </a:spcBef>
              <a:spcAft>
                <a:spcPts val="0"/>
              </a:spcAft>
              <a:buClr>
                <a:schemeClr val="dk1"/>
              </a:buClr>
              <a:buSzPts val="1200"/>
              <a:buFont typeface="Calibri"/>
              <a:buChar char="-"/>
            </a:pPr>
            <a:r>
              <a:rPr lang="en-US"/>
              <a:t>Here’s what I mean by a quick and powerful stewardship touch. We all know that stewarding donors is all about creating a series of touches, or interactions over time, that deepens our relationship with them, deepens their commitment our cause. Those touches are essentially feedback loops: “I invest, you do what you say you are going to do with my money, I see positive results, trust is built, my needs as a donor are met” People are more likely to remain donors if this cycle happens. Crowdfunding creates this cycle quickly – you fundraise within weeks and ideally you can show results in six months.</a:t>
            </a:r>
            <a:endParaRPr/>
          </a:p>
          <a:p>
            <a:pPr marL="171450" lvl="0" indent="-171450" algn="l" rtl="0">
              <a:lnSpc>
                <a:spcPct val="100000"/>
              </a:lnSpc>
              <a:spcBef>
                <a:spcPts val="0"/>
              </a:spcBef>
              <a:spcAft>
                <a:spcPts val="0"/>
              </a:spcAft>
              <a:buClr>
                <a:schemeClr val="dk1"/>
              </a:buClr>
              <a:buSzPts val="1200"/>
              <a:buFont typeface="Calibri"/>
              <a:buChar char="-"/>
            </a:pPr>
            <a:r>
              <a:rPr lang="en-US"/>
              <a:t>Finally, after a crowdfunding campaign is over, it’s not as if you never talk to those people again—they become part of your donor base.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e859046f9_1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5e859046f9_1_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US"/>
              <a:t>When you run a successful crowdfunding campaign you have a team helping you do personal asks, send out e-blasts and social media posts, and a range of other creative things to engage with your potential donors. This is community engagement.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e859046f9_1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5e859046f9_1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1" indent="-76200" algn="l" rtl="0">
              <a:lnSpc>
                <a:spcPct val="100000"/>
              </a:lnSpc>
              <a:spcBef>
                <a:spcPts val="0"/>
              </a:spcBef>
              <a:spcAft>
                <a:spcPts val="0"/>
              </a:spcAft>
              <a:buClr>
                <a:schemeClr val="dk1"/>
              </a:buClr>
              <a:buSzPts val="1200"/>
              <a:buFont typeface="Calibri"/>
              <a:buChar char="•"/>
            </a:pPr>
            <a:r>
              <a:rPr lang="en-US"/>
              <a:t>Maybe you haven’t dabbled in online giving before, or maybe you have a new idea that you want to try out . . . Crowdfunding is a great way to have control of experimenting with these things.</a:t>
            </a:r>
            <a:endParaRPr>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035eb8284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6035eb8284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My</a:t>
            </a:r>
            <a:r>
              <a:rPr lang="en-US" baseline="0" dirty="0" smtClean="0"/>
              <a:t> name is David Weinberger. My job is to</a:t>
            </a:r>
            <a:r>
              <a:rPr lang="mr-IN" baseline="0" dirty="0" smtClean="0"/>
              <a: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e859046f9_1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5e859046f9_1_2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e859046f9_1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5e859046f9_1_3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Leaders of a street art campaign to end catcalling and street harassment in Detroit raised the $265 they needed for stencils, chalk, and stickers.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e859046f9_1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5e859046f9_1_3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most successful campaigns are also urgent. Cleveland Action and the local Black Lives Matter chapter ran a successful preemptive campaign for legal and bail support for protests in the weeks leading up to a direct action.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e8886e9c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5e8886e9c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The more concrete your idea, the better. A group working with incarcerated New Yorkers through music education and mentorships with seasoned jazz musicians raised $1,400 on ioby’s platform.</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e8886e9ca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5e8886e9ca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e8886e9ca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5e8886e9ca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Think of potential team members from a various places you have networks (churches, friends, schools, neighborhood associations, etc.)</a:t>
            </a:r>
            <a:endParaRPr/>
          </a:p>
          <a:p>
            <a:pPr marL="457200" lvl="0" indent="-317500" algn="l" rtl="0">
              <a:lnSpc>
                <a:spcPct val="100000"/>
              </a:lnSpc>
              <a:spcBef>
                <a:spcPts val="0"/>
              </a:spcBef>
              <a:spcAft>
                <a:spcPts val="0"/>
              </a:spcAft>
              <a:buSzPts val="1400"/>
              <a:buChar char="●"/>
            </a:pPr>
            <a:r>
              <a:rPr lang="en-US"/>
              <a:t>Why? Because it will be best to reach your  donors through a variety of sources</a:t>
            </a:r>
            <a:endParaRPr/>
          </a:p>
          <a:p>
            <a:pPr marL="457200" lvl="0" indent="-317500" algn="l" rtl="0">
              <a:lnSpc>
                <a:spcPct val="100000"/>
              </a:lnSpc>
              <a:spcBef>
                <a:spcPts val="0"/>
              </a:spcBef>
              <a:spcAft>
                <a:spcPts val="0"/>
              </a:spcAft>
              <a:buSzPts val="1400"/>
              <a:buChar char="●"/>
            </a:pPr>
            <a:r>
              <a:rPr lang="en-US"/>
              <a:t>Look for the socialite, politico, digital wizard, and marketeer types to be on your team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e8886e9ca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5e8886e9ca_1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when you’re setting your budget, consider how much you’re likely going to be able to raise, given the size of your team, the number of prospects on your list, the amount of experience your team has, and the amount of time you have to raise your money. After this presentation, I’m going to walk you through a prospect chart, probably the most helpful tool I can offer you to set a reasonable and achievable goal.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e8886e9ca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5e8886e9ca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Who are your donors? What are they interested in? What matters to them? This will help you craft your story and think about how and where you’re going to ask them for donations.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e8886e9ca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e8886e9ca_1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When you’re telling the story of your campaign, you’ll want to include: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Drama: tell a compelling narrative that includes a conflict that your donors will care about; try to position your donor as the hero of this story. </a:t>
            </a:r>
            <a:endParaRPr/>
          </a:p>
          <a:p>
            <a:pPr marL="0" lvl="0" indent="0" algn="l" rtl="0">
              <a:lnSpc>
                <a:spcPct val="100000"/>
              </a:lnSpc>
              <a:spcBef>
                <a:spcPts val="0"/>
              </a:spcBef>
              <a:spcAft>
                <a:spcPts val="0"/>
              </a:spcAft>
              <a:buNone/>
            </a:pPr>
            <a:r>
              <a:rPr lang="en-US"/>
              <a:t>Authority: why should the donor trust that your idea is the best idea for them to invest in? Have you lived in your town for a long time? Have you done projects like this one before? Do you have some relevant experience working in this issue area that’s worth mentioning?</a:t>
            </a:r>
            <a:endParaRPr/>
          </a:p>
          <a:p>
            <a:pPr marL="0" lvl="0" indent="0" algn="l" rtl="0">
              <a:lnSpc>
                <a:spcPct val="100000"/>
              </a:lnSpc>
              <a:spcBef>
                <a:spcPts val="0"/>
              </a:spcBef>
              <a:spcAft>
                <a:spcPts val="0"/>
              </a:spcAft>
              <a:buNone/>
            </a:pPr>
            <a:r>
              <a:rPr lang="en-US"/>
              <a:t>Significance: Why should the donor care about what you’re doing? What happens if the campaign isn’t successful?</a:t>
            </a:r>
            <a:endParaRPr/>
          </a:p>
          <a:p>
            <a:pPr marL="0" lvl="0" indent="0" algn="l" rtl="0">
              <a:lnSpc>
                <a:spcPct val="100000"/>
              </a:lnSpc>
              <a:spcBef>
                <a:spcPts val="0"/>
              </a:spcBef>
              <a:spcAft>
                <a:spcPts val="0"/>
              </a:spcAft>
              <a:buNone/>
            </a:pPr>
            <a:r>
              <a:rPr lang="en-US"/>
              <a:t>Focus: don’t forget to make your ask! You’re not telling a story for the sake of telling a story. You’re telling a story so that they’ll give to your campaign and then turn around and invite their friends and family to give to it, too.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e8886e9ca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5e8886e9ca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Urgency is important! Don’t forget to give your donor a deadline. If they feel like they have until forever to give to the campaign, they will never give to the campaign. Hold them accountable to a deadline and be consistent.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035eb8284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035eb8284_0_1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Read these out loud.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e8886e9ca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5e8886e9ca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t>The more you plan before your campaign, the less work you’ll have to do when the campaign launches. Put in the work now and you’ll thank me when the campaign begins.</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035eb8284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035eb8284_0_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6035eb8284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6035eb8284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you get back to your fundraising team, you should: (read from slide)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6035eb8284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6035eb8284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6035eb8284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6035eb8284_0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Here’s why this is going to help you. From the Grassroots Institute for Fundraising Training (GIFT), we know that each method of asking carries its own rate of return. 50% of asks that you make face-to-face, for a donation amount that seems reasonable to the person, will be successful. 25% of people you ask by phone call will give. That rate of return drops considerably when you get less and less personal with your ask. Tweets and Facebook posts are easier to ignore than an ask to someone’s face, right? So you generally see a &lt;1% rate of return on social media.</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035eb8284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035eb8284_0_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let’s put these numbers to work. Say you know 2 people who can reasonably give you $1,000 for your project. If you ask face-to-face, we know that--on average-- there’s a 50% chance that they’ll say yes. So from those two asks, you can expect $1,000. Now drop to the bottom of the chart. If your team has a list of 600 people who can give $35, and you ask by personal email (not a blast), you can expect to receive $1,050 because only 5% will actually give. </a:t>
            </a:r>
            <a:endParaRPr/>
          </a:p>
          <a:p>
            <a:pPr marL="0" lvl="0" indent="0" algn="l" rtl="0">
              <a:spcBef>
                <a:spcPts val="0"/>
              </a:spcBef>
              <a:spcAft>
                <a:spcPts val="0"/>
              </a:spcAft>
              <a:buNone/>
            </a:pPr>
            <a:endParaRPr/>
          </a:p>
          <a:p>
            <a:pPr marL="0" lvl="0" indent="0" algn="l" rtl="0">
              <a:spcBef>
                <a:spcPts val="0"/>
              </a:spcBef>
              <a:spcAft>
                <a:spcPts val="0"/>
              </a:spcAft>
              <a:buNone/>
            </a:pPr>
            <a:r>
              <a:rPr lang="en-US"/>
              <a:t>Does this all make sense?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035eb8284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6035eb8284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what if you know that you need to raise $10,000 but your prospect chart says you’re only able to raise $6,175. What do you do? You can ask more people face-to-face or by phone call, or you can grow your team, or ask for more money if you think that some donors will be able to give some more. By filling out your prospect chart and seeing where you are in terms of your fundraising capacity, you’ll be in a better position to plan your fundraising campaign.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5e8886e9ca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5e8886e9ca_1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I said, my role is to help ioby create a strategy for working in our region that respects our local context. I have some questions for you, and I’ll be taking your anonymous responses back to ioby so that they have a better idea of how their content and approach resonates with people in our region.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e851d7f57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5e851d7f57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US"/>
              <a:t>ioby stands for in our back yards. They are a national nonprofit organization that helps residents fundraise for community change.</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e851d7f57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5e851d7f57_0_3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All campaigns featured on ioby’s website are for projects led, created, funded, and implemented by residents. You’ll see everything on ioby.org, from community-designed murals to community gardens and neighbor-driven campaigns for protected bike lanes.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e851d7f57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5e851d7f57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the short-term, ioby delivers tax-deductible donations, volunteer labor, in-kind donations, and attention to grassroots projects. Over the long-term, they’re interested in how investing these resources in resident leadership can strengthen a place’s civic infrastructure.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e851d7f57_0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5e851d7f57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Anyone across the country can crowdfund with ioby now, but because they have a place-based approach to crowdfunding, they also have staff on the ground in New York and in Memphis, Cleveland, Detroit, and Pittsburgh, where they have a focus on working in neighborhoods with histories of disinvestment. To set down roots in the South, ioby wants to do things right and make sure that there really is a place for their platform and services. They also want to be careful not to duplicate any work that has already been done by people who live and work here. That’s where I come in. My role as a research fellow with ioby is to help them more deeply understand our history and institutions, as well as what motivates and constrains us when we decide to act on an idea for positive change.</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e851d7f57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5e851d7f57_0_3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Just to be sure we’re all on the </a:t>
            </a:r>
            <a:r>
              <a:rPr lang="en-US" b="1"/>
              <a:t>same page</a:t>
            </a:r>
            <a:r>
              <a:rPr lang="en-US"/>
              <a:t>: </a:t>
            </a:r>
            <a:r>
              <a:rPr lang="en-US" b="1"/>
              <a:t>when I say ‘crowdfunding’, </a:t>
            </a:r>
            <a:r>
              <a:rPr lang="en-US"/>
              <a:t>I’m referring to a specific form of online fundraising, through which lots of small to mid-sized donations given toward a single project, via an engaging webpage set up on a third-party online platform such as ioby’s.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It’s important to note that community change has always been funded, in part, by small donations from neighbors. Crowdfunding is a </a:t>
            </a:r>
            <a:r>
              <a:rPr lang="en-US" b="1"/>
              <a:t>new iteration</a:t>
            </a:r>
            <a:r>
              <a:rPr lang="en-US"/>
              <a:t> of the old fundraising strategy of </a:t>
            </a:r>
            <a:r>
              <a:rPr lang="en-US" b="1"/>
              <a:t>passing the plate</a:t>
            </a:r>
            <a:r>
              <a:rPr lang="en-US"/>
              <a:t>. Crowdfunding is just the online manifestation of that kind of giving.</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e851d7f57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5e851d7f57_0_3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Some defining features of crowdfunding:</a:t>
            </a:r>
            <a:endParaRPr/>
          </a:p>
          <a:p>
            <a:pPr marL="171450" lvl="0" indent="-171450" algn="l" rtl="0">
              <a:lnSpc>
                <a:spcPct val="100000"/>
              </a:lnSpc>
              <a:spcBef>
                <a:spcPts val="0"/>
              </a:spcBef>
              <a:spcAft>
                <a:spcPts val="0"/>
              </a:spcAft>
              <a:buClr>
                <a:schemeClr val="dk1"/>
              </a:buClr>
              <a:buSzPts val="1200"/>
              <a:buFont typeface="Calibri"/>
              <a:buChar char="-"/>
            </a:pPr>
            <a:r>
              <a:rPr lang="en-US"/>
              <a:t>there should be a public deadline by which you are aiming to raise a certain sum; </a:t>
            </a:r>
            <a:endParaRPr/>
          </a:p>
          <a:p>
            <a:pPr marL="171450" lvl="0" indent="-171450" algn="l" rtl="0">
              <a:lnSpc>
                <a:spcPct val="100000"/>
              </a:lnSpc>
              <a:spcBef>
                <a:spcPts val="0"/>
              </a:spcBef>
              <a:spcAft>
                <a:spcPts val="0"/>
              </a:spcAft>
              <a:buClr>
                <a:schemeClr val="dk1"/>
              </a:buClr>
              <a:buSzPts val="1200"/>
              <a:buFont typeface="Calibri"/>
              <a:buChar char="-"/>
            </a:pPr>
            <a:r>
              <a:rPr lang="en-US"/>
              <a:t>the campaign page with the fundraising bar like you see here helps visualize your progress toward your goal, </a:t>
            </a:r>
            <a:endParaRPr/>
          </a:p>
          <a:p>
            <a:pPr marL="171450" lvl="0" indent="-171450" algn="l" rtl="0">
              <a:lnSpc>
                <a:spcPct val="100000"/>
              </a:lnSpc>
              <a:spcBef>
                <a:spcPts val="0"/>
              </a:spcBef>
              <a:spcAft>
                <a:spcPts val="0"/>
              </a:spcAft>
              <a:buClr>
                <a:schemeClr val="dk1"/>
              </a:buClr>
              <a:buSzPts val="1200"/>
              <a:buFont typeface="Calibri"/>
              <a:buChar char="-"/>
            </a:pPr>
            <a:r>
              <a:rPr lang="en-US"/>
              <a:t>the page functions as a place for you to share engaging content with your potential donors and explain the impact of your work and the importance of their support.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88124"/>
        </a:solidFill>
        <a:effectLst/>
      </p:bgPr>
    </p:bg>
    <p:spTree>
      <p:nvGrpSpPr>
        <p:cNvPr id="1" name="Shape 13"/>
        <p:cNvGrpSpPr/>
        <p:nvPr/>
      </p:nvGrpSpPr>
      <p:grpSpPr>
        <a:xfrm>
          <a:off x="0" y="0"/>
          <a:ext cx="0" cy="0"/>
          <a:chOff x="0" y="0"/>
          <a:chExt cx="0" cy="0"/>
        </a:xfrm>
      </p:grpSpPr>
      <p:sp>
        <p:nvSpPr>
          <p:cNvPr id="14" name="Google Shape;14;g5e8886e9ca_1_7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5200"/>
              <a:buFont typeface="Lato Black"/>
              <a:buNone/>
              <a:defRPr sz="5200">
                <a:solidFill>
                  <a:schemeClr val="lt1"/>
                </a:solidFill>
                <a:latin typeface="Lato Black"/>
                <a:ea typeface="Lato Black"/>
                <a:cs typeface="Lato Black"/>
                <a:sym typeface="Lato Black"/>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g5e8886e9ca_1_7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Lato"/>
              <a:buNone/>
              <a:defRPr sz="28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5e8886e9ca_1_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EBE5DB"/>
        </a:solidFill>
        <a:effectLst/>
      </p:bgPr>
    </p:bg>
    <p:spTree>
      <p:nvGrpSpPr>
        <p:cNvPr id="1" name="Shape 49"/>
        <p:cNvGrpSpPr/>
        <p:nvPr/>
      </p:nvGrpSpPr>
      <p:grpSpPr>
        <a:xfrm>
          <a:off x="0" y="0"/>
          <a:ext cx="0" cy="0"/>
          <a:chOff x="0" y="0"/>
          <a:chExt cx="0" cy="0"/>
        </a:xfrm>
      </p:grpSpPr>
      <p:sp>
        <p:nvSpPr>
          <p:cNvPr id="50" name="Google Shape;50;g5e8886e9ca_1_1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g5e8886e9ca_1_1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EBE5DB"/>
        </a:solidFill>
        <a:effectLst/>
      </p:bgPr>
    </p:bg>
    <p:spTree>
      <p:nvGrpSpPr>
        <p:cNvPr id="1" name="Shape 52"/>
        <p:cNvGrpSpPr/>
        <p:nvPr/>
      </p:nvGrpSpPr>
      <p:grpSpPr>
        <a:xfrm>
          <a:off x="0" y="0"/>
          <a:ext cx="0" cy="0"/>
          <a:chOff x="0" y="0"/>
          <a:chExt cx="0" cy="0"/>
        </a:xfrm>
      </p:grpSpPr>
      <p:sp>
        <p:nvSpPr>
          <p:cNvPr id="53" name="Google Shape;53;g5e8886e9ca_1_11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Font typeface="Lato Black"/>
              <a:buNone/>
              <a:defRPr sz="12000">
                <a:latin typeface="Lato Black"/>
                <a:ea typeface="Lato Black"/>
                <a:cs typeface="Lato Black"/>
                <a:sym typeface="Lato Black"/>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g5e8886e9ca_1_11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Font typeface="Lato"/>
              <a:buChar char="●"/>
              <a:defRPr>
                <a:latin typeface="Lato"/>
                <a:ea typeface="Lato"/>
                <a:cs typeface="Lato"/>
                <a:sym typeface="Lato"/>
              </a:defRPr>
            </a:lvl1pPr>
            <a:lvl2pPr marL="914400" lvl="1" indent="-317500" algn="ctr">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gn="ctr">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gn="ctr">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gn="ctr">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gn="ctr">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gn="ctr">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gn="ctr">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gn="ctr">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
        <p:nvSpPr>
          <p:cNvPr id="55" name="Google Shape;55;g5e8886e9ca_1_1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EBE5DB"/>
        </a:solidFill>
        <a:effectLst/>
      </p:bgPr>
    </p:bg>
    <p:spTree>
      <p:nvGrpSpPr>
        <p:cNvPr id="1" name="Shape 56"/>
        <p:cNvGrpSpPr/>
        <p:nvPr/>
      </p:nvGrpSpPr>
      <p:grpSpPr>
        <a:xfrm>
          <a:off x="0" y="0"/>
          <a:ext cx="0" cy="0"/>
          <a:chOff x="0" y="0"/>
          <a:chExt cx="0" cy="0"/>
        </a:xfrm>
      </p:grpSpPr>
      <p:sp>
        <p:nvSpPr>
          <p:cNvPr id="57" name="Google Shape;57;g5e8886e9ca_1_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88124"/>
        </a:solidFill>
        <a:effectLst/>
      </p:bgPr>
    </p:bg>
    <p:spTree>
      <p:nvGrpSpPr>
        <p:cNvPr id="1" name="Shape 62"/>
        <p:cNvGrpSpPr/>
        <p:nvPr/>
      </p:nvGrpSpPr>
      <p:grpSpPr>
        <a:xfrm>
          <a:off x="0" y="0"/>
          <a:ext cx="0" cy="0"/>
          <a:chOff x="0" y="0"/>
          <a:chExt cx="0" cy="0"/>
        </a:xfrm>
      </p:grpSpPr>
      <p:sp>
        <p:nvSpPr>
          <p:cNvPr id="63" name="Google Shape;63;g6035eb8284_0_16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200"/>
              <a:buFont typeface="Lato Black"/>
              <a:buNone/>
              <a:defRPr sz="5200">
                <a:solidFill>
                  <a:schemeClr val="lt1"/>
                </a:solidFill>
                <a:latin typeface="Lato Black"/>
                <a:ea typeface="Lato Black"/>
                <a:cs typeface="Lato Black"/>
                <a:sym typeface="La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g6035eb8284_0_16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Font typeface="Lato"/>
              <a:buNone/>
              <a:defRPr sz="2800">
                <a:solidFill>
                  <a:schemeClr val="lt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g6035eb8284_0_1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EBE5DB"/>
        </a:solidFill>
        <a:effectLst/>
      </p:bgPr>
    </p:bg>
    <p:spTree>
      <p:nvGrpSpPr>
        <p:cNvPr id="1" name="Shape 66"/>
        <p:cNvGrpSpPr/>
        <p:nvPr/>
      </p:nvGrpSpPr>
      <p:grpSpPr>
        <a:xfrm>
          <a:off x="0" y="0"/>
          <a:ext cx="0" cy="0"/>
          <a:chOff x="0" y="0"/>
          <a:chExt cx="0" cy="0"/>
        </a:xfrm>
      </p:grpSpPr>
      <p:sp>
        <p:nvSpPr>
          <p:cNvPr id="67" name="Google Shape;67;g6035eb8284_0_17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8124"/>
              </a:buClr>
              <a:buSzPts val="5200"/>
              <a:buFont typeface="Lato Black"/>
              <a:buNone/>
              <a:defRPr sz="5200">
                <a:solidFill>
                  <a:srgbClr val="E88124"/>
                </a:solidFill>
                <a:latin typeface="Lato Black"/>
                <a:ea typeface="Lato Black"/>
                <a:cs typeface="Lato Black"/>
                <a:sym typeface="La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8" name="Google Shape;68;g6035eb8284_0_17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88124"/>
              </a:buClr>
              <a:buSzPts val="2800"/>
              <a:buNone/>
              <a:defRPr sz="2800">
                <a:solidFill>
                  <a:srgbClr val="E8812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9" name="Google Shape;69;g6035eb8284_0_1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E88124"/>
        </a:solidFill>
        <a:effectLst/>
      </p:bgPr>
    </p:bg>
    <p:spTree>
      <p:nvGrpSpPr>
        <p:cNvPr id="1" name="Shape 70"/>
        <p:cNvGrpSpPr/>
        <p:nvPr/>
      </p:nvGrpSpPr>
      <p:grpSpPr>
        <a:xfrm>
          <a:off x="0" y="0"/>
          <a:ext cx="0" cy="0"/>
          <a:chOff x="0" y="0"/>
          <a:chExt cx="0" cy="0"/>
        </a:xfrm>
      </p:grpSpPr>
      <p:sp>
        <p:nvSpPr>
          <p:cNvPr id="71" name="Google Shape;71;g6035eb8284_0_17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200"/>
              <a:buFont typeface="Lato Black"/>
              <a:buNone/>
              <a:defRPr sz="7200">
                <a:solidFill>
                  <a:schemeClr val="lt1"/>
                </a:solidFill>
                <a:latin typeface="Lato Black"/>
                <a:ea typeface="Lato Black"/>
                <a:cs typeface="Lato Black"/>
                <a:sym typeface="Lato Black"/>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 name="Google Shape;72;g6035eb8284_0_1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EBE5DB"/>
        </a:solidFill>
        <a:effectLst/>
      </p:bgPr>
    </p:bg>
    <p:spTree>
      <p:nvGrpSpPr>
        <p:cNvPr id="1" name="Shape 73"/>
        <p:cNvGrpSpPr/>
        <p:nvPr/>
      </p:nvGrpSpPr>
      <p:grpSpPr>
        <a:xfrm>
          <a:off x="0" y="0"/>
          <a:ext cx="0" cy="0"/>
          <a:chOff x="0" y="0"/>
          <a:chExt cx="0" cy="0"/>
        </a:xfrm>
      </p:grpSpPr>
      <p:sp>
        <p:nvSpPr>
          <p:cNvPr id="74" name="Google Shape;74;g6035eb8284_0_17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88124"/>
              </a:buClr>
              <a:buSzPts val="7200"/>
              <a:buFont typeface="Lato Black"/>
              <a:buNone/>
              <a:defRPr sz="7200">
                <a:solidFill>
                  <a:srgbClr val="E88124"/>
                </a:solidFill>
                <a:latin typeface="Lato Black"/>
                <a:ea typeface="Lato Black"/>
                <a:cs typeface="Lato Black"/>
                <a:sym typeface="Lato Black"/>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 name="Google Shape;75;g6035eb8284_0_1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EBE5DB"/>
        </a:solidFill>
        <a:effectLst/>
      </p:bgPr>
    </p:bg>
    <p:spTree>
      <p:nvGrpSpPr>
        <p:cNvPr id="1" name="Shape 76"/>
        <p:cNvGrpSpPr/>
        <p:nvPr/>
      </p:nvGrpSpPr>
      <p:grpSpPr>
        <a:xfrm>
          <a:off x="0" y="0"/>
          <a:ext cx="0" cy="0"/>
          <a:chOff x="0" y="0"/>
          <a:chExt cx="0" cy="0"/>
        </a:xfrm>
      </p:grpSpPr>
      <p:sp>
        <p:nvSpPr>
          <p:cNvPr id="77" name="Google Shape;77;g6035eb8284_0_1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g6035eb8284_0_1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Lato"/>
              <a:buChar char="●"/>
              <a:defRPr>
                <a:latin typeface="Lato"/>
                <a:ea typeface="Lato"/>
                <a:cs typeface="Lato"/>
                <a:sym typeface="Lato"/>
              </a:defRPr>
            </a:lvl1pPr>
            <a:lvl2pPr marL="914400" lvl="1" indent="-317500" rtl="0">
              <a:spcBef>
                <a:spcPts val="1600"/>
              </a:spcBef>
              <a:spcAft>
                <a:spcPts val="0"/>
              </a:spcAft>
              <a:buSzPts val="1400"/>
              <a:buFont typeface="Lato"/>
              <a:buChar char="○"/>
              <a:defRPr>
                <a:latin typeface="Lato"/>
                <a:ea typeface="Lato"/>
                <a:cs typeface="Lato"/>
                <a:sym typeface="Lato"/>
              </a:defRPr>
            </a:lvl2pPr>
            <a:lvl3pPr marL="1371600" lvl="2" indent="-317500" rtl="0">
              <a:spcBef>
                <a:spcPts val="1600"/>
              </a:spcBef>
              <a:spcAft>
                <a:spcPts val="0"/>
              </a:spcAft>
              <a:buSzPts val="1400"/>
              <a:buFont typeface="Lato"/>
              <a:buChar char="■"/>
              <a:defRPr>
                <a:latin typeface="Lato"/>
                <a:ea typeface="Lato"/>
                <a:cs typeface="Lato"/>
                <a:sym typeface="Lato"/>
              </a:defRPr>
            </a:lvl3pPr>
            <a:lvl4pPr marL="1828800" lvl="3" indent="-317500" rtl="0">
              <a:spcBef>
                <a:spcPts val="1600"/>
              </a:spcBef>
              <a:spcAft>
                <a:spcPts val="0"/>
              </a:spcAft>
              <a:buSzPts val="1400"/>
              <a:buFont typeface="Lato"/>
              <a:buChar char="●"/>
              <a:defRPr>
                <a:latin typeface="Lato"/>
                <a:ea typeface="Lato"/>
                <a:cs typeface="Lato"/>
                <a:sym typeface="Lato"/>
              </a:defRPr>
            </a:lvl4pPr>
            <a:lvl5pPr marL="2286000" lvl="4" indent="-317500" rtl="0">
              <a:spcBef>
                <a:spcPts val="1600"/>
              </a:spcBef>
              <a:spcAft>
                <a:spcPts val="0"/>
              </a:spcAft>
              <a:buSzPts val="1400"/>
              <a:buFont typeface="Lato"/>
              <a:buChar char="○"/>
              <a:defRPr>
                <a:latin typeface="Lato"/>
                <a:ea typeface="Lato"/>
                <a:cs typeface="Lato"/>
                <a:sym typeface="Lato"/>
              </a:defRPr>
            </a:lvl5pPr>
            <a:lvl6pPr marL="2743200" lvl="5" indent="-317500" rtl="0">
              <a:spcBef>
                <a:spcPts val="1600"/>
              </a:spcBef>
              <a:spcAft>
                <a:spcPts val="0"/>
              </a:spcAft>
              <a:buSzPts val="1400"/>
              <a:buFont typeface="Lato"/>
              <a:buChar char="■"/>
              <a:defRPr>
                <a:latin typeface="Lato"/>
                <a:ea typeface="Lato"/>
                <a:cs typeface="Lato"/>
                <a:sym typeface="Lato"/>
              </a:defRPr>
            </a:lvl6pPr>
            <a:lvl7pPr marL="3200400" lvl="6" indent="-317500" rtl="0">
              <a:spcBef>
                <a:spcPts val="1600"/>
              </a:spcBef>
              <a:spcAft>
                <a:spcPts val="0"/>
              </a:spcAft>
              <a:buSzPts val="1400"/>
              <a:buFont typeface="Lato"/>
              <a:buChar char="●"/>
              <a:defRPr>
                <a:latin typeface="Lato"/>
                <a:ea typeface="Lato"/>
                <a:cs typeface="Lato"/>
                <a:sym typeface="Lato"/>
              </a:defRPr>
            </a:lvl7pPr>
            <a:lvl8pPr marL="3657600" lvl="7" indent="-317500" rtl="0">
              <a:spcBef>
                <a:spcPts val="1600"/>
              </a:spcBef>
              <a:spcAft>
                <a:spcPts val="0"/>
              </a:spcAft>
              <a:buSzPts val="1400"/>
              <a:buFont typeface="Lato"/>
              <a:buChar char="○"/>
              <a:defRPr>
                <a:latin typeface="Lato"/>
                <a:ea typeface="Lato"/>
                <a:cs typeface="Lato"/>
                <a:sym typeface="Lato"/>
              </a:defRPr>
            </a:lvl8pPr>
            <a:lvl9pPr marL="4114800" lvl="8" indent="-317500" rtl="0">
              <a:spcBef>
                <a:spcPts val="1600"/>
              </a:spcBef>
              <a:spcAft>
                <a:spcPts val="1600"/>
              </a:spcAft>
              <a:buSzPts val="1400"/>
              <a:buFont typeface="Lato"/>
              <a:buChar char="■"/>
              <a:defRPr>
                <a:latin typeface="Lato"/>
                <a:ea typeface="Lato"/>
                <a:cs typeface="Lato"/>
                <a:sym typeface="Lato"/>
              </a:defRPr>
            </a:lvl9pPr>
          </a:lstStyle>
          <a:p>
            <a:endParaRPr/>
          </a:p>
        </p:txBody>
      </p:sp>
      <p:sp>
        <p:nvSpPr>
          <p:cNvPr id="79" name="Google Shape;79;g6035eb8284_0_1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EBE5DB"/>
        </a:solidFill>
        <a:effectLst/>
      </p:bgPr>
    </p:bg>
    <p:spTree>
      <p:nvGrpSpPr>
        <p:cNvPr id="1" name="Shape 80"/>
        <p:cNvGrpSpPr/>
        <p:nvPr/>
      </p:nvGrpSpPr>
      <p:grpSpPr>
        <a:xfrm>
          <a:off x="0" y="0"/>
          <a:ext cx="0" cy="0"/>
          <a:chOff x="0" y="0"/>
          <a:chExt cx="0" cy="0"/>
        </a:xfrm>
      </p:grpSpPr>
      <p:sp>
        <p:nvSpPr>
          <p:cNvPr id="81" name="Google Shape;81;g6035eb8284_0_1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g6035eb8284_0_18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Lato"/>
              <a:buChar char="●"/>
              <a:defRPr sz="1400">
                <a:latin typeface="Lato"/>
                <a:ea typeface="Lato"/>
                <a:cs typeface="Lato"/>
                <a:sym typeface="Lato"/>
              </a:defRPr>
            </a:lvl1pPr>
            <a:lvl2pPr marL="914400" lvl="1" indent="-304800" rtl="0">
              <a:spcBef>
                <a:spcPts val="1600"/>
              </a:spcBef>
              <a:spcAft>
                <a:spcPts val="0"/>
              </a:spcAft>
              <a:buSzPts val="1200"/>
              <a:buFont typeface="Lato"/>
              <a:buChar char="○"/>
              <a:defRPr sz="1200">
                <a:latin typeface="Lato"/>
                <a:ea typeface="Lato"/>
                <a:cs typeface="Lato"/>
                <a:sym typeface="Lato"/>
              </a:defRPr>
            </a:lvl2pPr>
            <a:lvl3pPr marL="1371600" lvl="2" indent="-304800" rtl="0">
              <a:spcBef>
                <a:spcPts val="1600"/>
              </a:spcBef>
              <a:spcAft>
                <a:spcPts val="0"/>
              </a:spcAft>
              <a:buSzPts val="1200"/>
              <a:buFont typeface="Lato"/>
              <a:buChar char="■"/>
              <a:defRPr sz="1200">
                <a:latin typeface="Lato"/>
                <a:ea typeface="Lato"/>
                <a:cs typeface="Lato"/>
                <a:sym typeface="Lato"/>
              </a:defRPr>
            </a:lvl3pPr>
            <a:lvl4pPr marL="1828800" lvl="3" indent="-304800" rtl="0">
              <a:spcBef>
                <a:spcPts val="1600"/>
              </a:spcBef>
              <a:spcAft>
                <a:spcPts val="0"/>
              </a:spcAft>
              <a:buSzPts val="1200"/>
              <a:buFont typeface="Lato"/>
              <a:buChar char="●"/>
              <a:defRPr sz="1200">
                <a:latin typeface="Lato"/>
                <a:ea typeface="Lato"/>
                <a:cs typeface="Lato"/>
                <a:sym typeface="Lato"/>
              </a:defRPr>
            </a:lvl4pPr>
            <a:lvl5pPr marL="2286000" lvl="4" indent="-304800" rtl="0">
              <a:spcBef>
                <a:spcPts val="1600"/>
              </a:spcBef>
              <a:spcAft>
                <a:spcPts val="0"/>
              </a:spcAft>
              <a:buSzPts val="1200"/>
              <a:buFont typeface="Lato"/>
              <a:buChar char="○"/>
              <a:defRPr sz="1200">
                <a:latin typeface="Lato"/>
                <a:ea typeface="Lato"/>
                <a:cs typeface="Lato"/>
                <a:sym typeface="Lato"/>
              </a:defRPr>
            </a:lvl5pPr>
            <a:lvl6pPr marL="2743200" lvl="5" indent="-304800" rtl="0">
              <a:spcBef>
                <a:spcPts val="1600"/>
              </a:spcBef>
              <a:spcAft>
                <a:spcPts val="0"/>
              </a:spcAft>
              <a:buSzPts val="1200"/>
              <a:buFont typeface="Lato"/>
              <a:buChar char="■"/>
              <a:defRPr sz="1200">
                <a:latin typeface="Lato"/>
                <a:ea typeface="Lato"/>
                <a:cs typeface="Lato"/>
                <a:sym typeface="Lato"/>
              </a:defRPr>
            </a:lvl6pPr>
            <a:lvl7pPr marL="3200400" lvl="6" indent="-304800" rtl="0">
              <a:spcBef>
                <a:spcPts val="1600"/>
              </a:spcBef>
              <a:spcAft>
                <a:spcPts val="0"/>
              </a:spcAft>
              <a:buSzPts val="1200"/>
              <a:buFont typeface="Lato"/>
              <a:buChar char="●"/>
              <a:defRPr sz="1200">
                <a:latin typeface="Lato"/>
                <a:ea typeface="Lato"/>
                <a:cs typeface="Lato"/>
                <a:sym typeface="Lato"/>
              </a:defRPr>
            </a:lvl7pPr>
            <a:lvl8pPr marL="3657600" lvl="7" indent="-304800" rtl="0">
              <a:spcBef>
                <a:spcPts val="1600"/>
              </a:spcBef>
              <a:spcAft>
                <a:spcPts val="0"/>
              </a:spcAft>
              <a:buSzPts val="1200"/>
              <a:buFont typeface="Lato"/>
              <a:buChar char="○"/>
              <a:defRPr sz="1200">
                <a:latin typeface="Lato"/>
                <a:ea typeface="Lato"/>
                <a:cs typeface="Lato"/>
                <a:sym typeface="Lato"/>
              </a:defRPr>
            </a:lvl8pPr>
            <a:lvl9pPr marL="4114800" lvl="8" indent="-304800" rtl="0">
              <a:spcBef>
                <a:spcPts val="1600"/>
              </a:spcBef>
              <a:spcAft>
                <a:spcPts val="1600"/>
              </a:spcAft>
              <a:buSzPts val="1200"/>
              <a:buFont typeface="Lato"/>
              <a:buChar char="■"/>
              <a:defRPr sz="1200">
                <a:latin typeface="Lato"/>
                <a:ea typeface="Lato"/>
                <a:cs typeface="Lato"/>
                <a:sym typeface="Lato"/>
              </a:defRPr>
            </a:lvl9pPr>
          </a:lstStyle>
          <a:p>
            <a:endParaRPr/>
          </a:p>
        </p:txBody>
      </p:sp>
      <p:sp>
        <p:nvSpPr>
          <p:cNvPr id="83" name="Google Shape;83;g6035eb8284_0_18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Lato"/>
              <a:buChar char="●"/>
              <a:defRPr sz="1400">
                <a:latin typeface="Lato"/>
                <a:ea typeface="Lato"/>
                <a:cs typeface="Lato"/>
                <a:sym typeface="Lato"/>
              </a:defRPr>
            </a:lvl1pPr>
            <a:lvl2pPr marL="914400" lvl="1" indent="-304800" rtl="0">
              <a:spcBef>
                <a:spcPts val="1600"/>
              </a:spcBef>
              <a:spcAft>
                <a:spcPts val="0"/>
              </a:spcAft>
              <a:buSzPts val="1200"/>
              <a:buFont typeface="Lato"/>
              <a:buChar char="○"/>
              <a:defRPr sz="1200">
                <a:latin typeface="Lato"/>
                <a:ea typeface="Lato"/>
                <a:cs typeface="Lato"/>
                <a:sym typeface="Lato"/>
              </a:defRPr>
            </a:lvl2pPr>
            <a:lvl3pPr marL="1371600" lvl="2" indent="-304800" rtl="0">
              <a:spcBef>
                <a:spcPts val="1600"/>
              </a:spcBef>
              <a:spcAft>
                <a:spcPts val="0"/>
              </a:spcAft>
              <a:buSzPts val="1200"/>
              <a:buFont typeface="Lato"/>
              <a:buChar char="■"/>
              <a:defRPr sz="1200">
                <a:latin typeface="Lato"/>
                <a:ea typeface="Lato"/>
                <a:cs typeface="Lato"/>
                <a:sym typeface="Lato"/>
              </a:defRPr>
            </a:lvl3pPr>
            <a:lvl4pPr marL="1828800" lvl="3" indent="-304800" rtl="0">
              <a:spcBef>
                <a:spcPts val="1600"/>
              </a:spcBef>
              <a:spcAft>
                <a:spcPts val="0"/>
              </a:spcAft>
              <a:buSzPts val="1200"/>
              <a:buFont typeface="Lato"/>
              <a:buChar char="●"/>
              <a:defRPr sz="1200">
                <a:latin typeface="Lato"/>
                <a:ea typeface="Lato"/>
                <a:cs typeface="Lato"/>
                <a:sym typeface="Lato"/>
              </a:defRPr>
            </a:lvl4pPr>
            <a:lvl5pPr marL="2286000" lvl="4" indent="-304800" rtl="0">
              <a:spcBef>
                <a:spcPts val="1600"/>
              </a:spcBef>
              <a:spcAft>
                <a:spcPts val="0"/>
              </a:spcAft>
              <a:buSzPts val="1200"/>
              <a:buFont typeface="Lato"/>
              <a:buChar char="○"/>
              <a:defRPr sz="1200">
                <a:latin typeface="Lato"/>
                <a:ea typeface="Lato"/>
                <a:cs typeface="Lato"/>
                <a:sym typeface="Lato"/>
              </a:defRPr>
            </a:lvl5pPr>
            <a:lvl6pPr marL="2743200" lvl="5" indent="-304800" rtl="0">
              <a:spcBef>
                <a:spcPts val="1600"/>
              </a:spcBef>
              <a:spcAft>
                <a:spcPts val="0"/>
              </a:spcAft>
              <a:buSzPts val="1200"/>
              <a:buFont typeface="Lato"/>
              <a:buChar char="■"/>
              <a:defRPr sz="1200">
                <a:latin typeface="Lato"/>
                <a:ea typeface="Lato"/>
                <a:cs typeface="Lato"/>
                <a:sym typeface="Lato"/>
              </a:defRPr>
            </a:lvl6pPr>
            <a:lvl7pPr marL="3200400" lvl="6" indent="-304800" rtl="0">
              <a:spcBef>
                <a:spcPts val="1600"/>
              </a:spcBef>
              <a:spcAft>
                <a:spcPts val="0"/>
              </a:spcAft>
              <a:buSzPts val="1200"/>
              <a:buFont typeface="Lato"/>
              <a:buChar char="●"/>
              <a:defRPr sz="1200">
                <a:latin typeface="Lato"/>
                <a:ea typeface="Lato"/>
                <a:cs typeface="Lato"/>
                <a:sym typeface="Lato"/>
              </a:defRPr>
            </a:lvl7pPr>
            <a:lvl8pPr marL="3657600" lvl="7" indent="-304800" rtl="0">
              <a:spcBef>
                <a:spcPts val="1600"/>
              </a:spcBef>
              <a:spcAft>
                <a:spcPts val="0"/>
              </a:spcAft>
              <a:buSzPts val="1200"/>
              <a:buFont typeface="Lato"/>
              <a:buChar char="○"/>
              <a:defRPr sz="1200">
                <a:latin typeface="Lato"/>
                <a:ea typeface="Lato"/>
                <a:cs typeface="Lato"/>
                <a:sym typeface="Lato"/>
              </a:defRPr>
            </a:lvl8pPr>
            <a:lvl9pPr marL="4114800" lvl="8" indent="-304800" rtl="0">
              <a:spcBef>
                <a:spcPts val="1600"/>
              </a:spcBef>
              <a:spcAft>
                <a:spcPts val="1600"/>
              </a:spcAft>
              <a:buSzPts val="1200"/>
              <a:buFont typeface="Lato"/>
              <a:buChar char="■"/>
              <a:defRPr sz="1200">
                <a:latin typeface="Lato"/>
                <a:ea typeface="Lato"/>
                <a:cs typeface="Lato"/>
                <a:sym typeface="Lato"/>
              </a:defRPr>
            </a:lvl9pPr>
          </a:lstStyle>
          <a:p>
            <a:endParaRPr/>
          </a:p>
        </p:txBody>
      </p:sp>
      <p:sp>
        <p:nvSpPr>
          <p:cNvPr id="84" name="Google Shape;84;g6035eb8284_0_1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EBE5DB"/>
        </a:solidFill>
        <a:effectLst/>
      </p:bgPr>
    </p:bg>
    <p:spTree>
      <p:nvGrpSpPr>
        <p:cNvPr id="1" name="Shape 85"/>
        <p:cNvGrpSpPr/>
        <p:nvPr/>
      </p:nvGrpSpPr>
      <p:grpSpPr>
        <a:xfrm>
          <a:off x="0" y="0"/>
          <a:ext cx="0" cy="0"/>
          <a:chOff x="0" y="0"/>
          <a:chExt cx="0" cy="0"/>
        </a:xfrm>
      </p:grpSpPr>
      <p:sp>
        <p:nvSpPr>
          <p:cNvPr id="86" name="Google Shape;86;g6035eb8284_0_1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g6035eb8284_0_1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EBE5DB"/>
        </a:solidFill>
        <a:effectLst/>
      </p:bgPr>
    </p:bg>
    <p:spTree>
      <p:nvGrpSpPr>
        <p:cNvPr id="1" name="Shape 17"/>
        <p:cNvGrpSpPr/>
        <p:nvPr/>
      </p:nvGrpSpPr>
      <p:grpSpPr>
        <a:xfrm>
          <a:off x="0" y="0"/>
          <a:ext cx="0" cy="0"/>
          <a:chOff x="0" y="0"/>
          <a:chExt cx="0" cy="0"/>
        </a:xfrm>
      </p:grpSpPr>
      <p:sp>
        <p:nvSpPr>
          <p:cNvPr id="18" name="Google Shape;18;g5e8886e9ca_1_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Lato Black"/>
              <a:buNone/>
              <a:defRPr>
                <a:latin typeface="Lato Black"/>
                <a:ea typeface="Lato Black"/>
                <a:cs typeface="Lato Black"/>
                <a:sym typeface="Lato Black"/>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g5e8886e9ca_1_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Lato"/>
              <a:buChar char="●"/>
              <a:defRPr>
                <a:latin typeface="Lato"/>
                <a:ea typeface="Lato"/>
                <a:cs typeface="Lato"/>
                <a:sym typeface="Lato"/>
              </a:defRPr>
            </a:lvl1pPr>
            <a:lvl2pPr marL="914400" lvl="1" indent="-317500" algn="l">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gn="l">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gn="l">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gn="l">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gn="l">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gn="l">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gn="l">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gn="l">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
        <p:nvSpPr>
          <p:cNvPr id="20" name="Google Shape;20;g5e8886e9ca_1_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EBE5DB"/>
        </a:solidFill>
        <a:effectLst/>
      </p:bgPr>
    </p:bg>
    <p:spTree>
      <p:nvGrpSpPr>
        <p:cNvPr id="1" name="Shape 88"/>
        <p:cNvGrpSpPr/>
        <p:nvPr/>
      </p:nvGrpSpPr>
      <p:grpSpPr>
        <a:xfrm>
          <a:off x="0" y="0"/>
          <a:ext cx="0" cy="0"/>
          <a:chOff x="0" y="0"/>
          <a:chExt cx="0" cy="0"/>
        </a:xfrm>
      </p:grpSpPr>
      <p:sp>
        <p:nvSpPr>
          <p:cNvPr id="89" name="Google Shape;89;g6035eb8284_0_19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ato Black"/>
              <a:buNone/>
              <a:defRPr sz="2400">
                <a:latin typeface="Lato Black"/>
                <a:ea typeface="Lato Black"/>
                <a:cs typeface="Lato Black"/>
                <a:sym typeface="La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 name="Google Shape;90;g6035eb8284_0_19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04800" rtl="0">
              <a:spcBef>
                <a:spcPts val="1600"/>
              </a:spcBef>
              <a:spcAft>
                <a:spcPts val="0"/>
              </a:spcAft>
              <a:buSzPts val="1200"/>
              <a:buFont typeface="Lato"/>
              <a:buChar char="○"/>
              <a:defRPr sz="1200">
                <a:latin typeface="Lato"/>
                <a:ea typeface="Lato"/>
                <a:cs typeface="Lato"/>
                <a:sym typeface="Lato"/>
              </a:defRPr>
            </a:lvl2pPr>
            <a:lvl3pPr marL="1371600" lvl="2" indent="-304800" rtl="0">
              <a:spcBef>
                <a:spcPts val="1600"/>
              </a:spcBef>
              <a:spcAft>
                <a:spcPts val="0"/>
              </a:spcAft>
              <a:buSzPts val="1200"/>
              <a:buFont typeface="Lato"/>
              <a:buChar char="■"/>
              <a:defRPr sz="1200">
                <a:latin typeface="Lato"/>
                <a:ea typeface="Lato"/>
                <a:cs typeface="Lato"/>
                <a:sym typeface="Lato"/>
              </a:defRPr>
            </a:lvl3pPr>
            <a:lvl4pPr marL="1828800" lvl="3" indent="-304800" rtl="0">
              <a:spcBef>
                <a:spcPts val="1600"/>
              </a:spcBef>
              <a:spcAft>
                <a:spcPts val="0"/>
              </a:spcAft>
              <a:buSzPts val="1200"/>
              <a:buFont typeface="Lato"/>
              <a:buChar char="●"/>
              <a:defRPr sz="1200">
                <a:latin typeface="Lato"/>
                <a:ea typeface="Lato"/>
                <a:cs typeface="Lato"/>
                <a:sym typeface="Lato"/>
              </a:defRPr>
            </a:lvl4pPr>
            <a:lvl5pPr marL="2286000" lvl="4" indent="-304800" rtl="0">
              <a:spcBef>
                <a:spcPts val="1600"/>
              </a:spcBef>
              <a:spcAft>
                <a:spcPts val="0"/>
              </a:spcAft>
              <a:buSzPts val="1200"/>
              <a:buFont typeface="Lato"/>
              <a:buChar char="○"/>
              <a:defRPr sz="1200">
                <a:latin typeface="Lato"/>
                <a:ea typeface="Lato"/>
                <a:cs typeface="Lato"/>
                <a:sym typeface="Lato"/>
              </a:defRPr>
            </a:lvl5pPr>
            <a:lvl6pPr marL="2743200" lvl="5" indent="-304800" rtl="0">
              <a:spcBef>
                <a:spcPts val="1600"/>
              </a:spcBef>
              <a:spcAft>
                <a:spcPts val="0"/>
              </a:spcAft>
              <a:buSzPts val="1200"/>
              <a:buFont typeface="Lato"/>
              <a:buChar char="■"/>
              <a:defRPr sz="1200">
                <a:latin typeface="Lato"/>
                <a:ea typeface="Lato"/>
                <a:cs typeface="Lato"/>
                <a:sym typeface="Lato"/>
              </a:defRPr>
            </a:lvl6pPr>
            <a:lvl7pPr marL="3200400" lvl="6" indent="-304800" rtl="0">
              <a:spcBef>
                <a:spcPts val="1600"/>
              </a:spcBef>
              <a:spcAft>
                <a:spcPts val="0"/>
              </a:spcAft>
              <a:buSzPts val="1200"/>
              <a:buFont typeface="Lato"/>
              <a:buChar char="●"/>
              <a:defRPr sz="1200">
                <a:latin typeface="Lato"/>
                <a:ea typeface="Lato"/>
                <a:cs typeface="Lato"/>
                <a:sym typeface="Lato"/>
              </a:defRPr>
            </a:lvl7pPr>
            <a:lvl8pPr marL="3657600" lvl="7" indent="-304800" rtl="0">
              <a:spcBef>
                <a:spcPts val="1600"/>
              </a:spcBef>
              <a:spcAft>
                <a:spcPts val="0"/>
              </a:spcAft>
              <a:buSzPts val="1200"/>
              <a:buFont typeface="Lato"/>
              <a:buChar char="○"/>
              <a:defRPr sz="1200">
                <a:latin typeface="Lato"/>
                <a:ea typeface="Lato"/>
                <a:cs typeface="Lato"/>
                <a:sym typeface="Lato"/>
              </a:defRPr>
            </a:lvl8pPr>
            <a:lvl9pPr marL="4114800" lvl="8" indent="-304800" rtl="0">
              <a:spcBef>
                <a:spcPts val="1600"/>
              </a:spcBef>
              <a:spcAft>
                <a:spcPts val="1600"/>
              </a:spcAft>
              <a:buSzPts val="1200"/>
              <a:buFont typeface="Lato"/>
              <a:buChar char="■"/>
              <a:defRPr sz="1200">
                <a:latin typeface="Lato"/>
                <a:ea typeface="Lato"/>
                <a:cs typeface="Lato"/>
                <a:sym typeface="Lato"/>
              </a:defRPr>
            </a:lvl9pPr>
          </a:lstStyle>
          <a:p>
            <a:endParaRPr/>
          </a:p>
        </p:txBody>
      </p:sp>
      <p:sp>
        <p:nvSpPr>
          <p:cNvPr id="91" name="Google Shape;91;g6035eb8284_0_1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EBE5DB"/>
        </a:solidFill>
        <a:effectLst/>
      </p:bgPr>
    </p:bg>
    <p:spTree>
      <p:nvGrpSpPr>
        <p:cNvPr id="1" name="Shape 92"/>
        <p:cNvGrpSpPr/>
        <p:nvPr/>
      </p:nvGrpSpPr>
      <p:grpSpPr>
        <a:xfrm>
          <a:off x="0" y="0"/>
          <a:ext cx="0" cy="0"/>
          <a:chOff x="0" y="0"/>
          <a:chExt cx="0" cy="0"/>
        </a:xfrm>
      </p:grpSpPr>
      <p:sp>
        <p:nvSpPr>
          <p:cNvPr id="93" name="Google Shape;93;g6035eb8284_0_19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g6035eb8284_0_19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Font typeface="Lato Black"/>
              <a:buNone/>
              <a:defRPr sz="4200">
                <a:latin typeface="Lato Black"/>
                <a:ea typeface="Lato Black"/>
                <a:cs typeface="Lato Black"/>
                <a:sym typeface="Lato Black"/>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5" name="Google Shape;95;g6035eb8284_0_19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Lato"/>
              <a:buNone/>
              <a:defRPr sz="2100">
                <a:latin typeface="Lato"/>
                <a:ea typeface="Lato"/>
                <a:cs typeface="Lato"/>
                <a:sym typeface="Lato"/>
              </a:defRPr>
            </a:lvl1pPr>
            <a:lvl2pPr lvl="1" algn="ctr" rtl="0">
              <a:lnSpc>
                <a:spcPct val="100000"/>
              </a:lnSpc>
              <a:spcBef>
                <a:spcPts val="0"/>
              </a:spcBef>
              <a:spcAft>
                <a:spcPts val="0"/>
              </a:spcAft>
              <a:buSzPts val="2100"/>
              <a:buFont typeface="Lato"/>
              <a:buNone/>
              <a:defRPr sz="2100">
                <a:latin typeface="Lato"/>
                <a:ea typeface="Lato"/>
                <a:cs typeface="Lato"/>
                <a:sym typeface="Lato"/>
              </a:defRPr>
            </a:lvl2pPr>
            <a:lvl3pPr lvl="2" algn="ctr" rtl="0">
              <a:lnSpc>
                <a:spcPct val="100000"/>
              </a:lnSpc>
              <a:spcBef>
                <a:spcPts val="0"/>
              </a:spcBef>
              <a:spcAft>
                <a:spcPts val="0"/>
              </a:spcAft>
              <a:buSzPts val="2100"/>
              <a:buFont typeface="Lato"/>
              <a:buNone/>
              <a:defRPr sz="2100">
                <a:latin typeface="Lato"/>
                <a:ea typeface="Lato"/>
                <a:cs typeface="Lato"/>
                <a:sym typeface="Lato"/>
              </a:defRPr>
            </a:lvl3pPr>
            <a:lvl4pPr lvl="3" algn="ctr" rtl="0">
              <a:lnSpc>
                <a:spcPct val="100000"/>
              </a:lnSpc>
              <a:spcBef>
                <a:spcPts val="0"/>
              </a:spcBef>
              <a:spcAft>
                <a:spcPts val="0"/>
              </a:spcAft>
              <a:buSzPts val="2100"/>
              <a:buFont typeface="Lato"/>
              <a:buNone/>
              <a:defRPr sz="2100">
                <a:latin typeface="Lato"/>
                <a:ea typeface="Lato"/>
                <a:cs typeface="Lato"/>
                <a:sym typeface="Lato"/>
              </a:defRPr>
            </a:lvl4pPr>
            <a:lvl5pPr lvl="4" algn="ctr" rtl="0">
              <a:lnSpc>
                <a:spcPct val="100000"/>
              </a:lnSpc>
              <a:spcBef>
                <a:spcPts val="0"/>
              </a:spcBef>
              <a:spcAft>
                <a:spcPts val="0"/>
              </a:spcAft>
              <a:buSzPts val="2100"/>
              <a:buFont typeface="Lato"/>
              <a:buNone/>
              <a:defRPr sz="2100">
                <a:latin typeface="Lato"/>
                <a:ea typeface="Lato"/>
                <a:cs typeface="Lato"/>
                <a:sym typeface="Lato"/>
              </a:defRPr>
            </a:lvl5pPr>
            <a:lvl6pPr lvl="5" algn="ctr" rtl="0">
              <a:lnSpc>
                <a:spcPct val="100000"/>
              </a:lnSpc>
              <a:spcBef>
                <a:spcPts val="0"/>
              </a:spcBef>
              <a:spcAft>
                <a:spcPts val="0"/>
              </a:spcAft>
              <a:buSzPts val="2100"/>
              <a:buFont typeface="Lato"/>
              <a:buNone/>
              <a:defRPr sz="2100">
                <a:latin typeface="Lato"/>
                <a:ea typeface="Lato"/>
                <a:cs typeface="Lato"/>
                <a:sym typeface="Lato"/>
              </a:defRPr>
            </a:lvl6pPr>
            <a:lvl7pPr lvl="6" algn="ctr" rtl="0">
              <a:lnSpc>
                <a:spcPct val="100000"/>
              </a:lnSpc>
              <a:spcBef>
                <a:spcPts val="0"/>
              </a:spcBef>
              <a:spcAft>
                <a:spcPts val="0"/>
              </a:spcAft>
              <a:buSzPts val="2100"/>
              <a:buFont typeface="Lato"/>
              <a:buNone/>
              <a:defRPr sz="2100">
                <a:latin typeface="Lato"/>
                <a:ea typeface="Lato"/>
                <a:cs typeface="Lato"/>
                <a:sym typeface="Lato"/>
              </a:defRPr>
            </a:lvl7pPr>
            <a:lvl8pPr lvl="7" algn="ctr" rtl="0">
              <a:lnSpc>
                <a:spcPct val="100000"/>
              </a:lnSpc>
              <a:spcBef>
                <a:spcPts val="0"/>
              </a:spcBef>
              <a:spcAft>
                <a:spcPts val="0"/>
              </a:spcAft>
              <a:buSzPts val="2100"/>
              <a:buFont typeface="Lato"/>
              <a:buNone/>
              <a:defRPr sz="2100">
                <a:latin typeface="Lato"/>
                <a:ea typeface="Lato"/>
                <a:cs typeface="Lato"/>
                <a:sym typeface="Lato"/>
              </a:defRPr>
            </a:lvl8pPr>
            <a:lvl9pPr lvl="8" algn="ctr" rtl="0">
              <a:lnSpc>
                <a:spcPct val="100000"/>
              </a:lnSpc>
              <a:spcBef>
                <a:spcPts val="0"/>
              </a:spcBef>
              <a:spcAft>
                <a:spcPts val="0"/>
              </a:spcAft>
              <a:buSzPts val="2100"/>
              <a:buFont typeface="Lato"/>
              <a:buNone/>
              <a:defRPr sz="2100">
                <a:latin typeface="Lato"/>
                <a:ea typeface="Lato"/>
                <a:cs typeface="Lato"/>
                <a:sym typeface="Lato"/>
              </a:defRPr>
            </a:lvl9pPr>
          </a:lstStyle>
          <a:p>
            <a:endParaRPr/>
          </a:p>
        </p:txBody>
      </p:sp>
      <p:sp>
        <p:nvSpPr>
          <p:cNvPr id="96" name="Google Shape;96;g6035eb8284_0_19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Font typeface="Lato"/>
              <a:buChar char="●"/>
              <a:defRPr>
                <a:latin typeface="Lato"/>
                <a:ea typeface="Lato"/>
                <a:cs typeface="Lato"/>
                <a:sym typeface="Lato"/>
              </a:defRPr>
            </a:lvl1pPr>
            <a:lvl2pPr marL="914400" lvl="1" indent="-317500" rtl="0">
              <a:spcBef>
                <a:spcPts val="1600"/>
              </a:spcBef>
              <a:spcAft>
                <a:spcPts val="0"/>
              </a:spcAft>
              <a:buSzPts val="1400"/>
              <a:buFont typeface="Lato"/>
              <a:buChar char="○"/>
              <a:defRPr>
                <a:latin typeface="Lato"/>
                <a:ea typeface="Lato"/>
                <a:cs typeface="Lato"/>
                <a:sym typeface="Lato"/>
              </a:defRPr>
            </a:lvl2pPr>
            <a:lvl3pPr marL="1371600" lvl="2" indent="-317500" rtl="0">
              <a:spcBef>
                <a:spcPts val="1600"/>
              </a:spcBef>
              <a:spcAft>
                <a:spcPts val="0"/>
              </a:spcAft>
              <a:buSzPts val="1400"/>
              <a:buFont typeface="Lato"/>
              <a:buChar char="■"/>
              <a:defRPr>
                <a:latin typeface="Lato"/>
                <a:ea typeface="Lato"/>
                <a:cs typeface="Lato"/>
                <a:sym typeface="Lato"/>
              </a:defRPr>
            </a:lvl3pPr>
            <a:lvl4pPr marL="1828800" lvl="3" indent="-317500" rtl="0">
              <a:spcBef>
                <a:spcPts val="1600"/>
              </a:spcBef>
              <a:spcAft>
                <a:spcPts val="0"/>
              </a:spcAft>
              <a:buSzPts val="1400"/>
              <a:buFont typeface="Lato"/>
              <a:buChar char="●"/>
              <a:defRPr>
                <a:latin typeface="Lato"/>
                <a:ea typeface="Lato"/>
                <a:cs typeface="Lato"/>
                <a:sym typeface="Lato"/>
              </a:defRPr>
            </a:lvl4pPr>
            <a:lvl5pPr marL="2286000" lvl="4" indent="-317500" rtl="0">
              <a:spcBef>
                <a:spcPts val="1600"/>
              </a:spcBef>
              <a:spcAft>
                <a:spcPts val="0"/>
              </a:spcAft>
              <a:buSzPts val="1400"/>
              <a:buFont typeface="Lato"/>
              <a:buChar char="○"/>
              <a:defRPr>
                <a:latin typeface="Lato"/>
                <a:ea typeface="Lato"/>
                <a:cs typeface="Lato"/>
                <a:sym typeface="Lato"/>
              </a:defRPr>
            </a:lvl5pPr>
            <a:lvl6pPr marL="2743200" lvl="5" indent="-317500" rtl="0">
              <a:spcBef>
                <a:spcPts val="1600"/>
              </a:spcBef>
              <a:spcAft>
                <a:spcPts val="0"/>
              </a:spcAft>
              <a:buSzPts val="1400"/>
              <a:buFont typeface="Lato"/>
              <a:buChar char="■"/>
              <a:defRPr>
                <a:latin typeface="Lato"/>
                <a:ea typeface="Lato"/>
                <a:cs typeface="Lato"/>
                <a:sym typeface="Lato"/>
              </a:defRPr>
            </a:lvl6pPr>
            <a:lvl7pPr marL="3200400" lvl="6" indent="-317500" rtl="0">
              <a:spcBef>
                <a:spcPts val="1600"/>
              </a:spcBef>
              <a:spcAft>
                <a:spcPts val="0"/>
              </a:spcAft>
              <a:buSzPts val="1400"/>
              <a:buFont typeface="Lato"/>
              <a:buChar char="●"/>
              <a:defRPr>
                <a:latin typeface="Lato"/>
                <a:ea typeface="Lato"/>
                <a:cs typeface="Lato"/>
                <a:sym typeface="Lato"/>
              </a:defRPr>
            </a:lvl7pPr>
            <a:lvl8pPr marL="3657600" lvl="7" indent="-317500" rtl="0">
              <a:spcBef>
                <a:spcPts val="1600"/>
              </a:spcBef>
              <a:spcAft>
                <a:spcPts val="0"/>
              </a:spcAft>
              <a:buSzPts val="1400"/>
              <a:buFont typeface="Lato"/>
              <a:buChar char="○"/>
              <a:defRPr>
                <a:latin typeface="Lato"/>
                <a:ea typeface="Lato"/>
                <a:cs typeface="Lato"/>
                <a:sym typeface="Lato"/>
              </a:defRPr>
            </a:lvl8pPr>
            <a:lvl9pPr marL="4114800" lvl="8" indent="-317500" rtl="0">
              <a:spcBef>
                <a:spcPts val="1600"/>
              </a:spcBef>
              <a:spcAft>
                <a:spcPts val="1600"/>
              </a:spcAft>
              <a:buSzPts val="1400"/>
              <a:buFont typeface="Lato"/>
              <a:buChar char="■"/>
              <a:defRPr>
                <a:latin typeface="Lato"/>
                <a:ea typeface="Lato"/>
                <a:cs typeface="Lato"/>
                <a:sym typeface="Lato"/>
              </a:defRPr>
            </a:lvl9pPr>
          </a:lstStyle>
          <a:p>
            <a:endParaRPr/>
          </a:p>
        </p:txBody>
      </p:sp>
      <p:sp>
        <p:nvSpPr>
          <p:cNvPr id="97" name="Google Shape;97;g6035eb8284_0_1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EBE5DB"/>
        </a:solidFill>
        <a:effectLst/>
      </p:bgPr>
    </p:bg>
    <p:spTree>
      <p:nvGrpSpPr>
        <p:cNvPr id="1" name="Shape 98"/>
        <p:cNvGrpSpPr/>
        <p:nvPr/>
      </p:nvGrpSpPr>
      <p:grpSpPr>
        <a:xfrm>
          <a:off x="0" y="0"/>
          <a:ext cx="0" cy="0"/>
          <a:chOff x="0" y="0"/>
          <a:chExt cx="0" cy="0"/>
        </a:xfrm>
      </p:grpSpPr>
      <p:sp>
        <p:nvSpPr>
          <p:cNvPr id="99" name="Google Shape;99;g6035eb8284_0_20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00" name="Google Shape;100;g6035eb8284_0_2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EBE5DB"/>
        </a:solidFill>
        <a:effectLst/>
      </p:bgPr>
    </p:bg>
    <p:spTree>
      <p:nvGrpSpPr>
        <p:cNvPr id="1" name="Shape 101"/>
        <p:cNvGrpSpPr/>
        <p:nvPr/>
      </p:nvGrpSpPr>
      <p:grpSpPr>
        <a:xfrm>
          <a:off x="0" y="0"/>
          <a:ext cx="0" cy="0"/>
          <a:chOff x="0" y="0"/>
          <a:chExt cx="0" cy="0"/>
        </a:xfrm>
      </p:grpSpPr>
      <p:sp>
        <p:nvSpPr>
          <p:cNvPr id="102" name="Google Shape;102;g6035eb8284_0_207"/>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Font typeface="Lato Black"/>
              <a:buNone/>
              <a:defRPr sz="12000">
                <a:latin typeface="Lato Black"/>
                <a:ea typeface="Lato Black"/>
                <a:cs typeface="Lato Black"/>
                <a:sym typeface="Lato Black"/>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3" name="Google Shape;103;g6035eb8284_0_20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Font typeface="Lato"/>
              <a:buChar char="●"/>
              <a:defRPr>
                <a:latin typeface="Lato"/>
                <a:ea typeface="Lato"/>
                <a:cs typeface="Lato"/>
                <a:sym typeface="Lato"/>
              </a:defRPr>
            </a:lvl1pPr>
            <a:lvl2pPr marL="914400" lvl="1" indent="-317500" algn="ctr" rtl="0">
              <a:spcBef>
                <a:spcPts val="1600"/>
              </a:spcBef>
              <a:spcAft>
                <a:spcPts val="0"/>
              </a:spcAft>
              <a:buSzPts val="1400"/>
              <a:buFont typeface="Lato"/>
              <a:buChar char="○"/>
              <a:defRPr>
                <a:latin typeface="Lato"/>
                <a:ea typeface="Lato"/>
                <a:cs typeface="Lato"/>
                <a:sym typeface="Lato"/>
              </a:defRPr>
            </a:lvl2pPr>
            <a:lvl3pPr marL="1371600" lvl="2" indent="-317500" algn="ctr" rtl="0">
              <a:spcBef>
                <a:spcPts val="1600"/>
              </a:spcBef>
              <a:spcAft>
                <a:spcPts val="0"/>
              </a:spcAft>
              <a:buSzPts val="1400"/>
              <a:buFont typeface="Lato"/>
              <a:buChar char="■"/>
              <a:defRPr>
                <a:latin typeface="Lato"/>
                <a:ea typeface="Lato"/>
                <a:cs typeface="Lato"/>
                <a:sym typeface="Lato"/>
              </a:defRPr>
            </a:lvl3pPr>
            <a:lvl4pPr marL="1828800" lvl="3" indent="-317500" algn="ctr" rtl="0">
              <a:spcBef>
                <a:spcPts val="1600"/>
              </a:spcBef>
              <a:spcAft>
                <a:spcPts val="0"/>
              </a:spcAft>
              <a:buSzPts val="1400"/>
              <a:buFont typeface="Lato"/>
              <a:buChar char="●"/>
              <a:defRPr>
                <a:latin typeface="Lato"/>
                <a:ea typeface="Lato"/>
                <a:cs typeface="Lato"/>
                <a:sym typeface="Lato"/>
              </a:defRPr>
            </a:lvl4pPr>
            <a:lvl5pPr marL="2286000" lvl="4" indent="-317500" algn="ctr" rtl="0">
              <a:spcBef>
                <a:spcPts val="1600"/>
              </a:spcBef>
              <a:spcAft>
                <a:spcPts val="0"/>
              </a:spcAft>
              <a:buSzPts val="1400"/>
              <a:buFont typeface="Lato"/>
              <a:buChar char="○"/>
              <a:defRPr>
                <a:latin typeface="Lato"/>
                <a:ea typeface="Lato"/>
                <a:cs typeface="Lato"/>
                <a:sym typeface="Lato"/>
              </a:defRPr>
            </a:lvl5pPr>
            <a:lvl6pPr marL="2743200" lvl="5" indent="-317500" algn="ctr" rtl="0">
              <a:spcBef>
                <a:spcPts val="1600"/>
              </a:spcBef>
              <a:spcAft>
                <a:spcPts val="0"/>
              </a:spcAft>
              <a:buSzPts val="1400"/>
              <a:buFont typeface="Lato"/>
              <a:buChar char="■"/>
              <a:defRPr>
                <a:latin typeface="Lato"/>
                <a:ea typeface="Lato"/>
                <a:cs typeface="Lato"/>
                <a:sym typeface="Lato"/>
              </a:defRPr>
            </a:lvl6pPr>
            <a:lvl7pPr marL="3200400" lvl="6" indent="-317500" algn="ctr" rtl="0">
              <a:spcBef>
                <a:spcPts val="1600"/>
              </a:spcBef>
              <a:spcAft>
                <a:spcPts val="0"/>
              </a:spcAft>
              <a:buSzPts val="1400"/>
              <a:buFont typeface="Lato"/>
              <a:buChar char="●"/>
              <a:defRPr>
                <a:latin typeface="Lato"/>
                <a:ea typeface="Lato"/>
                <a:cs typeface="Lato"/>
                <a:sym typeface="Lato"/>
              </a:defRPr>
            </a:lvl7pPr>
            <a:lvl8pPr marL="3657600" lvl="7" indent="-317500" algn="ctr" rtl="0">
              <a:spcBef>
                <a:spcPts val="1600"/>
              </a:spcBef>
              <a:spcAft>
                <a:spcPts val="0"/>
              </a:spcAft>
              <a:buSzPts val="1400"/>
              <a:buFont typeface="Lato"/>
              <a:buChar char="○"/>
              <a:defRPr>
                <a:latin typeface="Lato"/>
                <a:ea typeface="Lato"/>
                <a:cs typeface="Lato"/>
                <a:sym typeface="Lato"/>
              </a:defRPr>
            </a:lvl8pPr>
            <a:lvl9pPr marL="4114800" lvl="8" indent="-317500" algn="ctr" rtl="0">
              <a:spcBef>
                <a:spcPts val="1600"/>
              </a:spcBef>
              <a:spcAft>
                <a:spcPts val="1600"/>
              </a:spcAft>
              <a:buSzPts val="1400"/>
              <a:buFont typeface="Lato"/>
              <a:buChar char="■"/>
              <a:defRPr>
                <a:latin typeface="Lato"/>
                <a:ea typeface="Lato"/>
                <a:cs typeface="Lato"/>
                <a:sym typeface="Lato"/>
              </a:defRPr>
            </a:lvl9pPr>
          </a:lstStyle>
          <a:p>
            <a:endParaRPr/>
          </a:p>
        </p:txBody>
      </p:sp>
      <p:sp>
        <p:nvSpPr>
          <p:cNvPr id="104" name="Google Shape;104;g6035eb8284_0_2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EBE5DB"/>
        </a:solidFill>
        <a:effectLst/>
      </p:bgPr>
    </p:bg>
    <p:spTree>
      <p:nvGrpSpPr>
        <p:cNvPr id="1" name="Shape 105"/>
        <p:cNvGrpSpPr/>
        <p:nvPr/>
      </p:nvGrpSpPr>
      <p:grpSpPr>
        <a:xfrm>
          <a:off x="0" y="0"/>
          <a:ext cx="0" cy="0"/>
          <a:chOff x="0" y="0"/>
          <a:chExt cx="0" cy="0"/>
        </a:xfrm>
      </p:grpSpPr>
      <p:sp>
        <p:nvSpPr>
          <p:cNvPr id="106" name="Google Shape;106;g6035eb8284_0_2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EBE5DB"/>
        </a:solidFill>
        <a:effectLst/>
      </p:bgPr>
    </p:bg>
    <p:spTree>
      <p:nvGrpSpPr>
        <p:cNvPr id="1" name="Shape 21"/>
        <p:cNvGrpSpPr/>
        <p:nvPr/>
      </p:nvGrpSpPr>
      <p:grpSpPr>
        <a:xfrm>
          <a:off x="0" y="0"/>
          <a:ext cx="0" cy="0"/>
          <a:chOff x="0" y="0"/>
          <a:chExt cx="0" cy="0"/>
        </a:xfrm>
      </p:grpSpPr>
      <p:sp>
        <p:nvSpPr>
          <p:cNvPr id="22" name="Google Shape;22;g5e8886e9ca_1_7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E88124"/>
              </a:buClr>
              <a:buSzPts val="5200"/>
              <a:buFont typeface="Lato Black"/>
              <a:buNone/>
              <a:defRPr sz="5200">
                <a:solidFill>
                  <a:srgbClr val="E88124"/>
                </a:solidFill>
                <a:latin typeface="Lato Black"/>
                <a:ea typeface="Lato Black"/>
                <a:cs typeface="Lato Black"/>
                <a:sym typeface="Lato Black"/>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3" name="Google Shape;23;g5e8886e9ca_1_7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E88124"/>
              </a:buClr>
              <a:buSzPts val="2800"/>
              <a:buNone/>
              <a:defRPr sz="2800">
                <a:solidFill>
                  <a:srgbClr val="E8812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4" name="Google Shape;24;g5e8886e9ca_1_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E88124"/>
        </a:solidFill>
        <a:effectLst/>
      </p:bgPr>
    </p:bg>
    <p:spTree>
      <p:nvGrpSpPr>
        <p:cNvPr id="1" name="Shape 25"/>
        <p:cNvGrpSpPr/>
        <p:nvPr/>
      </p:nvGrpSpPr>
      <p:grpSpPr>
        <a:xfrm>
          <a:off x="0" y="0"/>
          <a:ext cx="0" cy="0"/>
          <a:chOff x="0" y="0"/>
          <a:chExt cx="0" cy="0"/>
        </a:xfrm>
      </p:grpSpPr>
      <p:sp>
        <p:nvSpPr>
          <p:cNvPr id="26" name="Google Shape;26;g5e8886e9ca_1_8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7200"/>
              <a:buFont typeface="Lato Black"/>
              <a:buNone/>
              <a:defRPr sz="7200">
                <a:solidFill>
                  <a:schemeClr val="lt1"/>
                </a:solidFill>
                <a:latin typeface="Lato Black"/>
                <a:ea typeface="Lato Black"/>
                <a:cs typeface="Lato Black"/>
                <a:sym typeface="Lato Black"/>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g5e8886e9ca_1_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EBE5DB"/>
        </a:solidFill>
        <a:effectLst/>
      </p:bgPr>
    </p:bg>
    <p:spTree>
      <p:nvGrpSpPr>
        <p:cNvPr id="1" name="Shape 28"/>
        <p:cNvGrpSpPr/>
        <p:nvPr/>
      </p:nvGrpSpPr>
      <p:grpSpPr>
        <a:xfrm>
          <a:off x="0" y="0"/>
          <a:ext cx="0" cy="0"/>
          <a:chOff x="0" y="0"/>
          <a:chExt cx="0" cy="0"/>
        </a:xfrm>
      </p:grpSpPr>
      <p:sp>
        <p:nvSpPr>
          <p:cNvPr id="29" name="Google Shape;29;g5e8886e9ca_1_8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E88124"/>
              </a:buClr>
              <a:buSzPts val="7200"/>
              <a:buFont typeface="Lato Black"/>
              <a:buNone/>
              <a:defRPr sz="7200">
                <a:solidFill>
                  <a:srgbClr val="E88124"/>
                </a:solidFill>
                <a:latin typeface="Lato Black"/>
                <a:ea typeface="Lato Black"/>
                <a:cs typeface="Lato Black"/>
                <a:sym typeface="Lato Black"/>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0" name="Google Shape;30;g5e8886e9ca_1_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EBE5DB"/>
        </a:solidFill>
        <a:effectLst/>
      </p:bgPr>
    </p:bg>
    <p:spTree>
      <p:nvGrpSpPr>
        <p:cNvPr id="1" name="Shape 31"/>
        <p:cNvGrpSpPr/>
        <p:nvPr/>
      </p:nvGrpSpPr>
      <p:grpSpPr>
        <a:xfrm>
          <a:off x="0" y="0"/>
          <a:ext cx="0" cy="0"/>
          <a:chOff x="0" y="0"/>
          <a:chExt cx="0" cy="0"/>
        </a:xfrm>
      </p:grpSpPr>
      <p:sp>
        <p:nvSpPr>
          <p:cNvPr id="32" name="Google Shape;32;g5e8886e9ca_1_9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Lato Black"/>
              <a:buNone/>
              <a:defRPr>
                <a:latin typeface="Lato Black"/>
                <a:ea typeface="Lato Black"/>
                <a:cs typeface="Lato Black"/>
                <a:sym typeface="Lato Black"/>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g5e8886e9ca_1_9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Font typeface="Lato"/>
              <a:buChar char="●"/>
              <a:defRPr sz="1400">
                <a:latin typeface="Lato"/>
                <a:ea typeface="Lato"/>
                <a:cs typeface="Lato"/>
                <a:sym typeface="Lato"/>
              </a:defRPr>
            </a:lvl1pPr>
            <a:lvl2pPr marL="914400" lvl="1" indent="-304800" algn="l">
              <a:lnSpc>
                <a:spcPct val="115000"/>
              </a:lnSpc>
              <a:spcBef>
                <a:spcPts val="1600"/>
              </a:spcBef>
              <a:spcAft>
                <a:spcPts val="0"/>
              </a:spcAft>
              <a:buSzPts val="1200"/>
              <a:buFont typeface="Lato"/>
              <a:buChar char="○"/>
              <a:defRPr sz="1200">
                <a:latin typeface="Lato"/>
                <a:ea typeface="Lato"/>
                <a:cs typeface="Lato"/>
                <a:sym typeface="Lato"/>
              </a:defRPr>
            </a:lvl2pPr>
            <a:lvl3pPr marL="1371600" lvl="2" indent="-304800" algn="l">
              <a:lnSpc>
                <a:spcPct val="115000"/>
              </a:lnSpc>
              <a:spcBef>
                <a:spcPts val="1600"/>
              </a:spcBef>
              <a:spcAft>
                <a:spcPts val="0"/>
              </a:spcAft>
              <a:buSzPts val="1200"/>
              <a:buFont typeface="Lato"/>
              <a:buChar char="■"/>
              <a:defRPr sz="1200">
                <a:latin typeface="Lato"/>
                <a:ea typeface="Lato"/>
                <a:cs typeface="Lato"/>
                <a:sym typeface="Lato"/>
              </a:defRPr>
            </a:lvl3pPr>
            <a:lvl4pPr marL="1828800" lvl="3" indent="-304800" algn="l">
              <a:lnSpc>
                <a:spcPct val="115000"/>
              </a:lnSpc>
              <a:spcBef>
                <a:spcPts val="1600"/>
              </a:spcBef>
              <a:spcAft>
                <a:spcPts val="0"/>
              </a:spcAft>
              <a:buSzPts val="1200"/>
              <a:buFont typeface="Lato"/>
              <a:buChar char="●"/>
              <a:defRPr sz="1200">
                <a:latin typeface="Lato"/>
                <a:ea typeface="Lato"/>
                <a:cs typeface="Lato"/>
                <a:sym typeface="Lato"/>
              </a:defRPr>
            </a:lvl4pPr>
            <a:lvl5pPr marL="2286000" lvl="4" indent="-304800" algn="l">
              <a:lnSpc>
                <a:spcPct val="115000"/>
              </a:lnSpc>
              <a:spcBef>
                <a:spcPts val="1600"/>
              </a:spcBef>
              <a:spcAft>
                <a:spcPts val="0"/>
              </a:spcAft>
              <a:buSzPts val="1200"/>
              <a:buFont typeface="Lato"/>
              <a:buChar char="○"/>
              <a:defRPr sz="1200">
                <a:latin typeface="Lato"/>
                <a:ea typeface="Lato"/>
                <a:cs typeface="Lato"/>
                <a:sym typeface="Lato"/>
              </a:defRPr>
            </a:lvl5pPr>
            <a:lvl6pPr marL="2743200" lvl="5" indent="-304800" algn="l">
              <a:lnSpc>
                <a:spcPct val="115000"/>
              </a:lnSpc>
              <a:spcBef>
                <a:spcPts val="1600"/>
              </a:spcBef>
              <a:spcAft>
                <a:spcPts val="0"/>
              </a:spcAft>
              <a:buSzPts val="1200"/>
              <a:buFont typeface="Lato"/>
              <a:buChar char="■"/>
              <a:defRPr sz="1200">
                <a:latin typeface="Lato"/>
                <a:ea typeface="Lato"/>
                <a:cs typeface="Lato"/>
                <a:sym typeface="Lato"/>
              </a:defRPr>
            </a:lvl6pPr>
            <a:lvl7pPr marL="3200400" lvl="6" indent="-304800" algn="l">
              <a:lnSpc>
                <a:spcPct val="115000"/>
              </a:lnSpc>
              <a:spcBef>
                <a:spcPts val="1600"/>
              </a:spcBef>
              <a:spcAft>
                <a:spcPts val="0"/>
              </a:spcAft>
              <a:buSzPts val="1200"/>
              <a:buFont typeface="Lato"/>
              <a:buChar char="●"/>
              <a:defRPr sz="1200">
                <a:latin typeface="Lato"/>
                <a:ea typeface="Lato"/>
                <a:cs typeface="Lato"/>
                <a:sym typeface="Lato"/>
              </a:defRPr>
            </a:lvl7pPr>
            <a:lvl8pPr marL="3657600" lvl="7" indent="-304800" algn="l">
              <a:lnSpc>
                <a:spcPct val="115000"/>
              </a:lnSpc>
              <a:spcBef>
                <a:spcPts val="1600"/>
              </a:spcBef>
              <a:spcAft>
                <a:spcPts val="0"/>
              </a:spcAft>
              <a:buSzPts val="1200"/>
              <a:buFont typeface="Lato"/>
              <a:buChar char="○"/>
              <a:defRPr sz="1200">
                <a:latin typeface="Lato"/>
                <a:ea typeface="Lato"/>
                <a:cs typeface="Lato"/>
                <a:sym typeface="Lato"/>
              </a:defRPr>
            </a:lvl8pPr>
            <a:lvl9pPr marL="4114800" lvl="8" indent="-304800" algn="l">
              <a:lnSpc>
                <a:spcPct val="115000"/>
              </a:lnSpc>
              <a:spcBef>
                <a:spcPts val="1600"/>
              </a:spcBef>
              <a:spcAft>
                <a:spcPts val="1600"/>
              </a:spcAft>
              <a:buSzPts val="1200"/>
              <a:buFont typeface="Lato"/>
              <a:buChar char="■"/>
              <a:defRPr sz="1200">
                <a:latin typeface="Lato"/>
                <a:ea typeface="Lato"/>
                <a:cs typeface="Lato"/>
                <a:sym typeface="Lato"/>
              </a:defRPr>
            </a:lvl9pPr>
          </a:lstStyle>
          <a:p>
            <a:endParaRPr/>
          </a:p>
        </p:txBody>
      </p:sp>
      <p:sp>
        <p:nvSpPr>
          <p:cNvPr id="34" name="Google Shape;34;g5e8886e9ca_1_9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Font typeface="Lato"/>
              <a:buChar char="●"/>
              <a:defRPr sz="1400">
                <a:latin typeface="Lato"/>
                <a:ea typeface="Lato"/>
                <a:cs typeface="Lato"/>
                <a:sym typeface="Lato"/>
              </a:defRPr>
            </a:lvl1pPr>
            <a:lvl2pPr marL="914400" lvl="1" indent="-304800" algn="l">
              <a:lnSpc>
                <a:spcPct val="115000"/>
              </a:lnSpc>
              <a:spcBef>
                <a:spcPts val="1600"/>
              </a:spcBef>
              <a:spcAft>
                <a:spcPts val="0"/>
              </a:spcAft>
              <a:buSzPts val="1200"/>
              <a:buFont typeface="Lato"/>
              <a:buChar char="○"/>
              <a:defRPr sz="1200">
                <a:latin typeface="Lato"/>
                <a:ea typeface="Lato"/>
                <a:cs typeface="Lato"/>
                <a:sym typeface="Lato"/>
              </a:defRPr>
            </a:lvl2pPr>
            <a:lvl3pPr marL="1371600" lvl="2" indent="-304800" algn="l">
              <a:lnSpc>
                <a:spcPct val="115000"/>
              </a:lnSpc>
              <a:spcBef>
                <a:spcPts val="1600"/>
              </a:spcBef>
              <a:spcAft>
                <a:spcPts val="0"/>
              </a:spcAft>
              <a:buSzPts val="1200"/>
              <a:buFont typeface="Lato"/>
              <a:buChar char="■"/>
              <a:defRPr sz="1200">
                <a:latin typeface="Lato"/>
                <a:ea typeface="Lato"/>
                <a:cs typeface="Lato"/>
                <a:sym typeface="Lato"/>
              </a:defRPr>
            </a:lvl3pPr>
            <a:lvl4pPr marL="1828800" lvl="3" indent="-304800" algn="l">
              <a:lnSpc>
                <a:spcPct val="115000"/>
              </a:lnSpc>
              <a:spcBef>
                <a:spcPts val="1600"/>
              </a:spcBef>
              <a:spcAft>
                <a:spcPts val="0"/>
              </a:spcAft>
              <a:buSzPts val="1200"/>
              <a:buFont typeface="Lato"/>
              <a:buChar char="●"/>
              <a:defRPr sz="1200">
                <a:latin typeface="Lato"/>
                <a:ea typeface="Lato"/>
                <a:cs typeface="Lato"/>
                <a:sym typeface="Lato"/>
              </a:defRPr>
            </a:lvl4pPr>
            <a:lvl5pPr marL="2286000" lvl="4" indent="-304800" algn="l">
              <a:lnSpc>
                <a:spcPct val="115000"/>
              </a:lnSpc>
              <a:spcBef>
                <a:spcPts val="1600"/>
              </a:spcBef>
              <a:spcAft>
                <a:spcPts val="0"/>
              </a:spcAft>
              <a:buSzPts val="1200"/>
              <a:buFont typeface="Lato"/>
              <a:buChar char="○"/>
              <a:defRPr sz="1200">
                <a:latin typeface="Lato"/>
                <a:ea typeface="Lato"/>
                <a:cs typeface="Lato"/>
                <a:sym typeface="Lato"/>
              </a:defRPr>
            </a:lvl5pPr>
            <a:lvl6pPr marL="2743200" lvl="5" indent="-304800" algn="l">
              <a:lnSpc>
                <a:spcPct val="115000"/>
              </a:lnSpc>
              <a:spcBef>
                <a:spcPts val="1600"/>
              </a:spcBef>
              <a:spcAft>
                <a:spcPts val="0"/>
              </a:spcAft>
              <a:buSzPts val="1200"/>
              <a:buFont typeface="Lato"/>
              <a:buChar char="■"/>
              <a:defRPr sz="1200">
                <a:latin typeface="Lato"/>
                <a:ea typeface="Lato"/>
                <a:cs typeface="Lato"/>
                <a:sym typeface="Lato"/>
              </a:defRPr>
            </a:lvl6pPr>
            <a:lvl7pPr marL="3200400" lvl="6" indent="-304800" algn="l">
              <a:lnSpc>
                <a:spcPct val="115000"/>
              </a:lnSpc>
              <a:spcBef>
                <a:spcPts val="1600"/>
              </a:spcBef>
              <a:spcAft>
                <a:spcPts val="0"/>
              </a:spcAft>
              <a:buSzPts val="1200"/>
              <a:buFont typeface="Lato"/>
              <a:buChar char="●"/>
              <a:defRPr sz="1200">
                <a:latin typeface="Lato"/>
                <a:ea typeface="Lato"/>
                <a:cs typeface="Lato"/>
                <a:sym typeface="Lato"/>
              </a:defRPr>
            </a:lvl7pPr>
            <a:lvl8pPr marL="3657600" lvl="7" indent="-304800" algn="l">
              <a:lnSpc>
                <a:spcPct val="115000"/>
              </a:lnSpc>
              <a:spcBef>
                <a:spcPts val="1600"/>
              </a:spcBef>
              <a:spcAft>
                <a:spcPts val="0"/>
              </a:spcAft>
              <a:buSzPts val="1200"/>
              <a:buFont typeface="Lato"/>
              <a:buChar char="○"/>
              <a:defRPr sz="1200">
                <a:latin typeface="Lato"/>
                <a:ea typeface="Lato"/>
                <a:cs typeface="Lato"/>
                <a:sym typeface="Lato"/>
              </a:defRPr>
            </a:lvl8pPr>
            <a:lvl9pPr marL="4114800" lvl="8" indent="-304800" algn="l">
              <a:lnSpc>
                <a:spcPct val="115000"/>
              </a:lnSpc>
              <a:spcBef>
                <a:spcPts val="1600"/>
              </a:spcBef>
              <a:spcAft>
                <a:spcPts val="1600"/>
              </a:spcAft>
              <a:buSzPts val="1200"/>
              <a:buFont typeface="Lato"/>
              <a:buChar char="■"/>
              <a:defRPr sz="1200">
                <a:latin typeface="Lato"/>
                <a:ea typeface="Lato"/>
                <a:cs typeface="Lato"/>
                <a:sym typeface="Lato"/>
              </a:defRPr>
            </a:lvl9pPr>
          </a:lstStyle>
          <a:p>
            <a:endParaRPr/>
          </a:p>
        </p:txBody>
      </p:sp>
      <p:sp>
        <p:nvSpPr>
          <p:cNvPr id="35" name="Google Shape;35;g5e8886e9ca_1_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EBE5DB"/>
        </a:solidFill>
        <a:effectLst/>
      </p:bgPr>
    </p:bg>
    <p:spTree>
      <p:nvGrpSpPr>
        <p:cNvPr id="1" name="Shape 36"/>
        <p:cNvGrpSpPr/>
        <p:nvPr/>
      </p:nvGrpSpPr>
      <p:grpSpPr>
        <a:xfrm>
          <a:off x="0" y="0"/>
          <a:ext cx="0" cy="0"/>
          <a:chOff x="0" y="0"/>
          <a:chExt cx="0" cy="0"/>
        </a:xfrm>
      </p:grpSpPr>
      <p:sp>
        <p:nvSpPr>
          <p:cNvPr id="37" name="Google Shape;37;g5e8886e9ca_1_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Lato Black"/>
              <a:buNone/>
              <a:defRPr>
                <a:latin typeface="Lato Black"/>
                <a:ea typeface="Lato Black"/>
                <a:cs typeface="Lato Black"/>
                <a:sym typeface="Lato Black"/>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g5e8886e9ca_1_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EBE5DB"/>
        </a:solidFill>
        <a:effectLst/>
      </p:bgPr>
    </p:bg>
    <p:spTree>
      <p:nvGrpSpPr>
        <p:cNvPr id="1" name="Shape 39"/>
        <p:cNvGrpSpPr/>
        <p:nvPr/>
      </p:nvGrpSpPr>
      <p:grpSpPr>
        <a:xfrm>
          <a:off x="0" y="0"/>
          <a:ext cx="0" cy="0"/>
          <a:chOff x="0" y="0"/>
          <a:chExt cx="0" cy="0"/>
        </a:xfrm>
      </p:grpSpPr>
      <p:sp>
        <p:nvSpPr>
          <p:cNvPr id="40" name="Google Shape;40;g5e8886e9ca_1_10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Lato Black"/>
              <a:buNone/>
              <a:defRPr sz="2400">
                <a:latin typeface="Lato Black"/>
                <a:ea typeface="Lato Black"/>
                <a:cs typeface="Lato Black"/>
                <a:sym typeface="Lato Black"/>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g5e8886e9ca_1_10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Font typeface="Lato"/>
              <a:buChar char="●"/>
              <a:defRPr sz="1200">
                <a:latin typeface="Lato"/>
                <a:ea typeface="Lato"/>
                <a:cs typeface="Lato"/>
                <a:sym typeface="Lato"/>
              </a:defRPr>
            </a:lvl1pPr>
            <a:lvl2pPr marL="914400" lvl="1" indent="-304800" algn="l">
              <a:lnSpc>
                <a:spcPct val="115000"/>
              </a:lnSpc>
              <a:spcBef>
                <a:spcPts val="1600"/>
              </a:spcBef>
              <a:spcAft>
                <a:spcPts val="0"/>
              </a:spcAft>
              <a:buSzPts val="1200"/>
              <a:buFont typeface="Lato"/>
              <a:buChar char="○"/>
              <a:defRPr sz="1200">
                <a:latin typeface="Lato"/>
                <a:ea typeface="Lato"/>
                <a:cs typeface="Lato"/>
                <a:sym typeface="Lato"/>
              </a:defRPr>
            </a:lvl2pPr>
            <a:lvl3pPr marL="1371600" lvl="2" indent="-304800" algn="l">
              <a:lnSpc>
                <a:spcPct val="115000"/>
              </a:lnSpc>
              <a:spcBef>
                <a:spcPts val="1600"/>
              </a:spcBef>
              <a:spcAft>
                <a:spcPts val="0"/>
              </a:spcAft>
              <a:buSzPts val="1200"/>
              <a:buFont typeface="Lato"/>
              <a:buChar char="■"/>
              <a:defRPr sz="1200">
                <a:latin typeface="Lato"/>
                <a:ea typeface="Lato"/>
                <a:cs typeface="Lato"/>
                <a:sym typeface="Lato"/>
              </a:defRPr>
            </a:lvl3pPr>
            <a:lvl4pPr marL="1828800" lvl="3" indent="-304800" algn="l">
              <a:lnSpc>
                <a:spcPct val="115000"/>
              </a:lnSpc>
              <a:spcBef>
                <a:spcPts val="1600"/>
              </a:spcBef>
              <a:spcAft>
                <a:spcPts val="0"/>
              </a:spcAft>
              <a:buSzPts val="1200"/>
              <a:buFont typeface="Lato"/>
              <a:buChar char="●"/>
              <a:defRPr sz="1200">
                <a:latin typeface="Lato"/>
                <a:ea typeface="Lato"/>
                <a:cs typeface="Lato"/>
                <a:sym typeface="Lato"/>
              </a:defRPr>
            </a:lvl4pPr>
            <a:lvl5pPr marL="2286000" lvl="4" indent="-304800" algn="l">
              <a:lnSpc>
                <a:spcPct val="115000"/>
              </a:lnSpc>
              <a:spcBef>
                <a:spcPts val="1600"/>
              </a:spcBef>
              <a:spcAft>
                <a:spcPts val="0"/>
              </a:spcAft>
              <a:buSzPts val="1200"/>
              <a:buFont typeface="Lato"/>
              <a:buChar char="○"/>
              <a:defRPr sz="1200">
                <a:latin typeface="Lato"/>
                <a:ea typeface="Lato"/>
                <a:cs typeface="Lato"/>
                <a:sym typeface="Lato"/>
              </a:defRPr>
            </a:lvl5pPr>
            <a:lvl6pPr marL="2743200" lvl="5" indent="-304800" algn="l">
              <a:lnSpc>
                <a:spcPct val="115000"/>
              </a:lnSpc>
              <a:spcBef>
                <a:spcPts val="1600"/>
              </a:spcBef>
              <a:spcAft>
                <a:spcPts val="0"/>
              </a:spcAft>
              <a:buSzPts val="1200"/>
              <a:buFont typeface="Lato"/>
              <a:buChar char="■"/>
              <a:defRPr sz="1200">
                <a:latin typeface="Lato"/>
                <a:ea typeface="Lato"/>
                <a:cs typeface="Lato"/>
                <a:sym typeface="Lato"/>
              </a:defRPr>
            </a:lvl6pPr>
            <a:lvl7pPr marL="3200400" lvl="6" indent="-304800" algn="l">
              <a:lnSpc>
                <a:spcPct val="115000"/>
              </a:lnSpc>
              <a:spcBef>
                <a:spcPts val="1600"/>
              </a:spcBef>
              <a:spcAft>
                <a:spcPts val="0"/>
              </a:spcAft>
              <a:buSzPts val="1200"/>
              <a:buFont typeface="Lato"/>
              <a:buChar char="●"/>
              <a:defRPr sz="1200">
                <a:latin typeface="Lato"/>
                <a:ea typeface="Lato"/>
                <a:cs typeface="Lato"/>
                <a:sym typeface="Lato"/>
              </a:defRPr>
            </a:lvl7pPr>
            <a:lvl8pPr marL="3657600" lvl="7" indent="-304800" algn="l">
              <a:lnSpc>
                <a:spcPct val="115000"/>
              </a:lnSpc>
              <a:spcBef>
                <a:spcPts val="1600"/>
              </a:spcBef>
              <a:spcAft>
                <a:spcPts val="0"/>
              </a:spcAft>
              <a:buSzPts val="1200"/>
              <a:buFont typeface="Lato"/>
              <a:buChar char="○"/>
              <a:defRPr sz="1200">
                <a:latin typeface="Lato"/>
                <a:ea typeface="Lato"/>
                <a:cs typeface="Lato"/>
                <a:sym typeface="Lato"/>
              </a:defRPr>
            </a:lvl8pPr>
            <a:lvl9pPr marL="4114800" lvl="8" indent="-304800" algn="l">
              <a:lnSpc>
                <a:spcPct val="115000"/>
              </a:lnSpc>
              <a:spcBef>
                <a:spcPts val="1600"/>
              </a:spcBef>
              <a:spcAft>
                <a:spcPts val="1600"/>
              </a:spcAft>
              <a:buSzPts val="1200"/>
              <a:buFont typeface="Lato"/>
              <a:buChar char="■"/>
              <a:defRPr sz="1200">
                <a:latin typeface="Lato"/>
                <a:ea typeface="Lato"/>
                <a:cs typeface="Lato"/>
                <a:sym typeface="Lato"/>
              </a:defRPr>
            </a:lvl9pPr>
          </a:lstStyle>
          <a:p>
            <a:endParaRPr/>
          </a:p>
        </p:txBody>
      </p:sp>
      <p:sp>
        <p:nvSpPr>
          <p:cNvPr id="42" name="Google Shape;42;g5e8886e9ca_1_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EBE5DB"/>
        </a:solidFill>
        <a:effectLst/>
      </p:bgPr>
    </p:bg>
    <p:spTree>
      <p:nvGrpSpPr>
        <p:cNvPr id="1" name="Shape 43"/>
        <p:cNvGrpSpPr/>
        <p:nvPr/>
      </p:nvGrpSpPr>
      <p:grpSpPr>
        <a:xfrm>
          <a:off x="0" y="0"/>
          <a:ext cx="0" cy="0"/>
          <a:chOff x="0" y="0"/>
          <a:chExt cx="0" cy="0"/>
        </a:xfrm>
      </p:grpSpPr>
      <p:sp>
        <p:nvSpPr>
          <p:cNvPr id="44" name="Google Shape;44;g5e8886e9ca_1_10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5e8886e9ca_1_10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Font typeface="Lato Black"/>
              <a:buNone/>
              <a:defRPr sz="4200">
                <a:latin typeface="Lato Black"/>
                <a:ea typeface="Lato Black"/>
                <a:cs typeface="Lato Black"/>
                <a:sym typeface="Lato Black"/>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g5e8886e9ca_1_10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Lato"/>
              <a:buNone/>
              <a:defRPr sz="2100">
                <a:latin typeface="Lato"/>
                <a:ea typeface="Lato"/>
                <a:cs typeface="Lato"/>
                <a:sym typeface="Lato"/>
              </a:defRPr>
            </a:lvl1pPr>
            <a:lvl2pPr lvl="1" algn="ctr">
              <a:lnSpc>
                <a:spcPct val="100000"/>
              </a:lnSpc>
              <a:spcBef>
                <a:spcPts val="0"/>
              </a:spcBef>
              <a:spcAft>
                <a:spcPts val="0"/>
              </a:spcAft>
              <a:buSzPts val="2100"/>
              <a:buFont typeface="Lato"/>
              <a:buNone/>
              <a:defRPr sz="2100">
                <a:latin typeface="Lato"/>
                <a:ea typeface="Lato"/>
                <a:cs typeface="Lato"/>
                <a:sym typeface="Lato"/>
              </a:defRPr>
            </a:lvl2pPr>
            <a:lvl3pPr lvl="2" algn="ctr">
              <a:lnSpc>
                <a:spcPct val="100000"/>
              </a:lnSpc>
              <a:spcBef>
                <a:spcPts val="0"/>
              </a:spcBef>
              <a:spcAft>
                <a:spcPts val="0"/>
              </a:spcAft>
              <a:buSzPts val="2100"/>
              <a:buFont typeface="Lato"/>
              <a:buNone/>
              <a:defRPr sz="2100">
                <a:latin typeface="Lato"/>
                <a:ea typeface="Lato"/>
                <a:cs typeface="Lato"/>
                <a:sym typeface="Lato"/>
              </a:defRPr>
            </a:lvl3pPr>
            <a:lvl4pPr lvl="3" algn="ctr">
              <a:lnSpc>
                <a:spcPct val="100000"/>
              </a:lnSpc>
              <a:spcBef>
                <a:spcPts val="0"/>
              </a:spcBef>
              <a:spcAft>
                <a:spcPts val="0"/>
              </a:spcAft>
              <a:buSzPts val="2100"/>
              <a:buFont typeface="Lato"/>
              <a:buNone/>
              <a:defRPr sz="2100">
                <a:latin typeface="Lato"/>
                <a:ea typeface="Lato"/>
                <a:cs typeface="Lato"/>
                <a:sym typeface="Lato"/>
              </a:defRPr>
            </a:lvl4pPr>
            <a:lvl5pPr lvl="4" algn="ctr">
              <a:lnSpc>
                <a:spcPct val="100000"/>
              </a:lnSpc>
              <a:spcBef>
                <a:spcPts val="0"/>
              </a:spcBef>
              <a:spcAft>
                <a:spcPts val="0"/>
              </a:spcAft>
              <a:buSzPts val="2100"/>
              <a:buFont typeface="Lato"/>
              <a:buNone/>
              <a:defRPr sz="2100">
                <a:latin typeface="Lato"/>
                <a:ea typeface="Lato"/>
                <a:cs typeface="Lato"/>
                <a:sym typeface="Lato"/>
              </a:defRPr>
            </a:lvl5pPr>
            <a:lvl6pPr lvl="5" algn="ctr">
              <a:lnSpc>
                <a:spcPct val="100000"/>
              </a:lnSpc>
              <a:spcBef>
                <a:spcPts val="0"/>
              </a:spcBef>
              <a:spcAft>
                <a:spcPts val="0"/>
              </a:spcAft>
              <a:buSzPts val="2100"/>
              <a:buFont typeface="Lato"/>
              <a:buNone/>
              <a:defRPr sz="2100">
                <a:latin typeface="Lato"/>
                <a:ea typeface="Lato"/>
                <a:cs typeface="Lato"/>
                <a:sym typeface="Lato"/>
              </a:defRPr>
            </a:lvl6pPr>
            <a:lvl7pPr lvl="6" algn="ctr">
              <a:lnSpc>
                <a:spcPct val="100000"/>
              </a:lnSpc>
              <a:spcBef>
                <a:spcPts val="0"/>
              </a:spcBef>
              <a:spcAft>
                <a:spcPts val="0"/>
              </a:spcAft>
              <a:buSzPts val="2100"/>
              <a:buFont typeface="Lato"/>
              <a:buNone/>
              <a:defRPr sz="2100">
                <a:latin typeface="Lato"/>
                <a:ea typeface="Lato"/>
                <a:cs typeface="Lato"/>
                <a:sym typeface="Lato"/>
              </a:defRPr>
            </a:lvl7pPr>
            <a:lvl8pPr lvl="7" algn="ctr">
              <a:lnSpc>
                <a:spcPct val="100000"/>
              </a:lnSpc>
              <a:spcBef>
                <a:spcPts val="0"/>
              </a:spcBef>
              <a:spcAft>
                <a:spcPts val="0"/>
              </a:spcAft>
              <a:buSzPts val="2100"/>
              <a:buFont typeface="Lato"/>
              <a:buNone/>
              <a:defRPr sz="2100">
                <a:latin typeface="Lato"/>
                <a:ea typeface="Lato"/>
                <a:cs typeface="Lato"/>
                <a:sym typeface="Lato"/>
              </a:defRPr>
            </a:lvl8pPr>
            <a:lvl9pPr lvl="8" algn="ctr">
              <a:lnSpc>
                <a:spcPct val="100000"/>
              </a:lnSpc>
              <a:spcBef>
                <a:spcPts val="0"/>
              </a:spcBef>
              <a:spcAft>
                <a:spcPts val="0"/>
              </a:spcAft>
              <a:buSzPts val="2100"/>
              <a:buFont typeface="Lato"/>
              <a:buNone/>
              <a:defRPr sz="2100">
                <a:latin typeface="Lato"/>
                <a:ea typeface="Lato"/>
                <a:cs typeface="Lato"/>
                <a:sym typeface="Lato"/>
              </a:defRPr>
            </a:lvl9pPr>
          </a:lstStyle>
          <a:p>
            <a:endParaRPr/>
          </a:p>
        </p:txBody>
      </p:sp>
      <p:sp>
        <p:nvSpPr>
          <p:cNvPr id="47" name="Google Shape;47;g5e8886e9ca_1_10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Font typeface="Lato"/>
              <a:buChar char="●"/>
              <a:defRPr>
                <a:latin typeface="Lato"/>
                <a:ea typeface="Lato"/>
                <a:cs typeface="Lato"/>
                <a:sym typeface="Lato"/>
              </a:defRPr>
            </a:lvl1pPr>
            <a:lvl2pPr marL="914400" lvl="1" indent="-317500" algn="l">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gn="l">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gn="l">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gn="l">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gn="l">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gn="l">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gn="l">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gn="l">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
        <p:nvSpPr>
          <p:cNvPr id="48" name="Google Shape;48;g5e8886e9ca_1_1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5e8886e9ca_1_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g5e8886e9ca_1_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g5e8886e9ca_1_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8"/>
        <p:cNvGrpSpPr/>
        <p:nvPr/>
      </p:nvGrpSpPr>
      <p:grpSpPr>
        <a:xfrm>
          <a:off x="0" y="0"/>
          <a:ext cx="0" cy="0"/>
          <a:chOff x="0" y="0"/>
          <a:chExt cx="0" cy="0"/>
        </a:xfrm>
      </p:grpSpPr>
      <p:sp>
        <p:nvSpPr>
          <p:cNvPr id="59" name="Google Shape;59;g6035eb8284_0_1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0" name="Google Shape;60;g6035eb8284_0_1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61" name="Google Shape;61;g6035eb8284_0_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7hxOT21Dlzg" TargetMode="External"/><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5B3qbzCd7EX0AV1ac1GvD__KwvGt-LJC/view"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8124"/>
        </a:solidFill>
        <a:effectLst/>
      </p:bgPr>
    </p:bg>
    <p:spTree>
      <p:nvGrpSpPr>
        <p:cNvPr id="1" name="Shape 110"/>
        <p:cNvGrpSpPr/>
        <p:nvPr/>
      </p:nvGrpSpPr>
      <p:grpSpPr>
        <a:xfrm>
          <a:off x="0" y="0"/>
          <a:ext cx="0" cy="0"/>
          <a:chOff x="0" y="0"/>
          <a:chExt cx="0" cy="0"/>
        </a:xfrm>
      </p:grpSpPr>
      <p:sp>
        <p:nvSpPr>
          <p:cNvPr id="111" name="Google Shape;111;g5e851d7f57_0_54"/>
          <p:cNvSpPr txBox="1">
            <a:spLocks noGrp="1"/>
          </p:cNvSpPr>
          <p:nvPr>
            <p:ph type="ctrTitle"/>
          </p:nvPr>
        </p:nvSpPr>
        <p:spPr>
          <a:xfrm>
            <a:off x="311708" y="862788"/>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4800" b="1" dirty="0" smtClean="0">
                <a:solidFill>
                  <a:srgbClr val="FFFFFF"/>
                </a:solidFill>
                <a:latin typeface="Lato"/>
                <a:ea typeface="Lato"/>
                <a:cs typeface="Lato"/>
                <a:sym typeface="Lato"/>
              </a:rPr>
              <a:t>Crowdfunding for Communities</a:t>
            </a:r>
            <a:endParaRPr sz="4800" b="1" dirty="0">
              <a:solidFill>
                <a:srgbClr val="FFFFFF"/>
              </a:solidFill>
              <a:latin typeface="Lato"/>
              <a:ea typeface="Lato"/>
              <a:cs typeface="Lato"/>
              <a:sym typeface="Lato"/>
            </a:endParaRPr>
          </a:p>
        </p:txBody>
      </p:sp>
      <p:pic>
        <p:nvPicPr>
          <p:cNvPr id="112" name="Google Shape;112;g5e851d7f57_0_54"/>
          <p:cNvPicPr preferRelativeResize="0"/>
          <p:nvPr/>
        </p:nvPicPr>
        <p:blipFill rotWithShape="1">
          <a:blip r:embed="rId3">
            <a:alphaModFix/>
          </a:blip>
          <a:srcRect/>
          <a:stretch/>
        </p:blipFill>
        <p:spPr>
          <a:xfrm>
            <a:off x="3619662" y="3594256"/>
            <a:ext cx="1904684" cy="10603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177"/>
        <p:cNvGrpSpPr/>
        <p:nvPr/>
      </p:nvGrpSpPr>
      <p:grpSpPr>
        <a:xfrm>
          <a:off x="0" y="0"/>
          <a:ext cx="0" cy="0"/>
          <a:chOff x="0" y="0"/>
          <a:chExt cx="0" cy="0"/>
        </a:xfrm>
      </p:grpSpPr>
      <p:pic>
        <p:nvPicPr>
          <p:cNvPr id="178" name="Google Shape;178;g5e8886e9ca_1_2"/>
          <p:cNvPicPr preferRelativeResize="0"/>
          <p:nvPr/>
        </p:nvPicPr>
        <p:blipFill rotWithShape="1">
          <a:blip r:embed="rId3">
            <a:alphaModFix/>
          </a:blip>
          <a:srcRect/>
          <a:stretch/>
        </p:blipFill>
        <p:spPr>
          <a:xfrm>
            <a:off x="0" y="-30300"/>
            <a:ext cx="9144000" cy="6096000"/>
          </a:xfrm>
          <a:prstGeom prst="rect">
            <a:avLst/>
          </a:prstGeom>
          <a:noFill/>
          <a:ln>
            <a:noFill/>
          </a:ln>
        </p:spPr>
      </p:pic>
      <p:pic>
        <p:nvPicPr>
          <p:cNvPr id="179" name="Google Shape;179;g5e8886e9ca_1_2"/>
          <p:cNvPicPr preferRelativeResize="0"/>
          <p:nvPr/>
        </p:nvPicPr>
        <p:blipFill rotWithShape="1">
          <a:blip r:embed="rId4">
            <a:alphaModFix/>
          </a:blip>
          <a:srcRect/>
          <a:stretch/>
        </p:blipFill>
        <p:spPr>
          <a:xfrm>
            <a:off x="7863200" y="330827"/>
            <a:ext cx="969101" cy="539501"/>
          </a:xfrm>
          <a:prstGeom prst="rect">
            <a:avLst/>
          </a:prstGeom>
          <a:noFill/>
          <a:ln>
            <a:noFill/>
          </a:ln>
        </p:spPr>
      </p:pic>
      <p:sp>
        <p:nvSpPr>
          <p:cNvPr id="180" name="Google Shape;180;g5e8886e9ca_1_2"/>
          <p:cNvSpPr txBox="1"/>
          <p:nvPr/>
        </p:nvSpPr>
        <p:spPr>
          <a:xfrm>
            <a:off x="660300" y="3243000"/>
            <a:ext cx="8652900" cy="190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FFFFFF"/>
                </a:solidFill>
                <a:highlight>
                  <a:srgbClr val="E88124"/>
                </a:highlight>
                <a:latin typeface="Lato Black"/>
                <a:ea typeface="Lato Black"/>
                <a:cs typeface="Lato Black"/>
                <a:sym typeface="Lato Black"/>
              </a:rPr>
              <a:t>Raising Financial, Social, &amp; Human Capital</a:t>
            </a:r>
            <a:endParaRPr sz="3000" b="0" i="0" u="none" strike="noStrike" cap="none">
              <a:solidFill>
                <a:srgbClr val="FFFFFF"/>
              </a:solidFill>
              <a:highlight>
                <a:srgbClr val="E88124"/>
              </a:highlight>
              <a:latin typeface="Lato Black"/>
              <a:ea typeface="Lato Black"/>
              <a:cs typeface="Lato Black"/>
              <a:sym typeface="La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184"/>
        <p:cNvGrpSpPr/>
        <p:nvPr/>
      </p:nvGrpSpPr>
      <p:grpSpPr>
        <a:xfrm>
          <a:off x="0" y="0"/>
          <a:ext cx="0" cy="0"/>
          <a:chOff x="0" y="0"/>
          <a:chExt cx="0" cy="0"/>
        </a:xfrm>
      </p:grpSpPr>
      <p:sp>
        <p:nvSpPr>
          <p:cNvPr id="185" name="Google Shape;185;g5e851d7f57_0_380"/>
          <p:cNvSpPr txBox="1">
            <a:spLocks noGrp="1"/>
          </p:cNvSpPr>
          <p:nvPr>
            <p:ph type="title"/>
          </p:nvPr>
        </p:nvSpPr>
        <p:spPr>
          <a:xfrm>
            <a:off x="311700" y="757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800">
                <a:solidFill>
                  <a:schemeClr val="dk2"/>
                </a:solidFill>
              </a:rPr>
              <a:t>What sets us apart</a:t>
            </a:r>
            <a:endParaRPr sz="4800">
              <a:solidFill>
                <a:schemeClr val="dk2"/>
              </a:solidFill>
              <a:latin typeface="Lato Black"/>
              <a:ea typeface="Lato Black"/>
              <a:cs typeface="Lato Black"/>
              <a:sym typeface="Lato Black"/>
            </a:endParaRPr>
          </a:p>
        </p:txBody>
      </p:sp>
      <p:sp>
        <p:nvSpPr>
          <p:cNvPr id="186" name="Google Shape;186;g5e851d7f57_0_380"/>
          <p:cNvSpPr txBox="1">
            <a:spLocks noGrp="1"/>
          </p:cNvSpPr>
          <p:nvPr>
            <p:ph type="body" idx="1"/>
          </p:nvPr>
        </p:nvSpPr>
        <p:spPr>
          <a:xfrm>
            <a:off x="311700" y="1877800"/>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US" sz="2400"/>
              <a:t>Built for community change</a:t>
            </a:r>
            <a:endParaRPr sz="2400"/>
          </a:p>
          <a:p>
            <a:pPr marL="457200" lvl="0" indent="-381000" algn="l" rtl="0">
              <a:lnSpc>
                <a:spcPct val="115000"/>
              </a:lnSpc>
              <a:spcBef>
                <a:spcPts val="0"/>
              </a:spcBef>
              <a:spcAft>
                <a:spcPts val="0"/>
              </a:spcAft>
              <a:buSzPts val="2400"/>
              <a:buChar char="●"/>
            </a:pPr>
            <a:r>
              <a:rPr lang="en-US" sz="2400"/>
              <a:t>One-on-one coaching</a:t>
            </a:r>
            <a:endParaRPr sz="2400"/>
          </a:p>
          <a:p>
            <a:pPr marL="457200" lvl="0" indent="-381000" algn="l" rtl="0">
              <a:lnSpc>
                <a:spcPct val="115000"/>
              </a:lnSpc>
              <a:spcBef>
                <a:spcPts val="0"/>
              </a:spcBef>
              <a:spcAft>
                <a:spcPts val="0"/>
              </a:spcAft>
              <a:buSzPts val="2400"/>
              <a:buChar char="●"/>
            </a:pPr>
            <a:r>
              <a:rPr lang="en-US" sz="2400"/>
              <a:t>Flexibility</a:t>
            </a:r>
            <a:endParaRPr sz="2400"/>
          </a:p>
          <a:p>
            <a:pPr marL="457200" lvl="0" indent="-381000" algn="l" rtl="0">
              <a:lnSpc>
                <a:spcPct val="115000"/>
              </a:lnSpc>
              <a:spcBef>
                <a:spcPts val="0"/>
              </a:spcBef>
              <a:spcAft>
                <a:spcPts val="0"/>
              </a:spcAft>
              <a:buSzPts val="2400"/>
              <a:buChar char="●"/>
            </a:pPr>
            <a:r>
              <a:rPr lang="en-US" sz="2400"/>
              <a:t>Extensive resources</a:t>
            </a:r>
            <a:endParaRPr sz="2400"/>
          </a:p>
          <a:p>
            <a:pPr marL="457200" lvl="0" indent="-381000" algn="l" rtl="0">
              <a:lnSpc>
                <a:spcPct val="115000"/>
              </a:lnSpc>
              <a:spcBef>
                <a:spcPts val="0"/>
              </a:spcBef>
              <a:spcAft>
                <a:spcPts val="0"/>
              </a:spcAft>
              <a:buSzPts val="2400"/>
              <a:buChar char="●"/>
            </a:pPr>
            <a:r>
              <a:rPr lang="en-US" sz="2400"/>
              <a:t>Reasonable fees</a:t>
            </a:r>
            <a:endParaRPr sz="2400"/>
          </a:p>
        </p:txBody>
      </p:sp>
      <p:pic>
        <p:nvPicPr>
          <p:cNvPr id="187" name="Google Shape;187;g5e851d7f57_0_380"/>
          <p:cNvPicPr preferRelativeResize="0"/>
          <p:nvPr/>
        </p:nvPicPr>
        <p:blipFill rotWithShape="1">
          <a:blip r:embed="rId3">
            <a:alphaModFix/>
          </a:blip>
          <a:srcRect/>
          <a:stretch/>
        </p:blipFill>
        <p:spPr>
          <a:xfrm>
            <a:off x="7863200" y="330827"/>
            <a:ext cx="969101" cy="539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26"/>
        <p:cNvGrpSpPr/>
        <p:nvPr/>
      </p:nvGrpSpPr>
      <p:grpSpPr>
        <a:xfrm>
          <a:off x="0" y="0"/>
          <a:ext cx="0" cy="0"/>
          <a:chOff x="0" y="0"/>
          <a:chExt cx="0" cy="0"/>
        </a:xfrm>
      </p:grpSpPr>
      <p:pic>
        <p:nvPicPr>
          <p:cNvPr id="227" name="Google Shape;227;g5e859046f9_1_1" descr="Sew Much Love is a shelter-based creative employment program for homeless women living in North Memphis. Women design, create, market, and sell handmade items. Local and national artists assist the women in developing their creative talents." title="Sew Much Love, Memphis">
            <a:hlinkClick r:id="rId3"/>
          </p:cNvPr>
          <p:cNvPicPr preferRelativeResize="0"/>
          <p:nvPr/>
        </p:nvPicPr>
        <p:blipFill>
          <a:blip r:embed="rId4">
            <a:alphaModFix/>
          </a:blip>
          <a:stretch>
            <a:fillRect/>
          </a:stretch>
        </p:blipFill>
        <p:spPr>
          <a:xfrm>
            <a:off x="1040350" y="0"/>
            <a:ext cx="7063300" cy="5297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31"/>
        <p:cNvGrpSpPr/>
        <p:nvPr/>
      </p:nvGrpSpPr>
      <p:grpSpPr>
        <a:xfrm>
          <a:off x="0" y="0"/>
          <a:ext cx="0" cy="0"/>
          <a:chOff x="0" y="0"/>
          <a:chExt cx="0" cy="0"/>
        </a:xfrm>
      </p:grpSpPr>
      <p:pic>
        <p:nvPicPr>
          <p:cNvPr id="232" name="Google Shape;232;g5e851d7f57_0_551" title="Sew Much Love, Memphis.mp4">
            <a:hlinkClick r:id="rId3"/>
          </p:cNvPr>
          <p:cNvPicPr preferRelativeResize="0"/>
          <p:nvPr/>
        </p:nvPicPr>
        <p:blipFill rotWithShape="1">
          <a:blip r:embed="rId4">
            <a:alphaModFix/>
          </a:blip>
          <a:srcRect/>
          <a:stretch/>
        </p:blipFill>
        <p:spPr>
          <a:xfrm>
            <a:off x="876325" y="0"/>
            <a:ext cx="739135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36"/>
        <p:cNvGrpSpPr/>
        <p:nvPr/>
      </p:nvGrpSpPr>
      <p:grpSpPr>
        <a:xfrm>
          <a:off x="0" y="0"/>
          <a:ext cx="0" cy="0"/>
          <a:chOff x="0" y="0"/>
          <a:chExt cx="0" cy="0"/>
        </a:xfrm>
      </p:grpSpPr>
      <p:sp>
        <p:nvSpPr>
          <p:cNvPr id="237" name="Google Shape;237;g5e859046f9_1_56"/>
          <p:cNvSpPr txBox="1">
            <a:spLocks noGrp="1"/>
          </p:cNvSpPr>
          <p:nvPr>
            <p:ph type="title"/>
          </p:nvPr>
        </p:nvSpPr>
        <p:spPr>
          <a:xfrm>
            <a:off x="311700" y="757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800">
                <a:solidFill>
                  <a:schemeClr val="dk2"/>
                </a:solidFill>
              </a:rPr>
              <a:t>Why crowdfunding?</a:t>
            </a:r>
            <a:endParaRPr sz="4800">
              <a:solidFill>
                <a:schemeClr val="dk2"/>
              </a:solidFill>
              <a:latin typeface="Lato Black"/>
              <a:ea typeface="Lato Black"/>
              <a:cs typeface="Lato Black"/>
              <a:sym typeface="Lato Black"/>
            </a:endParaRPr>
          </a:p>
        </p:txBody>
      </p:sp>
      <p:sp>
        <p:nvSpPr>
          <p:cNvPr id="238" name="Google Shape;238;g5e859046f9_1_56"/>
          <p:cNvSpPr txBox="1">
            <a:spLocks noGrp="1"/>
          </p:cNvSpPr>
          <p:nvPr>
            <p:ph type="body" idx="1"/>
          </p:nvPr>
        </p:nvSpPr>
        <p:spPr>
          <a:xfrm>
            <a:off x="311700" y="1877800"/>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US" sz="2400"/>
              <a:t>Generate flexible, unrestricted funding</a:t>
            </a:r>
            <a:endParaRPr sz="2400"/>
          </a:p>
          <a:p>
            <a:pPr marL="457200" lvl="0" indent="-381000" algn="l" rtl="0">
              <a:lnSpc>
                <a:spcPct val="115000"/>
              </a:lnSpc>
              <a:spcBef>
                <a:spcPts val="0"/>
              </a:spcBef>
              <a:spcAft>
                <a:spcPts val="0"/>
              </a:spcAft>
              <a:buSzPts val="2400"/>
              <a:buChar char="●"/>
            </a:pPr>
            <a:r>
              <a:rPr lang="en-US" sz="2400"/>
              <a:t>Helps you get specific</a:t>
            </a:r>
            <a:endParaRPr sz="2400"/>
          </a:p>
          <a:p>
            <a:pPr marL="457200" lvl="0" indent="-381000" algn="l" rtl="0">
              <a:lnSpc>
                <a:spcPct val="115000"/>
              </a:lnSpc>
              <a:spcBef>
                <a:spcPts val="0"/>
              </a:spcBef>
              <a:spcAft>
                <a:spcPts val="0"/>
              </a:spcAft>
              <a:buSzPts val="2400"/>
              <a:buChar char="●"/>
            </a:pPr>
            <a:r>
              <a:rPr lang="en-US" sz="2400"/>
              <a:t>Diversify and strengthen your donor base</a:t>
            </a:r>
            <a:endParaRPr sz="2400"/>
          </a:p>
          <a:p>
            <a:pPr marL="457200" lvl="0" indent="-381000" algn="l" rtl="0">
              <a:lnSpc>
                <a:spcPct val="115000"/>
              </a:lnSpc>
              <a:spcBef>
                <a:spcPts val="0"/>
              </a:spcBef>
              <a:spcAft>
                <a:spcPts val="0"/>
              </a:spcAft>
              <a:buSzPts val="2400"/>
              <a:buChar char="●"/>
            </a:pPr>
            <a:r>
              <a:rPr lang="en-US" sz="2400"/>
              <a:t>It’s community engagement</a:t>
            </a:r>
            <a:endParaRPr sz="2400"/>
          </a:p>
          <a:p>
            <a:pPr marL="457200" lvl="0" indent="-381000" algn="l" rtl="0">
              <a:lnSpc>
                <a:spcPct val="115000"/>
              </a:lnSpc>
              <a:spcBef>
                <a:spcPts val="0"/>
              </a:spcBef>
              <a:spcAft>
                <a:spcPts val="0"/>
              </a:spcAft>
              <a:buSzPts val="2400"/>
              <a:buChar char="●"/>
            </a:pPr>
            <a:r>
              <a:rPr lang="en-US" sz="2400"/>
              <a:t>Demonstrate public support</a:t>
            </a:r>
            <a:endParaRPr sz="2400"/>
          </a:p>
          <a:p>
            <a:pPr marL="457200" lvl="0" indent="-381000" algn="l" rtl="0">
              <a:lnSpc>
                <a:spcPct val="115000"/>
              </a:lnSpc>
              <a:spcBef>
                <a:spcPts val="0"/>
              </a:spcBef>
              <a:spcAft>
                <a:spcPts val="0"/>
              </a:spcAft>
              <a:buSzPts val="2400"/>
              <a:buChar char="●"/>
            </a:pPr>
            <a:r>
              <a:rPr lang="en-US" sz="2400"/>
              <a:t>It’s a great testing ground</a:t>
            </a:r>
            <a:endParaRPr sz="2400"/>
          </a:p>
        </p:txBody>
      </p:sp>
      <p:pic>
        <p:nvPicPr>
          <p:cNvPr id="239" name="Google Shape;239;g5e859046f9_1_56"/>
          <p:cNvPicPr preferRelativeResize="0"/>
          <p:nvPr/>
        </p:nvPicPr>
        <p:blipFill rotWithShape="1">
          <a:blip r:embed="rId3">
            <a:alphaModFix/>
          </a:blip>
          <a:srcRect/>
          <a:stretch/>
        </p:blipFill>
        <p:spPr>
          <a:xfrm>
            <a:off x="7863200" y="330827"/>
            <a:ext cx="969101" cy="539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43"/>
        <p:cNvGrpSpPr/>
        <p:nvPr/>
      </p:nvGrpSpPr>
      <p:grpSpPr>
        <a:xfrm>
          <a:off x="0" y="0"/>
          <a:ext cx="0" cy="0"/>
          <a:chOff x="0" y="0"/>
          <a:chExt cx="0" cy="0"/>
        </a:xfrm>
      </p:grpSpPr>
      <p:sp>
        <p:nvSpPr>
          <p:cNvPr id="244" name="Google Shape;244;g5e859046f9_1_112"/>
          <p:cNvSpPr txBox="1">
            <a:spLocks noGrp="1"/>
          </p:cNvSpPr>
          <p:nvPr>
            <p:ph type="body" idx="1"/>
          </p:nvPr>
        </p:nvSpPr>
        <p:spPr>
          <a:xfrm>
            <a:off x="5897475" y="846925"/>
            <a:ext cx="3015900" cy="405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b="1"/>
              <a:t>Generate flexible, unrestricted funding</a:t>
            </a:r>
            <a:endParaRPr sz="2200"/>
          </a:p>
          <a:p>
            <a:pPr marL="457200" marR="0" lvl="0" indent="-368300" algn="l" rtl="0">
              <a:lnSpc>
                <a:spcPct val="100000"/>
              </a:lnSpc>
              <a:spcBef>
                <a:spcPts val="1600"/>
              </a:spcBef>
              <a:spcAft>
                <a:spcPts val="0"/>
              </a:spcAft>
              <a:buSzPts val="2200"/>
              <a:buChar char="●"/>
            </a:pPr>
            <a:r>
              <a:rPr lang="en-US" sz="2200"/>
              <a:t>Timely</a:t>
            </a:r>
            <a:endParaRPr sz="2200"/>
          </a:p>
          <a:p>
            <a:pPr marL="457200" marR="0" lvl="0" indent="-368300" algn="l" rtl="0">
              <a:lnSpc>
                <a:spcPct val="100000"/>
              </a:lnSpc>
              <a:spcBef>
                <a:spcPts val="1000"/>
              </a:spcBef>
              <a:spcAft>
                <a:spcPts val="0"/>
              </a:spcAft>
              <a:buSzPts val="2200"/>
              <a:buChar char="●"/>
            </a:pPr>
            <a:r>
              <a:rPr lang="en-US" sz="2200"/>
              <a:t>Right-sized funding</a:t>
            </a:r>
            <a:endParaRPr sz="2200"/>
          </a:p>
          <a:p>
            <a:pPr marL="457200" marR="0" lvl="0" indent="-368300" algn="l" rtl="0">
              <a:lnSpc>
                <a:spcPct val="100000"/>
              </a:lnSpc>
              <a:spcBef>
                <a:spcPts val="1000"/>
              </a:spcBef>
              <a:spcAft>
                <a:spcPts val="0"/>
              </a:spcAft>
              <a:buSzPts val="2200"/>
              <a:buChar char="●"/>
            </a:pPr>
            <a:r>
              <a:rPr lang="en-US" sz="2200"/>
              <a:t>Unrestricted funding that can fill the gaps</a:t>
            </a:r>
            <a:endParaRPr sz="2200"/>
          </a:p>
          <a:p>
            <a:pPr marL="0" lvl="0" indent="0" algn="ctr" rtl="0">
              <a:lnSpc>
                <a:spcPct val="100000"/>
              </a:lnSpc>
              <a:spcBef>
                <a:spcPts val="1000"/>
              </a:spcBef>
              <a:spcAft>
                <a:spcPts val="0"/>
              </a:spcAft>
              <a:buSzPts val="1800"/>
              <a:buNone/>
            </a:pPr>
            <a:endParaRPr sz="2200"/>
          </a:p>
          <a:p>
            <a:pPr marL="0" lvl="0" indent="0" algn="ctr" rtl="0">
              <a:lnSpc>
                <a:spcPct val="100000"/>
              </a:lnSpc>
              <a:spcBef>
                <a:spcPts val="1600"/>
              </a:spcBef>
              <a:spcAft>
                <a:spcPts val="1600"/>
              </a:spcAft>
              <a:buSzPts val="1800"/>
              <a:buNone/>
            </a:pPr>
            <a:endParaRPr sz="2200"/>
          </a:p>
        </p:txBody>
      </p:sp>
      <p:pic>
        <p:nvPicPr>
          <p:cNvPr id="245" name="Google Shape;245;g5e859046f9_1_112"/>
          <p:cNvPicPr preferRelativeResize="0"/>
          <p:nvPr/>
        </p:nvPicPr>
        <p:blipFill rotWithShape="1">
          <a:blip r:embed="rId3">
            <a:alphaModFix/>
          </a:blip>
          <a:srcRect/>
          <a:stretch/>
        </p:blipFill>
        <p:spPr>
          <a:xfrm>
            <a:off x="7863200" y="330827"/>
            <a:ext cx="726827" cy="404626"/>
          </a:xfrm>
          <a:prstGeom prst="rect">
            <a:avLst/>
          </a:prstGeom>
          <a:noFill/>
          <a:ln>
            <a:noFill/>
          </a:ln>
        </p:spPr>
      </p:pic>
      <p:pic>
        <p:nvPicPr>
          <p:cNvPr id="246" name="Google Shape;246;g5e859046f9_1_112" descr="kidsatmarket.jpg"/>
          <p:cNvPicPr preferRelativeResize="0"/>
          <p:nvPr/>
        </p:nvPicPr>
        <p:blipFill rotWithShape="1">
          <a:blip r:embed="rId4">
            <a:alphaModFix/>
          </a:blip>
          <a:srcRect/>
          <a:stretch/>
        </p:blipFill>
        <p:spPr>
          <a:xfrm>
            <a:off x="-1" y="1"/>
            <a:ext cx="5311825" cy="5311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50"/>
        <p:cNvGrpSpPr/>
        <p:nvPr/>
      </p:nvGrpSpPr>
      <p:grpSpPr>
        <a:xfrm>
          <a:off x="0" y="0"/>
          <a:ext cx="0" cy="0"/>
          <a:chOff x="0" y="0"/>
          <a:chExt cx="0" cy="0"/>
        </a:xfrm>
      </p:grpSpPr>
      <p:sp>
        <p:nvSpPr>
          <p:cNvPr id="251" name="Google Shape;251;g5e859046f9_1_120"/>
          <p:cNvSpPr txBox="1">
            <a:spLocks noGrp="1"/>
          </p:cNvSpPr>
          <p:nvPr>
            <p:ph type="body" idx="1"/>
          </p:nvPr>
        </p:nvSpPr>
        <p:spPr>
          <a:xfrm>
            <a:off x="5897475" y="846925"/>
            <a:ext cx="3015900" cy="405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b="1"/>
              <a:t>Helps you get specific</a:t>
            </a:r>
            <a:endParaRPr sz="2200"/>
          </a:p>
          <a:p>
            <a:pPr marL="0" marR="0" lvl="0" indent="0" algn="l" rtl="0">
              <a:lnSpc>
                <a:spcPct val="100000"/>
              </a:lnSpc>
              <a:spcBef>
                <a:spcPts val="1600"/>
              </a:spcBef>
              <a:spcAft>
                <a:spcPts val="0"/>
              </a:spcAft>
              <a:buNone/>
            </a:pPr>
            <a:endParaRPr sz="1600"/>
          </a:p>
          <a:p>
            <a:pPr marL="457200" marR="0" lvl="0" indent="-330200" algn="l" rtl="0">
              <a:lnSpc>
                <a:spcPct val="100000"/>
              </a:lnSpc>
              <a:spcBef>
                <a:spcPts val="0"/>
              </a:spcBef>
              <a:spcAft>
                <a:spcPts val="0"/>
              </a:spcAft>
              <a:buSzPts val="1600"/>
              <a:buChar char="●"/>
            </a:pPr>
            <a:r>
              <a:rPr lang="en-US" sz="1600"/>
              <a:t>Creates clarity for donors</a:t>
            </a:r>
            <a:endParaRPr sz="1600"/>
          </a:p>
          <a:p>
            <a:pPr marL="914400" marR="0" lvl="1" indent="-330200" algn="l" rtl="0">
              <a:lnSpc>
                <a:spcPct val="100000"/>
              </a:lnSpc>
              <a:spcBef>
                <a:spcPts val="1000"/>
              </a:spcBef>
              <a:spcAft>
                <a:spcPts val="0"/>
              </a:spcAft>
              <a:buSzPts val="1600"/>
              <a:buChar char="○"/>
            </a:pPr>
            <a:r>
              <a:rPr lang="en-US" sz="1600"/>
              <a:t>They know exactly what they’re investing in</a:t>
            </a:r>
            <a:endParaRPr sz="1600"/>
          </a:p>
          <a:p>
            <a:pPr marL="914400" marR="0" lvl="1" indent="-330200" algn="l" rtl="0">
              <a:lnSpc>
                <a:spcPct val="100000"/>
              </a:lnSpc>
              <a:spcBef>
                <a:spcPts val="0"/>
              </a:spcBef>
              <a:spcAft>
                <a:spcPts val="0"/>
              </a:spcAft>
              <a:buSzPts val="1600"/>
              <a:buChar char="○"/>
            </a:pPr>
            <a:r>
              <a:rPr lang="en-US" sz="1600"/>
              <a:t>They can easily track progress</a:t>
            </a:r>
            <a:endParaRPr sz="1600"/>
          </a:p>
          <a:p>
            <a:pPr marL="457200" marR="0" lvl="0" indent="0" algn="l" rtl="0">
              <a:lnSpc>
                <a:spcPct val="100000"/>
              </a:lnSpc>
              <a:spcBef>
                <a:spcPts val="0"/>
              </a:spcBef>
              <a:spcAft>
                <a:spcPts val="0"/>
              </a:spcAft>
              <a:buSzPts val="1800"/>
              <a:buNone/>
            </a:pPr>
            <a:endParaRPr sz="1600"/>
          </a:p>
          <a:p>
            <a:pPr marL="0" lvl="0" indent="0" algn="ctr" rtl="0">
              <a:lnSpc>
                <a:spcPct val="100000"/>
              </a:lnSpc>
              <a:spcBef>
                <a:spcPts val="1000"/>
              </a:spcBef>
              <a:spcAft>
                <a:spcPts val="0"/>
              </a:spcAft>
              <a:buSzPts val="1800"/>
              <a:buNone/>
            </a:pPr>
            <a:endParaRPr sz="1600"/>
          </a:p>
          <a:p>
            <a:pPr marL="0" lvl="0" indent="0" algn="ctr" rtl="0">
              <a:lnSpc>
                <a:spcPct val="100000"/>
              </a:lnSpc>
              <a:spcBef>
                <a:spcPts val="1600"/>
              </a:spcBef>
              <a:spcAft>
                <a:spcPts val="1600"/>
              </a:spcAft>
              <a:buSzPts val="1800"/>
              <a:buNone/>
            </a:pPr>
            <a:endParaRPr sz="1600"/>
          </a:p>
        </p:txBody>
      </p:sp>
      <p:pic>
        <p:nvPicPr>
          <p:cNvPr id="252" name="Google Shape;252;g5e859046f9_1_120"/>
          <p:cNvPicPr preferRelativeResize="0"/>
          <p:nvPr/>
        </p:nvPicPr>
        <p:blipFill rotWithShape="1">
          <a:blip r:embed="rId3">
            <a:alphaModFix/>
          </a:blip>
          <a:srcRect/>
          <a:stretch/>
        </p:blipFill>
        <p:spPr>
          <a:xfrm>
            <a:off x="7863200" y="330827"/>
            <a:ext cx="726827" cy="404626"/>
          </a:xfrm>
          <a:prstGeom prst="rect">
            <a:avLst/>
          </a:prstGeom>
          <a:noFill/>
          <a:ln>
            <a:noFill/>
          </a:ln>
        </p:spPr>
      </p:pic>
      <p:pic>
        <p:nvPicPr>
          <p:cNvPr id="253" name="Google Shape;253;g5e859046f9_1_120" descr="compost for bk kids.jpeg"/>
          <p:cNvPicPr preferRelativeResize="0"/>
          <p:nvPr/>
        </p:nvPicPr>
        <p:blipFill rotWithShape="1">
          <a:blip r:embed="rId4">
            <a:alphaModFix/>
          </a:blip>
          <a:srcRect/>
          <a:stretch/>
        </p:blipFill>
        <p:spPr>
          <a:xfrm>
            <a:off x="-1571668" y="-2"/>
            <a:ext cx="6883493"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57"/>
        <p:cNvGrpSpPr/>
        <p:nvPr/>
      </p:nvGrpSpPr>
      <p:grpSpPr>
        <a:xfrm>
          <a:off x="0" y="0"/>
          <a:ext cx="0" cy="0"/>
          <a:chOff x="0" y="0"/>
          <a:chExt cx="0" cy="0"/>
        </a:xfrm>
      </p:grpSpPr>
      <p:sp>
        <p:nvSpPr>
          <p:cNvPr id="258" name="Google Shape;258;g5e859046f9_1_134"/>
          <p:cNvSpPr txBox="1">
            <a:spLocks noGrp="1"/>
          </p:cNvSpPr>
          <p:nvPr>
            <p:ph type="body" idx="1"/>
          </p:nvPr>
        </p:nvSpPr>
        <p:spPr>
          <a:xfrm>
            <a:off x="5897475" y="846925"/>
            <a:ext cx="3015900" cy="405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b="1"/>
              <a:t>Diversify and strengthen your donor base</a:t>
            </a:r>
            <a:endParaRPr sz="2200"/>
          </a:p>
          <a:p>
            <a:pPr marL="457200" marR="0" lvl="0" indent="-342900" algn="l" rtl="0">
              <a:lnSpc>
                <a:spcPct val="100000"/>
              </a:lnSpc>
              <a:spcBef>
                <a:spcPts val="1600"/>
              </a:spcBef>
              <a:spcAft>
                <a:spcPts val="0"/>
              </a:spcAft>
              <a:buSzPts val="1800"/>
              <a:buChar char="●"/>
            </a:pPr>
            <a:r>
              <a:rPr lang="en-US"/>
              <a:t>Helps you engage new donors, laggard donors, and younger donors</a:t>
            </a:r>
            <a:endParaRPr/>
          </a:p>
          <a:p>
            <a:pPr marL="457200" marR="0" lvl="0" indent="-342900" algn="l" rtl="0">
              <a:lnSpc>
                <a:spcPct val="100000"/>
              </a:lnSpc>
              <a:spcBef>
                <a:spcPts val="1000"/>
              </a:spcBef>
              <a:spcAft>
                <a:spcPts val="0"/>
              </a:spcAft>
              <a:buSzPts val="1800"/>
              <a:buChar char="●"/>
            </a:pPr>
            <a:r>
              <a:rPr lang="en-US"/>
              <a:t>Creates a quick and powerful stewardship touch with donors</a:t>
            </a:r>
            <a:endParaRPr/>
          </a:p>
          <a:p>
            <a:pPr marL="457200" marR="0" lvl="0" indent="-342900" algn="l" rtl="0">
              <a:lnSpc>
                <a:spcPct val="100000"/>
              </a:lnSpc>
              <a:spcBef>
                <a:spcPts val="1000"/>
              </a:spcBef>
              <a:spcAft>
                <a:spcPts val="0"/>
              </a:spcAft>
              <a:buSzPts val="1800"/>
              <a:buChar char="●"/>
            </a:pPr>
            <a:r>
              <a:rPr lang="en-US"/>
              <a:t>Help build donor base over time</a:t>
            </a:r>
            <a:endParaRPr/>
          </a:p>
          <a:p>
            <a:pPr marL="0" lvl="0" indent="0" algn="ctr" rtl="0">
              <a:lnSpc>
                <a:spcPct val="100000"/>
              </a:lnSpc>
              <a:spcBef>
                <a:spcPts val="1000"/>
              </a:spcBef>
              <a:spcAft>
                <a:spcPts val="0"/>
              </a:spcAft>
              <a:buSzPts val="1800"/>
              <a:buNone/>
            </a:pPr>
            <a:endParaRPr/>
          </a:p>
          <a:p>
            <a:pPr marL="0" lvl="0" indent="0" algn="ctr" rtl="0">
              <a:lnSpc>
                <a:spcPct val="100000"/>
              </a:lnSpc>
              <a:spcBef>
                <a:spcPts val="1600"/>
              </a:spcBef>
              <a:spcAft>
                <a:spcPts val="1600"/>
              </a:spcAft>
              <a:buSzPts val="1800"/>
              <a:buNone/>
            </a:pPr>
            <a:endParaRPr sz="2200"/>
          </a:p>
        </p:txBody>
      </p:sp>
      <p:pic>
        <p:nvPicPr>
          <p:cNvPr id="259" name="Google Shape;259;g5e859046f9_1_134"/>
          <p:cNvPicPr preferRelativeResize="0"/>
          <p:nvPr/>
        </p:nvPicPr>
        <p:blipFill rotWithShape="1">
          <a:blip r:embed="rId3">
            <a:alphaModFix/>
          </a:blip>
          <a:srcRect/>
          <a:stretch/>
        </p:blipFill>
        <p:spPr>
          <a:xfrm>
            <a:off x="7863200" y="330827"/>
            <a:ext cx="726827" cy="404626"/>
          </a:xfrm>
          <a:prstGeom prst="rect">
            <a:avLst/>
          </a:prstGeom>
          <a:noFill/>
          <a:ln>
            <a:noFill/>
          </a:ln>
        </p:spPr>
      </p:pic>
      <p:pic>
        <p:nvPicPr>
          <p:cNvPr id="260" name="Google Shape;260;g5e859046f9_1_134"/>
          <p:cNvPicPr preferRelativeResize="0"/>
          <p:nvPr/>
        </p:nvPicPr>
        <p:blipFill rotWithShape="1">
          <a:blip r:embed="rId4">
            <a:alphaModFix/>
          </a:blip>
          <a:srcRect/>
          <a:stretch/>
        </p:blipFill>
        <p:spPr>
          <a:xfrm>
            <a:off x="-2403425" y="-12"/>
            <a:ext cx="7715255" cy="51435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64"/>
        <p:cNvGrpSpPr/>
        <p:nvPr/>
      </p:nvGrpSpPr>
      <p:grpSpPr>
        <a:xfrm>
          <a:off x="0" y="0"/>
          <a:ext cx="0" cy="0"/>
          <a:chOff x="0" y="0"/>
          <a:chExt cx="0" cy="0"/>
        </a:xfrm>
      </p:grpSpPr>
      <p:sp>
        <p:nvSpPr>
          <p:cNvPr id="265" name="Google Shape;265;g5e859046f9_1_142"/>
          <p:cNvSpPr txBox="1">
            <a:spLocks noGrp="1"/>
          </p:cNvSpPr>
          <p:nvPr>
            <p:ph type="body" idx="1"/>
          </p:nvPr>
        </p:nvSpPr>
        <p:spPr>
          <a:xfrm>
            <a:off x="5897475" y="846925"/>
            <a:ext cx="3015900" cy="405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b="1"/>
              <a:t>It’s community engagement</a:t>
            </a:r>
            <a:endParaRPr sz="2200"/>
          </a:p>
          <a:p>
            <a:pPr marL="0" lvl="0" indent="0" algn="l" rtl="0">
              <a:lnSpc>
                <a:spcPct val="100000"/>
              </a:lnSpc>
              <a:spcBef>
                <a:spcPts val="1600"/>
              </a:spcBef>
              <a:spcAft>
                <a:spcPts val="0"/>
              </a:spcAft>
              <a:buSzPts val="1800"/>
              <a:buNone/>
            </a:pPr>
            <a:endParaRPr sz="1000"/>
          </a:p>
          <a:p>
            <a:pPr marL="0" marR="0" lvl="0" indent="0" algn="l" rtl="0">
              <a:lnSpc>
                <a:spcPct val="100000"/>
              </a:lnSpc>
              <a:spcBef>
                <a:spcPts val="1600"/>
              </a:spcBef>
              <a:spcAft>
                <a:spcPts val="0"/>
              </a:spcAft>
              <a:buSzPts val="1800"/>
              <a:buNone/>
            </a:pPr>
            <a:r>
              <a:rPr lang="en-US" sz="2200" i="1"/>
              <a:t>“It was the fundraising campaign that began the community engagement.”</a:t>
            </a:r>
            <a:endParaRPr sz="2200" i="1"/>
          </a:p>
          <a:p>
            <a:pPr marL="0" marR="0" lvl="0" indent="0" algn="l" rtl="0">
              <a:lnSpc>
                <a:spcPct val="100000"/>
              </a:lnSpc>
              <a:spcBef>
                <a:spcPts val="1000"/>
              </a:spcBef>
              <a:spcAft>
                <a:spcPts val="0"/>
              </a:spcAft>
              <a:buSzPts val="1800"/>
              <a:buNone/>
            </a:pPr>
            <a:r>
              <a:rPr lang="en-US" sz="1400"/>
              <a:t>Georgia Southworth</a:t>
            </a:r>
            <a:endParaRPr sz="1400"/>
          </a:p>
          <a:p>
            <a:pPr marL="0" marR="0" lvl="0" indent="0" algn="l" rtl="0">
              <a:lnSpc>
                <a:spcPct val="100000"/>
              </a:lnSpc>
              <a:spcBef>
                <a:spcPts val="0"/>
              </a:spcBef>
              <a:spcAft>
                <a:spcPts val="0"/>
              </a:spcAft>
              <a:buSzPts val="1800"/>
              <a:buNone/>
            </a:pPr>
            <a:r>
              <a:rPr lang="en-US" sz="1400"/>
              <a:t>Jackson Heights Green Alliance</a:t>
            </a:r>
            <a:endParaRPr sz="1400"/>
          </a:p>
          <a:p>
            <a:pPr marL="0" lvl="0" indent="0" algn="ctr" rtl="0">
              <a:lnSpc>
                <a:spcPct val="100000"/>
              </a:lnSpc>
              <a:spcBef>
                <a:spcPts val="0"/>
              </a:spcBef>
              <a:spcAft>
                <a:spcPts val="0"/>
              </a:spcAft>
              <a:buSzPts val="1800"/>
              <a:buNone/>
            </a:pPr>
            <a:endParaRPr/>
          </a:p>
          <a:p>
            <a:pPr marL="0" lvl="0" indent="0" algn="ctr" rtl="0">
              <a:lnSpc>
                <a:spcPct val="100000"/>
              </a:lnSpc>
              <a:spcBef>
                <a:spcPts val="1600"/>
              </a:spcBef>
              <a:spcAft>
                <a:spcPts val="1600"/>
              </a:spcAft>
              <a:buSzPts val="1800"/>
              <a:buNone/>
            </a:pPr>
            <a:endParaRPr sz="2200"/>
          </a:p>
        </p:txBody>
      </p:sp>
      <p:pic>
        <p:nvPicPr>
          <p:cNvPr id="266" name="Google Shape;266;g5e859046f9_1_142"/>
          <p:cNvPicPr preferRelativeResize="0"/>
          <p:nvPr/>
        </p:nvPicPr>
        <p:blipFill rotWithShape="1">
          <a:blip r:embed="rId3">
            <a:alphaModFix/>
          </a:blip>
          <a:srcRect/>
          <a:stretch/>
        </p:blipFill>
        <p:spPr>
          <a:xfrm>
            <a:off x="7863200" y="330827"/>
            <a:ext cx="726827" cy="404626"/>
          </a:xfrm>
          <a:prstGeom prst="rect">
            <a:avLst/>
          </a:prstGeom>
          <a:noFill/>
          <a:ln>
            <a:noFill/>
          </a:ln>
        </p:spPr>
      </p:pic>
      <p:pic>
        <p:nvPicPr>
          <p:cNvPr id="267" name="Google Shape;267;g5e859046f9_1_142"/>
          <p:cNvPicPr preferRelativeResize="0"/>
          <p:nvPr/>
        </p:nvPicPr>
        <p:blipFill rotWithShape="1">
          <a:blip r:embed="rId4">
            <a:alphaModFix/>
          </a:blip>
          <a:srcRect r="25434"/>
          <a:stretch/>
        </p:blipFill>
        <p:spPr>
          <a:xfrm>
            <a:off x="-414225" y="0"/>
            <a:ext cx="5752905"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71"/>
        <p:cNvGrpSpPr/>
        <p:nvPr/>
      </p:nvGrpSpPr>
      <p:grpSpPr>
        <a:xfrm>
          <a:off x="0" y="0"/>
          <a:ext cx="0" cy="0"/>
          <a:chOff x="0" y="0"/>
          <a:chExt cx="0" cy="0"/>
        </a:xfrm>
      </p:grpSpPr>
      <p:pic>
        <p:nvPicPr>
          <p:cNvPr id="272" name="Google Shape;272;g5e859046f9_1_159"/>
          <p:cNvPicPr preferRelativeResize="0"/>
          <p:nvPr/>
        </p:nvPicPr>
        <p:blipFill rotWithShape="1">
          <a:blip r:embed="rId3">
            <a:alphaModFix/>
          </a:blip>
          <a:srcRect/>
          <a:stretch/>
        </p:blipFill>
        <p:spPr>
          <a:xfrm>
            <a:off x="7863200" y="330827"/>
            <a:ext cx="726827" cy="404626"/>
          </a:xfrm>
          <a:prstGeom prst="rect">
            <a:avLst/>
          </a:prstGeom>
          <a:noFill/>
          <a:ln>
            <a:noFill/>
          </a:ln>
        </p:spPr>
      </p:pic>
      <p:sp>
        <p:nvSpPr>
          <p:cNvPr id="273" name="Google Shape;273;g5e859046f9_1_159"/>
          <p:cNvSpPr txBox="1">
            <a:spLocks noGrp="1"/>
          </p:cNvSpPr>
          <p:nvPr>
            <p:ph type="body" idx="1"/>
          </p:nvPr>
        </p:nvSpPr>
        <p:spPr>
          <a:xfrm>
            <a:off x="5897475" y="846925"/>
            <a:ext cx="3015900" cy="405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b="1"/>
              <a:t>It’s a great testing ground</a:t>
            </a:r>
            <a:endParaRPr sz="2200"/>
          </a:p>
          <a:p>
            <a:pPr marL="457200" marR="0" lvl="0" indent="-342900" algn="l" rtl="0">
              <a:lnSpc>
                <a:spcPct val="100000"/>
              </a:lnSpc>
              <a:spcBef>
                <a:spcPts val="1600"/>
              </a:spcBef>
              <a:spcAft>
                <a:spcPts val="0"/>
              </a:spcAft>
              <a:buSzPts val="1800"/>
              <a:buChar char="●"/>
            </a:pPr>
            <a:r>
              <a:rPr lang="en-US"/>
              <a:t>Test online giving, if you haven’t already</a:t>
            </a:r>
            <a:endParaRPr/>
          </a:p>
          <a:p>
            <a:pPr marL="457200" marR="0" lvl="0" indent="-342900" algn="l" rtl="0">
              <a:lnSpc>
                <a:spcPct val="100000"/>
              </a:lnSpc>
              <a:spcBef>
                <a:spcPts val="1000"/>
              </a:spcBef>
              <a:spcAft>
                <a:spcPts val="0"/>
              </a:spcAft>
              <a:buSzPts val="1800"/>
              <a:buChar char="●"/>
            </a:pPr>
            <a:r>
              <a:rPr lang="en-US"/>
              <a:t>Test new ideas</a:t>
            </a:r>
            <a:endParaRPr/>
          </a:p>
          <a:p>
            <a:pPr marL="457200" marR="0" lvl="0" indent="-342900" algn="l" rtl="0">
              <a:lnSpc>
                <a:spcPct val="100000"/>
              </a:lnSpc>
              <a:spcBef>
                <a:spcPts val="1000"/>
              </a:spcBef>
              <a:spcAft>
                <a:spcPts val="0"/>
              </a:spcAft>
              <a:buSzPts val="1800"/>
              <a:buChar char="●"/>
            </a:pPr>
            <a:r>
              <a:rPr lang="en-US"/>
              <a:t>Learn about your team and community</a:t>
            </a:r>
            <a:endParaRPr/>
          </a:p>
          <a:p>
            <a:pPr marL="0" lvl="0" indent="0" algn="ctr" rtl="0">
              <a:lnSpc>
                <a:spcPct val="100000"/>
              </a:lnSpc>
              <a:spcBef>
                <a:spcPts val="1000"/>
              </a:spcBef>
              <a:spcAft>
                <a:spcPts val="0"/>
              </a:spcAft>
              <a:buSzPts val="1800"/>
              <a:buNone/>
            </a:pPr>
            <a:endParaRPr/>
          </a:p>
          <a:p>
            <a:pPr marL="0" lvl="0" indent="0" algn="ctr" rtl="0">
              <a:lnSpc>
                <a:spcPct val="100000"/>
              </a:lnSpc>
              <a:spcBef>
                <a:spcPts val="1600"/>
              </a:spcBef>
              <a:spcAft>
                <a:spcPts val="1600"/>
              </a:spcAft>
              <a:buSzPts val="1800"/>
              <a:buNone/>
            </a:pPr>
            <a:endParaRPr sz="2200"/>
          </a:p>
        </p:txBody>
      </p:sp>
      <p:pic>
        <p:nvPicPr>
          <p:cNvPr id="274" name="Google Shape;274;g5e859046f9_1_159"/>
          <p:cNvPicPr preferRelativeResize="0"/>
          <p:nvPr/>
        </p:nvPicPr>
        <p:blipFill rotWithShape="1">
          <a:blip r:embed="rId4">
            <a:alphaModFix/>
          </a:blip>
          <a:srcRect r="11534"/>
          <a:stretch/>
        </p:blipFill>
        <p:spPr>
          <a:xfrm>
            <a:off x="-752950" y="0"/>
            <a:ext cx="606725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8124"/>
        </a:solidFill>
        <a:effectLst/>
      </p:bgPr>
    </p:bg>
    <p:spTree>
      <p:nvGrpSpPr>
        <p:cNvPr id="1" name="Shape 116"/>
        <p:cNvGrpSpPr/>
        <p:nvPr/>
      </p:nvGrpSpPr>
      <p:grpSpPr>
        <a:xfrm>
          <a:off x="0" y="0"/>
          <a:ext cx="0" cy="0"/>
          <a:chOff x="0" y="0"/>
          <a:chExt cx="0" cy="0"/>
        </a:xfrm>
      </p:grpSpPr>
      <p:sp>
        <p:nvSpPr>
          <p:cNvPr id="117" name="Google Shape;117;g6035eb8284_0_152"/>
          <p:cNvSpPr txBox="1">
            <a:spLocks noGrp="1"/>
          </p:cNvSpPr>
          <p:nvPr>
            <p:ph type="ctrTitle"/>
          </p:nvPr>
        </p:nvSpPr>
        <p:spPr>
          <a:xfrm>
            <a:off x="311708" y="862788"/>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sz="3600" b="1" dirty="0">
              <a:solidFill>
                <a:srgbClr val="FFFFFF"/>
              </a:solidFill>
              <a:latin typeface="Lato"/>
              <a:ea typeface="Lato"/>
              <a:cs typeface="Lato"/>
              <a:sym typeface="Lato"/>
            </a:endParaRPr>
          </a:p>
          <a:p>
            <a:pPr marL="0" lvl="0" indent="0" algn="ctr" rtl="0">
              <a:lnSpc>
                <a:spcPct val="100000"/>
              </a:lnSpc>
              <a:spcBef>
                <a:spcPts val="0"/>
              </a:spcBef>
              <a:spcAft>
                <a:spcPts val="0"/>
              </a:spcAft>
              <a:buSzPts val="5200"/>
              <a:buNone/>
            </a:pPr>
            <a:r>
              <a:rPr lang="en-US" sz="7200" b="1" dirty="0">
                <a:solidFill>
                  <a:srgbClr val="FFFFFF"/>
                </a:solidFill>
                <a:latin typeface="Lato"/>
                <a:ea typeface="Lato"/>
                <a:cs typeface="Lato"/>
                <a:sym typeface="Lato"/>
              </a:rPr>
              <a:t> </a:t>
            </a:r>
            <a:r>
              <a:rPr lang="en-US" sz="7200" dirty="0" smtClean="0">
                <a:solidFill>
                  <a:srgbClr val="FFFFFF"/>
                </a:solidFill>
              </a:rPr>
              <a:t>Introduction</a:t>
            </a:r>
            <a:endParaRPr dirty="0">
              <a:solidFill>
                <a:srgbClr val="FFFFFF"/>
              </a:solidFill>
              <a:latin typeface="Lato Black"/>
              <a:ea typeface="Lato Black"/>
              <a:cs typeface="Lato Black"/>
              <a:sym typeface="Lato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78"/>
        <p:cNvGrpSpPr/>
        <p:nvPr/>
      </p:nvGrpSpPr>
      <p:grpSpPr>
        <a:xfrm>
          <a:off x="0" y="0"/>
          <a:ext cx="0" cy="0"/>
          <a:chOff x="0" y="0"/>
          <a:chExt cx="0" cy="0"/>
        </a:xfrm>
      </p:grpSpPr>
      <p:sp>
        <p:nvSpPr>
          <p:cNvPr id="279" name="Google Shape;279;g5e859046f9_1_297"/>
          <p:cNvSpPr txBox="1">
            <a:spLocks noGrp="1"/>
          </p:cNvSpPr>
          <p:nvPr>
            <p:ph type="body" idx="1"/>
          </p:nvPr>
        </p:nvSpPr>
        <p:spPr>
          <a:xfrm>
            <a:off x="152350" y="4029000"/>
            <a:ext cx="9144000" cy="141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3600" b="1"/>
              <a:t>The best projects for crowdfunding are . . .</a:t>
            </a:r>
            <a:endParaRPr sz="3600" b="1">
              <a:latin typeface="Lato"/>
              <a:ea typeface="Lato"/>
              <a:cs typeface="Lato"/>
              <a:sym typeface="Lato"/>
            </a:endParaRPr>
          </a:p>
          <a:p>
            <a:pPr marL="0" lvl="0" indent="0" algn="ctr" rtl="0">
              <a:lnSpc>
                <a:spcPct val="100000"/>
              </a:lnSpc>
              <a:spcBef>
                <a:spcPts val="1600"/>
              </a:spcBef>
              <a:spcAft>
                <a:spcPts val="1600"/>
              </a:spcAft>
              <a:buSzPts val="1800"/>
              <a:buNone/>
            </a:pPr>
            <a:endParaRPr sz="3600"/>
          </a:p>
        </p:txBody>
      </p:sp>
      <p:pic>
        <p:nvPicPr>
          <p:cNvPr id="280" name="Google Shape;280;g5e859046f9_1_297"/>
          <p:cNvPicPr preferRelativeResize="0"/>
          <p:nvPr/>
        </p:nvPicPr>
        <p:blipFill rotWithShape="1">
          <a:blip r:embed="rId3">
            <a:alphaModFix/>
          </a:blip>
          <a:srcRect t="22673" b="13493"/>
          <a:stretch/>
        </p:blipFill>
        <p:spPr>
          <a:xfrm>
            <a:off x="0" y="-167175"/>
            <a:ext cx="9144000" cy="3891380"/>
          </a:xfrm>
          <a:prstGeom prst="rect">
            <a:avLst/>
          </a:prstGeom>
          <a:noFill/>
          <a:ln>
            <a:noFill/>
          </a:ln>
        </p:spPr>
      </p:pic>
      <p:pic>
        <p:nvPicPr>
          <p:cNvPr id="281" name="Google Shape;281;g5e859046f9_1_297"/>
          <p:cNvPicPr preferRelativeResize="0"/>
          <p:nvPr/>
        </p:nvPicPr>
        <p:blipFill rotWithShape="1">
          <a:blip r:embed="rId4">
            <a:alphaModFix/>
          </a:blip>
          <a:srcRect/>
          <a:stretch/>
        </p:blipFill>
        <p:spPr>
          <a:xfrm>
            <a:off x="7863200" y="330827"/>
            <a:ext cx="726827" cy="4046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85"/>
        <p:cNvGrpSpPr/>
        <p:nvPr/>
      </p:nvGrpSpPr>
      <p:grpSpPr>
        <a:xfrm>
          <a:off x="0" y="0"/>
          <a:ext cx="0" cy="0"/>
          <a:chOff x="0" y="0"/>
          <a:chExt cx="0" cy="0"/>
        </a:xfrm>
      </p:grpSpPr>
      <p:sp>
        <p:nvSpPr>
          <p:cNvPr id="286" name="Google Shape;286;g5e859046f9_1_354"/>
          <p:cNvSpPr txBox="1">
            <a:spLocks noGrp="1"/>
          </p:cNvSpPr>
          <p:nvPr>
            <p:ph type="body" idx="1"/>
          </p:nvPr>
        </p:nvSpPr>
        <p:spPr>
          <a:xfrm>
            <a:off x="3654613" y="2714550"/>
            <a:ext cx="9144000" cy="141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b="1"/>
              <a:t>Innovative </a:t>
            </a:r>
            <a:endParaRPr sz="3600" b="1"/>
          </a:p>
          <a:p>
            <a:pPr marL="0" lvl="0" indent="0" algn="l" rtl="0">
              <a:lnSpc>
                <a:spcPct val="100000"/>
              </a:lnSpc>
              <a:spcBef>
                <a:spcPts val="0"/>
              </a:spcBef>
              <a:spcAft>
                <a:spcPts val="0"/>
              </a:spcAft>
              <a:buClr>
                <a:schemeClr val="dk1"/>
              </a:buClr>
              <a:buSzPts val="1100"/>
              <a:buFont typeface="Arial"/>
              <a:buNone/>
            </a:pPr>
            <a:r>
              <a:rPr lang="en-US" sz="3600"/>
              <a:t>Hollaback! Detroit, $265</a:t>
            </a:r>
            <a:endParaRPr sz="3600"/>
          </a:p>
          <a:p>
            <a:pPr marL="0" lvl="0" indent="0" algn="l" rtl="0">
              <a:lnSpc>
                <a:spcPct val="100000"/>
              </a:lnSpc>
              <a:spcBef>
                <a:spcPts val="0"/>
              </a:spcBef>
              <a:spcAft>
                <a:spcPts val="0"/>
              </a:spcAft>
              <a:buSzPts val="1800"/>
              <a:buNone/>
            </a:pPr>
            <a:endParaRPr sz="3600" b="1"/>
          </a:p>
          <a:p>
            <a:pPr marL="0" lvl="0" indent="0" algn="ctr" rtl="0">
              <a:lnSpc>
                <a:spcPct val="100000"/>
              </a:lnSpc>
              <a:spcBef>
                <a:spcPts val="1600"/>
              </a:spcBef>
              <a:spcAft>
                <a:spcPts val="1600"/>
              </a:spcAft>
              <a:buSzPts val="1800"/>
              <a:buNone/>
            </a:pPr>
            <a:endParaRPr sz="3600"/>
          </a:p>
        </p:txBody>
      </p:sp>
      <p:pic>
        <p:nvPicPr>
          <p:cNvPr id="287" name="Google Shape;287;g5e859046f9_1_354"/>
          <p:cNvPicPr preferRelativeResize="0"/>
          <p:nvPr/>
        </p:nvPicPr>
        <p:blipFill rotWithShape="1">
          <a:blip r:embed="rId3">
            <a:alphaModFix/>
          </a:blip>
          <a:srcRect/>
          <a:stretch/>
        </p:blipFill>
        <p:spPr>
          <a:xfrm>
            <a:off x="7863200" y="330827"/>
            <a:ext cx="726827" cy="404626"/>
          </a:xfrm>
          <a:prstGeom prst="rect">
            <a:avLst/>
          </a:prstGeom>
          <a:noFill/>
          <a:ln>
            <a:noFill/>
          </a:ln>
        </p:spPr>
      </p:pic>
      <p:pic>
        <p:nvPicPr>
          <p:cNvPr id="288" name="Google Shape;288;g5e859046f9_1_354" descr="Not Your Sweetheart 30002 (2).jpg"/>
          <p:cNvPicPr preferRelativeResize="0"/>
          <p:nvPr/>
        </p:nvPicPr>
        <p:blipFill rotWithShape="1">
          <a:blip r:embed="rId4">
            <a:alphaModFix/>
          </a:blip>
          <a:srcRect/>
          <a:stretch/>
        </p:blipFill>
        <p:spPr>
          <a:xfrm>
            <a:off x="7" y="6"/>
            <a:ext cx="3363425" cy="5416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92"/>
        <p:cNvGrpSpPr/>
        <p:nvPr/>
      </p:nvGrpSpPr>
      <p:grpSpPr>
        <a:xfrm>
          <a:off x="0" y="0"/>
          <a:ext cx="0" cy="0"/>
          <a:chOff x="0" y="0"/>
          <a:chExt cx="0" cy="0"/>
        </a:xfrm>
      </p:grpSpPr>
      <p:pic>
        <p:nvPicPr>
          <p:cNvPr id="293" name="Google Shape;293;g5e859046f9_1_362"/>
          <p:cNvPicPr preferRelativeResize="0"/>
          <p:nvPr/>
        </p:nvPicPr>
        <p:blipFill rotWithShape="1">
          <a:blip r:embed="rId3">
            <a:alphaModFix/>
          </a:blip>
          <a:srcRect/>
          <a:stretch/>
        </p:blipFill>
        <p:spPr>
          <a:xfrm>
            <a:off x="7863200" y="330827"/>
            <a:ext cx="726827" cy="404626"/>
          </a:xfrm>
          <a:prstGeom prst="rect">
            <a:avLst/>
          </a:prstGeom>
          <a:noFill/>
          <a:ln>
            <a:noFill/>
          </a:ln>
        </p:spPr>
      </p:pic>
      <p:pic>
        <p:nvPicPr>
          <p:cNvPr id="294" name="Google Shape;294;g5e859046f9_1_362" descr="Screen Shot 2016-08-11 at 2.55.12 PM.png"/>
          <p:cNvPicPr preferRelativeResize="0">
            <a:picLocks noGrp="1"/>
          </p:cNvPicPr>
          <p:nvPr>
            <p:ph type="body" idx="1"/>
          </p:nvPr>
        </p:nvPicPr>
        <p:blipFill rotWithShape="1">
          <a:blip r:embed="rId4">
            <a:alphaModFix/>
          </a:blip>
          <a:srcRect b="3798"/>
          <a:stretch/>
        </p:blipFill>
        <p:spPr>
          <a:xfrm>
            <a:off x="0" y="0"/>
            <a:ext cx="9163500" cy="3636000"/>
          </a:xfrm>
          <a:prstGeom prst="rect">
            <a:avLst/>
          </a:prstGeom>
          <a:noFill/>
          <a:ln>
            <a:noFill/>
          </a:ln>
        </p:spPr>
      </p:pic>
      <p:sp>
        <p:nvSpPr>
          <p:cNvPr id="295" name="Google Shape;295;g5e859046f9_1_362"/>
          <p:cNvSpPr txBox="1">
            <a:spLocks noGrp="1"/>
          </p:cNvSpPr>
          <p:nvPr>
            <p:ph type="body" idx="1"/>
          </p:nvPr>
        </p:nvSpPr>
        <p:spPr>
          <a:xfrm>
            <a:off x="339913" y="3724200"/>
            <a:ext cx="9144000" cy="141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3600" b="1"/>
              <a:t>Urgent </a:t>
            </a:r>
            <a:endParaRPr sz="3600" b="1"/>
          </a:p>
          <a:p>
            <a:pPr marL="0" lvl="0" indent="0" algn="l" rtl="0">
              <a:lnSpc>
                <a:spcPct val="100000"/>
              </a:lnSpc>
              <a:spcBef>
                <a:spcPts val="0"/>
              </a:spcBef>
              <a:spcAft>
                <a:spcPts val="0"/>
              </a:spcAft>
              <a:buSzPts val="1800"/>
              <a:buNone/>
            </a:pPr>
            <a:r>
              <a:rPr lang="en-US" sz="3600"/>
              <a:t>Cleveland Action, $8,870</a:t>
            </a:r>
            <a:endParaRPr sz="3600"/>
          </a:p>
          <a:p>
            <a:pPr marL="0" lvl="0" indent="0" algn="l" rtl="0">
              <a:lnSpc>
                <a:spcPct val="100000"/>
              </a:lnSpc>
              <a:spcBef>
                <a:spcPts val="0"/>
              </a:spcBef>
              <a:spcAft>
                <a:spcPts val="0"/>
              </a:spcAft>
              <a:buSzPts val="1800"/>
              <a:buNone/>
            </a:pPr>
            <a:endParaRPr sz="3600" b="1"/>
          </a:p>
          <a:p>
            <a:pPr marL="0" lvl="0" indent="0" algn="ctr" rtl="0">
              <a:lnSpc>
                <a:spcPct val="100000"/>
              </a:lnSpc>
              <a:spcBef>
                <a:spcPts val="1600"/>
              </a:spcBef>
              <a:spcAft>
                <a:spcPts val="1600"/>
              </a:spcAft>
              <a:buSzPts val="1800"/>
              <a:buNone/>
            </a:pP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299"/>
        <p:cNvGrpSpPr/>
        <p:nvPr/>
      </p:nvGrpSpPr>
      <p:grpSpPr>
        <a:xfrm>
          <a:off x="0" y="0"/>
          <a:ext cx="0" cy="0"/>
          <a:chOff x="0" y="0"/>
          <a:chExt cx="0" cy="0"/>
        </a:xfrm>
      </p:grpSpPr>
      <p:pic>
        <p:nvPicPr>
          <p:cNvPr id="300" name="Google Shape;300;g5e8886e9ca_0_0"/>
          <p:cNvPicPr preferRelativeResize="0"/>
          <p:nvPr/>
        </p:nvPicPr>
        <p:blipFill rotWithShape="1">
          <a:blip r:embed="rId3">
            <a:alphaModFix/>
          </a:blip>
          <a:srcRect/>
          <a:stretch/>
        </p:blipFill>
        <p:spPr>
          <a:xfrm>
            <a:off x="7863200" y="330827"/>
            <a:ext cx="726827" cy="404626"/>
          </a:xfrm>
          <a:prstGeom prst="rect">
            <a:avLst/>
          </a:prstGeom>
          <a:noFill/>
          <a:ln>
            <a:noFill/>
          </a:ln>
        </p:spPr>
      </p:pic>
      <p:sp>
        <p:nvSpPr>
          <p:cNvPr id="301" name="Google Shape;301;g5e8886e9ca_0_0"/>
          <p:cNvSpPr txBox="1">
            <a:spLocks noGrp="1"/>
          </p:cNvSpPr>
          <p:nvPr>
            <p:ph type="body" idx="1"/>
          </p:nvPr>
        </p:nvSpPr>
        <p:spPr>
          <a:xfrm>
            <a:off x="5570050" y="1067175"/>
            <a:ext cx="3126000" cy="384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3600" b="1"/>
              <a:t>Concrete</a:t>
            </a:r>
            <a:endParaRPr sz="3600" b="1"/>
          </a:p>
          <a:p>
            <a:pPr marL="0" lvl="0" indent="0" algn="l" rtl="0">
              <a:lnSpc>
                <a:spcPct val="100000"/>
              </a:lnSpc>
              <a:spcBef>
                <a:spcPts val="0"/>
              </a:spcBef>
              <a:spcAft>
                <a:spcPts val="0"/>
              </a:spcAft>
              <a:buSzPts val="1800"/>
              <a:buNone/>
            </a:pPr>
            <a:r>
              <a:rPr lang="en-US" sz="2400"/>
              <a:t>Music on the Inside, NYC, $1,425</a:t>
            </a:r>
            <a:endParaRPr sz="2400"/>
          </a:p>
          <a:p>
            <a:pPr marL="0" lvl="0" indent="0" algn="l" rtl="0">
              <a:lnSpc>
                <a:spcPct val="100000"/>
              </a:lnSpc>
              <a:spcBef>
                <a:spcPts val="0"/>
              </a:spcBef>
              <a:spcAft>
                <a:spcPts val="0"/>
              </a:spcAft>
              <a:buSzPts val="1800"/>
              <a:buNone/>
            </a:pPr>
            <a:endParaRPr sz="3600" b="1"/>
          </a:p>
          <a:p>
            <a:pPr marL="0" lvl="0" indent="0" algn="ctr" rtl="0">
              <a:lnSpc>
                <a:spcPct val="100000"/>
              </a:lnSpc>
              <a:spcBef>
                <a:spcPts val="1600"/>
              </a:spcBef>
              <a:spcAft>
                <a:spcPts val="1600"/>
              </a:spcAft>
              <a:buSzPts val="1800"/>
              <a:buNone/>
            </a:pPr>
            <a:endParaRPr sz="3600"/>
          </a:p>
        </p:txBody>
      </p:sp>
      <p:pic>
        <p:nvPicPr>
          <p:cNvPr id="302" name="Google Shape;302;g5e8886e9ca_0_0" descr="Screen Shot 2018-05-22 at 7.33.11 AM.png"/>
          <p:cNvPicPr preferRelativeResize="0"/>
          <p:nvPr/>
        </p:nvPicPr>
        <p:blipFill rotWithShape="1">
          <a:blip r:embed="rId4">
            <a:alphaModFix/>
          </a:blip>
          <a:srcRect r="37903"/>
          <a:stretch/>
        </p:blipFill>
        <p:spPr>
          <a:xfrm>
            <a:off x="-2" y="0"/>
            <a:ext cx="5314276"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06"/>
        <p:cNvGrpSpPr/>
        <p:nvPr/>
      </p:nvGrpSpPr>
      <p:grpSpPr>
        <a:xfrm>
          <a:off x="0" y="0"/>
          <a:ext cx="0" cy="0"/>
          <a:chOff x="0" y="0"/>
          <a:chExt cx="0" cy="0"/>
        </a:xfrm>
      </p:grpSpPr>
      <p:pic>
        <p:nvPicPr>
          <p:cNvPr id="307" name="Google Shape;307;g5e8886e9ca_0_92"/>
          <p:cNvPicPr preferRelativeResize="0"/>
          <p:nvPr/>
        </p:nvPicPr>
        <p:blipFill rotWithShape="1">
          <a:blip r:embed="rId3">
            <a:alphaModFix/>
          </a:blip>
          <a:srcRect/>
          <a:stretch/>
        </p:blipFill>
        <p:spPr>
          <a:xfrm>
            <a:off x="0" y="0"/>
            <a:ext cx="9289850" cy="6193233"/>
          </a:xfrm>
          <a:prstGeom prst="rect">
            <a:avLst/>
          </a:prstGeom>
          <a:noFill/>
          <a:ln>
            <a:noFill/>
          </a:ln>
        </p:spPr>
      </p:pic>
      <p:sp>
        <p:nvSpPr>
          <p:cNvPr id="308" name="Google Shape;308;g5e8886e9ca_0_92"/>
          <p:cNvSpPr txBox="1"/>
          <p:nvPr/>
        </p:nvSpPr>
        <p:spPr>
          <a:xfrm>
            <a:off x="1463262" y="325700"/>
            <a:ext cx="6123000" cy="190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highlight>
                  <a:srgbClr val="E88124"/>
                </a:highlight>
                <a:latin typeface="Lato Black"/>
                <a:ea typeface="Lato Black"/>
                <a:cs typeface="Lato Black"/>
                <a:sym typeface="Lato Black"/>
              </a:rPr>
              <a:t>How to make your campaign a success!</a:t>
            </a:r>
            <a:endParaRPr sz="1400" b="0" i="0" u="none" strike="noStrike" cap="none">
              <a:solidFill>
                <a:srgbClr val="FFFFFF"/>
              </a:solidFill>
              <a:highlight>
                <a:srgbClr val="E88124"/>
              </a:highlight>
              <a:latin typeface="Lato Black"/>
              <a:ea typeface="Lato Black"/>
              <a:cs typeface="Lato Black"/>
              <a:sym typeface="Lato Black"/>
            </a:endParaRPr>
          </a:p>
        </p:txBody>
      </p:sp>
      <p:pic>
        <p:nvPicPr>
          <p:cNvPr id="309" name="Google Shape;309;g5e8886e9ca_0_92"/>
          <p:cNvPicPr preferRelativeResize="0"/>
          <p:nvPr/>
        </p:nvPicPr>
        <p:blipFill rotWithShape="1">
          <a:blip r:embed="rId4">
            <a:alphaModFix/>
          </a:blip>
          <a:srcRect/>
          <a:stretch/>
        </p:blipFill>
        <p:spPr>
          <a:xfrm>
            <a:off x="7863200" y="330827"/>
            <a:ext cx="726827" cy="4046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13"/>
        <p:cNvGrpSpPr/>
        <p:nvPr/>
      </p:nvGrpSpPr>
      <p:grpSpPr>
        <a:xfrm>
          <a:off x="0" y="0"/>
          <a:ext cx="0" cy="0"/>
          <a:chOff x="0" y="0"/>
          <a:chExt cx="0" cy="0"/>
        </a:xfrm>
      </p:grpSpPr>
      <p:pic>
        <p:nvPicPr>
          <p:cNvPr id="314" name="Google Shape;314;g5e8886e9ca_1_14"/>
          <p:cNvPicPr preferRelativeResize="0"/>
          <p:nvPr/>
        </p:nvPicPr>
        <p:blipFill rotWithShape="1">
          <a:blip r:embed="rId3">
            <a:alphaModFix/>
          </a:blip>
          <a:srcRect/>
          <a:stretch/>
        </p:blipFill>
        <p:spPr>
          <a:xfrm>
            <a:off x="7863200" y="330827"/>
            <a:ext cx="726827" cy="404626"/>
          </a:xfrm>
          <a:prstGeom prst="rect">
            <a:avLst/>
          </a:prstGeom>
          <a:noFill/>
          <a:ln>
            <a:noFill/>
          </a:ln>
        </p:spPr>
      </p:pic>
      <p:sp>
        <p:nvSpPr>
          <p:cNvPr id="315" name="Google Shape;315;g5e8886e9ca_1_14"/>
          <p:cNvSpPr txBox="1">
            <a:spLocks noGrp="1"/>
          </p:cNvSpPr>
          <p:nvPr>
            <p:ph type="body" idx="1"/>
          </p:nvPr>
        </p:nvSpPr>
        <p:spPr>
          <a:xfrm>
            <a:off x="5570050" y="1067175"/>
            <a:ext cx="3126000" cy="384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3600" b="1"/>
              <a:t>Build a strong and diverse fundraising team</a:t>
            </a:r>
            <a:endParaRPr sz="3600" b="1"/>
          </a:p>
          <a:p>
            <a:pPr marL="0" lvl="0" indent="0" algn="l" rtl="0">
              <a:lnSpc>
                <a:spcPct val="100000"/>
              </a:lnSpc>
              <a:spcBef>
                <a:spcPts val="0"/>
              </a:spcBef>
              <a:spcAft>
                <a:spcPts val="0"/>
              </a:spcAft>
              <a:buSzPts val="1800"/>
              <a:buNone/>
            </a:pPr>
            <a:endParaRPr sz="3600" b="1"/>
          </a:p>
          <a:p>
            <a:pPr marL="457200" lvl="0" indent="-342900" algn="l" rtl="0">
              <a:lnSpc>
                <a:spcPct val="100000"/>
              </a:lnSpc>
              <a:spcBef>
                <a:spcPts val="0"/>
              </a:spcBef>
              <a:spcAft>
                <a:spcPts val="0"/>
              </a:spcAft>
              <a:buSzPts val="1800"/>
              <a:buChar char="●"/>
            </a:pPr>
            <a:r>
              <a:rPr lang="en-US"/>
              <a:t>From a variety of places</a:t>
            </a:r>
            <a:endParaRPr/>
          </a:p>
          <a:p>
            <a:pPr marL="457200" lvl="0" indent="-342900" algn="l" rtl="0">
              <a:lnSpc>
                <a:spcPct val="100000"/>
              </a:lnSpc>
              <a:spcBef>
                <a:spcPts val="1000"/>
              </a:spcBef>
              <a:spcAft>
                <a:spcPts val="0"/>
              </a:spcAft>
              <a:buSzPts val="1800"/>
              <a:buChar char="●"/>
            </a:pPr>
            <a:r>
              <a:rPr lang="en-US"/>
              <a:t>With a variety of skills</a:t>
            </a:r>
            <a:endParaRPr sz="3600" b="1"/>
          </a:p>
          <a:p>
            <a:pPr marL="0" lvl="0" indent="0" algn="l" rtl="0">
              <a:lnSpc>
                <a:spcPct val="100000"/>
              </a:lnSpc>
              <a:spcBef>
                <a:spcPts val="1000"/>
              </a:spcBef>
              <a:spcAft>
                <a:spcPts val="0"/>
              </a:spcAft>
              <a:buSzPts val="1800"/>
              <a:buNone/>
            </a:pPr>
            <a:endParaRPr sz="2400"/>
          </a:p>
          <a:p>
            <a:pPr marL="0" lvl="0" indent="0" algn="l" rtl="0">
              <a:lnSpc>
                <a:spcPct val="100000"/>
              </a:lnSpc>
              <a:spcBef>
                <a:spcPts val="0"/>
              </a:spcBef>
              <a:spcAft>
                <a:spcPts val="0"/>
              </a:spcAft>
              <a:buSzPts val="1800"/>
              <a:buNone/>
            </a:pPr>
            <a:endParaRPr sz="3600" b="1"/>
          </a:p>
          <a:p>
            <a:pPr marL="0" lvl="0" indent="0" algn="ctr" rtl="0">
              <a:lnSpc>
                <a:spcPct val="100000"/>
              </a:lnSpc>
              <a:spcBef>
                <a:spcPts val="1600"/>
              </a:spcBef>
              <a:spcAft>
                <a:spcPts val="1600"/>
              </a:spcAft>
              <a:buSzPts val="1800"/>
              <a:buNone/>
            </a:pPr>
            <a:endParaRPr sz="3600"/>
          </a:p>
        </p:txBody>
      </p:sp>
      <p:pic>
        <p:nvPicPr>
          <p:cNvPr id="316" name="Google Shape;316;g5e8886e9ca_1_14"/>
          <p:cNvPicPr preferRelativeResize="0"/>
          <p:nvPr/>
        </p:nvPicPr>
        <p:blipFill rotWithShape="1">
          <a:blip r:embed="rId4">
            <a:alphaModFix/>
          </a:blip>
          <a:srcRect r="3974"/>
          <a:stretch/>
        </p:blipFill>
        <p:spPr>
          <a:xfrm>
            <a:off x="-2105375" y="0"/>
            <a:ext cx="7354879" cy="51060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20"/>
        <p:cNvGrpSpPr/>
        <p:nvPr/>
      </p:nvGrpSpPr>
      <p:grpSpPr>
        <a:xfrm>
          <a:off x="0" y="0"/>
          <a:ext cx="0" cy="0"/>
          <a:chOff x="0" y="0"/>
          <a:chExt cx="0" cy="0"/>
        </a:xfrm>
      </p:grpSpPr>
      <p:pic>
        <p:nvPicPr>
          <p:cNvPr id="321" name="Google Shape;321;g5e8886e9ca_1_28"/>
          <p:cNvPicPr preferRelativeResize="0"/>
          <p:nvPr/>
        </p:nvPicPr>
        <p:blipFill rotWithShape="1">
          <a:blip r:embed="rId3">
            <a:alphaModFix/>
          </a:blip>
          <a:srcRect/>
          <a:stretch/>
        </p:blipFill>
        <p:spPr>
          <a:xfrm>
            <a:off x="7863200" y="330827"/>
            <a:ext cx="726827" cy="404626"/>
          </a:xfrm>
          <a:prstGeom prst="rect">
            <a:avLst/>
          </a:prstGeom>
          <a:noFill/>
          <a:ln>
            <a:noFill/>
          </a:ln>
        </p:spPr>
      </p:pic>
      <p:sp>
        <p:nvSpPr>
          <p:cNvPr id="322" name="Google Shape;322;g5e8886e9ca_1_28"/>
          <p:cNvSpPr txBox="1">
            <a:spLocks noGrp="1"/>
          </p:cNvSpPr>
          <p:nvPr>
            <p:ph type="body" idx="1"/>
          </p:nvPr>
        </p:nvSpPr>
        <p:spPr>
          <a:xfrm>
            <a:off x="5570050" y="1067175"/>
            <a:ext cx="3126000" cy="384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3600" b="1"/>
              <a:t>Set a smart target</a:t>
            </a:r>
            <a:endParaRPr sz="3600" b="1"/>
          </a:p>
          <a:p>
            <a:pPr marL="0" lvl="0" indent="0" algn="l" rtl="0">
              <a:lnSpc>
                <a:spcPct val="100000"/>
              </a:lnSpc>
              <a:spcBef>
                <a:spcPts val="0"/>
              </a:spcBef>
              <a:spcAft>
                <a:spcPts val="0"/>
              </a:spcAft>
              <a:buSzPts val="1800"/>
              <a:buNone/>
            </a:pPr>
            <a:endParaRPr sz="2400"/>
          </a:p>
          <a:p>
            <a:pPr marL="457200" lvl="0" indent="-342900" algn="l" rtl="0">
              <a:lnSpc>
                <a:spcPct val="100000"/>
              </a:lnSpc>
              <a:spcBef>
                <a:spcPts val="0"/>
              </a:spcBef>
              <a:spcAft>
                <a:spcPts val="0"/>
              </a:spcAft>
              <a:buSzPts val="1800"/>
              <a:buChar char="●"/>
            </a:pPr>
            <a:r>
              <a:rPr lang="en-US"/>
              <a:t>How big is your team?</a:t>
            </a:r>
            <a:endParaRPr/>
          </a:p>
          <a:p>
            <a:pPr marL="457200" lvl="0" indent="-342900" algn="l" rtl="0">
              <a:lnSpc>
                <a:spcPct val="100000"/>
              </a:lnSpc>
              <a:spcBef>
                <a:spcPts val="1000"/>
              </a:spcBef>
              <a:spcAft>
                <a:spcPts val="0"/>
              </a:spcAft>
              <a:buSzPts val="1800"/>
              <a:buChar char="●"/>
            </a:pPr>
            <a:r>
              <a:rPr lang="en-US"/>
              <a:t>How much fundraising experience does your team have?</a:t>
            </a:r>
            <a:endParaRPr/>
          </a:p>
          <a:p>
            <a:pPr marL="457200" lvl="0" indent="-342900" algn="l" rtl="0">
              <a:lnSpc>
                <a:spcPct val="100000"/>
              </a:lnSpc>
              <a:spcBef>
                <a:spcPts val="1000"/>
              </a:spcBef>
              <a:spcAft>
                <a:spcPts val="0"/>
              </a:spcAft>
              <a:buSzPts val="1800"/>
              <a:buChar char="●"/>
            </a:pPr>
            <a:r>
              <a:rPr lang="en-US"/>
              <a:t>How much time do you have?</a:t>
            </a:r>
            <a:endParaRPr/>
          </a:p>
          <a:p>
            <a:pPr marL="0" lvl="0" indent="0" algn="ctr" rtl="0">
              <a:lnSpc>
                <a:spcPct val="100000"/>
              </a:lnSpc>
              <a:spcBef>
                <a:spcPts val="1000"/>
              </a:spcBef>
              <a:spcAft>
                <a:spcPts val="1600"/>
              </a:spcAft>
              <a:buSzPts val="1800"/>
              <a:buNone/>
            </a:pPr>
            <a:endParaRPr sz="3600"/>
          </a:p>
        </p:txBody>
      </p:sp>
      <p:pic>
        <p:nvPicPr>
          <p:cNvPr id="323" name="Google Shape;323;g5e8886e9ca_1_28"/>
          <p:cNvPicPr preferRelativeResize="0"/>
          <p:nvPr/>
        </p:nvPicPr>
        <p:blipFill rotWithShape="1">
          <a:blip r:embed="rId4">
            <a:alphaModFix/>
          </a:blip>
          <a:srcRect r="12257"/>
          <a:stretch/>
        </p:blipFill>
        <p:spPr>
          <a:xfrm>
            <a:off x="-1523552" y="0"/>
            <a:ext cx="6769245"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27"/>
        <p:cNvGrpSpPr/>
        <p:nvPr/>
      </p:nvGrpSpPr>
      <p:grpSpPr>
        <a:xfrm>
          <a:off x="0" y="0"/>
          <a:ext cx="0" cy="0"/>
          <a:chOff x="0" y="0"/>
          <a:chExt cx="0" cy="0"/>
        </a:xfrm>
      </p:grpSpPr>
      <p:pic>
        <p:nvPicPr>
          <p:cNvPr id="328" name="Google Shape;328;g5e8886e9ca_1_35"/>
          <p:cNvPicPr preferRelativeResize="0"/>
          <p:nvPr/>
        </p:nvPicPr>
        <p:blipFill rotWithShape="1">
          <a:blip r:embed="rId3">
            <a:alphaModFix/>
          </a:blip>
          <a:srcRect/>
          <a:stretch/>
        </p:blipFill>
        <p:spPr>
          <a:xfrm>
            <a:off x="7863200" y="330827"/>
            <a:ext cx="726827" cy="404626"/>
          </a:xfrm>
          <a:prstGeom prst="rect">
            <a:avLst/>
          </a:prstGeom>
          <a:noFill/>
          <a:ln>
            <a:noFill/>
          </a:ln>
        </p:spPr>
      </p:pic>
      <p:sp>
        <p:nvSpPr>
          <p:cNvPr id="329" name="Google Shape;329;g5e8886e9ca_1_35"/>
          <p:cNvSpPr txBox="1">
            <a:spLocks noGrp="1"/>
          </p:cNvSpPr>
          <p:nvPr>
            <p:ph type="body" idx="1"/>
          </p:nvPr>
        </p:nvSpPr>
        <p:spPr>
          <a:xfrm>
            <a:off x="5570050" y="1067175"/>
            <a:ext cx="3126000" cy="384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3600" b="1"/>
              <a:t>Know your donors</a:t>
            </a:r>
            <a:endParaRPr sz="3600" b="1"/>
          </a:p>
          <a:p>
            <a:pPr marL="0" lvl="0" indent="0" algn="l" rtl="0">
              <a:lnSpc>
                <a:spcPct val="100000"/>
              </a:lnSpc>
              <a:spcBef>
                <a:spcPts val="0"/>
              </a:spcBef>
              <a:spcAft>
                <a:spcPts val="0"/>
              </a:spcAft>
              <a:buSzPts val="1800"/>
              <a:buNone/>
            </a:pPr>
            <a:endParaRPr/>
          </a:p>
          <a:p>
            <a:pPr marL="0" lvl="0" indent="0" algn="ctr" rtl="0">
              <a:lnSpc>
                <a:spcPct val="100000"/>
              </a:lnSpc>
              <a:spcBef>
                <a:spcPts val="1000"/>
              </a:spcBef>
              <a:spcAft>
                <a:spcPts val="1600"/>
              </a:spcAft>
              <a:buSzPts val="1800"/>
              <a:buNone/>
            </a:pPr>
            <a:endParaRPr sz="3600"/>
          </a:p>
        </p:txBody>
      </p:sp>
      <p:pic>
        <p:nvPicPr>
          <p:cNvPr id="330" name="Google Shape;330;g5e8886e9ca_1_35"/>
          <p:cNvPicPr preferRelativeResize="0"/>
          <p:nvPr/>
        </p:nvPicPr>
        <p:blipFill rotWithShape="1">
          <a:blip r:embed="rId4">
            <a:alphaModFix/>
          </a:blip>
          <a:srcRect r="16569"/>
          <a:stretch/>
        </p:blipFill>
        <p:spPr>
          <a:xfrm>
            <a:off x="-1179023" y="0"/>
            <a:ext cx="6437144" cy="5143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34"/>
        <p:cNvGrpSpPr/>
        <p:nvPr/>
      </p:nvGrpSpPr>
      <p:grpSpPr>
        <a:xfrm>
          <a:off x="0" y="0"/>
          <a:ext cx="0" cy="0"/>
          <a:chOff x="0" y="0"/>
          <a:chExt cx="0" cy="0"/>
        </a:xfrm>
      </p:grpSpPr>
      <p:pic>
        <p:nvPicPr>
          <p:cNvPr id="335" name="Google Shape;335;g5e8886e9ca_1_42"/>
          <p:cNvPicPr preferRelativeResize="0"/>
          <p:nvPr/>
        </p:nvPicPr>
        <p:blipFill rotWithShape="1">
          <a:blip r:embed="rId3">
            <a:alphaModFix/>
          </a:blip>
          <a:srcRect/>
          <a:stretch/>
        </p:blipFill>
        <p:spPr>
          <a:xfrm>
            <a:off x="7863200" y="330827"/>
            <a:ext cx="726827" cy="404626"/>
          </a:xfrm>
          <a:prstGeom prst="rect">
            <a:avLst/>
          </a:prstGeom>
          <a:noFill/>
          <a:ln>
            <a:noFill/>
          </a:ln>
        </p:spPr>
      </p:pic>
      <p:sp>
        <p:nvSpPr>
          <p:cNvPr id="336" name="Google Shape;336;g5e8886e9ca_1_42"/>
          <p:cNvSpPr txBox="1">
            <a:spLocks noGrp="1"/>
          </p:cNvSpPr>
          <p:nvPr>
            <p:ph type="body" idx="1"/>
          </p:nvPr>
        </p:nvSpPr>
        <p:spPr>
          <a:xfrm>
            <a:off x="5570050" y="1067175"/>
            <a:ext cx="3126000" cy="384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3600" b="1"/>
              <a:t>Tell a story that sticks</a:t>
            </a:r>
            <a:endParaRPr sz="3600" b="1"/>
          </a:p>
          <a:p>
            <a:pPr marL="0" lvl="0" indent="0" algn="l" rtl="0">
              <a:lnSpc>
                <a:spcPct val="100000"/>
              </a:lnSpc>
              <a:spcBef>
                <a:spcPts val="0"/>
              </a:spcBef>
              <a:spcAft>
                <a:spcPts val="0"/>
              </a:spcAft>
              <a:buSzPts val="1800"/>
              <a:buNone/>
            </a:pPr>
            <a:endParaRPr sz="1400" b="1"/>
          </a:p>
          <a:p>
            <a:pPr marL="457200" lvl="0" indent="-342900" algn="l" rtl="0">
              <a:lnSpc>
                <a:spcPct val="100000"/>
              </a:lnSpc>
              <a:spcBef>
                <a:spcPts val="0"/>
              </a:spcBef>
              <a:spcAft>
                <a:spcPts val="0"/>
              </a:spcAft>
              <a:buSzPts val="1800"/>
              <a:buChar char="●"/>
            </a:pPr>
            <a:r>
              <a:rPr lang="en-US"/>
              <a:t>Drama</a:t>
            </a:r>
            <a:br>
              <a:rPr lang="en-US"/>
            </a:br>
            <a:endParaRPr/>
          </a:p>
          <a:p>
            <a:pPr marL="457200" lvl="0" indent="-342900" algn="l" rtl="0">
              <a:lnSpc>
                <a:spcPct val="100000"/>
              </a:lnSpc>
              <a:spcBef>
                <a:spcPts val="0"/>
              </a:spcBef>
              <a:spcAft>
                <a:spcPts val="0"/>
              </a:spcAft>
              <a:buSzPts val="1800"/>
              <a:buChar char="●"/>
            </a:pPr>
            <a:r>
              <a:rPr lang="en-US"/>
              <a:t>Authority</a:t>
            </a:r>
            <a:br>
              <a:rPr lang="en-US"/>
            </a:br>
            <a:endParaRPr/>
          </a:p>
          <a:p>
            <a:pPr marL="457200" lvl="0" indent="-342900" algn="l" rtl="0">
              <a:lnSpc>
                <a:spcPct val="100000"/>
              </a:lnSpc>
              <a:spcBef>
                <a:spcPts val="0"/>
              </a:spcBef>
              <a:spcAft>
                <a:spcPts val="0"/>
              </a:spcAft>
              <a:buSzPts val="1800"/>
              <a:buChar char="●"/>
            </a:pPr>
            <a:r>
              <a:rPr lang="en-US"/>
              <a:t>Significance</a:t>
            </a:r>
            <a:br>
              <a:rPr lang="en-US"/>
            </a:br>
            <a:endParaRPr/>
          </a:p>
          <a:p>
            <a:pPr marL="457200" lvl="0" indent="-342900" algn="l" rtl="0">
              <a:lnSpc>
                <a:spcPct val="100000"/>
              </a:lnSpc>
              <a:spcBef>
                <a:spcPts val="0"/>
              </a:spcBef>
              <a:spcAft>
                <a:spcPts val="0"/>
              </a:spcAft>
              <a:buSzPts val="1800"/>
              <a:buChar char="●"/>
            </a:pPr>
            <a:r>
              <a:rPr lang="en-US"/>
              <a:t>Focus</a:t>
            </a:r>
            <a:endParaRPr sz="3600"/>
          </a:p>
        </p:txBody>
      </p:sp>
      <p:pic>
        <p:nvPicPr>
          <p:cNvPr id="337" name="Google Shape;337;g5e8886e9ca_1_42" descr="Roy Barnes at right DSC02802.JPG"/>
          <p:cNvPicPr preferRelativeResize="0"/>
          <p:nvPr/>
        </p:nvPicPr>
        <p:blipFill rotWithShape="1">
          <a:blip r:embed="rId4">
            <a:alphaModFix/>
          </a:blip>
          <a:srcRect r="12694"/>
          <a:stretch/>
        </p:blipFill>
        <p:spPr>
          <a:xfrm>
            <a:off x="-1448175" y="6888"/>
            <a:ext cx="6708076" cy="5129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41"/>
        <p:cNvGrpSpPr/>
        <p:nvPr/>
      </p:nvGrpSpPr>
      <p:grpSpPr>
        <a:xfrm>
          <a:off x="0" y="0"/>
          <a:ext cx="0" cy="0"/>
          <a:chOff x="0" y="0"/>
          <a:chExt cx="0" cy="0"/>
        </a:xfrm>
      </p:grpSpPr>
      <p:pic>
        <p:nvPicPr>
          <p:cNvPr id="342" name="Google Shape;342;g5e8886e9ca_1_50"/>
          <p:cNvPicPr preferRelativeResize="0"/>
          <p:nvPr/>
        </p:nvPicPr>
        <p:blipFill rotWithShape="1">
          <a:blip r:embed="rId3">
            <a:alphaModFix/>
          </a:blip>
          <a:srcRect/>
          <a:stretch/>
        </p:blipFill>
        <p:spPr>
          <a:xfrm>
            <a:off x="7863200" y="330827"/>
            <a:ext cx="726827" cy="404626"/>
          </a:xfrm>
          <a:prstGeom prst="rect">
            <a:avLst/>
          </a:prstGeom>
          <a:noFill/>
          <a:ln>
            <a:noFill/>
          </a:ln>
        </p:spPr>
      </p:pic>
      <p:sp>
        <p:nvSpPr>
          <p:cNvPr id="343" name="Google Shape;343;g5e8886e9ca_1_50"/>
          <p:cNvSpPr txBox="1">
            <a:spLocks noGrp="1"/>
          </p:cNvSpPr>
          <p:nvPr>
            <p:ph type="body" idx="1"/>
          </p:nvPr>
        </p:nvSpPr>
        <p:spPr>
          <a:xfrm>
            <a:off x="5570050" y="1067175"/>
            <a:ext cx="3126000" cy="384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3600" b="1"/>
              <a:t>Shout your deadline from the rooftops!</a:t>
            </a:r>
            <a:endParaRPr sz="3600" b="1"/>
          </a:p>
          <a:p>
            <a:pPr marL="0" lvl="0" indent="0" algn="l" rtl="0">
              <a:lnSpc>
                <a:spcPct val="100000"/>
              </a:lnSpc>
              <a:spcBef>
                <a:spcPts val="0"/>
              </a:spcBef>
              <a:spcAft>
                <a:spcPts val="0"/>
              </a:spcAft>
              <a:buSzPts val="1800"/>
              <a:buNone/>
            </a:pPr>
            <a:endParaRPr/>
          </a:p>
          <a:p>
            <a:pPr marL="0" lvl="0" indent="0" algn="ctr" rtl="0">
              <a:lnSpc>
                <a:spcPct val="100000"/>
              </a:lnSpc>
              <a:spcBef>
                <a:spcPts val="1000"/>
              </a:spcBef>
              <a:spcAft>
                <a:spcPts val="1600"/>
              </a:spcAft>
              <a:buSzPts val="1800"/>
              <a:buNone/>
            </a:pPr>
            <a:endParaRPr sz="3600"/>
          </a:p>
        </p:txBody>
      </p:sp>
      <p:pic>
        <p:nvPicPr>
          <p:cNvPr id="344" name="Google Shape;344;g5e8886e9ca_1_50"/>
          <p:cNvPicPr preferRelativeResize="0"/>
          <p:nvPr/>
        </p:nvPicPr>
        <p:blipFill rotWithShape="1">
          <a:blip r:embed="rId4">
            <a:alphaModFix/>
          </a:blip>
          <a:srcRect/>
          <a:stretch/>
        </p:blipFill>
        <p:spPr>
          <a:xfrm>
            <a:off x="-821441" y="6900"/>
            <a:ext cx="6081331"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121"/>
        <p:cNvGrpSpPr/>
        <p:nvPr/>
      </p:nvGrpSpPr>
      <p:grpSpPr>
        <a:xfrm>
          <a:off x="0" y="0"/>
          <a:ext cx="0" cy="0"/>
          <a:chOff x="0" y="0"/>
          <a:chExt cx="0" cy="0"/>
        </a:xfrm>
      </p:grpSpPr>
      <p:sp>
        <p:nvSpPr>
          <p:cNvPr id="122" name="Google Shape;122;g6035eb8284_0_157"/>
          <p:cNvSpPr txBox="1">
            <a:spLocks noGrp="1"/>
          </p:cNvSpPr>
          <p:nvPr>
            <p:ph type="title"/>
          </p:nvPr>
        </p:nvSpPr>
        <p:spPr>
          <a:xfrm>
            <a:off x="311700" y="314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dk2"/>
                </a:solidFill>
              </a:rPr>
              <a:t>Training Objectives</a:t>
            </a:r>
            <a:endParaRPr sz="3600">
              <a:solidFill>
                <a:schemeClr val="dk2"/>
              </a:solidFill>
            </a:endParaRPr>
          </a:p>
          <a:p>
            <a:pPr marL="0" lvl="0" indent="0" algn="l" rtl="0">
              <a:spcBef>
                <a:spcPts val="0"/>
              </a:spcBef>
              <a:spcAft>
                <a:spcPts val="0"/>
              </a:spcAft>
              <a:buNone/>
            </a:pPr>
            <a:endParaRPr sz="3600">
              <a:solidFill>
                <a:schemeClr val="dk2"/>
              </a:solidFill>
            </a:endParaRPr>
          </a:p>
        </p:txBody>
      </p:sp>
      <p:sp>
        <p:nvSpPr>
          <p:cNvPr id="123" name="Google Shape;123;g6035eb8284_0_157"/>
          <p:cNvSpPr txBox="1">
            <a:spLocks noGrp="1"/>
          </p:cNvSpPr>
          <p:nvPr>
            <p:ph type="body" idx="1"/>
          </p:nvPr>
        </p:nvSpPr>
        <p:spPr>
          <a:xfrm>
            <a:off x="311700" y="1346200"/>
            <a:ext cx="8520600" cy="852000"/>
          </a:xfrm>
          <a:prstGeom prst="rect">
            <a:avLst/>
          </a:prstGeom>
        </p:spPr>
        <p:txBody>
          <a:bodyPr spcFirstLastPara="1" wrap="square" lIns="91425" tIns="91425" rIns="91425" bIns="91425" anchor="t" anchorCtr="0">
            <a:noAutofit/>
          </a:bodyPr>
          <a:lstStyle/>
          <a:p>
            <a:pPr marL="457200" lvl="0" indent="-381000" algn="l" rtl="0">
              <a:spcBef>
                <a:spcPts val="1200"/>
              </a:spcBef>
              <a:spcAft>
                <a:spcPts val="0"/>
              </a:spcAft>
              <a:buSzPts val="2400"/>
              <a:buChar char="●"/>
            </a:pPr>
            <a:r>
              <a:rPr lang="en-US" sz="2400"/>
              <a:t>Ready to effectively articulate your funding need, build a strong team, tell the story of your project,  and prepare to lead a successful grassroots fundraising campaign.</a:t>
            </a:r>
            <a:endParaRPr sz="2400"/>
          </a:p>
          <a:p>
            <a:pPr marL="457200" lvl="0" indent="-381000" algn="l" rtl="0">
              <a:spcBef>
                <a:spcPts val="0"/>
              </a:spcBef>
              <a:spcAft>
                <a:spcPts val="0"/>
              </a:spcAft>
              <a:buSzPts val="2400"/>
              <a:buChar char="●"/>
            </a:pPr>
            <a:r>
              <a:rPr lang="en-US" sz="2400"/>
              <a:t>Able to assess your fundraising capacity using a prospect chart.</a:t>
            </a:r>
            <a:endParaRPr sz="2400"/>
          </a:p>
          <a:p>
            <a:pPr marL="457200" lvl="0" indent="-381000" algn="l" rtl="0">
              <a:spcBef>
                <a:spcPts val="0"/>
              </a:spcBef>
              <a:spcAft>
                <a:spcPts val="0"/>
              </a:spcAft>
              <a:buSzPts val="2400"/>
              <a:buChar char="●"/>
            </a:pPr>
            <a:r>
              <a:rPr lang="en-US" sz="2400"/>
              <a:t>With a stronger understanding of crowdfunding and ioby’s platform and services.</a:t>
            </a:r>
            <a:endParaRPr sz="2400"/>
          </a:p>
        </p:txBody>
      </p:sp>
      <p:pic>
        <p:nvPicPr>
          <p:cNvPr id="124" name="Google Shape;124;g6035eb8284_0_157"/>
          <p:cNvPicPr preferRelativeResize="0"/>
          <p:nvPr/>
        </p:nvPicPr>
        <p:blipFill>
          <a:blip r:embed="rId3">
            <a:alphaModFix/>
          </a:blip>
          <a:stretch>
            <a:fillRect/>
          </a:stretch>
        </p:blipFill>
        <p:spPr>
          <a:xfrm>
            <a:off x="7863200" y="330827"/>
            <a:ext cx="969101" cy="539501"/>
          </a:xfrm>
          <a:prstGeom prst="rect">
            <a:avLst/>
          </a:prstGeom>
          <a:noFill/>
          <a:ln>
            <a:noFill/>
          </a:ln>
        </p:spPr>
      </p:pic>
      <p:sp>
        <p:nvSpPr>
          <p:cNvPr id="125" name="Google Shape;125;g6035eb8284_0_157"/>
          <p:cNvSpPr txBox="1">
            <a:spLocks noGrp="1"/>
          </p:cNvSpPr>
          <p:nvPr>
            <p:ph type="title"/>
          </p:nvPr>
        </p:nvSpPr>
        <p:spPr>
          <a:xfrm>
            <a:off x="381375" y="954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2"/>
                </a:solidFill>
                <a:latin typeface="Lato"/>
                <a:ea typeface="Lato"/>
                <a:cs typeface="Lato"/>
                <a:sym typeface="Lato"/>
              </a:rPr>
              <a:t>You’ll leave here today:</a:t>
            </a:r>
            <a:endParaRPr sz="2400">
              <a:solidFill>
                <a:schemeClr val="dk2"/>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48"/>
        <p:cNvGrpSpPr/>
        <p:nvPr/>
      </p:nvGrpSpPr>
      <p:grpSpPr>
        <a:xfrm>
          <a:off x="0" y="0"/>
          <a:ext cx="0" cy="0"/>
          <a:chOff x="0" y="0"/>
          <a:chExt cx="0" cy="0"/>
        </a:xfrm>
      </p:grpSpPr>
      <p:pic>
        <p:nvPicPr>
          <p:cNvPr id="349" name="Google Shape;349;g5e8886e9ca_1_57"/>
          <p:cNvPicPr preferRelativeResize="0"/>
          <p:nvPr/>
        </p:nvPicPr>
        <p:blipFill rotWithShape="1">
          <a:blip r:embed="rId3">
            <a:alphaModFix/>
          </a:blip>
          <a:srcRect/>
          <a:stretch/>
        </p:blipFill>
        <p:spPr>
          <a:xfrm>
            <a:off x="7863200" y="330827"/>
            <a:ext cx="726827" cy="404626"/>
          </a:xfrm>
          <a:prstGeom prst="rect">
            <a:avLst/>
          </a:prstGeom>
          <a:noFill/>
          <a:ln>
            <a:noFill/>
          </a:ln>
        </p:spPr>
      </p:pic>
      <p:sp>
        <p:nvSpPr>
          <p:cNvPr id="350" name="Google Shape;350;g5e8886e9ca_1_57"/>
          <p:cNvSpPr txBox="1">
            <a:spLocks noGrp="1"/>
          </p:cNvSpPr>
          <p:nvPr>
            <p:ph type="body" idx="1"/>
          </p:nvPr>
        </p:nvSpPr>
        <p:spPr>
          <a:xfrm>
            <a:off x="5570050" y="1067175"/>
            <a:ext cx="3126000" cy="384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3600" b="1"/>
              <a:t>Plan more, work less</a:t>
            </a:r>
            <a:endParaRPr sz="3600" b="1"/>
          </a:p>
          <a:p>
            <a:pPr marL="0" lvl="0" indent="0" algn="l" rtl="0">
              <a:lnSpc>
                <a:spcPct val="100000"/>
              </a:lnSpc>
              <a:spcBef>
                <a:spcPts val="0"/>
              </a:spcBef>
              <a:spcAft>
                <a:spcPts val="0"/>
              </a:spcAft>
              <a:buSzPts val="1800"/>
              <a:buNone/>
            </a:pPr>
            <a:endParaRPr/>
          </a:p>
          <a:p>
            <a:pPr marL="0" lvl="0" indent="0" algn="ctr" rtl="0">
              <a:lnSpc>
                <a:spcPct val="100000"/>
              </a:lnSpc>
              <a:spcBef>
                <a:spcPts val="1000"/>
              </a:spcBef>
              <a:spcAft>
                <a:spcPts val="1600"/>
              </a:spcAft>
              <a:buSzPts val="1800"/>
              <a:buNone/>
            </a:pPr>
            <a:endParaRPr sz="3600"/>
          </a:p>
        </p:txBody>
      </p:sp>
      <p:pic>
        <p:nvPicPr>
          <p:cNvPr id="351" name="Google Shape;351;g5e8886e9ca_1_57"/>
          <p:cNvPicPr preferRelativeResize="0"/>
          <p:nvPr/>
        </p:nvPicPr>
        <p:blipFill rotWithShape="1">
          <a:blip r:embed="rId4">
            <a:alphaModFix/>
          </a:blip>
          <a:srcRect r="15852"/>
          <a:stretch/>
        </p:blipFill>
        <p:spPr>
          <a:xfrm>
            <a:off x="-521800" y="0"/>
            <a:ext cx="5770400" cy="5143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55"/>
        <p:cNvGrpSpPr/>
        <p:nvPr/>
      </p:nvGrpSpPr>
      <p:grpSpPr>
        <a:xfrm>
          <a:off x="0" y="0"/>
          <a:ext cx="0" cy="0"/>
          <a:chOff x="0" y="0"/>
          <a:chExt cx="0" cy="0"/>
        </a:xfrm>
      </p:grpSpPr>
      <p:sp>
        <p:nvSpPr>
          <p:cNvPr id="356" name="Google Shape;356;g6035eb8284_0_95"/>
          <p:cNvSpPr txBox="1">
            <a:spLocks noGrp="1"/>
          </p:cNvSpPr>
          <p:nvPr>
            <p:ph type="title"/>
          </p:nvPr>
        </p:nvSpPr>
        <p:spPr>
          <a:xfrm>
            <a:off x="311700" y="178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dk2"/>
                </a:solidFill>
              </a:rPr>
              <a:t>Plan more: Fill out a prospect chart!</a:t>
            </a:r>
            <a:endParaRPr sz="2400">
              <a:solidFill>
                <a:schemeClr val="dk2"/>
              </a:solidFill>
              <a:highlight>
                <a:srgbClr val="F4CCCC"/>
              </a:highlight>
              <a:latin typeface="Lato"/>
              <a:ea typeface="Lato"/>
              <a:cs typeface="Lato"/>
              <a:sym typeface="Lato"/>
            </a:endParaRPr>
          </a:p>
          <a:p>
            <a:pPr marL="0" lvl="0" indent="0" algn="l" rtl="0">
              <a:spcBef>
                <a:spcPts val="0"/>
              </a:spcBef>
              <a:spcAft>
                <a:spcPts val="0"/>
              </a:spcAft>
              <a:buNone/>
            </a:pPr>
            <a:endParaRPr sz="3600">
              <a:solidFill>
                <a:schemeClr val="dk2"/>
              </a:solidFill>
            </a:endParaRPr>
          </a:p>
        </p:txBody>
      </p:sp>
      <p:pic>
        <p:nvPicPr>
          <p:cNvPr id="357" name="Google Shape;357;g6035eb8284_0_95"/>
          <p:cNvPicPr preferRelativeResize="0"/>
          <p:nvPr/>
        </p:nvPicPr>
        <p:blipFill>
          <a:blip r:embed="rId3">
            <a:alphaModFix/>
          </a:blip>
          <a:stretch>
            <a:fillRect/>
          </a:stretch>
        </p:blipFill>
        <p:spPr>
          <a:xfrm>
            <a:off x="7863200" y="330827"/>
            <a:ext cx="969101" cy="539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61"/>
        <p:cNvGrpSpPr/>
        <p:nvPr/>
      </p:nvGrpSpPr>
      <p:grpSpPr>
        <a:xfrm>
          <a:off x="0" y="0"/>
          <a:ext cx="0" cy="0"/>
          <a:chOff x="0" y="0"/>
          <a:chExt cx="0" cy="0"/>
        </a:xfrm>
      </p:grpSpPr>
      <p:sp>
        <p:nvSpPr>
          <p:cNvPr id="362" name="Google Shape;362;g6035eb8284_0_100"/>
          <p:cNvSpPr txBox="1">
            <a:spLocks noGrp="1"/>
          </p:cNvSpPr>
          <p:nvPr>
            <p:ph type="title"/>
          </p:nvPr>
        </p:nvSpPr>
        <p:spPr>
          <a:xfrm>
            <a:off x="311700" y="314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dk2"/>
                </a:solidFill>
              </a:rPr>
              <a:t>Intro to the Prospect Chart</a:t>
            </a:r>
            <a:endParaRPr sz="3600">
              <a:solidFill>
                <a:schemeClr val="dk2"/>
              </a:solidFill>
            </a:endParaRPr>
          </a:p>
          <a:p>
            <a:pPr marL="0" lvl="0" indent="0" algn="l" rtl="0">
              <a:spcBef>
                <a:spcPts val="0"/>
              </a:spcBef>
              <a:spcAft>
                <a:spcPts val="0"/>
              </a:spcAft>
              <a:buNone/>
            </a:pPr>
            <a:endParaRPr sz="3600">
              <a:solidFill>
                <a:schemeClr val="dk2"/>
              </a:solidFill>
            </a:endParaRPr>
          </a:p>
        </p:txBody>
      </p:sp>
      <p:pic>
        <p:nvPicPr>
          <p:cNvPr id="363" name="Google Shape;363;g6035eb8284_0_100"/>
          <p:cNvPicPr preferRelativeResize="0"/>
          <p:nvPr/>
        </p:nvPicPr>
        <p:blipFill>
          <a:blip r:embed="rId3">
            <a:alphaModFix/>
          </a:blip>
          <a:stretch>
            <a:fillRect/>
          </a:stretch>
        </p:blipFill>
        <p:spPr>
          <a:xfrm>
            <a:off x="7863200" y="330827"/>
            <a:ext cx="969101" cy="539501"/>
          </a:xfrm>
          <a:prstGeom prst="rect">
            <a:avLst/>
          </a:prstGeom>
          <a:noFill/>
          <a:ln>
            <a:noFill/>
          </a:ln>
        </p:spPr>
      </p:pic>
      <p:sp>
        <p:nvSpPr>
          <p:cNvPr id="364" name="Google Shape;364;g6035eb8284_0_100"/>
          <p:cNvSpPr txBox="1">
            <a:spLocks noGrp="1"/>
          </p:cNvSpPr>
          <p:nvPr>
            <p:ph type="body" idx="1"/>
          </p:nvPr>
        </p:nvSpPr>
        <p:spPr>
          <a:xfrm>
            <a:off x="311700" y="1346200"/>
            <a:ext cx="8520600" cy="852000"/>
          </a:xfrm>
          <a:prstGeom prst="rect">
            <a:avLst/>
          </a:prstGeom>
        </p:spPr>
        <p:txBody>
          <a:bodyPr spcFirstLastPara="1" wrap="square" lIns="91425" tIns="91425" rIns="91425" bIns="91425" anchor="t" anchorCtr="0">
            <a:noAutofit/>
          </a:bodyPr>
          <a:lstStyle/>
          <a:p>
            <a:pPr marL="457200" lvl="0" indent="-381000" algn="l" rtl="0">
              <a:spcBef>
                <a:spcPts val="1200"/>
              </a:spcBef>
              <a:spcAft>
                <a:spcPts val="0"/>
              </a:spcAft>
              <a:buSzPts val="2400"/>
              <a:buChar char="●"/>
            </a:pPr>
            <a:r>
              <a:rPr lang="en-US" sz="2400"/>
              <a:t>Have each team member list 30-50 prospects.</a:t>
            </a:r>
            <a:endParaRPr sz="2400"/>
          </a:p>
          <a:p>
            <a:pPr marL="457200" lvl="0" indent="-381000" algn="l" rtl="0">
              <a:spcBef>
                <a:spcPts val="0"/>
              </a:spcBef>
              <a:spcAft>
                <a:spcPts val="0"/>
              </a:spcAft>
              <a:buSzPts val="2400"/>
              <a:buChar char="●"/>
            </a:pPr>
            <a:r>
              <a:rPr lang="en-US" sz="2400"/>
              <a:t>Jot down an amount that you can reasonably expect each person to give.</a:t>
            </a:r>
            <a:endParaRPr sz="2400"/>
          </a:p>
        </p:txBody>
      </p:sp>
      <p:sp>
        <p:nvSpPr>
          <p:cNvPr id="365" name="Google Shape;365;g6035eb8284_0_100"/>
          <p:cNvSpPr txBox="1">
            <a:spLocks noGrp="1"/>
          </p:cNvSpPr>
          <p:nvPr>
            <p:ph type="title"/>
          </p:nvPr>
        </p:nvSpPr>
        <p:spPr>
          <a:xfrm>
            <a:off x="381375" y="954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2"/>
                </a:solidFill>
                <a:latin typeface="Lato"/>
                <a:ea typeface="Lato"/>
                <a:cs typeface="Lato"/>
                <a:sym typeface="Lato"/>
              </a:rPr>
              <a:t>Step 1:</a:t>
            </a:r>
            <a:endParaRPr sz="2400">
              <a:solidFill>
                <a:schemeClr val="dk2"/>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69"/>
        <p:cNvGrpSpPr/>
        <p:nvPr/>
      </p:nvGrpSpPr>
      <p:grpSpPr>
        <a:xfrm>
          <a:off x="0" y="0"/>
          <a:ext cx="0" cy="0"/>
          <a:chOff x="0" y="0"/>
          <a:chExt cx="0" cy="0"/>
        </a:xfrm>
      </p:grpSpPr>
      <p:sp>
        <p:nvSpPr>
          <p:cNvPr id="370" name="Google Shape;370;g6035eb8284_0_107"/>
          <p:cNvSpPr txBox="1">
            <a:spLocks noGrp="1"/>
          </p:cNvSpPr>
          <p:nvPr>
            <p:ph type="title"/>
          </p:nvPr>
        </p:nvSpPr>
        <p:spPr>
          <a:xfrm>
            <a:off x="311700" y="314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dk2"/>
                </a:solidFill>
              </a:rPr>
              <a:t>Intro to the Prospect Chart</a:t>
            </a:r>
            <a:endParaRPr sz="3600">
              <a:solidFill>
                <a:schemeClr val="dk2"/>
              </a:solidFill>
            </a:endParaRPr>
          </a:p>
          <a:p>
            <a:pPr marL="0" lvl="0" indent="0" algn="l" rtl="0">
              <a:spcBef>
                <a:spcPts val="0"/>
              </a:spcBef>
              <a:spcAft>
                <a:spcPts val="0"/>
              </a:spcAft>
              <a:buNone/>
            </a:pPr>
            <a:endParaRPr sz="3600">
              <a:solidFill>
                <a:schemeClr val="dk2"/>
              </a:solidFill>
            </a:endParaRPr>
          </a:p>
        </p:txBody>
      </p:sp>
      <p:pic>
        <p:nvPicPr>
          <p:cNvPr id="371" name="Google Shape;371;g6035eb8284_0_107"/>
          <p:cNvPicPr preferRelativeResize="0"/>
          <p:nvPr/>
        </p:nvPicPr>
        <p:blipFill>
          <a:blip r:embed="rId3">
            <a:alphaModFix/>
          </a:blip>
          <a:stretch>
            <a:fillRect/>
          </a:stretch>
        </p:blipFill>
        <p:spPr>
          <a:xfrm>
            <a:off x="7863200" y="330827"/>
            <a:ext cx="969101" cy="539501"/>
          </a:xfrm>
          <a:prstGeom prst="rect">
            <a:avLst/>
          </a:prstGeom>
          <a:noFill/>
          <a:ln>
            <a:noFill/>
          </a:ln>
        </p:spPr>
      </p:pic>
      <p:sp>
        <p:nvSpPr>
          <p:cNvPr id="372" name="Google Shape;372;g6035eb8284_0_107"/>
          <p:cNvSpPr txBox="1">
            <a:spLocks noGrp="1"/>
          </p:cNvSpPr>
          <p:nvPr>
            <p:ph type="body" idx="1"/>
          </p:nvPr>
        </p:nvSpPr>
        <p:spPr>
          <a:xfrm>
            <a:off x="311700" y="1346200"/>
            <a:ext cx="8186400" cy="852000"/>
          </a:xfrm>
          <a:prstGeom prst="rect">
            <a:avLst/>
          </a:prstGeom>
        </p:spPr>
        <p:txBody>
          <a:bodyPr spcFirstLastPara="1" wrap="square" lIns="91425" tIns="91425" rIns="91425" bIns="91425" anchor="t" anchorCtr="0">
            <a:noAutofit/>
          </a:bodyPr>
          <a:lstStyle/>
          <a:p>
            <a:pPr marL="457200" lvl="0" indent="-381000" algn="l" rtl="0">
              <a:spcBef>
                <a:spcPts val="1200"/>
              </a:spcBef>
              <a:spcAft>
                <a:spcPts val="0"/>
              </a:spcAft>
              <a:buSzPts val="2400"/>
              <a:buChar char="●"/>
            </a:pPr>
            <a:r>
              <a:rPr lang="en-US" sz="2400"/>
              <a:t>Write down the method by which you’re going to ask for each donation.</a:t>
            </a:r>
            <a:endParaRPr sz="2400"/>
          </a:p>
        </p:txBody>
      </p:sp>
      <p:sp>
        <p:nvSpPr>
          <p:cNvPr id="373" name="Google Shape;373;g6035eb8284_0_107"/>
          <p:cNvSpPr txBox="1">
            <a:spLocks noGrp="1"/>
          </p:cNvSpPr>
          <p:nvPr>
            <p:ph type="title"/>
          </p:nvPr>
        </p:nvSpPr>
        <p:spPr>
          <a:xfrm>
            <a:off x="381375" y="954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2"/>
                </a:solidFill>
                <a:latin typeface="Lato"/>
                <a:ea typeface="Lato"/>
                <a:cs typeface="Lato"/>
                <a:sym typeface="Lato"/>
              </a:rPr>
              <a:t>Step 2:</a:t>
            </a:r>
            <a:endParaRPr sz="2400">
              <a:solidFill>
                <a:schemeClr val="dk2"/>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77"/>
        <p:cNvGrpSpPr/>
        <p:nvPr/>
      </p:nvGrpSpPr>
      <p:grpSpPr>
        <a:xfrm>
          <a:off x="0" y="0"/>
          <a:ext cx="0" cy="0"/>
          <a:chOff x="0" y="0"/>
          <a:chExt cx="0" cy="0"/>
        </a:xfrm>
      </p:grpSpPr>
      <p:sp>
        <p:nvSpPr>
          <p:cNvPr id="378" name="Google Shape;378;g6035eb8284_0_114"/>
          <p:cNvSpPr txBox="1">
            <a:spLocks noGrp="1"/>
          </p:cNvSpPr>
          <p:nvPr>
            <p:ph type="title"/>
          </p:nvPr>
        </p:nvSpPr>
        <p:spPr>
          <a:xfrm>
            <a:off x="311700" y="314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dk2"/>
                </a:solidFill>
              </a:rPr>
              <a:t>Intro to the Prospect Chart</a:t>
            </a:r>
            <a:endParaRPr sz="3600">
              <a:solidFill>
                <a:schemeClr val="dk2"/>
              </a:solidFill>
            </a:endParaRPr>
          </a:p>
          <a:p>
            <a:pPr marL="0" lvl="0" indent="0" algn="l" rtl="0">
              <a:spcBef>
                <a:spcPts val="0"/>
              </a:spcBef>
              <a:spcAft>
                <a:spcPts val="0"/>
              </a:spcAft>
              <a:buNone/>
            </a:pPr>
            <a:endParaRPr sz="3600">
              <a:solidFill>
                <a:schemeClr val="dk2"/>
              </a:solidFill>
            </a:endParaRPr>
          </a:p>
        </p:txBody>
      </p:sp>
      <p:pic>
        <p:nvPicPr>
          <p:cNvPr id="379" name="Google Shape;379;g6035eb8284_0_114"/>
          <p:cNvPicPr preferRelativeResize="0"/>
          <p:nvPr/>
        </p:nvPicPr>
        <p:blipFill>
          <a:blip r:embed="rId3">
            <a:alphaModFix/>
          </a:blip>
          <a:stretch>
            <a:fillRect/>
          </a:stretch>
        </p:blipFill>
        <p:spPr>
          <a:xfrm>
            <a:off x="7863200" y="330827"/>
            <a:ext cx="969101" cy="539501"/>
          </a:xfrm>
          <a:prstGeom prst="rect">
            <a:avLst/>
          </a:prstGeom>
          <a:noFill/>
          <a:ln>
            <a:noFill/>
          </a:ln>
        </p:spPr>
      </p:pic>
      <p:graphicFrame>
        <p:nvGraphicFramePr>
          <p:cNvPr id="380" name="Google Shape;380;g6035eb8284_0_114"/>
          <p:cNvGraphicFramePr/>
          <p:nvPr/>
        </p:nvGraphicFramePr>
        <p:xfrm>
          <a:off x="2601613" y="996400"/>
          <a:ext cx="3940775" cy="4111328"/>
        </p:xfrm>
        <a:graphic>
          <a:graphicData uri="http://schemas.openxmlformats.org/drawingml/2006/table">
            <a:tbl>
              <a:tblPr>
                <a:noFill/>
                <a:tableStyleId>{27FCD863-1076-4950-913C-743B23C83944}</a:tableStyleId>
              </a:tblPr>
              <a:tblGrid>
                <a:gridCol w="1716975"/>
                <a:gridCol w="2223800"/>
              </a:tblGrid>
              <a:tr h="391875">
                <a:tc>
                  <a:txBody>
                    <a:bodyPr/>
                    <a:lstStyle/>
                    <a:p>
                      <a:pPr marL="0" lvl="0" indent="0" algn="l" rtl="0">
                        <a:lnSpc>
                          <a:spcPct val="197727"/>
                        </a:lnSpc>
                        <a:spcBef>
                          <a:spcPts val="0"/>
                        </a:spcBef>
                        <a:spcAft>
                          <a:spcPts val="0"/>
                        </a:spcAft>
                        <a:buNone/>
                      </a:pPr>
                      <a:r>
                        <a:rPr lang="en-US" b="1">
                          <a:latin typeface="Calibri"/>
                          <a:ea typeface="Calibri"/>
                          <a:cs typeface="Calibri"/>
                          <a:sym typeface="Calibri"/>
                        </a:rPr>
                        <a:t>Method</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b="1">
                          <a:latin typeface="Calibri"/>
                          <a:ea typeface="Calibri"/>
                          <a:cs typeface="Calibri"/>
                          <a:sym typeface="Calibri"/>
                        </a:rPr>
                        <a:t>Effectiveness for Asking</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r>
              <a:tr h="203900">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Face to Face</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r" rtl="0">
                        <a:lnSpc>
                          <a:spcPct val="197727"/>
                        </a:lnSpc>
                        <a:spcBef>
                          <a:spcPts val="0"/>
                        </a:spcBef>
                        <a:spcAft>
                          <a:spcPts val="0"/>
                        </a:spcAft>
                        <a:buNone/>
                      </a:pPr>
                      <a:r>
                        <a:rPr lang="en-US">
                          <a:latin typeface="Calibri"/>
                          <a:ea typeface="Calibri"/>
                          <a:cs typeface="Calibri"/>
                          <a:sym typeface="Calibri"/>
                        </a:rPr>
                        <a:t>50%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r>
              <a:tr h="429425">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Personal Phone Call</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r" rtl="0">
                        <a:lnSpc>
                          <a:spcPct val="197727"/>
                        </a:lnSpc>
                        <a:spcBef>
                          <a:spcPts val="0"/>
                        </a:spcBef>
                        <a:spcAft>
                          <a:spcPts val="0"/>
                        </a:spcAft>
                        <a:buNone/>
                      </a:pPr>
                      <a:r>
                        <a:rPr lang="en-US">
                          <a:latin typeface="Calibri"/>
                          <a:ea typeface="Calibri"/>
                          <a:cs typeface="Calibri"/>
                          <a:sym typeface="Calibri"/>
                        </a:rPr>
                        <a:t>25%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r>
              <a:tr h="391875">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Personal Email</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r" rtl="0">
                        <a:lnSpc>
                          <a:spcPct val="197727"/>
                        </a:lnSpc>
                        <a:spcBef>
                          <a:spcPts val="0"/>
                        </a:spcBef>
                        <a:spcAft>
                          <a:spcPts val="0"/>
                        </a:spcAft>
                        <a:buNone/>
                      </a:pPr>
                      <a:r>
                        <a:rPr lang="en-US">
                          <a:latin typeface="Calibri"/>
                          <a:ea typeface="Calibri"/>
                          <a:cs typeface="Calibri"/>
                          <a:sym typeface="Calibri"/>
                        </a:rPr>
                        <a:t>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r>
              <a:tr h="391875">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Generic Email</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r" rtl="0">
                        <a:lnSpc>
                          <a:spcPct val="197727"/>
                        </a:lnSpc>
                        <a:spcBef>
                          <a:spcPts val="0"/>
                        </a:spcBef>
                        <a:spcAft>
                          <a:spcPts val="0"/>
                        </a:spcAft>
                        <a:buNone/>
                      </a:pPr>
                      <a:r>
                        <a:rPr lang="en-US">
                          <a:latin typeface="Calibri"/>
                          <a:ea typeface="Calibri"/>
                          <a:cs typeface="Calibri"/>
                          <a:sym typeface="Calibri"/>
                        </a:rPr>
                        <a:t>1%</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r>
              <a:tr h="391875">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Direct Mail</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r" rtl="0">
                        <a:lnSpc>
                          <a:spcPct val="197727"/>
                        </a:lnSpc>
                        <a:spcBef>
                          <a:spcPts val="0"/>
                        </a:spcBef>
                        <a:spcAft>
                          <a:spcPts val="0"/>
                        </a:spcAft>
                        <a:buNone/>
                      </a:pPr>
                      <a:r>
                        <a:rPr lang="en-US">
                          <a:latin typeface="Calibri"/>
                          <a:ea typeface="Calibri"/>
                          <a:cs typeface="Calibri"/>
                          <a:sym typeface="Calibri"/>
                        </a:rPr>
                        <a:t>1%</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r>
              <a:tr h="391875">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Facebook</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r" rtl="0">
                        <a:lnSpc>
                          <a:spcPct val="197727"/>
                        </a:lnSpc>
                        <a:spcBef>
                          <a:spcPts val="0"/>
                        </a:spcBef>
                        <a:spcAft>
                          <a:spcPts val="0"/>
                        </a:spcAft>
                        <a:buNone/>
                      </a:pPr>
                      <a:r>
                        <a:rPr lang="en-US">
                          <a:latin typeface="Calibri"/>
                          <a:ea typeface="Calibri"/>
                          <a:cs typeface="Calibri"/>
                          <a:sym typeface="Calibri"/>
                        </a:rPr>
                        <a:t>&lt;1%</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r>
              <a:tr h="391875">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Twitter</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r" rtl="0">
                        <a:lnSpc>
                          <a:spcPct val="197727"/>
                        </a:lnSpc>
                        <a:spcBef>
                          <a:spcPts val="0"/>
                        </a:spcBef>
                        <a:spcAft>
                          <a:spcPts val="0"/>
                        </a:spcAft>
                        <a:buNone/>
                      </a:pPr>
                      <a:r>
                        <a:rPr lang="en-US">
                          <a:latin typeface="Calibri"/>
                          <a:ea typeface="Calibri"/>
                          <a:cs typeface="Calibri"/>
                          <a:sym typeface="Calibri"/>
                        </a:rPr>
                        <a:t>&lt;1%</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84"/>
        <p:cNvGrpSpPr/>
        <p:nvPr/>
      </p:nvGrpSpPr>
      <p:grpSpPr>
        <a:xfrm>
          <a:off x="0" y="0"/>
          <a:ext cx="0" cy="0"/>
          <a:chOff x="0" y="0"/>
          <a:chExt cx="0" cy="0"/>
        </a:xfrm>
      </p:grpSpPr>
      <p:sp>
        <p:nvSpPr>
          <p:cNvPr id="385" name="Google Shape;385;g6035eb8284_0_120"/>
          <p:cNvSpPr txBox="1">
            <a:spLocks noGrp="1"/>
          </p:cNvSpPr>
          <p:nvPr>
            <p:ph type="title"/>
          </p:nvPr>
        </p:nvSpPr>
        <p:spPr>
          <a:xfrm>
            <a:off x="311700" y="314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dk2"/>
                </a:solidFill>
              </a:rPr>
              <a:t>Intro to the Prospect Chart</a:t>
            </a:r>
            <a:endParaRPr sz="3600">
              <a:solidFill>
                <a:schemeClr val="dk2"/>
              </a:solidFill>
            </a:endParaRPr>
          </a:p>
          <a:p>
            <a:pPr marL="0" lvl="0" indent="0" algn="l" rtl="0">
              <a:spcBef>
                <a:spcPts val="0"/>
              </a:spcBef>
              <a:spcAft>
                <a:spcPts val="0"/>
              </a:spcAft>
              <a:buNone/>
            </a:pPr>
            <a:endParaRPr sz="3600">
              <a:solidFill>
                <a:schemeClr val="dk2"/>
              </a:solidFill>
            </a:endParaRPr>
          </a:p>
        </p:txBody>
      </p:sp>
      <p:pic>
        <p:nvPicPr>
          <p:cNvPr id="386" name="Google Shape;386;g6035eb8284_0_120"/>
          <p:cNvPicPr preferRelativeResize="0"/>
          <p:nvPr/>
        </p:nvPicPr>
        <p:blipFill>
          <a:blip r:embed="rId3">
            <a:alphaModFix/>
          </a:blip>
          <a:stretch>
            <a:fillRect/>
          </a:stretch>
        </p:blipFill>
        <p:spPr>
          <a:xfrm>
            <a:off x="7863200" y="330827"/>
            <a:ext cx="969101" cy="539501"/>
          </a:xfrm>
          <a:prstGeom prst="rect">
            <a:avLst/>
          </a:prstGeom>
          <a:noFill/>
          <a:ln>
            <a:noFill/>
          </a:ln>
        </p:spPr>
      </p:pic>
      <p:graphicFrame>
        <p:nvGraphicFramePr>
          <p:cNvPr id="387" name="Google Shape;387;g6035eb8284_0_120"/>
          <p:cNvGraphicFramePr/>
          <p:nvPr/>
        </p:nvGraphicFramePr>
        <p:xfrm>
          <a:off x="543750" y="1387600"/>
          <a:ext cx="7832500" cy="3601666"/>
        </p:xfrm>
        <a:graphic>
          <a:graphicData uri="http://schemas.openxmlformats.org/drawingml/2006/table">
            <a:tbl>
              <a:tblPr>
                <a:noFill/>
                <a:tableStyleId>{27FCD863-1076-4950-913C-743B23C83944}</a:tableStyleId>
              </a:tblPr>
              <a:tblGrid>
                <a:gridCol w="1548500"/>
                <a:gridCol w="1584500"/>
                <a:gridCol w="1566500"/>
                <a:gridCol w="1593500"/>
                <a:gridCol w="1539500"/>
              </a:tblGrid>
              <a:tr h="0">
                <a:tc>
                  <a:txBody>
                    <a:bodyPr/>
                    <a:lstStyle/>
                    <a:p>
                      <a:pPr marL="0" lvl="0" indent="0" algn="l" rtl="0">
                        <a:lnSpc>
                          <a:spcPct val="100000"/>
                        </a:lnSpc>
                        <a:spcBef>
                          <a:spcPts val="0"/>
                        </a:spcBef>
                        <a:spcAft>
                          <a:spcPts val="0"/>
                        </a:spcAft>
                        <a:buNone/>
                      </a:pPr>
                      <a:r>
                        <a:rPr lang="en-US" b="1">
                          <a:latin typeface="Calibri"/>
                          <a:ea typeface="Calibri"/>
                          <a:cs typeface="Calibri"/>
                          <a:sym typeface="Calibri"/>
                        </a:rPr>
                        <a:t>Gift Amount</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b="1">
                          <a:latin typeface="Calibri"/>
                          <a:ea typeface="Calibri"/>
                          <a:cs typeface="Calibri"/>
                          <a:sym typeface="Calibri"/>
                        </a:rPr>
                        <a:t>Number of Prospects</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b="1">
                          <a:latin typeface="Calibri"/>
                          <a:ea typeface="Calibri"/>
                          <a:cs typeface="Calibri"/>
                          <a:sym typeface="Calibri"/>
                        </a:rPr>
                        <a:t>Method of Asking</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b="1">
                          <a:latin typeface="Calibri"/>
                          <a:ea typeface="Calibri"/>
                          <a:cs typeface="Calibri"/>
                          <a:sym typeface="Calibri"/>
                        </a:rPr>
                        <a:t>Percent Likelihood They’ll Give</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b="1">
                          <a:latin typeface="Calibri"/>
                          <a:ea typeface="Calibri"/>
                          <a:cs typeface="Calibri"/>
                          <a:sym typeface="Calibri"/>
                        </a:rPr>
                        <a:t>Total</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r>
              <a:tr h="459100">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$1,000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2</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Face to Face</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$1,000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r>
              <a:tr h="459100">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Face to Face</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$2,500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r>
              <a:tr h="459100">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20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Phone Call</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25%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r>
              <a:tr h="459100">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450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Personal Email</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$1,125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r>
              <a:tr h="459100">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$35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600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Personal Email</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$1,050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r>
              <a:tr h="459100">
                <a:tc>
                  <a:txBody>
                    <a:bodyPr/>
                    <a:lstStyle/>
                    <a:p>
                      <a:pPr marL="0" lvl="0" indent="0" algn="l" rtl="0">
                        <a:lnSpc>
                          <a:spcPct val="115000"/>
                        </a:lnSpc>
                        <a:spcBef>
                          <a:spcPts val="0"/>
                        </a:spcBef>
                        <a:spcAft>
                          <a:spcPts val="0"/>
                        </a:spcAft>
                        <a:buNone/>
                      </a:pPr>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b="1">
                          <a:latin typeface="Calibri"/>
                          <a:ea typeface="Calibri"/>
                          <a:cs typeface="Calibri"/>
                          <a:sym typeface="Calibri"/>
                        </a:rPr>
                        <a:t>$6,175</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391"/>
        <p:cNvGrpSpPr/>
        <p:nvPr/>
      </p:nvGrpSpPr>
      <p:grpSpPr>
        <a:xfrm>
          <a:off x="0" y="0"/>
          <a:ext cx="0" cy="0"/>
          <a:chOff x="0" y="0"/>
          <a:chExt cx="0" cy="0"/>
        </a:xfrm>
      </p:grpSpPr>
      <p:sp>
        <p:nvSpPr>
          <p:cNvPr id="392" name="Google Shape;392;g6035eb8284_0_126"/>
          <p:cNvSpPr txBox="1">
            <a:spLocks noGrp="1"/>
          </p:cNvSpPr>
          <p:nvPr>
            <p:ph type="title"/>
          </p:nvPr>
        </p:nvSpPr>
        <p:spPr>
          <a:xfrm>
            <a:off x="311700" y="314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chemeClr val="dk2"/>
                </a:solidFill>
              </a:rPr>
              <a:t>Intro to the Prospect Chart</a:t>
            </a:r>
            <a:endParaRPr sz="3600">
              <a:solidFill>
                <a:schemeClr val="dk2"/>
              </a:solidFill>
            </a:endParaRPr>
          </a:p>
          <a:p>
            <a:pPr marL="0" lvl="0" indent="0" algn="l" rtl="0">
              <a:spcBef>
                <a:spcPts val="0"/>
              </a:spcBef>
              <a:spcAft>
                <a:spcPts val="0"/>
              </a:spcAft>
              <a:buNone/>
            </a:pPr>
            <a:r>
              <a:rPr lang="en-US" sz="2400">
                <a:solidFill>
                  <a:schemeClr val="dk2"/>
                </a:solidFill>
                <a:highlight>
                  <a:srgbClr val="F4CCCC"/>
                </a:highlight>
                <a:latin typeface="Lato"/>
                <a:ea typeface="Lato"/>
                <a:cs typeface="Lato"/>
                <a:sym typeface="Lato"/>
              </a:rPr>
              <a:t>Target: $10,000</a:t>
            </a:r>
            <a:endParaRPr sz="2400">
              <a:solidFill>
                <a:schemeClr val="dk2"/>
              </a:solidFill>
              <a:highlight>
                <a:srgbClr val="F4CCCC"/>
              </a:highlight>
              <a:latin typeface="Lato"/>
              <a:ea typeface="Lato"/>
              <a:cs typeface="Lato"/>
              <a:sym typeface="Lato"/>
            </a:endParaRPr>
          </a:p>
          <a:p>
            <a:pPr marL="0" lvl="0" indent="0" algn="l" rtl="0">
              <a:spcBef>
                <a:spcPts val="0"/>
              </a:spcBef>
              <a:spcAft>
                <a:spcPts val="0"/>
              </a:spcAft>
              <a:buNone/>
            </a:pPr>
            <a:endParaRPr sz="3600">
              <a:solidFill>
                <a:schemeClr val="dk2"/>
              </a:solidFill>
            </a:endParaRPr>
          </a:p>
        </p:txBody>
      </p:sp>
      <p:pic>
        <p:nvPicPr>
          <p:cNvPr id="393" name="Google Shape;393;g6035eb8284_0_126"/>
          <p:cNvPicPr preferRelativeResize="0"/>
          <p:nvPr/>
        </p:nvPicPr>
        <p:blipFill>
          <a:blip r:embed="rId3">
            <a:alphaModFix/>
          </a:blip>
          <a:stretch>
            <a:fillRect/>
          </a:stretch>
        </p:blipFill>
        <p:spPr>
          <a:xfrm>
            <a:off x="7863200" y="330827"/>
            <a:ext cx="969101" cy="539501"/>
          </a:xfrm>
          <a:prstGeom prst="rect">
            <a:avLst/>
          </a:prstGeom>
          <a:noFill/>
          <a:ln>
            <a:noFill/>
          </a:ln>
        </p:spPr>
      </p:pic>
      <p:graphicFrame>
        <p:nvGraphicFramePr>
          <p:cNvPr id="394" name="Google Shape;394;g6035eb8284_0_126"/>
          <p:cNvGraphicFramePr/>
          <p:nvPr/>
        </p:nvGraphicFramePr>
        <p:xfrm>
          <a:off x="543750" y="1388700"/>
          <a:ext cx="7832500" cy="3722379"/>
        </p:xfrm>
        <a:graphic>
          <a:graphicData uri="http://schemas.openxmlformats.org/drawingml/2006/table">
            <a:tbl>
              <a:tblPr>
                <a:noFill/>
                <a:tableStyleId>{27FCD863-1076-4950-913C-743B23C83944}</a:tableStyleId>
              </a:tblPr>
              <a:tblGrid>
                <a:gridCol w="1548500"/>
                <a:gridCol w="1584500"/>
                <a:gridCol w="1566500"/>
                <a:gridCol w="1593500"/>
                <a:gridCol w="1539500"/>
              </a:tblGrid>
              <a:tr h="472500">
                <a:tc>
                  <a:txBody>
                    <a:bodyPr/>
                    <a:lstStyle/>
                    <a:p>
                      <a:pPr marL="0" lvl="0" indent="0" algn="l" rtl="0">
                        <a:lnSpc>
                          <a:spcPct val="100000"/>
                        </a:lnSpc>
                        <a:spcBef>
                          <a:spcPts val="0"/>
                        </a:spcBef>
                        <a:spcAft>
                          <a:spcPts val="0"/>
                        </a:spcAft>
                        <a:buNone/>
                      </a:pPr>
                      <a:r>
                        <a:rPr lang="en-US" b="1">
                          <a:latin typeface="Calibri"/>
                          <a:ea typeface="Calibri"/>
                          <a:cs typeface="Calibri"/>
                          <a:sym typeface="Calibri"/>
                        </a:rPr>
                        <a:t>Gift Amount</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b="1">
                          <a:latin typeface="Calibri"/>
                          <a:ea typeface="Calibri"/>
                          <a:cs typeface="Calibri"/>
                          <a:sym typeface="Calibri"/>
                        </a:rPr>
                        <a:t>Number of Prospects</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b="1">
                          <a:latin typeface="Calibri"/>
                          <a:ea typeface="Calibri"/>
                          <a:cs typeface="Calibri"/>
                          <a:sym typeface="Calibri"/>
                        </a:rPr>
                        <a:t>Method of Asking</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b="1">
                          <a:latin typeface="Calibri"/>
                          <a:ea typeface="Calibri"/>
                          <a:cs typeface="Calibri"/>
                          <a:sym typeface="Calibri"/>
                        </a:rPr>
                        <a:t>Percent Likelihood They’ll Give</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b="1">
                          <a:latin typeface="Calibri"/>
                          <a:ea typeface="Calibri"/>
                          <a:cs typeface="Calibri"/>
                          <a:sym typeface="Calibri"/>
                        </a:rPr>
                        <a:t>Total</a:t>
                      </a:r>
                      <a:endParaRPr b="1">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19050" cap="flat" cmpd="sng">
                      <a:solidFill>
                        <a:srgbClr val="9BBB59"/>
                      </a:solidFill>
                      <a:prstDash val="solid"/>
                      <a:round/>
                      <a:headEnd type="none" w="sm" len="sm"/>
                      <a:tailEnd type="none" w="sm" len="sm"/>
                    </a:lnB>
                    <a:solidFill>
                      <a:srgbClr val="FFFFFF"/>
                    </a:solidFill>
                  </a:tcPr>
                </a:tc>
              </a:tr>
              <a:tr h="472500">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$1,000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2</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Face to Face</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$1,000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19050"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r>
              <a:tr h="472500">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Face to Face</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$2,500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r>
              <a:tr h="472500">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20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Phone Call</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25%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r>
              <a:tr h="472500">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450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Personal Email</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$1,125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r>
              <a:tr h="472500">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$35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600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Personal Email</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5%</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c>
                  <a:txBody>
                    <a:bodyPr/>
                    <a:lstStyle/>
                    <a:p>
                      <a:pPr marL="0" lvl="0" indent="0" algn="l" rtl="0">
                        <a:lnSpc>
                          <a:spcPct val="197727"/>
                        </a:lnSpc>
                        <a:spcBef>
                          <a:spcPts val="0"/>
                        </a:spcBef>
                        <a:spcAft>
                          <a:spcPts val="0"/>
                        </a:spcAft>
                        <a:buNone/>
                      </a:pPr>
                      <a:r>
                        <a:rPr lang="en-US">
                          <a:latin typeface="Calibri"/>
                          <a:ea typeface="Calibri"/>
                          <a:cs typeface="Calibri"/>
                          <a:sym typeface="Calibri"/>
                        </a:rPr>
                        <a:t>$1,050</a:t>
                      </a:r>
                      <a:endParaRPr>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EFF3EA"/>
                    </a:solidFill>
                  </a:tcPr>
                </a:tc>
              </a:tr>
              <a:tr h="472500">
                <a:tc>
                  <a:txBody>
                    <a:bodyPr/>
                    <a:lstStyle/>
                    <a:p>
                      <a:pPr marL="0" lvl="0" indent="0" algn="l" rtl="0">
                        <a:lnSpc>
                          <a:spcPct val="115000"/>
                        </a:lnSpc>
                        <a:spcBef>
                          <a:spcPts val="0"/>
                        </a:spcBef>
                        <a:spcAft>
                          <a:spcPts val="0"/>
                        </a:spcAft>
                        <a:buNone/>
                      </a:pPr>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c>
                  <a:txBody>
                    <a:bodyPr/>
                    <a:lstStyle/>
                    <a:p>
                      <a:pPr marL="0" lvl="0" indent="0" algn="l" rtl="0">
                        <a:lnSpc>
                          <a:spcPct val="197727"/>
                        </a:lnSpc>
                        <a:spcBef>
                          <a:spcPts val="0"/>
                        </a:spcBef>
                        <a:spcAft>
                          <a:spcPts val="0"/>
                        </a:spcAft>
                        <a:buNone/>
                      </a:pPr>
                      <a:r>
                        <a:rPr lang="en-US" sz="1800" b="1">
                          <a:highlight>
                            <a:srgbClr val="E6B8AF"/>
                          </a:highlight>
                          <a:latin typeface="Calibri"/>
                          <a:ea typeface="Calibri"/>
                          <a:cs typeface="Calibri"/>
                          <a:sym typeface="Calibri"/>
                        </a:rPr>
                        <a:t>$6,175</a:t>
                      </a:r>
                      <a:endParaRPr sz="1800" b="1">
                        <a:highlight>
                          <a:srgbClr val="E6B8AF"/>
                        </a:highlight>
                        <a:latin typeface="Calibri"/>
                        <a:ea typeface="Calibri"/>
                        <a:cs typeface="Calibri"/>
                        <a:sym typeface="Calibri"/>
                      </a:endParaRPr>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88124"/>
        </a:solidFill>
        <a:effectLst/>
      </p:bgPr>
    </p:bg>
    <p:spTree>
      <p:nvGrpSpPr>
        <p:cNvPr id="1" name="Shape 404"/>
        <p:cNvGrpSpPr/>
        <p:nvPr/>
      </p:nvGrpSpPr>
      <p:grpSpPr>
        <a:xfrm>
          <a:off x="0" y="0"/>
          <a:ext cx="0" cy="0"/>
          <a:chOff x="0" y="0"/>
          <a:chExt cx="0" cy="0"/>
        </a:xfrm>
      </p:grpSpPr>
      <p:sp>
        <p:nvSpPr>
          <p:cNvPr id="405" name="Google Shape;405;g5e8886e9ca_1_66"/>
          <p:cNvSpPr txBox="1">
            <a:spLocks noGrp="1"/>
          </p:cNvSpPr>
          <p:nvPr>
            <p:ph type="ctrTitle"/>
          </p:nvPr>
        </p:nvSpPr>
        <p:spPr>
          <a:xfrm>
            <a:off x="311700" y="833300"/>
            <a:ext cx="8520600" cy="2591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10000">
                <a:solidFill>
                  <a:srgbClr val="FFFFFF"/>
                </a:solidFill>
              </a:rPr>
              <a:t>Discussion</a:t>
            </a:r>
            <a:endParaRPr sz="10000">
              <a:solidFill>
                <a:srgbClr val="FFFFFF"/>
              </a:solidFill>
              <a:latin typeface="Lato Black"/>
              <a:ea typeface="Lato Black"/>
              <a:cs typeface="Lato Black"/>
              <a:sym typeface="La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129"/>
        <p:cNvGrpSpPr/>
        <p:nvPr/>
      </p:nvGrpSpPr>
      <p:grpSpPr>
        <a:xfrm>
          <a:off x="0" y="0"/>
          <a:ext cx="0" cy="0"/>
          <a:chOff x="0" y="0"/>
          <a:chExt cx="0" cy="0"/>
        </a:xfrm>
      </p:grpSpPr>
      <p:sp>
        <p:nvSpPr>
          <p:cNvPr id="130" name="Google Shape;130;g5e851d7f57_0_109"/>
          <p:cNvSpPr txBox="1">
            <a:spLocks noGrp="1"/>
          </p:cNvSpPr>
          <p:nvPr>
            <p:ph type="body" idx="1"/>
          </p:nvPr>
        </p:nvSpPr>
        <p:spPr>
          <a:xfrm>
            <a:off x="5897475" y="1710175"/>
            <a:ext cx="3015900" cy="243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b="1"/>
              <a:t>ioby stands for       “in our backyards”</a:t>
            </a:r>
            <a:endParaRPr sz="2800" b="1">
              <a:latin typeface="Lato"/>
              <a:ea typeface="Lato"/>
              <a:cs typeface="Lato"/>
              <a:sym typeface="Lato"/>
            </a:endParaRPr>
          </a:p>
          <a:p>
            <a:pPr marL="0" lvl="0" indent="0" algn="ctr" rtl="0">
              <a:lnSpc>
                <a:spcPct val="100000"/>
              </a:lnSpc>
              <a:spcBef>
                <a:spcPts val="1600"/>
              </a:spcBef>
              <a:spcAft>
                <a:spcPts val="1600"/>
              </a:spcAft>
              <a:buSzPts val="1800"/>
              <a:buNone/>
            </a:pPr>
            <a:endParaRPr/>
          </a:p>
        </p:txBody>
      </p:sp>
      <p:pic>
        <p:nvPicPr>
          <p:cNvPr id="131" name="Google Shape;131;g5e851d7f57_0_109"/>
          <p:cNvPicPr preferRelativeResize="0"/>
          <p:nvPr/>
        </p:nvPicPr>
        <p:blipFill rotWithShape="1">
          <a:blip r:embed="rId3">
            <a:alphaModFix/>
          </a:blip>
          <a:srcRect/>
          <a:stretch/>
        </p:blipFill>
        <p:spPr>
          <a:xfrm>
            <a:off x="7863200" y="330827"/>
            <a:ext cx="726827" cy="404626"/>
          </a:xfrm>
          <a:prstGeom prst="rect">
            <a:avLst/>
          </a:prstGeom>
          <a:noFill/>
          <a:ln>
            <a:noFill/>
          </a:ln>
        </p:spPr>
      </p:pic>
      <p:pic>
        <p:nvPicPr>
          <p:cNvPr id="132" name="Google Shape;132;g5e851d7f57_0_109"/>
          <p:cNvPicPr preferRelativeResize="0"/>
          <p:nvPr/>
        </p:nvPicPr>
        <p:blipFill rotWithShape="1">
          <a:blip r:embed="rId4">
            <a:alphaModFix/>
          </a:blip>
          <a:srcRect/>
          <a:stretch/>
        </p:blipFill>
        <p:spPr>
          <a:xfrm>
            <a:off x="-2572780" y="-165925"/>
            <a:ext cx="7964150" cy="5309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136"/>
        <p:cNvGrpSpPr/>
        <p:nvPr/>
      </p:nvGrpSpPr>
      <p:grpSpPr>
        <a:xfrm>
          <a:off x="0" y="0"/>
          <a:ext cx="0" cy="0"/>
          <a:chOff x="0" y="0"/>
          <a:chExt cx="0" cy="0"/>
        </a:xfrm>
      </p:grpSpPr>
      <p:sp>
        <p:nvSpPr>
          <p:cNvPr id="137" name="Google Shape;137;g5e851d7f57_0_340"/>
          <p:cNvSpPr txBox="1">
            <a:spLocks noGrp="1"/>
          </p:cNvSpPr>
          <p:nvPr>
            <p:ph type="body" idx="1"/>
          </p:nvPr>
        </p:nvSpPr>
        <p:spPr>
          <a:xfrm>
            <a:off x="5897475" y="1329175"/>
            <a:ext cx="3015900" cy="296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b="1"/>
              <a:t>ioby projects are:</a:t>
            </a:r>
            <a:endParaRPr sz="2800" b="1"/>
          </a:p>
          <a:p>
            <a:pPr marL="457200" lvl="0" indent="-381000" algn="l" rtl="0">
              <a:lnSpc>
                <a:spcPct val="115000"/>
              </a:lnSpc>
              <a:spcBef>
                <a:spcPts val="1600"/>
              </a:spcBef>
              <a:spcAft>
                <a:spcPts val="0"/>
              </a:spcAft>
              <a:buSzPts val="2400"/>
              <a:buChar char="●"/>
            </a:pPr>
            <a:r>
              <a:rPr lang="en-US" sz="2400"/>
              <a:t>resident led</a:t>
            </a:r>
            <a:endParaRPr sz="2400"/>
          </a:p>
          <a:p>
            <a:pPr marL="457200" lvl="0" indent="-381000" algn="l" rtl="0">
              <a:lnSpc>
                <a:spcPct val="115000"/>
              </a:lnSpc>
              <a:spcBef>
                <a:spcPts val="1000"/>
              </a:spcBef>
              <a:spcAft>
                <a:spcPts val="0"/>
              </a:spcAft>
              <a:buSzPts val="2400"/>
              <a:buChar char="●"/>
            </a:pPr>
            <a:r>
              <a:rPr lang="en-US" sz="2400"/>
              <a:t>resident designed</a:t>
            </a:r>
            <a:endParaRPr sz="2400"/>
          </a:p>
          <a:p>
            <a:pPr marL="457200" lvl="0" indent="-381000" algn="l" rtl="0">
              <a:lnSpc>
                <a:spcPct val="115000"/>
              </a:lnSpc>
              <a:spcBef>
                <a:spcPts val="1000"/>
              </a:spcBef>
              <a:spcAft>
                <a:spcPts val="0"/>
              </a:spcAft>
              <a:buSzPts val="2400"/>
              <a:buChar char="●"/>
            </a:pPr>
            <a:r>
              <a:rPr lang="en-US" sz="2400"/>
              <a:t>resident funded</a:t>
            </a:r>
            <a:endParaRPr sz="2400"/>
          </a:p>
          <a:p>
            <a:pPr marL="457200" lvl="0" indent="-381000" algn="l" rtl="0">
              <a:lnSpc>
                <a:spcPct val="115000"/>
              </a:lnSpc>
              <a:spcBef>
                <a:spcPts val="1000"/>
              </a:spcBef>
              <a:spcAft>
                <a:spcPts val="0"/>
              </a:spcAft>
              <a:buSzPts val="2400"/>
              <a:buChar char="●"/>
            </a:pPr>
            <a:r>
              <a:rPr lang="en-US" sz="2400"/>
              <a:t>resident implemented</a:t>
            </a:r>
            <a:endParaRPr sz="2400" b="1"/>
          </a:p>
          <a:p>
            <a:pPr marL="0" lvl="0" indent="0" algn="ctr" rtl="0">
              <a:lnSpc>
                <a:spcPct val="100000"/>
              </a:lnSpc>
              <a:spcBef>
                <a:spcPts val="1000"/>
              </a:spcBef>
              <a:spcAft>
                <a:spcPts val="1600"/>
              </a:spcAft>
              <a:buSzPts val="1800"/>
              <a:buNone/>
            </a:pPr>
            <a:endParaRPr sz="2000"/>
          </a:p>
        </p:txBody>
      </p:sp>
      <p:pic>
        <p:nvPicPr>
          <p:cNvPr id="138" name="Google Shape;138;g5e851d7f57_0_340"/>
          <p:cNvPicPr preferRelativeResize="0"/>
          <p:nvPr/>
        </p:nvPicPr>
        <p:blipFill rotWithShape="1">
          <a:blip r:embed="rId3">
            <a:alphaModFix/>
          </a:blip>
          <a:srcRect/>
          <a:stretch/>
        </p:blipFill>
        <p:spPr>
          <a:xfrm>
            <a:off x="7863200" y="330827"/>
            <a:ext cx="726827" cy="404626"/>
          </a:xfrm>
          <a:prstGeom prst="rect">
            <a:avLst/>
          </a:prstGeom>
          <a:noFill/>
          <a:ln>
            <a:noFill/>
          </a:ln>
        </p:spPr>
      </p:pic>
      <p:pic>
        <p:nvPicPr>
          <p:cNvPr id="139" name="Google Shape;139;g5e851d7f57_0_340"/>
          <p:cNvPicPr preferRelativeResize="0"/>
          <p:nvPr/>
        </p:nvPicPr>
        <p:blipFill rotWithShape="1">
          <a:blip r:embed="rId4">
            <a:alphaModFix/>
          </a:blip>
          <a:srcRect r="3241"/>
          <a:stretch/>
        </p:blipFill>
        <p:spPr>
          <a:xfrm>
            <a:off x="-2019075" y="0"/>
            <a:ext cx="7464825" cy="51432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143"/>
        <p:cNvGrpSpPr/>
        <p:nvPr/>
      </p:nvGrpSpPr>
      <p:grpSpPr>
        <a:xfrm>
          <a:off x="0" y="0"/>
          <a:ext cx="0" cy="0"/>
          <a:chOff x="0" y="0"/>
          <a:chExt cx="0" cy="0"/>
        </a:xfrm>
      </p:grpSpPr>
      <p:sp>
        <p:nvSpPr>
          <p:cNvPr id="144" name="Google Shape;144;g5e851d7f57_0_275"/>
          <p:cNvSpPr txBox="1">
            <a:spLocks noGrp="1"/>
          </p:cNvSpPr>
          <p:nvPr>
            <p:ph type="title"/>
          </p:nvPr>
        </p:nvSpPr>
        <p:spPr>
          <a:xfrm>
            <a:off x="311700" y="4526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800">
                <a:solidFill>
                  <a:schemeClr val="dk2"/>
                </a:solidFill>
              </a:rPr>
              <a:t>Short term</a:t>
            </a:r>
            <a:endParaRPr sz="4800">
              <a:solidFill>
                <a:schemeClr val="dk2"/>
              </a:solidFill>
              <a:latin typeface="Lato Black"/>
              <a:ea typeface="Lato Black"/>
              <a:cs typeface="Lato Black"/>
              <a:sym typeface="Lato Black"/>
            </a:endParaRPr>
          </a:p>
        </p:txBody>
      </p:sp>
      <p:sp>
        <p:nvSpPr>
          <p:cNvPr id="145" name="Google Shape;145;g5e851d7f57_0_275"/>
          <p:cNvSpPr txBox="1">
            <a:spLocks noGrp="1"/>
          </p:cNvSpPr>
          <p:nvPr>
            <p:ph type="body" idx="1"/>
          </p:nvPr>
        </p:nvSpPr>
        <p:spPr>
          <a:xfrm>
            <a:off x="311700" y="1268200"/>
            <a:ext cx="8520600" cy="1270200"/>
          </a:xfrm>
          <a:prstGeom prst="rect">
            <a:avLst/>
          </a:prstGeom>
          <a:noFill/>
          <a:ln>
            <a:noFill/>
          </a:ln>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SzPts val="3000"/>
              <a:buChar char="●"/>
            </a:pPr>
            <a:r>
              <a:rPr lang="en-US" sz="3000"/>
              <a:t>Deliver resources directly to the grassroots for immediate results</a:t>
            </a:r>
            <a:endParaRPr sz="3000"/>
          </a:p>
        </p:txBody>
      </p:sp>
      <p:pic>
        <p:nvPicPr>
          <p:cNvPr id="146" name="Google Shape;146;g5e851d7f57_0_275"/>
          <p:cNvPicPr preferRelativeResize="0"/>
          <p:nvPr/>
        </p:nvPicPr>
        <p:blipFill rotWithShape="1">
          <a:blip r:embed="rId3">
            <a:alphaModFix/>
          </a:blip>
          <a:srcRect/>
          <a:stretch/>
        </p:blipFill>
        <p:spPr>
          <a:xfrm>
            <a:off x="7863200" y="330827"/>
            <a:ext cx="969101" cy="539501"/>
          </a:xfrm>
          <a:prstGeom prst="rect">
            <a:avLst/>
          </a:prstGeom>
          <a:noFill/>
          <a:ln>
            <a:noFill/>
          </a:ln>
        </p:spPr>
      </p:pic>
      <p:sp>
        <p:nvSpPr>
          <p:cNvPr id="147" name="Google Shape;147;g5e851d7f57_0_275"/>
          <p:cNvSpPr txBox="1">
            <a:spLocks noGrp="1"/>
          </p:cNvSpPr>
          <p:nvPr>
            <p:ph type="title"/>
          </p:nvPr>
        </p:nvSpPr>
        <p:spPr>
          <a:xfrm>
            <a:off x="311700" y="26138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800">
                <a:solidFill>
                  <a:schemeClr val="dk2"/>
                </a:solidFill>
              </a:rPr>
              <a:t>Long term</a:t>
            </a:r>
            <a:endParaRPr sz="4800">
              <a:solidFill>
                <a:schemeClr val="dk2"/>
              </a:solidFill>
              <a:latin typeface="Lato Black"/>
              <a:ea typeface="Lato Black"/>
              <a:cs typeface="Lato Black"/>
              <a:sym typeface="Lato Black"/>
            </a:endParaRPr>
          </a:p>
        </p:txBody>
      </p:sp>
      <p:sp>
        <p:nvSpPr>
          <p:cNvPr id="148" name="Google Shape;148;g5e851d7f57_0_275"/>
          <p:cNvSpPr txBox="1">
            <a:spLocks noGrp="1"/>
          </p:cNvSpPr>
          <p:nvPr>
            <p:ph type="body" idx="1"/>
          </p:nvPr>
        </p:nvSpPr>
        <p:spPr>
          <a:xfrm>
            <a:off x="623400" y="3390900"/>
            <a:ext cx="8520600" cy="1270200"/>
          </a:xfrm>
          <a:prstGeom prst="rect">
            <a:avLst/>
          </a:prstGeom>
          <a:noFill/>
          <a:ln>
            <a:noFill/>
          </a:ln>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SzPts val="3000"/>
              <a:buChar char="●"/>
            </a:pPr>
            <a:r>
              <a:rPr lang="en-US" sz="3000"/>
              <a:t>Strengthen civic infrastructure, working neighbor to neighbor, to support long-term change</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152"/>
        <p:cNvGrpSpPr/>
        <p:nvPr/>
      </p:nvGrpSpPr>
      <p:grpSpPr>
        <a:xfrm>
          <a:off x="0" y="0"/>
          <a:ext cx="0" cy="0"/>
          <a:chOff x="0" y="0"/>
          <a:chExt cx="0" cy="0"/>
        </a:xfrm>
      </p:grpSpPr>
      <p:sp>
        <p:nvSpPr>
          <p:cNvPr id="153" name="Google Shape;153;g5e851d7f57_0_285"/>
          <p:cNvSpPr txBox="1">
            <a:spLocks noGrp="1"/>
          </p:cNvSpPr>
          <p:nvPr>
            <p:ph type="title"/>
          </p:nvPr>
        </p:nvSpPr>
        <p:spPr>
          <a:xfrm>
            <a:off x="311700" y="5818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800">
                <a:solidFill>
                  <a:schemeClr val="dk2"/>
                </a:solidFill>
                <a:latin typeface="Lato Black"/>
                <a:ea typeface="Lato Black"/>
                <a:cs typeface="Lato Black"/>
                <a:sym typeface="Lato Black"/>
              </a:rPr>
              <a:t>Where does ioby work? </a:t>
            </a:r>
            <a:endParaRPr sz="4800">
              <a:solidFill>
                <a:schemeClr val="dk2"/>
              </a:solidFill>
              <a:latin typeface="Lato Black"/>
              <a:ea typeface="Lato Black"/>
              <a:cs typeface="Lato Black"/>
              <a:sym typeface="Lato Black"/>
            </a:endParaRPr>
          </a:p>
        </p:txBody>
      </p:sp>
      <p:pic>
        <p:nvPicPr>
          <p:cNvPr id="154" name="Google Shape;154;g5e851d7f57_0_285"/>
          <p:cNvPicPr preferRelativeResize="0"/>
          <p:nvPr/>
        </p:nvPicPr>
        <p:blipFill rotWithShape="1">
          <a:blip r:embed="rId3">
            <a:alphaModFix/>
          </a:blip>
          <a:srcRect/>
          <a:stretch/>
        </p:blipFill>
        <p:spPr>
          <a:xfrm>
            <a:off x="7863200" y="330827"/>
            <a:ext cx="969101" cy="539501"/>
          </a:xfrm>
          <a:prstGeom prst="rect">
            <a:avLst/>
          </a:prstGeom>
          <a:noFill/>
          <a:ln>
            <a:noFill/>
          </a:ln>
        </p:spPr>
      </p:pic>
      <p:pic>
        <p:nvPicPr>
          <p:cNvPr id="155" name="Google Shape;155;g5e851d7f57_0_285"/>
          <p:cNvPicPr preferRelativeResize="0"/>
          <p:nvPr/>
        </p:nvPicPr>
        <p:blipFill rotWithShape="1">
          <a:blip r:embed="rId4">
            <a:alphaModFix/>
          </a:blip>
          <a:srcRect/>
          <a:stretch/>
        </p:blipFill>
        <p:spPr>
          <a:xfrm>
            <a:off x="1315275" y="1679750"/>
            <a:ext cx="6547926" cy="357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159"/>
        <p:cNvGrpSpPr/>
        <p:nvPr/>
      </p:nvGrpSpPr>
      <p:grpSpPr>
        <a:xfrm>
          <a:off x="0" y="0"/>
          <a:ext cx="0" cy="0"/>
          <a:chOff x="0" y="0"/>
          <a:chExt cx="0" cy="0"/>
        </a:xfrm>
      </p:grpSpPr>
      <p:pic>
        <p:nvPicPr>
          <p:cNvPr id="160" name="Google Shape;160;g5e851d7f57_0_348"/>
          <p:cNvPicPr preferRelativeResize="0"/>
          <p:nvPr/>
        </p:nvPicPr>
        <p:blipFill rotWithShape="1">
          <a:blip r:embed="rId3">
            <a:alphaModFix/>
          </a:blip>
          <a:srcRect l="30820" r="15174" b="7628"/>
          <a:stretch/>
        </p:blipFill>
        <p:spPr>
          <a:xfrm>
            <a:off x="-82625" y="0"/>
            <a:ext cx="5473999" cy="5143500"/>
          </a:xfrm>
          <a:prstGeom prst="rect">
            <a:avLst/>
          </a:prstGeom>
          <a:noFill/>
          <a:ln>
            <a:noFill/>
          </a:ln>
        </p:spPr>
      </p:pic>
      <p:sp>
        <p:nvSpPr>
          <p:cNvPr id="161" name="Google Shape;161;g5e851d7f57_0_348"/>
          <p:cNvSpPr txBox="1">
            <a:spLocks noGrp="1"/>
          </p:cNvSpPr>
          <p:nvPr>
            <p:ph type="body" idx="1"/>
          </p:nvPr>
        </p:nvSpPr>
        <p:spPr>
          <a:xfrm>
            <a:off x="5897475" y="999325"/>
            <a:ext cx="3015900" cy="405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b="1"/>
              <a:t>What is crowdfunding?</a:t>
            </a:r>
            <a:endParaRPr sz="2200"/>
          </a:p>
          <a:p>
            <a:pPr marL="457200" lvl="0" indent="-355600" algn="l" rtl="0">
              <a:lnSpc>
                <a:spcPct val="115000"/>
              </a:lnSpc>
              <a:spcBef>
                <a:spcPts val="1600"/>
              </a:spcBef>
              <a:spcAft>
                <a:spcPts val="0"/>
              </a:spcAft>
              <a:buSzPts val="2000"/>
              <a:buChar char="●"/>
            </a:pPr>
            <a:r>
              <a:rPr lang="en-US" sz="2000"/>
              <a:t>Online</a:t>
            </a:r>
            <a:endParaRPr sz="2000"/>
          </a:p>
          <a:p>
            <a:pPr marL="457200" lvl="0" indent="-355600" algn="l" rtl="0">
              <a:lnSpc>
                <a:spcPct val="115000"/>
              </a:lnSpc>
              <a:spcBef>
                <a:spcPts val="1000"/>
              </a:spcBef>
              <a:spcAft>
                <a:spcPts val="0"/>
              </a:spcAft>
              <a:buSzPts val="2000"/>
              <a:buChar char="●"/>
            </a:pPr>
            <a:r>
              <a:rPr lang="en-US" sz="2000"/>
              <a:t>Single project</a:t>
            </a:r>
            <a:endParaRPr sz="2000"/>
          </a:p>
          <a:p>
            <a:pPr marL="457200" lvl="0" indent="-355600" algn="l" rtl="0">
              <a:lnSpc>
                <a:spcPct val="115000"/>
              </a:lnSpc>
              <a:spcBef>
                <a:spcPts val="1000"/>
              </a:spcBef>
              <a:spcAft>
                <a:spcPts val="0"/>
              </a:spcAft>
              <a:buSzPts val="2000"/>
              <a:buChar char="●"/>
            </a:pPr>
            <a:r>
              <a:rPr lang="en-US" sz="2000"/>
              <a:t>New tool for an old strategy</a:t>
            </a:r>
            <a:endParaRPr sz="2000"/>
          </a:p>
          <a:p>
            <a:pPr marL="457200" lvl="0" indent="-355600" algn="l" rtl="0">
              <a:lnSpc>
                <a:spcPct val="115000"/>
              </a:lnSpc>
              <a:spcBef>
                <a:spcPts val="1000"/>
              </a:spcBef>
              <a:spcAft>
                <a:spcPts val="0"/>
              </a:spcAft>
              <a:buSzPts val="2000"/>
              <a:buChar char="●"/>
            </a:pPr>
            <a:r>
              <a:rPr lang="en-US" sz="2000"/>
              <a:t>Emphasis on small donations from individuals</a:t>
            </a:r>
            <a:endParaRPr sz="2000"/>
          </a:p>
          <a:p>
            <a:pPr marL="0" lvl="0" indent="0" algn="ctr" rtl="0">
              <a:lnSpc>
                <a:spcPct val="100000"/>
              </a:lnSpc>
              <a:spcBef>
                <a:spcPts val="1000"/>
              </a:spcBef>
              <a:spcAft>
                <a:spcPts val="1600"/>
              </a:spcAft>
              <a:buSzPts val="1800"/>
              <a:buNone/>
            </a:pPr>
            <a:endParaRPr sz="2000"/>
          </a:p>
        </p:txBody>
      </p:sp>
      <p:pic>
        <p:nvPicPr>
          <p:cNvPr id="162" name="Google Shape;162;g5e851d7f57_0_348"/>
          <p:cNvPicPr preferRelativeResize="0"/>
          <p:nvPr/>
        </p:nvPicPr>
        <p:blipFill rotWithShape="1">
          <a:blip r:embed="rId4">
            <a:alphaModFix/>
          </a:blip>
          <a:srcRect/>
          <a:stretch/>
        </p:blipFill>
        <p:spPr>
          <a:xfrm>
            <a:off x="7863200" y="330827"/>
            <a:ext cx="726827" cy="404626"/>
          </a:xfrm>
          <a:prstGeom prst="rect">
            <a:avLst/>
          </a:prstGeom>
          <a:noFill/>
          <a:ln>
            <a:noFill/>
          </a:ln>
        </p:spPr>
      </p:pic>
      <p:pic>
        <p:nvPicPr>
          <p:cNvPr id="163" name="Google Shape;163;g5e851d7f57_0_348"/>
          <p:cNvPicPr preferRelativeResize="0"/>
          <p:nvPr/>
        </p:nvPicPr>
        <p:blipFill rotWithShape="1">
          <a:blip r:embed="rId5">
            <a:alphaModFix/>
          </a:blip>
          <a:srcRect/>
          <a:stretch/>
        </p:blipFill>
        <p:spPr>
          <a:xfrm>
            <a:off x="-82625" y="0"/>
            <a:ext cx="5474000" cy="821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5DB"/>
        </a:solidFill>
        <a:effectLst/>
      </p:bgPr>
    </p:bg>
    <p:spTree>
      <p:nvGrpSpPr>
        <p:cNvPr id="1" name="Shape 167"/>
        <p:cNvGrpSpPr/>
        <p:nvPr/>
      </p:nvGrpSpPr>
      <p:grpSpPr>
        <a:xfrm>
          <a:off x="0" y="0"/>
          <a:ext cx="0" cy="0"/>
          <a:chOff x="0" y="0"/>
          <a:chExt cx="0" cy="0"/>
        </a:xfrm>
      </p:grpSpPr>
      <p:sp>
        <p:nvSpPr>
          <p:cNvPr id="168" name="Google Shape;168;g5e851d7f57_0_358"/>
          <p:cNvSpPr txBox="1">
            <a:spLocks noGrp="1"/>
          </p:cNvSpPr>
          <p:nvPr>
            <p:ph type="title"/>
          </p:nvPr>
        </p:nvSpPr>
        <p:spPr>
          <a:xfrm>
            <a:off x="311700" y="429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800">
                <a:solidFill>
                  <a:schemeClr val="dk2"/>
                </a:solidFill>
              </a:rPr>
              <a:t>Defining features</a:t>
            </a:r>
            <a:endParaRPr sz="4800">
              <a:solidFill>
                <a:schemeClr val="dk2"/>
              </a:solidFill>
              <a:latin typeface="Lato Black"/>
              <a:ea typeface="Lato Black"/>
              <a:cs typeface="Lato Black"/>
              <a:sym typeface="Lato Black"/>
            </a:endParaRPr>
          </a:p>
        </p:txBody>
      </p:sp>
      <p:pic>
        <p:nvPicPr>
          <p:cNvPr id="169" name="Google Shape;169;g5e851d7f57_0_358"/>
          <p:cNvPicPr preferRelativeResize="0"/>
          <p:nvPr/>
        </p:nvPicPr>
        <p:blipFill rotWithShape="1">
          <a:blip r:embed="rId3">
            <a:alphaModFix/>
          </a:blip>
          <a:srcRect/>
          <a:stretch/>
        </p:blipFill>
        <p:spPr>
          <a:xfrm>
            <a:off x="7863200" y="330827"/>
            <a:ext cx="969101" cy="539501"/>
          </a:xfrm>
          <a:prstGeom prst="rect">
            <a:avLst/>
          </a:prstGeom>
          <a:noFill/>
          <a:ln>
            <a:noFill/>
          </a:ln>
        </p:spPr>
      </p:pic>
      <p:sp>
        <p:nvSpPr>
          <p:cNvPr id="170" name="Google Shape;170;g5e851d7f57_0_358"/>
          <p:cNvSpPr/>
          <p:nvPr/>
        </p:nvSpPr>
        <p:spPr>
          <a:xfrm>
            <a:off x="7039661" y="3784151"/>
            <a:ext cx="810000" cy="558600"/>
          </a:xfrm>
          <a:prstGeom prst="leftArrow">
            <a:avLst>
              <a:gd name="adj1" fmla="val 50000"/>
              <a:gd name="adj2" fmla="val 50000"/>
            </a:avLst>
          </a:prstGeom>
          <a:solidFill>
            <a:srgbClr val="790D35">
              <a:alpha val="72549"/>
            </a:srgbClr>
          </a:solidFill>
          <a:ln w="9525" cap="flat" cmpd="sng">
            <a:solidFill>
              <a:srgbClr val="790D3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5e851d7f57_0_358"/>
          <p:cNvPicPr preferRelativeResize="0"/>
          <p:nvPr/>
        </p:nvPicPr>
        <p:blipFill rotWithShape="1">
          <a:blip r:embed="rId4">
            <a:alphaModFix/>
          </a:blip>
          <a:srcRect l="1390"/>
          <a:stretch/>
        </p:blipFill>
        <p:spPr>
          <a:xfrm>
            <a:off x="938850" y="1437725"/>
            <a:ext cx="6100790" cy="3423800"/>
          </a:xfrm>
          <a:prstGeom prst="rect">
            <a:avLst/>
          </a:prstGeom>
          <a:noFill/>
          <a:ln>
            <a:noFill/>
          </a:ln>
        </p:spPr>
      </p:pic>
      <p:sp>
        <p:nvSpPr>
          <p:cNvPr id="172" name="Google Shape;172;g5e851d7f57_0_358"/>
          <p:cNvSpPr/>
          <p:nvPr/>
        </p:nvSpPr>
        <p:spPr>
          <a:xfrm>
            <a:off x="7039661" y="2870326"/>
            <a:ext cx="810000" cy="558600"/>
          </a:xfrm>
          <a:prstGeom prst="leftArrow">
            <a:avLst>
              <a:gd name="adj1" fmla="val 50000"/>
              <a:gd name="adj2" fmla="val 50000"/>
            </a:avLst>
          </a:prstGeom>
          <a:solidFill>
            <a:srgbClr val="790D35">
              <a:alpha val="72549"/>
            </a:srgbClr>
          </a:solidFill>
          <a:ln w="9525" cap="flat" cmpd="sng">
            <a:solidFill>
              <a:srgbClr val="790D3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5e851d7f57_0_358"/>
          <p:cNvSpPr/>
          <p:nvPr/>
        </p:nvSpPr>
        <p:spPr>
          <a:xfrm rot="10800000">
            <a:off x="540289" y="3069247"/>
            <a:ext cx="810000" cy="558600"/>
          </a:xfrm>
          <a:prstGeom prst="leftArrow">
            <a:avLst>
              <a:gd name="adj1" fmla="val 50000"/>
              <a:gd name="adj2" fmla="val 50000"/>
            </a:avLst>
          </a:prstGeom>
          <a:solidFill>
            <a:srgbClr val="790D35">
              <a:alpha val="72549"/>
            </a:srgbClr>
          </a:solidFill>
          <a:ln w="9525" cap="flat" cmpd="sng">
            <a:solidFill>
              <a:srgbClr val="790D35"/>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2817</Words>
  <Application>Microsoft Macintosh PowerPoint</Application>
  <PresentationFormat>On-screen Show (16:9)</PresentationFormat>
  <Paragraphs>238</Paragraphs>
  <Slides>37</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Lato</vt:lpstr>
      <vt:lpstr>Lato Black</vt:lpstr>
      <vt:lpstr>Simple Light</vt:lpstr>
      <vt:lpstr>Simple Light</vt:lpstr>
      <vt:lpstr>Crowdfunding for Communities</vt:lpstr>
      <vt:lpstr>  Introduction</vt:lpstr>
      <vt:lpstr>Training Objectives </vt:lpstr>
      <vt:lpstr>PowerPoint Presentation</vt:lpstr>
      <vt:lpstr>PowerPoint Presentation</vt:lpstr>
      <vt:lpstr>Short term</vt:lpstr>
      <vt:lpstr>Where does ioby work? </vt:lpstr>
      <vt:lpstr>PowerPoint Presentation</vt:lpstr>
      <vt:lpstr>Defining features</vt:lpstr>
      <vt:lpstr>PowerPoint Presentation</vt:lpstr>
      <vt:lpstr>What sets us apart</vt:lpstr>
      <vt:lpstr>PowerPoint Presentation</vt:lpstr>
      <vt:lpstr>PowerPoint Presentation</vt:lpstr>
      <vt:lpstr>Why crowdfunding?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more: Fill out a prospect chart! </vt:lpstr>
      <vt:lpstr>Intro to the Prospect Chart </vt:lpstr>
      <vt:lpstr>Intro to the Prospect Chart </vt:lpstr>
      <vt:lpstr>Intro to the Prospect Chart </vt:lpstr>
      <vt:lpstr>Intro to the Prospect Chart </vt:lpstr>
      <vt:lpstr>Intro to the Prospect Chart Target: $10,000 </vt:lpstr>
      <vt:lpstr>Discussion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to Community Crowdfunding</dc:title>
  <dc:creator>Jennifer Allen</dc:creator>
  <cp:lastModifiedBy>Microsoft Office User</cp:lastModifiedBy>
  <cp:revision>2</cp:revision>
  <dcterms:created xsi:type="dcterms:W3CDTF">2017-01-25T15:08:08Z</dcterms:created>
  <dcterms:modified xsi:type="dcterms:W3CDTF">2019-12-10T21:45:15Z</dcterms:modified>
</cp:coreProperties>
</file>