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62" r:id="rId3"/>
    <p:sldId id="258" r:id="rId4"/>
    <p:sldId id="264" r:id="rId5"/>
    <p:sldId id="265" r:id="rId6"/>
    <p:sldId id="257" r:id="rId7"/>
    <p:sldId id="259" r:id="rId8"/>
    <p:sldId id="266" r:id="rId9"/>
    <p:sldId id="267" r:id="rId10"/>
    <p:sldId id="269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60" r:id="rId21"/>
    <p:sldId id="261" r:id="rId2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ntonio Bold"/>
        <a:ea typeface="Antonio Bold"/>
        <a:cs typeface="Antonio Bold"/>
        <a:sym typeface="Antonio Bold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ntonio Bold"/>
        <a:ea typeface="Antonio Bold"/>
        <a:cs typeface="Antonio Bold"/>
        <a:sym typeface="Antonio Bold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ntonio Bold"/>
        <a:ea typeface="Antonio Bold"/>
        <a:cs typeface="Antonio Bold"/>
        <a:sym typeface="Antonio Bold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ntonio Bold"/>
        <a:ea typeface="Antonio Bold"/>
        <a:cs typeface="Antonio Bold"/>
        <a:sym typeface="Antonio Bold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ntonio Bold"/>
        <a:ea typeface="Antonio Bold"/>
        <a:cs typeface="Antonio Bold"/>
        <a:sym typeface="Antonio Bold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ntonio Bold"/>
        <a:ea typeface="Antonio Bold"/>
        <a:cs typeface="Antonio Bold"/>
        <a:sym typeface="Antonio Bold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ntonio Bold"/>
        <a:ea typeface="Antonio Bold"/>
        <a:cs typeface="Antonio Bold"/>
        <a:sym typeface="Antonio Bold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ntonio Bold"/>
        <a:ea typeface="Antonio Bold"/>
        <a:cs typeface="Antonio Bold"/>
        <a:sym typeface="Antonio Bold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ntonio Bold"/>
        <a:ea typeface="Antonio Bold"/>
        <a:cs typeface="Antonio Bold"/>
        <a:sym typeface="Antonio Bold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ff">
        <a:font>
          <a:latin typeface="Antonio Bold"/>
          <a:ea typeface="Antonio Bold"/>
          <a:cs typeface="Antonio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>
          <a:latin typeface="Antonio Bold"/>
          <a:ea typeface="Antonio Bold"/>
          <a:cs typeface="Antoni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ntonio Bold"/>
          <a:ea typeface="Antonio Bold"/>
          <a:cs typeface="Antoni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ntonio Bold"/>
          <a:ea typeface="Antonio Bold"/>
          <a:cs typeface="Antoni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ff">
        <a:font>
          <a:latin typeface="Antonio Bold"/>
          <a:ea typeface="Antonio Bold"/>
          <a:cs typeface="Antonio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>
          <a:latin typeface="Antonio Bold"/>
          <a:ea typeface="Antonio Bold"/>
          <a:cs typeface="Antoni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ntonio Bold"/>
          <a:ea typeface="Antonio Bold"/>
          <a:cs typeface="Antoni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ntonio Bold"/>
          <a:ea typeface="Antonio Bold"/>
          <a:cs typeface="Antoni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ff">
        <a:font>
          <a:latin typeface="Antonio Bold"/>
          <a:ea typeface="Antonio Bold"/>
          <a:cs typeface="Antonio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>
          <a:latin typeface="Antonio Bold"/>
          <a:ea typeface="Antonio Bold"/>
          <a:cs typeface="Antoni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ntonio Bold"/>
          <a:ea typeface="Antonio Bold"/>
          <a:cs typeface="Antoni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ntonio Bold"/>
          <a:ea typeface="Antonio Bold"/>
          <a:cs typeface="Antoni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ff">
        <a:font>
          <a:latin typeface="Antonio Bold"/>
          <a:ea typeface="Antonio Bold"/>
          <a:cs typeface="Antonio Bol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ntonio Bold"/>
          <a:ea typeface="Antonio Bold"/>
          <a:cs typeface="Antoni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ntonio Bold"/>
          <a:ea typeface="Antonio Bold"/>
          <a:cs typeface="Antonio Bol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ntonio Bold"/>
          <a:ea typeface="Antonio Bold"/>
          <a:cs typeface="Antonio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ff">
        <a:font>
          <a:latin typeface="Antonio Bold"/>
          <a:ea typeface="Antonio Bold"/>
          <a:cs typeface="Antonio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ntonio Bold"/>
          <a:ea typeface="Antonio Bold"/>
          <a:cs typeface="Antoni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ntonio Bold"/>
          <a:ea typeface="Antonio Bold"/>
          <a:cs typeface="Antoni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ntonio Bold"/>
          <a:ea typeface="Antonio Bold"/>
          <a:cs typeface="Antonio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ff">
        <a:font>
          <a:latin typeface="Antonio Bold"/>
          <a:ea typeface="Antonio Bold"/>
          <a:cs typeface="Antoni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ntonio Bold"/>
          <a:ea typeface="Antonio Bold"/>
          <a:cs typeface="Antoni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ntonio Bold"/>
          <a:ea typeface="Antonio Bold"/>
          <a:cs typeface="Antoni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ntonio Bold"/>
          <a:ea typeface="Antonio Bold"/>
          <a:cs typeface="Antoni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39" d="100"/>
          <a:sy n="39" d="100"/>
        </p:scale>
        <p:origin x="80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" name="Shape 11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lo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34"/>
          <p:cNvSpPr/>
          <p:nvPr/>
        </p:nvSpPr>
        <p:spPr>
          <a:xfrm>
            <a:off x="-91318" y="577"/>
            <a:ext cx="24566634" cy="10522075"/>
          </a:xfrm>
          <a:prstGeom prst="rect">
            <a:avLst/>
          </a:prstGeom>
          <a:solidFill>
            <a:srgbClr val="C8C2B5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108" name="Shape 35"/>
          <p:cNvSpPr/>
          <p:nvPr/>
        </p:nvSpPr>
        <p:spPr>
          <a:xfrm>
            <a:off x="1770337" y="2623062"/>
            <a:ext cx="386586" cy="2930140"/>
          </a:xfrm>
          <a:prstGeom prst="rect">
            <a:avLst/>
          </a:prstGeom>
          <a:solidFill>
            <a:srgbClr val="8C915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4F81-F781-426E-9661-50B6D73DA99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195318" y="12574201"/>
            <a:ext cx="279882" cy="276999"/>
          </a:xfrm>
        </p:spPr>
        <p:txBody>
          <a:bodyPr/>
          <a:lstStyle/>
          <a:p>
            <a:fld id="{0D79D530-7652-411C-9DE0-3FCEE44D6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3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umb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8"/>
          <p:cNvSpPr/>
          <p:nvPr/>
        </p:nvSpPr>
        <p:spPr>
          <a:xfrm>
            <a:off x="722525" y="662917"/>
            <a:ext cx="22938950" cy="12370235"/>
          </a:xfrm>
          <a:prstGeom prst="rect">
            <a:avLst/>
          </a:prstGeom>
          <a:solidFill>
            <a:srgbClr val="C8C2B5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o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10"/>
          <p:cNvSpPr/>
          <p:nvPr/>
        </p:nvSpPr>
        <p:spPr>
          <a:xfrm>
            <a:off x="1108490" y="3061286"/>
            <a:ext cx="322637" cy="3672283"/>
          </a:xfrm>
          <a:prstGeom prst="rect">
            <a:avLst/>
          </a:prstGeom>
          <a:solidFill>
            <a:srgbClr val="8C915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33" name="Shape 11"/>
          <p:cNvSpPr/>
          <p:nvPr/>
        </p:nvSpPr>
        <p:spPr>
          <a:xfrm>
            <a:off x="-3161" y="11158393"/>
            <a:ext cx="24390322" cy="2634436"/>
          </a:xfrm>
          <a:prstGeom prst="rect">
            <a:avLst/>
          </a:prstGeom>
          <a:solidFill>
            <a:srgbClr val="C8C2B5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34" name="Shape 12"/>
          <p:cNvSpPr/>
          <p:nvPr/>
        </p:nvSpPr>
        <p:spPr>
          <a:xfrm>
            <a:off x="22992869" y="11853692"/>
            <a:ext cx="94233" cy="1243836"/>
          </a:xfrm>
          <a:prstGeom prst="rect">
            <a:avLst/>
          </a:prstGeom>
          <a:solidFill>
            <a:srgbClr val="8C915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pic>
        <p:nvPicPr>
          <p:cNvPr id="36" name="kpmoas copy.png" descr="kpmoas cop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037" y="11602758"/>
            <a:ext cx="1745705" cy="1745705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14"/>
          <p:cNvSpPr/>
          <p:nvPr/>
        </p:nvSpPr>
        <p:spPr>
          <a:xfrm>
            <a:off x="722525" y="911097"/>
            <a:ext cx="22938950" cy="11458972"/>
          </a:xfrm>
          <a:prstGeom prst="rect">
            <a:avLst/>
          </a:prstGeom>
          <a:solidFill>
            <a:srgbClr val="8C915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46" name="Shape 15"/>
          <p:cNvSpPr/>
          <p:nvPr/>
        </p:nvSpPr>
        <p:spPr>
          <a:xfrm>
            <a:off x="722525" y="12324294"/>
            <a:ext cx="22938950" cy="419770"/>
          </a:xfrm>
          <a:prstGeom prst="rect">
            <a:avLst/>
          </a:prstGeom>
          <a:solidFill>
            <a:srgbClr val="C8C2B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atement with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17"/>
          <p:cNvSpPr/>
          <p:nvPr/>
        </p:nvSpPr>
        <p:spPr>
          <a:xfrm>
            <a:off x="722525" y="911097"/>
            <a:ext cx="22938950" cy="11458972"/>
          </a:xfrm>
          <a:prstGeom prst="rect">
            <a:avLst/>
          </a:prstGeom>
          <a:solidFill>
            <a:srgbClr val="8C915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57" name="Shape 18"/>
          <p:cNvSpPr/>
          <p:nvPr/>
        </p:nvSpPr>
        <p:spPr>
          <a:xfrm>
            <a:off x="722525" y="12324294"/>
            <a:ext cx="22938950" cy="419770"/>
          </a:xfrm>
          <a:prstGeom prst="rect">
            <a:avLst/>
          </a:prstGeom>
          <a:solidFill>
            <a:srgbClr val="C8C2B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58" name="Shape 19"/>
          <p:cNvSpPr/>
          <p:nvPr/>
        </p:nvSpPr>
        <p:spPr>
          <a:xfrm>
            <a:off x="6575938" y="2777284"/>
            <a:ext cx="11232125" cy="1709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mage +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3"/>
          <p:cNvSpPr/>
          <p:nvPr/>
        </p:nvSpPr>
        <p:spPr>
          <a:xfrm>
            <a:off x="-37028" y="13260654"/>
            <a:ext cx="24458058" cy="749261"/>
          </a:xfrm>
          <a:prstGeom prst="rect">
            <a:avLst/>
          </a:prstGeom>
          <a:solidFill>
            <a:srgbClr val="8C915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2645628" y="3276151"/>
            <a:ext cx="10007601" cy="9207501"/>
          </a:xfrm>
          <a:prstGeom prst="rect">
            <a:avLst/>
          </a:prstGeom>
        </p:spPr>
        <p:txBody>
          <a:bodyPr/>
          <a:lstStyle>
            <a:lvl1pPr marL="501315" indent="-501315">
              <a:buSzPct val="100000"/>
              <a:buChar char="‣"/>
            </a:lvl1pPr>
            <a:lvl2pPr marL="882315" indent="-501315">
              <a:buSzPct val="100000"/>
              <a:buChar char="‣"/>
            </a:lvl2pPr>
            <a:lvl3pPr marL="1263315" indent="-501315">
              <a:buSzPct val="100000"/>
              <a:buChar char="‣"/>
            </a:lvl3pPr>
            <a:lvl4pPr marL="1644315" indent="-501315">
              <a:buSzPct val="100000"/>
              <a:buChar char="‣"/>
            </a:lvl4pPr>
            <a:lvl5pPr marL="2025315" indent="-501315">
              <a:buSzPct val="100000"/>
              <a:buChar char="‣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23"/>
          <p:cNvSpPr/>
          <p:nvPr/>
        </p:nvSpPr>
        <p:spPr>
          <a:xfrm>
            <a:off x="2232221" y="2620617"/>
            <a:ext cx="19919558" cy="8860168"/>
          </a:xfrm>
          <a:prstGeom prst="rect">
            <a:avLst/>
          </a:prstGeom>
          <a:solidFill>
            <a:srgbClr val="FFFFFF"/>
          </a:solidFill>
          <a:ln w="127000">
            <a:solidFill>
              <a:srgbClr val="8C915E"/>
            </a:solidFill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CBDB57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76" name="Title Text"/>
          <p:cNvSpPr txBox="1">
            <a:spLocks noGrp="1"/>
          </p:cNvSpPr>
          <p:nvPr>
            <p:ph type="title"/>
          </p:nvPr>
        </p:nvSpPr>
        <p:spPr>
          <a:xfrm>
            <a:off x="4454955" y="889895"/>
            <a:ext cx="15474090" cy="341127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>
                <a:solidFill>
                  <a:srgbClr val="0C3B4A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77" name="Shape 25"/>
          <p:cNvSpPr/>
          <p:nvPr/>
        </p:nvSpPr>
        <p:spPr>
          <a:xfrm>
            <a:off x="-37028" y="13260654"/>
            <a:ext cx="24458058" cy="485063"/>
          </a:xfrm>
          <a:prstGeom prst="rect">
            <a:avLst/>
          </a:prstGeom>
          <a:solidFill>
            <a:srgbClr val="C8C2B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Modul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27"/>
          <p:cNvSpPr/>
          <p:nvPr/>
        </p:nvSpPr>
        <p:spPr>
          <a:xfrm>
            <a:off x="-22826" y="-39444"/>
            <a:ext cx="24572568" cy="13772389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86" name="Shape 28"/>
          <p:cNvSpPr/>
          <p:nvPr/>
        </p:nvSpPr>
        <p:spPr>
          <a:xfrm rot="16200000">
            <a:off x="10128022" y="2685665"/>
            <a:ext cx="322638" cy="3672283"/>
          </a:xfrm>
          <a:prstGeom prst="rect">
            <a:avLst/>
          </a:prstGeom>
          <a:solidFill>
            <a:srgbClr val="8C915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87" name="Shape 29"/>
          <p:cNvSpPr/>
          <p:nvPr/>
        </p:nvSpPr>
        <p:spPr>
          <a:xfrm>
            <a:off x="-37028" y="-293914"/>
            <a:ext cx="24586768" cy="914401"/>
          </a:xfrm>
          <a:prstGeom prst="rect">
            <a:avLst/>
          </a:prstGeom>
          <a:solidFill>
            <a:srgbClr val="8C915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lo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31"/>
          <p:cNvSpPr/>
          <p:nvPr/>
        </p:nvSpPr>
        <p:spPr>
          <a:xfrm>
            <a:off x="-91318" y="577"/>
            <a:ext cx="24566634" cy="10522075"/>
          </a:xfrm>
          <a:prstGeom prst="rect">
            <a:avLst/>
          </a:prstGeom>
          <a:solidFill>
            <a:srgbClr val="8C915E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99" name="Shape 32"/>
          <p:cNvSpPr/>
          <p:nvPr/>
        </p:nvSpPr>
        <p:spPr>
          <a:xfrm>
            <a:off x="1770337" y="2623062"/>
            <a:ext cx="397468" cy="5277106"/>
          </a:xfrm>
          <a:prstGeom prst="rect">
            <a:avLst/>
          </a:prstGeom>
          <a:solidFill>
            <a:srgbClr val="C8C2B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"/>
          <p:cNvSpPr/>
          <p:nvPr/>
        </p:nvSpPr>
        <p:spPr>
          <a:xfrm>
            <a:off x="-91318" y="577"/>
            <a:ext cx="24566634" cy="10522075"/>
          </a:xfrm>
          <a:prstGeom prst="rect">
            <a:avLst/>
          </a:prstGeom>
          <a:solidFill>
            <a:srgbClr val="C8C2B5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pic>
        <p:nvPicPr>
          <p:cNvPr id="5" name="kpmoas copy.png" descr="kpmoas copy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9143910" y="9435406"/>
            <a:ext cx="4091832" cy="4091832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3653366" y="1958422"/>
            <a:ext cx="19507201" cy="2499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13610166" y="4458252"/>
            <a:ext cx="9550401" cy="87618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buBlip>
                <a:blip r:embed="rId14"/>
              </a:buBlip>
            </a:lvl1pPr>
            <a:lvl2pPr>
              <a:buBlip>
                <a:blip r:embed="rId14"/>
              </a:buBlip>
            </a:lvl2pPr>
            <a:lvl3pPr>
              <a:buBlip>
                <a:blip r:embed="rId14"/>
              </a:buBlip>
            </a:lvl3pPr>
            <a:lvl4pPr>
              <a:buBlip>
                <a:blip r:embed="rId14"/>
              </a:buBlip>
            </a:lvl4pPr>
            <a:lvl5pPr>
              <a:buBlip>
                <a:blip r:embed="rId14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85600" y="12344400"/>
            <a:ext cx="5689600" cy="7366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0" b="0" i="0" u="none" strike="noStrike" cap="all" spc="-150" baseline="0">
          <a:solidFill>
            <a:srgbClr val="FFFFFF"/>
          </a:solidFill>
          <a:uFillTx/>
          <a:latin typeface="Antonio Bold"/>
          <a:ea typeface="Antonio Bold"/>
          <a:cs typeface="Antonio Bold"/>
          <a:sym typeface="Antonio Bold"/>
        </a:defRPr>
      </a:lvl1pPr>
      <a:lvl2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0" b="0" i="0" u="none" strike="noStrike" cap="all" spc="-150" baseline="0">
          <a:solidFill>
            <a:srgbClr val="FFFFFF"/>
          </a:solidFill>
          <a:uFillTx/>
          <a:latin typeface="Antonio Bold"/>
          <a:ea typeface="Antonio Bold"/>
          <a:cs typeface="Antonio Bold"/>
          <a:sym typeface="Antonio Bold"/>
        </a:defRPr>
      </a:lvl2pPr>
      <a:lvl3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0" b="0" i="0" u="none" strike="noStrike" cap="all" spc="-150" baseline="0">
          <a:solidFill>
            <a:srgbClr val="FFFFFF"/>
          </a:solidFill>
          <a:uFillTx/>
          <a:latin typeface="Antonio Bold"/>
          <a:ea typeface="Antonio Bold"/>
          <a:cs typeface="Antonio Bold"/>
          <a:sym typeface="Antonio Bold"/>
        </a:defRPr>
      </a:lvl3pPr>
      <a:lvl4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0" b="0" i="0" u="none" strike="noStrike" cap="all" spc="-150" baseline="0">
          <a:solidFill>
            <a:srgbClr val="FFFFFF"/>
          </a:solidFill>
          <a:uFillTx/>
          <a:latin typeface="Antonio Bold"/>
          <a:ea typeface="Antonio Bold"/>
          <a:cs typeface="Antonio Bold"/>
          <a:sym typeface="Antonio Bold"/>
        </a:defRPr>
      </a:lvl4pPr>
      <a:lvl5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0" b="0" i="0" u="none" strike="noStrike" cap="all" spc="-150" baseline="0">
          <a:solidFill>
            <a:srgbClr val="FFFFFF"/>
          </a:solidFill>
          <a:uFillTx/>
          <a:latin typeface="Antonio Bold"/>
          <a:ea typeface="Antonio Bold"/>
          <a:cs typeface="Antonio Bold"/>
          <a:sym typeface="Antonio Bold"/>
        </a:defRPr>
      </a:lvl5pPr>
      <a:lvl6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0" b="0" i="0" u="none" strike="noStrike" cap="all" spc="-150" baseline="0">
          <a:solidFill>
            <a:srgbClr val="FFFFFF"/>
          </a:solidFill>
          <a:uFillTx/>
          <a:latin typeface="Antonio Bold"/>
          <a:ea typeface="Antonio Bold"/>
          <a:cs typeface="Antonio Bold"/>
          <a:sym typeface="Antonio Bold"/>
        </a:defRPr>
      </a:lvl6pPr>
      <a:lvl7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0" b="0" i="0" u="none" strike="noStrike" cap="all" spc="-150" baseline="0">
          <a:solidFill>
            <a:srgbClr val="FFFFFF"/>
          </a:solidFill>
          <a:uFillTx/>
          <a:latin typeface="Antonio Bold"/>
          <a:ea typeface="Antonio Bold"/>
          <a:cs typeface="Antonio Bold"/>
          <a:sym typeface="Antonio Bold"/>
        </a:defRPr>
      </a:lvl7pPr>
      <a:lvl8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0" b="0" i="0" u="none" strike="noStrike" cap="all" spc="-150" baseline="0">
          <a:solidFill>
            <a:srgbClr val="FFFFFF"/>
          </a:solidFill>
          <a:uFillTx/>
          <a:latin typeface="Antonio Bold"/>
          <a:ea typeface="Antonio Bold"/>
          <a:cs typeface="Antonio Bold"/>
          <a:sym typeface="Antonio Bold"/>
        </a:defRPr>
      </a:lvl8pPr>
      <a:lvl9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0" b="0" i="0" u="none" strike="noStrike" cap="all" spc="-150" baseline="0">
          <a:solidFill>
            <a:srgbClr val="FFFFFF"/>
          </a:solidFill>
          <a:uFillTx/>
          <a:latin typeface="Antonio Bold"/>
          <a:ea typeface="Antonio Bold"/>
          <a:cs typeface="Antonio Bold"/>
          <a:sym typeface="Antonio Bold"/>
        </a:defRPr>
      </a:lvl9pPr>
    </p:titleStyle>
    <p:bodyStyle>
      <a:lvl1pPr marL="610576" marR="0" indent="-610576" algn="l" defTabSz="825500" rtl="0" latinLnBrk="0">
        <a:lnSpc>
          <a:spcPct val="100000"/>
        </a:lnSpc>
        <a:spcBef>
          <a:spcPts val="45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5000" b="0" i="0" u="none" strike="noStrike" cap="none" spc="0" baseline="0">
          <a:solidFill>
            <a:srgbClr val="0C3B4A"/>
          </a:solidFill>
          <a:uFillTx/>
          <a:latin typeface="Raleway"/>
          <a:ea typeface="Raleway"/>
          <a:cs typeface="Raleway"/>
          <a:sym typeface="Raleway"/>
        </a:defRPr>
      </a:lvl1pPr>
      <a:lvl2pPr marL="1245576" marR="0" indent="-610576" algn="l" defTabSz="825500" rtl="0" latinLnBrk="0">
        <a:lnSpc>
          <a:spcPct val="100000"/>
        </a:lnSpc>
        <a:spcBef>
          <a:spcPts val="45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5000" b="0" i="0" u="none" strike="noStrike" cap="none" spc="0" baseline="0">
          <a:solidFill>
            <a:srgbClr val="0C3B4A"/>
          </a:solidFill>
          <a:uFillTx/>
          <a:latin typeface="Raleway"/>
          <a:ea typeface="Raleway"/>
          <a:cs typeface="Raleway"/>
          <a:sym typeface="Raleway"/>
        </a:defRPr>
      </a:lvl2pPr>
      <a:lvl3pPr marL="1880575" marR="0" indent="-610576" algn="l" defTabSz="825500" rtl="0" latinLnBrk="0">
        <a:lnSpc>
          <a:spcPct val="100000"/>
        </a:lnSpc>
        <a:spcBef>
          <a:spcPts val="45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5000" b="0" i="0" u="none" strike="noStrike" cap="none" spc="0" baseline="0">
          <a:solidFill>
            <a:srgbClr val="0C3B4A"/>
          </a:solidFill>
          <a:uFillTx/>
          <a:latin typeface="Raleway"/>
          <a:ea typeface="Raleway"/>
          <a:cs typeface="Raleway"/>
          <a:sym typeface="Raleway"/>
        </a:defRPr>
      </a:lvl3pPr>
      <a:lvl4pPr marL="2515575" marR="0" indent="-610575" algn="l" defTabSz="825500" rtl="0" latinLnBrk="0">
        <a:lnSpc>
          <a:spcPct val="100000"/>
        </a:lnSpc>
        <a:spcBef>
          <a:spcPts val="45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5000" b="0" i="0" u="none" strike="noStrike" cap="none" spc="0" baseline="0">
          <a:solidFill>
            <a:srgbClr val="0C3B4A"/>
          </a:solidFill>
          <a:uFillTx/>
          <a:latin typeface="Raleway"/>
          <a:ea typeface="Raleway"/>
          <a:cs typeface="Raleway"/>
          <a:sym typeface="Raleway"/>
        </a:defRPr>
      </a:lvl4pPr>
      <a:lvl5pPr marL="3150575" marR="0" indent="-610575" algn="l" defTabSz="825500" rtl="0" latinLnBrk="0">
        <a:lnSpc>
          <a:spcPct val="100000"/>
        </a:lnSpc>
        <a:spcBef>
          <a:spcPts val="45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5000" b="0" i="0" u="none" strike="noStrike" cap="none" spc="0" baseline="0">
          <a:solidFill>
            <a:srgbClr val="0C3B4A"/>
          </a:solidFill>
          <a:uFillTx/>
          <a:latin typeface="Raleway"/>
          <a:ea typeface="Raleway"/>
          <a:cs typeface="Raleway"/>
          <a:sym typeface="Raleway"/>
        </a:defRPr>
      </a:lvl5pPr>
      <a:lvl6pPr marL="3785577" marR="0" indent="-610577" algn="l" defTabSz="825500" rtl="0" latinLnBrk="0">
        <a:lnSpc>
          <a:spcPct val="100000"/>
        </a:lnSpc>
        <a:spcBef>
          <a:spcPts val="4500"/>
        </a:spcBef>
        <a:spcAft>
          <a:spcPts val="0"/>
        </a:spcAft>
        <a:buClrTx/>
        <a:buSzPct val="50000"/>
        <a:buFontTx/>
        <a:buBlip>
          <a:blip r:embed="rId15"/>
        </a:buBlip>
        <a:tabLst/>
        <a:defRPr sz="5000" b="0" i="0" u="none" strike="noStrike" cap="none" spc="0" baseline="0">
          <a:solidFill>
            <a:srgbClr val="0C3B4A"/>
          </a:solidFill>
          <a:uFillTx/>
          <a:latin typeface="Raleway"/>
          <a:ea typeface="Raleway"/>
          <a:cs typeface="Raleway"/>
          <a:sym typeface="Raleway"/>
        </a:defRPr>
      </a:lvl6pPr>
      <a:lvl7pPr marL="4420577" marR="0" indent="-610577" algn="l" defTabSz="825500" rtl="0" latinLnBrk="0">
        <a:lnSpc>
          <a:spcPct val="100000"/>
        </a:lnSpc>
        <a:spcBef>
          <a:spcPts val="4500"/>
        </a:spcBef>
        <a:spcAft>
          <a:spcPts val="0"/>
        </a:spcAft>
        <a:buClrTx/>
        <a:buSzPct val="50000"/>
        <a:buFontTx/>
        <a:buBlip>
          <a:blip r:embed="rId15"/>
        </a:buBlip>
        <a:tabLst/>
        <a:defRPr sz="5000" b="0" i="0" u="none" strike="noStrike" cap="none" spc="0" baseline="0">
          <a:solidFill>
            <a:srgbClr val="0C3B4A"/>
          </a:solidFill>
          <a:uFillTx/>
          <a:latin typeface="Raleway"/>
          <a:ea typeface="Raleway"/>
          <a:cs typeface="Raleway"/>
          <a:sym typeface="Raleway"/>
        </a:defRPr>
      </a:lvl7pPr>
      <a:lvl8pPr marL="5055577" marR="0" indent="-610577" algn="l" defTabSz="825500" rtl="0" latinLnBrk="0">
        <a:lnSpc>
          <a:spcPct val="100000"/>
        </a:lnSpc>
        <a:spcBef>
          <a:spcPts val="4500"/>
        </a:spcBef>
        <a:spcAft>
          <a:spcPts val="0"/>
        </a:spcAft>
        <a:buClrTx/>
        <a:buSzPct val="50000"/>
        <a:buFontTx/>
        <a:buBlip>
          <a:blip r:embed="rId15"/>
        </a:buBlip>
        <a:tabLst/>
        <a:defRPr sz="5000" b="0" i="0" u="none" strike="noStrike" cap="none" spc="0" baseline="0">
          <a:solidFill>
            <a:srgbClr val="0C3B4A"/>
          </a:solidFill>
          <a:uFillTx/>
          <a:latin typeface="Raleway"/>
          <a:ea typeface="Raleway"/>
          <a:cs typeface="Raleway"/>
          <a:sym typeface="Raleway"/>
        </a:defRPr>
      </a:lvl8pPr>
      <a:lvl9pPr marL="5690577" marR="0" indent="-610577" algn="l" defTabSz="825500" rtl="0" latinLnBrk="0">
        <a:lnSpc>
          <a:spcPct val="100000"/>
        </a:lnSpc>
        <a:spcBef>
          <a:spcPts val="4500"/>
        </a:spcBef>
        <a:spcAft>
          <a:spcPts val="0"/>
        </a:spcAft>
        <a:buClrTx/>
        <a:buSzPct val="50000"/>
        <a:buFontTx/>
        <a:buBlip>
          <a:blip r:embed="rId15"/>
        </a:buBlip>
        <a:tabLst/>
        <a:defRPr sz="5000" b="0" i="0" u="none" strike="noStrike" cap="none" spc="0" baseline="0">
          <a:solidFill>
            <a:srgbClr val="0C3B4A"/>
          </a:solidFill>
          <a:uFillTx/>
          <a:latin typeface="Raleway"/>
          <a:ea typeface="Raleway"/>
          <a:cs typeface="Raleway"/>
          <a:sym typeface="Raleway"/>
        </a:defRPr>
      </a:lvl9pPr>
    </p:bodyStyle>
    <p:otherStyle>
      <a:lvl1pPr marL="0" marR="0" indent="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6">
            <a:extLst>
              <a:ext uri="{FF2B5EF4-FFF2-40B4-BE49-F238E27FC236}">
                <a16:creationId xmlns:a16="http://schemas.microsoft.com/office/drawing/2014/main" id="{CCBEBD56-9255-A645-A949-33A1AFFFD206}"/>
              </a:ext>
            </a:extLst>
          </p:cNvPr>
          <p:cNvSpPr txBox="1"/>
          <p:nvPr/>
        </p:nvSpPr>
        <p:spPr>
          <a:xfrm>
            <a:off x="1858210" y="11203926"/>
            <a:ext cx="4252179" cy="554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 algn="l">
              <a:defRPr sz="3000" cap="all" spc="600">
                <a:solidFill>
                  <a:srgbClr val="8C915E"/>
                </a:solidFill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r>
              <a:rPr dirty="0"/>
              <a:t>presented BY</a:t>
            </a:r>
          </a:p>
        </p:txBody>
      </p:sp>
      <p:sp>
        <p:nvSpPr>
          <p:cNvPr id="3" name="Shape 58">
            <a:extLst>
              <a:ext uri="{FF2B5EF4-FFF2-40B4-BE49-F238E27FC236}">
                <a16:creationId xmlns:a16="http://schemas.microsoft.com/office/drawing/2014/main" id="{53DBD7DD-08F8-854F-B39D-0DDA46ADF942}"/>
              </a:ext>
            </a:extLst>
          </p:cNvPr>
          <p:cNvSpPr txBox="1"/>
          <p:nvPr/>
        </p:nvSpPr>
        <p:spPr>
          <a:xfrm>
            <a:off x="6110389" y="11203926"/>
            <a:ext cx="11062324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7900">
                <a:solidFill>
                  <a:srgbClr val="462241"/>
                </a:solidFill>
                <a:latin typeface="Antonio Regular"/>
                <a:ea typeface="Antonio Regular"/>
                <a:cs typeface="Antonio Regular"/>
                <a:sym typeface="Antonio Regular"/>
              </a:defRPr>
            </a:lvl1pPr>
          </a:lstStyle>
          <a:p>
            <a:r>
              <a:rPr lang="en-US" sz="6000" dirty="0"/>
              <a:t>Michael Bevilacqua, Practice Leader – </a:t>
            </a:r>
          </a:p>
          <a:p>
            <a:r>
              <a:rPr lang="en-US" sz="6000" dirty="0"/>
              <a:t>Outsourced Accounting Solutions </a:t>
            </a:r>
            <a:endParaRPr sz="6000" dirty="0"/>
          </a:p>
        </p:txBody>
      </p:sp>
      <p:pic>
        <p:nvPicPr>
          <p:cNvPr id="1028" name="Picture 4" descr="Image result for financial analysis images">
            <a:extLst>
              <a:ext uri="{FF2B5EF4-FFF2-40B4-BE49-F238E27FC236}">
                <a16:creationId xmlns:a16="http://schemas.microsoft.com/office/drawing/2014/main" id="{34FA0815-50FB-42F9-84D5-D00A07FEC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824" y="4441967"/>
            <a:ext cx="16598348" cy="483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17A5538-168D-469B-8D38-A25AA67EDDA4}"/>
              </a:ext>
            </a:extLst>
          </p:cNvPr>
          <p:cNvSpPr txBox="1"/>
          <p:nvPr/>
        </p:nvSpPr>
        <p:spPr>
          <a:xfrm>
            <a:off x="2710068" y="692442"/>
            <a:ext cx="18963861" cy="342657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762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200" b="0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Do You Know What You Don</a:t>
            </a:r>
            <a:r>
              <a:rPr lang="en-US" sz="7200" dirty="0">
                <a:solidFill>
                  <a:schemeClr val="accent6">
                    <a:lumMod val="75000"/>
                  </a:schemeClr>
                </a:solidFill>
              </a:rPr>
              <a:t>’t Know?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7200" dirty="0">
              <a:solidFill>
                <a:schemeClr val="accent6">
                  <a:lumMod val="75000"/>
                </a:schemeClr>
              </a:solidFill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200" b="0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Determining Key Metrics for Nonprofits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CDE95-D496-9C40-9DDD-BD940D72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6583" y="1311965"/>
            <a:ext cx="12849834" cy="2206487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sz="10500" dirty="0"/>
              <a:t>Polling Question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725697-3D74-4819-B856-31750C89FEE3}"/>
              </a:ext>
            </a:extLst>
          </p:cNvPr>
          <p:cNvSpPr txBox="1"/>
          <p:nvPr/>
        </p:nvSpPr>
        <p:spPr>
          <a:xfrm>
            <a:off x="3260035" y="4876069"/>
            <a:ext cx="18347635" cy="471924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Do you have fundraising staff?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Bold"/>
              <a:ea typeface="Antonio Bold"/>
              <a:cs typeface="Antonio Bold"/>
              <a:sym typeface="Antonio Bold"/>
            </a:endParaRP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/>
              <a:t>Yes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No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/>
              <a:t>Yes, but not full-time</a:t>
            </a:r>
          </a:p>
          <a:p>
            <a:pPr marR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en-US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Bold"/>
              <a:ea typeface="Antonio Bold"/>
              <a:cs typeface="Antonio Bold"/>
              <a:sym typeface="Antonio Bold"/>
            </a:endParaRPr>
          </a:p>
        </p:txBody>
      </p:sp>
    </p:spTree>
    <p:extLst>
      <p:ext uri="{BB962C8B-B14F-4D97-AF65-F5344CB8AC3E}">
        <p14:creationId xmlns:p14="http://schemas.microsoft.com/office/powerpoint/2010/main" val="310884868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01.">
            <a:extLst>
              <a:ext uri="{FF2B5EF4-FFF2-40B4-BE49-F238E27FC236}">
                <a16:creationId xmlns:a16="http://schemas.microsoft.com/office/drawing/2014/main" id="{94569A63-7348-6348-B858-F4364B39F1DA}"/>
              </a:ext>
            </a:extLst>
          </p:cNvPr>
          <p:cNvSpPr txBox="1"/>
          <p:nvPr/>
        </p:nvSpPr>
        <p:spPr>
          <a:xfrm>
            <a:off x="297770" y="3975651"/>
            <a:ext cx="7916111" cy="11052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 fontScale="85000" lnSpcReduction="10000"/>
          </a:bodyPr>
          <a:lstStyle>
            <a:lvl1pPr algn="r" defTabSz="676909">
              <a:defRPr sz="73800" cap="all" spc="-737">
                <a:solidFill>
                  <a:srgbClr val="462241">
                    <a:alpha val="20335"/>
                  </a:srgbClr>
                </a:solidFill>
              </a:defRPr>
            </a:lvl1pPr>
          </a:lstStyle>
          <a:p>
            <a:r>
              <a:rPr sz="57500" dirty="0"/>
              <a:t>0</a:t>
            </a:r>
            <a:r>
              <a:rPr lang="en-US" sz="57500" dirty="0"/>
              <a:t>2</a:t>
            </a:r>
            <a:r>
              <a:rPr sz="57500" dirty="0"/>
              <a:t>.</a:t>
            </a:r>
          </a:p>
        </p:txBody>
      </p:sp>
      <p:sp>
        <p:nvSpPr>
          <p:cNvPr id="3" name="TITLE">
            <a:extLst>
              <a:ext uri="{FF2B5EF4-FFF2-40B4-BE49-F238E27FC236}">
                <a16:creationId xmlns:a16="http://schemas.microsoft.com/office/drawing/2014/main" id="{CD58A926-6778-D242-8FCE-CBD87A6CF7E2}"/>
              </a:ext>
            </a:extLst>
          </p:cNvPr>
          <p:cNvSpPr txBox="1"/>
          <p:nvPr/>
        </p:nvSpPr>
        <p:spPr>
          <a:xfrm>
            <a:off x="1610138" y="1309465"/>
            <a:ext cx="20514365" cy="2851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 fontScale="77500" lnSpcReduction="20000"/>
          </a:bodyPr>
          <a:lstStyle>
            <a:lvl1pPr algn="l">
              <a:defRPr sz="15000" cap="all" spc="-150">
                <a:solidFill>
                  <a:srgbClr val="462241"/>
                </a:solidFill>
              </a:defRPr>
            </a:lvl1pPr>
          </a:lstStyle>
          <a:p>
            <a:r>
              <a:rPr lang="en-US" dirty="0"/>
              <a:t>Some common NPO operating </a:t>
            </a:r>
            <a:r>
              <a:rPr lang="en-US" dirty="0" err="1"/>
              <a:t>kpi’s</a:t>
            </a:r>
            <a:endParaRPr lang="en-US" dirty="0"/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9C935D61-567A-A54C-9C5B-56222161692D}"/>
              </a:ext>
            </a:extLst>
          </p:cNvPr>
          <p:cNvSpPr txBox="1"/>
          <p:nvPr/>
        </p:nvSpPr>
        <p:spPr>
          <a:xfrm>
            <a:off x="8213881" y="4830417"/>
            <a:ext cx="13744972" cy="8892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normAutofit fontScale="77500" lnSpcReduction="20000"/>
          </a:bodyPr>
          <a:lstStyle>
            <a:lvl1pPr marL="501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882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263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44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025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r>
              <a:rPr lang="en-US" dirty="0"/>
              <a:t>Admin rate – the percentage of support that goes to administration vs. direct program.</a:t>
            </a:r>
          </a:p>
          <a:p>
            <a:r>
              <a:rPr lang="en-US" dirty="0"/>
              <a:t>Operating margin – allows you to predict surpluses that may offset shortfalls in other periods of programs.</a:t>
            </a:r>
            <a:endParaRPr dirty="0"/>
          </a:p>
          <a:p>
            <a:r>
              <a:rPr lang="en-US" dirty="0"/>
              <a:t>Days of operations in net assets – the number of days you could operate if you didn’t bring in any additional support. </a:t>
            </a:r>
            <a:endParaRPr dirty="0"/>
          </a:p>
          <a:p>
            <a:r>
              <a:rPr lang="en-US" dirty="0"/>
              <a:t>Operating reserve – Are resources sufficient and flexible enough to support programs without outside borrowing.</a:t>
            </a:r>
          </a:p>
          <a:p>
            <a:r>
              <a:rPr lang="en-US" dirty="0"/>
              <a:t>Operating reliance – Ability to pay total expenses from program revenues.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7182642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01.">
            <a:extLst>
              <a:ext uri="{FF2B5EF4-FFF2-40B4-BE49-F238E27FC236}">
                <a16:creationId xmlns:a16="http://schemas.microsoft.com/office/drawing/2014/main" id="{94569A63-7348-6348-B858-F4364B39F1DA}"/>
              </a:ext>
            </a:extLst>
          </p:cNvPr>
          <p:cNvSpPr txBox="1"/>
          <p:nvPr/>
        </p:nvSpPr>
        <p:spPr>
          <a:xfrm>
            <a:off x="297770" y="3975651"/>
            <a:ext cx="7916111" cy="11052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 fontScale="85000" lnSpcReduction="10000"/>
          </a:bodyPr>
          <a:lstStyle>
            <a:lvl1pPr algn="r" defTabSz="676909">
              <a:defRPr sz="73800" cap="all" spc="-737">
                <a:solidFill>
                  <a:srgbClr val="462241">
                    <a:alpha val="20335"/>
                  </a:srgbClr>
                </a:solidFill>
              </a:defRPr>
            </a:lvl1pPr>
          </a:lstStyle>
          <a:p>
            <a:r>
              <a:rPr sz="57500" dirty="0"/>
              <a:t>0</a:t>
            </a:r>
            <a:r>
              <a:rPr lang="en-US" sz="57500" dirty="0"/>
              <a:t>2</a:t>
            </a:r>
            <a:r>
              <a:rPr sz="57500" dirty="0"/>
              <a:t>.</a:t>
            </a:r>
          </a:p>
        </p:txBody>
      </p:sp>
      <p:sp>
        <p:nvSpPr>
          <p:cNvPr id="3" name="TITLE">
            <a:extLst>
              <a:ext uri="{FF2B5EF4-FFF2-40B4-BE49-F238E27FC236}">
                <a16:creationId xmlns:a16="http://schemas.microsoft.com/office/drawing/2014/main" id="{CD58A926-6778-D242-8FCE-CBD87A6CF7E2}"/>
              </a:ext>
            </a:extLst>
          </p:cNvPr>
          <p:cNvSpPr txBox="1"/>
          <p:nvPr/>
        </p:nvSpPr>
        <p:spPr>
          <a:xfrm>
            <a:off x="1610138" y="1309465"/>
            <a:ext cx="20514365" cy="2851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 fontScale="70000" lnSpcReduction="20000"/>
          </a:bodyPr>
          <a:lstStyle>
            <a:lvl1pPr algn="l">
              <a:defRPr sz="15000" cap="all" spc="-150">
                <a:solidFill>
                  <a:srgbClr val="462241"/>
                </a:solidFill>
              </a:defRPr>
            </a:lvl1pPr>
          </a:lstStyle>
          <a:p>
            <a:r>
              <a:rPr lang="en-US" dirty="0"/>
              <a:t>Some common NPO fundraising </a:t>
            </a:r>
            <a:r>
              <a:rPr lang="en-US" dirty="0" err="1"/>
              <a:t>kpi’s</a:t>
            </a:r>
            <a:endParaRPr lang="en-US" dirty="0"/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9C935D61-567A-A54C-9C5B-56222161692D}"/>
              </a:ext>
            </a:extLst>
          </p:cNvPr>
          <p:cNvSpPr txBox="1"/>
          <p:nvPr/>
        </p:nvSpPr>
        <p:spPr>
          <a:xfrm>
            <a:off x="8213881" y="4929809"/>
            <a:ext cx="13744972" cy="8792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normAutofit fontScale="85000" lnSpcReduction="10000"/>
          </a:bodyPr>
          <a:lstStyle>
            <a:lvl1pPr marL="501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882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263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44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025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r>
              <a:rPr lang="en-US" dirty="0"/>
              <a:t>Fundraising ROI – the amount of funds raised as a percentage of your investment in fundraising.</a:t>
            </a:r>
          </a:p>
          <a:p>
            <a:r>
              <a:rPr lang="en-US" dirty="0"/>
              <a:t>Donor retention rate – acquiring new donors is more costly than developing existing.</a:t>
            </a:r>
          </a:p>
          <a:p>
            <a:r>
              <a:rPr lang="en-US" dirty="0"/>
              <a:t>Annual average giving – again, developing existing donors is more cost effective than acquiring new ones, this ratios helps identify your success in growing your existing donor base.</a:t>
            </a:r>
          </a:p>
          <a:p>
            <a:r>
              <a:rPr lang="en-US" dirty="0"/>
              <a:t>Digital impact – online generated funding vs. in-person generated.  Also, SEO metrics are available by many providers like Google Analytics.  </a:t>
            </a:r>
          </a:p>
        </p:txBody>
      </p:sp>
    </p:spTree>
    <p:extLst>
      <p:ext uri="{BB962C8B-B14F-4D97-AF65-F5344CB8AC3E}">
        <p14:creationId xmlns:p14="http://schemas.microsoft.com/office/powerpoint/2010/main" val="121692352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1">
            <a:extLst>
              <a:ext uri="{FF2B5EF4-FFF2-40B4-BE49-F238E27FC236}">
                <a16:creationId xmlns:a16="http://schemas.microsoft.com/office/drawing/2014/main" id="{826D46BF-712A-A348-BF64-0CFB06D0087E}"/>
              </a:ext>
            </a:extLst>
          </p:cNvPr>
          <p:cNvSpPr txBox="1"/>
          <p:nvPr/>
        </p:nvSpPr>
        <p:spPr>
          <a:xfrm>
            <a:off x="704691" y="3041661"/>
            <a:ext cx="5797822" cy="114464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normAutofit/>
          </a:bodyPr>
          <a:lstStyle>
            <a:lvl1pPr algn="r">
              <a:defRPr sz="35000" cap="all" spc="-400">
                <a:solidFill>
                  <a:srgbClr val="FFFFFF"/>
                </a:solidFill>
              </a:defRPr>
            </a:lvl1pPr>
          </a:lstStyle>
          <a:p>
            <a:r>
              <a:rPr dirty="0"/>
              <a:t>0</a:t>
            </a:r>
            <a:r>
              <a:rPr lang="en-US" dirty="0"/>
              <a:t>3</a:t>
            </a:r>
            <a:r>
              <a:rPr dirty="0"/>
              <a:t>.</a:t>
            </a:r>
          </a:p>
        </p:txBody>
      </p:sp>
      <p:sp>
        <p:nvSpPr>
          <p:cNvPr id="3" name="Shape 62">
            <a:extLst>
              <a:ext uri="{FF2B5EF4-FFF2-40B4-BE49-F238E27FC236}">
                <a16:creationId xmlns:a16="http://schemas.microsoft.com/office/drawing/2014/main" id="{74A3530D-29E3-644C-BD76-C27FE711B267}"/>
              </a:ext>
            </a:extLst>
          </p:cNvPr>
          <p:cNvSpPr txBox="1"/>
          <p:nvPr/>
        </p:nvSpPr>
        <p:spPr>
          <a:xfrm>
            <a:off x="6660114" y="4259458"/>
            <a:ext cx="11685892" cy="1641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0000" cap="all">
                <a:solidFill>
                  <a:srgbClr val="462241"/>
                </a:solidFill>
                <a:latin typeface="Antonio Regular"/>
                <a:ea typeface="Antonio Regular"/>
                <a:cs typeface="Antonio Regular"/>
                <a:sym typeface="Antonio Regular"/>
              </a:defRPr>
            </a:lvl1pPr>
          </a:lstStyle>
          <a:p>
            <a:pPr algn="ctr"/>
            <a:r>
              <a:rPr lang="en-US" dirty="0"/>
              <a:t>The limitations of </a:t>
            </a:r>
            <a:r>
              <a:rPr lang="en-US" dirty="0" err="1"/>
              <a:t>kpi’s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468003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CDE95-D496-9C40-9DDD-BD940D72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6583" y="1311965"/>
            <a:ext cx="12849834" cy="2206487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sz="10500" dirty="0"/>
              <a:t>Polling Question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725697-3D74-4819-B856-31750C89FEE3}"/>
              </a:ext>
            </a:extLst>
          </p:cNvPr>
          <p:cNvSpPr txBox="1"/>
          <p:nvPr/>
        </p:nvSpPr>
        <p:spPr>
          <a:xfrm>
            <a:off x="3260035" y="4491349"/>
            <a:ext cx="18347635" cy="54886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How often do you perform a formal financial analysis of your organization?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Bold"/>
              <a:ea typeface="Antonio Bold"/>
              <a:cs typeface="Antonio Bold"/>
              <a:sym typeface="Antonio Bold"/>
            </a:endParaRP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/>
              <a:t>Monthly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Quarterly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/>
              <a:t>Annually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/>
              <a:t>When there’s a problem</a:t>
            </a:r>
          </a:p>
        </p:txBody>
      </p:sp>
    </p:spTree>
    <p:extLst>
      <p:ext uri="{BB962C8B-B14F-4D97-AF65-F5344CB8AC3E}">
        <p14:creationId xmlns:p14="http://schemas.microsoft.com/office/powerpoint/2010/main" val="1978785462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01.">
            <a:extLst>
              <a:ext uri="{FF2B5EF4-FFF2-40B4-BE49-F238E27FC236}">
                <a16:creationId xmlns:a16="http://schemas.microsoft.com/office/drawing/2014/main" id="{94569A63-7348-6348-B858-F4364B39F1DA}"/>
              </a:ext>
            </a:extLst>
          </p:cNvPr>
          <p:cNvSpPr txBox="1"/>
          <p:nvPr/>
        </p:nvSpPr>
        <p:spPr>
          <a:xfrm>
            <a:off x="297770" y="3975651"/>
            <a:ext cx="7916111" cy="11052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 fontScale="85000" lnSpcReduction="10000"/>
          </a:bodyPr>
          <a:lstStyle>
            <a:lvl1pPr algn="r" defTabSz="676909">
              <a:defRPr sz="73800" cap="all" spc="-737">
                <a:solidFill>
                  <a:srgbClr val="462241">
                    <a:alpha val="20335"/>
                  </a:srgbClr>
                </a:solidFill>
              </a:defRPr>
            </a:lvl1pPr>
          </a:lstStyle>
          <a:p>
            <a:r>
              <a:rPr sz="57500" dirty="0"/>
              <a:t>0</a:t>
            </a:r>
            <a:r>
              <a:rPr lang="en-US" sz="57500" dirty="0"/>
              <a:t>3</a:t>
            </a:r>
            <a:r>
              <a:rPr sz="57500" dirty="0"/>
              <a:t>.</a:t>
            </a:r>
          </a:p>
        </p:txBody>
      </p:sp>
      <p:sp>
        <p:nvSpPr>
          <p:cNvPr id="3" name="TITLE">
            <a:extLst>
              <a:ext uri="{FF2B5EF4-FFF2-40B4-BE49-F238E27FC236}">
                <a16:creationId xmlns:a16="http://schemas.microsoft.com/office/drawing/2014/main" id="{CD58A926-6778-D242-8FCE-CBD87A6CF7E2}"/>
              </a:ext>
            </a:extLst>
          </p:cNvPr>
          <p:cNvSpPr txBox="1"/>
          <p:nvPr/>
        </p:nvSpPr>
        <p:spPr>
          <a:xfrm>
            <a:off x="1610138" y="1309465"/>
            <a:ext cx="20514365" cy="2851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 fontScale="70000" lnSpcReduction="20000"/>
          </a:bodyPr>
          <a:lstStyle>
            <a:lvl1pPr algn="l">
              <a:defRPr sz="15000" cap="all" spc="-150">
                <a:solidFill>
                  <a:srgbClr val="462241"/>
                </a:solidFill>
              </a:defRPr>
            </a:lvl1pPr>
          </a:lstStyle>
          <a:p>
            <a:r>
              <a:rPr lang="en-US" dirty="0"/>
              <a:t>Limitations on using </a:t>
            </a:r>
            <a:r>
              <a:rPr lang="en-US" dirty="0" err="1"/>
              <a:t>Kpi’s</a:t>
            </a:r>
            <a:r>
              <a:rPr lang="en-US" dirty="0"/>
              <a:t> in analysis</a:t>
            </a:r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9C935D61-567A-A54C-9C5B-56222161692D}"/>
              </a:ext>
            </a:extLst>
          </p:cNvPr>
          <p:cNvSpPr txBox="1"/>
          <p:nvPr/>
        </p:nvSpPr>
        <p:spPr>
          <a:xfrm>
            <a:off x="8213881" y="4929809"/>
            <a:ext cx="13744972" cy="8792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normAutofit fontScale="70000" lnSpcReduction="20000"/>
          </a:bodyPr>
          <a:lstStyle>
            <a:lvl1pPr marL="501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882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263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44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025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r>
              <a:rPr lang="en-US" dirty="0"/>
              <a:t>KPI’s or metrics are only a starting point for your analysis.</a:t>
            </a:r>
          </a:p>
          <a:p>
            <a:r>
              <a:rPr lang="en-US" dirty="0"/>
              <a:t>They point out areas that likely need attention, but don’t provide a cause or conclusive evidence of an issue or opportunity. </a:t>
            </a:r>
          </a:p>
          <a:p>
            <a:r>
              <a:rPr lang="en-US" dirty="0"/>
              <a:t>The old saying “garbage in, garbage out” applies.  If your calculations don’t have accurate information feeding into them, the results won’t be useful, or worse may be misleading. </a:t>
            </a:r>
          </a:p>
          <a:p>
            <a:r>
              <a:rPr lang="en-US" dirty="0"/>
              <a:t>Your ability to get good KPI’s for analyzing your organization is contingent upon your ability to produce reliable financial statements.</a:t>
            </a:r>
          </a:p>
          <a:p>
            <a:r>
              <a:rPr lang="en-US" dirty="0"/>
              <a:t>KPI’s are most effective if they are timely.  If it takes 60 days to close a period, then the KPI’s you calculate are not going to be stale and thereby not useful. </a:t>
            </a:r>
          </a:p>
        </p:txBody>
      </p:sp>
    </p:spTree>
    <p:extLst>
      <p:ext uri="{BB962C8B-B14F-4D97-AF65-F5344CB8AC3E}">
        <p14:creationId xmlns:p14="http://schemas.microsoft.com/office/powerpoint/2010/main" val="2766466760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01.">
            <a:extLst>
              <a:ext uri="{FF2B5EF4-FFF2-40B4-BE49-F238E27FC236}">
                <a16:creationId xmlns:a16="http://schemas.microsoft.com/office/drawing/2014/main" id="{94569A63-7348-6348-B858-F4364B39F1DA}"/>
              </a:ext>
            </a:extLst>
          </p:cNvPr>
          <p:cNvSpPr txBox="1"/>
          <p:nvPr/>
        </p:nvSpPr>
        <p:spPr>
          <a:xfrm>
            <a:off x="297770" y="3975651"/>
            <a:ext cx="7916111" cy="11052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 fontScale="85000" lnSpcReduction="10000"/>
          </a:bodyPr>
          <a:lstStyle>
            <a:lvl1pPr algn="r" defTabSz="676909">
              <a:defRPr sz="73800" cap="all" spc="-737">
                <a:solidFill>
                  <a:srgbClr val="462241">
                    <a:alpha val="20335"/>
                  </a:srgbClr>
                </a:solidFill>
              </a:defRPr>
            </a:lvl1pPr>
          </a:lstStyle>
          <a:p>
            <a:r>
              <a:rPr sz="57500" dirty="0"/>
              <a:t>0</a:t>
            </a:r>
            <a:r>
              <a:rPr lang="en-US" sz="57500" dirty="0"/>
              <a:t>3</a:t>
            </a:r>
            <a:r>
              <a:rPr sz="57500" dirty="0"/>
              <a:t>.</a:t>
            </a:r>
          </a:p>
        </p:txBody>
      </p:sp>
      <p:sp>
        <p:nvSpPr>
          <p:cNvPr id="3" name="TITLE">
            <a:extLst>
              <a:ext uri="{FF2B5EF4-FFF2-40B4-BE49-F238E27FC236}">
                <a16:creationId xmlns:a16="http://schemas.microsoft.com/office/drawing/2014/main" id="{CD58A926-6778-D242-8FCE-CBD87A6CF7E2}"/>
              </a:ext>
            </a:extLst>
          </p:cNvPr>
          <p:cNvSpPr txBox="1"/>
          <p:nvPr/>
        </p:nvSpPr>
        <p:spPr>
          <a:xfrm>
            <a:off x="1610138" y="1309465"/>
            <a:ext cx="20514365" cy="2851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 fontScale="70000" lnSpcReduction="20000"/>
          </a:bodyPr>
          <a:lstStyle>
            <a:lvl1pPr algn="l">
              <a:defRPr sz="15000" cap="all" spc="-150">
                <a:solidFill>
                  <a:srgbClr val="462241"/>
                </a:solidFill>
              </a:defRPr>
            </a:lvl1pPr>
          </a:lstStyle>
          <a:p>
            <a:r>
              <a:rPr lang="en-US" dirty="0"/>
              <a:t>Limitations on using </a:t>
            </a:r>
            <a:r>
              <a:rPr lang="en-US" dirty="0" err="1"/>
              <a:t>Kpi’s</a:t>
            </a:r>
            <a:r>
              <a:rPr lang="en-US" dirty="0"/>
              <a:t> in analysis</a:t>
            </a:r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9C935D61-567A-A54C-9C5B-56222161692D}"/>
              </a:ext>
            </a:extLst>
          </p:cNvPr>
          <p:cNvSpPr txBox="1"/>
          <p:nvPr/>
        </p:nvSpPr>
        <p:spPr>
          <a:xfrm>
            <a:off x="8213881" y="4929809"/>
            <a:ext cx="13744972" cy="8792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normAutofit fontScale="77500" lnSpcReduction="20000"/>
          </a:bodyPr>
          <a:lstStyle>
            <a:lvl1pPr marL="501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882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263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44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025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r>
              <a:rPr lang="en-US" dirty="0"/>
              <a:t>As noted earlier, KPI’s are vital signs for your organization, and not a diagnosis. </a:t>
            </a:r>
          </a:p>
          <a:p>
            <a:r>
              <a:rPr lang="en-US" dirty="0"/>
              <a:t>Looking at certain KPI’s too often is not effective.  If you’re on a diet, stepping on a scale twice a day would make you feel like you’re getting no where. </a:t>
            </a:r>
          </a:p>
          <a:p>
            <a:r>
              <a:rPr lang="en-US" dirty="0"/>
              <a:t>Determining the appropriate KPI’s to monitor is very much tied to your overall mission, strategy, and goals. </a:t>
            </a:r>
          </a:p>
          <a:p>
            <a:r>
              <a:rPr lang="en-US" dirty="0"/>
              <a:t>KPI’s should be shared widely among all those who are responsible for activities that the KPI measures. </a:t>
            </a:r>
          </a:p>
          <a:p>
            <a:r>
              <a:rPr lang="en-US" dirty="0"/>
              <a:t>Although the discussion today has been financially focused, metrics can be used to design key performance indicators for many disciplines. </a:t>
            </a:r>
          </a:p>
        </p:txBody>
      </p:sp>
    </p:spTree>
    <p:extLst>
      <p:ext uri="{BB962C8B-B14F-4D97-AF65-F5344CB8AC3E}">
        <p14:creationId xmlns:p14="http://schemas.microsoft.com/office/powerpoint/2010/main" val="3236773438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1">
            <a:extLst>
              <a:ext uri="{FF2B5EF4-FFF2-40B4-BE49-F238E27FC236}">
                <a16:creationId xmlns:a16="http://schemas.microsoft.com/office/drawing/2014/main" id="{826D46BF-712A-A348-BF64-0CFB06D0087E}"/>
              </a:ext>
            </a:extLst>
          </p:cNvPr>
          <p:cNvSpPr txBox="1"/>
          <p:nvPr/>
        </p:nvSpPr>
        <p:spPr>
          <a:xfrm>
            <a:off x="704691" y="3041661"/>
            <a:ext cx="5797822" cy="114464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normAutofit/>
          </a:bodyPr>
          <a:lstStyle>
            <a:lvl1pPr algn="r">
              <a:defRPr sz="35000" cap="all" spc="-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04</a:t>
            </a:r>
            <a:r>
              <a:rPr dirty="0"/>
              <a:t>.</a:t>
            </a:r>
          </a:p>
        </p:txBody>
      </p:sp>
      <p:sp>
        <p:nvSpPr>
          <p:cNvPr id="3" name="Shape 62">
            <a:extLst>
              <a:ext uri="{FF2B5EF4-FFF2-40B4-BE49-F238E27FC236}">
                <a16:creationId xmlns:a16="http://schemas.microsoft.com/office/drawing/2014/main" id="{74A3530D-29E3-644C-BD76-C27FE711B267}"/>
              </a:ext>
            </a:extLst>
          </p:cNvPr>
          <p:cNvSpPr txBox="1"/>
          <p:nvPr/>
        </p:nvSpPr>
        <p:spPr>
          <a:xfrm>
            <a:off x="6738665" y="4259458"/>
            <a:ext cx="11528798" cy="1641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0000" cap="all">
                <a:solidFill>
                  <a:srgbClr val="462241"/>
                </a:solidFill>
                <a:latin typeface="Antonio Regular"/>
                <a:ea typeface="Antonio Regular"/>
                <a:cs typeface="Antonio Regular"/>
                <a:sym typeface="Antonio Regular"/>
              </a:defRPr>
            </a:lvl1pPr>
          </a:lstStyle>
          <a:p>
            <a:pPr algn="ctr"/>
            <a:r>
              <a:rPr lang="en-US" dirty="0"/>
              <a:t>Where to get your </a:t>
            </a:r>
            <a:r>
              <a:rPr lang="en-US" dirty="0" err="1"/>
              <a:t>kpi’s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76414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CDE95-D496-9C40-9DDD-BD940D72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6583" y="1311965"/>
            <a:ext cx="12849834" cy="2206487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sz="10500" dirty="0"/>
              <a:t>Polling Question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725697-3D74-4819-B856-31750C89FEE3}"/>
              </a:ext>
            </a:extLst>
          </p:cNvPr>
          <p:cNvSpPr txBox="1"/>
          <p:nvPr/>
        </p:nvSpPr>
        <p:spPr>
          <a:xfrm>
            <a:off x="3260035" y="5260790"/>
            <a:ext cx="18347635" cy="39497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Do you have a dashboard of information you monitor </a:t>
            </a:r>
            <a:r>
              <a:rPr kumimoji="0" lang="en-US" sz="50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regulary</a:t>
            </a: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?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Bold"/>
              <a:ea typeface="Antonio Bold"/>
              <a:cs typeface="Antonio Bold"/>
              <a:sym typeface="Antonio Bold"/>
            </a:endParaRP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/>
              <a:t>Yes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No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/>
              <a:t>It’s been in process for a long time. </a:t>
            </a:r>
          </a:p>
        </p:txBody>
      </p:sp>
    </p:spTree>
    <p:extLst>
      <p:ext uri="{BB962C8B-B14F-4D97-AF65-F5344CB8AC3E}">
        <p14:creationId xmlns:p14="http://schemas.microsoft.com/office/powerpoint/2010/main" val="366178216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01.">
            <a:extLst>
              <a:ext uri="{FF2B5EF4-FFF2-40B4-BE49-F238E27FC236}">
                <a16:creationId xmlns:a16="http://schemas.microsoft.com/office/drawing/2014/main" id="{94569A63-7348-6348-B858-F4364B39F1DA}"/>
              </a:ext>
            </a:extLst>
          </p:cNvPr>
          <p:cNvSpPr txBox="1"/>
          <p:nvPr/>
        </p:nvSpPr>
        <p:spPr>
          <a:xfrm>
            <a:off x="297770" y="3975651"/>
            <a:ext cx="7916111" cy="11052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 fontScale="85000" lnSpcReduction="10000"/>
          </a:bodyPr>
          <a:lstStyle>
            <a:lvl1pPr algn="r" defTabSz="676909">
              <a:defRPr sz="73800" cap="all" spc="-737">
                <a:solidFill>
                  <a:srgbClr val="462241">
                    <a:alpha val="20335"/>
                  </a:srgbClr>
                </a:solidFill>
              </a:defRPr>
            </a:lvl1pPr>
          </a:lstStyle>
          <a:p>
            <a:r>
              <a:rPr sz="57500" dirty="0"/>
              <a:t>0</a:t>
            </a:r>
            <a:r>
              <a:rPr lang="en-US" sz="57500" dirty="0"/>
              <a:t>4</a:t>
            </a:r>
            <a:r>
              <a:rPr sz="57500" dirty="0"/>
              <a:t>.</a:t>
            </a:r>
          </a:p>
        </p:txBody>
      </p:sp>
      <p:sp>
        <p:nvSpPr>
          <p:cNvPr id="3" name="TITLE">
            <a:extLst>
              <a:ext uri="{FF2B5EF4-FFF2-40B4-BE49-F238E27FC236}">
                <a16:creationId xmlns:a16="http://schemas.microsoft.com/office/drawing/2014/main" id="{CD58A926-6778-D242-8FCE-CBD87A6CF7E2}"/>
              </a:ext>
            </a:extLst>
          </p:cNvPr>
          <p:cNvSpPr txBox="1"/>
          <p:nvPr/>
        </p:nvSpPr>
        <p:spPr>
          <a:xfrm>
            <a:off x="1610138" y="1309465"/>
            <a:ext cx="20514365" cy="2851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 fontScale="92500"/>
          </a:bodyPr>
          <a:lstStyle>
            <a:lvl1pPr algn="l">
              <a:defRPr sz="15000" cap="all" spc="-150">
                <a:solidFill>
                  <a:srgbClr val="462241"/>
                </a:solidFill>
              </a:defRPr>
            </a:lvl1pPr>
          </a:lstStyle>
          <a:p>
            <a:r>
              <a:rPr lang="en-US" dirty="0"/>
              <a:t>Physically monitoring </a:t>
            </a:r>
            <a:r>
              <a:rPr lang="en-US" dirty="0" err="1"/>
              <a:t>kpi’s</a:t>
            </a:r>
            <a:r>
              <a:rPr lang="en-US" dirty="0"/>
              <a:t> </a:t>
            </a:r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9C935D61-567A-A54C-9C5B-56222161692D}"/>
              </a:ext>
            </a:extLst>
          </p:cNvPr>
          <p:cNvSpPr txBox="1"/>
          <p:nvPr/>
        </p:nvSpPr>
        <p:spPr>
          <a:xfrm>
            <a:off x="8213881" y="4929809"/>
            <a:ext cx="13744972" cy="8792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normAutofit fontScale="70000" lnSpcReduction="20000"/>
          </a:bodyPr>
          <a:lstStyle>
            <a:lvl1pPr marL="501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882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263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44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025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r>
              <a:rPr lang="en-US" dirty="0"/>
              <a:t>Determine the frequency with which it is appropriate to monitor the KPI’s you have determined are most important. </a:t>
            </a:r>
          </a:p>
          <a:p>
            <a:r>
              <a:rPr lang="en-US" dirty="0"/>
              <a:t>Most accounting software has a dashboard built into with the ability to customize that dashboard by user. </a:t>
            </a:r>
          </a:p>
          <a:p>
            <a:r>
              <a:rPr lang="en-US" dirty="0"/>
              <a:t>If you’re software doesn’t have this ability, it may be severely outdated, but there are add-on applications that will produce KPI’s. </a:t>
            </a:r>
          </a:p>
          <a:p>
            <a:r>
              <a:rPr lang="en-US" dirty="0"/>
              <a:t>Mapping from your activity to your KPI calculation is critical.  The KPI is only a formula, it can’t adjust itself for bad data inputs. </a:t>
            </a:r>
          </a:p>
          <a:p>
            <a:r>
              <a:rPr lang="en-US" dirty="0"/>
              <a:t>Timely cutoff of operating data is also critical.  Establish hard deadlines that must be met for your KPI’s to be effective tools. </a:t>
            </a:r>
          </a:p>
        </p:txBody>
      </p:sp>
    </p:spTree>
    <p:extLst>
      <p:ext uri="{BB962C8B-B14F-4D97-AF65-F5344CB8AC3E}">
        <p14:creationId xmlns:p14="http://schemas.microsoft.com/office/powerpoint/2010/main" val="395361243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8259" y="8181625"/>
            <a:ext cx="5090098" cy="25980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0" y="609601"/>
            <a:ext cx="1575683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07D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You Know What You Don’t Know? </a:t>
            </a:r>
          </a:p>
          <a:p>
            <a:pPr algn="ctr"/>
            <a:r>
              <a:rPr lang="en-US" sz="4800" b="1" dirty="0">
                <a:solidFill>
                  <a:srgbClr val="007D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Determining Key Metrics for Nonprofits</a:t>
            </a:r>
          </a:p>
          <a:p>
            <a:pPr algn="ctr"/>
            <a:r>
              <a:rPr lang="en-US" sz="4000" b="1" dirty="0">
                <a:solidFill>
                  <a:srgbClr val="007D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25</a:t>
            </a:r>
            <a:r>
              <a:rPr lang="en-US" sz="4000" b="1" baseline="30000" dirty="0">
                <a:solidFill>
                  <a:srgbClr val="007D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4000" b="1" dirty="0">
                <a:solidFill>
                  <a:srgbClr val="007D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Webinar</a:t>
            </a:r>
          </a:p>
          <a:p>
            <a:pPr algn="ctr"/>
            <a:r>
              <a:rPr lang="en-US" sz="4000" b="1" dirty="0">
                <a:solidFill>
                  <a:srgbClr val="007D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 Kevin P. Martin &amp; Associates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50528" y="3670631"/>
            <a:ext cx="975359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Thanks for joining us! A few instructions before we begin: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 may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join the audio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by selecting the radio button for either “Telephone” or “Mic &amp; Speakers.” If you are using telephone, please dial in with the conference line and audio pin provided.</a:t>
            </a:r>
          </a:p>
          <a:p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you are having any technical issues, please let us know in the chat box.</a:t>
            </a:r>
          </a:p>
          <a:p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We will have time for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Q&amp;A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Please enter your questions in the chat box at any time.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This webinar is being recorded, and we will distribute the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recording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after the webinar.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933355" y="6749072"/>
            <a:ext cx="54441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Madeleine Morgan</a:t>
            </a:r>
          </a:p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Programs and Services Manager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3472149" y="3509760"/>
            <a:ext cx="10058400" cy="7372350"/>
          </a:xfrm>
          <a:prstGeom prst="wedgeRectCallout">
            <a:avLst>
              <a:gd name="adj1" fmla="val 82576"/>
              <a:gd name="adj2" fmla="val -30428"/>
            </a:avLst>
          </a:prstGeom>
          <a:noFill/>
          <a:ln>
            <a:solidFill>
              <a:srgbClr val="007D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0"/>
          </a:p>
        </p:txBody>
      </p:sp>
      <p:sp>
        <p:nvSpPr>
          <p:cNvPr id="2" name="TextBox 1"/>
          <p:cNvSpPr txBox="1"/>
          <p:nvPr/>
        </p:nvSpPr>
        <p:spPr>
          <a:xfrm>
            <a:off x="4032369" y="11995992"/>
            <a:ext cx="1536510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dirty="0">
                <a:solidFill>
                  <a:srgbClr val="007D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www.massnonprofitnet.org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5630" y="2534553"/>
            <a:ext cx="3976198" cy="395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117559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7">
            <a:extLst>
              <a:ext uri="{FF2B5EF4-FFF2-40B4-BE49-F238E27FC236}">
                <a16:creationId xmlns:a16="http://schemas.microsoft.com/office/drawing/2014/main" id="{22C2E1DB-0917-7244-9E24-0FF19198F855}"/>
              </a:ext>
            </a:extLst>
          </p:cNvPr>
          <p:cNvSpPr/>
          <p:nvPr/>
        </p:nvSpPr>
        <p:spPr>
          <a:xfrm>
            <a:off x="6561204" y="177166"/>
            <a:ext cx="11261593" cy="2947709"/>
          </a:xfrm>
          <a:prstGeom prst="rect">
            <a:avLst/>
          </a:prstGeom>
          <a:solidFill>
            <a:srgbClr val="46224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l">
              <a:spcBef>
                <a:spcPts val="4500"/>
              </a:spcBef>
              <a:defRPr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pPr>
            <a:endParaRPr/>
          </a:p>
        </p:txBody>
      </p:sp>
      <p:sp>
        <p:nvSpPr>
          <p:cNvPr id="3" name="Shape 98">
            <a:extLst>
              <a:ext uri="{FF2B5EF4-FFF2-40B4-BE49-F238E27FC236}">
                <a16:creationId xmlns:a16="http://schemas.microsoft.com/office/drawing/2014/main" id="{6AB4FC9E-3A1E-B040-A8B7-8FA5AE242DA1}"/>
              </a:ext>
            </a:extLst>
          </p:cNvPr>
          <p:cNvSpPr txBox="1"/>
          <p:nvPr/>
        </p:nvSpPr>
        <p:spPr>
          <a:xfrm>
            <a:off x="6655134" y="835412"/>
            <a:ext cx="11086432" cy="1631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0600" cap="all">
                <a:solidFill>
                  <a:srgbClr val="FFFFFF"/>
                </a:solidFill>
                <a:latin typeface="Antonio Regular"/>
                <a:ea typeface="Antonio Regular"/>
                <a:cs typeface="Antonio Regular"/>
                <a:sym typeface="Antonio Regular"/>
              </a:defRPr>
            </a:lvl1pPr>
          </a:lstStyle>
          <a:p>
            <a:r>
              <a:rPr lang="en-US" dirty="0"/>
              <a:t>Questions?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34F5DD-6641-45D2-9E3B-8EFC50D185C6}"/>
              </a:ext>
            </a:extLst>
          </p:cNvPr>
          <p:cNvSpPr txBox="1"/>
          <p:nvPr/>
        </p:nvSpPr>
        <p:spPr>
          <a:xfrm>
            <a:off x="2464904" y="5749415"/>
            <a:ext cx="20116800" cy="416524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6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Happy to answer as many questions as time permits, but you can also reach me directly if you don’t get your question in, or think of a question later.  My contact information is on the nex</a:t>
            </a:r>
            <a:r>
              <a:rPr lang="en-US" sz="6600" dirty="0"/>
              <a:t>t slide. </a:t>
            </a:r>
            <a:endParaRPr kumimoji="0" lang="en-US" sz="6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Bold"/>
              <a:ea typeface="Antonio Bold"/>
              <a:cs typeface="Antonio Bold"/>
              <a:sym typeface="Antonio Bold"/>
            </a:endParaRPr>
          </a:p>
        </p:txBody>
      </p:sp>
    </p:spTree>
    <p:extLst>
      <p:ext uri="{BB962C8B-B14F-4D97-AF65-F5344CB8AC3E}">
        <p14:creationId xmlns:p14="http://schemas.microsoft.com/office/powerpoint/2010/main" val="990317352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CDE95-D496-9C40-9DDD-BD940D72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6583" y="913958"/>
            <a:ext cx="12990834" cy="3411273"/>
          </a:xfrm>
          <a:solidFill>
            <a:srgbClr val="FFFFFF"/>
          </a:solidFill>
        </p:spPr>
        <p:txBody>
          <a:bodyPr/>
          <a:lstStyle/>
          <a:p>
            <a:r>
              <a:rPr lang="en-US" dirty="0"/>
              <a:t>Thank </a:t>
            </a:r>
            <a:r>
              <a:rPr lang="en-US" dirty="0" err="1"/>
              <a:t>yoU</a:t>
            </a:r>
            <a:r>
              <a:rPr lang="en-US" dirty="0"/>
              <a:t>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2CFD56-3AC7-46A5-91CE-A5CF3DB5C364}"/>
              </a:ext>
            </a:extLst>
          </p:cNvPr>
          <p:cNvSpPr txBox="1"/>
          <p:nvPr/>
        </p:nvSpPr>
        <p:spPr>
          <a:xfrm>
            <a:off x="3597965" y="4653280"/>
            <a:ext cx="17791044" cy="62581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Michael A. Bevilacqua, CPA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Practice Leader – Outsourced Accounting Solutions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Bold"/>
              <a:ea typeface="Antonio Bold"/>
              <a:cs typeface="Antonio Bold"/>
              <a:sym typeface="Antonio Bold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Kevin</a:t>
            </a:r>
            <a:r>
              <a:rPr lang="en-US" dirty="0"/>
              <a:t> P. Martin &amp; Associates, P.C.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mbevilacqua@kpmoas.com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Bold"/>
              <a:ea typeface="Antonio Bold"/>
              <a:cs typeface="Antonio Bold"/>
              <a:sym typeface="Antonio Bold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781.849.5363</a:t>
            </a:r>
          </a:p>
        </p:txBody>
      </p:sp>
    </p:spTree>
    <p:extLst>
      <p:ext uri="{BB962C8B-B14F-4D97-AF65-F5344CB8AC3E}">
        <p14:creationId xmlns:p14="http://schemas.microsoft.com/office/powerpoint/2010/main" val="398002358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CCA2AF8-8935-427C-B6F9-7491EEEF94ED}"/>
              </a:ext>
            </a:extLst>
          </p:cNvPr>
          <p:cNvSpPr txBox="1"/>
          <p:nvPr/>
        </p:nvSpPr>
        <p:spPr>
          <a:xfrm>
            <a:off x="4532243" y="-1297320"/>
            <a:ext cx="15922487" cy="1435264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Regular" panose="02000503000000000000" pitchFamily="2" charset="0"/>
              <a:sym typeface="Antonio Bold"/>
            </a:endParaRP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dirty="0">
              <a:latin typeface="Antonio Regular" panose="02000503000000000000" pitchFamily="2" charset="0"/>
            </a:endParaRP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Regular" panose="02000503000000000000" pitchFamily="2" charset="0"/>
              <a:sym typeface="Antonio Bold"/>
            </a:endParaRP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dirty="0">
              <a:latin typeface="Antonio Regular" panose="02000503000000000000" pitchFamily="2" charset="0"/>
            </a:endParaRP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Regular" panose="02000503000000000000" pitchFamily="2" charset="0"/>
              <a:sym typeface="Antonio Bold"/>
            </a:endParaRP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dirty="0">
              <a:latin typeface="Antonio Regular" panose="02000503000000000000" pitchFamily="2" charset="0"/>
            </a:endParaRP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Regular" panose="02000503000000000000" pitchFamily="2" charset="0"/>
              <a:sym typeface="Antonio Bold"/>
            </a:endParaRP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dirty="0">
              <a:latin typeface="Antonio Regular" panose="02000503000000000000" pitchFamily="2" charset="0"/>
            </a:endParaRP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Regular" panose="02000503000000000000" pitchFamily="2" charset="0"/>
              <a:sym typeface="Antonio Bold"/>
            </a:endParaRPr>
          </a:p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Regular" panose="02000503000000000000" pitchFamily="2" charset="0"/>
                <a:sym typeface="Antonio Bold"/>
              </a:rPr>
              <a:t>At the end of this session you should:</a:t>
            </a: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2800" dirty="0">
              <a:latin typeface="Antonio Regular" panose="02000503000000000000" pitchFamily="2" charset="0"/>
            </a:endParaRP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dirty="0">
                <a:latin typeface="Antonio Regular" panose="02000503000000000000" pitchFamily="2" charset="0"/>
              </a:rPr>
              <a:t>Understand the purpose, value, and limitations of performance metrics.</a:t>
            </a: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2800" dirty="0">
              <a:latin typeface="Antonio Regular" panose="02000503000000000000" pitchFamily="2" charset="0"/>
            </a:endParaRP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dirty="0">
                <a:latin typeface="Antonio Regular" panose="02000503000000000000" pitchFamily="2" charset="0"/>
              </a:rPr>
              <a:t>Have a high level knowledge of the most common key metrics for non-profit organizations. </a:t>
            </a: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2800" dirty="0">
              <a:latin typeface="Antonio Regular" panose="02000503000000000000" pitchFamily="2" charset="0"/>
            </a:endParaRP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dirty="0">
                <a:latin typeface="Antonio Regular" panose="02000503000000000000" pitchFamily="2" charset="0"/>
              </a:rPr>
              <a:t>Have a high level knowledge of key metrics most applicable to your mission.</a:t>
            </a: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2800" dirty="0">
              <a:latin typeface="Antonio Regular" panose="02000503000000000000" pitchFamily="2" charset="0"/>
            </a:endParaRP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dirty="0">
                <a:latin typeface="Antonio Regular" panose="02000503000000000000" pitchFamily="2" charset="0"/>
              </a:rPr>
              <a:t>Understand the inputs to certain key metrics. </a:t>
            </a: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Regular" panose="02000503000000000000" pitchFamily="2" charset="0"/>
              <a:sym typeface="Antonio Bold"/>
            </a:endParaRP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Regular" panose="02000503000000000000" pitchFamily="2" charset="0"/>
              <a:sym typeface="Antonio Bold"/>
            </a:endParaRP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Regular" panose="02000503000000000000" pitchFamily="2" charset="0"/>
                <a:sym typeface="Antonio Bold"/>
              </a:rPr>
              <a:t>Identify 2 – 3 key metrics your organization should be tracking.</a:t>
            </a: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2800" dirty="0">
              <a:latin typeface="Antonio Regular" panose="02000503000000000000" pitchFamily="2" charset="0"/>
            </a:endParaRP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dirty="0">
                <a:latin typeface="Antonio Regular" panose="02000503000000000000" pitchFamily="2" charset="0"/>
              </a:rPr>
              <a:t>Determine the appropriate frequency with which you should be monitoring these metrics. </a:t>
            </a: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Regular" panose="02000503000000000000" pitchFamily="2" charset="0"/>
              <a:sym typeface="Antonio Bold"/>
            </a:endParaRP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2800" dirty="0">
              <a:latin typeface="Antonio Regular" panose="02000503000000000000" pitchFamily="2" charset="0"/>
            </a:endParaRP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dirty="0">
                <a:latin typeface="Antonio Regular" panose="02000503000000000000" pitchFamily="2" charset="0"/>
              </a:rPr>
              <a:t>Understand and communicate what the results of these metrics may indicate about your organization.</a:t>
            </a: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2800" dirty="0">
              <a:latin typeface="Antonio Regular" panose="02000503000000000000" pitchFamily="2" charset="0"/>
            </a:endParaRP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dirty="0">
                <a:latin typeface="Antonio Regular" panose="02000503000000000000" pitchFamily="2" charset="0"/>
              </a:rPr>
              <a:t>Identify actions that may be taken based on key metrics you have identified for your organization.</a:t>
            </a: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2800" dirty="0">
              <a:latin typeface="Antonio Regular" panose="02000503000000000000" pitchFamily="2" charset="0"/>
            </a:endParaRP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800" dirty="0">
                <a:latin typeface="Antonio Regular" panose="02000503000000000000" pitchFamily="2" charset="0"/>
              </a:rPr>
              <a:t>Understand how your accounting system can calculate key metrics automatically.</a:t>
            </a: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2000" dirty="0">
              <a:latin typeface="Antonio Regular" panose="02000503000000000000" pitchFamily="2" charset="0"/>
            </a:endParaRPr>
          </a:p>
          <a:p>
            <a:pPr marR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US" sz="3600" dirty="0">
              <a:latin typeface="Antonio Regular" panose="02000503000000000000" pitchFamily="2" charset="0"/>
            </a:endParaRP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3600" dirty="0">
              <a:latin typeface="Antonio Regular" panose="02000503000000000000" pitchFamily="2" charset="0"/>
            </a:endParaRPr>
          </a:p>
          <a:p>
            <a:pPr marL="685800" marR="0" indent="-6858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Bold"/>
              <a:ea typeface="Antonio Bold"/>
              <a:cs typeface="Antonio Bold"/>
              <a:sym typeface="Antonio Bold"/>
            </a:endParaRPr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97438776-FCA4-5A40-8E07-0AEF3DCC77D1}"/>
              </a:ext>
            </a:extLst>
          </p:cNvPr>
          <p:cNvSpPr txBox="1"/>
          <p:nvPr/>
        </p:nvSpPr>
        <p:spPr>
          <a:xfrm>
            <a:off x="3081131" y="410228"/>
            <a:ext cx="18804833" cy="1597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Autofit/>
          </a:bodyPr>
          <a:lstStyle>
            <a:lvl1pPr algn="l">
              <a:defRPr sz="15000" cap="all" spc="-150">
                <a:solidFill>
                  <a:srgbClr val="462241"/>
                </a:solidFill>
              </a:defRPr>
            </a:lvl1pPr>
          </a:lstStyle>
          <a:p>
            <a:pPr algn="ctr"/>
            <a:r>
              <a:rPr lang="en-US" sz="10500" dirty="0"/>
              <a:t>Learning objectives </a:t>
            </a:r>
            <a:endParaRPr sz="10500" dirty="0"/>
          </a:p>
        </p:txBody>
      </p:sp>
      <p:sp>
        <p:nvSpPr>
          <p:cNvPr id="3" name="KPM OAS">
            <a:extLst>
              <a:ext uri="{FF2B5EF4-FFF2-40B4-BE49-F238E27FC236}">
                <a16:creationId xmlns:a16="http://schemas.microsoft.com/office/drawing/2014/main" id="{B2BB0FD5-78D6-D842-A90F-821CC8F5F657}"/>
              </a:ext>
            </a:extLst>
          </p:cNvPr>
          <p:cNvSpPr txBox="1"/>
          <p:nvPr/>
        </p:nvSpPr>
        <p:spPr>
          <a:xfrm>
            <a:off x="19478624" y="12050160"/>
            <a:ext cx="2901951" cy="85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  <a:latin typeface="Raleway Light"/>
                <a:ea typeface="Raleway Light"/>
                <a:cs typeface="Raleway Light"/>
                <a:sym typeface="Raleway Light"/>
              </a:defRPr>
            </a:lvl1pPr>
          </a:lstStyle>
          <a:p>
            <a:r>
              <a:rPr dirty="0"/>
              <a:t>KPM OAS</a:t>
            </a:r>
          </a:p>
        </p:txBody>
      </p:sp>
    </p:spTree>
    <p:extLst>
      <p:ext uri="{BB962C8B-B14F-4D97-AF65-F5344CB8AC3E}">
        <p14:creationId xmlns:p14="http://schemas.microsoft.com/office/powerpoint/2010/main" val="43393877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CDE95-D496-9C40-9DDD-BD940D72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6583" y="1311965"/>
            <a:ext cx="12849834" cy="2206487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sz="10500" dirty="0"/>
              <a:t>Polling Question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725697-3D74-4819-B856-31750C89FEE3}"/>
              </a:ext>
            </a:extLst>
          </p:cNvPr>
          <p:cNvSpPr txBox="1"/>
          <p:nvPr/>
        </p:nvSpPr>
        <p:spPr>
          <a:xfrm>
            <a:off x="3260035" y="4106628"/>
            <a:ext cx="18347635" cy="62581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What is the primary mission of your organization?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Bold"/>
              <a:ea typeface="Antonio Bold"/>
              <a:cs typeface="Antonio Bold"/>
              <a:sym typeface="Antonio Bold"/>
            </a:endParaRP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/>
              <a:t>Health and human services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Shelter, Nutrition, Work, Transitional assistance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/>
              <a:t>Approved private school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/>
              <a:t>Mental health, substance dependence, criminal justice/recidivism 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/>
              <a:t>Other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endParaRPr kumimoji="0" lang="en-US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Bold"/>
              <a:ea typeface="Antonio Bold"/>
              <a:cs typeface="Antonio Bold"/>
              <a:sym typeface="Antonio Bold"/>
            </a:endParaRPr>
          </a:p>
        </p:txBody>
      </p:sp>
    </p:spTree>
    <p:extLst>
      <p:ext uri="{BB962C8B-B14F-4D97-AF65-F5344CB8AC3E}">
        <p14:creationId xmlns:p14="http://schemas.microsoft.com/office/powerpoint/2010/main" val="212507825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CDE95-D496-9C40-9DDD-BD940D72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6583" y="1311965"/>
            <a:ext cx="12849834" cy="2206487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sz="10500" dirty="0"/>
              <a:t>Polling Question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725697-3D74-4819-B856-31750C89FEE3}"/>
              </a:ext>
            </a:extLst>
          </p:cNvPr>
          <p:cNvSpPr txBox="1"/>
          <p:nvPr/>
        </p:nvSpPr>
        <p:spPr>
          <a:xfrm>
            <a:off x="3260035" y="3721907"/>
            <a:ext cx="18347635" cy="70275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Which accounting system do you use?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Bold"/>
              <a:ea typeface="Antonio Bold"/>
              <a:cs typeface="Antonio Bold"/>
              <a:sym typeface="Antonio Bold"/>
            </a:endParaRP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 err="1"/>
              <a:t>Quickbooks</a:t>
            </a:r>
            <a:r>
              <a:rPr lang="en-US" dirty="0"/>
              <a:t> / Xero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en-US" sz="5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ntonio Bold"/>
                <a:ea typeface="Antonio Bold"/>
                <a:cs typeface="Antonio Bold"/>
                <a:sym typeface="Antonio Bold"/>
              </a:rPr>
              <a:t>Abila / MIP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/>
              <a:t>Blackbaud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/>
              <a:t>MS Dynamics (Great Plains)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/>
              <a:t>Intacct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r>
              <a:rPr lang="en-US" dirty="0"/>
              <a:t>Other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</a:pPr>
            <a:endParaRPr kumimoji="0" lang="en-US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ntonio Bold"/>
              <a:ea typeface="Antonio Bold"/>
              <a:cs typeface="Antonio Bold"/>
              <a:sym typeface="Antonio Bold"/>
            </a:endParaRPr>
          </a:p>
        </p:txBody>
      </p:sp>
    </p:spTree>
    <p:extLst>
      <p:ext uri="{BB962C8B-B14F-4D97-AF65-F5344CB8AC3E}">
        <p14:creationId xmlns:p14="http://schemas.microsoft.com/office/powerpoint/2010/main" val="211101639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1">
            <a:extLst>
              <a:ext uri="{FF2B5EF4-FFF2-40B4-BE49-F238E27FC236}">
                <a16:creationId xmlns:a16="http://schemas.microsoft.com/office/drawing/2014/main" id="{826D46BF-712A-A348-BF64-0CFB06D0087E}"/>
              </a:ext>
            </a:extLst>
          </p:cNvPr>
          <p:cNvSpPr txBox="1"/>
          <p:nvPr/>
        </p:nvSpPr>
        <p:spPr>
          <a:xfrm>
            <a:off x="704691" y="3041661"/>
            <a:ext cx="5797822" cy="114464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normAutofit/>
          </a:bodyPr>
          <a:lstStyle>
            <a:lvl1pPr algn="r">
              <a:defRPr sz="35000" cap="all" spc="-400">
                <a:solidFill>
                  <a:srgbClr val="FFFFFF"/>
                </a:solidFill>
              </a:defRPr>
            </a:lvl1pPr>
          </a:lstStyle>
          <a:p>
            <a:r>
              <a:rPr dirty="0"/>
              <a:t>01.</a:t>
            </a:r>
          </a:p>
        </p:txBody>
      </p:sp>
      <p:sp>
        <p:nvSpPr>
          <p:cNvPr id="3" name="Shape 62">
            <a:extLst>
              <a:ext uri="{FF2B5EF4-FFF2-40B4-BE49-F238E27FC236}">
                <a16:creationId xmlns:a16="http://schemas.microsoft.com/office/drawing/2014/main" id="{74A3530D-29E3-644C-BD76-C27FE711B267}"/>
              </a:ext>
            </a:extLst>
          </p:cNvPr>
          <p:cNvSpPr txBox="1"/>
          <p:nvPr/>
        </p:nvSpPr>
        <p:spPr>
          <a:xfrm>
            <a:off x="5569257" y="1951134"/>
            <a:ext cx="13867579" cy="62581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0000" cap="all">
                <a:solidFill>
                  <a:srgbClr val="462241"/>
                </a:solidFill>
                <a:latin typeface="Antonio Regular"/>
                <a:ea typeface="Antonio Regular"/>
                <a:cs typeface="Antonio Regular"/>
                <a:sym typeface="Antonio Regular"/>
              </a:defRPr>
            </a:lvl1pPr>
          </a:lstStyle>
          <a:p>
            <a:pPr algn="ctr"/>
            <a:r>
              <a:rPr lang="en-US" dirty="0"/>
              <a:t>Key metrics </a:t>
            </a:r>
          </a:p>
          <a:p>
            <a:pPr algn="ctr"/>
            <a:r>
              <a:rPr lang="en-US" dirty="0"/>
              <a:t>or </a:t>
            </a:r>
          </a:p>
          <a:p>
            <a:pPr algn="ctr"/>
            <a:r>
              <a:rPr lang="en-US" dirty="0"/>
              <a:t>key performance indicators</a:t>
            </a:r>
          </a:p>
          <a:p>
            <a:pPr algn="ctr"/>
            <a:r>
              <a:rPr lang="en-US" dirty="0"/>
              <a:t>(KPI)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5596496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01.">
            <a:extLst>
              <a:ext uri="{FF2B5EF4-FFF2-40B4-BE49-F238E27FC236}">
                <a16:creationId xmlns:a16="http://schemas.microsoft.com/office/drawing/2014/main" id="{94569A63-7348-6348-B858-F4364B39F1DA}"/>
              </a:ext>
            </a:extLst>
          </p:cNvPr>
          <p:cNvSpPr txBox="1"/>
          <p:nvPr/>
        </p:nvSpPr>
        <p:spPr>
          <a:xfrm>
            <a:off x="297770" y="3975651"/>
            <a:ext cx="7916111" cy="11052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>
            <a:lvl1pPr algn="r" defTabSz="676909">
              <a:defRPr sz="73800" cap="all" spc="-737">
                <a:solidFill>
                  <a:srgbClr val="462241">
                    <a:alpha val="20335"/>
                  </a:srgbClr>
                </a:solidFill>
              </a:defRPr>
            </a:lvl1pPr>
          </a:lstStyle>
          <a:p>
            <a:r>
              <a:rPr sz="57500" dirty="0"/>
              <a:t>01.</a:t>
            </a:r>
          </a:p>
        </p:txBody>
      </p:sp>
      <p:sp>
        <p:nvSpPr>
          <p:cNvPr id="3" name="TITLE">
            <a:extLst>
              <a:ext uri="{FF2B5EF4-FFF2-40B4-BE49-F238E27FC236}">
                <a16:creationId xmlns:a16="http://schemas.microsoft.com/office/drawing/2014/main" id="{CD58A926-6778-D242-8FCE-CBD87A6CF7E2}"/>
              </a:ext>
            </a:extLst>
          </p:cNvPr>
          <p:cNvSpPr txBox="1"/>
          <p:nvPr/>
        </p:nvSpPr>
        <p:spPr>
          <a:xfrm>
            <a:off x="1610138" y="1309465"/>
            <a:ext cx="20514365" cy="2851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 fontScale="85000" lnSpcReduction="10000"/>
          </a:bodyPr>
          <a:lstStyle>
            <a:lvl1pPr algn="l">
              <a:defRPr sz="15000" cap="all" spc="-150">
                <a:solidFill>
                  <a:srgbClr val="462241"/>
                </a:solidFill>
              </a:defRPr>
            </a:lvl1pPr>
          </a:lstStyle>
          <a:p>
            <a:r>
              <a:rPr lang="en-US" dirty="0"/>
              <a:t>What are Key Metrics used for?</a:t>
            </a:r>
            <a:endParaRPr dirty="0"/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9C935D61-567A-A54C-9C5B-56222161692D}"/>
              </a:ext>
            </a:extLst>
          </p:cNvPr>
          <p:cNvSpPr txBox="1"/>
          <p:nvPr/>
        </p:nvSpPr>
        <p:spPr>
          <a:xfrm>
            <a:off x="8213881" y="4515300"/>
            <a:ext cx="13744972" cy="920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normAutofit/>
          </a:bodyPr>
          <a:lstStyle>
            <a:lvl1pPr marL="501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882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263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44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025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r>
              <a:rPr lang="en-US" dirty="0"/>
              <a:t>They are a way to distill a lot of activity into an interpretable number.</a:t>
            </a:r>
            <a:endParaRPr dirty="0"/>
          </a:p>
          <a:p>
            <a:r>
              <a:rPr lang="en-US" dirty="0"/>
              <a:t>A kind of, “vital sign” for your organization’s financial and operational health.</a:t>
            </a:r>
            <a:endParaRPr dirty="0"/>
          </a:p>
          <a:p>
            <a:r>
              <a:rPr lang="en-US" dirty="0"/>
              <a:t>As the name indicates, they are only indicators.</a:t>
            </a:r>
            <a:endParaRPr dirty="0"/>
          </a:p>
          <a:p>
            <a:r>
              <a:rPr lang="en-US" dirty="0"/>
              <a:t>Starting point for a deeper analysis of your operations.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5248349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01.">
            <a:extLst>
              <a:ext uri="{FF2B5EF4-FFF2-40B4-BE49-F238E27FC236}">
                <a16:creationId xmlns:a16="http://schemas.microsoft.com/office/drawing/2014/main" id="{94569A63-7348-6348-B858-F4364B39F1DA}"/>
              </a:ext>
            </a:extLst>
          </p:cNvPr>
          <p:cNvSpPr txBox="1"/>
          <p:nvPr/>
        </p:nvSpPr>
        <p:spPr>
          <a:xfrm>
            <a:off x="297770" y="3975651"/>
            <a:ext cx="7916111" cy="11052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>
            <a:lvl1pPr algn="r" defTabSz="676909">
              <a:defRPr sz="73800" cap="all" spc="-737">
                <a:solidFill>
                  <a:srgbClr val="462241">
                    <a:alpha val="20335"/>
                  </a:srgbClr>
                </a:solidFill>
              </a:defRPr>
            </a:lvl1pPr>
          </a:lstStyle>
          <a:p>
            <a:r>
              <a:rPr sz="57500" dirty="0"/>
              <a:t>01.</a:t>
            </a:r>
          </a:p>
        </p:txBody>
      </p:sp>
      <p:sp>
        <p:nvSpPr>
          <p:cNvPr id="3" name="TITLE">
            <a:extLst>
              <a:ext uri="{FF2B5EF4-FFF2-40B4-BE49-F238E27FC236}">
                <a16:creationId xmlns:a16="http://schemas.microsoft.com/office/drawing/2014/main" id="{CD58A926-6778-D242-8FCE-CBD87A6CF7E2}"/>
              </a:ext>
            </a:extLst>
          </p:cNvPr>
          <p:cNvSpPr txBox="1"/>
          <p:nvPr/>
        </p:nvSpPr>
        <p:spPr>
          <a:xfrm>
            <a:off x="1610138" y="1309465"/>
            <a:ext cx="20514365" cy="2851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>
            <a:lvl1pPr algn="l">
              <a:defRPr sz="15000" cap="all" spc="-150">
                <a:solidFill>
                  <a:srgbClr val="462241"/>
                </a:solidFill>
              </a:defRPr>
            </a:lvl1pPr>
          </a:lstStyle>
          <a:p>
            <a:r>
              <a:rPr lang="en-US" dirty="0"/>
              <a:t>…And I should care, why?</a:t>
            </a:r>
            <a:endParaRPr dirty="0"/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9C935D61-567A-A54C-9C5B-56222161692D}"/>
              </a:ext>
            </a:extLst>
          </p:cNvPr>
          <p:cNvSpPr txBox="1"/>
          <p:nvPr/>
        </p:nvSpPr>
        <p:spPr>
          <a:xfrm>
            <a:off x="8213881" y="4515300"/>
            <a:ext cx="13744972" cy="920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normAutofit fontScale="92500"/>
          </a:bodyPr>
          <a:lstStyle>
            <a:lvl1pPr marL="501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882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263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44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025315" indent="-501315" algn="l">
              <a:spcBef>
                <a:spcPts val="4500"/>
              </a:spcBef>
              <a:buSzPct val="100000"/>
              <a:buChar char="‣"/>
              <a:defRPr>
                <a:solidFill>
                  <a:srgbClr val="0C3B4A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r>
              <a:rPr lang="en-US" dirty="0"/>
              <a:t>Gives you the ability to identify and remediate an issue before it gets out of control.</a:t>
            </a:r>
            <a:endParaRPr dirty="0"/>
          </a:p>
          <a:p>
            <a:r>
              <a:rPr lang="en-US" dirty="0"/>
              <a:t>Provide quantified information to support a thesis, proposal, or general outward facing communications. </a:t>
            </a:r>
            <a:endParaRPr dirty="0"/>
          </a:p>
          <a:p>
            <a:r>
              <a:rPr lang="en-US" dirty="0"/>
              <a:t>Unfortunately, there are websites, foundations, and other NGO’s that will use only metrics to rate your efficacy. </a:t>
            </a:r>
            <a:endParaRPr dirty="0"/>
          </a:p>
          <a:p>
            <a:r>
              <a:rPr lang="en-US" dirty="0"/>
              <a:t>Supplement qualitative information about the impact of programmatic changes.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9050492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1">
            <a:extLst>
              <a:ext uri="{FF2B5EF4-FFF2-40B4-BE49-F238E27FC236}">
                <a16:creationId xmlns:a16="http://schemas.microsoft.com/office/drawing/2014/main" id="{826D46BF-712A-A348-BF64-0CFB06D0087E}"/>
              </a:ext>
            </a:extLst>
          </p:cNvPr>
          <p:cNvSpPr txBox="1"/>
          <p:nvPr/>
        </p:nvSpPr>
        <p:spPr>
          <a:xfrm>
            <a:off x="704691" y="3041661"/>
            <a:ext cx="5797822" cy="114464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normAutofit/>
          </a:bodyPr>
          <a:lstStyle>
            <a:lvl1pPr algn="r">
              <a:defRPr sz="35000" cap="all" spc="-400">
                <a:solidFill>
                  <a:srgbClr val="FFFFFF"/>
                </a:solidFill>
              </a:defRPr>
            </a:lvl1pPr>
          </a:lstStyle>
          <a:p>
            <a:r>
              <a:rPr dirty="0"/>
              <a:t>0</a:t>
            </a:r>
            <a:r>
              <a:rPr lang="en-US" dirty="0"/>
              <a:t>2</a:t>
            </a:r>
            <a:r>
              <a:rPr dirty="0"/>
              <a:t>.</a:t>
            </a:r>
          </a:p>
        </p:txBody>
      </p:sp>
      <p:sp>
        <p:nvSpPr>
          <p:cNvPr id="3" name="Shape 62">
            <a:extLst>
              <a:ext uri="{FF2B5EF4-FFF2-40B4-BE49-F238E27FC236}">
                <a16:creationId xmlns:a16="http://schemas.microsoft.com/office/drawing/2014/main" id="{74A3530D-29E3-644C-BD76-C27FE711B267}"/>
              </a:ext>
            </a:extLst>
          </p:cNvPr>
          <p:cNvSpPr txBox="1"/>
          <p:nvPr/>
        </p:nvSpPr>
        <p:spPr>
          <a:xfrm>
            <a:off x="6546295" y="4259458"/>
            <a:ext cx="11913519" cy="1641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0000" cap="all">
                <a:solidFill>
                  <a:srgbClr val="462241"/>
                </a:solidFill>
                <a:latin typeface="Antonio Regular"/>
                <a:ea typeface="Antonio Regular"/>
                <a:cs typeface="Antonio Regular"/>
                <a:sym typeface="Antonio Regular"/>
              </a:defRPr>
            </a:lvl1pPr>
          </a:lstStyle>
          <a:p>
            <a:pPr algn="ctr"/>
            <a:r>
              <a:rPr lang="en-US" dirty="0"/>
              <a:t>Common </a:t>
            </a:r>
            <a:r>
              <a:rPr lang="en-US" dirty="0" err="1"/>
              <a:t>NonPrOfit</a:t>
            </a:r>
            <a:r>
              <a:rPr lang="en-US" dirty="0"/>
              <a:t> </a:t>
            </a:r>
            <a:r>
              <a:rPr lang="en-US" dirty="0" err="1"/>
              <a:t>Kpi’s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6019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ntonio Bold"/>
            <a:ea typeface="Antonio Bold"/>
            <a:cs typeface="Antonio Bold"/>
            <a:sym typeface="Antoni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ntonio Bold"/>
            <a:ea typeface="Antonio Bold"/>
            <a:cs typeface="Antonio Bold"/>
            <a:sym typeface="Antoni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ntonio Bold"/>
            <a:ea typeface="Antonio Bold"/>
            <a:cs typeface="Antonio Bold"/>
            <a:sym typeface="Antoni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ntonio Bold"/>
            <a:ea typeface="Antonio Bold"/>
            <a:cs typeface="Antonio Bold"/>
            <a:sym typeface="Antoni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1216</Words>
  <Application>Microsoft Office PowerPoint</Application>
  <PresentationFormat>Custom</PresentationFormat>
  <Paragraphs>158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Antonio Bold</vt:lpstr>
      <vt:lpstr>Antonio Regular</vt:lpstr>
      <vt:lpstr>Arial</vt:lpstr>
      <vt:lpstr>Helvetica</vt:lpstr>
      <vt:lpstr>Helvetica Neue</vt:lpstr>
      <vt:lpstr>Raleway</vt:lpstr>
      <vt:lpstr>Raleway Light</vt:lpstr>
      <vt:lpstr>White</vt:lpstr>
      <vt:lpstr>PowerPoint Presentation</vt:lpstr>
      <vt:lpstr>PowerPoint Presentation</vt:lpstr>
      <vt:lpstr>PowerPoint Presentation</vt:lpstr>
      <vt:lpstr>Polling Question</vt:lpstr>
      <vt:lpstr>Polling Question</vt:lpstr>
      <vt:lpstr>PowerPoint Presentation</vt:lpstr>
      <vt:lpstr>PowerPoint Presentation</vt:lpstr>
      <vt:lpstr>PowerPoint Presentation</vt:lpstr>
      <vt:lpstr>PowerPoint Presentation</vt:lpstr>
      <vt:lpstr>Polling Question</vt:lpstr>
      <vt:lpstr>PowerPoint Presentation</vt:lpstr>
      <vt:lpstr>PowerPoint Presentation</vt:lpstr>
      <vt:lpstr>PowerPoint Presentation</vt:lpstr>
      <vt:lpstr>Polling Question</vt:lpstr>
      <vt:lpstr>PowerPoint Presentation</vt:lpstr>
      <vt:lpstr>PowerPoint Presentation</vt:lpstr>
      <vt:lpstr>PowerPoint Presentation</vt:lpstr>
      <vt:lpstr>Polling Question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Bevilacqua</dc:creator>
  <cp:lastModifiedBy>Michael Bevilacqua</cp:lastModifiedBy>
  <cp:revision>19</cp:revision>
  <dcterms:modified xsi:type="dcterms:W3CDTF">2019-09-24T18:17:39Z</dcterms:modified>
</cp:coreProperties>
</file>