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75" r:id="rId2"/>
    <p:sldId id="257" r:id="rId3"/>
    <p:sldId id="25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3" r:id="rId17"/>
    <p:sldId id="274" r:id="rId18"/>
    <p:sldId id="270" r:id="rId19"/>
    <p:sldId id="272" r:id="rId20"/>
  </p:sldIdLst>
  <p:sldSz cx="9144000" cy="5143500" type="screen16x9"/>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60">
          <p15:clr>
            <a:srgbClr val="A4A3A4"/>
          </p15:clr>
        </p15:guide>
        <p15:guide id="2" orient="horz" pos="1620">
          <p15:clr>
            <a:srgbClr val="A4A3A4"/>
          </p15:clr>
        </p15:guide>
        <p15:guide id="3" orient="horz" pos="2924">
          <p15:clr>
            <a:srgbClr val="A4A3A4"/>
          </p15:clr>
        </p15:guide>
        <p15:guide id="4" pos="344">
          <p15:clr>
            <a:srgbClr val="A4A3A4"/>
          </p15:clr>
        </p15:guide>
        <p15:guide id="5"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F4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2" autoAdjust="0"/>
    <p:restoredTop sz="69361" autoAdjust="0"/>
  </p:normalViewPr>
  <p:slideViewPr>
    <p:cSldViewPr snapToGrid="0" snapToObjects="1">
      <p:cViewPr varScale="1">
        <p:scale>
          <a:sx n="63" d="100"/>
          <a:sy n="63" d="100"/>
        </p:scale>
        <p:origin x="1506" y="66"/>
      </p:cViewPr>
      <p:guideLst>
        <p:guide orient="horz" pos="3060"/>
        <p:guide orient="horz" pos="1620"/>
        <p:guide orient="horz" pos="2924"/>
        <p:guide pos="344"/>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9" tIns="48324" rIns="96649" bIns="48324"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9" tIns="48324" rIns="96649" bIns="48324" rtlCol="0"/>
          <a:lstStyle>
            <a:lvl1pPr algn="r">
              <a:defRPr sz="1300"/>
            </a:lvl1pPr>
          </a:lstStyle>
          <a:p>
            <a:fld id="{59511E0C-70E6-4070-87CC-20E8B28A7679}" type="datetimeFigureOut">
              <a:rPr lang="en-US" smtClean="0"/>
              <a:t>7/22/2019</a:t>
            </a:fld>
            <a:endParaRPr lang="en-US" dirty="0"/>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649" tIns="48324" rIns="96649" bIns="48324"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49" tIns="48324" rIns="96649" bIns="4832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3"/>
            <a:ext cx="3169920" cy="480060"/>
          </a:xfrm>
          <a:prstGeom prst="rect">
            <a:avLst/>
          </a:prstGeom>
        </p:spPr>
        <p:txBody>
          <a:bodyPr vert="horz" lIns="96649" tIns="48324" rIns="96649"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3"/>
            <a:ext cx="3169920" cy="480060"/>
          </a:xfrm>
          <a:prstGeom prst="rect">
            <a:avLst/>
          </a:prstGeom>
        </p:spPr>
        <p:txBody>
          <a:bodyPr vert="horz" lIns="96649" tIns="48324" rIns="96649" bIns="48324" rtlCol="0" anchor="b"/>
          <a:lstStyle>
            <a:lvl1pPr algn="r">
              <a:defRPr sz="1300"/>
            </a:lvl1pPr>
          </a:lstStyle>
          <a:p>
            <a:fld id="{696F2125-FB14-4421-91F4-93E9E056C173}" type="slidenum">
              <a:rPr lang="en-US" smtClean="0"/>
              <a:t>‹#›</a:t>
            </a:fld>
            <a:endParaRPr lang="en-US" dirty="0"/>
          </a:p>
        </p:txBody>
      </p:sp>
    </p:spTree>
    <p:extLst>
      <p:ext uri="{BB962C8B-B14F-4D97-AF65-F5344CB8AC3E}">
        <p14:creationId xmlns:p14="http://schemas.microsoft.com/office/powerpoint/2010/main" val="1193247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9983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let’s take</a:t>
            </a:r>
            <a:r>
              <a:rPr lang="en-US" baseline="0" dirty="0" smtClean="0"/>
              <a:t> a look at what plan design features help encourage higher savings rates and thus a higher retirement progress score. Two of these features are auto-enrollment and auto-escalation. Active plan participants that are auto-enrolled have a retirement progress score of 95 and those with escalation have a retirement progress score of 107. </a:t>
            </a:r>
          </a:p>
          <a:p>
            <a:endParaRPr lang="en-US" baseline="0" dirty="0" smtClean="0"/>
          </a:p>
          <a:p>
            <a:r>
              <a:rPr lang="en-US" baseline="0" dirty="0" smtClean="0"/>
              <a:t>Another plan design feature is employer match. For respondents that are active in a plan, 76% know what the match is and 76% of the amount of employees that know that match, set their match to match the match. This means that employer match plays a major role in retirement savings decisions.</a:t>
            </a:r>
            <a:endParaRPr lang="en-US" dirty="0"/>
          </a:p>
        </p:txBody>
      </p:sp>
      <p:sp>
        <p:nvSpPr>
          <p:cNvPr id="4" name="Slide Number Placeholder 3"/>
          <p:cNvSpPr>
            <a:spLocks noGrp="1"/>
          </p:cNvSpPr>
          <p:nvPr>
            <p:ph type="sldNum" sz="quarter" idx="10"/>
          </p:nvPr>
        </p:nvSpPr>
        <p:spPr/>
        <p:txBody>
          <a:bodyPr/>
          <a:lstStyle/>
          <a:p>
            <a:fld id="{696F2125-FB14-4421-91F4-93E9E056C173}" type="slidenum">
              <a:rPr lang="en-US" smtClean="0"/>
              <a:t>10</a:t>
            </a:fld>
            <a:endParaRPr lang="en-US" dirty="0"/>
          </a:p>
        </p:txBody>
      </p:sp>
    </p:spTree>
    <p:extLst>
      <p:ext uri="{BB962C8B-B14F-4D97-AF65-F5344CB8AC3E}">
        <p14:creationId xmlns:p14="http://schemas.microsoft.com/office/powerpoint/2010/main" val="4173792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course there are barriers to success</a:t>
            </a:r>
            <a:r>
              <a:rPr lang="en-US" baseline="0" dirty="0" smtClean="0"/>
              <a:t> as well. The top reason that respondents say they would certainly or very likely increase contributions is paying down debt. Rounding out the top 5 reasons cited are receiving a raise, reducing spending, to meet the match, and peer comparison. These results mean that there are some steps that can be taken that will increase saving rates such as a bill pay manager, a peer comparison tool, or increasing the match.</a:t>
            </a:r>
          </a:p>
          <a:p>
            <a:endParaRPr lang="en-US" baseline="0" dirty="0" smtClean="0"/>
          </a:p>
          <a:p>
            <a:r>
              <a:rPr lang="en-US" baseline="0" dirty="0" smtClean="0"/>
              <a:t>Another barrier to success would be if the tax treatment of contribution rates changed. We asked respondents if they would decrease contributions if the tax deduction for workplace savings plans decreased, and if so, how much. The answer was a resounding yes. This disproportionately impacts lower income households the most.</a:t>
            </a:r>
            <a:endParaRPr lang="en-US" dirty="0"/>
          </a:p>
        </p:txBody>
      </p:sp>
      <p:sp>
        <p:nvSpPr>
          <p:cNvPr id="4" name="Slide Number Placeholder 3"/>
          <p:cNvSpPr>
            <a:spLocks noGrp="1"/>
          </p:cNvSpPr>
          <p:nvPr>
            <p:ph type="sldNum" sz="quarter" idx="10"/>
          </p:nvPr>
        </p:nvSpPr>
        <p:spPr/>
        <p:txBody>
          <a:bodyPr/>
          <a:lstStyle/>
          <a:p>
            <a:fld id="{696F2125-FB14-4421-91F4-93E9E056C173}" type="slidenum">
              <a:rPr lang="en-US" smtClean="0"/>
              <a:t>11</a:t>
            </a:fld>
            <a:endParaRPr lang="en-US" dirty="0"/>
          </a:p>
        </p:txBody>
      </p:sp>
    </p:spTree>
    <p:extLst>
      <p:ext uri="{BB962C8B-B14F-4D97-AF65-F5344CB8AC3E}">
        <p14:creationId xmlns:p14="http://schemas.microsoft.com/office/powerpoint/2010/main" val="2163608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talked about the economy, gender and generation</a:t>
            </a:r>
            <a:r>
              <a:rPr lang="en-US" baseline="0" dirty="0" smtClean="0"/>
              <a:t> then we talked about plan design features that could increase retirement progress scores. Finally, let’s talk about the value of financial advice.</a:t>
            </a:r>
            <a:endParaRPr lang="en-US" dirty="0"/>
          </a:p>
        </p:txBody>
      </p:sp>
      <p:sp>
        <p:nvSpPr>
          <p:cNvPr id="4" name="Slide Number Placeholder 3"/>
          <p:cNvSpPr>
            <a:spLocks noGrp="1"/>
          </p:cNvSpPr>
          <p:nvPr>
            <p:ph type="sldNum" sz="quarter" idx="10"/>
          </p:nvPr>
        </p:nvSpPr>
        <p:spPr/>
        <p:txBody>
          <a:bodyPr/>
          <a:lstStyle/>
          <a:p>
            <a:fld id="{696F2125-FB14-4421-91F4-93E9E056C173}" type="slidenum">
              <a:rPr lang="en-US" smtClean="0"/>
              <a:t>12</a:t>
            </a:fld>
            <a:endParaRPr lang="en-US" dirty="0"/>
          </a:p>
        </p:txBody>
      </p:sp>
    </p:spTree>
    <p:extLst>
      <p:ext uri="{BB962C8B-B14F-4D97-AF65-F5344CB8AC3E}">
        <p14:creationId xmlns:p14="http://schemas.microsoft.com/office/powerpoint/2010/main" val="2839137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respondents with both a traditional</a:t>
            </a:r>
            <a:r>
              <a:rPr lang="en-US" baseline="0" dirty="0" smtClean="0"/>
              <a:t> and online advisor, they have a retirement progress score of 116 compared to those with no advisor at a score of 58. Those with 1 advisor – either traditional or online – they have a retirement progress score of 91. Financial advisors are making a difference when it comes to savers’ ability to be prepared for income in retirement.</a:t>
            </a:r>
            <a:endParaRPr lang="en-US" dirty="0"/>
          </a:p>
        </p:txBody>
      </p:sp>
      <p:sp>
        <p:nvSpPr>
          <p:cNvPr id="4" name="Slide Number Placeholder 3"/>
          <p:cNvSpPr>
            <a:spLocks noGrp="1"/>
          </p:cNvSpPr>
          <p:nvPr>
            <p:ph type="sldNum" sz="quarter" idx="10"/>
          </p:nvPr>
        </p:nvSpPr>
        <p:spPr/>
        <p:txBody>
          <a:bodyPr/>
          <a:lstStyle/>
          <a:p>
            <a:fld id="{696F2125-FB14-4421-91F4-93E9E056C173}" type="slidenum">
              <a:rPr lang="en-US" smtClean="0"/>
              <a:t>13</a:t>
            </a:fld>
            <a:endParaRPr lang="en-US" dirty="0"/>
          </a:p>
        </p:txBody>
      </p:sp>
    </p:spTree>
    <p:extLst>
      <p:ext uri="{BB962C8B-B14F-4D97-AF65-F5344CB8AC3E}">
        <p14:creationId xmlns:p14="http://schemas.microsoft.com/office/powerpoint/2010/main" val="1050566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review a couple of our findings.</a:t>
            </a:r>
            <a:endParaRPr lang="en-US" dirty="0"/>
          </a:p>
        </p:txBody>
      </p:sp>
      <p:sp>
        <p:nvSpPr>
          <p:cNvPr id="4" name="Slide Number Placeholder 3"/>
          <p:cNvSpPr>
            <a:spLocks noGrp="1"/>
          </p:cNvSpPr>
          <p:nvPr>
            <p:ph type="sldNum" sz="quarter" idx="10"/>
          </p:nvPr>
        </p:nvSpPr>
        <p:spPr/>
        <p:txBody>
          <a:bodyPr/>
          <a:lstStyle/>
          <a:p>
            <a:fld id="{696F2125-FB14-4421-91F4-93E9E056C173}" type="slidenum">
              <a:rPr lang="en-US" smtClean="0"/>
              <a:t>14</a:t>
            </a:fld>
            <a:endParaRPr lang="en-US" dirty="0"/>
          </a:p>
        </p:txBody>
      </p:sp>
    </p:spTree>
    <p:extLst>
      <p:ext uri="{BB962C8B-B14F-4D97-AF65-F5344CB8AC3E}">
        <p14:creationId xmlns:p14="http://schemas.microsoft.com/office/powerpoint/2010/main" val="1950932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talked</a:t>
            </a:r>
            <a:r>
              <a:rPr lang="en-US" baseline="0" dirty="0" smtClean="0"/>
              <a:t> about the economy, gender, and generation with some surprising results when it came to the differences across genders and generations.</a:t>
            </a:r>
          </a:p>
          <a:p>
            <a:endParaRPr lang="en-US" baseline="0" dirty="0" smtClean="0"/>
          </a:p>
          <a:p>
            <a:r>
              <a:rPr lang="en-US" baseline="0" dirty="0" smtClean="0"/>
              <a:t>Then we talked about plan design with a discussion on employer match.</a:t>
            </a:r>
          </a:p>
          <a:p>
            <a:endParaRPr lang="en-US" baseline="0" dirty="0" smtClean="0"/>
          </a:p>
          <a:p>
            <a:r>
              <a:rPr lang="en-US" baseline="0" dirty="0" smtClean="0"/>
              <a:t>Last we shared the value of financial advice and how using any type of an advisor increases a savers’ ability to replace their working income while in retirement.</a:t>
            </a:r>
          </a:p>
          <a:p>
            <a:endParaRPr lang="en-US" baseline="0" dirty="0" smtClean="0"/>
          </a:p>
          <a:p>
            <a:r>
              <a:rPr lang="en-US" dirty="0" smtClean="0"/>
              <a:t>These</a:t>
            </a:r>
            <a:r>
              <a:rPr lang="en-US" baseline="0" dirty="0" smtClean="0"/>
              <a:t> results taken together demonstrate that t</a:t>
            </a:r>
            <a:r>
              <a:rPr lang="en-US" dirty="0" smtClean="0"/>
              <a:t>here</a:t>
            </a:r>
            <a:r>
              <a:rPr lang="en-US" baseline="0" dirty="0" smtClean="0"/>
              <a:t> are both some habits that savers can develop as well as some plan design features that can contribute to increased retirement progress scores.</a:t>
            </a:r>
          </a:p>
          <a:p>
            <a:endParaRPr lang="en-US" baseline="0" dirty="0" smtClean="0"/>
          </a:p>
          <a:p>
            <a:r>
              <a:rPr lang="en-US" baseline="0" dirty="0" smtClean="0"/>
              <a:t>[For a plan sponsor audience - I would invite you to consider Empower as your plan provider as we are focused on bringing employees a plan that will help them replace their working income in retirement. Our Plan Visualizer tool can help you compare plan design options side by side to help you figure out what may be best for your employees.]</a:t>
            </a:r>
          </a:p>
          <a:p>
            <a:endParaRPr lang="en-US" baseline="0" dirty="0" smtClean="0"/>
          </a:p>
          <a:p>
            <a:r>
              <a:rPr lang="en-US" baseline="0" dirty="0" smtClean="0"/>
              <a:t>[For an advisor audience – I would invite you to consider Empower as a plan provider as we are focused on bringing employees a plan that will help them replace their working income in retirement. Our Plan Visualizer tool can help you compare plan design options side by side with plan sponsors to help you figure out what may be best for their employees.]</a:t>
            </a:r>
          </a:p>
          <a:p>
            <a:endParaRPr lang="en-US" baseline="0" dirty="0" smtClean="0"/>
          </a:p>
          <a:p>
            <a:r>
              <a:rPr lang="en-US" baseline="0" dirty="0" smtClean="0"/>
              <a:t>[For a participant audience – As an employee with access to a plan, I would encourage you to take a look at your savings habits as well as the features offered by your plan to help ensure you are on the path to replacing your income in retirement. ]</a:t>
            </a:r>
            <a:endParaRPr lang="en-US" dirty="0"/>
          </a:p>
        </p:txBody>
      </p:sp>
      <p:sp>
        <p:nvSpPr>
          <p:cNvPr id="4" name="Slide Number Placeholder 3"/>
          <p:cNvSpPr>
            <a:spLocks noGrp="1"/>
          </p:cNvSpPr>
          <p:nvPr>
            <p:ph type="sldNum" sz="quarter" idx="10"/>
          </p:nvPr>
        </p:nvSpPr>
        <p:spPr/>
        <p:txBody>
          <a:bodyPr/>
          <a:lstStyle/>
          <a:p>
            <a:fld id="{696F2125-FB14-4421-91F4-93E9E056C173}" type="slidenum">
              <a:rPr lang="en-US" smtClean="0"/>
              <a:t>15</a:t>
            </a:fld>
            <a:endParaRPr lang="en-US" dirty="0"/>
          </a:p>
        </p:txBody>
      </p:sp>
    </p:spTree>
    <p:extLst>
      <p:ext uri="{BB962C8B-B14F-4D97-AF65-F5344CB8AC3E}">
        <p14:creationId xmlns:p14="http://schemas.microsoft.com/office/powerpoint/2010/main" val="1825087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a:t>
            </a:r>
            <a:endParaRPr lang="en-US" dirty="0"/>
          </a:p>
        </p:txBody>
      </p:sp>
      <p:sp>
        <p:nvSpPr>
          <p:cNvPr id="4" name="Slide Number Placeholder 3"/>
          <p:cNvSpPr>
            <a:spLocks noGrp="1"/>
          </p:cNvSpPr>
          <p:nvPr>
            <p:ph type="sldNum" sz="quarter" idx="10"/>
          </p:nvPr>
        </p:nvSpPr>
        <p:spPr/>
        <p:txBody>
          <a:bodyPr/>
          <a:lstStyle/>
          <a:p>
            <a:fld id="{3F7CF0A5-829A-0347-9863-AED9E06DA7DA}" type="slidenum">
              <a:rPr lang="en-US" smtClean="0"/>
              <a:pPr/>
              <a:t>18</a:t>
            </a:fld>
            <a:endParaRPr lang="en-US" dirty="0"/>
          </a:p>
        </p:txBody>
      </p:sp>
    </p:spTree>
    <p:extLst>
      <p:ext uri="{BB962C8B-B14F-4D97-AF65-F5344CB8AC3E}">
        <p14:creationId xmlns:p14="http://schemas.microsoft.com/office/powerpoint/2010/main" val="1558378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a:t>
            </a:r>
            <a:endParaRPr lang="en-US" dirty="0"/>
          </a:p>
        </p:txBody>
      </p:sp>
      <p:sp>
        <p:nvSpPr>
          <p:cNvPr id="4" name="Slide Number Placeholder 3"/>
          <p:cNvSpPr>
            <a:spLocks noGrp="1"/>
          </p:cNvSpPr>
          <p:nvPr>
            <p:ph type="sldNum" sz="quarter" idx="10"/>
          </p:nvPr>
        </p:nvSpPr>
        <p:spPr/>
        <p:txBody>
          <a:bodyPr/>
          <a:lstStyle/>
          <a:p>
            <a:fld id="{3F7CF0A5-829A-0347-9863-AED9E06DA7DA}" type="slidenum">
              <a:rPr lang="en-US" smtClean="0"/>
              <a:pPr/>
              <a:t>19</a:t>
            </a:fld>
            <a:endParaRPr lang="en-US" dirty="0"/>
          </a:p>
        </p:txBody>
      </p:sp>
    </p:spTree>
    <p:extLst>
      <p:ext uri="{BB962C8B-B14F-4D97-AF65-F5344CB8AC3E}">
        <p14:creationId xmlns:p14="http://schemas.microsoft.com/office/powerpoint/2010/main" val="1558378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am here to talk to you today about Empower’s new research titled “Scoring the Progress of Retirement Savers.” We wanted to understand if American households were on track to replace their income in retirement and how habits and plan design features affect pre-retirees retirement progress score.</a:t>
            </a:r>
            <a:endParaRPr lang="en-US" dirty="0"/>
          </a:p>
        </p:txBody>
      </p:sp>
      <p:sp>
        <p:nvSpPr>
          <p:cNvPr id="4" name="Slide Number Placeholder 3"/>
          <p:cNvSpPr>
            <a:spLocks noGrp="1"/>
          </p:cNvSpPr>
          <p:nvPr>
            <p:ph type="sldNum" sz="quarter" idx="10"/>
          </p:nvPr>
        </p:nvSpPr>
        <p:spPr/>
        <p:txBody>
          <a:bodyPr/>
          <a:lstStyle/>
          <a:p>
            <a:fld id="{696F2125-FB14-4421-91F4-93E9E056C173}" type="slidenum">
              <a:rPr lang="en-US" smtClean="0"/>
              <a:t>2</a:t>
            </a:fld>
            <a:endParaRPr lang="en-US" dirty="0"/>
          </a:p>
        </p:txBody>
      </p:sp>
    </p:spTree>
    <p:extLst>
      <p:ext uri="{BB962C8B-B14F-4D97-AF65-F5344CB8AC3E}">
        <p14:creationId xmlns:p14="http://schemas.microsoft.com/office/powerpoint/2010/main" val="3379839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data for this report comes from an online survey of 4000 American households of people between the ages of 18 to 65 and must have never been retired. </a:t>
            </a:r>
          </a:p>
          <a:p>
            <a:endParaRPr lang="en-US" baseline="0" dirty="0" smtClean="0"/>
          </a:p>
          <a:p>
            <a:r>
              <a:rPr lang="en-US" baseline="0" dirty="0" smtClean="0"/>
              <a:t>On the bottom right, you can see that the median retirement progress score is 64. This means that American households are on track to replace about 64% of their income in retirement.</a:t>
            </a:r>
            <a:endParaRPr lang="en-US" dirty="0"/>
          </a:p>
        </p:txBody>
      </p:sp>
      <p:sp>
        <p:nvSpPr>
          <p:cNvPr id="4" name="Slide Number Placeholder 3"/>
          <p:cNvSpPr>
            <a:spLocks noGrp="1"/>
          </p:cNvSpPr>
          <p:nvPr>
            <p:ph type="sldNum" sz="quarter" idx="10"/>
          </p:nvPr>
        </p:nvSpPr>
        <p:spPr/>
        <p:txBody>
          <a:bodyPr/>
          <a:lstStyle/>
          <a:p>
            <a:fld id="{696F2125-FB14-4421-91F4-93E9E056C173}" type="slidenum">
              <a:rPr lang="en-US" smtClean="0"/>
              <a:t>3</a:t>
            </a:fld>
            <a:endParaRPr lang="en-US" dirty="0"/>
          </a:p>
        </p:txBody>
      </p:sp>
    </p:spTree>
    <p:extLst>
      <p:ext uri="{BB962C8B-B14F-4D97-AF65-F5344CB8AC3E}">
        <p14:creationId xmlns:p14="http://schemas.microsoft.com/office/powerpoint/2010/main" val="641833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decided to break our</a:t>
            </a:r>
            <a:r>
              <a:rPr lang="en-US" baseline="0" dirty="0" smtClean="0"/>
              <a:t> finding into 3 sections:</a:t>
            </a:r>
          </a:p>
          <a:p>
            <a:pPr marL="241621" indent="-241621">
              <a:buAutoNum type="arabicPeriod"/>
            </a:pPr>
            <a:r>
              <a:rPr lang="en-US" baseline="0" dirty="0" smtClean="0"/>
              <a:t>Economics, gender, and generation</a:t>
            </a:r>
          </a:p>
          <a:p>
            <a:pPr marL="241621" indent="-241621">
              <a:buAutoNum type="arabicPeriod"/>
            </a:pPr>
            <a:r>
              <a:rPr lang="en-US" baseline="0" dirty="0" smtClean="0"/>
              <a:t>Plan design</a:t>
            </a:r>
          </a:p>
          <a:p>
            <a:pPr marL="241621" indent="-241621">
              <a:buAutoNum type="arabicPeriod"/>
            </a:pPr>
            <a:r>
              <a:rPr lang="en-US" baseline="0" dirty="0" smtClean="0"/>
              <a:t>Value of financial advice</a:t>
            </a:r>
          </a:p>
          <a:p>
            <a:pPr marL="241621" indent="-241621">
              <a:buAutoNum type="arabicPeriod"/>
            </a:pPr>
            <a:endParaRPr lang="en-US" baseline="0" dirty="0" smtClean="0"/>
          </a:p>
          <a:p>
            <a:r>
              <a:rPr lang="en-US" baseline="0" dirty="0" smtClean="0"/>
              <a:t>Let’s start by taking a look at employees’ view of the current economic situation as well as any differences across generations and genders.</a:t>
            </a:r>
            <a:endParaRPr lang="en-US" dirty="0"/>
          </a:p>
        </p:txBody>
      </p:sp>
      <p:sp>
        <p:nvSpPr>
          <p:cNvPr id="4" name="Slide Number Placeholder 3"/>
          <p:cNvSpPr>
            <a:spLocks noGrp="1"/>
          </p:cNvSpPr>
          <p:nvPr>
            <p:ph type="sldNum" sz="quarter" idx="10"/>
          </p:nvPr>
        </p:nvSpPr>
        <p:spPr/>
        <p:txBody>
          <a:bodyPr/>
          <a:lstStyle/>
          <a:p>
            <a:fld id="{696F2125-FB14-4421-91F4-93E9E056C173}" type="slidenum">
              <a:rPr lang="en-US" smtClean="0"/>
              <a:t>4</a:t>
            </a:fld>
            <a:endParaRPr lang="en-US" dirty="0"/>
          </a:p>
        </p:txBody>
      </p:sp>
    </p:spTree>
    <p:extLst>
      <p:ext uri="{BB962C8B-B14F-4D97-AF65-F5344CB8AC3E}">
        <p14:creationId xmlns:p14="http://schemas.microsoft.com/office/powerpoint/2010/main" val="1892471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wanted to set the tone for this</a:t>
            </a:r>
            <a:r>
              <a:rPr lang="en-US" baseline="0" dirty="0" smtClean="0"/>
              <a:t> research by sharing some insights on American’s view of the US economy. What we found is that American’s are optimistic about the state of the economy and what they think it will be going in the future. Two examples of this are growth expectations and feelings about job security.</a:t>
            </a:r>
          </a:p>
          <a:p>
            <a:endParaRPr lang="en-US" dirty="0" smtClean="0"/>
          </a:p>
          <a:p>
            <a:r>
              <a:rPr lang="en-US" dirty="0" smtClean="0"/>
              <a:t>The</a:t>
            </a:r>
            <a:r>
              <a:rPr lang="en-US" baseline="0" dirty="0" smtClean="0"/>
              <a:t> pie chart shows that over 75% of Americans expect the economy to grow over the next year.</a:t>
            </a:r>
          </a:p>
          <a:p>
            <a:endParaRPr lang="en-US" baseline="0" dirty="0" smtClean="0"/>
          </a:p>
          <a:p>
            <a:r>
              <a:rPr lang="en-US" baseline="0" dirty="0" smtClean="0"/>
              <a:t>The bar chart shows that 39% of Americans are “not concerned at all” about their job security, which is the highest it has been since we started compiling this data.</a:t>
            </a:r>
            <a:endParaRPr lang="en-US" dirty="0"/>
          </a:p>
        </p:txBody>
      </p:sp>
      <p:sp>
        <p:nvSpPr>
          <p:cNvPr id="4" name="Slide Number Placeholder 3"/>
          <p:cNvSpPr>
            <a:spLocks noGrp="1"/>
          </p:cNvSpPr>
          <p:nvPr>
            <p:ph type="sldNum" sz="quarter" idx="10"/>
          </p:nvPr>
        </p:nvSpPr>
        <p:spPr/>
        <p:txBody>
          <a:bodyPr/>
          <a:lstStyle/>
          <a:p>
            <a:fld id="{696F2125-FB14-4421-91F4-93E9E056C173}" type="slidenum">
              <a:rPr lang="en-US" smtClean="0"/>
              <a:t>5</a:t>
            </a:fld>
            <a:endParaRPr lang="en-US" dirty="0"/>
          </a:p>
        </p:txBody>
      </p:sp>
    </p:spTree>
    <p:extLst>
      <p:ext uri="{BB962C8B-B14F-4D97-AF65-F5344CB8AC3E}">
        <p14:creationId xmlns:p14="http://schemas.microsoft.com/office/powerpoint/2010/main" val="4275340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American’s are feeling optimistic about</a:t>
            </a:r>
            <a:r>
              <a:rPr lang="en-US" baseline="0" dirty="0" smtClean="0"/>
              <a:t> the economy, there are still some questions about their ability to retire with an income that they desire. This can be seen by looking at their projected sources of retirement income as well as access to plans.</a:t>
            </a:r>
          </a:p>
          <a:p>
            <a:endParaRPr lang="en-US" baseline="0" dirty="0" smtClean="0"/>
          </a:p>
          <a:p>
            <a:r>
              <a:rPr lang="en-US" baseline="0" dirty="0" smtClean="0"/>
              <a:t>56% of pre-retirees expect a workplace plan to be a source of income for retirement, second only to social security but access still remains an issue.</a:t>
            </a:r>
          </a:p>
          <a:p>
            <a:endParaRPr lang="en-US" baseline="0" dirty="0" smtClean="0"/>
          </a:p>
          <a:p>
            <a:r>
              <a:rPr lang="en-US" baseline="0" dirty="0" smtClean="0"/>
              <a:t>33% of those surveyed report that they do not have access to a workplace savings plan, and this proves detrimental to their retirement progress score. For American’s with access to a workplace savings plan, they have a score of 79 compared to a score of 45 for those that do not have access. Remember this means that for employees with access to a workplace savings plan, they are on track to replace 79% of their income in retirement compared to those with no access who are on track to replace 45% of their income </a:t>
            </a:r>
            <a:r>
              <a:rPr lang="en-US" baseline="0" smtClean="0"/>
              <a:t>in retirement.</a:t>
            </a:r>
            <a:endParaRPr lang="en-US" dirty="0"/>
          </a:p>
        </p:txBody>
      </p:sp>
      <p:sp>
        <p:nvSpPr>
          <p:cNvPr id="4" name="Slide Number Placeholder 3"/>
          <p:cNvSpPr>
            <a:spLocks noGrp="1"/>
          </p:cNvSpPr>
          <p:nvPr>
            <p:ph type="sldNum" sz="quarter" idx="10"/>
          </p:nvPr>
        </p:nvSpPr>
        <p:spPr/>
        <p:txBody>
          <a:bodyPr/>
          <a:lstStyle/>
          <a:p>
            <a:fld id="{696F2125-FB14-4421-91F4-93E9E056C173}" type="slidenum">
              <a:rPr lang="en-US" smtClean="0"/>
              <a:t>6</a:t>
            </a:fld>
            <a:endParaRPr lang="en-US" dirty="0"/>
          </a:p>
        </p:txBody>
      </p:sp>
    </p:spTree>
    <p:extLst>
      <p:ext uri="{BB962C8B-B14F-4D97-AF65-F5344CB8AC3E}">
        <p14:creationId xmlns:p14="http://schemas.microsoft.com/office/powerpoint/2010/main" val="1678737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addition, difference exists across generations and genders as well.</a:t>
            </a:r>
          </a:p>
          <a:p>
            <a:endParaRPr lang="en-US" baseline="0" dirty="0" smtClean="0"/>
          </a:p>
          <a:p>
            <a:r>
              <a:rPr lang="en-US" baseline="0" dirty="0" smtClean="0"/>
              <a:t>Despite getting a bad rep, millennials have a higher retirement progress score than older generations. This is likely due to when workplace savings plans were invented compared to when these generations entered the workforce.</a:t>
            </a:r>
          </a:p>
          <a:p>
            <a:endParaRPr lang="en-US" baseline="0" dirty="0" smtClean="0"/>
          </a:p>
          <a:p>
            <a:r>
              <a:rPr lang="en-US" dirty="0" smtClean="0"/>
              <a:t>When it comes to men and women, the difference is quite staggering. Men</a:t>
            </a:r>
            <a:r>
              <a:rPr lang="en-US" baseline="0" dirty="0" smtClean="0"/>
              <a:t> have a retirement progress score of about 71 compared to women at 59 even though they participate at similar rates.</a:t>
            </a:r>
            <a:endParaRPr lang="en-US" dirty="0"/>
          </a:p>
        </p:txBody>
      </p:sp>
      <p:sp>
        <p:nvSpPr>
          <p:cNvPr id="4" name="Slide Number Placeholder 3"/>
          <p:cNvSpPr>
            <a:spLocks noGrp="1"/>
          </p:cNvSpPr>
          <p:nvPr>
            <p:ph type="sldNum" sz="quarter" idx="10"/>
          </p:nvPr>
        </p:nvSpPr>
        <p:spPr/>
        <p:txBody>
          <a:bodyPr/>
          <a:lstStyle/>
          <a:p>
            <a:fld id="{696F2125-FB14-4421-91F4-93E9E056C173}" type="slidenum">
              <a:rPr lang="en-US" smtClean="0"/>
              <a:t>7</a:t>
            </a:fld>
            <a:endParaRPr lang="en-US" dirty="0"/>
          </a:p>
        </p:txBody>
      </p:sp>
    </p:spTree>
    <p:extLst>
      <p:ext uri="{BB962C8B-B14F-4D97-AF65-F5344CB8AC3E}">
        <p14:creationId xmlns:p14="http://schemas.microsoft.com/office/powerpoint/2010/main" val="2068024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talked about the economics,</a:t>
            </a:r>
            <a:r>
              <a:rPr lang="en-US" baseline="0" dirty="0" smtClean="0"/>
              <a:t> gender, and generation. Now, let’s move to some features of plan design.</a:t>
            </a:r>
            <a:endParaRPr lang="en-US" dirty="0"/>
          </a:p>
        </p:txBody>
      </p:sp>
      <p:sp>
        <p:nvSpPr>
          <p:cNvPr id="4" name="Slide Number Placeholder 3"/>
          <p:cNvSpPr>
            <a:spLocks noGrp="1"/>
          </p:cNvSpPr>
          <p:nvPr>
            <p:ph type="sldNum" sz="quarter" idx="10"/>
          </p:nvPr>
        </p:nvSpPr>
        <p:spPr/>
        <p:txBody>
          <a:bodyPr/>
          <a:lstStyle/>
          <a:p>
            <a:fld id="{696F2125-FB14-4421-91F4-93E9E056C173}" type="slidenum">
              <a:rPr lang="en-US" smtClean="0"/>
              <a:t>8</a:t>
            </a:fld>
            <a:endParaRPr lang="en-US" dirty="0"/>
          </a:p>
        </p:txBody>
      </p:sp>
    </p:spTree>
    <p:extLst>
      <p:ext uri="{BB962C8B-B14F-4D97-AF65-F5344CB8AC3E}">
        <p14:creationId xmlns:p14="http://schemas.microsoft.com/office/powerpoint/2010/main" val="2381093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it comes to saving for retirement,</a:t>
            </a:r>
            <a:r>
              <a:rPr lang="en-US" baseline="0" dirty="0" smtClean="0"/>
              <a:t> it’s not enough to just have access to a workplace plan, but its also important to be active in that plan. For respondents that both have access to a plan and are active in a plan, they have a retirement progress score of 85 compared to a score of 57 for people that are not active in the plan for which they have access.</a:t>
            </a:r>
          </a:p>
          <a:p>
            <a:endParaRPr lang="en-US" baseline="0" dirty="0" smtClean="0"/>
          </a:p>
          <a:p>
            <a:r>
              <a:rPr lang="en-US" dirty="0" smtClean="0"/>
              <a:t>And</a:t>
            </a:r>
            <a:r>
              <a:rPr lang="en-US" baseline="0" dirty="0" smtClean="0"/>
              <a:t> unsurprisingly, the percent of contribution makes a big difference when it comes to who is on track to replace their income in retirement. There is a lot of talk in the industry about saving 10%, so we wanted to test just that. For households that defer 10% of their income, they are on track to replace 128% of their income in retirement. For comparison, for households contributing less than 3%, they are on track to replace 59% of their income in retirement.</a:t>
            </a:r>
            <a:endParaRPr lang="en-US" dirty="0"/>
          </a:p>
        </p:txBody>
      </p:sp>
      <p:sp>
        <p:nvSpPr>
          <p:cNvPr id="4" name="Slide Number Placeholder 3"/>
          <p:cNvSpPr>
            <a:spLocks noGrp="1"/>
          </p:cNvSpPr>
          <p:nvPr>
            <p:ph type="sldNum" sz="quarter" idx="10"/>
          </p:nvPr>
        </p:nvSpPr>
        <p:spPr/>
        <p:txBody>
          <a:bodyPr/>
          <a:lstStyle/>
          <a:p>
            <a:fld id="{696F2125-FB14-4421-91F4-93E9E056C173}" type="slidenum">
              <a:rPr lang="en-US" smtClean="0"/>
              <a:t>9</a:t>
            </a:fld>
            <a:endParaRPr lang="en-US" dirty="0"/>
          </a:p>
        </p:txBody>
      </p:sp>
    </p:spTree>
    <p:extLst>
      <p:ext uri="{BB962C8B-B14F-4D97-AF65-F5344CB8AC3E}">
        <p14:creationId xmlns:p14="http://schemas.microsoft.com/office/powerpoint/2010/main" val="1024705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0196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04629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lvl="0" algn="ctr">
              <a:spcBef>
                <a:spcPts val="480"/>
              </a:spcBef>
              <a:spcAft>
                <a:spcPts val="0"/>
              </a:spcAft>
              <a:buClr>
                <a:srgbClr val="888888"/>
              </a:buClr>
              <a:buSzPts val="3200"/>
              <a:buNone/>
              <a:defRPr>
                <a:solidFill>
                  <a:srgbClr val="888888"/>
                </a:solidFill>
              </a:defRPr>
            </a:lvl1pPr>
            <a:lvl2pPr lvl="1" algn="ctr">
              <a:spcBef>
                <a:spcPts val="420"/>
              </a:spcBef>
              <a:spcAft>
                <a:spcPts val="0"/>
              </a:spcAft>
              <a:buClr>
                <a:srgbClr val="888888"/>
              </a:buClr>
              <a:buSzPts val="2800"/>
              <a:buNone/>
              <a:defRPr>
                <a:solidFill>
                  <a:srgbClr val="888888"/>
                </a:solidFill>
              </a:defRPr>
            </a:lvl2pPr>
            <a:lvl3pPr lvl="2" algn="ctr">
              <a:spcBef>
                <a:spcPts val="360"/>
              </a:spcBef>
              <a:spcAft>
                <a:spcPts val="0"/>
              </a:spcAft>
              <a:buClr>
                <a:srgbClr val="888888"/>
              </a:buClr>
              <a:buSzPts val="2400"/>
              <a:buNone/>
              <a:defRPr>
                <a:solidFill>
                  <a:srgbClr val="888888"/>
                </a:solidFill>
              </a:defRPr>
            </a:lvl3pPr>
            <a:lvl4pPr lvl="3" algn="ctr">
              <a:spcBef>
                <a:spcPts val="300"/>
              </a:spcBef>
              <a:spcAft>
                <a:spcPts val="0"/>
              </a:spcAft>
              <a:buClr>
                <a:srgbClr val="888888"/>
              </a:buClr>
              <a:buSzPts val="2000"/>
              <a:buNone/>
              <a:defRPr>
                <a:solidFill>
                  <a:srgbClr val="888888"/>
                </a:solidFill>
              </a:defRPr>
            </a:lvl4pPr>
            <a:lvl5pPr lvl="4" algn="ctr">
              <a:spcBef>
                <a:spcPts val="300"/>
              </a:spcBef>
              <a:spcAft>
                <a:spcPts val="0"/>
              </a:spcAft>
              <a:buClr>
                <a:srgbClr val="888888"/>
              </a:buClr>
              <a:buSzPts val="2000"/>
              <a:buNone/>
              <a:defRPr>
                <a:solidFill>
                  <a:srgbClr val="888888"/>
                </a:solidFill>
              </a:defRPr>
            </a:lvl5pPr>
            <a:lvl6pPr lvl="5" algn="ctr">
              <a:spcBef>
                <a:spcPts val="300"/>
              </a:spcBef>
              <a:spcAft>
                <a:spcPts val="0"/>
              </a:spcAft>
              <a:buClr>
                <a:srgbClr val="888888"/>
              </a:buClr>
              <a:buSzPts val="2000"/>
              <a:buNone/>
              <a:defRPr>
                <a:solidFill>
                  <a:srgbClr val="888888"/>
                </a:solidFill>
              </a:defRPr>
            </a:lvl6pPr>
            <a:lvl7pPr lvl="6" algn="ctr">
              <a:spcBef>
                <a:spcPts val="300"/>
              </a:spcBef>
              <a:spcAft>
                <a:spcPts val="0"/>
              </a:spcAft>
              <a:buClr>
                <a:srgbClr val="888888"/>
              </a:buClr>
              <a:buSzPts val="2000"/>
              <a:buNone/>
              <a:defRPr>
                <a:solidFill>
                  <a:srgbClr val="888888"/>
                </a:solidFill>
              </a:defRPr>
            </a:lvl7pPr>
            <a:lvl8pPr lvl="7" algn="ctr">
              <a:spcBef>
                <a:spcPts val="300"/>
              </a:spcBef>
              <a:spcAft>
                <a:spcPts val="0"/>
              </a:spcAft>
              <a:buClr>
                <a:srgbClr val="888888"/>
              </a:buClr>
              <a:buSzPts val="2000"/>
              <a:buNone/>
              <a:defRPr>
                <a:solidFill>
                  <a:srgbClr val="888888"/>
                </a:solidFill>
              </a:defRPr>
            </a:lvl8pPr>
            <a:lvl9pPr lvl="8" algn="ctr">
              <a:spcBef>
                <a:spcPts val="300"/>
              </a:spcBef>
              <a:spcAft>
                <a:spcPts val="0"/>
              </a:spcAft>
              <a:buClr>
                <a:srgbClr val="888888"/>
              </a:buClr>
              <a:buSzPts val="2000"/>
              <a:buNone/>
              <a:defRPr>
                <a:solidFill>
                  <a:srgbClr val="888888"/>
                </a:solidFill>
              </a:defRPr>
            </a:lvl9pPr>
          </a:lstStyle>
          <a:p>
            <a:endParaRPr/>
          </a:p>
        </p:txBody>
      </p:sp>
      <p:sp>
        <p:nvSpPr>
          <p:cNvPr id="14" name="Google Shape;14;p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66281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477276"/>
          </a:xfrm>
          <a:prstGeom prst="rect">
            <a:avLst/>
          </a:prstGeom>
        </p:spPr>
        <p:txBody>
          <a:bodyPr vert="horz" wrap="square" lIns="0" tIns="0" rIns="0" bIns="0" rtlCol="0" anchor="t" anchorCtr="0">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62733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457200" rtl="0" eaLnBrk="1" latinLnBrk="0" hangingPunct="1">
        <a:spcBef>
          <a:spcPct val="0"/>
        </a:spcBef>
        <a:buNone/>
        <a:defRPr sz="3000" kern="1200">
          <a:solidFill>
            <a:schemeClr val="tx1"/>
          </a:solidFill>
          <a:latin typeface="Open Sans"/>
          <a:ea typeface="+mj-ea"/>
          <a:cs typeface="Open San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3"/>
          <p:cNvPicPr preferRelativeResize="0"/>
          <p:nvPr/>
        </p:nvPicPr>
        <p:blipFill rotWithShape="1">
          <a:blip r:embed="rId3">
            <a:alphaModFix/>
          </a:blip>
          <a:srcRect/>
          <a:stretch/>
        </p:blipFill>
        <p:spPr>
          <a:xfrm>
            <a:off x="5715000" y="3857935"/>
            <a:ext cx="1908787" cy="974276"/>
          </a:xfrm>
          <a:prstGeom prst="rect">
            <a:avLst/>
          </a:prstGeom>
          <a:noFill/>
          <a:ln>
            <a:noFill/>
          </a:ln>
        </p:spPr>
      </p:pic>
      <p:sp>
        <p:nvSpPr>
          <p:cNvPr id="85" name="Google Shape;85;p13"/>
          <p:cNvSpPr txBox="1"/>
          <p:nvPr/>
        </p:nvSpPr>
        <p:spPr>
          <a:xfrm>
            <a:off x="1143000" y="228600"/>
            <a:ext cx="6858000" cy="1090575"/>
          </a:xfrm>
          <a:prstGeom prst="rect">
            <a:avLst/>
          </a:prstGeom>
          <a:noFill/>
          <a:ln>
            <a:noFill/>
          </a:ln>
        </p:spPr>
        <p:txBody>
          <a:bodyPr spcFirstLastPara="1" wrap="square" lIns="68569" tIns="34275" rIns="68569" bIns="34275" anchor="t" anchorCtr="0">
            <a:noAutofit/>
          </a:bodyPr>
          <a:lstStyle/>
          <a:p>
            <a:pPr algn="ctr"/>
            <a:r>
              <a:rPr lang="en-US" b="1">
                <a:solidFill>
                  <a:srgbClr val="007D9F"/>
                </a:solidFill>
              </a:rPr>
              <a:t>Scoring the Progress of Retirement Savers - How the MA </a:t>
            </a:r>
            <a:endParaRPr b="1">
              <a:solidFill>
                <a:srgbClr val="007D9F"/>
              </a:solidFill>
            </a:endParaRPr>
          </a:p>
          <a:p>
            <a:pPr algn="ctr"/>
            <a:r>
              <a:rPr lang="en-US" b="1">
                <a:solidFill>
                  <a:srgbClr val="007D9F"/>
                </a:solidFill>
              </a:rPr>
              <a:t>401 (k) CORE Plan Can Help Nonprofits Save for Retirement</a:t>
            </a:r>
            <a:endParaRPr sz="1350"/>
          </a:p>
          <a:p>
            <a:pPr algn="ctr"/>
            <a:r>
              <a:rPr lang="en-US" sz="1500" b="1">
                <a:solidFill>
                  <a:srgbClr val="007D9F"/>
                </a:solidFill>
              </a:rPr>
              <a:t>July 24</a:t>
            </a:r>
            <a:r>
              <a:rPr lang="en-US" sz="1500" b="1" baseline="30000">
                <a:solidFill>
                  <a:srgbClr val="007D9F"/>
                </a:solidFill>
              </a:rPr>
              <a:t>th</a:t>
            </a:r>
            <a:r>
              <a:rPr lang="en-US" sz="1500" b="1">
                <a:solidFill>
                  <a:srgbClr val="007D9F"/>
                </a:solidFill>
                <a:latin typeface="Arial"/>
                <a:ea typeface="Arial"/>
                <a:cs typeface="Arial"/>
                <a:sym typeface="Arial"/>
              </a:rPr>
              <a:t> Webinar</a:t>
            </a:r>
            <a:endParaRPr sz="1350"/>
          </a:p>
          <a:p>
            <a:pPr algn="ctr"/>
            <a:r>
              <a:rPr lang="en-US" sz="1500" b="1">
                <a:solidFill>
                  <a:srgbClr val="007D9F"/>
                </a:solidFill>
                <a:latin typeface="Arial"/>
                <a:ea typeface="Arial"/>
                <a:cs typeface="Arial"/>
                <a:sym typeface="Arial"/>
              </a:rPr>
              <a:t>Presented by </a:t>
            </a:r>
            <a:r>
              <a:rPr lang="en-US" sz="1500" b="1">
                <a:solidFill>
                  <a:srgbClr val="007D9F"/>
                </a:solidFill>
              </a:rPr>
              <a:t>Massachusetts CORE Plan</a:t>
            </a:r>
            <a:endParaRPr sz="1350"/>
          </a:p>
        </p:txBody>
      </p:sp>
      <p:sp>
        <p:nvSpPr>
          <p:cNvPr id="86" name="Google Shape;86;p13"/>
          <p:cNvSpPr txBox="1"/>
          <p:nvPr/>
        </p:nvSpPr>
        <p:spPr>
          <a:xfrm>
            <a:off x="1416357" y="1934182"/>
            <a:ext cx="3657599" cy="2516074"/>
          </a:xfrm>
          <a:prstGeom prst="rect">
            <a:avLst/>
          </a:prstGeom>
          <a:noFill/>
          <a:ln>
            <a:noFill/>
          </a:ln>
        </p:spPr>
        <p:txBody>
          <a:bodyPr spcFirstLastPara="1" wrap="square" lIns="68569" tIns="34275" rIns="68569" bIns="34275" anchor="t" anchorCtr="0">
            <a:noAutofit/>
          </a:bodyPr>
          <a:lstStyle/>
          <a:p>
            <a:r>
              <a:rPr lang="en-US" sz="1050" b="1">
                <a:solidFill>
                  <a:schemeClr val="dk1"/>
                </a:solidFill>
                <a:latin typeface="Arial"/>
                <a:ea typeface="Arial"/>
                <a:cs typeface="Arial"/>
                <a:sym typeface="Arial"/>
              </a:rPr>
              <a:t>Thanks for joining us! A few instructions before we begin:</a:t>
            </a:r>
            <a:endParaRPr sz="1350"/>
          </a:p>
          <a:p>
            <a:endParaRPr sz="1050" b="1">
              <a:solidFill>
                <a:schemeClr val="dk1"/>
              </a:solidFill>
              <a:latin typeface="Arial"/>
              <a:ea typeface="Arial"/>
              <a:cs typeface="Arial"/>
              <a:sym typeface="Arial"/>
            </a:endParaRPr>
          </a:p>
          <a:p>
            <a:pPr marL="214313" indent="-214313">
              <a:buClr>
                <a:schemeClr val="dk1"/>
              </a:buClr>
              <a:buSzPts val="1400"/>
              <a:buFont typeface="Arial"/>
              <a:buChar char="•"/>
            </a:pPr>
            <a:r>
              <a:rPr lang="en-US" sz="1050">
                <a:solidFill>
                  <a:schemeClr val="dk1"/>
                </a:solidFill>
                <a:latin typeface="Arial"/>
                <a:ea typeface="Arial"/>
                <a:cs typeface="Arial"/>
                <a:sym typeface="Arial"/>
              </a:rPr>
              <a:t>You may</a:t>
            </a:r>
            <a:r>
              <a:rPr lang="en-US" sz="1050" b="1">
                <a:solidFill>
                  <a:schemeClr val="dk1"/>
                </a:solidFill>
                <a:latin typeface="Arial"/>
                <a:ea typeface="Arial"/>
                <a:cs typeface="Arial"/>
                <a:sym typeface="Arial"/>
              </a:rPr>
              <a:t> join the audio </a:t>
            </a:r>
            <a:r>
              <a:rPr lang="en-US" sz="1050">
                <a:solidFill>
                  <a:schemeClr val="dk1"/>
                </a:solidFill>
                <a:latin typeface="Arial"/>
                <a:ea typeface="Arial"/>
                <a:cs typeface="Arial"/>
                <a:sym typeface="Arial"/>
              </a:rPr>
              <a:t>by selecting the radio button for either “Telephone” or “Mic &amp; Speakers.” If you are using telephone, please dial in with the conference line and audio pin provided.</a:t>
            </a:r>
            <a:endParaRPr sz="1350"/>
          </a:p>
          <a:p>
            <a:endParaRPr sz="788">
              <a:solidFill>
                <a:schemeClr val="dk1"/>
              </a:solidFill>
              <a:latin typeface="Arial"/>
              <a:ea typeface="Arial"/>
              <a:cs typeface="Arial"/>
              <a:sym typeface="Arial"/>
            </a:endParaRPr>
          </a:p>
          <a:p>
            <a:pPr marL="214313" indent="-214313">
              <a:buClr>
                <a:schemeClr val="dk1"/>
              </a:buClr>
              <a:buSzPts val="1400"/>
              <a:buFont typeface="Arial"/>
              <a:buChar char="•"/>
            </a:pPr>
            <a:r>
              <a:rPr lang="en-US" sz="1050">
                <a:solidFill>
                  <a:schemeClr val="dk1"/>
                </a:solidFill>
                <a:latin typeface="Arial"/>
                <a:ea typeface="Arial"/>
                <a:cs typeface="Arial"/>
                <a:sym typeface="Arial"/>
              </a:rPr>
              <a:t>If you are having any technical issues, please let us know in the chat box.</a:t>
            </a:r>
            <a:endParaRPr sz="1350"/>
          </a:p>
          <a:p>
            <a:endParaRPr sz="788">
              <a:solidFill>
                <a:schemeClr val="dk1"/>
              </a:solidFill>
              <a:latin typeface="Arial"/>
              <a:ea typeface="Arial"/>
              <a:cs typeface="Arial"/>
              <a:sym typeface="Arial"/>
            </a:endParaRPr>
          </a:p>
          <a:p>
            <a:pPr marL="214313" indent="-214313">
              <a:buClr>
                <a:schemeClr val="dk1"/>
              </a:buClr>
              <a:buSzPts val="1400"/>
              <a:buFont typeface="Arial"/>
              <a:buChar char="•"/>
            </a:pPr>
            <a:r>
              <a:rPr lang="en-US" sz="1050">
                <a:solidFill>
                  <a:schemeClr val="dk1"/>
                </a:solidFill>
                <a:latin typeface="Arial"/>
                <a:ea typeface="Arial"/>
                <a:cs typeface="Arial"/>
                <a:sym typeface="Arial"/>
              </a:rPr>
              <a:t>We will have time for </a:t>
            </a:r>
            <a:r>
              <a:rPr lang="en-US" sz="1050" b="1">
                <a:solidFill>
                  <a:schemeClr val="dk1"/>
                </a:solidFill>
                <a:latin typeface="Arial"/>
                <a:ea typeface="Arial"/>
                <a:cs typeface="Arial"/>
                <a:sym typeface="Arial"/>
              </a:rPr>
              <a:t>Q&amp;A</a:t>
            </a:r>
            <a:r>
              <a:rPr lang="en-US" sz="1050">
                <a:solidFill>
                  <a:schemeClr val="dk1"/>
                </a:solidFill>
                <a:latin typeface="Arial"/>
                <a:ea typeface="Arial"/>
                <a:cs typeface="Arial"/>
                <a:sym typeface="Arial"/>
              </a:rPr>
              <a:t>. Please enter your questions in the chat box at any time.</a:t>
            </a:r>
            <a:endParaRPr sz="1350"/>
          </a:p>
          <a:p>
            <a:endParaRPr sz="675">
              <a:solidFill>
                <a:schemeClr val="dk1"/>
              </a:solidFill>
              <a:latin typeface="Arial"/>
              <a:ea typeface="Arial"/>
              <a:cs typeface="Arial"/>
              <a:sym typeface="Arial"/>
            </a:endParaRPr>
          </a:p>
          <a:p>
            <a:pPr marL="214313" indent="-214313">
              <a:buClr>
                <a:schemeClr val="dk1"/>
              </a:buClr>
              <a:buSzPts val="1400"/>
              <a:buFont typeface="Arial"/>
              <a:buChar char="•"/>
            </a:pPr>
            <a:r>
              <a:rPr lang="en-US" sz="1050">
                <a:solidFill>
                  <a:schemeClr val="dk1"/>
                </a:solidFill>
                <a:latin typeface="Arial"/>
                <a:ea typeface="Arial"/>
                <a:cs typeface="Arial"/>
                <a:sym typeface="Arial"/>
              </a:rPr>
              <a:t>This webinar is being recorded, and we will distribute the </a:t>
            </a:r>
            <a:r>
              <a:rPr lang="en-US" sz="1050" b="1">
                <a:solidFill>
                  <a:schemeClr val="dk1"/>
                </a:solidFill>
                <a:latin typeface="Arial"/>
                <a:ea typeface="Arial"/>
                <a:cs typeface="Arial"/>
                <a:sym typeface="Arial"/>
              </a:rPr>
              <a:t>recording </a:t>
            </a:r>
            <a:r>
              <a:rPr lang="en-US" sz="1050">
                <a:solidFill>
                  <a:schemeClr val="dk1"/>
                </a:solidFill>
                <a:latin typeface="Arial"/>
                <a:ea typeface="Arial"/>
                <a:cs typeface="Arial"/>
                <a:sym typeface="Arial"/>
              </a:rPr>
              <a:t>after the webinar. </a:t>
            </a:r>
            <a:endParaRPr sz="1350"/>
          </a:p>
        </p:txBody>
      </p:sp>
      <p:sp>
        <p:nvSpPr>
          <p:cNvPr id="87" name="Google Shape;87;p13"/>
          <p:cNvSpPr txBox="1"/>
          <p:nvPr/>
        </p:nvSpPr>
        <p:spPr>
          <a:xfrm>
            <a:off x="5384572" y="2996015"/>
            <a:ext cx="2502225" cy="392400"/>
          </a:xfrm>
          <a:prstGeom prst="rect">
            <a:avLst/>
          </a:prstGeom>
          <a:noFill/>
          <a:ln>
            <a:noFill/>
          </a:ln>
        </p:spPr>
        <p:txBody>
          <a:bodyPr spcFirstLastPara="1" wrap="square" lIns="68569" tIns="34275" rIns="68569" bIns="34275" anchor="t" anchorCtr="0">
            <a:noAutofit/>
          </a:bodyPr>
          <a:lstStyle/>
          <a:p>
            <a:pPr algn="r"/>
            <a:r>
              <a:rPr lang="en-US" sz="1050" b="1">
                <a:solidFill>
                  <a:schemeClr val="dk1"/>
                </a:solidFill>
                <a:latin typeface="Arial"/>
                <a:ea typeface="Arial"/>
                <a:cs typeface="Arial"/>
                <a:sym typeface="Arial"/>
              </a:rPr>
              <a:t>Jenny Yuan</a:t>
            </a:r>
            <a:endParaRPr sz="1350"/>
          </a:p>
          <a:p>
            <a:pPr algn="r"/>
            <a:r>
              <a:rPr lang="en-US" sz="1050">
                <a:solidFill>
                  <a:schemeClr val="dk1"/>
                </a:solidFill>
                <a:latin typeface="Arial"/>
                <a:ea typeface="Arial"/>
                <a:cs typeface="Arial"/>
                <a:sym typeface="Arial"/>
              </a:rPr>
              <a:t>Operation and Membership </a:t>
            </a:r>
            <a:r>
              <a:rPr lang="en-US" sz="1350">
                <a:solidFill>
                  <a:schemeClr val="dk1"/>
                </a:solidFill>
              </a:rPr>
              <a:t>Manager</a:t>
            </a:r>
            <a:endParaRPr sz="1350"/>
          </a:p>
        </p:txBody>
      </p:sp>
      <p:sp>
        <p:nvSpPr>
          <p:cNvPr id="88" name="Google Shape;88;p13"/>
          <p:cNvSpPr/>
          <p:nvPr/>
        </p:nvSpPr>
        <p:spPr>
          <a:xfrm>
            <a:off x="1371600" y="1885951"/>
            <a:ext cx="3771900" cy="2764631"/>
          </a:xfrm>
          <a:prstGeom prst="wedgeRectCallout">
            <a:avLst>
              <a:gd name="adj1" fmla="val 77585"/>
              <a:gd name="adj2" fmla="val -30428"/>
            </a:avLst>
          </a:prstGeom>
          <a:noFill/>
          <a:ln w="25400" cap="flat" cmpd="sng">
            <a:solidFill>
              <a:srgbClr val="007D9F"/>
            </a:solidFill>
            <a:prstDash val="solid"/>
            <a:round/>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89" name="Google Shape;89;p13"/>
          <p:cNvSpPr txBox="1"/>
          <p:nvPr/>
        </p:nvSpPr>
        <p:spPr>
          <a:xfrm>
            <a:off x="3483216" y="4855071"/>
            <a:ext cx="2177568" cy="276999"/>
          </a:xfrm>
          <a:prstGeom prst="rect">
            <a:avLst/>
          </a:prstGeom>
          <a:noFill/>
          <a:ln>
            <a:noFill/>
          </a:ln>
        </p:spPr>
        <p:txBody>
          <a:bodyPr spcFirstLastPara="1" wrap="square" lIns="68569" tIns="34275" rIns="68569" bIns="34275" anchor="t" anchorCtr="0">
            <a:noAutofit/>
          </a:bodyPr>
          <a:lstStyle/>
          <a:p>
            <a:r>
              <a:rPr lang="en-US" sz="1350">
                <a:solidFill>
                  <a:srgbClr val="007D9F"/>
                </a:solidFill>
                <a:latin typeface="Arial"/>
                <a:ea typeface="Arial"/>
                <a:cs typeface="Arial"/>
                <a:sym typeface="Arial"/>
              </a:rPr>
              <a:t>www.massnonprofitnet.org</a:t>
            </a:r>
            <a:endParaRPr sz="1350"/>
          </a:p>
        </p:txBody>
      </p:sp>
      <p:pic>
        <p:nvPicPr>
          <p:cNvPr id="90" name="Google Shape;90;p13"/>
          <p:cNvPicPr preferRelativeResize="0"/>
          <p:nvPr/>
        </p:nvPicPr>
        <p:blipFill rotWithShape="1">
          <a:blip r:embed="rId4">
            <a:alphaModFix/>
          </a:blip>
          <a:srcRect l="15594" t="5814" r="13427" b="1532"/>
          <a:stretch/>
        </p:blipFill>
        <p:spPr>
          <a:xfrm>
            <a:off x="6251692" y="1518736"/>
            <a:ext cx="1635008" cy="1424064"/>
          </a:xfrm>
          <a:prstGeom prst="rect">
            <a:avLst/>
          </a:prstGeom>
          <a:noFill/>
          <a:ln>
            <a:noFill/>
          </a:ln>
        </p:spPr>
      </p:pic>
    </p:spTree>
    <p:extLst>
      <p:ext uri="{BB962C8B-B14F-4D97-AF65-F5344CB8AC3E}">
        <p14:creationId xmlns:p14="http://schemas.microsoft.com/office/powerpoint/2010/main" val="2431644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mpower_SRS_WhitePaper_Graphics_20180411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itle 1"/>
          <p:cNvSpPr txBox="1">
            <a:spLocks/>
          </p:cNvSpPr>
          <p:nvPr/>
        </p:nvSpPr>
        <p:spPr>
          <a:xfrm>
            <a:off x="581309" y="450146"/>
            <a:ext cx="7772400" cy="482294"/>
          </a:xfrm>
          <a:prstGeom prst="rect">
            <a:avLst/>
          </a:prstGeom>
        </p:spPr>
        <p:txBody>
          <a:bodyPr vert="horz" wrap="square" lIns="0" tIns="0" rIns="0" bIns="0" rtlCol="0" anchor="t" anchorCtr="0">
            <a:normAutofit/>
          </a:bodyPr>
          <a:lstStyle>
            <a:lvl1pPr algn="l" defTabSz="457200" rtl="0" eaLnBrk="1" latinLnBrk="0" hangingPunct="1">
              <a:spcBef>
                <a:spcPct val="0"/>
              </a:spcBef>
              <a:buNone/>
              <a:defRPr sz="3000" kern="1200">
                <a:solidFill>
                  <a:schemeClr val="tx1"/>
                </a:solidFill>
                <a:latin typeface="Open Sans"/>
                <a:ea typeface="+mj-ea"/>
                <a:cs typeface="Open Sans"/>
              </a:defRPr>
            </a:lvl1pPr>
          </a:lstStyle>
          <a:p>
            <a:r>
              <a:rPr lang="en-US" sz="2400" dirty="0" smtClean="0">
                <a:solidFill>
                  <a:schemeClr val="tx1">
                    <a:lumMod val="65000"/>
                    <a:lumOff val="35000"/>
                  </a:schemeClr>
                </a:solidFill>
                <a:latin typeface="Open Sans Light"/>
                <a:cs typeface="Open Sans Light"/>
              </a:rPr>
              <a:t>Plan design matters</a:t>
            </a:r>
            <a:endParaRPr lang="en-US" sz="2400" dirty="0">
              <a:solidFill>
                <a:schemeClr val="tx1">
                  <a:lumMod val="65000"/>
                  <a:lumOff val="35000"/>
                </a:schemeClr>
              </a:solidFill>
              <a:latin typeface="Open Sans Light"/>
              <a:cs typeface="Open Sans Light"/>
            </a:endParaRPr>
          </a:p>
        </p:txBody>
      </p:sp>
    </p:spTree>
    <p:extLst>
      <p:ext uri="{BB962C8B-B14F-4D97-AF65-F5344CB8AC3E}">
        <p14:creationId xmlns:p14="http://schemas.microsoft.com/office/powerpoint/2010/main" val="28936932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mpower_SRS_WhitePaper_Graphics_201804111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itle 1"/>
          <p:cNvSpPr txBox="1">
            <a:spLocks/>
          </p:cNvSpPr>
          <p:nvPr/>
        </p:nvSpPr>
        <p:spPr>
          <a:xfrm>
            <a:off x="581309" y="450146"/>
            <a:ext cx="7772400" cy="482294"/>
          </a:xfrm>
          <a:prstGeom prst="rect">
            <a:avLst/>
          </a:prstGeom>
        </p:spPr>
        <p:txBody>
          <a:bodyPr vert="horz" wrap="square" lIns="0" tIns="0" rIns="0" bIns="0" rtlCol="0" anchor="t" anchorCtr="0">
            <a:normAutofit/>
          </a:bodyPr>
          <a:lstStyle>
            <a:lvl1pPr algn="l" defTabSz="457200" rtl="0" eaLnBrk="1" latinLnBrk="0" hangingPunct="1">
              <a:spcBef>
                <a:spcPct val="0"/>
              </a:spcBef>
              <a:buNone/>
              <a:defRPr sz="3000" kern="1200">
                <a:solidFill>
                  <a:schemeClr val="tx1"/>
                </a:solidFill>
                <a:latin typeface="Open Sans"/>
                <a:ea typeface="+mj-ea"/>
                <a:cs typeface="Open Sans"/>
              </a:defRPr>
            </a:lvl1pPr>
          </a:lstStyle>
          <a:p>
            <a:r>
              <a:rPr lang="en-US" sz="2400" dirty="0" smtClean="0">
                <a:solidFill>
                  <a:schemeClr val="tx1">
                    <a:lumMod val="65000"/>
                    <a:lumOff val="35000"/>
                  </a:schemeClr>
                </a:solidFill>
                <a:latin typeface="Open Sans Light"/>
                <a:cs typeface="Open Sans Light"/>
              </a:rPr>
              <a:t>Success barriers</a:t>
            </a:r>
            <a:endParaRPr lang="en-US" sz="2400" dirty="0">
              <a:solidFill>
                <a:schemeClr val="tx1">
                  <a:lumMod val="65000"/>
                  <a:lumOff val="35000"/>
                </a:schemeClr>
              </a:solidFill>
              <a:latin typeface="Open Sans Light"/>
              <a:cs typeface="Open Sans Light"/>
            </a:endParaRPr>
          </a:p>
        </p:txBody>
      </p:sp>
    </p:spTree>
    <p:extLst>
      <p:ext uri="{BB962C8B-B14F-4D97-AF65-F5344CB8AC3E}">
        <p14:creationId xmlns:p14="http://schemas.microsoft.com/office/powerpoint/2010/main" val="36914543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mpower_SRS_WhitePaper_Graphics_201804111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827111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mpower_SRS_WhitePaper_Graphics_20180411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itle 1"/>
          <p:cNvSpPr txBox="1">
            <a:spLocks/>
          </p:cNvSpPr>
          <p:nvPr/>
        </p:nvSpPr>
        <p:spPr>
          <a:xfrm>
            <a:off x="581309" y="450146"/>
            <a:ext cx="7772400" cy="482294"/>
          </a:xfrm>
          <a:prstGeom prst="rect">
            <a:avLst/>
          </a:prstGeom>
        </p:spPr>
        <p:txBody>
          <a:bodyPr vert="horz" wrap="square" lIns="0" tIns="0" rIns="0" bIns="0" rtlCol="0" anchor="t" anchorCtr="0">
            <a:normAutofit/>
          </a:bodyPr>
          <a:lstStyle>
            <a:lvl1pPr algn="l" defTabSz="457200" rtl="0" eaLnBrk="1" latinLnBrk="0" hangingPunct="1">
              <a:spcBef>
                <a:spcPct val="0"/>
              </a:spcBef>
              <a:buNone/>
              <a:defRPr sz="3000" kern="1200">
                <a:solidFill>
                  <a:schemeClr val="tx1"/>
                </a:solidFill>
                <a:latin typeface="Open Sans"/>
                <a:ea typeface="+mj-ea"/>
                <a:cs typeface="Open Sans"/>
              </a:defRPr>
            </a:lvl1pPr>
          </a:lstStyle>
          <a:p>
            <a:r>
              <a:rPr lang="en-US" sz="2400" dirty="0" smtClean="0">
                <a:solidFill>
                  <a:schemeClr val="tx1">
                    <a:lumMod val="65000"/>
                    <a:lumOff val="35000"/>
                  </a:schemeClr>
                </a:solidFill>
                <a:latin typeface="Open Sans Light"/>
                <a:cs typeface="Open Sans Light"/>
              </a:rPr>
              <a:t>Financial advisors are making a difference</a:t>
            </a:r>
            <a:endParaRPr lang="en-US" sz="2400" dirty="0">
              <a:solidFill>
                <a:schemeClr val="tx1">
                  <a:lumMod val="65000"/>
                  <a:lumOff val="35000"/>
                </a:schemeClr>
              </a:solidFill>
              <a:latin typeface="Open Sans Light"/>
              <a:cs typeface="Open Sans Light"/>
            </a:endParaRPr>
          </a:p>
        </p:txBody>
      </p:sp>
    </p:spTree>
    <p:extLst>
      <p:ext uri="{BB962C8B-B14F-4D97-AF65-F5344CB8AC3E}">
        <p14:creationId xmlns:p14="http://schemas.microsoft.com/office/powerpoint/2010/main" val="24422956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mpower_SRS_WhitePaper_Graphics_201804111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385311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mpower_SRS_WhitePaper_Graphics_201804111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itle 1"/>
          <p:cNvSpPr txBox="1">
            <a:spLocks/>
          </p:cNvSpPr>
          <p:nvPr/>
        </p:nvSpPr>
        <p:spPr>
          <a:xfrm>
            <a:off x="581309" y="450146"/>
            <a:ext cx="7772400" cy="482294"/>
          </a:xfrm>
          <a:prstGeom prst="rect">
            <a:avLst/>
          </a:prstGeom>
        </p:spPr>
        <p:txBody>
          <a:bodyPr vert="horz" wrap="square" lIns="0" tIns="0" rIns="0" bIns="0" rtlCol="0" anchor="t" anchorCtr="0">
            <a:normAutofit/>
          </a:bodyPr>
          <a:lstStyle>
            <a:lvl1pPr algn="l" defTabSz="457200" rtl="0" eaLnBrk="1" latinLnBrk="0" hangingPunct="1">
              <a:spcBef>
                <a:spcPct val="0"/>
              </a:spcBef>
              <a:buNone/>
              <a:defRPr sz="3000" kern="1200">
                <a:solidFill>
                  <a:schemeClr val="tx1"/>
                </a:solidFill>
                <a:latin typeface="Open Sans"/>
                <a:ea typeface="+mj-ea"/>
                <a:cs typeface="Open Sans"/>
              </a:defRPr>
            </a:lvl1pPr>
          </a:lstStyle>
          <a:p>
            <a:r>
              <a:rPr lang="en-US" sz="2400" dirty="0" smtClean="0">
                <a:solidFill>
                  <a:schemeClr val="tx1">
                    <a:lumMod val="65000"/>
                    <a:lumOff val="35000"/>
                  </a:schemeClr>
                </a:solidFill>
                <a:latin typeface="Open Sans Light"/>
                <a:cs typeface="Open Sans Light"/>
              </a:rPr>
              <a:t>Key conclusions	</a:t>
            </a:r>
            <a:endParaRPr lang="en-US" sz="2400" dirty="0">
              <a:solidFill>
                <a:schemeClr val="tx1">
                  <a:lumMod val="65000"/>
                  <a:lumOff val="35000"/>
                </a:schemeClr>
              </a:solidFill>
              <a:latin typeface="Open Sans Light"/>
              <a:cs typeface="Open Sans Light"/>
            </a:endParaRPr>
          </a:p>
        </p:txBody>
      </p:sp>
    </p:spTree>
    <p:extLst>
      <p:ext uri="{BB962C8B-B14F-4D97-AF65-F5344CB8AC3E}">
        <p14:creationId xmlns:p14="http://schemas.microsoft.com/office/powerpoint/2010/main" val="17060297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81309" y="450146"/>
            <a:ext cx="7772400" cy="482294"/>
          </a:xfrm>
          <a:prstGeom prst="rect">
            <a:avLst/>
          </a:prstGeom>
        </p:spPr>
        <p:txBody>
          <a:bodyPr vert="horz" wrap="square" lIns="0" tIns="0" rIns="0" bIns="0" rtlCol="0" anchor="t" anchorCtr="0">
            <a:normAutofit/>
          </a:bodyPr>
          <a:lstStyle>
            <a:lvl1pPr algn="l" defTabSz="457200" rtl="0" eaLnBrk="1" latinLnBrk="0" hangingPunct="1">
              <a:spcBef>
                <a:spcPct val="0"/>
              </a:spcBef>
              <a:buNone/>
              <a:defRPr sz="3000" kern="1200">
                <a:solidFill>
                  <a:schemeClr val="tx1"/>
                </a:solidFill>
                <a:latin typeface="Open Sans"/>
                <a:ea typeface="+mj-ea"/>
                <a:cs typeface="Open Sans"/>
              </a:defRPr>
            </a:lvl1pPr>
          </a:lstStyle>
          <a:p>
            <a:r>
              <a:rPr lang="en-US" sz="2400" b="1" dirty="0" smtClean="0">
                <a:solidFill>
                  <a:schemeClr val="tx1">
                    <a:lumMod val="65000"/>
                    <a:lumOff val="35000"/>
                  </a:schemeClr>
                </a:solidFill>
                <a:latin typeface="Open Sans Light"/>
                <a:cs typeface="Open Sans Light"/>
              </a:rPr>
              <a:t>MA 401(k)  CORE Plan Can Help Achieve Success</a:t>
            </a:r>
            <a:endParaRPr lang="en-US" sz="2400" b="1" dirty="0">
              <a:solidFill>
                <a:schemeClr val="tx1">
                  <a:lumMod val="65000"/>
                  <a:lumOff val="35000"/>
                </a:schemeClr>
              </a:solidFill>
              <a:latin typeface="Open Sans Light"/>
              <a:cs typeface="Open Sans Light"/>
            </a:endParaRPr>
          </a:p>
        </p:txBody>
      </p:sp>
      <p:sp>
        <p:nvSpPr>
          <p:cNvPr id="5" name="Title 1"/>
          <p:cNvSpPr txBox="1">
            <a:spLocks/>
          </p:cNvSpPr>
          <p:nvPr/>
        </p:nvSpPr>
        <p:spPr>
          <a:xfrm>
            <a:off x="581309" y="1362878"/>
            <a:ext cx="7772400" cy="3209122"/>
          </a:xfrm>
          <a:prstGeom prst="rect">
            <a:avLst/>
          </a:prstGeom>
        </p:spPr>
        <p:txBody>
          <a:bodyPr vert="horz" wrap="square" lIns="0" tIns="0" rIns="0" bIns="0" rtlCol="0" anchor="t" anchorCtr="0">
            <a:normAutofit/>
          </a:bodyPr>
          <a:lstStyle>
            <a:lvl1pPr algn="l" defTabSz="457200" rtl="0" eaLnBrk="1" latinLnBrk="0" hangingPunct="1">
              <a:spcBef>
                <a:spcPct val="0"/>
              </a:spcBef>
              <a:buNone/>
              <a:defRPr sz="3000" kern="1200">
                <a:solidFill>
                  <a:schemeClr val="tx1"/>
                </a:solidFill>
                <a:latin typeface="Open Sans"/>
                <a:ea typeface="+mj-ea"/>
                <a:cs typeface="Open Sans"/>
              </a:defRPr>
            </a:lvl1pPr>
          </a:lstStyle>
          <a:p>
            <a:pPr marL="342900" indent="-342900">
              <a:buFont typeface="Arial" panose="020B0604020202020204" pitchFamily="34" charset="0"/>
              <a:buChar char="•"/>
            </a:pPr>
            <a:r>
              <a:rPr lang="en-US" sz="2400" dirty="0">
                <a:solidFill>
                  <a:schemeClr val="tx1">
                    <a:lumMod val="65000"/>
                    <a:lumOff val="35000"/>
                  </a:schemeClr>
                </a:solidFill>
                <a:latin typeface="Open Sans Light"/>
                <a:cs typeface="Open Sans Light"/>
              </a:rPr>
              <a:t>Modern Plan Design Features</a:t>
            </a:r>
          </a:p>
          <a:p>
            <a:pPr marL="342900" indent="-342900">
              <a:buFont typeface="Arial" panose="020B0604020202020204" pitchFamily="34" charset="0"/>
              <a:buChar char="•"/>
            </a:pPr>
            <a:r>
              <a:rPr lang="en-US" sz="2400" dirty="0">
                <a:solidFill>
                  <a:schemeClr val="tx1">
                    <a:lumMod val="65000"/>
                    <a:lumOff val="35000"/>
                  </a:schemeClr>
                </a:solidFill>
                <a:latin typeface="Open Sans Light"/>
                <a:cs typeface="Open Sans Light"/>
              </a:rPr>
              <a:t>Flexible Contribution Options</a:t>
            </a:r>
          </a:p>
          <a:p>
            <a:pPr marL="342900" indent="-342900">
              <a:buFont typeface="Arial" panose="020B0604020202020204" pitchFamily="34" charset="0"/>
              <a:buChar char="•"/>
            </a:pPr>
            <a:r>
              <a:rPr lang="en-US" sz="2400" dirty="0">
                <a:solidFill>
                  <a:schemeClr val="tx1">
                    <a:lumMod val="65000"/>
                    <a:lumOff val="35000"/>
                  </a:schemeClr>
                </a:solidFill>
                <a:latin typeface="Open Sans Light"/>
                <a:cs typeface="Open Sans Light"/>
              </a:rPr>
              <a:t>Easy Investment Selection</a:t>
            </a:r>
          </a:p>
          <a:p>
            <a:pPr marL="342900" indent="-342900">
              <a:buFont typeface="Arial" panose="020B0604020202020204" pitchFamily="34" charset="0"/>
              <a:buChar char="•"/>
            </a:pPr>
            <a:r>
              <a:rPr lang="en-US" sz="2400" dirty="0" smtClean="0">
                <a:solidFill>
                  <a:schemeClr val="tx1">
                    <a:lumMod val="65000"/>
                    <a:lumOff val="35000"/>
                  </a:schemeClr>
                </a:solidFill>
                <a:latin typeface="Open Sans Light"/>
                <a:cs typeface="Open Sans Light"/>
              </a:rPr>
              <a:t>Built </a:t>
            </a:r>
            <a:r>
              <a:rPr lang="en-US" sz="2400" dirty="0" smtClean="0">
                <a:solidFill>
                  <a:schemeClr val="tx1">
                    <a:lumMod val="65000"/>
                    <a:lumOff val="35000"/>
                  </a:schemeClr>
                </a:solidFill>
                <a:latin typeface="Open Sans Light"/>
                <a:cs typeface="Open Sans Light"/>
              </a:rPr>
              <a:t>for Small </a:t>
            </a:r>
            <a:r>
              <a:rPr lang="en-US" sz="2400" dirty="0" smtClean="0">
                <a:solidFill>
                  <a:schemeClr val="tx1">
                    <a:lumMod val="65000"/>
                    <a:lumOff val="35000"/>
                  </a:schemeClr>
                </a:solidFill>
                <a:latin typeface="Open Sans Light"/>
                <a:cs typeface="Open Sans Light"/>
              </a:rPr>
              <a:t>Nonprofits</a:t>
            </a:r>
          </a:p>
          <a:p>
            <a:pPr marL="342900" indent="-342900">
              <a:buFont typeface="Arial" panose="020B0604020202020204" pitchFamily="34" charset="0"/>
              <a:buChar char="•"/>
            </a:pPr>
            <a:r>
              <a:rPr lang="en-US" sz="2400" dirty="0" smtClean="0">
                <a:solidFill>
                  <a:schemeClr val="tx1">
                    <a:lumMod val="65000"/>
                    <a:lumOff val="35000"/>
                  </a:schemeClr>
                </a:solidFill>
                <a:latin typeface="Open Sans Light"/>
                <a:cs typeface="Open Sans Light"/>
              </a:rPr>
              <a:t>Limits </a:t>
            </a:r>
            <a:r>
              <a:rPr lang="en-US" sz="2400" dirty="0" smtClean="0">
                <a:solidFill>
                  <a:schemeClr val="tx1">
                    <a:lumMod val="65000"/>
                    <a:lumOff val="35000"/>
                  </a:schemeClr>
                </a:solidFill>
                <a:latin typeface="Open Sans Light"/>
                <a:cs typeface="Open Sans Light"/>
              </a:rPr>
              <a:t>your Fiduciary </a:t>
            </a:r>
            <a:r>
              <a:rPr lang="en-US" sz="2400" dirty="0">
                <a:solidFill>
                  <a:schemeClr val="tx1">
                    <a:lumMod val="65000"/>
                    <a:lumOff val="35000"/>
                  </a:schemeClr>
                </a:solidFill>
                <a:latin typeface="Open Sans Light"/>
                <a:cs typeface="Open Sans Light"/>
              </a:rPr>
              <a:t>R</a:t>
            </a:r>
            <a:r>
              <a:rPr lang="en-US" sz="2400" dirty="0" smtClean="0">
                <a:solidFill>
                  <a:schemeClr val="tx1">
                    <a:lumMod val="65000"/>
                    <a:lumOff val="35000"/>
                  </a:schemeClr>
                </a:solidFill>
                <a:latin typeface="Open Sans Light"/>
                <a:cs typeface="Open Sans Light"/>
              </a:rPr>
              <a:t>esponsibility</a:t>
            </a:r>
          </a:p>
          <a:p>
            <a:pPr marL="342900" indent="-342900">
              <a:buFont typeface="Arial" panose="020B0604020202020204" pitchFamily="34" charset="0"/>
              <a:buChar char="•"/>
            </a:pPr>
            <a:r>
              <a:rPr lang="en-US" sz="2400" dirty="0" smtClean="0">
                <a:solidFill>
                  <a:schemeClr val="tx1">
                    <a:lumMod val="65000"/>
                    <a:lumOff val="35000"/>
                  </a:schemeClr>
                </a:solidFill>
                <a:latin typeface="Open Sans Light"/>
                <a:cs typeface="Open Sans Light"/>
              </a:rPr>
              <a:t>Low </a:t>
            </a:r>
            <a:r>
              <a:rPr lang="en-US" sz="2400" dirty="0">
                <a:solidFill>
                  <a:schemeClr val="tx1">
                    <a:lumMod val="65000"/>
                    <a:lumOff val="35000"/>
                  </a:schemeClr>
                </a:solidFill>
                <a:latin typeface="Open Sans Light"/>
                <a:cs typeface="Open Sans Light"/>
              </a:rPr>
              <a:t>Expense  Ratios and Annual Fee</a:t>
            </a:r>
          </a:p>
          <a:p>
            <a:endParaRPr lang="en-US" sz="2400" dirty="0" smtClean="0">
              <a:solidFill>
                <a:schemeClr val="tx1">
                  <a:lumMod val="65000"/>
                  <a:lumOff val="35000"/>
                </a:schemeClr>
              </a:solidFill>
              <a:latin typeface="Open Sans Light"/>
              <a:cs typeface="Open Sans Light"/>
            </a:endParaRPr>
          </a:p>
          <a:p>
            <a:pPr marL="342900" indent="-342900">
              <a:buFont typeface="Arial" panose="020B0604020202020204" pitchFamily="34" charset="0"/>
              <a:buChar char="•"/>
            </a:pPr>
            <a:endParaRPr lang="en-US" sz="2400" dirty="0">
              <a:solidFill>
                <a:schemeClr val="tx1">
                  <a:lumMod val="65000"/>
                  <a:lumOff val="35000"/>
                </a:schemeClr>
              </a:solidFill>
              <a:latin typeface="Open Sans Light"/>
              <a:cs typeface="Open Sans Light"/>
            </a:endParaRPr>
          </a:p>
        </p:txBody>
      </p:sp>
      <p:sp>
        <p:nvSpPr>
          <p:cNvPr id="6" name="Rectangle 3"/>
          <p:cNvSpPr/>
          <p:nvPr/>
        </p:nvSpPr>
        <p:spPr bwMode="auto">
          <a:xfrm>
            <a:off x="6868160" y="3313846"/>
            <a:ext cx="2275840" cy="1688592"/>
          </a:xfrm>
          <a:custGeom>
            <a:avLst/>
            <a:gdLst>
              <a:gd name="connsiteX0" fmla="*/ 0 w 4648522"/>
              <a:gd name="connsiteY0" fmla="*/ 0 h 3776472"/>
              <a:gd name="connsiteX1" fmla="*/ 4648522 w 4648522"/>
              <a:gd name="connsiteY1" fmla="*/ 0 h 3776472"/>
              <a:gd name="connsiteX2" fmla="*/ 4648522 w 4648522"/>
              <a:gd name="connsiteY2" fmla="*/ 3776472 h 3776472"/>
              <a:gd name="connsiteX3" fmla="*/ 0 w 4648522"/>
              <a:gd name="connsiteY3" fmla="*/ 3776472 h 3776472"/>
              <a:gd name="connsiteX4" fmla="*/ 0 w 4648522"/>
              <a:gd name="connsiteY4" fmla="*/ 0 h 3776472"/>
              <a:gd name="connsiteX0" fmla="*/ 2311685 w 4648522"/>
              <a:gd name="connsiteY0" fmla="*/ 30822 h 3776472"/>
              <a:gd name="connsiteX1" fmla="*/ 4648522 w 4648522"/>
              <a:gd name="connsiteY1" fmla="*/ 0 h 3776472"/>
              <a:gd name="connsiteX2" fmla="*/ 4648522 w 4648522"/>
              <a:gd name="connsiteY2" fmla="*/ 3776472 h 3776472"/>
              <a:gd name="connsiteX3" fmla="*/ 0 w 4648522"/>
              <a:gd name="connsiteY3" fmla="*/ 3776472 h 3776472"/>
              <a:gd name="connsiteX4" fmla="*/ 2311685 w 4648522"/>
              <a:gd name="connsiteY4" fmla="*/ 30822 h 3776472"/>
              <a:gd name="connsiteX0" fmla="*/ 2116476 w 4648522"/>
              <a:gd name="connsiteY0" fmla="*/ 20548 h 3776472"/>
              <a:gd name="connsiteX1" fmla="*/ 4648522 w 4648522"/>
              <a:gd name="connsiteY1" fmla="*/ 0 h 3776472"/>
              <a:gd name="connsiteX2" fmla="*/ 4648522 w 4648522"/>
              <a:gd name="connsiteY2" fmla="*/ 3776472 h 3776472"/>
              <a:gd name="connsiteX3" fmla="*/ 0 w 4648522"/>
              <a:gd name="connsiteY3" fmla="*/ 3776472 h 3776472"/>
              <a:gd name="connsiteX4" fmla="*/ 2116476 w 4648522"/>
              <a:gd name="connsiteY4" fmla="*/ 20548 h 3776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8522" h="3776472">
                <a:moveTo>
                  <a:pt x="2116476" y="20548"/>
                </a:moveTo>
                <a:lnTo>
                  <a:pt x="4648522" y="0"/>
                </a:lnTo>
                <a:lnTo>
                  <a:pt x="4648522" y="3776472"/>
                </a:lnTo>
                <a:lnTo>
                  <a:pt x="0" y="3776472"/>
                </a:lnTo>
                <a:lnTo>
                  <a:pt x="2116476" y="20548"/>
                </a:lnTo>
                <a:close/>
              </a:path>
            </a:pathLst>
          </a:custGeom>
          <a:blipFill dpi="0" rotWithShape="1">
            <a:blip r:embed="rId2">
              <a:extLst>
                <a:ext uri="{28A0092B-C50C-407E-A947-70E740481C1C}">
                  <a14:useLocalDpi xmlns:a14="http://schemas.microsoft.com/office/drawing/2010/main" val="0"/>
                </a:ext>
              </a:extLst>
            </a:blip>
            <a:srcRect/>
            <a:stretch>
              <a:fillRect/>
            </a:stretch>
          </a:bli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l" defTabSz="1019175"/>
            <a:endParaRPr lang="en-US" sz="2000" dirty="0">
              <a:solidFill>
                <a:srgbClr val="BA0C2F"/>
              </a:solidFill>
              <a:latin typeface="Gotham C2 Text" charset="0"/>
              <a:ea typeface="ＭＳ Ｐゴシック" charset="0"/>
              <a:cs typeface="ＭＳ Ｐゴシック" charset="0"/>
            </a:endParaRPr>
          </a:p>
        </p:txBody>
      </p:sp>
    </p:spTree>
    <p:extLst>
      <p:ext uri="{BB962C8B-B14F-4D97-AF65-F5344CB8AC3E}">
        <p14:creationId xmlns:p14="http://schemas.microsoft.com/office/powerpoint/2010/main" val="3819666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2155" y="3410060"/>
            <a:ext cx="2381250"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581309" y="450146"/>
            <a:ext cx="7772400" cy="482294"/>
          </a:xfrm>
          <a:prstGeom prst="rect">
            <a:avLst/>
          </a:prstGeom>
        </p:spPr>
        <p:txBody>
          <a:bodyPr vert="horz" wrap="square" lIns="0" tIns="0" rIns="0" bIns="0" rtlCol="0" anchor="t" anchorCtr="0">
            <a:normAutofit/>
          </a:bodyPr>
          <a:lstStyle>
            <a:lvl1pPr algn="l" defTabSz="457200" rtl="0" eaLnBrk="1" latinLnBrk="0" hangingPunct="1">
              <a:spcBef>
                <a:spcPct val="0"/>
              </a:spcBef>
              <a:buNone/>
              <a:defRPr sz="3000" kern="1200">
                <a:solidFill>
                  <a:schemeClr val="tx1"/>
                </a:solidFill>
                <a:latin typeface="Open Sans"/>
                <a:ea typeface="+mj-ea"/>
                <a:cs typeface="Open Sans"/>
              </a:defRPr>
            </a:lvl1pPr>
          </a:lstStyle>
          <a:p>
            <a:r>
              <a:rPr lang="en-US" sz="2400" b="1" dirty="0" smtClean="0">
                <a:solidFill>
                  <a:schemeClr val="tx1">
                    <a:lumMod val="65000"/>
                    <a:lumOff val="35000"/>
                  </a:schemeClr>
                </a:solidFill>
                <a:latin typeface="Open Sans Light"/>
                <a:cs typeface="Open Sans Light"/>
              </a:rPr>
              <a:t>Contact the MA CORE Plan</a:t>
            </a:r>
            <a:endParaRPr lang="en-US" sz="2400" b="1" dirty="0">
              <a:solidFill>
                <a:schemeClr val="tx1">
                  <a:lumMod val="65000"/>
                  <a:lumOff val="35000"/>
                </a:schemeClr>
              </a:solidFill>
              <a:latin typeface="Open Sans Light"/>
              <a:cs typeface="Open Sans Light"/>
            </a:endParaRPr>
          </a:p>
        </p:txBody>
      </p:sp>
      <p:sp>
        <p:nvSpPr>
          <p:cNvPr id="4" name="Title 1"/>
          <p:cNvSpPr txBox="1">
            <a:spLocks/>
          </p:cNvSpPr>
          <p:nvPr/>
        </p:nvSpPr>
        <p:spPr>
          <a:xfrm>
            <a:off x="581309" y="1362878"/>
            <a:ext cx="7772400" cy="3209122"/>
          </a:xfrm>
          <a:prstGeom prst="rect">
            <a:avLst/>
          </a:prstGeom>
        </p:spPr>
        <p:txBody>
          <a:bodyPr vert="horz" wrap="square" lIns="0" tIns="0" rIns="0" bIns="0" rtlCol="0" anchor="t" anchorCtr="0">
            <a:normAutofit/>
          </a:bodyPr>
          <a:lstStyle>
            <a:lvl1pPr algn="l" defTabSz="457200" rtl="0" eaLnBrk="1" latinLnBrk="0" hangingPunct="1">
              <a:spcBef>
                <a:spcPct val="0"/>
              </a:spcBef>
              <a:buNone/>
              <a:defRPr sz="3000" kern="1200">
                <a:solidFill>
                  <a:schemeClr val="tx1"/>
                </a:solidFill>
                <a:latin typeface="Open Sans"/>
                <a:ea typeface="+mj-ea"/>
                <a:cs typeface="Open Sans"/>
              </a:defRPr>
            </a:lvl1pPr>
          </a:lstStyle>
          <a:p>
            <a:pPr marL="342900" indent="-342900">
              <a:buFont typeface="Arial" panose="020B0604020202020204" pitchFamily="34" charset="0"/>
              <a:buChar char="•"/>
            </a:pPr>
            <a:r>
              <a:rPr lang="en-US" sz="2400" dirty="0" smtClean="0">
                <a:solidFill>
                  <a:schemeClr val="tx1">
                    <a:lumMod val="65000"/>
                    <a:lumOff val="35000"/>
                  </a:schemeClr>
                </a:solidFill>
                <a:latin typeface="Open Sans Light"/>
                <a:cs typeface="Open Sans Light"/>
              </a:rPr>
              <a:t>Lisa Cardinal</a:t>
            </a:r>
          </a:p>
          <a:p>
            <a:endParaRPr lang="en-US" sz="2400" dirty="0" smtClean="0">
              <a:solidFill>
                <a:schemeClr val="tx1">
                  <a:lumMod val="65000"/>
                  <a:lumOff val="35000"/>
                </a:schemeClr>
              </a:solidFill>
              <a:latin typeface="Open Sans Light"/>
              <a:cs typeface="Open Sans Light"/>
            </a:endParaRPr>
          </a:p>
          <a:p>
            <a:pPr marL="342900" indent="-342900">
              <a:buFont typeface="Arial" panose="020B0604020202020204" pitchFamily="34" charset="0"/>
              <a:buChar char="•"/>
            </a:pPr>
            <a:r>
              <a:rPr lang="en-US" sz="2400" dirty="0" smtClean="0">
                <a:solidFill>
                  <a:schemeClr val="tx1">
                    <a:lumMod val="65000"/>
                    <a:lumOff val="35000"/>
                  </a:schemeClr>
                </a:solidFill>
                <a:latin typeface="Open Sans Light"/>
                <a:cs typeface="Open Sans Light"/>
              </a:rPr>
              <a:t>617-510-4036</a:t>
            </a:r>
          </a:p>
          <a:p>
            <a:pPr marL="342900" indent="-342900">
              <a:buFont typeface="Arial" panose="020B0604020202020204" pitchFamily="34" charset="0"/>
              <a:buChar char="•"/>
            </a:pPr>
            <a:endParaRPr lang="en-US" sz="2400" dirty="0">
              <a:solidFill>
                <a:schemeClr val="tx1">
                  <a:lumMod val="65000"/>
                  <a:lumOff val="35000"/>
                </a:schemeClr>
              </a:solidFill>
              <a:latin typeface="Open Sans Light"/>
              <a:cs typeface="Open Sans Light"/>
            </a:endParaRPr>
          </a:p>
          <a:p>
            <a:pPr marL="342900" indent="-342900">
              <a:buFont typeface="Arial" panose="020B0604020202020204" pitchFamily="34" charset="0"/>
              <a:buChar char="•"/>
            </a:pPr>
            <a:r>
              <a:rPr lang="en-US" sz="2400" dirty="0" smtClean="0">
                <a:solidFill>
                  <a:schemeClr val="tx1">
                    <a:lumMod val="65000"/>
                    <a:lumOff val="35000"/>
                  </a:schemeClr>
                </a:solidFill>
                <a:latin typeface="Open Sans Light"/>
                <a:cs typeface="Open Sans Light"/>
              </a:rPr>
              <a:t>Lisa.cardinal@empower-retirement.com</a:t>
            </a:r>
          </a:p>
          <a:p>
            <a:pPr marL="342900" indent="-342900">
              <a:buFont typeface="Arial" panose="020B0604020202020204" pitchFamily="34" charset="0"/>
              <a:buChar char="•"/>
            </a:pPr>
            <a:endParaRPr lang="en-US" sz="2400" dirty="0">
              <a:solidFill>
                <a:schemeClr val="tx1">
                  <a:lumMod val="65000"/>
                  <a:lumOff val="35000"/>
                </a:schemeClr>
              </a:solidFill>
              <a:latin typeface="Open Sans Light"/>
              <a:cs typeface="Open Sans Light"/>
            </a:endParaRPr>
          </a:p>
        </p:txBody>
      </p:sp>
    </p:spTree>
    <p:extLst>
      <p:ext uri="{BB962C8B-B14F-4D97-AF65-F5344CB8AC3E}">
        <p14:creationId xmlns:p14="http://schemas.microsoft.com/office/powerpoint/2010/main" val="377915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7164" y="456617"/>
            <a:ext cx="2476500" cy="423193"/>
          </a:xfrm>
          <a:prstGeom prst="rect">
            <a:avLst/>
          </a:prstGeom>
          <a:noFill/>
        </p:spPr>
        <p:txBody>
          <a:bodyPr wrap="square" lIns="57150" tIns="28575" rIns="57150" bIns="28575" rtlCol="0">
            <a:spAutoFit/>
          </a:bodyPr>
          <a:lstStyle/>
          <a:p>
            <a:r>
              <a:rPr lang="en-US" sz="2400" dirty="0">
                <a:solidFill>
                  <a:srgbClr val="717171"/>
                </a:solidFill>
                <a:latin typeface="Open Sans Light"/>
                <a:cs typeface="Open Sans Light"/>
              </a:rPr>
              <a:t>Disclosures</a:t>
            </a:r>
          </a:p>
        </p:txBody>
      </p:sp>
      <p:sp>
        <p:nvSpPr>
          <p:cNvPr id="7" name="Rectangle 6"/>
          <p:cNvSpPr/>
          <p:nvPr/>
        </p:nvSpPr>
        <p:spPr>
          <a:xfrm>
            <a:off x="523875" y="1143001"/>
            <a:ext cx="8096250" cy="3476624"/>
          </a:xfrm>
          <a:prstGeom prst="rect">
            <a:avLst/>
          </a:prstGeom>
        </p:spPr>
        <p:txBody>
          <a:bodyPr wrap="square" lIns="57150" tIns="28575" rIns="57150" bIns="28575" numCol="3" spcCol="285750" anchor="ctr" anchorCtr="0">
            <a:noAutofit/>
          </a:bodyPr>
          <a:lstStyle/>
          <a:p>
            <a:r>
              <a:rPr lang="en-US" sz="800" dirty="0"/>
              <a:t>The survey results are from a National Survey of 4,038</a:t>
            </a:r>
          </a:p>
          <a:p>
            <a:r>
              <a:rPr lang="en-US" sz="800" dirty="0"/>
              <a:t>working adults (full-time, part-time, never retired)</a:t>
            </a:r>
          </a:p>
          <a:p>
            <a:r>
              <a:rPr lang="en-US" sz="800" dirty="0"/>
              <a:t>ages 18 to 65, conducted in conjunction with NMG</a:t>
            </a:r>
          </a:p>
          <a:p>
            <a:r>
              <a:rPr lang="en-US" sz="800" dirty="0"/>
              <a:t>Consulting. Respondents answered an online survey</a:t>
            </a:r>
          </a:p>
          <a:p>
            <a:r>
              <a:rPr lang="en-US" sz="800" dirty="0"/>
              <a:t>between December 18, 2017 through January 21, 2018.</a:t>
            </a:r>
          </a:p>
          <a:p>
            <a:r>
              <a:rPr lang="en-US" sz="800" dirty="0"/>
              <a:t>The Empower Institute is brought to you by Empower</a:t>
            </a:r>
          </a:p>
          <a:p>
            <a:r>
              <a:rPr lang="en-US" sz="800" dirty="0"/>
              <a:t>Retirement and critically examines investment</a:t>
            </a:r>
          </a:p>
          <a:p>
            <a:r>
              <a:rPr lang="en-US" sz="800" dirty="0"/>
              <a:t>theories, retirement strategies and assumptions.</a:t>
            </a:r>
          </a:p>
          <a:p>
            <a:r>
              <a:rPr lang="en-US" sz="800" dirty="0"/>
              <a:t>It suggests theories and changes for achieving better</a:t>
            </a:r>
          </a:p>
          <a:p>
            <a:r>
              <a:rPr lang="en-US" sz="800" dirty="0"/>
              <a:t>outcomes for employers, institutions, financial</a:t>
            </a:r>
          </a:p>
          <a:p>
            <a:r>
              <a:rPr lang="en-US" sz="800" dirty="0"/>
              <a:t>advisors and individual investors.</a:t>
            </a:r>
          </a:p>
          <a:p>
            <a:r>
              <a:rPr lang="en-US" sz="800" b="1" dirty="0"/>
              <a:t>Securities offered or distributed through GWFS</a:t>
            </a:r>
          </a:p>
          <a:p>
            <a:r>
              <a:rPr lang="en-US" sz="800" b="1" dirty="0"/>
              <a:t>Equities, Inc., Member FINRA/SIPC and a subsidiary</a:t>
            </a:r>
          </a:p>
          <a:p>
            <a:r>
              <a:rPr lang="en-US" sz="800" b="1" dirty="0"/>
              <a:t>of Great-West Life &amp; Annuity Insurance Company.</a:t>
            </a:r>
          </a:p>
          <a:p>
            <a:r>
              <a:rPr lang="en-US" sz="800" dirty="0"/>
              <a:t>Great-West Financial®, Empower Retirement and</a:t>
            </a:r>
          </a:p>
          <a:p>
            <a:r>
              <a:rPr lang="en-US" sz="800" dirty="0"/>
              <a:t>Great-West Investments™ are the marketing names</a:t>
            </a:r>
          </a:p>
          <a:p>
            <a:r>
              <a:rPr lang="en-US" sz="800" dirty="0"/>
              <a:t>of Great-West Life &amp; Annuity Insurance Company,</a:t>
            </a:r>
          </a:p>
          <a:p>
            <a:r>
              <a:rPr lang="en-US" sz="800" dirty="0"/>
              <a:t>Corporate Headquarters: Greenwood Village, CO;</a:t>
            </a:r>
          </a:p>
          <a:p>
            <a:r>
              <a:rPr lang="en-US" sz="800" dirty="0"/>
              <a:t>Great-West Life &amp; Annuity Insurance Company of</a:t>
            </a:r>
          </a:p>
          <a:p>
            <a:r>
              <a:rPr lang="en-US" sz="800" dirty="0"/>
              <a:t>New York, Home Office: New York, NY, and their</a:t>
            </a:r>
          </a:p>
          <a:p>
            <a:r>
              <a:rPr lang="en-US" sz="800" dirty="0"/>
              <a:t>subsidiaries and affiliates, including registered</a:t>
            </a:r>
          </a:p>
          <a:p>
            <a:r>
              <a:rPr lang="en-US" sz="800" dirty="0"/>
              <a:t>investment advisers Advised Assets Group, LLC and</a:t>
            </a:r>
          </a:p>
          <a:p>
            <a:r>
              <a:rPr lang="en-US" sz="800" dirty="0"/>
              <a:t>Great-West Capital Management, LLC.</a:t>
            </a:r>
          </a:p>
          <a:p>
            <a:r>
              <a:rPr lang="en-US" sz="800" dirty="0"/>
              <a:t>The research, views and opinions contained in these</a:t>
            </a:r>
          </a:p>
          <a:p>
            <a:r>
              <a:rPr lang="en-US" sz="800" dirty="0"/>
              <a:t>materials are intended to be educational, may not</a:t>
            </a:r>
          </a:p>
          <a:p>
            <a:r>
              <a:rPr lang="en-US" sz="800" dirty="0"/>
              <a:t>be suitable for all investors and are not tax, legal,</a:t>
            </a:r>
          </a:p>
          <a:p>
            <a:r>
              <a:rPr lang="en-US" sz="800" dirty="0"/>
              <a:t>accounting or investment advice. Readers are</a:t>
            </a:r>
          </a:p>
          <a:p>
            <a:r>
              <a:rPr lang="en-US" sz="800" dirty="0"/>
              <a:t>advised to seek their own tax, legal, accounting and</a:t>
            </a:r>
          </a:p>
          <a:p>
            <a:r>
              <a:rPr lang="en-US" sz="800" dirty="0"/>
              <a:t>investment advice from competent professionals.</a:t>
            </a:r>
          </a:p>
          <a:p>
            <a:r>
              <a:rPr lang="en-US" sz="800" dirty="0"/>
              <a:t>Information contained herein is believed to be</a:t>
            </a:r>
          </a:p>
          <a:p>
            <a:r>
              <a:rPr lang="en-US" sz="800" dirty="0"/>
              <a:t>accurate at the time of publication; however, it may</a:t>
            </a:r>
          </a:p>
          <a:p>
            <a:r>
              <a:rPr lang="en-US" sz="800" dirty="0"/>
              <a:t>be impacted by changes in the tax, legal, regulatory or</a:t>
            </a:r>
          </a:p>
          <a:p>
            <a:r>
              <a:rPr lang="en-US" sz="800" dirty="0"/>
              <a:t>investing environment.</a:t>
            </a:r>
          </a:p>
          <a:p>
            <a:r>
              <a:rPr lang="en-US" sz="800" dirty="0"/>
              <a:t>The charts, graphs and screen prints in this</a:t>
            </a:r>
          </a:p>
          <a:p>
            <a:r>
              <a:rPr lang="en-US" sz="800" dirty="0"/>
              <a:t>presentation are for ILLUSTRATIVE PURPOSES ONLY</a:t>
            </a:r>
            <a:r>
              <a:rPr lang="en-US" sz="800" dirty="0" smtClean="0"/>
              <a:t>.</a:t>
            </a:r>
          </a:p>
          <a:p>
            <a:endParaRPr lang="en-US" sz="800" dirty="0">
              <a:solidFill>
                <a:srgbClr val="717171"/>
              </a:solidFill>
              <a:latin typeface="Open Sans"/>
              <a:ea typeface="Open Sans" pitchFamily="34" charset="0"/>
              <a:cs typeface="Open Sans"/>
            </a:endParaRPr>
          </a:p>
          <a:p>
            <a:r>
              <a:rPr lang="en-US" sz="800" dirty="0"/>
              <a:t>IMPORTANT: The projections, or other information</a:t>
            </a:r>
          </a:p>
          <a:p>
            <a:r>
              <a:rPr lang="en-US" sz="800" dirty="0"/>
              <a:t>generated by this survey regarding the likelihood of</a:t>
            </a:r>
          </a:p>
          <a:p>
            <a:r>
              <a:rPr lang="en-US" sz="800" dirty="0"/>
              <a:t>various investment outcomes, are hypothetical in</a:t>
            </a:r>
          </a:p>
          <a:p>
            <a:r>
              <a:rPr lang="en-US" sz="800" dirty="0"/>
              <a:t>nature, do not reflect actual investment results and</a:t>
            </a:r>
          </a:p>
          <a:p>
            <a:r>
              <a:rPr lang="en-US" sz="800" dirty="0"/>
              <a:t>are not guarantees of future results. The results may</a:t>
            </a:r>
          </a:p>
          <a:p>
            <a:r>
              <a:rPr lang="en-US" sz="800" dirty="0"/>
              <a:t>vary with each use and over time.</a:t>
            </a:r>
          </a:p>
          <a:p>
            <a:r>
              <a:rPr lang="en-US" sz="800" dirty="0"/>
              <a:t>The retirement progress score represents an estimate</a:t>
            </a:r>
          </a:p>
          <a:p>
            <a:r>
              <a:rPr lang="en-US" sz="800" dirty="0"/>
              <a:t>of the percentage of current income that an individual</a:t>
            </a:r>
          </a:p>
          <a:p>
            <a:r>
              <a:rPr lang="en-US" sz="800" dirty="0"/>
              <a:t>might need to replace from savings in order to fund</a:t>
            </a:r>
          </a:p>
          <a:p>
            <a:r>
              <a:rPr lang="en-US" sz="800" dirty="0"/>
              <a:t>retirement expenses. This income estimate is based</a:t>
            </a:r>
          </a:p>
          <a:p>
            <a:r>
              <a:rPr lang="en-US" sz="800" dirty="0"/>
              <a:t>on the individual’s amount of current savings as well</a:t>
            </a:r>
          </a:p>
          <a:p>
            <a:r>
              <a:rPr lang="en-US" sz="800" dirty="0"/>
              <a:t>as future contributions to savings (as provided by</a:t>
            </a:r>
          </a:p>
          <a:p>
            <a:r>
              <a:rPr lang="en-US" sz="800" dirty="0"/>
              <a:t>participants in the survey) and includes investments</a:t>
            </a:r>
          </a:p>
          <a:p>
            <a:r>
              <a:rPr lang="en-US" sz="800" dirty="0"/>
              <a:t>in retirement plans, IRAs, taxable accounts, variable</a:t>
            </a:r>
          </a:p>
          <a:p>
            <a:r>
              <a:rPr lang="en-US" sz="800" dirty="0"/>
              <a:t>annuities, cash value of life insurance and income from</a:t>
            </a:r>
          </a:p>
          <a:p>
            <a:r>
              <a:rPr lang="en-US" sz="800" dirty="0"/>
              <a:t>defined benefit pension plans. It also includes future</a:t>
            </a:r>
          </a:p>
          <a:p>
            <a:r>
              <a:rPr lang="en-US" sz="800" dirty="0"/>
              <a:t>wage growth from a participant’s present age to the</a:t>
            </a:r>
          </a:p>
          <a:p>
            <a:r>
              <a:rPr lang="en-US" sz="800" dirty="0"/>
              <a:t>retirement age of 65 (1% greater than the Consumer</a:t>
            </a:r>
          </a:p>
          <a:p>
            <a:r>
              <a:rPr lang="en-US" sz="800" dirty="0"/>
              <a:t>Price Index for Urban Wage Earners and Clerical</a:t>
            </a:r>
          </a:p>
          <a:p>
            <a:r>
              <a:rPr lang="en-US" sz="800" dirty="0"/>
              <a:t>Workers [CPI-W]) as well an estimate for future Social</a:t>
            </a:r>
          </a:p>
          <a:p>
            <a:r>
              <a:rPr lang="en-US" sz="800" dirty="0"/>
              <a:t>Security benefits.</a:t>
            </a:r>
          </a:p>
          <a:p>
            <a:r>
              <a:rPr lang="en-US" sz="800" dirty="0"/>
              <a:t>The calculations also take into account mortality rates</a:t>
            </a:r>
          </a:p>
          <a:p>
            <a:r>
              <a:rPr lang="en-US" sz="800" dirty="0"/>
              <a:t>for a variety of commonly diagnosed health conditions,</a:t>
            </a:r>
          </a:p>
          <a:p>
            <a:r>
              <a:rPr lang="en-US" sz="800" dirty="0"/>
              <a:t>including high blood pressure, high cholesterol, type</a:t>
            </a:r>
          </a:p>
          <a:p>
            <a:r>
              <a:rPr lang="en-US" sz="800" dirty="0"/>
              <a:t>2 diabetes, cancer of any type and cardiovascular</a:t>
            </a:r>
          </a:p>
          <a:p>
            <a:r>
              <a:rPr lang="en-US" sz="800" dirty="0"/>
              <a:t>disease of any type apart from high blood pressure.</a:t>
            </a:r>
          </a:p>
          <a:p>
            <a:r>
              <a:rPr lang="en-US" sz="800" dirty="0"/>
              <a:t>In addition, the model also takes into account the</a:t>
            </a:r>
          </a:p>
          <a:p>
            <a:r>
              <a:rPr lang="en-US" sz="800" dirty="0"/>
              <a:t>consistent use of tobacco on a household basis.</a:t>
            </a:r>
          </a:p>
          <a:p>
            <a:r>
              <a:rPr lang="en-US" sz="800" dirty="0"/>
              <a:t>The retirement progress score estimate is derived</a:t>
            </a:r>
          </a:p>
          <a:p>
            <a:r>
              <a:rPr lang="en-US" sz="800" dirty="0"/>
              <a:t>from the present-value discounting of the future</a:t>
            </a:r>
          </a:p>
          <a:p>
            <a:r>
              <a:rPr lang="en-US" sz="800" dirty="0"/>
              <a:t>cash flows associated with an individual’s retirement</a:t>
            </a:r>
          </a:p>
          <a:p>
            <a:r>
              <a:rPr lang="en-US" sz="800" dirty="0"/>
              <a:t>savings and expenses. It incorporates the uncertainty</a:t>
            </a:r>
          </a:p>
          <a:p>
            <a:r>
              <a:rPr lang="en-US" sz="800" dirty="0"/>
              <a:t>around investment returns (consistent with historical</a:t>
            </a:r>
          </a:p>
          <a:p>
            <a:r>
              <a:rPr lang="en-US" sz="800" dirty="0"/>
              <a:t>return volatility) as well as the mortality uncertainty</a:t>
            </a:r>
          </a:p>
          <a:p>
            <a:r>
              <a:rPr lang="en-US" sz="800" dirty="0"/>
              <a:t>that creates a retirement horizon of indeterminate</a:t>
            </a:r>
          </a:p>
          <a:p>
            <a:r>
              <a:rPr lang="en-US" sz="800" dirty="0"/>
              <a:t>length. Specifically, the retirement progress score</a:t>
            </a:r>
          </a:p>
          <a:p>
            <a:r>
              <a:rPr lang="en-US" sz="800" dirty="0"/>
              <a:t>procedure begins with the selection of a </a:t>
            </a:r>
            <a:r>
              <a:rPr lang="en-US" sz="800" dirty="0" smtClean="0"/>
              <a:t>present value</a:t>
            </a:r>
            <a:endParaRPr lang="en-US" sz="800" dirty="0"/>
          </a:p>
          <a:p>
            <a:r>
              <a:rPr lang="en-US" sz="800" dirty="0"/>
              <a:t>discount rate based on the individual’s current</a:t>
            </a:r>
          </a:p>
          <a:p>
            <a:r>
              <a:rPr lang="en-US" sz="800" dirty="0"/>
              <a:t>retirement asset allocation (stocks, bonds and cash).</a:t>
            </a:r>
            <a:endParaRPr lang="en-US" sz="800" dirty="0">
              <a:solidFill>
                <a:srgbClr val="717171"/>
              </a:solidFill>
              <a:latin typeface="Open Sans"/>
              <a:ea typeface="Open Sans" pitchFamily="34" charset="0"/>
              <a:cs typeface="Open Sans"/>
            </a:endParaRPr>
          </a:p>
        </p:txBody>
      </p:sp>
    </p:spTree>
    <p:extLst>
      <p:ext uri="{BB962C8B-B14F-4D97-AF65-F5344CB8AC3E}">
        <p14:creationId xmlns:p14="http://schemas.microsoft.com/office/powerpoint/2010/main" val="34387520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7163" y="456617"/>
            <a:ext cx="6434549" cy="427040"/>
          </a:xfrm>
          <a:prstGeom prst="rect">
            <a:avLst/>
          </a:prstGeom>
          <a:noFill/>
        </p:spPr>
        <p:txBody>
          <a:bodyPr wrap="square" lIns="57150" tIns="28575" rIns="57150" bIns="28575" rtlCol="0">
            <a:spAutoFit/>
          </a:bodyPr>
          <a:lstStyle/>
          <a:p>
            <a:r>
              <a:rPr lang="en-US" sz="2400" dirty="0" smtClean="0">
                <a:solidFill>
                  <a:srgbClr val="717171"/>
                </a:solidFill>
                <a:latin typeface="Open Sans Light"/>
                <a:cs typeface="Open Sans Light"/>
              </a:rPr>
              <a:t>Disclosures continued</a:t>
            </a:r>
            <a:endParaRPr lang="en-US" sz="2400" dirty="0">
              <a:solidFill>
                <a:srgbClr val="717171"/>
              </a:solidFill>
              <a:latin typeface="Open Sans Light"/>
              <a:cs typeface="Open Sans Light"/>
            </a:endParaRPr>
          </a:p>
        </p:txBody>
      </p:sp>
      <p:sp>
        <p:nvSpPr>
          <p:cNvPr id="7" name="Rectangle 6"/>
          <p:cNvSpPr/>
          <p:nvPr/>
        </p:nvSpPr>
        <p:spPr>
          <a:xfrm>
            <a:off x="523875" y="1143001"/>
            <a:ext cx="8096250" cy="3476624"/>
          </a:xfrm>
          <a:prstGeom prst="rect">
            <a:avLst/>
          </a:prstGeom>
        </p:spPr>
        <p:txBody>
          <a:bodyPr wrap="square" lIns="57150" tIns="28575" rIns="57150" bIns="28575" numCol="3" spcCol="285750" anchor="ctr" anchorCtr="0">
            <a:noAutofit/>
          </a:bodyPr>
          <a:lstStyle/>
          <a:p>
            <a:r>
              <a:rPr lang="en-US" sz="800" dirty="0"/>
              <a:t>A rate is determined from historical returns such</a:t>
            </a:r>
          </a:p>
          <a:p>
            <a:r>
              <a:rPr lang="en-US" sz="800" dirty="0"/>
              <a:t>that 90% of the empirical observations of the returns</a:t>
            </a:r>
          </a:p>
          <a:p>
            <a:r>
              <a:rPr lang="en-US" sz="800" dirty="0"/>
              <a:t>associated with the asset allocation are greater than</a:t>
            </a:r>
          </a:p>
          <a:p>
            <a:r>
              <a:rPr lang="en-US" sz="800" dirty="0"/>
              <a:t>the selected discount rate. This rate is then used for all</a:t>
            </a:r>
          </a:p>
          <a:p>
            <a:r>
              <a:rPr lang="en-US" sz="800" dirty="0"/>
              <a:t>discounting of the survival probability-weighted cash</a:t>
            </a:r>
          </a:p>
          <a:p>
            <a:r>
              <a:rPr lang="en-US" sz="800" dirty="0"/>
              <a:t>flows to derive a present value of a retirement plan.</a:t>
            </a:r>
          </a:p>
          <a:p>
            <a:r>
              <a:rPr lang="en-US" sz="800" dirty="0"/>
              <a:t>Alternative spending levels in retirement are examined</a:t>
            </a:r>
          </a:p>
          <a:p>
            <a:r>
              <a:rPr lang="en-US" sz="800" dirty="0"/>
              <a:t>in conjunction with the discounting process until</a:t>
            </a:r>
          </a:p>
          <a:p>
            <a:r>
              <a:rPr lang="en-US" sz="800" dirty="0"/>
              <a:t>the present value of cash flows is exactly zero. The</a:t>
            </a:r>
          </a:p>
          <a:p>
            <a:r>
              <a:rPr lang="en-US" sz="800" dirty="0"/>
              <a:t>spending level that generates a zero retirement plan</a:t>
            </a:r>
          </a:p>
          <a:p>
            <a:r>
              <a:rPr lang="en-US" sz="800" dirty="0"/>
              <a:t>present value (i.e., an income level that is consistent</a:t>
            </a:r>
          </a:p>
          <a:p>
            <a:r>
              <a:rPr lang="en-US" sz="800" dirty="0"/>
              <a:t>with a 90% confidence in funding retirement) is</a:t>
            </a:r>
          </a:p>
          <a:p>
            <a:r>
              <a:rPr lang="en-US" sz="800" dirty="0"/>
              <a:t>the income estimate selected as the basis for the</a:t>
            </a:r>
          </a:p>
          <a:p>
            <a:r>
              <a:rPr lang="en-US" sz="800" dirty="0"/>
              <a:t>retirement progress score. Such an income level is</a:t>
            </a:r>
          </a:p>
          <a:p>
            <a:r>
              <a:rPr lang="en-US" sz="800" dirty="0"/>
              <a:t>considered to have a “sustainable” spending level</a:t>
            </a:r>
          </a:p>
          <a:p>
            <a:r>
              <a:rPr lang="en-US" sz="800" dirty="0"/>
              <a:t>and to be an appropriate benchmark for retirement</a:t>
            </a:r>
          </a:p>
          <a:p>
            <a:r>
              <a:rPr lang="en-US" sz="800" dirty="0"/>
              <a:t>planning. It is not a prediction, and results may be</a:t>
            </a:r>
          </a:p>
          <a:p>
            <a:r>
              <a:rPr lang="en-US" sz="800" dirty="0"/>
              <a:t>higher or lower based on actual market returns.</a:t>
            </a:r>
          </a:p>
          <a:p>
            <a:endParaRPr lang="en-US" sz="800" dirty="0" smtClean="0"/>
          </a:p>
          <a:p>
            <a:r>
              <a:rPr lang="en-US" sz="800" dirty="0" smtClean="0"/>
              <a:t>Distributed </a:t>
            </a:r>
            <a:r>
              <a:rPr lang="en-US" sz="800" dirty="0"/>
              <a:t>by GWFS Equities, Inc.</a:t>
            </a:r>
          </a:p>
          <a:p>
            <a:r>
              <a:rPr lang="en-US" sz="800" dirty="0"/>
              <a:t>©2018 Great-West Life &amp; Annuity Insurance Company.</a:t>
            </a:r>
          </a:p>
          <a:p>
            <a:r>
              <a:rPr lang="en-US" sz="800" dirty="0"/>
              <a:t>All rights reserved.</a:t>
            </a:r>
          </a:p>
          <a:p>
            <a:endParaRPr lang="en-US" sz="800" dirty="0" smtClean="0"/>
          </a:p>
          <a:p>
            <a:r>
              <a:rPr lang="en-US" sz="800" dirty="0" smtClean="0"/>
              <a:t>ERMKT-FBK-15903-1804 AM</a:t>
            </a:r>
            <a:r>
              <a:rPr lang="en-US" sz="800" dirty="0"/>
              <a:t>479434</a:t>
            </a:r>
            <a:r>
              <a:rPr lang="en-US" sz="800" b="1" dirty="0"/>
              <a:t> </a:t>
            </a:r>
            <a:r>
              <a:rPr lang="en-US" sz="800" dirty="0" smtClean="0"/>
              <a:t>-0418</a:t>
            </a:r>
            <a:endParaRPr lang="en-US" sz="800" dirty="0">
              <a:solidFill>
                <a:srgbClr val="717171"/>
              </a:solidFill>
              <a:latin typeface="Open Sans"/>
              <a:ea typeface="Open Sans" pitchFamily="34" charset="0"/>
              <a:cs typeface="Open Sans"/>
            </a:endParaRPr>
          </a:p>
        </p:txBody>
      </p:sp>
    </p:spTree>
    <p:extLst>
      <p:ext uri="{BB962C8B-B14F-4D97-AF65-F5344CB8AC3E}">
        <p14:creationId xmlns:p14="http://schemas.microsoft.com/office/powerpoint/2010/main" val="22752596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mpower_SRS_WhitePaper_Graphics_2018041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Rectangle 1"/>
          <p:cNvSpPr/>
          <p:nvPr/>
        </p:nvSpPr>
        <p:spPr>
          <a:xfrm>
            <a:off x="371475" y="4562475"/>
            <a:ext cx="942975" cy="457200"/>
          </a:xfrm>
          <a:prstGeom prst="rect">
            <a:avLst/>
          </a:prstGeom>
          <a:solidFill>
            <a:srgbClr val="001F4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1F4E"/>
              </a:solidFill>
            </a:endParaRPr>
          </a:p>
        </p:txBody>
      </p:sp>
    </p:spTree>
    <p:extLst>
      <p:ext uri="{BB962C8B-B14F-4D97-AF65-F5344CB8AC3E}">
        <p14:creationId xmlns:p14="http://schemas.microsoft.com/office/powerpoint/2010/main" val="2798511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power_SRS_WhitePaper_Graphics_2018041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idx="4294967295"/>
          </p:nvPr>
        </p:nvSpPr>
        <p:spPr>
          <a:xfrm>
            <a:off x="581309" y="450146"/>
            <a:ext cx="7772400" cy="482294"/>
          </a:xfrm>
        </p:spPr>
        <p:txBody>
          <a:bodyPr>
            <a:normAutofit/>
          </a:bodyPr>
          <a:lstStyle/>
          <a:p>
            <a:r>
              <a:rPr lang="en-US" sz="2400" dirty="0" smtClean="0">
                <a:solidFill>
                  <a:schemeClr val="tx1">
                    <a:lumMod val="65000"/>
                    <a:lumOff val="35000"/>
                  </a:schemeClr>
                </a:solidFill>
                <a:latin typeface="Open Sans Light"/>
                <a:cs typeface="Open Sans Light"/>
              </a:rPr>
              <a:t>Study composition</a:t>
            </a:r>
            <a:endParaRPr lang="en-US" sz="2400" dirty="0">
              <a:solidFill>
                <a:schemeClr val="tx1">
                  <a:lumMod val="65000"/>
                  <a:lumOff val="35000"/>
                </a:schemeClr>
              </a:solidFill>
              <a:latin typeface="Open Sans Light"/>
              <a:cs typeface="Open Sans Light"/>
            </a:endParaRPr>
          </a:p>
        </p:txBody>
      </p:sp>
      <p:sp>
        <p:nvSpPr>
          <p:cNvPr id="5" name="Rectangle 4"/>
          <p:cNvSpPr/>
          <p:nvPr/>
        </p:nvSpPr>
        <p:spPr>
          <a:xfrm>
            <a:off x="568609" y="4633210"/>
            <a:ext cx="6700871" cy="432565"/>
          </a:xfrm>
          <a:prstGeom prst="rect">
            <a:avLst/>
          </a:prstGeom>
        </p:spPr>
        <p:txBody>
          <a:bodyPr lIns="0" tIns="0" bIns="0" anchor="ctr" anchorCtr="0">
            <a:noAutofit/>
          </a:bodyPr>
          <a:lstStyle/>
          <a:p>
            <a:r>
              <a:rPr lang="en-US" sz="800" dirty="0">
                <a:solidFill>
                  <a:schemeClr val="bg1">
                    <a:lumMod val="50000"/>
                  </a:schemeClr>
                </a:solidFill>
                <a:latin typeface="Open Sans"/>
                <a:cs typeface="Open Sans"/>
              </a:rPr>
              <a:t>The data for this report comes from an online survey of 4000 American households </a:t>
            </a:r>
            <a:r>
              <a:rPr lang="en-US" sz="800" dirty="0" smtClean="0">
                <a:solidFill>
                  <a:schemeClr val="bg1">
                    <a:lumMod val="50000"/>
                  </a:schemeClr>
                </a:solidFill>
                <a:latin typeface="Open Sans"/>
                <a:cs typeface="Open Sans"/>
              </a:rPr>
              <a:t/>
            </a:r>
            <a:br>
              <a:rPr lang="en-US" sz="800" dirty="0" smtClean="0">
                <a:solidFill>
                  <a:schemeClr val="bg1">
                    <a:lumMod val="50000"/>
                  </a:schemeClr>
                </a:solidFill>
                <a:latin typeface="Open Sans"/>
                <a:cs typeface="Open Sans"/>
              </a:rPr>
            </a:br>
            <a:r>
              <a:rPr lang="en-US" sz="800" dirty="0" smtClean="0">
                <a:solidFill>
                  <a:schemeClr val="bg1">
                    <a:lumMod val="50000"/>
                  </a:schemeClr>
                </a:solidFill>
                <a:latin typeface="Open Sans"/>
                <a:cs typeface="Open Sans"/>
              </a:rPr>
              <a:t>of </a:t>
            </a:r>
            <a:r>
              <a:rPr lang="en-US" sz="800" dirty="0">
                <a:solidFill>
                  <a:schemeClr val="bg1">
                    <a:lumMod val="50000"/>
                  </a:schemeClr>
                </a:solidFill>
                <a:latin typeface="Open Sans"/>
                <a:cs typeface="Open Sans"/>
              </a:rPr>
              <a:t>people between the ages of 18 to 65 and must have never been retired.</a:t>
            </a:r>
          </a:p>
        </p:txBody>
      </p:sp>
    </p:spTree>
    <p:extLst>
      <p:ext uri="{BB962C8B-B14F-4D97-AF65-F5344CB8AC3E}">
        <p14:creationId xmlns:p14="http://schemas.microsoft.com/office/powerpoint/2010/main" val="16891663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mpower_SRS_WhitePaper_Graphics_20180411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750841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mpower_SRS_WhitePaper_Graphics_20180411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le 1"/>
          <p:cNvSpPr txBox="1">
            <a:spLocks/>
          </p:cNvSpPr>
          <p:nvPr/>
        </p:nvSpPr>
        <p:spPr>
          <a:xfrm>
            <a:off x="581309" y="450146"/>
            <a:ext cx="7772400" cy="482294"/>
          </a:xfrm>
          <a:prstGeom prst="rect">
            <a:avLst/>
          </a:prstGeom>
        </p:spPr>
        <p:txBody>
          <a:bodyPr vert="horz" wrap="square" lIns="0" tIns="0" rIns="0" bIns="0" rtlCol="0" anchor="t" anchorCtr="0">
            <a:normAutofit/>
          </a:bodyPr>
          <a:lstStyle>
            <a:lvl1pPr algn="l" defTabSz="457200" rtl="0" eaLnBrk="1" latinLnBrk="0" hangingPunct="1">
              <a:spcBef>
                <a:spcPct val="0"/>
              </a:spcBef>
              <a:buNone/>
              <a:defRPr sz="3000" kern="1200">
                <a:solidFill>
                  <a:schemeClr val="tx1"/>
                </a:solidFill>
                <a:latin typeface="Open Sans"/>
                <a:ea typeface="+mj-ea"/>
                <a:cs typeface="Open Sans"/>
              </a:defRPr>
            </a:lvl1pPr>
          </a:lstStyle>
          <a:p>
            <a:r>
              <a:rPr lang="en-US" sz="2400" dirty="0" smtClean="0">
                <a:solidFill>
                  <a:schemeClr val="tx1">
                    <a:lumMod val="65000"/>
                    <a:lumOff val="35000"/>
                  </a:schemeClr>
                </a:solidFill>
                <a:latin typeface="Open Sans Light"/>
                <a:cs typeface="Open Sans Light"/>
              </a:rPr>
              <a:t>Optimistic economic expectations</a:t>
            </a:r>
            <a:endParaRPr lang="en-US" sz="2400" dirty="0">
              <a:solidFill>
                <a:schemeClr val="tx1">
                  <a:lumMod val="65000"/>
                  <a:lumOff val="35000"/>
                </a:schemeClr>
              </a:solidFill>
              <a:latin typeface="Open Sans Light"/>
              <a:cs typeface="Open Sans Light"/>
            </a:endParaRPr>
          </a:p>
        </p:txBody>
      </p:sp>
    </p:spTree>
    <p:extLst>
      <p:ext uri="{BB962C8B-B14F-4D97-AF65-F5344CB8AC3E}">
        <p14:creationId xmlns:p14="http://schemas.microsoft.com/office/powerpoint/2010/main" val="3508479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power_SRS_WhitePaper_Graphics_20180411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itle 1"/>
          <p:cNvSpPr txBox="1">
            <a:spLocks/>
          </p:cNvSpPr>
          <p:nvPr/>
        </p:nvSpPr>
        <p:spPr>
          <a:xfrm>
            <a:off x="581309" y="450146"/>
            <a:ext cx="7772400" cy="482294"/>
          </a:xfrm>
          <a:prstGeom prst="rect">
            <a:avLst/>
          </a:prstGeom>
        </p:spPr>
        <p:txBody>
          <a:bodyPr vert="horz" wrap="square" lIns="0" tIns="0" rIns="0" bIns="0" rtlCol="0" anchor="t" anchorCtr="0">
            <a:normAutofit/>
          </a:bodyPr>
          <a:lstStyle>
            <a:lvl1pPr algn="l" defTabSz="457200" rtl="0" eaLnBrk="1" latinLnBrk="0" hangingPunct="1">
              <a:spcBef>
                <a:spcPct val="0"/>
              </a:spcBef>
              <a:buNone/>
              <a:defRPr sz="3000" kern="1200">
                <a:solidFill>
                  <a:schemeClr val="tx1"/>
                </a:solidFill>
                <a:latin typeface="Open Sans"/>
                <a:ea typeface="+mj-ea"/>
                <a:cs typeface="Open Sans"/>
              </a:defRPr>
            </a:lvl1pPr>
          </a:lstStyle>
          <a:p>
            <a:r>
              <a:rPr lang="en-US" sz="2400" dirty="0" smtClean="0">
                <a:solidFill>
                  <a:schemeClr val="tx1">
                    <a:lumMod val="65000"/>
                    <a:lumOff val="35000"/>
                  </a:schemeClr>
                </a:solidFill>
                <a:latin typeface="Open Sans Light"/>
                <a:cs typeface="Open Sans Light"/>
              </a:rPr>
              <a:t>Retirement income sources</a:t>
            </a:r>
            <a:endParaRPr lang="en-US" sz="2400" dirty="0">
              <a:solidFill>
                <a:schemeClr val="tx1">
                  <a:lumMod val="65000"/>
                  <a:lumOff val="35000"/>
                </a:schemeClr>
              </a:solidFill>
              <a:latin typeface="Open Sans Light"/>
              <a:cs typeface="Open Sans Light"/>
            </a:endParaRPr>
          </a:p>
        </p:txBody>
      </p:sp>
    </p:spTree>
    <p:extLst>
      <p:ext uri="{BB962C8B-B14F-4D97-AF65-F5344CB8AC3E}">
        <p14:creationId xmlns:p14="http://schemas.microsoft.com/office/powerpoint/2010/main" val="37060600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mpower_SRS_WhitePaper_Graphics_2018041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itle 1"/>
          <p:cNvSpPr txBox="1">
            <a:spLocks/>
          </p:cNvSpPr>
          <p:nvPr/>
        </p:nvSpPr>
        <p:spPr>
          <a:xfrm>
            <a:off x="581309" y="450146"/>
            <a:ext cx="7772400" cy="482294"/>
          </a:xfrm>
          <a:prstGeom prst="rect">
            <a:avLst/>
          </a:prstGeom>
        </p:spPr>
        <p:txBody>
          <a:bodyPr vert="horz" wrap="square" lIns="0" tIns="0" rIns="0" bIns="0" rtlCol="0" anchor="t" anchorCtr="0">
            <a:normAutofit/>
          </a:bodyPr>
          <a:lstStyle>
            <a:lvl1pPr algn="l" defTabSz="457200" rtl="0" eaLnBrk="1" latinLnBrk="0" hangingPunct="1">
              <a:spcBef>
                <a:spcPct val="0"/>
              </a:spcBef>
              <a:buNone/>
              <a:defRPr sz="3000" kern="1200">
                <a:solidFill>
                  <a:schemeClr val="tx1"/>
                </a:solidFill>
                <a:latin typeface="Open Sans"/>
                <a:ea typeface="+mj-ea"/>
                <a:cs typeface="Open Sans"/>
              </a:defRPr>
            </a:lvl1pPr>
          </a:lstStyle>
          <a:p>
            <a:r>
              <a:rPr lang="en-US" sz="2400" dirty="0" smtClean="0">
                <a:solidFill>
                  <a:schemeClr val="tx1">
                    <a:lumMod val="65000"/>
                    <a:lumOff val="35000"/>
                  </a:schemeClr>
                </a:solidFill>
                <a:latin typeface="Open Sans Light"/>
                <a:cs typeface="Open Sans Light"/>
              </a:rPr>
              <a:t>Generation and gender matter</a:t>
            </a:r>
            <a:endParaRPr lang="en-US" sz="2400" dirty="0">
              <a:solidFill>
                <a:schemeClr val="tx1">
                  <a:lumMod val="65000"/>
                  <a:lumOff val="35000"/>
                </a:schemeClr>
              </a:solidFill>
              <a:latin typeface="Open Sans Light"/>
              <a:cs typeface="Open Sans Light"/>
            </a:endParaRPr>
          </a:p>
        </p:txBody>
      </p:sp>
    </p:spTree>
    <p:extLst>
      <p:ext uri="{BB962C8B-B14F-4D97-AF65-F5344CB8AC3E}">
        <p14:creationId xmlns:p14="http://schemas.microsoft.com/office/powerpoint/2010/main" val="28107895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mpower_SRS_WhitePaper_Graphics_20180411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259753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mpower_SRS_WhitePaper_Graphics_20180411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itle 1"/>
          <p:cNvSpPr txBox="1">
            <a:spLocks/>
          </p:cNvSpPr>
          <p:nvPr/>
        </p:nvSpPr>
        <p:spPr>
          <a:xfrm>
            <a:off x="581309" y="450146"/>
            <a:ext cx="7772400" cy="482294"/>
          </a:xfrm>
          <a:prstGeom prst="rect">
            <a:avLst/>
          </a:prstGeom>
        </p:spPr>
        <p:txBody>
          <a:bodyPr vert="horz" wrap="square" lIns="0" tIns="0" rIns="0" bIns="0" rtlCol="0" anchor="t" anchorCtr="0">
            <a:normAutofit/>
          </a:bodyPr>
          <a:lstStyle>
            <a:lvl1pPr algn="l" defTabSz="457200" rtl="0" eaLnBrk="1" latinLnBrk="0" hangingPunct="1">
              <a:spcBef>
                <a:spcPct val="0"/>
              </a:spcBef>
              <a:buNone/>
              <a:defRPr sz="3000" kern="1200">
                <a:solidFill>
                  <a:schemeClr val="tx1"/>
                </a:solidFill>
                <a:latin typeface="Open Sans"/>
                <a:ea typeface="+mj-ea"/>
                <a:cs typeface="Open Sans"/>
              </a:defRPr>
            </a:lvl1pPr>
          </a:lstStyle>
          <a:p>
            <a:r>
              <a:rPr lang="en-US" sz="2400" dirty="0" smtClean="0">
                <a:solidFill>
                  <a:schemeClr val="tx1">
                    <a:lumMod val="65000"/>
                    <a:lumOff val="35000"/>
                  </a:schemeClr>
                </a:solidFill>
                <a:latin typeface="Open Sans Light"/>
                <a:cs typeface="Open Sans Light"/>
              </a:rPr>
              <a:t>Success habits: Saving and saving enough</a:t>
            </a:r>
            <a:endParaRPr lang="en-US" sz="2400" dirty="0">
              <a:solidFill>
                <a:schemeClr val="tx1">
                  <a:lumMod val="65000"/>
                  <a:lumOff val="35000"/>
                </a:schemeClr>
              </a:solidFill>
              <a:latin typeface="Open Sans Light"/>
              <a:cs typeface="Open Sans Light"/>
            </a:endParaRPr>
          </a:p>
        </p:txBody>
      </p:sp>
    </p:spTree>
    <p:extLst>
      <p:ext uri="{BB962C8B-B14F-4D97-AF65-F5344CB8AC3E}">
        <p14:creationId xmlns:p14="http://schemas.microsoft.com/office/powerpoint/2010/main" val="18102799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5849</TotalTime>
  <Words>2444</Words>
  <Application>Microsoft Office PowerPoint</Application>
  <PresentationFormat>On-screen Show (16:9)</PresentationFormat>
  <Paragraphs>209</Paragraphs>
  <Slides>19</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ＭＳ Ｐゴシック</vt:lpstr>
      <vt:lpstr>Arial</vt:lpstr>
      <vt:lpstr>Calibri</vt:lpstr>
      <vt:lpstr>Gotham C2 Text</vt:lpstr>
      <vt:lpstr>Open Sans</vt:lpstr>
      <vt:lpstr>Open Sans Light</vt:lpstr>
      <vt:lpstr>Office Theme</vt:lpstr>
      <vt:lpstr>PowerPoint Presentation</vt:lpstr>
      <vt:lpstr>PowerPoint Presentation</vt:lpstr>
      <vt:lpstr>Study composition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RL</dc:creator>
  <cp:lastModifiedBy>Cardinal, Lisa</cp:lastModifiedBy>
  <cp:revision>20</cp:revision>
  <cp:lastPrinted>2018-04-23T22:54:48Z</cp:lastPrinted>
  <dcterms:created xsi:type="dcterms:W3CDTF">2018-04-11T21:58:08Z</dcterms:created>
  <dcterms:modified xsi:type="dcterms:W3CDTF">2019-07-22T22:16:59Z</dcterms:modified>
</cp:coreProperties>
</file>