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2.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5.xml" ContentType="application/vnd.openxmlformats-officedocument.presentationml.comments+xml"/>
  <Override PartName="/ppt/notesSlides/notesSlide21.xml" ContentType="application/vnd.openxmlformats-officedocument.presentationml.notesSlide+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 id="2147483781" r:id="rId2"/>
  </p:sldMasterIdLst>
  <p:notesMasterIdLst>
    <p:notesMasterId r:id="rId29"/>
  </p:notesMasterIdLst>
  <p:handoutMasterIdLst>
    <p:handoutMasterId r:id="rId30"/>
  </p:handoutMasterIdLst>
  <p:sldIdLst>
    <p:sldId id="395" r:id="rId3"/>
    <p:sldId id="326" r:id="rId4"/>
    <p:sldId id="334" r:id="rId5"/>
    <p:sldId id="346" r:id="rId6"/>
    <p:sldId id="397" r:id="rId7"/>
    <p:sldId id="347" r:id="rId8"/>
    <p:sldId id="380" r:id="rId9"/>
    <p:sldId id="393" r:id="rId10"/>
    <p:sldId id="381" r:id="rId11"/>
    <p:sldId id="382" r:id="rId12"/>
    <p:sldId id="383" r:id="rId13"/>
    <p:sldId id="348" r:id="rId14"/>
    <p:sldId id="377" r:id="rId15"/>
    <p:sldId id="378" r:id="rId16"/>
    <p:sldId id="386" r:id="rId17"/>
    <p:sldId id="387" r:id="rId18"/>
    <p:sldId id="391" r:id="rId19"/>
    <p:sldId id="385" r:id="rId20"/>
    <p:sldId id="379" r:id="rId21"/>
    <p:sldId id="351" r:id="rId22"/>
    <p:sldId id="352" r:id="rId23"/>
    <p:sldId id="392" r:id="rId24"/>
    <p:sldId id="353" r:id="rId25"/>
    <p:sldId id="396" r:id="rId26"/>
    <p:sldId id="398" r:id="rId27"/>
    <p:sldId id="371" r:id="rId2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Farina" initials="JF" lastIdx="2" clrIdx="0">
    <p:extLst>
      <p:ext uri="{19B8F6BF-5375-455C-9EA6-DF929625EA0E}">
        <p15:presenceInfo xmlns:p15="http://schemas.microsoft.com/office/powerpoint/2012/main" userId="S-1-5-21-1939873187-2113618696-1538882281-4427" providerId="AD"/>
      </p:ext>
    </p:extLst>
  </p:cmAuthor>
  <p:cmAuthor id="2" name="Saleha Walsh" initials="SW" lastIdx="17" clrIdx="1">
    <p:extLst>
      <p:ext uri="{19B8F6BF-5375-455C-9EA6-DF929625EA0E}">
        <p15:presenceInfo xmlns:p15="http://schemas.microsoft.com/office/powerpoint/2012/main" userId="S-1-5-21-1939873187-2113618696-1538882281-1045" providerId="AD"/>
      </p:ext>
    </p:extLst>
  </p:cmAuthor>
  <p:cmAuthor id="3" name="Tracy Poliseno" initials="TP" lastIdx="1" clrIdx="2">
    <p:extLst>
      <p:ext uri="{19B8F6BF-5375-455C-9EA6-DF929625EA0E}">
        <p15:presenceInfo xmlns:p15="http://schemas.microsoft.com/office/powerpoint/2012/main" userId="S-1-5-21-1939873187-2113618696-1538882281-109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62500" autoAdjust="0"/>
  </p:normalViewPr>
  <p:slideViewPr>
    <p:cSldViewPr snapToGrid="0">
      <p:cViewPr varScale="1">
        <p:scale>
          <a:sx n="63" d="100"/>
          <a:sy n="63" d="100"/>
        </p:scale>
        <p:origin x="229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06-18T09:53:19.192" idx="13">
    <p:pos x="4133" y="871"/>
    <p:text>and Beacon Law Group and please be sure MNN ok with this quick change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9-06-18T09:53:42.440" idx="14">
    <p:pos x="10" y="10"/>
    <p:text>Add Liz</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9-06-18T09:54:09.957" idx="15">
    <p:pos x="10" y="10"/>
    <p:text>Add Liz</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19-06-18T09:54:23.824" idx="16">
    <p:pos x="10" y="10"/>
    <p:text>Add Beacon Law slide we must have from other presentation</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19-06-18T10:21:39.185" idx="17">
    <p:pos x="10" y="10"/>
    <p:text>Add Liz</p:text>
    <p:extLst>
      <p:ext uri="{C676402C-5697-4E1C-873F-D02D1690AC5C}">
        <p15:threadingInfo xmlns:p15="http://schemas.microsoft.com/office/powerpoint/2012/main" timeZoneBias="2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19-06-18T10:21:39.185" idx="17">
    <p:pos x="10" y="10"/>
    <p:text>Add Liz</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369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3696"/>
          </a:xfrm>
          <a:prstGeom prst="rect">
            <a:avLst/>
          </a:prstGeom>
        </p:spPr>
        <p:txBody>
          <a:bodyPr vert="horz" lIns="91440" tIns="45720" rIns="91440" bIns="45720" rtlCol="0"/>
          <a:lstStyle>
            <a:lvl1pPr algn="r">
              <a:defRPr sz="1200"/>
            </a:lvl1pPr>
          </a:lstStyle>
          <a:p>
            <a:fld id="{133B3700-3851-4EE8-9672-C14B5ACF79FF}" type="datetimeFigureOut">
              <a:rPr lang="en-US" smtClean="0"/>
              <a:t>6/19/2019</a:t>
            </a:fld>
            <a:endParaRPr lang="en-US"/>
          </a:p>
        </p:txBody>
      </p:sp>
      <p:sp>
        <p:nvSpPr>
          <p:cNvPr id="4" name="Footer Placeholder 3"/>
          <p:cNvSpPr>
            <a:spLocks noGrp="1"/>
          </p:cNvSpPr>
          <p:nvPr>
            <p:ph type="ftr" sz="quarter" idx="2"/>
          </p:nvPr>
        </p:nvSpPr>
        <p:spPr>
          <a:xfrm>
            <a:off x="0" y="8772379"/>
            <a:ext cx="3037840" cy="46369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379"/>
            <a:ext cx="3037840" cy="463696"/>
          </a:xfrm>
          <a:prstGeom prst="rect">
            <a:avLst/>
          </a:prstGeom>
        </p:spPr>
        <p:txBody>
          <a:bodyPr vert="horz" lIns="91440" tIns="45720" rIns="91440" bIns="45720" rtlCol="0" anchor="b"/>
          <a:lstStyle>
            <a:lvl1pPr algn="r">
              <a:defRPr sz="1200"/>
            </a:lvl1pPr>
          </a:lstStyle>
          <a:p>
            <a:fld id="{BCE9BF55-1C2A-4D14-9A61-A63D3DBC3D6E}" type="slidenum">
              <a:rPr lang="en-US" smtClean="0"/>
              <a:t>‹#›</a:t>
            </a:fld>
            <a:endParaRPr lang="en-US"/>
          </a:p>
        </p:txBody>
      </p:sp>
    </p:spTree>
    <p:extLst>
      <p:ext uri="{BB962C8B-B14F-4D97-AF65-F5344CB8AC3E}">
        <p14:creationId xmlns:p14="http://schemas.microsoft.com/office/powerpoint/2010/main" val="4226651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40" y="0"/>
            <a:ext cx="3037840" cy="463407"/>
          </a:xfrm>
          <a:prstGeom prst="rect">
            <a:avLst/>
          </a:prstGeom>
        </p:spPr>
        <p:txBody>
          <a:bodyPr vert="horz" lIns="91440" tIns="45720" rIns="91440" bIns="45720" rtlCol="0"/>
          <a:lstStyle>
            <a:lvl1pPr algn="r">
              <a:defRPr sz="1200"/>
            </a:lvl1pPr>
          </a:lstStyle>
          <a:p>
            <a:fld id="{90D324A1-A333-4334-ACB4-85AE93C4AC33}" type="datetimeFigureOut">
              <a:rPr lang="en-US" smtClean="0"/>
              <a:t>6/19/2019</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772669"/>
            <a:ext cx="3037840" cy="463406"/>
          </a:xfrm>
          <a:prstGeom prst="rect">
            <a:avLst/>
          </a:prstGeom>
        </p:spPr>
        <p:txBody>
          <a:bodyPr vert="horz" lIns="91440" tIns="45720" rIns="91440" bIns="45720" rtlCol="0" anchor="b"/>
          <a:lstStyle>
            <a:lvl1pPr algn="r">
              <a:defRPr sz="1200"/>
            </a:lvl1pPr>
          </a:lstStyle>
          <a:p>
            <a:fld id="{D148AA93-1B58-493F-91CC-15FB2FAB66D6}" type="slidenum">
              <a:rPr lang="en-US" smtClean="0"/>
              <a:t>‹#›</a:t>
            </a:fld>
            <a:endParaRPr lang="en-US" dirty="0"/>
          </a:p>
        </p:txBody>
      </p:sp>
    </p:spTree>
    <p:extLst>
      <p:ext uri="{BB962C8B-B14F-4D97-AF65-F5344CB8AC3E}">
        <p14:creationId xmlns:p14="http://schemas.microsoft.com/office/powerpoint/2010/main" val="336003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1</a:t>
            </a:fld>
            <a:endParaRPr lang="en-US" dirty="0"/>
          </a:p>
        </p:txBody>
      </p:sp>
    </p:spTree>
    <p:extLst>
      <p:ext uri="{BB962C8B-B14F-4D97-AF65-F5344CB8AC3E}">
        <p14:creationId xmlns:p14="http://schemas.microsoft.com/office/powerpoint/2010/main" val="1814571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14</a:t>
            </a:fld>
            <a:endParaRPr lang="en-US" dirty="0"/>
          </a:p>
        </p:txBody>
      </p:sp>
    </p:spTree>
    <p:extLst>
      <p:ext uri="{BB962C8B-B14F-4D97-AF65-F5344CB8AC3E}">
        <p14:creationId xmlns:p14="http://schemas.microsoft.com/office/powerpoint/2010/main" val="36413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15</a:t>
            </a:fld>
            <a:endParaRPr lang="en-US" dirty="0"/>
          </a:p>
        </p:txBody>
      </p:sp>
    </p:spTree>
    <p:extLst>
      <p:ext uri="{BB962C8B-B14F-4D97-AF65-F5344CB8AC3E}">
        <p14:creationId xmlns:p14="http://schemas.microsoft.com/office/powerpoint/2010/main" val="2406041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16</a:t>
            </a:fld>
            <a:endParaRPr lang="en-US" dirty="0"/>
          </a:p>
        </p:txBody>
      </p:sp>
    </p:spTree>
    <p:extLst>
      <p:ext uri="{BB962C8B-B14F-4D97-AF65-F5344CB8AC3E}">
        <p14:creationId xmlns:p14="http://schemas.microsoft.com/office/powerpoint/2010/main" val="1671124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17</a:t>
            </a:fld>
            <a:endParaRPr lang="en-US" dirty="0"/>
          </a:p>
        </p:txBody>
      </p:sp>
    </p:spTree>
    <p:extLst>
      <p:ext uri="{BB962C8B-B14F-4D97-AF65-F5344CB8AC3E}">
        <p14:creationId xmlns:p14="http://schemas.microsoft.com/office/powerpoint/2010/main" val="4010508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18</a:t>
            </a:fld>
            <a:endParaRPr lang="en-US" dirty="0"/>
          </a:p>
        </p:txBody>
      </p:sp>
    </p:spTree>
    <p:extLst>
      <p:ext uri="{BB962C8B-B14F-4D97-AF65-F5344CB8AC3E}">
        <p14:creationId xmlns:p14="http://schemas.microsoft.com/office/powerpoint/2010/main" val="1561860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a:p>
            <a:r>
              <a:rPr lang="en-US" dirty="0"/>
              <a:t>- Deadline extended until 12/20/19</a:t>
            </a:r>
          </a:p>
        </p:txBody>
      </p:sp>
      <p:sp>
        <p:nvSpPr>
          <p:cNvPr id="4" name="Slide Number Placeholder 3"/>
          <p:cNvSpPr>
            <a:spLocks noGrp="1"/>
          </p:cNvSpPr>
          <p:nvPr>
            <p:ph type="sldNum" sz="quarter" idx="10"/>
          </p:nvPr>
        </p:nvSpPr>
        <p:spPr/>
        <p:txBody>
          <a:bodyPr/>
          <a:lstStyle/>
          <a:p>
            <a:fld id="{D148AA93-1B58-493F-91CC-15FB2FAB66D6}" type="slidenum">
              <a:rPr lang="en-US" smtClean="0"/>
              <a:t>19</a:t>
            </a:fld>
            <a:endParaRPr lang="en-US" dirty="0"/>
          </a:p>
        </p:txBody>
      </p:sp>
    </p:spTree>
    <p:extLst>
      <p:ext uri="{BB962C8B-B14F-4D97-AF65-F5344CB8AC3E}">
        <p14:creationId xmlns:p14="http://schemas.microsoft.com/office/powerpoint/2010/main" val="4037040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20</a:t>
            </a:fld>
            <a:endParaRPr lang="en-US" dirty="0"/>
          </a:p>
        </p:txBody>
      </p:sp>
    </p:spTree>
    <p:extLst>
      <p:ext uri="{BB962C8B-B14F-4D97-AF65-F5344CB8AC3E}">
        <p14:creationId xmlns:p14="http://schemas.microsoft.com/office/powerpoint/2010/main" val="1674414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Liz</a:t>
            </a:r>
            <a:endParaRPr lang="en-US" sz="1200" dirty="0">
              <a:solidFill>
                <a:prstClr val="black"/>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148AA93-1B58-493F-91CC-15FB2FAB66D6}" type="slidenum">
              <a:rPr lang="en-US" smtClean="0"/>
              <a:t>21</a:t>
            </a:fld>
            <a:endParaRPr lang="en-US" dirty="0"/>
          </a:p>
        </p:txBody>
      </p:sp>
    </p:spTree>
    <p:extLst>
      <p:ext uri="{BB962C8B-B14F-4D97-AF65-F5344CB8AC3E}">
        <p14:creationId xmlns:p14="http://schemas.microsoft.com/office/powerpoint/2010/main" val="4079075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Liz</a:t>
            </a:r>
            <a:endParaRPr lang="en-US" sz="1200" dirty="0">
              <a:solidFill>
                <a:prstClr val="black"/>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148AA93-1B58-493F-91CC-15FB2FAB66D6}" type="slidenum">
              <a:rPr lang="en-US" smtClean="0"/>
              <a:t>22</a:t>
            </a:fld>
            <a:endParaRPr lang="en-US" dirty="0"/>
          </a:p>
        </p:txBody>
      </p:sp>
    </p:spTree>
    <p:extLst>
      <p:ext uri="{BB962C8B-B14F-4D97-AF65-F5344CB8AC3E}">
        <p14:creationId xmlns:p14="http://schemas.microsoft.com/office/powerpoint/2010/main" val="4153154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Saleha</a:t>
            </a:r>
            <a:endParaRPr kumimoji="0" lang="en-US" sz="12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148AA93-1B58-493F-91CC-15FB2FAB66D6}" type="slidenum">
              <a:rPr lang="en-US" smtClean="0"/>
              <a:t>23</a:t>
            </a:fld>
            <a:endParaRPr lang="en-US" dirty="0"/>
          </a:p>
        </p:txBody>
      </p:sp>
    </p:spTree>
    <p:extLst>
      <p:ext uri="{BB962C8B-B14F-4D97-AF65-F5344CB8AC3E}">
        <p14:creationId xmlns:p14="http://schemas.microsoft.com/office/powerpoint/2010/main" val="2083069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8AA93-1B58-493F-91CC-15FB2FAB66D6}" type="slidenum">
              <a:rPr lang="en-US" smtClean="0"/>
              <a:t>3</a:t>
            </a:fld>
            <a:endParaRPr lang="en-US" dirty="0"/>
          </a:p>
        </p:txBody>
      </p:sp>
    </p:spTree>
    <p:extLst>
      <p:ext uri="{BB962C8B-B14F-4D97-AF65-F5344CB8AC3E}">
        <p14:creationId xmlns:p14="http://schemas.microsoft.com/office/powerpoint/2010/main" val="2303362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48AA93-1B58-493F-91CC-15FB2FAB66D6}" type="slidenum">
              <a:rPr lang="en-US" smtClean="0"/>
              <a:t>24</a:t>
            </a:fld>
            <a:endParaRPr lang="en-US" dirty="0"/>
          </a:p>
        </p:txBody>
      </p:sp>
    </p:spTree>
    <p:extLst>
      <p:ext uri="{BB962C8B-B14F-4D97-AF65-F5344CB8AC3E}">
        <p14:creationId xmlns:p14="http://schemas.microsoft.com/office/powerpoint/2010/main" val="42025693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48AA93-1B58-493F-91CC-15FB2FAB66D6}" type="slidenum">
              <a:rPr lang="en-US" smtClean="0"/>
              <a:t>25</a:t>
            </a:fld>
            <a:endParaRPr lang="en-US" dirty="0"/>
          </a:p>
        </p:txBody>
      </p:sp>
    </p:spTree>
    <p:extLst>
      <p:ext uri="{BB962C8B-B14F-4D97-AF65-F5344CB8AC3E}">
        <p14:creationId xmlns:p14="http://schemas.microsoft.com/office/powerpoint/2010/main" val="3863312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7</a:t>
            </a:fld>
            <a:endParaRPr lang="en-US" dirty="0"/>
          </a:p>
        </p:txBody>
      </p:sp>
    </p:spTree>
    <p:extLst>
      <p:ext uri="{BB962C8B-B14F-4D97-AF65-F5344CB8AC3E}">
        <p14:creationId xmlns:p14="http://schemas.microsoft.com/office/powerpoint/2010/main" val="132840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8</a:t>
            </a:fld>
            <a:endParaRPr lang="en-US" dirty="0"/>
          </a:p>
        </p:txBody>
      </p:sp>
    </p:spTree>
    <p:extLst>
      <p:ext uri="{BB962C8B-B14F-4D97-AF65-F5344CB8AC3E}">
        <p14:creationId xmlns:p14="http://schemas.microsoft.com/office/powerpoint/2010/main" val="259595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9</a:t>
            </a:fld>
            <a:endParaRPr lang="en-US" dirty="0"/>
          </a:p>
        </p:txBody>
      </p:sp>
    </p:spTree>
    <p:extLst>
      <p:ext uri="{BB962C8B-B14F-4D97-AF65-F5344CB8AC3E}">
        <p14:creationId xmlns:p14="http://schemas.microsoft.com/office/powerpoint/2010/main" val="5798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10</a:t>
            </a:fld>
            <a:endParaRPr lang="en-US" dirty="0"/>
          </a:p>
        </p:txBody>
      </p:sp>
    </p:spTree>
    <p:extLst>
      <p:ext uri="{BB962C8B-B14F-4D97-AF65-F5344CB8AC3E}">
        <p14:creationId xmlns:p14="http://schemas.microsoft.com/office/powerpoint/2010/main" val="2160686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a:t>
            </a:r>
          </a:p>
        </p:txBody>
      </p:sp>
      <p:sp>
        <p:nvSpPr>
          <p:cNvPr id="4" name="Slide Number Placeholder 3"/>
          <p:cNvSpPr>
            <a:spLocks noGrp="1"/>
          </p:cNvSpPr>
          <p:nvPr>
            <p:ph type="sldNum" sz="quarter" idx="10"/>
          </p:nvPr>
        </p:nvSpPr>
        <p:spPr/>
        <p:txBody>
          <a:bodyPr/>
          <a:lstStyle/>
          <a:p>
            <a:fld id="{D148AA93-1B58-493F-91CC-15FB2FAB66D6}" type="slidenum">
              <a:rPr lang="en-US" smtClean="0"/>
              <a:t>11</a:t>
            </a:fld>
            <a:endParaRPr lang="en-US" dirty="0"/>
          </a:p>
        </p:txBody>
      </p:sp>
    </p:spTree>
    <p:extLst>
      <p:ext uri="{BB962C8B-B14F-4D97-AF65-F5344CB8AC3E}">
        <p14:creationId xmlns:p14="http://schemas.microsoft.com/office/powerpoint/2010/main" val="1395750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12</a:t>
            </a:fld>
            <a:endParaRPr lang="en-US" dirty="0"/>
          </a:p>
        </p:txBody>
      </p:sp>
    </p:spTree>
    <p:extLst>
      <p:ext uri="{BB962C8B-B14F-4D97-AF65-F5344CB8AC3E}">
        <p14:creationId xmlns:p14="http://schemas.microsoft.com/office/powerpoint/2010/main" val="531289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Saleha</a:t>
            </a:r>
          </a:p>
        </p:txBody>
      </p:sp>
      <p:sp>
        <p:nvSpPr>
          <p:cNvPr id="4" name="Slide Number Placeholder 3"/>
          <p:cNvSpPr>
            <a:spLocks noGrp="1"/>
          </p:cNvSpPr>
          <p:nvPr>
            <p:ph type="sldNum" sz="quarter" idx="10"/>
          </p:nvPr>
        </p:nvSpPr>
        <p:spPr/>
        <p:txBody>
          <a:bodyPr/>
          <a:lstStyle/>
          <a:p>
            <a:fld id="{D148AA93-1B58-493F-91CC-15FB2FAB66D6}" type="slidenum">
              <a:rPr lang="en-US" smtClean="0"/>
              <a:t>13</a:t>
            </a:fld>
            <a:endParaRPr lang="en-US" dirty="0"/>
          </a:p>
        </p:txBody>
      </p:sp>
    </p:spTree>
    <p:extLst>
      <p:ext uri="{BB962C8B-B14F-4D97-AF65-F5344CB8AC3E}">
        <p14:creationId xmlns:p14="http://schemas.microsoft.com/office/powerpoint/2010/main" val="259786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76189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429221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7858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77106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7149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273624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666311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17203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912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1D44F81-F781-426E-9661-50B6D73DA99D}"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4328026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244045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084487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D44F81-F781-426E-9661-50B6D73DA99D}"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34581437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D44F81-F781-426E-9661-50B6D73DA99D}"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3240808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44F81-F781-426E-9661-50B6D73DA99D}" type="datetimeFigureOut">
              <a:rPr lang="en-US" smtClean="0"/>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904087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D44F81-F781-426E-9661-50B6D73DA99D}" type="datetimeFigureOut">
              <a:rPr lang="en-US" smtClean="0"/>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2807545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44F81-F781-426E-9661-50B6D73DA99D}" type="datetimeFigureOut">
              <a:rPr lang="en-US" smtClean="0"/>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40058304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D44F81-F781-426E-9661-50B6D73DA99D}"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21722234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D44F81-F781-426E-9661-50B6D73DA99D}"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5978414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6706544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65112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506914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83260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30418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24232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373573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52751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F3F18-5561-49E4-8FC6-D2C6928DC98E}" type="datetimeFigureOut">
              <a:rPr lang="en-US" smtClean="0"/>
              <a:t>6/19/2019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102399-2D8C-4D73-A688-55C2C49877F7}" type="slidenum">
              <a:rPr lang="en-US" smtClean="0"/>
              <a:t>‹#›</a:t>
            </a:fld>
            <a:endParaRPr lang="en-US" dirty="0"/>
          </a:p>
        </p:txBody>
      </p:sp>
    </p:spTree>
    <p:extLst>
      <p:ext uri="{BB962C8B-B14F-4D97-AF65-F5344CB8AC3E}">
        <p14:creationId xmlns:p14="http://schemas.microsoft.com/office/powerpoint/2010/main" val="1699573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EF3F18-5561-49E4-8FC6-D2C6928DC98E}" type="datetimeFigureOut">
              <a:rPr lang="en-US" smtClean="0"/>
              <a:t>6/19/2019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3102399-2D8C-4D73-A688-55C2C49877F7}" type="slidenum">
              <a:rPr lang="en-US" smtClean="0"/>
              <a:t>‹#›</a:t>
            </a:fld>
            <a:endParaRPr lang="en-US" dirty="0"/>
          </a:p>
        </p:txBody>
      </p:sp>
    </p:spTree>
    <p:extLst>
      <p:ext uri="{BB962C8B-B14F-4D97-AF65-F5344CB8AC3E}">
        <p14:creationId xmlns:p14="http://schemas.microsoft.com/office/powerpoint/2010/main" val="25773844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 id="214748378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44F81-F781-426E-9661-50B6D73DA99D}" type="datetimeFigureOut">
              <a:rPr lang="en-US" smtClean="0"/>
              <a:t>6/19/2019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9D530-7652-411C-9DE0-3FCEE44D651E}" type="slidenum">
              <a:rPr lang="en-US" smtClean="0"/>
              <a:t>‹#›</a:t>
            </a:fld>
            <a:endParaRPr lang="en-US"/>
          </a:p>
        </p:txBody>
      </p:sp>
    </p:spTree>
    <p:extLst>
      <p:ext uri="{BB962C8B-B14F-4D97-AF65-F5344CB8AC3E}">
        <p14:creationId xmlns:p14="http://schemas.microsoft.com/office/powerpoint/2010/main" val="407024739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imgres?imgurl=https://cdn.xl.thumbs.canstockphoto.ca/text-sign-showing-family-medical-leave-act-conceptual-photo-fmla-labor-law-covering-employees-and-stock-illustration_csp64551085.jpg&amp;imgrefurl=https://www.canstockphoto.ca/illustration/fmla.html&amp;docid=XOTNU6wEMosOOM&amp;tbnid=9xcSDWKiNsewfM:&amp;vet=10ahUKEwjf-oWOzK_iAhWs11kKHX4hCC4QMwhAKAAwAA..i&amp;w=269&amp;h=194&amp;bih=889&amp;biw=1504&amp;q=family%20medical%20leave%20free%20clip%20art&amp;ved=0ahUKEwjf-oWOzK_iAhWs11kKHX4hCC4QMwhAKAAwAA&amp;iact=mrc&amp;uact=8" TargetMode="External"/><Relationship Id="rId2" Type="http://schemas.openxmlformats.org/officeDocument/2006/relationships/image" Target="../media/image3.jpeg"/><Relationship Id="rId1" Type="http://schemas.openxmlformats.org/officeDocument/2006/relationships/slideLayout" Target="../slideLayouts/slideLayout17.xml"/><Relationship Id="rId6" Type="http://schemas.openxmlformats.org/officeDocument/2006/relationships/comments" Target="../comments/comment2.xml"/><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8" Type="http://schemas.openxmlformats.org/officeDocument/2006/relationships/hyperlink" Target="mailto:swalsh@insourceservices.com" TargetMode="External"/><Relationship Id="rId3" Type="http://schemas.openxmlformats.org/officeDocument/2006/relationships/image" Target="../media/image3.jpeg"/><Relationship Id="rId7" Type="http://schemas.openxmlformats.org/officeDocument/2006/relationships/hyperlink" Target="mailto:eadler@beaconlawgroup.com" TargetMode="External"/><Relationship Id="rId2" Type="http://schemas.openxmlformats.org/officeDocument/2006/relationships/notesSlide" Target="../notesSlides/notesSlide20.xm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hyperlink" Target="mailto:dfleury@massnonprofitnet.org" TargetMode="External"/><Relationship Id="rId9" Type="http://schemas.openxmlformats.org/officeDocument/2006/relationships/comments" Target="../comments/comment5.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7.xml"/><Relationship Id="rId6" Type="http://schemas.openxmlformats.org/officeDocument/2006/relationships/comments" Target="../comments/comment6.xml"/><Relationship Id="rId5" Type="http://schemas.openxmlformats.org/officeDocument/2006/relationships/image" Target="../media/image6.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comments" Target="../comments/comment3.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hyperlink" Target="mailto:eadler@beaconlawgroup.com" TargetMode="External"/><Relationship Id="rId5" Type="http://schemas.openxmlformats.org/officeDocument/2006/relationships/image" Target="../media/image6.png"/><Relationship Id="rId4" Type="http://schemas.openxmlformats.org/officeDocument/2006/relationships/hyperlink" Target="mailto:swalsh@insourceservices.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comments" Target="../comments/commen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5143913"/>
            <a:ext cx="2545049" cy="1299035"/>
          </a:xfrm>
          <a:prstGeom prst="rect">
            <a:avLst/>
          </a:prstGeom>
        </p:spPr>
      </p:pic>
      <p:sp>
        <p:nvSpPr>
          <p:cNvPr id="5" name="TextBox 4"/>
          <p:cNvSpPr txBox="1"/>
          <p:nvPr/>
        </p:nvSpPr>
        <p:spPr>
          <a:xfrm>
            <a:off x="0" y="304800"/>
            <a:ext cx="9144000"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Massachusetts Paid Family Medical Leave: What Nonprofits Need to Know and Should Be Doing Now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June 19</a:t>
            </a:r>
            <a:r>
              <a:rPr kumimoji="0" lang="en-US" sz="2000" b="1" i="0" u="none" strike="noStrike" kern="1200" cap="none" spc="0" normalizeH="0" baseline="30000" noProof="0" dirty="0">
                <a:ln>
                  <a:noFill/>
                </a:ln>
                <a:solidFill>
                  <a:srgbClr val="007D9F"/>
                </a:solidFill>
                <a:effectLst/>
                <a:uLnTx/>
                <a:uFillTx/>
                <a:latin typeface="Arial" panose="020B0604020202020204" pitchFamily="34" charset="0"/>
                <a:ea typeface="+mn-ea"/>
                <a:cs typeface="Arial" panose="020B0604020202020204" pitchFamily="34" charset="0"/>
              </a:rPr>
              <a:t>th</a:t>
            </a: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 Webinar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Presented by Insource Services</a:t>
            </a:r>
          </a:p>
        </p:txBody>
      </p:sp>
      <p:sp>
        <p:nvSpPr>
          <p:cNvPr id="6" name="TextBox 5"/>
          <p:cNvSpPr txBox="1"/>
          <p:nvPr/>
        </p:nvSpPr>
        <p:spPr>
          <a:xfrm>
            <a:off x="364475" y="2578909"/>
            <a:ext cx="4876799" cy="33547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Thanks for joining us! A few instructions before we begin: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may</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join the audio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selecting the radio button for either “Telephone” or “Mic &amp; Speakers.” If you are using telephone, please dial in with the conference line and audio pin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are having any technical issues, please let us know in the chat box.</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have time for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Q&amp;A</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Please enter your questions in the chat box at any time.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webinar is being recorded, and we will distribute the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recording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after the webinar. </a:t>
            </a:r>
          </a:p>
        </p:txBody>
      </p:sp>
      <p:sp>
        <p:nvSpPr>
          <p:cNvPr id="8" name="TextBox 7"/>
          <p:cNvSpPr txBox="1"/>
          <p:nvPr/>
        </p:nvSpPr>
        <p:spPr>
          <a:xfrm>
            <a:off x="5304879" y="4006987"/>
            <a:ext cx="3336170" cy="523220"/>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Jenny Yuan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Operation and Membership Coordinator</a:t>
            </a:r>
          </a:p>
        </p:txBody>
      </p:sp>
      <p:sp>
        <p:nvSpPr>
          <p:cNvPr id="9" name="Rectangular Callout 8"/>
          <p:cNvSpPr/>
          <p:nvPr/>
        </p:nvSpPr>
        <p:spPr>
          <a:xfrm>
            <a:off x="304800" y="2514600"/>
            <a:ext cx="5029200" cy="3686175"/>
          </a:xfrm>
          <a:prstGeom prst="wedgeRectCallout">
            <a:avLst>
              <a:gd name="adj1" fmla="val 77585"/>
              <a:gd name="adj2" fmla="val -30428"/>
            </a:avLst>
          </a:prstGeom>
          <a:noFill/>
          <a:ln>
            <a:solidFill>
              <a:srgbClr val="007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extBox 1"/>
          <p:cNvSpPr txBox="1"/>
          <p:nvPr/>
        </p:nvSpPr>
        <p:spPr>
          <a:xfrm>
            <a:off x="3120288" y="6473428"/>
            <a:ext cx="290342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www.massnonprofitnet.org</a:t>
            </a: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15594" t="5815" r="13428" b="1533"/>
          <a:stretch/>
        </p:blipFill>
        <p:spPr>
          <a:xfrm>
            <a:off x="6811590" y="2024981"/>
            <a:ext cx="2180010" cy="1898752"/>
          </a:xfrm>
          <a:prstGeom prst="rect">
            <a:avLst/>
          </a:prstGeom>
        </p:spPr>
      </p:pic>
    </p:spTree>
    <p:extLst>
      <p:ext uri="{BB962C8B-B14F-4D97-AF65-F5344CB8AC3E}">
        <p14:creationId xmlns:p14="http://schemas.microsoft.com/office/powerpoint/2010/main" val="3290541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492941"/>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Benefit Highlights Continued</a:t>
            </a:r>
          </a:p>
        </p:txBody>
      </p:sp>
      <p:sp>
        <p:nvSpPr>
          <p:cNvPr id="4" name="TextBox 3"/>
          <p:cNvSpPr txBox="1"/>
          <p:nvPr/>
        </p:nvSpPr>
        <p:spPr>
          <a:xfrm>
            <a:off x="365760" y="1597152"/>
            <a:ext cx="8217408" cy="4770537"/>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Leave periods – annually – can be intermittent </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	Medical (employee’s own condition)		20 weeks/year</a:t>
            </a:r>
          </a:p>
          <a:p>
            <a:r>
              <a:rPr lang="en-US" sz="2200" dirty="0">
                <a:latin typeface="Times New Roman" panose="02020603050405020304" pitchFamily="18" charset="0"/>
                <a:cs typeface="Times New Roman" panose="02020603050405020304" pitchFamily="18" charset="0"/>
              </a:rPr>
              <a:t>	Family leave					12 weeks</a:t>
            </a:r>
          </a:p>
          <a:p>
            <a:r>
              <a:rPr lang="en-US" sz="2200" dirty="0">
                <a:latin typeface="Times New Roman" panose="02020603050405020304" pitchFamily="18" charset="0"/>
                <a:cs typeface="Times New Roman" panose="02020603050405020304" pitchFamily="18" charset="0"/>
              </a:rPr>
              <a:t>	(bonding with child, family member with a</a:t>
            </a:r>
          </a:p>
          <a:p>
            <a:r>
              <a:rPr lang="en-US" sz="2200" dirty="0">
                <a:latin typeface="Times New Roman" panose="02020603050405020304" pitchFamily="18" charset="0"/>
                <a:cs typeface="Times New Roman" panose="02020603050405020304" pitchFamily="18" charset="0"/>
              </a:rPr>
              <a:t>	serious health condition, military exigency)	</a:t>
            </a:r>
          </a:p>
          <a:p>
            <a:r>
              <a:rPr lang="en-US" sz="2200" dirty="0">
                <a:latin typeface="Times New Roman" panose="02020603050405020304" pitchFamily="18" charset="0"/>
                <a:cs typeface="Times New Roman" panose="02020603050405020304" pitchFamily="18" charset="0"/>
              </a:rPr>
              <a:t>	Family leave (injured service member)		26 weeks</a:t>
            </a:r>
          </a:p>
          <a:p>
            <a:r>
              <a:rPr lang="en-US" sz="2200" dirty="0">
                <a:latin typeface="Times New Roman" panose="02020603050405020304" pitchFamily="18" charset="0"/>
                <a:cs typeface="Times New Roman" panose="02020603050405020304" pitchFamily="18" charset="0"/>
              </a:rPr>
              <a:t>	Maximum combined Family/Medical leave	26 weeks</a:t>
            </a:r>
          </a:p>
          <a:p>
            <a:endParaRPr lang="en-US" sz="2200" i="1"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Note – benefit year is measured forward 52 weeks from the Sunday preceding the first day of the employee’s covered leave</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7 day waiting period – exception for transition from childbirth to bonding</a:t>
            </a:r>
            <a:endParaRPr lang="en-US" sz="2200" dirty="0">
              <a:latin typeface="Times New Roman" panose="02020603050405020304" pitchFamily="18" charset="0"/>
              <a:cs typeface="Times New Roman" panose="02020603050405020304" pitchFamily="18" charset="0"/>
            </a:endParaRPr>
          </a:p>
          <a:p>
            <a:endParaRPr lang="en-US" dirty="0"/>
          </a:p>
        </p:txBody>
      </p:sp>
      <p:pic>
        <p:nvPicPr>
          <p:cNvPr id="5" name="Picture 4"/>
          <p:cNvPicPr>
            <a:picLocks noChangeAspect="1"/>
          </p:cNvPicPr>
          <p:nvPr/>
        </p:nvPicPr>
        <p:blipFill>
          <a:blip r:embed="rId4"/>
          <a:stretch>
            <a:fillRect/>
          </a:stretch>
        </p:blipFill>
        <p:spPr>
          <a:xfrm>
            <a:off x="3652" y="6135517"/>
            <a:ext cx="3279932" cy="627942"/>
          </a:xfrm>
          <a:prstGeom prst="rect">
            <a:avLst/>
          </a:prstGeom>
        </p:spPr>
      </p:pic>
    </p:spTree>
    <p:extLst>
      <p:ext uri="{BB962C8B-B14F-4D97-AF65-F5344CB8AC3E}">
        <p14:creationId xmlns:p14="http://schemas.microsoft.com/office/powerpoint/2010/main" val="2676095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492941"/>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Benefit Highlights Continued</a:t>
            </a:r>
          </a:p>
        </p:txBody>
      </p:sp>
      <p:sp>
        <p:nvSpPr>
          <p:cNvPr id="4" name="TextBox 3"/>
          <p:cNvSpPr txBox="1"/>
          <p:nvPr/>
        </p:nvSpPr>
        <p:spPr>
          <a:xfrm>
            <a:off x="225427" y="1518010"/>
            <a:ext cx="8693146" cy="443198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Paid benefits: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80% of the employee’s wages up to 50% of the state average weekly wage</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Plus, any portion of the employee’s wages in excess of 50% of the state average weekly wage will be paid at 50%</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Benefits for first year of program capped at $850/week</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Current state average wage is $1,383.41/week - $71,937.32/year – adjusted annually</a:t>
            </a:r>
          </a:p>
          <a:p>
            <a:endParaRPr lang="en-US" dirty="0"/>
          </a:p>
        </p:txBody>
      </p:sp>
      <p:pic>
        <p:nvPicPr>
          <p:cNvPr id="5" name="Picture 4"/>
          <p:cNvPicPr>
            <a:picLocks noChangeAspect="1"/>
          </p:cNvPicPr>
          <p:nvPr/>
        </p:nvPicPr>
        <p:blipFill>
          <a:blip r:embed="rId4"/>
          <a:stretch>
            <a:fillRect/>
          </a:stretch>
        </p:blipFill>
        <p:spPr>
          <a:xfrm>
            <a:off x="0" y="6179124"/>
            <a:ext cx="3279932" cy="627942"/>
          </a:xfrm>
          <a:prstGeom prst="rect">
            <a:avLst/>
          </a:prstGeom>
        </p:spPr>
      </p:pic>
    </p:spTree>
    <p:extLst>
      <p:ext uri="{BB962C8B-B14F-4D97-AF65-F5344CB8AC3E}">
        <p14:creationId xmlns:p14="http://schemas.microsoft.com/office/powerpoint/2010/main" val="2676050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248698"/>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Benefit Highlights Continued</a:t>
            </a:r>
          </a:p>
        </p:txBody>
      </p:sp>
      <p:sp>
        <p:nvSpPr>
          <p:cNvPr id="4" name="TextBox 3"/>
          <p:cNvSpPr txBox="1"/>
          <p:nvPr/>
        </p:nvSpPr>
        <p:spPr>
          <a:xfrm>
            <a:off x="49019" y="1096384"/>
            <a:ext cx="8900160" cy="5447645"/>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Protections for the employee:</a:t>
            </a: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Continuous health insurance – employee pays their share</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Upon return, no impact on vacation accrual, sick leave, bonuses, advancement, seniority, length of service, etc.</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Job protection (certain restrictions), anti-retaliation, anti-discrimination</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Time on leave need not be considered credited service for accruals (can stop accruals during leave)</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Employer presumption of guilt for 6 month period following leave</a:t>
            </a:r>
          </a:p>
          <a:p>
            <a:pPr>
              <a:buClr>
                <a:srgbClr val="92D050"/>
              </a:buClr>
            </a:pPr>
            <a:r>
              <a:rPr lang="en-US" sz="2200" dirty="0">
                <a:latin typeface="Times New Roman" panose="02020603050405020304" pitchFamily="18" charset="0"/>
                <a:cs typeface="Times New Roman" panose="02020603050405020304" pitchFamily="18" charset="0"/>
              </a:rPr>
              <a:t> </a:t>
            </a: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Employer cannot require use of accrued time during leave UNLESS concurrent FMLA then can – “top offs” allowed</a:t>
            </a:r>
          </a:p>
          <a:p>
            <a:endParaRPr lang="en-US" dirty="0"/>
          </a:p>
        </p:txBody>
      </p:sp>
      <p:pic>
        <p:nvPicPr>
          <p:cNvPr id="5" name="Picture 4"/>
          <p:cNvPicPr>
            <a:picLocks noChangeAspect="1"/>
          </p:cNvPicPr>
          <p:nvPr/>
        </p:nvPicPr>
        <p:blipFill>
          <a:blip r:embed="rId4"/>
          <a:stretch>
            <a:fillRect/>
          </a:stretch>
        </p:blipFill>
        <p:spPr>
          <a:xfrm>
            <a:off x="0" y="6230058"/>
            <a:ext cx="3279932" cy="627942"/>
          </a:xfrm>
          <a:prstGeom prst="rect">
            <a:avLst/>
          </a:prstGeom>
        </p:spPr>
      </p:pic>
    </p:spTree>
    <p:extLst>
      <p:ext uri="{BB962C8B-B14F-4D97-AF65-F5344CB8AC3E}">
        <p14:creationId xmlns:p14="http://schemas.microsoft.com/office/powerpoint/2010/main" val="2880686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345973"/>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dirty="0">
                <a:latin typeface="Times New Roman" panose="02020603050405020304" pitchFamily="18" charset="0"/>
                <a:cs typeface="Times New Roman" panose="02020603050405020304" pitchFamily="18" charset="0"/>
              </a:rPr>
              <a:t>Covered Employers/Businesses and Eligible Workers</a:t>
            </a:r>
          </a:p>
        </p:txBody>
      </p:sp>
      <p:sp>
        <p:nvSpPr>
          <p:cNvPr id="4" name="TextBox 3"/>
          <p:cNvSpPr txBox="1"/>
          <p:nvPr/>
        </p:nvSpPr>
        <p:spPr>
          <a:xfrm>
            <a:off x="0" y="1155731"/>
            <a:ext cx="8583419" cy="5293757"/>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Covered employers:</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All employers with at least one MA worker – a person who performs work in MA</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State or federal employees (not city, town or local municipalities unless opt 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Covered “employees”:</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Individuals who meet the financial eligibility test – FT, PT, seasonal employees</a:t>
            </a:r>
          </a:p>
          <a:p>
            <a:pPr marL="742950" lvl="1"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Same as unemployment earnings requirement – 15 weeks or more of earnings and have earned at least $4,700 (minimum base wage – adjusts) in the 12 month period before application for leave.  Earned 30 x the weekly unemployment benefit they would be eligible for.</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Certain former employees – if eligible when they left employment and within 26 weeks of termination</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1099 eligible independent contractors can opt in or may be covered workers if they work for a “covered business entity”</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NOT temporary employees</a:t>
            </a:r>
          </a:p>
          <a:p>
            <a:endParaRPr lang="en-US" dirty="0"/>
          </a:p>
        </p:txBody>
      </p:sp>
      <p:pic>
        <p:nvPicPr>
          <p:cNvPr id="5" name="Picture 4"/>
          <p:cNvPicPr>
            <a:picLocks noChangeAspect="1"/>
          </p:cNvPicPr>
          <p:nvPr/>
        </p:nvPicPr>
        <p:blipFill>
          <a:blip r:embed="rId4"/>
          <a:stretch>
            <a:fillRect/>
          </a:stretch>
        </p:blipFill>
        <p:spPr>
          <a:xfrm>
            <a:off x="0" y="6202325"/>
            <a:ext cx="3279932" cy="627942"/>
          </a:xfrm>
          <a:prstGeom prst="rect">
            <a:avLst/>
          </a:prstGeom>
        </p:spPr>
      </p:pic>
    </p:spTree>
    <p:extLst>
      <p:ext uri="{BB962C8B-B14F-4D97-AF65-F5344CB8AC3E}">
        <p14:creationId xmlns:p14="http://schemas.microsoft.com/office/powerpoint/2010/main" val="1925793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137716"/>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Contributions</a:t>
            </a:r>
          </a:p>
        </p:txBody>
      </p:sp>
      <p:sp>
        <p:nvSpPr>
          <p:cNvPr id="4" name="TextBox 3"/>
          <p:cNvSpPr txBox="1"/>
          <p:nvPr/>
        </p:nvSpPr>
        <p:spPr>
          <a:xfrm>
            <a:off x="0" y="880666"/>
            <a:ext cx="8778492" cy="5786199"/>
          </a:xfrm>
          <a:prstGeom prst="rect">
            <a:avLst/>
          </a:prstGeom>
          <a:noFill/>
        </p:spPr>
        <p:txBody>
          <a:bodyPr wrap="square" rtlCol="0">
            <a:spAutoFit/>
          </a:bodyPr>
          <a:lstStyle/>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Due </a:t>
            </a:r>
            <a:r>
              <a:rPr lang="en-US" sz="2200" dirty="0">
                <a:solidFill>
                  <a:srgbClr val="FF0000"/>
                </a:solidFill>
                <a:latin typeface="Times New Roman" panose="02020603050405020304" pitchFamily="18" charset="0"/>
                <a:cs typeface="Times New Roman" panose="02020603050405020304" pitchFamily="18" charset="0"/>
              </a:rPr>
              <a:t>1/31/20</a:t>
            </a:r>
            <a:r>
              <a:rPr lang="en-US" sz="2200" dirty="0">
                <a:latin typeface="Times New Roman" panose="02020603050405020304" pitchFamily="18" charset="0"/>
                <a:cs typeface="Times New Roman" panose="02020603050405020304" pitchFamily="18" charset="0"/>
              </a:rPr>
              <a:t> (for</a:t>
            </a:r>
            <a:r>
              <a:rPr lang="en-US" sz="2200" dirty="0">
                <a:solidFill>
                  <a:srgbClr val="FF0000"/>
                </a:solidFill>
                <a:latin typeface="Times New Roman" panose="02020603050405020304" pitchFamily="18" charset="0"/>
                <a:cs typeface="Times New Roman" panose="02020603050405020304" pitchFamily="18" charset="0"/>
              </a:rPr>
              <a:t> October</a:t>
            </a:r>
            <a:r>
              <a:rPr lang="en-US" sz="2200" dirty="0">
                <a:latin typeface="Times New Roman" panose="02020603050405020304" pitchFamily="18" charset="0"/>
                <a:cs typeface="Times New Roman" panose="02020603050405020304" pitchFamily="18" charset="0"/>
              </a:rPr>
              <a:t>  – </a:t>
            </a:r>
            <a:r>
              <a:rPr lang="en-US" sz="2200" dirty="0">
                <a:solidFill>
                  <a:srgbClr val="FF0000"/>
                </a:solidFill>
                <a:latin typeface="Times New Roman" panose="02020603050405020304" pitchFamily="18" charset="0"/>
                <a:cs typeface="Times New Roman" panose="02020603050405020304" pitchFamily="18" charset="0"/>
              </a:rPr>
              <a:t>December</a:t>
            </a:r>
            <a:r>
              <a:rPr lang="en-US" sz="2200" dirty="0">
                <a:latin typeface="Times New Roman" panose="02020603050405020304" pitchFamily="18" charset="0"/>
                <a:cs typeface="Times New Roman" panose="02020603050405020304" pitchFamily="18" charset="0"/>
              </a:rPr>
              <a:t> 2019) and thereafter quarterly</a:t>
            </a:r>
          </a:p>
          <a:p>
            <a:pPr>
              <a:buClr>
                <a:srgbClr val="92D050"/>
              </a:buCl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Payable through </a:t>
            </a:r>
            <a:r>
              <a:rPr lang="en-US" sz="2200" dirty="0" err="1">
                <a:latin typeface="Times New Roman" panose="02020603050405020304" pitchFamily="18" charset="0"/>
                <a:cs typeface="Times New Roman" panose="02020603050405020304" pitchFamily="18" charset="0"/>
              </a:rPr>
              <a:t>MassTaxConnect</a:t>
            </a:r>
            <a:r>
              <a:rPr lang="en-US" sz="2200" dirty="0">
                <a:latin typeface="Times New Roman" panose="02020603050405020304" pitchFamily="18" charset="0"/>
                <a:cs typeface="Times New Roman" panose="02020603050405020304" pitchFamily="18" charset="0"/>
              </a:rPr>
              <a:t> – transmittal procedures vary by vendor</a:t>
            </a:r>
          </a:p>
          <a:p>
            <a:pPr>
              <a:buClr>
                <a:srgbClr val="92D050"/>
              </a:buCl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solidFill>
                  <a:srgbClr val="FF0000"/>
                </a:solidFill>
                <a:latin typeface="Times New Roman" panose="02020603050405020304" pitchFamily="18" charset="0"/>
                <a:cs typeface="Times New Roman" panose="02020603050405020304" pitchFamily="18" charset="0"/>
              </a:rPr>
              <a:t>.75% </a:t>
            </a:r>
            <a:r>
              <a:rPr lang="en-US" sz="2200" dirty="0">
                <a:latin typeface="Times New Roman" panose="02020603050405020304" pitchFamily="18" charset="0"/>
                <a:cs typeface="Times New Roman" panose="02020603050405020304" pitchFamily="18" charset="0"/>
              </a:rPr>
              <a:t>of an employee’s wages - 82.5% for medical leave, 17.5% toward family leave</a:t>
            </a:r>
          </a:p>
          <a:p>
            <a:pPr marL="342900" indent="-342900">
              <a:buClr>
                <a:srgbClr val="92D050"/>
              </a:buClr>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Family leave employee funded (optional employer funding allowed)</a:t>
            </a:r>
          </a:p>
          <a:p>
            <a:pPr>
              <a:buClr>
                <a:srgbClr val="92D050"/>
              </a:buCl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Medical leave 40% employee funded, 60% employer funded (again, optionally employer can pay whatever it chooses)</a:t>
            </a:r>
          </a:p>
          <a:p>
            <a:pPr>
              <a:buClr>
                <a:srgbClr val="92D050"/>
              </a:buCl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(We recommend employer go with state provided contribution splits)</a:t>
            </a:r>
          </a:p>
          <a:p>
            <a:pPr>
              <a:buClr>
                <a:srgbClr val="92D050"/>
              </a:buClr>
            </a:pPr>
            <a:endParaRPr lang="en-US" sz="2200" dirty="0">
              <a:latin typeface="Times New Roman" panose="02020603050405020304" pitchFamily="18" charset="0"/>
              <a:cs typeface="Times New Roman" panose="02020603050405020304" pitchFamily="18" charset="0"/>
            </a:endParaRP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Rates apply to the first $132,900 of wages</a:t>
            </a:r>
          </a:p>
          <a:p>
            <a:endParaRPr lang="en-US" dirty="0"/>
          </a:p>
        </p:txBody>
      </p:sp>
      <p:pic>
        <p:nvPicPr>
          <p:cNvPr id="5" name="Picture 4"/>
          <p:cNvPicPr>
            <a:picLocks noChangeAspect="1"/>
          </p:cNvPicPr>
          <p:nvPr/>
        </p:nvPicPr>
        <p:blipFill>
          <a:blip r:embed="rId4"/>
          <a:stretch>
            <a:fillRect/>
          </a:stretch>
        </p:blipFill>
        <p:spPr>
          <a:xfrm>
            <a:off x="0" y="6230058"/>
            <a:ext cx="3279932" cy="627942"/>
          </a:xfrm>
          <a:prstGeom prst="rect">
            <a:avLst/>
          </a:prstGeom>
        </p:spPr>
      </p:pic>
    </p:spTree>
    <p:extLst>
      <p:ext uri="{BB962C8B-B14F-4D97-AF65-F5344CB8AC3E}">
        <p14:creationId xmlns:p14="http://schemas.microsoft.com/office/powerpoint/2010/main" val="1639073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7318" y="610500"/>
            <a:ext cx="3098925" cy="923330"/>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Checklist Examples</a:t>
            </a:r>
          </a:p>
          <a:p>
            <a:endParaRPr lang="en-US" sz="2700" b="1" dirty="0">
              <a:solidFill>
                <a:prstClr val="white"/>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579439"/>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Contribution Example – </a:t>
            </a:r>
            <a:r>
              <a:rPr lang="en-US" sz="2700" b="1" dirty="0">
                <a:solidFill>
                  <a:srgbClr val="FF0000"/>
                </a:solidFill>
                <a:latin typeface="Times New Roman" panose="02020603050405020304" pitchFamily="18" charset="0"/>
                <a:cs typeface="Times New Roman" panose="02020603050405020304" pitchFamily="18" charset="0"/>
              </a:rPr>
              <a:t>based on .75%</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2" name="TextBox 1"/>
          <p:cNvSpPr txBox="1"/>
          <p:nvPr/>
        </p:nvSpPr>
        <p:spPr>
          <a:xfrm>
            <a:off x="316992" y="1743456"/>
            <a:ext cx="8083296" cy="3693319"/>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Employee earning $72,000</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$540 annual amount - $445.50/medical leave, $94.50/family leave</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Per regulations, employee pays $94.50 for family leave</a:t>
            </a:r>
          </a:p>
          <a:p>
            <a:pPr>
              <a:buClr>
                <a:srgbClr val="92D050"/>
              </a:buClr>
            </a:pPr>
            <a:r>
              <a:rPr lang="en-US" sz="2400" dirty="0">
                <a:latin typeface="Times New Roman" panose="02020603050405020304" pitchFamily="18" charset="0"/>
                <a:cs typeface="Times New Roman" panose="02020603050405020304" pitchFamily="18" charset="0"/>
              </a:rPr>
              <a:t>    (100%) and $178.20 toward medical leave (40%) annually</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Employer pays $267.30 toward medical leave (60%) annually</a:t>
            </a:r>
          </a:p>
          <a:p>
            <a:endParaRPr lang="en-US" dirty="0"/>
          </a:p>
        </p:txBody>
      </p:sp>
      <p:pic>
        <p:nvPicPr>
          <p:cNvPr id="3" name="Picture 2"/>
          <p:cNvPicPr>
            <a:picLocks noChangeAspect="1"/>
          </p:cNvPicPr>
          <p:nvPr/>
        </p:nvPicPr>
        <p:blipFill>
          <a:blip r:embed="rId4"/>
          <a:stretch>
            <a:fillRect/>
          </a:stretch>
        </p:blipFill>
        <p:spPr>
          <a:xfrm>
            <a:off x="0" y="6135517"/>
            <a:ext cx="3279932" cy="627942"/>
          </a:xfrm>
          <a:prstGeom prst="rect">
            <a:avLst/>
          </a:prstGeom>
        </p:spPr>
      </p:pic>
    </p:spTree>
    <p:extLst>
      <p:ext uri="{BB962C8B-B14F-4D97-AF65-F5344CB8AC3E}">
        <p14:creationId xmlns:p14="http://schemas.microsoft.com/office/powerpoint/2010/main" val="1956122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7318" y="610500"/>
            <a:ext cx="3098925" cy="923330"/>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Checklist Examples</a:t>
            </a:r>
          </a:p>
          <a:p>
            <a:endParaRPr lang="en-US" sz="2700" b="1" dirty="0">
              <a:solidFill>
                <a:prstClr val="white"/>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32921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Transmitting Requirements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2" name="TextBox 1"/>
          <p:cNvSpPr txBox="1"/>
          <p:nvPr/>
        </p:nvSpPr>
        <p:spPr>
          <a:xfrm>
            <a:off x="0" y="818701"/>
            <a:ext cx="8721861" cy="5370701"/>
          </a:xfrm>
          <a:prstGeom prst="rect">
            <a:avLst/>
          </a:prstGeom>
          <a:noFill/>
        </p:spPr>
        <p:txBody>
          <a:bodyPr wrap="square" rtlCol="0">
            <a:spAutoFit/>
          </a:bodyPr>
          <a:lstStyle/>
          <a:p>
            <a:pPr>
              <a:buClr>
                <a:srgbClr val="92D050"/>
              </a:buClr>
            </a:pPr>
            <a:endParaRPr lang="en-US" sz="2000" b="1"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All employers and “covered business entities” are required to submit contributions – employer and employee paid</a:t>
            </a:r>
          </a:p>
          <a:p>
            <a:pPr>
              <a:buClr>
                <a:srgbClr val="92D050"/>
              </a:buClr>
            </a:pPr>
            <a:endParaRPr lang="en-US" sz="19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“Covered business entities” are those where 1099 workers making up 50% or more of their workforce - the contractors are covered workers in the plan (involves an averaging approach)</a:t>
            </a:r>
          </a:p>
          <a:p>
            <a:pPr>
              <a:buClr>
                <a:srgbClr val="92D050"/>
              </a:buClr>
            </a:pPr>
            <a:endParaRPr lang="en-US" sz="19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If a company’s workforce is less than 50% 1099 workers, the company does not need to contribute or transmit for 1099 workers</a:t>
            </a:r>
          </a:p>
          <a:p>
            <a:pPr>
              <a:buClr>
                <a:srgbClr val="92D050"/>
              </a:buClr>
            </a:pPr>
            <a:endParaRPr lang="en-US" sz="19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Contribution requirements:</a:t>
            </a:r>
          </a:p>
          <a:p>
            <a:pPr marL="742950" lvl="1"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Fewer than 25 covered workers (PT, FT, seasonal) - submit employee deduction only, not required to pay an employer share – if a “covered entity” – count 1099’s.</a:t>
            </a:r>
          </a:p>
          <a:p>
            <a:pPr marL="742950" lvl="1" indent="-285750">
              <a:buClr>
                <a:srgbClr val="92D050"/>
              </a:buClr>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Employers with 25 or more workers – must submit employer contributions and transmit the employee contribution through </a:t>
            </a:r>
            <a:r>
              <a:rPr lang="en-US" sz="1900" dirty="0" err="1">
                <a:latin typeface="Times New Roman" panose="02020603050405020304" pitchFamily="18" charset="0"/>
                <a:cs typeface="Times New Roman" panose="02020603050405020304" pitchFamily="18" charset="0"/>
              </a:rPr>
              <a:t>MassTaxConnect</a:t>
            </a:r>
            <a:r>
              <a:rPr lang="en-US" sz="1900" dirty="0">
                <a:latin typeface="Times New Roman" panose="02020603050405020304" pitchFamily="18" charset="0"/>
                <a:cs typeface="Times New Roman" panose="02020603050405020304" pitchFamily="18" charset="0"/>
              </a:rPr>
              <a:t> - if a “covered entity” – count 1099’s.</a:t>
            </a:r>
          </a:p>
        </p:txBody>
      </p:sp>
      <p:pic>
        <p:nvPicPr>
          <p:cNvPr id="3" name="Picture 2"/>
          <p:cNvPicPr>
            <a:picLocks noChangeAspect="1"/>
          </p:cNvPicPr>
          <p:nvPr/>
        </p:nvPicPr>
        <p:blipFill>
          <a:blip r:embed="rId4"/>
          <a:stretch>
            <a:fillRect/>
          </a:stretch>
        </p:blipFill>
        <p:spPr>
          <a:xfrm>
            <a:off x="46311" y="6135517"/>
            <a:ext cx="3279932" cy="627942"/>
          </a:xfrm>
          <a:prstGeom prst="rect">
            <a:avLst/>
          </a:prstGeom>
        </p:spPr>
      </p:pic>
    </p:spTree>
    <p:extLst>
      <p:ext uri="{BB962C8B-B14F-4D97-AF65-F5344CB8AC3E}">
        <p14:creationId xmlns:p14="http://schemas.microsoft.com/office/powerpoint/2010/main" val="4131270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7318" y="610500"/>
            <a:ext cx="3098925" cy="923330"/>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Checklist Examples</a:t>
            </a:r>
          </a:p>
          <a:p>
            <a:endParaRPr lang="en-US" sz="2700" b="1" dirty="0">
              <a:solidFill>
                <a:prstClr val="white"/>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579439"/>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Calculating the Number of Workers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2" name="TextBox 1"/>
          <p:cNvSpPr txBox="1"/>
          <p:nvPr/>
        </p:nvSpPr>
        <p:spPr>
          <a:xfrm>
            <a:off x="211069" y="1887134"/>
            <a:ext cx="8721861" cy="4401205"/>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Count total number of employees per pay period in prior calendar year and divide by total pay periods</a:t>
            </a:r>
          </a:p>
          <a:p>
            <a:pPr>
              <a:buClr>
                <a:srgbClr val="92D050"/>
              </a:buClr>
            </a:pPr>
            <a:endParaRPr lang="en-US" sz="28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Count total number of 1099s per pay period in prior calendar year and divide by total pay periods</a:t>
            </a:r>
          </a:p>
          <a:p>
            <a:pPr>
              <a:buClr>
                <a:srgbClr val="92D050"/>
              </a:buClr>
            </a:pPr>
            <a:endParaRPr lang="en-US" sz="28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Add the above two numbers (averages) to arrive at the total workforce average.  If the 1099 average is more than 50% of the total workforce average, you are a “covered business entity.” </a:t>
            </a:r>
          </a:p>
        </p:txBody>
      </p:sp>
      <p:pic>
        <p:nvPicPr>
          <p:cNvPr id="3" name="Picture 2"/>
          <p:cNvPicPr>
            <a:picLocks noChangeAspect="1"/>
          </p:cNvPicPr>
          <p:nvPr/>
        </p:nvPicPr>
        <p:blipFill>
          <a:blip r:embed="rId4"/>
          <a:stretch>
            <a:fillRect/>
          </a:stretch>
        </p:blipFill>
        <p:spPr>
          <a:xfrm>
            <a:off x="46311" y="6135517"/>
            <a:ext cx="3279932" cy="627942"/>
          </a:xfrm>
          <a:prstGeom prst="rect">
            <a:avLst/>
          </a:prstGeom>
        </p:spPr>
      </p:pic>
    </p:spTree>
    <p:extLst>
      <p:ext uri="{BB962C8B-B14F-4D97-AF65-F5344CB8AC3E}">
        <p14:creationId xmlns:p14="http://schemas.microsoft.com/office/powerpoint/2010/main" val="2045905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389807"/>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Penalties</a:t>
            </a:r>
          </a:p>
        </p:txBody>
      </p:sp>
      <p:sp>
        <p:nvSpPr>
          <p:cNvPr id="4" name="TextBox 3"/>
          <p:cNvSpPr txBox="1"/>
          <p:nvPr/>
        </p:nvSpPr>
        <p:spPr>
          <a:xfrm>
            <a:off x="204929" y="1278842"/>
            <a:ext cx="8144256" cy="517064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Failure on Disclosures: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First violation - $50 per covered individual</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Each subsequent violation - $300 per covered individual</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Failure to transmit fees: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.75% of payroll for each year it failed to contribute</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Repay the trust fund the total value of benefits paid out to their covered individuals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Actions by employees: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Three year statute of limitations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Triple damages for lost wages or benefits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Attorney fees</a:t>
            </a:r>
          </a:p>
          <a:p>
            <a:endParaRPr lang="en-US" dirty="0"/>
          </a:p>
        </p:txBody>
      </p:sp>
      <p:pic>
        <p:nvPicPr>
          <p:cNvPr id="5" name="Picture 4"/>
          <p:cNvPicPr>
            <a:picLocks noChangeAspect="1"/>
          </p:cNvPicPr>
          <p:nvPr/>
        </p:nvPicPr>
        <p:blipFill>
          <a:blip r:embed="rId4"/>
          <a:stretch>
            <a:fillRect/>
          </a:stretch>
        </p:blipFill>
        <p:spPr>
          <a:xfrm>
            <a:off x="0" y="6200925"/>
            <a:ext cx="3279932" cy="627942"/>
          </a:xfrm>
          <a:prstGeom prst="rect">
            <a:avLst/>
          </a:prstGeom>
        </p:spPr>
      </p:pic>
    </p:spTree>
    <p:extLst>
      <p:ext uri="{BB962C8B-B14F-4D97-AF65-F5344CB8AC3E}">
        <p14:creationId xmlns:p14="http://schemas.microsoft.com/office/powerpoint/2010/main" val="4079816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255802"/>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Private Plan Exemptions </a:t>
            </a:r>
          </a:p>
        </p:txBody>
      </p:sp>
      <p:sp>
        <p:nvSpPr>
          <p:cNvPr id="8" name="Rectangle 7"/>
          <p:cNvSpPr/>
          <p:nvPr/>
        </p:nvSpPr>
        <p:spPr>
          <a:xfrm>
            <a:off x="12355" y="1246118"/>
            <a:ext cx="5358714" cy="307777"/>
          </a:xfrm>
          <a:prstGeom prst="rect">
            <a:avLst/>
          </a:prstGeom>
          <a:ln>
            <a:noFill/>
          </a:ln>
        </p:spPr>
        <p:txBody>
          <a:bodyPr wrap="square">
            <a:spAutoFit/>
          </a:bodyPr>
          <a:lstStyle/>
          <a:p>
            <a:pPr marL="285750" indent="-285750">
              <a:buFont typeface="Arial" panose="020B0604020202020204" pitchFamily="34" charset="0"/>
              <a:buChar char="•"/>
            </a:pPr>
            <a:endParaRPr lang="en-US" sz="1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58496" y="1214775"/>
            <a:ext cx="8168640" cy="4801314"/>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Medical and family contribution exemptions are available separately</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Most experts are not recommending them at this point due to the complexity of process and uncertainty of insurance product market options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30 claims have been submitted as of last month, 10 have been accepted, large groups paying full time off benefits for up to 26 weeks with all protections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Must offer at least the same level of benefits for cost equal to or less than the state benefit to workers and former workers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Annual application and approval process is rigorous</a:t>
            </a: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Plans must be bonded based on size of workforce</a:t>
            </a:r>
          </a:p>
          <a:p>
            <a:endParaRPr lang="en-US" dirty="0"/>
          </a:p>
        </p:txBody>
      </p:sp>
      <p:pic>
        <p:nvPicPr>
          <p:cNvPr id="5" name="Picture 4"/>
          <p:cNvPicPr>
            <a:picLocks noChangeAspect="1"/>
          </p:cNvPicPr>
          <p:nvPr/>
        </p:nvPicPr>
        <p:blipFill>
          <a:blip r:embed="rId4"/>
          <a:stretch>
            <a:fillRect/>
          </a:stretch>
        </p:blipFill>
        <p:spPr>
          <a:xfrm>
            <a:off x="12355" y="6135517"/>
            <a:ext cx="3279932" cy="627942"/>
          </a:xfrm>
          <a:prstGeom prst="rect">
            <a:avLst/>
          </a:prstGeom>
        </p:spPr>
      </p:pic>
    </p:spTree>
    <p:extLst>
      <p:ext uri="{BB962C8B-B14F-4D97-AF65-F5344CB8AC3E}">
        <p14:creationId xmlns:p14="http://schemas.microsoft.com/office/powerpoint/2010/main" val="280710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37014" y="6304643"/>
            <a:ext cx="2747772" cy="434753"/>
          </a:xfrm>
          <a:prstGeom prst="rect">
            <a:avLst/>
          </a:prstGeom>
        </p:spPr>
      </p:pic>
      <p:sp>
        <p:nvSpPr>
          <p:cNvPr id="3" name="Rectangle 2"/>
          <p:cNvSpPr/>
          <p:nvPr/>
        </p:nvSpPr>
        <p:spPr>
          <a:xfrm>
            <a:off x="0" y="470397"/>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5" name="TextBox 4"/>
          <p:cNvSpPr txBox="1"/>
          <p:nvPr/>
        </p:nvSpPr>
        <p:spPr>
          <a:xfrm>
            <a:off x="2864596" y="680484"/>
            <a:ext cx="4301748" cy="461665"/>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June 19, 2019</a:t>
            </a:r>
          </a:p>
        </p:txBody>
      </p:sp>
      <p:sp>
        <p:nvSpPr>
          <p:cNvPr id="7" name="TextBox 6"/>
          <p:cNvSpPr txBox="1"/>
          <p:nvPr/>
        </p:nvSpPr>
        <p:spPr>
          <a:xfrm>
            <a:off x="33729" y="1362082"/>
            <a:ext cx="8530281" cy="1569660"/>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Massachusetts Paid Family Medical Leave:</a:t>
            </a:r>
          </a:p>
          <a:p>
            <a:pPr algn="ctr"/>
            <a:endParaRPr lang="en-US" sz="2400" b="1"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What You Need to Know </a:t>
            </a:r>
          </a:p>
          <a:p>
            <a:pPr algn="ctr"/>
            <a:r>
              <a:rPr lang="en-US" sz="2400" b="1" dirty="0">
                <a:latin typeface="Times New Roman" panose="02020603050405020304" pitchFamily="18" charset="0"/>
                <a:cs typeface="Times New Roman" panose="02020603050405020304" pitchFamily="18" charset="0"/>
              </a:rPr>
              <a:t>and Should Be Doing Now</a:t>
            </a:r>
          </a:p>
        </p:txBody>
      </p:sp>
      <p:sp>
        <p:nvSpPr>
          <p:cNvPr id="8" name="TextBox 7"/>
          <p:cNvSpPr txBox="1"/>
          <p:nvPr/>
        </p:nvSpPr>
        <p:spPr>
          <a:xfrm>
            <a:off x="-2084422" y="3082755"/>
            <a:ext cx="8592065" cy="830997"/>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Saleha Walsh,</a:t>
            </a:r>
            <a:r>
              <a:rPr lang="en-US" sz="2400" dirty="0">
                <a:latin typeface="Times New Roman" panose="02020603050405020304" pitchFamily="18" charset="0"/>
                <a:cs typeface="Times New Roman" panose="02020603050405020304" pitchFamily="18" charset="0"/>
              </a:rPr>
              <a:t> Vice President</a:t>
            </a:r>
          </a:p>
          <a:p>
            <a:pPr algn="ctr"/>
            <a:r>
              <a:rPr lang="en-US" sz="2400" b="1" dirty="0">
                <a:latin typeface="Times New Roman" panose="02020603050405020304" pitchFamily="18" charset="0"/>
                <a:cs typeface="Times New Roman" panose="02020603050405020304" pitchFamily="18" charset="0"/>
              </a:rPr>
              <a:t>Insource Services, Inc.</a:t>
            </a:r>
          </a:p>
        </p:txBody>
      </p:sp>
      <p:sp>
        <p:nvSpPr>
          <p:cNvPr id="4" name="TextBox 3"/>
          <p:cNvSpPr txBox="1"/>
          <p:nvPr/>
        </p:nvSpPr>
        <p:spPr>
          <a:xfrm>
            <a:off x="2211610" y="5987699"/>
            <a:ext cx="6400800" cy="230832"/>
          </a:xfrm>
          <a:prstGeom prst="rect">
            <a:avLst/>
          </a:prstGeom>
          <a:noFill/>
        </p:spPr>
        <p:txBody>
          <a:bodyPr wrap="square" rtlCol="0">
            <a:spAutoFit/>
          </a:bodyPr>
          <a:lstStyle/>
          <a:p>
            <a:r>
              <a:rPr lang="en-US" sz="900" dirty="0">
                <a:latin typeface="Times New Roman" panose="02020603050405020304" pitchFamily="18" charset="0"/>
                <a:cs typeface="Times New Roman" panose="02020603050405020304" pitchFamily="18" charset="0"/>
              </a:rPr>
              <a:t>Copyright © 2019 Insource Services, Inc. and Beacon Law Group All Rights Reserved.</a:t>
            </a:r>
          </a:p>
        </p:txBody>
      </p:sp>
      <p:pic>
        <p:nvPicPr>
          <p:cNvPr id="5123" name="Picture 3" descr="Image result for family medical leave free clip art">
            <a:hlinkClick r:id="rId3"/>
            <a:extLst>
              <a:ext uri="{FF2B5EF4-FFF2-40B4-BE49-F238E27FC236}">
                <a16:creationId xmlns:a16="http://schemas.microsoft.com/office/drawing/2014/main" id="{E18E81F8-78E2-424A-B3A3-AD86D246C7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6320" y="4168424"/>
            <a:ext cx="2514600" cy="18192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5"/>
          <a:stretch>
            <a:fillRect/>
          </a:stretch>
        </p:blipFill>
        <p:spPr>
          <a:xfrm>
            <a:off x="33729" y="6208048"/>
            <a:ext cx="3279932" cy="627942"/>
          </a:xfrm>
          <a:prstGeom prst="rect">
            <a:avLst/>
          </a:prstGeom>
        </p:spPr>
      </p:pic>
      <p:sp>
        <p:nvSpPr>
          <p:cNvPr id="9" name="TextBox 8"/>
          <p:cNvSpPr txBox="1"/>
          <p:nvPr/>
        </p:nvSpPr>
        <p:spPr>
          <a:xfrm>
            <a:off x="4721347" y="3105255"/>
            <a:ext cx="4163439" cy="830997"/>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Elizabeth Adler</a:t>
            </a:r>
            <a:r>
              <a:rPr lang="en-US" sz="2400" dirty="0">
                <a:latin typeface="Times New Roman" panose="02020603050405020304" pitchFamily="18" charset="0"/>
                <a:cs typeface="Times New Roman" panose="02020603050405020304" pitchFamily="18" charset="0"/>
              </a:rPr>
              <a:t>, Partner</a:t>
            </a:r>
          </a:p>
          <a:p>
            <a:pPr algn="ctr"/>
            <a:r>
              <a:rPr lang="en-US" sz="2400" b="1" dirty="0">
                <a:latin typeface="Times New Roman" panose="02020603050405020304" pitchFamily="18" charset="0"/>
                <a:cs typeface="Times New Roman" panose="02020603050405020304" pitchFamily="18" charset="0"/>
              </a:rPr>
              <a:t>Beacon Law Group, LLC</a:t>
            </a:r>
          </a:p>
        </p:txBody>
      </p:sp>
    </p:spTree>
    <p:extLst>
      <p:ext uri="{BB962C8B-B14F-4D97-AF65-F5344CB8AC3E}">
        <p14:creationId xmlns:p14="http://schemas.microsoft.com/office/powerpoint/2010/main" val="1678636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83253" y="6312500"/>
            <a:ext cx="2747772" cy="434753"/>
          </a:xfrm>
          <a:prstGeom prst="rect">
            <a:avLst/>
          </a:prstGeom>
        </p:spPr>
      </p:pic>
      <p:sp>
        <p:nvSpPr>
          <p:cNvPr id="3" name="Rectangle 2"/>
          <p:cNvSpPr/>
          <p:nvPr/>
        </p:nvSpPr>
        <p:spPr>
          <a:xfrm>
            <a:off x="0" y="20064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Important Dates</a:t>
            </a:r>
          </a:p>
        </p:txBody>
      </p:sp>
      <p:sp>
        <p:nvSpPr>
          <p:cNvPr id="4" name="TextBox 3"/>
          <p:cNvSpPr txBox="1"/>
          <p:nvPr/>
        </p:nvSpPr>
        <p:spPr>
          <a:xfrm>
            <a:off x="3072384" y="4206924"/>
            <a:ext cx="8314944" cy="369332"/>
          </a:xfrm>
          <a:prstGeom prst="rect">
            <a:avLst/>
          </a:prstGeom>
          <a:noFill/>
        </p:spPr>
        <p:txBody>
          <a:bodyPr wrap="square" rtlCol="0">
            <a:spAutoFit/>
          </a:bodyPr>
          <a:lstStyle/>
          <a:p>
            <a:r>
              <a:rPr lang="en-US" dirty="0"/>
              <a:t>		</a:t>
            </a:r>
          </a:p>
        </p:txBody>
      </p:sp>
      <p:graphicFrame>
        <p:nvGraphicFramePr>
          <p:cNvPr id="5" name="Table 4"/>
          <p:cNvGraphicFramePr>
            <a:graphicFrameLocks noGrp="1"/>
          </p:cNvGraphicFramePr>
          <p:nvPr>
            <p:extLst>
              <p:ext uri="{D42A27DB-BD31-4B8C-83A1-F6EECF244321}">
                <p14:modId xmlns:p14="http://schemas.microsoft.com/office/powerpoint/2010/main" val="885209378"/>
              </p:ext>
            </p:extLst>
          </p:nvPr>
        </p:nvGraphicFramePr>
        <p:xfrm>
          <a:off x="146178" y="1091152"/>
          <a:ext cx="8534651" cy="5154513"/>
        </p:xfrm>
        <a:graphic>
          <a:graphicData uri="http://schemas.openxmlformats.org/drawingml/2006/table">
            <a:tbl>
              <a:tblPr bandRow="1">
                <a:tableStyleId>{93296810-A885-4BE3-A3E7-6D5BEEA58F35}</a:tableStyleId>
              </a:tblPr>
              <a:tblGrid>
                <a:gridCol w="2065385">
                  <a:extLst>
                    <a:ext uri="{9D8B030D-6E8A-4147-A177-3AD203B41FA5}">
                      <a16:colId xmlns:a16="http://schemas.microsoft.com/office/drawing/2014/main" val="20000"/>
                    </a:ext>
                  </a:extLst>
                </a:gridCol>
                <a:gridCol w="6469266">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384393">
                <a:tc>
                  <a:txBody>
                    <a:bodyPr/>
                    <a:lstStyle/>
                    <a:p>
                      <a:r>
                        <a:rPr lang="en-US" dirty="0"/>
                        <a:t>4/29/19</a:t>
                      </a:r>
                    </a:p>
                  </a:txBody>
                  <a:tcPr/>
                </a:tc>
                <a:tc>
                  <a:txBody>
                    <a:bodyPr/>
                    <a:lstStyle/>
                    <a:p>
                      <a:r>
                        <a:rPr lang="en-US" dirty="0"/>
                        <a:t>File private plan exemption</a:t>
                      </a:r>
                      <a:r>
                        <a:rPr lang="en-US" baseline="0" dirty="0"/>
                        <a:t> applications on rolling basis</a:t>
                      </a:r>
                      <a:endParaRPr lang="en-US" dirty="0"/>
                    </a:p>
                  </a:txBody>
                  <a:tcPr/>
                </a:tc>
                <a:extLst>
                  <a:ext uri="{0D108BD9-81ED-4DB2-BD59-A6C34878D82A}">
                    <a16:rowId xmlns:a16="http://schemas.microsoft.com/office/drawing/2014/main" val="10001"/>
                  </a:ext>
                </a:extLst>
              </a:tr>
              <a:tr h="370840">
                <a:tc>
                  <a:txBody>
                    <a:bodyPr/>
                    <a:lstStyle/>
                    <a:p>
                      <a:r>
                        <a:rPr lang="en-US" dirty="0">
                          <a:solidFill>
                            <a:srgbClr val="FF0000"/>
                          </a:solidFill>
                        </a:rPr>
                        <a:t>9/30/19</a:t>
                      </a:r>
                    </a:p>
                  </a:txBody>
                  <a:tcPr/>
                </a:tc>
                <a:tc>
                  <a:txBody>
                    <a:bodyPr/>
                    <a:lstStyle/>
                    <a:p>
                      <a:r>
                        <a:rPr lang="en-US" dirty="0"/>
                        <a:t>Employers must</a:t>
                      </a:r>
                      <a:r>
                        <a:rPr lang="en-US" baseline="0" dirty="0"/>
                        <a:t> display poster and provide notice to “employees” of PFML benefits, contribution rates AND collect acknowledgements. Acknowledgements can be collected electronically or on forms, delivery or read requests do not count as acknowledgements – better than nothing</a:t>
                      </a:r>
                      <a:endParaRPr lang="en-US" dirty="0"/>
                    </a:p>
                  </a:txBody>
                  <a:tcPr/>
                </a:tc>
                <a:extLst>
                  <a:ext uri="{0D108BD9-81ED-4DB2-BD59-A6C34878D82A}">
                    <a16:rowId xmlns:a16="http://schemas.microsoft.com/office/drawing/2014/main" val="10002"/>
                  </a:ext>
                </a:extLst>
              </a:tr>
              <a:tr h="370840">
                <a:tc>
                  <a:txBody>
                    <a:bodyPr/>
                    <a:lstStyle/>
                    <a:p>
                      <a:r>
                        <a:rPr lang="en-US" dirty="0"/>
                        <a:t>7/1/19</a:t>
                      </a:r>
                    </a:p>
                  </a:txBody>
                  <a:tcPr/>
                </a:tc>
                <a:tc>
                  <a:txBody>
                    <a:bodyPr/>
                    <a:lstStyle/>
                    <a:p>
                      <a:r>
                        <a:rPr lang="en-US" dirty="0"/>
                        <a:t>Final regulations issued</a:t>
                      </a:r>
                    </a:p>
                  </a:txBody>
                  <a:tcPr/>
                </a:tc>
                <a:extLst>
                  <a:ext uri="{0D108BD9-81ED-4DB2-BD59-A6C34878D82A}">
                    <a16:rowId xmlns:a16="http://schemas.microsoft.com/office/drawing/2014/main" val="10003"/>
                  </a:ext>
                </a:extLst>
              </a:tr>
              <a:tr h="370840">
                <a:tc>
                  <a:txBody>
                    <a:bodyPr/>
                    <a:lstStyle/>
                    <a:p>
                      <a:r>
                        <a:rPr lang="en-US" dirty="0">
                          <a:solidFill>
                            <a:srgbClr val="FF0000"/>
                          </a:solidFill>
                        </a:rPr>
                        <a:t>10/1/19</a:t>
                      </a:r>
                    </a:p>
                  </a:txBody>
                  <a:tcPr/>
                </a:tc>
                <a:tc>
                  <a:txBody>
                    <a:bodyPr/>
                    <a:lstStyle/>
                    <a:p>
                      <a:r>
                        <a:rPr lang="en-US" dirty="0"/>
                        <a:t>Employers begins</a:t>
                      </a:r>
                      <a:r>
                        <a:rPr lang="en-US" baseline="0" dirty="0"/>
                        <a:t> to make employee withholdings – responsible for  employer contributions</a:t>
                      </a:r>
                      <a:endParaRPr lang="en-US" dirty="0"/>
                    </a:p>
                  </a:txBody>
                  <a:tcPr/>
                </a:tc>
                <a:extLst>
                  <a:ext uri="{0D108BD9-81ED-4DB2-BD59-A6C34878D82A}">
                    <a16:rowId xmlns:a16="http://schemas.microsoft.com/office/drawing/2014/main" val="10004"/>
                  </a:ext>
                </a:extLst>
              </a:tr>
              <a:tr h="370840">
                <a:tc>
                  <a:txBody>
                    <a:bodyPr/>
                    <a:lstStyle/>
                    <a:p>
                      <a:r>
                        <a:rPr lang="en-US" dirty="0">
                          <a:solidFill>
                            <a:srgbClr val="FF0000"/>
                          </a:solidFill>
                        </a:rPr>
                        <a:t>1/31/20</a:t>
                      </a:r>
                    </a:p>
                  </a:txBody>
                  <a:tcPr/>
                </a:tc>
                <a:tc>
                  <a:txBody>
                    <a:bodyPr/>
                    <a:lstStyle/>
                    <a:p>
                      <a:r>
                        <a:rPr lang="en-US" dirty="0"/>
                        <a:t>Contributions due for </a:t>
                      </a:r>
                      <a:r>
                        <a:rPr lang="en-US" dirty="0">
                          <a:solidFill>
                            <a:srgbClr val="FF0000"/>
                          </a:solidFill>
                        </a:rPr>
                        <a:t>October</a:t>
                      </a:r>
                      <a:r>
                        <a:rPr lang="en-US" baseline="0" dirty="0">
                          <a:solidFill>
                            <a:srgbClr val="FF0000"/>
                          </a:solidFill>
                        </a:rPr>
                        <a:t> – December 2019 </a:t>
                      </a:r>
                      <a:r>
                        <a:rPr lang="en-US" baseline="0" dirty="0"/>
                        <a:t>and quarterly thereafter</a:t>
                      </a:r>
                      <a:endParaRPr lang="en-US" dirty="0"/>
                    </a:p>
                  </a:txBody>
                  <a:tcPr/>
                </a:tc>
                <a:extLst>
                  <a:ext uri="{0D108BD9-81ED-4DB2-BD59-A6C34878D82A}">
                    <a16:rowId xmlns:a16="http://schemas.microsoft.com/office/drawing/2014/main" val="10005"/>
                  </a:ext>
                </a:extLst>
              </a:tr>
              <a:tr h="370840">
                <a:tc>
                  <a:txBody>
                    <a:bodyPr/>
                    <a:lstStyle/>
                    <a:p>
                      <a:r>
                        <a:rPr lang="en-US" dirty="0"/>
                        <a:t>1/1/21</a:t>
                      </a:r>
                    </a:p>
                  </a:txBody>
                  <a:tcPr/>
                </a:tc>
                <a:tc>
                  <a:txBody>
                    <a:bodyPr/>
                    <a:lstStyle/>
                    <a:p>
                      <a:r>
                        <a:rPr lang="en-US" dirty="0"/>
                        <a:t>Paid medical and most</a:t>
                      </a:r>
                      <a:r>
                        <a:rPr lang="en-US" baseline="0" dirty="0"/>
                        <a:t> family leave becomes available</a:t>
                      </a:r>
                      <a:endParaRPr lang="en-US" dirty="0"/>
                    </a:p>
                  </a:txBody>
                  <a:tcPr/>
                </a:tc>
                <a:extLst>
                  <a:ext uri="{0D108BD9-81ED-4DB2-BD59-A6C34878D82A}">
                    <a16:rowId xmlns:a16="http://schemas.microsoft.com/office/drawing/2014/main" val="10006"/>
                  </a:ext>
                </a:extLst>
              </a:tr>
              <a:tr h="370840">
                <a:tc>
                  <a:txBody>
                    <a:bodyPr/>
                    <a:lstStyle/>
                    <a:p>
                      <a:r>
                        <a:rPr lang="en-US" dirty="0"/>
                        <a:t>7/1/21</a:t>
                      </a:r>
                    </a:p>
                  </a:txBody>
                  <a:tcPr/>
                </a:tc>
                <a:tc>
                  <a:txBody>
                    <a:bodyPr/>
                    <a:lstStyle/>
                    <a:p>
                      <a:r>
                        <a:rPr lang="en-US" dirty="0"/>
                        <a:t>Paid family leave for family members with a serious</a:t>
                      </a:r>
                      <a:r>
                        <a:rPr lang="en-US" baseline="0" dirty="0"/>
                        <a:t> health condition becomes available</a:t>
                      </a:r>
                      <a:endParaRPr lang="en-US" dirty="0"/>
                    </a:p>
                  </a:txBody>
                  <a:tcPr/>
                </a:tc>
                <a:extLst>
                  <a:ext uri="{0D108BD9-81ED-4DB2-BD59-A6C34878D82A}">
                    <a16:rowId xmlns:a16="http://schemas.microsoft.com/office/drawing/2014/main" val="10007"/>
                  </a:ext>
                </a:extLst>
              </a:tr>
            </a:tbl>
          </a:graphicData>
        </a:graphic>
      </p:graphicFrame>
      <p:pic>
        <p:nvPicPr>
          <p:cNvPr id="6" name="Picture 5"/>
          <p:cNvPicPr>
            <a:picLocks noChangeAspect="1"/>
          </p:cNvPicPr>
          <p:nvPr/>
        </p:nvPicPr>
        <p:blipFill>
          <a:blip r:embed="rId4"/>
          <a:stretch>
            <a:fillRect/>
          </a:stretch>
        </p:blipFill>
        <p:spPr>
          <a:xfrm>
            <a:off x="0" y="6142294"/>
            <a:ext cx="3279932" cy="627942"/>
          </a:xfrm>
          <a:prstGeom prst="rect">
            <a:avLst/>
          </a:prstGeom>
        </p:spPr>
      </p:pic>
    </p:spTree>
    <p:extLst>
      <p:ext uri="{BB962C8B-B14F-4D97-AF65-F5344CB8AC3E}">
        <p14:creationId xmlns:p14="http://schemas.microsoft.com/office/powerpoint/2010/main" val="4024099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165662"/>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What You Should Be Doing Now</a:t>
            </a:r>
          </a:p>
        </p:txBody>
      </p:sp>
      <p:sp>
        <p:nvSpPr>
          <p:cNvPr id="4" name="TextBox 3"/>
          <p:cNvSpPr txBox="1"/>
          <p:nvPr/>
        </p:nvSpPr>
        <p:spPr>
          <a:xfrm>
            <a:off x="0" y="1000101"/>
            <a:ext cx="8473440" cy="5170646"/>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Calculating workforce size  </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Determining if you are a “covered entity” – 50% or more 1099’s</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Figuring out if you are required to pay the employer contribution based on your number of workers (over/under 25 employees)</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Fulfilling disclosure requirements – poster, notices to employees, to contractors if a “covered entity”</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Collecting acknowledgements or at a minimum, proof of delivery (which may not be enough)</a:t>
            </a:r>
          </a:p>
          <a:p>
            <a:pPr>
              <a:buClr>
                <a:srgbClr val="92D050"/>
              </a:buClr>
            </a:pPr>
            <a:endParaRPr lang="en-US" sz="22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Calculating and setting up employee deductions (post tax) effective </a:t>
            </a:r>
            <a:r>
              <a:rPr lang="en-US" sz="2200" dirty="0">
                <a:solidFill>
                  <a:srgbClr val="FF0000"/>
                </a:solidFill>
                <a:latin typeface="Times New Roman" panose="02020603050405020304" pitchFamily="18" charset="0"/>
                <a:cs typeface="Times New Roman" panose="02020603050405020304" pitchFamily="18" charset="0"/>
              </a:rPr>
              <a:t>10/1/19</a:t>
            </a:r>
          </a:p>
        </p:txBody>
      </p:sp>
      <p:pic>
        <p:nvPicPr>
          <p:cNvPr id="5" name="Picture 4"/>
          <p:cNvPicPr>
            <a:picLocks noChangeAspect="1"/>
          </p:cNvPicPr>
          <p:nvPr/>
        </p:nvPicPr>
        <p:blipFill>
          <a:blip r:embed="rId4"/>
          <a:stretch>
            <a:fillRect/>
          </a:stretch>
        </p:blipFill>
        <p:spPr>
          <a:xfrm>
            <a:off x="0" y="6230058"/>
            <a:ext cx="3279932" cy="627942"/>
          </a:xfrm>
          <a:prstGeom prst="rect">
            <a:avLst/>
          </a:prstGeom>
        </p:spPr>
      </p:pic>
    </p:spTree>
    <p:extLst>
      <p:ext uri="{BB962C8B-B14F-4D97-AF65-F5344CB8AC3E}">
        <p14:creationId xmlns:p14="http://schemas.microsoft.com/office/powerpoint/2010/main" val="2803589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85287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What You Should Be Doing Now Continued</a:t>
            </a:r>
          </a:p>
        </p:txBody>
      </p:sp>
      <p:sp>
        <p:nvSpPr>
          <p:cNvPr id="4" name="TextBox 3"/>
          <p:cNvSpPr txBox="1"/>
          <p:nvPr/>
        </p:nvSpPr>
        <p:spPr>
          <a:xfrm>
            <a:off x="0" y="1800129"/>
            <a:ext cx="8949179" cy="4431983"/>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Establishing a system for tracking number of employees and 1099’s each calendar year to complete quarterly wage detail reports through </a:t>
            </a:r>
            <a:r>
              <a:rPr lang="en-US" sz="2400" dirty="0" err="1">
                <a:latin typeface="Times New Roman" panose="02020603050405020304" pitchFamily="18" charset="0"/>
                <a:cs typeface="Times New Roman" panose="02020603050405020304" pitchFamily="18" charset="0"/>
              </a:rPr>
              <a:t>MassTaxConnect</a:t>
            </a:r>
            <a:r>
              <a:rPr lang="en-US" sz="2400" dirty="0">
                <a:latin typeface="Times New Roman" panose="02020603050405020304" pitchFamily="18" charset="0"/>
                <a:cs typeface="Times New Roman" panose="02020603050405020304" pitchFamily="18" charset="0"/>
              </a:rPr>
              <a:t> – ALL employers will need to report 1099’s even if they are not responsible for contributing or transmitting for them</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Adding disclosure notice to new hire processes – required to provide within 30 days of hire</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Watching how the payroll providers will respond to assist with contribution transmittals – Paychex and ADP have said they’ll transmit employee deductions, what about the 1099 deductions?</a:t>
            </a:r>
          </a:p>
          <a:p>
            <a:endParaRPr lang="en-US" dirty="0"/>
          </a:p>
        </p:txBody>
      </p:sp>
      <p:pic>
        <p:nvPicPr>
          <p:cNvPr id="5" name="Picture 4"/>
          <p:cNvPicPr>
            <a:picLocks noChangeAspect="1"/>
          </p:cNvPicPr>
          <p:nvPr/>
        </p:nvPicPr>
        <p:blipFill>
          <a:blip r:embed="rId4"/>
          <a:stretch>
            <a:fillRect/>
          </a:stretch>
        </p:blipFill>
        <p:spPr>
          <a:xfrm>
            <a:off x="0" y="6038923"/>
            <a:ext cx="3279932" cy="627942"/>
          </a:xfrm>
          <a:prstGeom prst="rect">
            <a:avLst/>
          </a:prstGeom>
        </p:spPr>
      </p:pic>
    </p:spTree>
    <p:extLst>
      <p:ext uri="{BB962C8B-B14F-4D97-AF65-F5344CB8AC3E}">
        <p14:creationId xmlns:p14="http://schemas.microsoft.com/office/powerpoint/2010/main" val="4178463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8839" y="6271385"/>
            <a:ext cx="2747772" cy="434753"/>
          </a:xfrm>
          <a:prstGeom prst="rect">
            <a:avLst/>
          </a:prstGeom>
        </p:spPr>
      </p:pic>
      <p:sp>
        <p:nvSpPr>
          <p:cNvPr id="3" name="Rectangle 2"/>
          <p:cNvSpPr/>
          <p:nvPr/>
        </p:nvSpPr>
        <p:spPr>
          <a:xfrm>
            <a:off x="0" y="278874"/>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What You Need To Do Over The Next Year</a:t>
            </a:r>
          </a:p>
        </p:txBody>
      </p:sp>
      <p:sp>
        <p:nvSpPr>
          <p:cNvPr id="4" name="TextBox 3"/>
          <p:cNvSpPr txBox="1"/>
          <p:nvPr/>
        </p:nvSpPr>
        <p:spPr>
          <a:xfrm>
            <a:off x="16075" y="952743"/>
            <a:ext cx="8693147" cy="5909310"/>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Educate yourself on the coordination of benefits, notice requirements, eligibility and administrative differences between MA Parental leave, FMLA, company leave policies, private disability plans, MA Sick Leave law and MA Paid Medical and Family leave</a:t>
            </a:r>
          </a:p>
          <a:p>
            <a:pPr>
              <a:buClr>
                <a:srgbClr val="92D050"/>
              </a:buClr>
            </a:pPr>
            <a:r>
              <a:rPr lang="en-US" sz="2000" dirty="0">
                <a:latin typeface="Times New Roman" panose="02020603050405020304" pitchFamily="18" charset="0"/>
                <a:cs typeface="Times New Roman" panose="02020603050405020304" pitchFamily="18" charset="0"/>
              </a:rPr>
              <a:t> </a:t>
            </a: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Watch for emerging and evolving supplemental insurance products to take the place of traditional STD and LTD products</a:t>
            </a:r>
          </a:p>
          <a:p>
            <a:pPr>
              <a:buClr>
                <a:srgbClr val="92D050"/>
              </a:buClr>
            </a:pPr>
            <a:endParaRPr lang="en-US" sz="20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Adapt your leave policies to incorporate and weave together the provisions of state and federally provided leaves with company provided leaves and insurance products</a:t>
            </a:r>
          </a:p>
          <a:p>
            <a:pPr>
              <a:buClr>
                <a:srgbClr val="92D050"/>
              </a:buClr>
            </a:pPr>
            <a:endParaRPr lang="en-US" sz="20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Track deadlines and file quarterly wage detail reports </a:t>
            </a:r>
          </a:p>
          <a:p>
            <a:pPr>
              <a:buClr>
                <a:srgbClr val="92D050"/>
              </a:buClr>
            </a:pPr>
            <a:endParaRPr lang="en-US" sz="20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Transmit employer and employee contributions to the MA PMFL fund</a:t>
            </a:r>
          </a:p>
          <a:p>
            <a:pPr>
              <a:buClr>
                <a:srgbClr val="92D050"/>
              </a:buClr>
            </a:pPr>
            <a:endParaRPr lang="en-US" sz="20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Watch for guidance on the treatment of 1099 contractors who have not voluntarily opted into the program but for whom you must transmit or contribute</a:t>
            </a:r>
          </a:p>
          <a:p>
            <a:endParaRPr lang="en-US" dirty="0"/>
          </a:p>
        </p:txBody>
      </p:sp>
      <p:pic>
        <p:nvPicPr>
          <p:cNvPr id="5" name="Picture 4"/>
          <p:cNvPicPr>
            <a:picLocks noChangeAspect="1"/>
          </p:cNvPicPr>
          <p:nvPr/>
        </p:nvPicPr>
        <p:blipFill>
          <a:blip r:embed="rId4"/>
          <a:stretch>
            <a:fillRect/>
          </a:stretch>
        </p:blipFill>
        <p:spPr>
          <a:xfrm>
            <a:off x="0" y="6230058"/>
            <a:ext cx="3279932" cy="627942"/>
          </a:xfrm>
          <a:prstGeom prst="rect">
            <a:avLst/>
          </a:prstGeom>
        </p:spPr>
      </p:pic>
    </p:spTree>
    <p:extLst>
      <p:ext uri="{BB962C8B-B14F-4D97-AF65-F5344CB8AC3E}">
        <p14:creationId xmlns:p14="http://schemas.microsoft.com/office/powerpoint/2010/main" val="1834702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278874"/>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Contact Information</a:t>
            </a:r>
          </a:p>
        </p:txBody>
      </p:sp>
      <p:sp>
        <p:nvSpPr>
          <p:cNvPr id="4" name="TextBox 3"/>
          <p:cNvSpPr txBox="1"/>
          <p:nvPr/>
        </p:nvSpPr>
        <p:spPr>
          <a:xfrm>
            <a:off x="1820713" y="3110590"/>
            <a:ext cx="5502570" cy="1938992"/>
          </a:xfrm>
          <a:prstGeom prst="rect">
            <a:avLst/>
          </a:prstGeom>
          <a:noFill/>
        </p:spPr>
        <p:txBody>
          <a:bodyPr wrap="square" rtlCol="0">
            <a:spAutoFit/>
          </a:bodyPr>
          <a:lstStyle/>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Danielle Fleury, </a:t>
            </a:r>
            <a:r>
              <a:rPr lang="en-US" sz="2000" dirty="0">
                <a:latin typeface="Times New Roman" panose="02020603050405020304" pitchFamily="18" charset="0"/>
                <a:cs typeface="Times New Roman" panose="02020603050405020304" pitchFamily="18" charset="0"/>
              </a:rPr>
              <a:t>Director of Government Affairs</a:t>
            </a:r>
          </a:p>
          <a:p>
            <a:pPr algn="ctr"/>
            <a:r>
              <a:rPr lang="en-US" sz="2000" dirty="0">
                <a:latin typeface="Times New Roman" panose="02020603050405020304" pitchFamily="18" charset="0"/>
                <a:cs typeface="Times New Roman" panose="02020603050405020304" pitchFamily="18" charset="0"/>
              </a:rPr>
              <a:t>Massachusetts Nonprofit Network</a:t>
            </a:r>
          </a:p>
          <a:p>
            <a:pPr algn="ctr"/>
            <a:r>
              <a:rPr lang="en-US" sz="2000" dirty="0">
                <a:latin typeface="Times New Roman" panose="02020603050405020304" pitchFamily="18" charset="0"/>
                <a:cs typeface="Times New Roman" panose="02020603050405020304" pitchFamily="18" charset="0"/>
                <a:hlinkClick r:id="rId4"/>
              </a:rPr>
              <a:t>dfleury@massnonprofitnet.org</a:t>
            </a: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617-391-9175</a:t>
            </a:r>
          </a:p>
        </p:txBody>
      </p:sp>
      <p:pic>
        <p:nvPicPr>
          <p:cNvPr id="5" name="Picture 4">
            <a:extLst>
              <a:ext uri="{FF2B5EF4-FFF2-40B4-BE49-F238E27FC236}">
                <a16:creationId xmlns:a16="http://schemas.microsoft.com/office/drawing/2014/main" id="{9143852E-F8C8-4F64-B8FB-4790C0584E4C}"/>
              </a:ext>
            </a:extLst>
          </p:cNvPr>
          <p:cNvPicPr>
            <a:picLocks noChangeAspect="1"/>
          </p:cNvPicPr>
          <p:nvPr/>
        </p:nvPicPr>
        <p:blipFill>
          <a:blip r:embed="rId5"/>
          <a:stretch>
            <a:fillRect/>
          </a:stretch>
        </p:blipFill>
        <p:spPr>
          <a:xfrm>
            <a:off x="3608747" y="5766137"/>
            <a:ext cx="1926503" cy="981541"/>
          </a:xfrm>
          <a:prstGeom prst="rect">
            <a:avLst/>
          </a:prstGeom>
        </p:spPr>
      </p:pic>
      <p:pic>
        <p:nvPicPr>
          <p:cNvPr id="6" name="Picture 5"/>
          <p:cNvPicPr>
            <a:picLocks noChangeAspect="1"/>
          </p:cNvPicPr>
          <p:nvPr/>
        </p:nvPicPr>
        <p:blipFill>
          <a:blip r:embed="rId6"/>
          <a:stretch>
            <a:fillRect/>
          </a:stretch>
        </p:blipFill>
        <p:spPr>
          <a:xfrm>
            <a:off x="-4263" y="6119736"/>
            <a:ext cx="3279932" cy="627942"/>
          </a:xfrm>
          <a:prstGeom prst="rect">
            <a:avLst/>
          </a:prstGeom>
        </p:spPr>
      </p:pic>
      <p:sp>
        <p:nvSpPr>
          <p:cNvPr id="7" name="TextBox 6"/>
          <p:cNvSpPr txBox="1"/>
          <p:nvPr/>
        </p:nvSpPr>
        <p:spPr>
          <a:xfrm>
            <a:off x="4727375" y="1696522"/>
            <a:ext cx="4221804" cy="1477328"/>
          </a:xfrm>
          <a:prstGeom prst="rect">
            <a:avLst/>
          </a:prstGeom>
          <a:noFill/>
        </p:spPr>
        <p:txBody>
          <a:bodyPr wrap="square" rtlCol="0">
            <a:spAutoFit/>
          </a:bodyPr>
          <a:lstStyle/>
          <a:p>
            <a:pPr algn="ctr"/>
            <a:r>
              <a:rPr lang="en-US" sz="2000" b="1" dirty="0">
                <a:solidFill>
                  <a:srgbClr val="000000"/>
                </a:solidFill>
                <a:latin typeface="Times New Roman" panose="02020603050405020304" pitchFamily="18" charset="0"/>
                <a:cs typeface="Times New Roman" panose="02020603050405020304" pitchFamily="18" charset="0"/>
              </a:rPr>
              <a:t>Elizabeth Adler, </a:t>
            </a:r>
            <a:r>
              <a:rPr lang="en-US" sz="2000" dirty="0">
                <a:solidFill>
                  <a:srgbClr val="000000"/>
                </a:solidFill>
                <a:latin typeface="Times New Roman" panose="02020603050405020304" pitchFamily="18" charset="0"/>
                <a:cs typeface="Times New Roman" panose="02020603050405020304" pitchFamily="18" charset="0"/>
              </a:rPr>
              <a:t>Partner</a:t>
            </a:r>
          </a:p>
          <a:p>
            <a:pPr algn="ctr"/>
            <a:r>
              <a:rPr lang="en-US" sz="2000" dirty="0">
                <a:solidFill>
                  <a:srgbClr val="000000"/>
                </a:solidFill>
                <a:latin typeface="Times New Roman" panose="02020603050405020304" pitchFamily="18" charset="0"/>
                <a:cs typeface="Times New Roman" panose="02020603050405020304" pitchFamily="18" charset="0"/>
              </a:rPr>
              <a:t>Beacon Law Group, LLC</a:t>
            </a:r>
          </a:p>
          <a:p>
            <a:pPr algn="ctr">
              <a:spcAft>
                <a:spcPts val="1200"/>
              </a:spcAft>
            </a:pPr>
            <a:r>
              <a:rPr lang="en-US" sz="2000" dirty="0">
                <a:solidFill>
                  <a:srgbClr val="000000"/>
                </a:solidFill>
                <a:latin typeface="Times New Roman" panose="02020603050405020304" pitchFamily="18" charset="0"/>
                <a:cs typeface="Times New Roman" panose="02020603050405020304" pitchFamily="18" charset="0"/>
                <a:hlinkClick r:id="rId7"/>
              </a:rPr>
              <a:t>eadler@beaconlawgroup.com</a:t>
            </a:r>
            <a:endParaRPr lang="en-US" sz="2000" dirty="0">
              <a:solidFill>
                <a:srgbClr val="000000"/>
              </a:solidFill>
              <a:latin typeface="Times New Roman" panose="02020603050405020304" pitchFamily="18" charset="0"/>
              <a:cs typeface="Times New Roman" panose="02020603050405020304" pitchFamily="18" charset="0"/>
            </a:endParaRPr>
          </a:p>
          <a:p>
            <a:pPr algn="ctr">
              <a:spcAft>
                <a:spcPts val="1200"/>
              </a:spcAft>
            </a:pPr>
            <a:r>
              <a:rPr lang="en-US" sz="2000" dirty="0">
                <a:solidFill>
                  <a:srgbClr val="000000"/>
                </a:solidFill>
                <a:latin typeface="Times New Roman" panose="02020603050405020304" pitchFamily="18" charset="0"/>
                <a:cs typeface="Times New Roman" panose="02020603050405020304" pitchFamily="18" charset="0"/>
              </a:rPr>
              <a:t>617-235-8600</a:t>
            </a:r>
          </a:p>
        </p:txBody>
      </p:sp>
      <p:sp>
        <p:nvSpPr>
          <p:cNvPr id="8" name="TextBox 7"/>
          <p:cNvSpPr txBox="1"/>
          <p:nvPr/>
        </p:nvSpPr>
        <p:spPr>
          <a:xfrm>
            <a:off x="494067" y="1685665"/>
            <a:ext cx="3638144" cy="1323439"/>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Saleha Walsh, </a:t>
            </a:r>
            <a:r>
              <a:rPr lang="en-US" sz="2000" dirty="0">
                <a:latin typeface="Times New Roman" panose="02020603050405020304" pitchFamily="18" charset="0"/>
                <a:cs typeface="Times New Roman" panose="02020603050405020304" pitchFamily="18" charset="0"/>
              </a:rPr>
              <a:t>Vice President</a:t>
            </a:r>
          </a:p>
          <a:p>
            <a:pPr algn="ctr"/>
            <a:r>
              <a:rPr lang="en-US" sz="2000" dirty="0">
                <a:latin typeface="Times New Roman" panose="02020603050405020304" pitchFamily="18" charset="0"/>
                <a:cs typeface="Times New Roman" panose="02020603050405020304" pitchFamily="18" charset="0"/>
              </a:rPr>
              <a:t>Insource Services, Inc.</a:t>
            </a:r>
          </a:p>
          <a:p>
            <a:pPr algn="ctr"/>
            <a:r>
              <a:rPr lang="en-US" sz="2000" dirty="0">
                <a:latin typeface="Times New Roman" panose="02020603050405020304" pitchFamily="18" charset="0"/>
                <a:cs typeface="Times New Roman" panose="02020603050405020304" pitchFamily="18" charset="0"/>
                <a:hlinkClick r:id="rId8"/>
              </a:rPr>
              <a:t>swalsh@insourceservices.com</a:t>
            </a: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781-374-5103</a:t>
            </a:r>
          </a:p>
        </p:txBody>
      </p:sp>
    </p:spTree>
    <p:extLst>
      <p:ext uri="{BB962C8B-B14F-4D97-AF65-F5344CB8AC3E}">
        <p14:creationId xmlns:p14="http://schemas.microsoft.com/office/powerpoint/2010/main" val="3732859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278874"/>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700" b="1" dirty="0">
              <a:solidFill>
                <a:prstClr val="white"/>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75638" y="2239818"/>
            <a:ext cx="7792720" cy="2308324"/>
          </a:xfrm>
          <a:prstGeom prst="rect">
            <a:avLst/>
          </a:prstGeom>
          <a:noFill/>
        </p:spPr>
        <p:txBody>
          <a:bodyPr wrap="square" rtlCol="0">
            <a:spAutoFit/>
          </a:bodyPr>
          <a:lstStyle/>
          <a:p>
            <a:pPr algn="ctr"/>
            <a:r>
              <a:rPr lang="en-US" sz="2400" b="1" i="1" dirty="0">
                <a:latin typeface="Times New Roman" panose="02020603050405020304" pitchFamily="18" charset="0"/>
                <a:cs typeface="Times New Roman" panose="02020603050405020304" pitchFamily="18" charset="0"/>
              </a:rPr>
              <a:t>The information contained herein and in the related webinar is designed to provide a helpful overview of a relevant topic; it does not set forth every facet of the law. It does not constitute legal advice nor should it be construed as such. Please do not take action based on the above information without seeking formal legal advice.</a:t>
            </a:r>
          </a:p>
        </p:txBody>
      </p:sp>
      <p:pic>
        <p:nvPicPr>
          <p:cNvPr id="5" name="Picture 4">
            <a:extLst>
              <a:ext uri="{FF2B5EF4-FFF2-40B4-BE49-F238E27FC236}">
                <a16:creationId xmlns:a16="http://schemas.microsoft.com/office/drawing/2014/main" id="{9143852E-F8C8-4F64-B8FB-4790C0584E4C}"/>
              </a:ext>
            </a:extLst>
          </p:cNvPr>
          <p:cNvPicPr>
            <a:picLocks noChangeAspect="1"/>
          </p:cNvPicPr>
          <p:nvPr/>
        </p:nvPicPr>
        <p:blipFill>
          <a:blip r:embed="rId4"/>
          <a:stretch>
            <a:fillRect/>
          </a:stretch>
        </p:blipFill>
        <p:spPr>
          <a:xfrm>
            <a:off x="3608747" y="5766137"/>
            <a:ext cx="1926503" cy="981541"/>
          </a:xfrm>
          <a:prstGeom prst="rect">
            <a:avLst/>
          </a:prstGeom>
        </p:spPr>
      </p:pic>
      <p:pic>
        <p:nvPicPr>
          <p:cNvPr id="6" name="Picture 5"/>
          <p:cNvPicPr>
            <a:picLocks noChangeAspect="1"/>
          </p:cNvPicPr>
          <p:nvPr/>
        </p:nvPicPr>
        <p:blipFill>
          <a:blip r:embed="rId5"/>
          <a:stretch>
            <a:fillRect/>
          </a:stretch>
        </p:blipFill>
        <p:spPr>
          <a:xfrm>
            <a:off x="-4263" y="6119736"/>
            <a:ext cx="3279932" cy="627942"/>
          </a:xfrm>
          <a:prstGeom prst="rect">
            <a:avLst/>
          </a:prstGeom>
        </p:spPr>
      </p:pic>
    </p:spTree>
    <p:extLst>
      <p:ext uri="{BB962C8B-B14F-4D97-AF65-F5344CB8AC3E}">
        <p14:creationId xmlns:p14="http://schemas.microsoft.com/office/powerpoint/2010/main" val="4420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0045" y="6244990"/>
            <a:ext cx="2747772" cy="434753"/>
          </a:xfrm>
          <a:prstGeom prst="rect">
            <a:avLst/>
          </a:prstGeom>
        </p:spPr>
      </p:pic>
      <p:sp>
        <p:nvSpPr>
          <p:cNvPr id="3" name="Rectangle 2"/>
          <p:cNvSpPr/>
          <p:nvPr/>
        </p:nvSpPr>
        <p:spPr>
          <a:xfrm>
            <a:off x="0" y="434436"/>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700" b="1" dirty="0">
              <a:solidFill>
                <a:prstClr val="white"/>
              </a:solidFill>
              <a:latin typeface="Times New Roman" panose="02020603050405020304" pitchFamily="18" charset="0"/>
              <a:cs typeface="Times New Roman" panose="02020603050405020304" pitchFamily="18" charset="0"/>
            </a:endParaRPr>
          </a:p>
        </p:txBody>
      </p:sp>
      <p:sp>
        <p:nvSpPr>
          <p:cNvPr id="4" name="AutoShape 2" descr="data:image/jpg;base64,%20/9j/4AAQSkZJRgABAQEAYABgAAD/2wBDAAUDBAQEAwUEBAQFBQUGBwwIBwcHBw8LCwkMEQ8SEhEPERETFhwXExQaFRERGCEYGh0dHx8fExciJCIeJBweHx7/2wBDAQUFBQcGBw4ICA4eFBEUHh4eHh4eHh4eHh4eHh4eHh4eHh4eHh4eHh4eHh4eHh4eHh4eHh4eHh4eHh4eHh4eHh7/wAARCAEAAj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ooAKKKKACiiigAooooAKKKKACiiigAooooAKKKKACiiigAooooAKKKKACiiigAooooAKKKKACiiigAooooAKKKKACiiigAooooAKKKKACiiigAooooAKKKKACiiigAooooAKKKKACiiigAooooAKKKKACiiigAooooAKKKKACiiigANNp1GKAK621uk7TpDGsrfecL8x/Gp6KWgSSQUlLRQMKKKKACiiigAooooAKKKKACiiigAooooAKKKKACiiigAooooAKKKKACiiigAooooAKK8Z/aM8G/FrxVfaNJ8NPFyaBDbxyreq1w0XmsSuw8Kc4AP518leJ/EXx28P/ABXT4cXnxK1B9Ve4itxLHdsYd0gBHOM9x2oA/RpmwCTwBVCx1rSL65NtZarYXM6glo4bhXcAdeAc14V8FPAPxu8M+KbrUPiF44TW9H+wTRi3W7eT94QNrYKj0NeG/sJ7B+0b4gJwANPu/bA85KAPveiqVjq2mX0rw2WpWdzIn3khnVyv1APFXaACisyTX9DjuDbya1pqTA48trpA2fpnNaO4bN2RtxnOeMUAOoqrbahZXJYW95bzFBlgkqttHqcHimWWraXfSvFY6lZ3UiffWGdXK/UA8UAP1HUbDTYlm1C+trONjtDzyrGCfTJNSWV1bXtstzZ3ENxC/wB2SJw6n6EcGvmf/gov/wAkl0c/9RZcf98NXe/sa4X9m/wqeAPLmJ/7/PQB7DSZqtb6hY3Mpitr62mkAztjlViB9AapeLtMuda8M6jpVnqNxpt1c27JDd27bZIXI+VgfY4oA1s0bq+K/wBm/wCLvjbwz8cb34d/FDXL29FzM1kj3kmfIuVPyEE/wuOPxWu+/bg+Lmo+B/Dth4Z8M6lJZa7qT+dJNA2JIIFP6Fjx9AaAPpbPPSlryv8AZk0vxbpvwttNQ8da3f6jrGpAXcgvJNxtoyPkTnpxyfc16Jaa1pN5cG3tNVsLiYf8s4rhGb8gc0AaFFMkkWNS8jKiAZLMcACobW9tLvP2W7guNv3vKkDY9M4oAs0hNVZdQsYbgW817bRzHGI3lUMc9OCc1x/x+v8AUNM+DPirUtJvJrO+trB5IJ4mw8bAjkGgDus/nS180fsD+LfFPi/wn4mvPFGu3urSQ30McDXMm8ouwkgfWvpegAooooAKKKKACiiigAooooAKKKKACiiigAooooAKKKKACiiigAooooAKKKKACiiigAooooAKKKKACiiigAooooAKKKKACiiigAooooAKKKKACiiigAooooAKKKKACiiigAr8/vjR/wAn0W//AGFrH/0FK/QEmvz9+NP/ACfRb/8AYWsf/QUoA++9R/48Lj/rk/8AKvzX/Z58I6x46+MuseGdL1650S2uobn+0ri3/wBY1sJBlB9Ttr9KNR/48Ln/AK5N/I18IfsI/wDJx2v/APXhd/8Ao5KAOY+N3gjUP2ePizoV14W8RX0onjW8glc7ZAVfDI4HDA/1r7l+IOhz/EH4UTaTb6xLoj6paxSNdxkgxKdrN0I7ZHWvlT/gpB/yULwh/wBg5/8A0bXR/tveJPEWlfCLwRo+l3Fxa6dqNuovXiJXzNsS7YyR25Jx3xQBl+N/gP8AAfSfD16i/FpIvEcMDPHJdatAQ8oGQCg55Pvmtb9gnxtreteGPFnhPVr6a8t9Nt1ms2mcsY1cMGQE87cgEVb8L+Gf2cfD3wGTxHPFoGp3p0wu8tzKJbh7kx/cCZyG3cYArjP+CeZ/4nHjrjG7TEOPTlqAPP8A9nDw34h8efEnXPBen+JLzRdMvIpZNUmgYmR4Ek4RfqxFWPjH4M1D9nf4xaHL4X8QXsyzRx3kEsh2uRv2sjgcMDg/nXVfsDcfH7xDn/oHXH/o5Ku/8FGf+So+Ev8AsFn/ANHtQB6B/wAFArn7Z8EvDt5jHn6hFJj/AHoif615TZ/F7Urb9nvwf8Jfh/5tz4l1WOWG8e3yZIFeZ8RrjozA8nsK9N/btGfgB4R7/wCkwf8AomvFJvh/q3hr4M+B/jf4JaWG+tS51Ix5PluszhJv90gbWFAH15+zN8HbX4WeFA95J9r8R36Br+4LFgncRJ/sj17mvXu1ecfs+/FTSvip4Gh1e3ZIdTgAi1K0B5hlx1H+y3UGvSBQB8d/t+fDaWJ7L4q6HEyTQskGpGMcqQf3U34H5SfpXnfwA0LXvj98eE8VeMG+12GlRwzXrbcI/lgCKID3IyR9fWvrb9q/Dfs9eMARn/Qv/Z1rx7/gmxj/AIQnxa2Bn+0Yee/+rNAHKftc+PfEviz4zWfwf8PajPp+nxzwWs6wOU86aTBy2OqqGHFW/jd+zLpXw8+F9x4z8I+ItaXWdHRZ7p5ZwBKuQGKbQCpBORya5H9o63uvh/8AtgW3i/U4HXTLm+ttQjlxkNGoVXx7jaePpXvv7U3xX8CzfAPWrXS/Een6jda3bC3tIbecO53EEsQOVAHXNAHP/Bn4nap8Q/2WfGKa7cNcavo9jPby3BPzTIYyUc/7XUH6VzP/AATVkkkbxt5kjvgWeNzE/wDPWj9kfwdqsX7Nfj7Umt5FOuW8y2SMMeascTDcPqSR+Fct+wJ478LeDtX8Uaf4o1i20lr+KB7eS5bYjGMvuXJ4B+YcfWgBv7T8sq/tpaYiyuq+dpnAYgfw19gfHeLzvgx4wjxn/iT3B/JCf6V8N/GHxdpPjb9rfT9c0Of7Rp39oWVvDcBSFm8tlUsueozmvvX4nzaLb/DzX5PEc00GjmwlS9khGXWJlKsVHrg0AfP/APwTih2fDDXpsf6zVAM/SMf419SV4p+yR/wrO38Gapp/wx1TU9Q0+G9DXL36bXWRl4A4HGBXtYoAKKKKACiiigAooooAKKKKACiiigAooooAKKKKACiiigAooooAKKKKACiiigAooooAKKKKACiiigAooooAKKKKACiiigAooooAKKKKACiiigAooooAKKKKACiiigAooooADXmuu/A/4d638QV8eajpVzJryzRzCcXsiqHTG07Acdh2r0qigBksYkiaNvusCD7g1558Pfgp8PvAXii48S+GdLuLXUriN45ZHvJJAVdgzfKxI6gV6NRQB578UPg54D+JWp2Wo+LtNuLy4sYjDAY7uSIKpbdyFIzzW/4q8D+F/FHhIeFte0mK/wBKWNY0ikJym0YUq3UMB3BzXR0UAePeDf2a/hJ4V1ldWsfD8lzcpnyvtty0yRk9wp4z6E5Nb/w7+DfgPwBqOpX/AIX024tJ9SiMV0Xu5JA6kk8BiQOSelehUUAedfDn4LfD/wCH/iS58Q+F9KuLXULmJopZJLySUFWYMRhiQOQKf8T/AIN+AviRq9nqvi3Tbi7urOLyYGju5Igq7t2MKQDzXoVFAHG/EL4ZeEfHnhuy8PeJbGe60+xdXgjS5eMqVXaMspBPFXPDXgXw14f8Cp4J0+w/4kaQyQi2mcyZRySwJbk8k101FAHm3w3+CPw/+Hmuya14Tsb6xupYzHIDfyvG6nsUZiDjtxxXpI6UUUAY/jLw5pXi3w1e+HdchefTr2Py540kZCy5z95eR0rD+Fnwx8I/DOwvbHwhYzWcF7Kss6yXDy5ZRgEFiccV2lGaAOZ+IHgTwr490f8AsrxZo8GpWwO5N+Q8Z9VYcqfoa800r9lT4MafqC3g0C7uSjbliub6R4/oVzyPrXuOaKAK9jZWtjZRWNnbxQW0KCOOKNAqIo6ADpivIfEn7Mfwg17xBLrV34fnhnmkMk0VtdvFE7E5J2g4GfbFezUUAeXar8AfhbqOt6Xq8nh5oLnSo4o7MW1zJEkaxnK/KpweepPJrvfFOg6d4m8PX2gaxG81hfRGGdFkKFkPbcORWpRQBxnws+GPg/4Z2N5ZeEbCazgvJVlnWS4eXcwGAQWJxxXZ0UUAFFFFABRRRQAUUUUAFFFFABRRRQAUUUUAFFFFABRRRQAUUUUAFFFFABRRRQAUUUUAFFFFABRRRQAUUUUAFFFFABRRRQAUUGm7uaAHUU3dQzqoyaV0ANS9qxdY8TaJpeftmoQxkfw7sn8q5i8+Knh6FisKzzY7qmBXDXzLC0H780jso5diq/8ADptnoGfejNeaf8Ld0j/nxuv0o/4W7o//AD4XX6Vzf2/gP+fiOn+wsf8A8+mel0V5p/wt3SP+fC6/IUf8Ld0j/nwuvyFH9v4D/n4g/sHH/wDPpnpdFeaf8Ld0j/nwu/0o/wCFu6R/z4Xf5Cj+38B/z8Qf2Dj/APn0z0ugV5p/wt3SP+fC7/Sj/hb2kf8APhdfkKX9v4D/AJ+IP7Bx/wDz6Z6WaQH3rzT/AIW7pH/Phc/pR/wt3R/+gfdfpR/b+A/5+If9hY//AJ9M9NB5pa85tvivoMjATQ3MI9Sua6LR/Gfh/U2C22ox7z/C52n9a6KWbYSs7RqI562WYuirzptHRmkqH7RGRu3rt9c8Viat4s0jT9ytcCWQfwx81riMfh8PHmqTSRywo1KjtFHQH2ppPHUV51f+PrhsrZWqoP7zmsK78Ua5c53XbRg9k4r5jF8a5fR0g3J+R6VLJ8RPfQ9fe4ijHzyIv1NU7jW9Lh4e+hH/AAIV4zPdXUzZluZpP95zVc9c14dfxBf/AC7p/edkMh/mkewTeLtDjPN6rf7ozVWTx1oa/dkkb6LXlI+lLXm1OO8bL4UkdMcjords9RHj7R/7s/8A3zTk8eaKT8xlX6rXlnNGKxXHOY36F/2JQ8z1yHxnoUmP9K25/vLitC21zS7jHlXsLE/7QFeJ49qOccE5+tdlDj7FJ/vIJmU8ipv4ZHvccscgyjBh7Gn5rwyz1PUbRgbe8mjHoGrotL8dalAQt3GlwnqODX0GC45wlZ8tVOJ59bJa0NY6nqS9KdXO6H4q0vUgEWYRTf3H4rfWQEZr7DC42hioc9KSaPKqUp03aSsPopA2aWuszCiiigAooooAKKKKACiijNABRSZFBagBaKTNGaAFopNwo3UALRSbhQGoAWijNIWxQAtFN3Cl3CgLi0UAiigAooooAKKKKACiiigAoqOR9uTnFcvqPjzw7p9y1tPfqZFPIUE4pqLexhWxNKgr1JWOsoriv+FleF/+fxv++DR/wsrwt/z+N/3wav2U+xz/ANqYT/n4jtaK4r/hZXhb/n8b/vg0f8LK8Lf8/jf98Gj2U+wf2phP+fiO1oriv+FleFv+fxv++DR/wsrwt/z+N/3waPZT7B/amE/5+I7U1GTiuOPxK8Lf8/rf98Gqmq/Fbwfp9hLeXGoEIg/uHk+lRUjKEeaWxUMwwtSSjGaudRr2t2Gi2TXV7OsajoM8n6V414t+I2ras7w6e7WdqehX77D+lef+LfirpniLVGubi8dYgT5Ue04UVjHxnoH/AD9H/vk1+dZxmuNrydOhFqJ+iZJhMsoRVTEVE5djpJXeVy8kjOx6ljkmm4Fc6PGmg/8AP0f++TR/wmmg/wDP0f8Avg18pPBYqesos+vjnGXx0jUSOj/Cjj0rm/8AhNdB/wCfo/8AfJqSLxjoEjhBeYJPdSBWby/Er7DNFnWBf/LxHQ8UVFDKsqrJG4dGGVK8g1IM5rkcZRdmelGSmk47C4oxS0UrlWExRiloouAmBRiig0AIc/jVS6u47cbtx39gKXULr7PFkcselYTM0jFnJLGuvD02veuNUlNe8jorPxtr1soha8lltO8LN2+vWuo0jVbTVIt8DhX/AIkbqK8zxU1ndTWdws0DFWU/nWuMpPEx1k7o4MTlNCcW6cbM9VXpS1naHqMepWQlUgSDh19DWhXy9SnKEnGR8zUpunJxluLRRRWZAUUUUgCiiimAUUUUCCiiigBBkNu6EHgg9K6jw14wvNOZIL1muLbpk8sormKTFehgM0xOBqKdGVjnr4WnXVpo9z06+t763S4t5A6MMgg9KuKa8d8Ga9Lo9+qOxNrI2HBP3c969YkvLaK1FzJMiRYzuZsDFftGRZ7TzLD88naS3Pjsdg5YWpboXKK4PXPiZotizR2u+9kH9zhfzrk734ravIx+y2dvCvbdkmtsRxDgaDs5XZw3R7RRXhJ+JnifJPmW34R1bs/ipriEG4traUd8AgmuSHFmBk9WxcyPa6K850X4p6ZcsI9Qhks2P8XVa7iw1G1v7cT2dyk0ZHVTn8/SvZwmZYbFfw5DTuXW6UxmwK5fxp450HwnambVb1EfB2xKcu30FeE+MPj9rV80kOgWiWcJ4WWUbnP4dq9KMWz3Ms4dx2ZP9zDTu9j6YluIYlLSyoijuWFYOp+OfCmm5F5rllGR280E18baz4q8R6y5bUNZvJc9VEhVfyFYzjc25iSfU81agj7XC+HEmr16v3H1/e/GrwDbFv8AibGXH/PNCayrn9oHwXGP3KX030hr5VwKMCq5EezT8PMvj8UpM+mpf2ivDan93pd+/wDwECoW/aN0Ptot+f8AvmvmujFHKjpXAWVdn959Kp+0XoB+9ot+PwWrVv8AtD+FXOJbHUIx/wBcwa+YNooxRyoT4Byrs/vPrOz+PHgS4OHuriH/AH4jW9pvxS8D34Hk67bAnoHbb/Ovi7FJtX0FLkRxVfDrBSX7ubR97WGs6XeqGtb+3mB/uyA1oJIrfdI/OvgG1vLyzYPaXdxAw6GOQiuw8OfFbxtorKI9Ua6jH8FwN360nTPCxfh1iYXdCafqfZ6kbjUgrwTwh+0DY3LxweILFrNjgGaM7k/+tXs2ha1pus2a3em3kVzEwzuRs1Dg0fF4/J8Zl7tXg15mrRSA0tQeYFFFFABQelFFAFDXWK6XdFeCIW5/Cvl2QkyOzEksxJJr6g8Qf8gi7/64t/Kvl9/vt9a7sJsz4LjBvmghtFOortPiRtFOooAbRTqKAEB4rzP4qas018mlQt+6iG6T3avS5G2ozHsCa8J1m5N1q11cMcl5W59q8HPsQ4UlBdT6Lh3DKrXc30KdLRS18bc+8TYlJg06ilcBtFOoNO41uevfDpmfwnbFmyQWHP1rohXOfDj/AJFO2+rfzrpBXweY/wC8z9T99yT/AHGn6C0UUVwHqhRRRQAh6Uh6U6mS5CE+1OO4GBqExlum9B0qvkUrffP1pK9VKySOmK0Cjiitvwd4avvE2pNZ2jRwxxJ5k88n3Y19a1pUpVZqEFdsyxFenh6bqVHaKIPC2oGx1NMk+VJ8rivRhzzXF69ovhmxtZpNN8V/bruE8RC3KKxzzhu9dboy3FzpFteCGUoYxl9hwfxrzM5wFSDTtd+Wp8rmNajWSrR0XmrfmWKKekUjoZEjdkBwWVSQDT/st15vk/Z5vMxnbsOceteEsPVauov7jyvaQXUhop6wzMGKwyEIcNhT8p96d9mufMEf2eXzCMhdhyR60LD1X9l/cP2kFuyKinFHD7CjB842kc59MU+S3njdY5IJUZvuqVIJ+lSqNR7RY+ePcioqU29wEZjBKFQ4Y7DhfrV2HRb6TSH1NY/3KttC4O5vce1bU8FXqNqMH3M5V6cd2ZtFSpb3DxGVIZWjHVghIH41oaPp+l3qxrcaqba4kfasYiJHtk06GCq1pqCVm++gqmIhCPM2ZVITVvWbCTS9TmsZWVnjxyvQg9KqCsatGVGbhNWaNIVIzipLYq6pe2+nWb3FwRtHQd2PoKyT4q1TxBp8cdxO4t4TsSJTgYHr61geP757jVPsoP7uAdM96XwsP9Acnu/FfQYSnLD0OZOzZ8vnOI9q7LZGtQKWisr3PnBD9KKWkoBiVheKPiXd+A12aRcE38o4iJyqj1IrT1e9i07TLi+mICQxlz9e1fNuualcatqk9/csWeVy30HYV9Jw9hJVKntbtJH0XD+V/W6nPP4UdRqnjq51m+e+1Vp57iQ5ZmbIH0qODxBYOQGLpn1FccOtDYJ6g1+hRx1WPU/WMPmdWhFQilZHodtc284/czK/0PNTZrzmGWWF98cjIR0INdDo+vEsIrzn0eu2jj4ydpHtYTOI1Hy1FY6UdKXimBlIGDkHkEdxTjXo77HtJprcWiiimMKKKQ4FAXQtFFFAJidqSnUUXAbW74P8Wa34Uv0utKu3RQRviJyjjvxWJRQc2IwtHEwdOrFNM+zvhX4/0/xro4lixFeRYE8BPKn/AAruUPyg18OfDPxJceF/F9nqEMhWF5FjuFzwynjmvt6xmW4tYplOVdQw+hrGcban4TxVkSyrFWh8EtUT0UUVmfLBRRRQBn+IP+QTd/8AXFv5Gvl1/vt/vGvqLxB/yCbv/ri/8q+XX++f9413YTZnwPGHxwForX8JaDP4g1M2scqwxRoZJpWHCKP61s23hvQdYW6t/D2qXUl7boXEdwgCygddpFdTqJOx8xRy+tWhzx+XmcfRU4srxrN7wW8n2dG2PLt+VW9CaWaxvIUgeW1lRbgZhJX749vWqujmdGouhXoq5faVqVjEk15Y3FvE/wB15EIBNOm0bVobIXsum3UducYkaMgc9KOZD+rVf5WZd2M2s3r5bAflXgcvE0gxzvP86+o7/wAGatbeGo9WkhkYS53QiM7o1x95q8T+LOg6bpfiKystB0bWbR54Q0iXiljPIT1iA6qa+bz6DnGM49D67h7D1KLlGorX1OHpa2db8J+J9DtEvdY0DUbC2cgLLNAVXJ6AnsasW/gbxncSGODwvq0jCFZjttmPyHo344r5b2c72sfVKL7HPUVraH4b8Qa5dzWmj6LfX08H+uSGEkx+zeh+taHhzS/D9prl5Y+P5dY0pbZMeTawAzGTI+UhuBxQqcmNRZzNIa9E+LPgPR/DOiaB4k8Oavcaho+toxgF0gWZCoyc44Irzw0VKbpytIbi07Hrvw5/5FO2+rfzrox1rnPhz/yKdr9W/nXRjrXwOZf7zP1P3vI/9xp+g6iiiuA9YKSlooAbSP8Acb6Uveg9Pxpp6jZy7AhyD1zRVnU4TFck/wALdD71W716qd0mdMdgr0n4Nst1ovibRYXCX93a5t1zguACCBXm1S2txPa3CXFrNJDMhyro2CDXZgsSsNVU2tDgzTBPG4d0ouz0a+Rai0m/t72OO/0+5gjjmRZ98ZCqNwByemK+ifMvLfxfYadYqRpfkqEjVf3ZTbya8C1LxX4m1e0On32sXNzBJhWjfGG+tej6Tq2r2ujwWS6jcCNYguC2SOOmetXXzPC4WFlfV389Oh8jnmExVdQdW11dWV7evqdlbSLY6P4jewYIEusRsOdvTpT7/VL6PTPD06TES3DgTOAMuARwTXFR3l1HbSW0c7rDKcyIDwx96WS+vJI4I2uJClucwjP3D7V5y4ipxjaMWtP1ueB/Zc3K7d/+GPQLx/sZ8SzW4VHAjYcdGK9az77Vr9fDuh3STkTzTbJZcDcyg9Ca5OTVNRkEwkvJW88AS5P38dM1G17dNBDbtO5ihO6JM8KfUVpU4lpO/Imv+HuTHK56czX9I7sQWp8f3TsoEgtPMjwOd+OoHc1Rt9QtZlt7OSS+urhb5GSW4h27OeRmuTlv72W7W7kupTcLjbJnBFTXOs6pOE86+lfYwZc44I70o8RUFe0La323B5ZUurvodvBfXE/jLUtOkkBtBbtiLAxnA5+tZNpqF7H8PruZbqUNDPsDA5Kr6fSuQvddutP87VJb2VZCu15Afmb2rz9/HPiOOab+zdTnsoZc5ijIwfc5712YXNFiW3Zpe9+OxzV6CoKztfT8D2PTtdXxFp39kaPNdWWpWloXEUkRW3uVx13Y7/1rgfAXiovrV3dahYzzR2UDyxw2sBlzIDxvI6KPWuUbxn4qbTP7NOuXYtNnl+WGA+X+7kDOKzdK1XUtIadtNvZrU3EZimMZxvQ9Qa6Kk8NKcJ2u49TkVSolKK0TNPUvGOv6jfS3095+8mYsQFGB6AfSmw+LNYjPzSpIPQrWCvAxQea82pThUk5SV2zWFecFoyxf3MmoXz3DKBJKeQorq9NtvstnFFxkDJ+tZXh/TSpF3Ov+4p/nW6OvvXLiJrSMTycXWc5WFooormscgUlLSUCZw/xqu2tvB3lKSDcTqhx6ck14cBxXs3x2Rm8N2cnZbrn8VNeM19/kUUsHGx+kcMxisJodv8C/DmieK/ihpWh+IZ/K0+csXXft81gMhM9s10fxzk0/Rbi/8Mt8KrPw1LHOBZ6jGz75YlPXJ+Vtw/KvPfBujya/4ht9Mh1Wy0qV8tHdXc3lRoyjIy3Y+le8eMdUfSf2fdV8N/EHxVpHiPXJZANHjtrlbmaAcYLOOw96+jpJOD6FZhOVPFwknfy1+88m1f4Y+ItL8QeG9FupLM3PiNEksismVAbpu9Kt6X8H/FV94o13RRNp1smgtt1G/uJ9ltEcZxu717JqDeH/ABNrXwv8bQ+L9Cs7DRoIY76G5ulWdXU/dCdck8VDqGt+HPEUvxc8Ex+I9LsbvWdRW7sLqe5VbedVVMqJM4/h/WtFh4XOSWb4q6SXrptrb8jhbT4a+LdL0ewmufsF5HqF39msDaXAlE/oysOCp9a6FvhL4k+1y2sV5pU81vEZLpIrkM1uQM7WHUZrq9Fv9J+H/wANPhrcanq9te2VjrMiXF1bndCpKsDsPdVJHIrW8B6bp8HxB8V6xZeJtL1OG/tJpoEtLgSuUPOXA+7jOBmvXw8ko2PVwvFOPjTa50uXbT4tbW8jyTw54M1LWtPfUjdWOnWCy+StxeTeWskn91fWprXwB4kn8Uz+Hfs0UV1bxedNI8mIli/56bu612/hfWLDVvhZZ6BaR+H5tU068kZ7fV22I6sxIZCSBnmq417xZefEL7Vb6t4ahv7bT1hdBcAWs8Wf9UWJwTz2roSurnr/ANvZpKpV2iknuvufzMnwf8OrfUvGlto95r+lXFq672e0ugWkHPyr78flWlYeEbrR/GOu6bo8OiatFHaSSBZpfM8hASMez1fuJPBuhfFPwxqdlJYWcz5OqRWkoe2gkYYG1ug5NXPDX2DQviL4uubzV9LMOo2M0lvJHcqQ24nAPo3tTOKtmeOq+/KTs4XSatd312POPDfgbVda0f8Athrqw03TjJ5cdxey+WJHz0UU+H4e+I38ZL4Vkhhhv3iMsbM+Y3QDOVYda6hFs/GPwh0LQbHVNPtNR0m4bz4LycRB1JPzgnrgGupi8TaE3xd8PQxapbSQaRpMlrNemQCN5Co4DHr0pWOt8QZlFzSWqUtLfDbZ363PM9X+HHiDTfD13rMk2nzx2TbbyGC4DyW/+8B/Ko9S8AarpejLqGp6hpdlM8H2hLKW4AnZOxC10nhLUrCPwl8SYZ763SS8/wBQjSgGY7m5X1rXnjs9S8HXCeP9Q0G6NnZj+zNQtLlTd7scIVHJH1p2BZ9mVOShUf2ktI6tNLZeVzL+FLeFvE1+vh7UPBlqkKWjPPqSSt5keB989hXmOoRwxX9zFbPvgSZ1ibOdyBiAfyxXVeHL+9sfhnrv2O8023+0TpHOrORdyLxwg/u881xw4HFJ7I+gybDyjjK9RN8t7Wbb13b1Eboa+6/h1I83gjR5JDlmtIyfrtr4WijMsqRryXYKB9TX3j4OtjZ+FtNtu8dsi/kKyqbHyXiRKNqMeupsUUd6KxPyoKKKKAM7X/8AkE3f/XF/5Gvl5/vn6mvqHX/+QRd/9cW/ka+X2++fqa7cJsz4LjD44HafCieE3eqaa8gjmvrQpCScZYZ4/WrXw20rUNG1671LVLV7O1tLeRZHl+UEnsPXpXAqzIwZGKsOQQcEGugtPFmof2Vc6XqSnU7ScDCzudyH1BrolTfTqeNgsfRjGEamjhez/wAzf0qObVfhrrUVjC00zX5k8lBlgpIPSugjhhtNT8FQ6oqo0dq67X/hl2jA+ua8os769si7Wd3PblxhvKkK5HvTZ7u7uFQXF1NKI87N7k7fp6VLot9TennVKEV7l5fhvc9E1DUGs7XWbFtI1y5kml3b7vDRxuG+UqfTOKb4miufEOh3urSf2lpNzaRqJ7WZiIJQP7vbNcHNq2qzwiGbUruSMYwjSkjjpSXeqaleQiG61C6niB4SSUkflTVJoVTOqc1JNOzR22rT6nc/CvSpLea6lIlYTsjsTt5+97fWp9R0+zb40eC9UvPLxHo0sUPmdBMQChHv1rz+G/voLZ7aG8njgcHfGrkKfwqC+mnvkCXdxNMAu1SzklB/sntWVbC+0jY1w2fxoyUuV30X3FjweviaHwx8Um+IQvxphhk2fb92xp8nb5e7t937vFbfivXdasfiz8KtKtdSureyms7fz4I3KpLuGDuH8XTv0rwv4kf8JTEyw6nrmqalpe7MInuHdUPoQT1rnJtc1qe7trybVr+S6tQFt5WnYvCB02nOQPpXyWIrOjLkaZ9th8dTr01KGx9Dxandx+MvHPhGXw/rx0TVdfYDVdFDLNaz/Lwdv8PQ/ia8l8beFZtH+Mh8M6le3XiN3vIlkkibdcXCtj5OT9/HHJrnLLxb4ps3uJLTxHq0D3LmSdkunBlY9Wbnk+9ZiXt4l8L9bqcXgk8wXAkPmB+u7d1z71y1cTGaWhtKqnY7X44+IL7WPGslhLp8+k2OkotpZabKoVrZABwwBI3Hqea4M1Pe3d1fXUt3eXE1zcyndJLK5Z3PqSeSagNctSfPJszcryPXvhx/yKdr9W/nXRjrXOfDfnwna/Vv510gr4DMv95n6n73kf8AuFP0FooorgPWCiiigBKKWigCteW63EZVuo6GsG4heCQqw/GumNQ3EKTIVdQR69xXTRrcujKU2jmwc0ZFXbrT5YeYx5i/Xmk0rT59RvBbxIe24kcLXbzK1+hU6sIR5pM0PB+nG81ETSL+6h+YnsTXf+n6VV0yxh0+0W3hHT7x9T61ar5zG4h1p3WyPkMfi/b1L9ELRSZozXCcQtFGaM0IApKWkNMLnD/EO9ZruKxUkKi7m9ya5XFdD8QIWTWhIR8siDB+lc7ur67CJKjHlPl8bJuq7geKM0qJJK22NGY+mK1LLQ55GDXDCJT271s5KO7OGdVQWrMyNGkcLGpZj2Arf0rR1jxNdDc46J2FaNlZ29ohWGMD/a7mrOK5auIvpE4quJctEKBxRRRXMcwUUUUgCk70tIaGIwPH+knWvCt3ZxjMoUPH/vLzXzq6sjlGUqynBB7Gvqn36GvIfiv4Lkhnk13TIS0LnNxEo+4f7w9q+p4ex8Yf7PN+h9bw1maov2FR6M8z68EcUoAB4AFJ09aWvrtj73TcNq5ztGfXFdR4H8U6d4egurXUvCOjeIbe4ZW23qsGjI/uspBArl6WqjNp3RlVoQqxcZLQ9A8VfFPUtfvtCDaHo9po2hsWs9HiiP2bpg7s8nNXZPi/JZaLqOm+E/BegeGJNSjMd3d2SuZGU9QNxOO9eZUhrRYia6nOstw3url2Ol0XXRIUt7vHor45/GuhUqeOPX2rzgHHPeuy8L3jXNnskOXj4/CvSwOLcnySPscqxvO/ZT+Rr4GMY4o2r6Clor1T3+WPYTAz0FGBjGBj0paKB8q7CYHoKMD0FBozQHIn0CgnnFGafbQzXVylvbxPLNIwWONRksaCZzjTTlLRHVfCDw9L4k8fafbLGWghcTzHsFXpn8a+2bZQkKqOgGBXmHwE+H58I6Eby+VTqV4A0p7oOy16kF4FY1JdD8E4tzhZljXyP3Y6IWiiisz5UKKKKAM/X/8AkE3f/XFv5V8vP94/U19Qa/n+yrv/AK4t/Kvl5/vt/vGu7CbM+B4w+OAtFFFdp8UFFFFABRRRQAlJTqKLCIbiGG4haCeNJInGGRhkEV5/4i+H7rI0+iyAr18hzyPoa9F4o7dq48VgaOJXvLU7sHj62EleD0PBb2xvLKQx3ltLCy9Qy8fnVYHNe/3EMMy7ZoY5V9GUEVlXXhjQLgkyaZCD6r8v8q8Gtw9Lemz6SjxNG37yJ4uKSvX/APhC/Dh/5cT/AN/DS/8ACF+HP+fFv+/hrm/1fr90dK4kw99mN+G//Ip2v1b+ddGK9S+E3w+8LT+CLR2sGDbnyfMP96utHw28K/8APif++zXyWN4RxdSvKXMj9yyfjDCwwVNcr2PATiivff8AhW3hX/nxP/fZo/4Vt4V/58T/AN9muT/UzGfzI9P/AF0wn8rPAjQK9r8TeAvDVjoV3dQ2ZWSOMsp3nrXiQ6cV42aZRVy5pVGtT28qzilmUZOmmrdx1FLDHJNKkUKlpHYKoHcmvafDvw30T+x4DqVq0t0VzI24jmjLMnrZi37PoTmmdUMut7TW/Y8UJ56inwQXF1II7WGSZyeFRSa+gbT4f+F7dwy6ajn/AGyTW/YaTp1ioW1soIQP7iAV9Jh+DKl/3s9PI+dxHGsLfuofeeLeFvhpquosk2qE2Vv3Xq7D+lepWXgzw/b6ctnHYR7APvY+Yn1J9a6RVXpinbRX1WDyHB4eDjy39T5LHZ1isbLmnK3kjgtQ+H9s2WsbqSM9lcbh+dYF/wCC9YtUZwsUyAZyrc/lXrm0YpjqNhGO1ebjeD8vr3lGPK/Izo5riKe7ueB+vBHahQzMFUZJ6Cui8e6R/ZuqNcQriCc7hjoG7isbSG2araNnjzl/nX5Pictlh8Z9WnpqfVUsSqlD2kSEwzg48mT/AL4NKttct923lP0Q17lFDDtGI06f3RUqwxjpGo+gr7iHAEJJN1Tw3n0/5Tw+HS9TlI8qwuG+kZq9beFden+7Ysnu5Ar2QKo9PypcDpiu2jwDhYv35tmc88qv4YpHjHiD4WajrGmN5lzBHcR/NGACc+xNeXv4bhsLh7e8il86I7XR+MH6V9buvB4rmfF3g/TPEMReaPybkD5J0HzD6+tdON4VjToqOEeqPKxGJqVnzSZ89QwwwrtijVB7CpBXXa98Pdf052NvAL2EHh4uuPcVy9xaXVsxW4tpom7h0IxXxWJwGJoSaqRZxPm6kQopM4NORJJDtSNmJ6YUmuRU5t2SYhO3WjvWhHoGtPaSXY0258iMbmYrjis4cmnUo1KfxqwC0UUVABRRRSGI3SkIBUqeQRggjIIpx6UlCbT0BNp3R5x41+GtvqDPeaGUtrgnLQH7jn29K8p1bSdR0q4aDULOW3df7y8H6GvpyoL6ztb6Hyby3iuI8fdkXIr6HA8QVaK5aquvxPo8u4jrYZclTVHy6v5Ute36x8MfD96Wks2msXPPynK/ka5TUfhPq8ZJsb62uF7BvlNfRUc5wlX7VvU+ow3EWDqrV2PO80Guqufh54rh/wCYeJB/sODVVvBPigHH9j3B/CuyOLoy2mvvPRjmeFevOjnq6LwYrefMf4cUq+BvFbsqx6LcuzHAUDkn0ruNE+GvjTTrELN4bvxI/Lfu+gr08ucatTmi7np5XjcN7dSdRJepm0tbMnhDxTF9/wAPakPpCaqzaBrsILSaPfoB13QMMV9Fc+yjmOEltUX3lCim98d6QnFB2XVrjjTScA5r0/wB8Gte8UWMGpTXMdhZTDcpZSXI9cV7H4S+B/hLRmSa8hfUpx3nPy5/3aTdj5HMuNMvwTcE+aS6I+b/AAh4L8ReKrlYdJ06V4ycNO42xr+Pf8K+lvhR8JdJ8Iqt9dYvtVK8ysOI/ZR2+tej6dY2llCtva28UMSjhUXAH4VcAHpWcp9j8yzvi/G5neCfLDshkYwMYxUmaQClrI+TCiiigAoNFFAFTUoTcWs8GceYhXPpkV8/av4G8SWd68aadLcJuJWSPkEV9FnGaYVGa1p1XA8jM8opZhbndrHzaPCPib/oC3X/AHzR/wAIj4m/6At1/wB819JbR6UFR/drX63LseN/qjh/52fNv/CI+Jv+gNdf980f8Ij4m/6A11/3zX0lt/2aNv8As0fW5dh/6o4f+dnzb/wiPib/AKA11/3zR/wiPib/AKA11/3zX0lt/wBmjb/s0/rcuwf6o4f+dnzb/wAIj4m/6At1/wB80f8ACI+Jv+gNdf8AfNfSW3/Zo2j+7R9cl2F/qjh/52fNv/CI+Jv+gNdf981U1PQ9X0yAT3+nzQRZ27mHGa+nGUY6YrivjDa+f4KuGA5jZXz+NXDFOUkmjlxnC1GjRlUjJ3R4Nnmrem6bqGqStHp9rLcOoywQdBVZVaSRY0Xc7EBVHc17/wDDLwymg6Cnmr/pU/zysR39K3q1eRHz+T5VLMKtnpFHjQ8H+Jv+gLdf980+LwX4olkCLo865OMtgAV9IKoA+7SgD0rl+ty7H1a4Rw178zOf8AaPNofhm10+4YNKgJfHTJOcV0AWlC06uWTu7n1VGlGlTUI7IbikPWn0xutSanOfEiTyvB+oN/0yIr5x6CvoX4svs8FXvOMjH614Bp9rNf38FlbqWllcKox+tfnHF0XVxcKaP0Tg9qlhalSW1zuvg14dOoaqdVuEzBbn92COGb1r28KQPasrwpo8Oi6Nb2MKj5FG4+p7mtkV9jk2XrBYaMLa9T4/OMe8diZVOnQaAc04Clor1zywooooADTWGQadQelAGL4o0pNU0mW3YfPjchx0NePbJLW8VZAVkikAI9wa94fpXmvxL0b7PcDVbdf3bnEuPXsa+F4tyl1OXF01rF6ns5Xi+S9N7M9EtG3W8beqirC1naDL52j2snXMSn9K0EORX2ODlz0Iy8jyKitNodRRRXSSJRg4paKVgGlTUM1nbzD99BFJ/vKDViiplTjL4kBmtoeksctptoT/ANchUsOm2MJ/dWduh9owKu0Vn9Wo3vyoCF4VaMqVUqRjaRxXk/xK8CW9jbXGt6Y3lInzywHp9RXr1ZPiy1+1+Hb+3xkvAwH5V5+bZfRxOGkpR1WwmfNgbNBYCkXjIPUcGvSfhx4GsdW0Nr/VonIlf9yAxGFHf8a/LMFl1XG1nSpboyWp5uGoLcdK9rPwt8Ok/fvP+/tWbT4a+F4HDNayzn/ppITXsrhLGN7orkZ4dDHNcMI4Inkc/wAKDJrt/Cvw31LUAJ9UJs4CPlXq7f4V67pui6XpyhbKxhgx3VBn86v7ABxXuYHhGnTfNXdxqHc8F8UeA9Z0Zmkhja8tckh4xkge4rkmyrFWBVh1BGCK+p2UY5GayNU8M6HqRLXmm28jEfe2YP5is8dwhCT5qErA4dj5wor3G4+GPhmViUiuIvZJTioo/hb4dU5Zrtx6GSvHfCWNvuhOmeJZA71paNoeravMsen2s0uTy5GFH1Ne36d4F8M2JDR6akjDvId3866G3t4bdBHDGsaDoFXAr0cHwhPmvWnp5DUGupxPgXwBb6MyXmoOtzefwj+GM+3rXciPn5hmpNtLX2uDwdLCQ5KSLREYl/uj8qoa3axSaXdL5acxMOntWpVTUVzazf7h/lXam7mtKclNanwNqKeXqV1H/dncf+PGuk+FHhKbxd4wtbBVItY2El0/YID0/GsPX42XxHqEKqWb7XIoUDkkseK+rPgF4LXwv4SjnuowNQvMSzEjkDsv4VteyP23iHO1l+Vx5X780kvuPQ7Gzis7WK2t0CRxKFVR2Aq0BxQOuaeKwbPw2TcnzPdjVHzU6iikAUUUUAFFFFABRRRQAUYoooAMUYoooAMUYoooAMUYoooAMUYoooARhkVg+O7b7V4T1CHHWFj+Vb/aq97AtxayW752yKVOPQ04uzuY4in7WnKHc8W+Dvho6hqP9sXUWYLc4iBHDN617YgwKpaFptvpOnR2VrHsjQYHv71ofhV1KnOzjyzL44KjyR3FFLSClrOx6QUUUUAFNI5p1NfPahgcR8aJNngubnBLqP1rl/gn4c3O+u3Mf+xAD+prsfiZpVxrOl22nQoT506iQj+Fe5rodHsYdP06CzgQLHGgUYrwKmW+3zH281pFaHt08xdHLvYQesnr6FxRin0gpa95HiBRRRTAKKKKACiiigBCARiqWrWEN/YS2kygrIpWrppGFZ1KcakXGS0Y1Jxd0Zvh+2ltNJgtpTlol259cVpJSYpy0UoKnFRWwN8zuLRRRWggooooAKKKKACiiigAqO5TzIHQ9GUipKbJ92oqK8WgPnC30eS+8WyaPGDlroq3su7k/lX0PplrFZ2UVrCgWONAoA9q5fw14a+x+L9W1iaMfvnAh9gRzXXx557CvAyTK/qjnOW7YkrD6KKK+iGFFFFABijFFFABRRRSsAmBRgUtFOwBRRQelABUF5/qH+hqeopVLetNbji7NM+X/hj4JbXvi3q9/dwk2Gn3rscjh3zkCvqGOJAigDAA4rK0PQ7LRknSyh2faJmmkbuWNbCfdGaqcrnp5rmk8wqRlLaKsgxS0UVB5YUUUUAFFFFABRRRQAUUUUAFFFFABRRRQAUUUUAFFFFABRRRQAUUUUAFFFFABRRRQAUUUUAFFFFADSmTmlAxS0UAFFFFABRRRQAUUUUAFFFFABRRRQAUUUUAFFFFABRRRQAUUUUAFFFFABSGlooAaFp1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9k="/>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g;base64,%20/9j/4AAQSkZJRgABAQEAYABgAAD/2wBDAAUDBAQEAwUEBAQFBQUGBwwIBwcHBw8LCwkMEQ8SEhEPERETFhwXExQaFRERGCEYGh0dHx8fExciJCIeJBweHx7/2wBDAQUFBQcGBw4ICA4eFBEUHh4eHh4eHh4eHh4eHh4eHh4eHh4eHh4eHh4eHh4eHh4eHh4eHh4eHh4eHh4eHh4eHh7/wAARCAEAAj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ooAKKKKACiiigAooooAKKKKACiiigAooooAKKKKACiiigAooooAKKKKACiiigAooooAKKKKACiiigAooooAKKKKACiiigAooooAKKKKACiiigAooooAKKKKACiiigAooooAKKKKACiiigAooooAKKKKACiiigAooooAKKKKACiiigANNp1GKAK621uk7TpDGsrfecL8x/Gp6KWgSSQUlLRQMKKKKACiiigAooooAKKKKACiiigAooooAKKKKACiiigAooooAKKKKACiiigAooooAKK8Z/aM8G/FrxVfaNJ8NPFyaBDbxyreq1w0XmsSuw8Kc4AP518leJ/EXx28P/ABXT4cXnxK1B9Ve4itxLHdsYd0gBHOM9x2oA/RpmwCTwBVCx1rSL65NtZarYXM6glo4bhXcAdeAc14V8FPAPxu8M+KbrUPiF44TW9H+wTRi3W7eT94QNrYKj0NeG/sJ7B+0b4gJwANPu/bA85KAPveiqVjq2mX0rw2WpWdzIn3khnVyv1APFXaACisyTX9DjuDbya1pqTA48trpA2fpnNaO4bN2RtxnOeMUAOoqrbahZXJYW95bzFBlgkqttHqcHimWWraXfSvFY6lZ3UiffWGdXK/UA8UAP1HUbDTYlm1C+trONjtDzyrGCfTJNSWV1bXtstzZ3ENxC/wB2SJw6n6EcGvmf/gov/wAkl0c/9RZcf98NXe/sa4X9m/wqeAPLmJ/7/PQB7DSZqtb6hY3Mpitr62mkAztjlViB9AapeLtMuda8M6jpVnqNxpt1c27JDd27bZIXI+VgfY4oA1s0bq+K/wBm/wCLvjbwz8cb34d/FDXL29FzM1kj3kmfIuVPyEE/wuOPxWu+/bg+Lmo+B/Dth4Z8M6lJZa7qT+dJNA2JIIFP6Fjx9AaAPpbPPSlryv8AZk0vxbpvwttNQ8da3f6jrGpAXcgvJNxtoyPkTnpxyfc16Jaa1pN5cG3tNVsLiYf8s4rhGb8gc0AaFFMkkWNS8jKiAZLMcACobW9tLvP2W7guNv3vKkDY9M4oAs0hNVZdQsYbgW817bRzHGI3lUMc9OCc1x/x+v8AUNM+DPirUtJvJrO+trB5IJ4mw8bAjkGgDus/nS180fsD+LfFPi/wn4mvPFGu3urSQ30McDXMm8ouwkgfWvpegAooooAKKKKACiiigAooooAKKKKACiiigAooooAKKKKACiiigAooooAKKKKACiiigAooooAKKKKACiiigAooooAKKKKACiiigAooooAKKKKACiiigAooooAKKKKACiiigAr8/vjR/wAn0W//AGFrH/0FK/QEmvz9+NP/ACfRb/8AYWsf/QUoA++9R/48Lj/rk/8AKvzX/Z58I6x46+MuseGdL1650S2uobn+0ri3/wBY1sJBlB9Ttr9KNR/48Ln/AK5N/I18IfsI/wDJx2v/APXhd/8Ao5KAOY+N3gjUP2ePizoV14W8RX0onjW8glc7ZAVfDI4HDA/1r7l+IOhz/EH4UTaTb6xLoj6paxSNdxkgxKdrN0I7ZHWvlT/gpB/yULwh/wBg5/8A0bXR/tveJPEWlfCLwRo+l3Fxa6dqNuovXiJXzNsS7YyR25Jx3xQBl+N/gP8AAfSfD16i/FpIvEcMDPHJdatAQ8oGQCg55Pvmtb9gnxtreteGPFnhPVr6a8t9Nt1ms2mcsY1cMGQE87cgEVb8L+Gf2cfD3wGTxHPFoGp3p0wu8tzKJbh7kx/cCZyG3cYArjP+CeZ/4nHjrjG7TEOPTlqAPP8A9nDw34h8efEnXPBen+JLzRdMvIpZNUmgYmR4Ek4RfqxFWPjH4M1D9nf4xaHL4X8QXsyzRx3kEsh2uRv2sjgcMDg/nXVfsDcfH7xDn/oHXH/o5Ku/8FGf+So+Ev8AsFn/ANHtQB6B/wAFArn7Z8EvDt5jHn6hFJj/AHoif615TZ/F7Urb9nvwf8Jfh/5tz4l1WOWG8e3yZIFeZ8RrjozA8nsK9N/btGfgB4R7/wCkwf8AomvFJvh/q3hr4M+B/jf4JaWG+tS51Ix5PluszhJv90gbWFAH15+zN8HbX4WeFA95J9r8R36Br+4LFgncRJ/sj17mvXu1ecfs+/FTSvip4Gh1e3ZIdTgAi1K0B5hlx1H+y3UGvSBQB8d/t+fDaWJ7L4q6HEyTQskGpGMcqQf3U34H5SfpXnfwA0LXvj98eE8VeMG+12GlRwzXrbcI/lgCKID3IyR9fWvrb9q/Dfs9eMARn/Qv/Z1rx7/gmxj/AIQnxa2Bn+0Yee/+rNAHKftc+PfEviz4zWfwf8PajPp+nxzwWs6wOU86aTBy2OqqGHFW/jd+zLpXw8+F9x4z8I+ItaXWdHRZ7p5ZwBKuQGKbQCpBORya5H9o63uvh/8AtgW3i/U4HXTLm+ttQjlxkNGoVXx7jaePpXvv7U3xX8CzfAPWrXS/Een6jda3bC3tIbecO53EEsQOVAHXNAHP/Bn4nap8Q/2WfGKa7cNcavo9jPby3BPzTIYyUc/7XUH6VzP/AATVkkkbxt5kjvgWeNzE/wDPWj9kfwdqsX7Nfj7Umt5FOuW8y2SMMeascTDcPqSR+Fct+wJ478LeDtX8Uaf4o1i20lr+KB7eS5bYjGMvuXJ4B+YcfWgBv7T8sq/tpaYiyuq+dpnAYgfw19gfHeLzvgx4wjxn/iT3B/JCf6V8N/GHxdpPjb9rfT9c0Of7Rp39oWVvDcBSFm8tlUsueozmvvX4nzaLb/DzX5PEc00GjmwlS9khGXWJlKsVHrg0AfP/APwTih2fDDXpsf6zVAM/SMf419SV4p+yR/wrO38Gapp/wx1TU9Q0+G9DXL36bXWRl4A4HGBXtYoAKKKKACiiigAooooAKKKKACiiigAooooAKKKKACiiigAooooAKKKKACiiigAooooAKKKKACiiigAooooAKKKKACiiigAooooAKKKKACiiigAooooAKKKKACiiigAooooADXmuu/A/4d638QV8eajpVzJryzRzCcXsiqHTG07Acdh2r0qigBksYkiaNvusCD7g1558Pfgp8PvAXii48S+GdLuLXUriN45ZHvJJAVdgzfKxI6gV6NRQB578UPg54D+JWp2Wo+LtNuLy4sYjDAY7uSIKpbdyFIzzW/4q8D+F/FHhIeFte0mK/wBKWNY0ikJym0YUq3UMB3BzXR0UAePeDf2a/hJ4V1ldWsfD8lzcpnyvtty0yRk9wp4z6E5Nb/w7+DfgPwBqOpX/AIX024tJ9SiMV0Xu5JA6kk8BiQOSelehUUAedfDn4LfD/wCH/iS58Q+F9KuLXULmJopZJLySUFWYMRhiQOQKf8T/AIN+AviRq9nqvi3Tbi7urOLyYGju5Igq7t2MKQDzXoVFAHG/EL4ZeEfHnhuy8PeJbGe60+xdXgjS5eMqVXaMspBPFXPDXgXw14f8Cp4J0+w/4kaQyQi2mcyZRySwJbk8k101FAHm3w3+CPw/+Hmuya14Tsb6xupYzHIDfyvG6nsUZiDjtxxXpI6UUUAY/jLw5pXi3w1e+HdchefTr2Py540kZCy5z95eR0rD+Fnwx8I/DOwvbHwhYzWcF7Kss6yXDy5ZRgEFiccV2lGaAOZ+IHgTwr490f8AsrxZo8GpWwO5N+Q8Z9VYcqfoa800r9lT4MafqC3g0C7uSjbliub6R4/oVzyPrXuOaKAK9jZWtjZRWNnbxQW0KCOOKNAqIo6ADpivIfEn7Mfwg17xBLrV34fnhnmkMk0VtdvFE7E5J2g4GfbFezUUAeXar8AfhbqOt6Xq8nh5oLnSo4o7MW1zJEkaxnK/KpweepPJrvfFOg6d4m8PX2gaxG81hfRGGdFkKFkPbcORWpRQBxnws+GPg/4Z2N5ZeEbCazgvJVlnWS4eXcwGAQWJxxXZ0UUAFFFFABRRRQAUUUUAFFFFABRRRQAUUUUAFFFFABRRRQAUUUUAFFFFABRRRQAUUUUAFFFFABRRRQAUUUUAFFFFABRRRQAUUGm7uaAHUU3dQzqoyaV0ANS9qxdY8TaJpeftmoQxkfw7sn8q5i8+Knh6FisKzzY7qmBXDXzLC0H780jso5diq/8ADptnoGfejNeaf8Ld0j/nxuv0o/4W7o//AD4XX6Vzf2/gP+fiOn+wsf8A8+mel0V5p/wt3SP+fC6/IUf8Ld0j/nwuvyFH9v4D/n4g/sHH/wDPpnpdFeaf8Ld0j/nwu/0o/wCFu6R/z4Xf5Cj+38B/z8Qf2Dj/APn0z0ugV5p/wt3SP+fC7/Sj/hb2kf8APhdfkKX9v4D/AJ+IP7Bx/wDz6Z6WaQH3rzT/AIW7pH/Phc/pR/wt3R/+gfdfpR/b+A/5+If9hY//AJ9M9NB5pa85tvivoMjATQ3MI9Sua6LR/Gfh/U2C22ox7z/C52n9a6KWbYSs7RqI562WYuirzptHRmkqH7RGRu3rt9c8Viat4s0jT9ytcCWQfwx81riMfh8PHmqTSRywo1KjtFHQH2ppPHUV51f+PrhsrZWqoP7zmsK78Ua5c53XbRg9k4r5jF8a5fR0g3J+R6VLJ8RPfQ9fe4ijHzyIv1NU7jW9Lh4e+hH/AAIV4zPdXUzZluZpP95zVc9c14dfxBf/AC7p/edkMh/mkewTeLtDjPN6rf7ozVWTx1oa/dkkb6LXlI+lLXm1OO8bL4UkdMcjords9RHj7R/7s/8A3zTk8eaKT8xlX6rXlnNGKxXHOY36F/2JQ8z1yHxnoUmP9K25/vLitC21zS7jHlXsLE/7QFeJ49qOccE5+tdlDj7FJ/vIJmU8ipv4ZHvccscgyjBh7Gn5rwyz1PUbRgbe8mjHoGrotL8dalAQt3GlwnqODX0GC45wlZ8tVOJ59bJa0NY6nqS9KdXO6H4q0vUgEWYRTf3H4rfWQEZr7DC42hioc9KSaPKqUp03aSsPopA2aWuszCiiigAooooAKKKKACiijNABRSZFBagBaKTNGaAFopNwo3UALRSbhQGoAWijNIWxQAtFN3Cl3CgLi0UAiigAooooAKKKKACiiigAoqOR9uTnFcvqPjzw7p9y1tPfqZFPIUE4pqLexhWxNKgr1JWOsoriv+FleF/+fxv++DR/wsrwt/z+N/3wav2U+xz/ANqYT/n4jtaK4r/hZXhb/n8b/vg0f8LK8Lf8/jf98Gj2U+wf2phP+fiO1oriv+FleFv+fxv++DR/wsrwt/z+N/3waPZT7B/amE/5+I7U1GTiuOPxK8Lf8/rf98Gqmq/Fbwfp9hLeXGoEIg/uHk+lRUjKEeaWxUMwwtSSjGaudRr2t2Gi2TXV7OsajoM8n6V414t+I2ras7w6e7WdqehX77D+lef+LfirpniLVGubi8dYgT5Ue04UVjHxnoH/AD9H/vk1+dZxmuNrydOhFqJ+iZJhMsoRVTEVE5djpJXeVy8kjOx6ljkmm4Fc6PGmg/8AP0f++TR/wmmg/wDP0f8Avg18pPBYqesos+vjnGXx0jUSOj/Cjj0rm/8AhNdB/wCfo/8AfJqSLxjoEjhBeYJPdSBWby/Er7DNFnWBf/LxHQ8UVFDKsqrJG4dGGVK8g1IM5rkcZRdmelGSmk47C4oxS0UrlWExRiloouAmBRiig0AIc/jVS6u47cbtx39gKXULr7PFkcselYTM0jFnJLGuvD02veuNUlNe8jorPxtr1soha8lltO8LN2+vWuo0jVbTVIt8DhX/AIkbqK8zxU1ndTWdws0DFWU/nWuMpPEx1k7o4MTlNCcW6cbM9VXpS1naHqMepWQlUgSDh19DWhXy9SnKEnGR8zUpunJxluLRRRWZAUUUUgCiiimAUUUUCCiiigBBkNu6EHgg9K6jw14wvNOZIL1muLbpk8sormKTFehgM0xOBqKdGVjnr4WnXVpo9z06+t763S4t5A6MMgg9KuKa8d8Ga9Lo9+qOxNrI2HBP3c969YkvLaK1FzJMiRYzuZsDFftGRZ7TzLD88naS3Pjsdg5YWpboXKK4PXPiZotizR2u+9kH9zhfzrk734ravIx+y2dvCvbdkmtsRxDgaDs5XZw3R7RRXhJ+JnifJPmW34R1bs/ipriEG4traUd8AgmuSHFmBk9WxcyPa6K850X4p6ZcsI9Qhks2P8XVa7iw1G1v7cT2dyk0ZHVTn8/SvZwmZYbFfw5DTuXW6UxmwK5fxp450HwnambVb1EfB2xKcu30FeE+MPj9rV80kOgWiWcJ4WWUbnP4dq9KMWz3Ms4dx2ZP9zDTu9j6YluIYlLSyoijuWFYOp+OfCmm5F5rllGR280E18baz4q8R6y5bUNZvJc9VEhVfyFYzjc25iSfU81agj7XC+HEmr16v3H1/e/GrwDbFv8AibGXH/PNCayrn9oHwXGP3KX030hr5VwKMCq5EezT8PMvj8UpM+mpf2ivDan93pd+/wDwECoW/aN0Ptot+f8AvmvmujFHKjpXAWVdn959Kp+0XoB+9ot+PwWrVv8AtD+FXOJbHUIx/wBcwa+YNooxRyoT4Byrs/vPrOz+PHgS4OHuriH/AH4jW9pvxS8D34Hk67bAnoHbb/Ovi7FJtX0FLkRxVfDrBSX7ubR97WGs6XeqGtb+3mB/uyA1oJIrfdI/OvgG1vLyzYPaXdxAw6GOQiuw8OfFbxtorKI9Ua6jH8FwN360nTPCxfh1iYXdCafqfZ6kbjUgrwTwh+0DY3LxweILFrNjgGaM7k/+tXs2ha1pus2a3em3kVzEwzuRs1Dg0fF4/J8Zl7tXg15mrRSA0tQeYFFFFABQelFFAFDXWK6XdFeCIW5/Cvl2QkyOzEksxJJr6g8Qf8gi7/64t/Kvl9/vt9a7sJsz4LjBvmghtFOortPiRtFOooAbRTqKAEB4rzP4qas018mlQt+6iG6T3avS5G2ozHsCa8J1m5N1q11cMcl5W59q8HPsQ4UlBdT6Lh3DKrXc30KdLRS18bc+8TYlJg06ilcBtFOoNO41uevfDpmfwnbFmyQWHP1rohXOfDj/AJFO2+rfzrpBXweY/wC8z9T99yT/AHGn6C0UUVwHqhRRRQAh6Uh6U6mS5CE+1OO4GBqExlum9B0qvkUrffP1pK9VKySOmK0Cjiitvwd4avvE2pNZ2jRwxxJ5k88n3Y19a1pUpVZqEFdsyxFenh6bqVHaKIPC2oGx1NMk+VJ8rivRhzzXF69ovhmxtZpNN8V/bruE8RC3KKxzzhu9dboy3FzpFteCGUoYxl9hwfxrzM5wFSDTtd+Wp8rmNajWSrR0XmrfmWKKekUjoZEjdkBwWVSQDT/st15vk/Z5vMxnbsOceteEsPVauov7jyvaQXUhop6wzMGKwyEIcNhT8p96d9mufMEf2eXzCMhdhyR60LD1X9l/cP2kFuyKinFHD7CjB842kc59MU+S3njdY5IJUZvuqVIJ+lSqNR7RY+ePcioqU29wEZjBKFQ4Y7DhfrV2HRb6TSH1NY/3KttC4O5vce1bU8FXqNqMH3M5V6cd2ZtFSpb3DxGVIZWjHVghIH41oaPp+l3qxrcaqba4kfasYiJHtk06GCq1pqCVm++gqmIhCPM2ZVITVvWbCTS9TmsZWVnjxyvQg9KqCsatGVGbhNWaNIVIzipLYq6pe2+nWb3FwRtHQd2PoKyT4q1TxBp8cdxO4t4TsSJTgYHr61geP757jVPsoP7uAdM96XwsP9Acnu/FfQYSnLD0OZOzZ8vnOI9q7LZGtQKWisr3PnBD9KKWkoBiVheKPiXd+A12aRcE38o4iJyqj1IrT1e9i07TLi+mICQxlz9e1fNuualcatqk9/csWeVy30HYV9Jw9hJVKntbtJH0XD+V/W6nPP4UdRqnjq51m+e+1Vp57iQ5ZmbIH0qODxBYOQGLpn1FccOtDYJ6g1+hRx1WPU/WMPmdWhFQilZHodtc284/czK/0PNTZrzmGWWF98cjIR0INdDo+vEsIrzn0eu2jj4ydpHtYTOI1Hy1FY6UdKXimBlIGDkHkEdxTjXo77HtJprcWiiimMKKKQ4FAXQtFFFAJidqSnUUXAbW74P8Wa34Uv0utKu3RQRviJyjjvxWJRQc2IwtHEwdOrFNM+zvhX4/0/xro4lixFeRYE8BPKn/AAruUPyg18OfDPxJceF/F9nqEMhWF5FjuFzwynjmvt6xmW4tYplOVdQw+hrGcban4TxVkSyrFWh8EtUT0UUVmfLBRRRQBn+IP+QTd/8AXFv5Gvl1/vt/vGvqLxB/yCbv/ri/8q+XX++f9413YTZnwPGHxwForX8JaDP4g1M2scqwxRoZJpWHCKP61s23hvQdYW6t/D2qXUl7boXEdwgCygddpFdTqJOx8xRy+tWhzx+XmcfRU4srxrN7wW8n2dG2PLt+VW9CaWaxvIUgeW1lRbgZhJX749vWqujmdGouhXoq5faVqVjEk15Y3FvE/wB15EIBNOm0bVobIXsum3UducYkaMgc9KOZD+rVf5WZd2M2s3r5bAflXgcvE0gxzvP86+o7/wAGatbeGo9WkhkYS53QiM7o1x95q8T+LOg6bpfiKystB0bWbR54Q0iXiljPIT1iA6qa+bz6DnGM49D67h7D1KLlGorX1OHpa2db8J+J9DtEvdY0DUbC2cgLLNAVXJ6AnsasW/gbxncSGODwvq0jCFZjttmPyHo344r5b2c72sfVKL7HPUVraH4b8Qa5dzWmj6LfX08H+uSGEkx+zeh+taHhzS/D9prl5Y+P5dY0pbZMeTawAzGTI+UhuBxQqcmNRZzNIa9E+LPgPR/DOiaB4k8Oavcaho+toxgF0gWZCoyc44Irzw0VKbpytIbi07Hrvw5/5FO2+rfzrox1rnPhz/yKdr9W/nXRjrXwOZf7zP1P3vI/9xp+g6iiiuA9YKSlooAbSP8Acb6Uveg9Pxpp6jZy7AhyD1zRVnU4TFck/wALdD71W716qd0mdMdgr0n4Nst1ovibRYXCX93a5t1zguACCBXm1S2txPa3CXFrNJDMhyro2CDXZgsSsNVU2tDgzTBPG4d0ouz0a+Rai0m/t72OO/0+5gjjmRZ98ZCqNwByemK+ifMvLfxfYadYqRpfkqEjVf3ZTbya8C1LxX4m1e0On32sXNzBJhWjfGG+tej6Tq2r2ujwWS6jcCNYguC2SOOmetXXzPC4WFlfV389Oh8jnmExVdQdW11dWV7evqdlbSLY6P4jewYIEusRsOdvTpT7/VL6PTPD06TES3DgTOAMuARwTXFR3l1HbSW0c7rDKcyIDwx96WS+vJI4I2uJClucwjP3D7V5y4ipxjaMWtP1ueB/Zc3K7d/+GPQLx/sZ8SzW4VHAjYcdGK9az77Vr9fDuh3STkTzTbJZcDcyg9Ca5OTVNRkEwkvJW88AS5P38dM1G17dNBDbtO5ihO6JM8KfUVpU4lpO/Imv+HuTHK56czX9I7sQWp8f3TsoEgtPMjwOd+OoHc1Rt9QtZlt7OSS+urhb5GSW4h27OeRmuTlv72W7W7kupTcLjbJnBFTXOs6pOE86+lfYwZc44I70o8RUFe0La323B5ZUurvodvBfXE/jLUtOkkBtBbtiLAxnA5+tZNpqF7H8PruZbqUNDPsDA5Kr6fSuQvddutP87VJb2VZCu15Afmb2rz9/HPiOOab+zdTnsoZc5ijIwfc5712YXNFiW3Zpe9+OxzV6CoKztfT8D2PTtdXxFp39kaPNdWWpWloXEUkRW3uVx13Y7/1rgfAXiovrV3dahYzzR2UDyxw2sBlzIDxvI6KPWuUbxn4qbTP7NOuXYtNnl+WGA+X+7kDOKzdK1XUtIadtNvZrU3EZimMZxvQ9Qa6Kk8NKcJ2u49TkVSolKK0TNPUvGOv6jfS3095+8mYsQFGB6AfSmw+LNYjPzSpIPQrWCvAxQea82pThUk5SV2zWFecFoyxf3MmoXz3DKBJKeQorq9NtvstnFFxkDJ+tZXh/TSpF3Ov+4p/nW6OvvXLiJrSMTycXWc5WFooormscgUlLSUCZw/xqu2tvB3lKSDcTqhx6ck14cBxXs3x2Rm8N2cnZbrn8VNeM19/kUUsHGx+kcMxisJodv8C/DmieK/ihpWh+IZ/K0+csXXft81gMhM9s10fxzk0/Rbi/8Mt8KrPw1LHOBZ6jGz75YlPXJ+Vtw/KvPfBujya/4ht9Mh1Wy0qV8tHdXc3lRoyjIy3Y+le8eMdUfSf2fdV8N/EHxVpHiPXJZANHjtrlbmaAcYLOOw96+jpJOD6FZhOVPFwknfy1+88m1f4Y+ItL8QeG9FupLM3PiNEksismVAbpu9Kt6X8H/FV94o13RRNp1smgtt1G/uJ9ltEcZxu717JqDeH/ABNrXwv8bQ+L9Cs7DRoIY76G5ulWdXU/dCdck8VDqGt+HPEUvxc8Ex+I9LsbvWdRW7sLqe5VbedVVMqJM4/h/WtFh4XOSWb4q6SXrptrb8jhbT4a+LdL0ewmufsF5HqF39msDaXAlE/oysOCp9a6FvhL4k+1y2sV5pU81vEZLpIrkM1uQM7WHUZrq9Fv9J+H/wANPhrcanq9te2VjrMiXF1bndCpKsDsPdVJHIrW8B6bp8HxB8V6xZeJtL1OG/tJpoEtLgSuUPOXA+7jOBmvXw8ko2PVwvFOPjTa50uXbT4tbW8jyTw54M1LWtPfUjdWOnWCy+StxeTeWskn91fWprXwB4kn8Uz+Hfs0UV1bxedNI8mIli/56bu612/hfWLDVvhZZ6BaR+H5tU068kZ7fV22I6sxIZCSBnmq417xZefEL7Vb6t4ahv7bT1hdBcAWs8Wf9UWJwTz2roSurnr/ANvZpKpV2iknuvufzMnwf8OrfUvGlto95r+lXFq672e0ugWkHPyr78flWlYeEbrR/GOu6bo8OiatFHaSSBZpfM8hASMez1fuJPBuhfFPwxqdlJYWcz5OqRWkoe2gkYYG1ug5NXPDX2DQviL4uubzV9LMOo2M0lvJHcqQ24nAPo3tTOKtmeOq+/KTs4XSatd312POPDfgbVda0f8Athrqw03TjJ5cdxey+WJHz0UU+H4e+I38ZL4Vkhhhv3iMsbM+Y3QDOVYda6hFs/GPwh0LQbHVNPtNR0m4bz4LycRB1JPzgnrgGupi8TaE3xd8PQxapbSQaRpMlrNemQCN5Co4DHr0pWOt8QZlFzSWqUtLfDbZ363PM9X+HHiDTfD13rMk2nzx2TbbyGC4DyW/+8B/Ko9S8AarpejLqGp6hpdlM8H2hLKW4AnZOxC10nhLUrCPwl8SYZ763SS8/wBQjSgGY7m5X1rXnjs9S8HXCeP9Q0G6NnZj+zNQtLlTd7scIVHJH1p2BZ9mVOShUf2ktI6tNLZeVzL+FLeFvE1+vh7UPBlqkKWjPPqSSt5keB989hXmOoRwxX9zFbPvgSZ1ibOdyBiAfyxXVeHL+9sfhnrv2O8023+0TpHOrORdyLxwg/u881xw4HFJ7I+gybDyjjK9RN8t7Wbb13b1Eboa+6/h1I83gjR5JDlmtIyfrtr4WijMsqRryXYKB9TX3j4OtjZ+FtNtu8dsi/kKyqbHyXiRKNqMeupsUUd6KxPyoKKKKAM7X/8AkE3f/XF/5Gvl5/vn6mvqHX/+QRd/9cW/ka+X2++fqa7cJsz4LjD44HafCieE3eqaa8gjmvrQpCScZYZ4/WrXw20rUNG1671LVLV7O1tLeRZHl+UEnsPXpXAqzIwZGKsOQQcEGugtPFmof2Vc6XqSnU7ScDCzudyH1BrolTfTqeNgsfRjGEamjhez/wAzf0qObVfhrrUVjC00zX5k8lBlgpIPSugjhhtNT8FQ6oqo0dq67X/hl2jA+ua8os769si7Wd3PblxhvKkK5HvTZ7u7uFQXF1NKI87N7k7fp6VLot9TennVKEV7l5fhvc9E1DUGs7XWbFtI1y5kml3b7vDRxuG+UqfTOKb4miufEOh3urSf2lpNzaRqJ7WZiIJQP7vbNcHNq2qzwiGbUruSMYwjSkjjpSXeqaleQiG61C6niB4SSUkflTVJoVTOqc1JNOzR22rT6nc/CvSpLea6lIlYTsjsTt5+97fWp9R0+zb40eC9UvPLxHo0sUPmdBMQChHv1rz+G/voLZ7aG8njgcHfGrkKfwqC+mnvkCXdxNMAu1SzklB/sntWVbC+0jY1w2fxoyUuV30X3FjweviaHwx8Um+IQvxphhk2fb92xp8nb5e7t937vFbfivXdasfiz8KtKtdSureyms7fz4I3KpLuGDuH8XTv0rwv4kf8JTEyw6nrmqalpe7MInuHdUPoQT1rnJtc1qe7trybVr+S6tQFt5WnYvCB02nOQPpXyWIrOjLkaZ9th8dTr01KGx9Dxandx+MvHPhGXw/rx0TVdfYDVdFDLNaz/Lwdv8PQ/ia8l8beFZtH+Mh8M6le3XiN3vIlkkibdcXCtj5OT9/HHJrnLLxb4ps3uJLTxHq0D3LmSdkunBlY9Wbnk+9ZiXt4l8L9bqcXgk8wXAkPmB+u7d1z71y1cTGaWhtKqnY7X44+IL7WPGslhLp8+k2OkotpZabKoVrZABwwBI3Hqea4M1Pe3d1fXUt3eXE1zcyndJLK5Z3PqSeSagNctSfPJszcryPXvhx/yKdr9W/nXRjrXOfDfnwna/Vv510gr4DMv95n6n73kf8AuFP0FooorgPWCiiigBKKWigCteW63EZVuo6GsG4heCQqw/GumNQ3EKTIVdQR69xXTRrcujKU2jmwc0ZFXbrT5YeYx5i/Xmk0rT59RvBbxIe24kcLXbzK1+hU6sIR5pM0PB+nG81ETSL+6h+YnsTXf+n6VV0yxh0+0W3hHT7x9T61ar5zG4h1p3WyPkMfi/b1L9ELRSZozXCcQtFGaM0IApKWkNMLnD/EO9ZruKxUkKi7m9ya5XFdD8QIWTWhIR8siDB+lc7ur67CJKjHlPl8bJuq7geKM0qJJK22NGY+mK1LLQ55GDXDCJT271s5KO7OGdVQWrMyNGkcLGpZj2Arf0rR1jxNdDc46J2FaNlZ29ohWGMD/a7mrOK5auIvpE4quJctEKBxRRRXMcwUUUUgCk70tIaGIwPH+knWvCt3ZxjMoUPH/vLzXzq6sjlGUqynBB7Gvqn36GvIfiv4Lkhnk13TIS0LnNxEo+4f7w9q+p4ex8Yf7PN+h9bw1maov2FR6M8z68EcUoAB4AFJ09aWvrtj73TcNq5ztGfXFdR4H8U6d4egurXUvCOjeIbe4ZW23qsGjI/uspBArl6WqjNp3RlVoQqxcZLQ9A8VfFPUtfvtCDaHo9po2hsWs9HiiP2bpg7s8nNXZPi/JZaLqOm+E/BegeGJNSjMd3d2SuZGU9QNxOO9eZUhrRYia6nOstw3url2Ol0XXRIUt7vHor45/GuhUqeOPX2rzgHHPeuy8L3jXNnskOXj4/CvSwOLcnySPscqxvO/ZT+Rr4GMY4o2r6Clor1T3+WPYTAz0FGBjGBj0paKB8q7CYHoKMD0FBozQHIn0CgnnFGafbQzXVylvbxPLNIwWONRksaCZzjTTlLRHVfCDw9L4k8fafbLGWghcTzHsFXpn8a+2bZQkKqOgGBXmHwE+H58I6Eby+VTqV4A0p7oOy16kF4FY1JdD8E4tzhZljXyP3Y6IWiiisz5UKKKKAM/X/8AkE3f/XFv5V8vP94/U19Qa/n+yrv/AK4t/Kvl5/vt/vGu7CbM+B4w+OAtFFFdp8UFFFFABRRRQAlJTqKLCIbiGG4haCeNJInGGRhkEV5/4i+H7rI0+iyAr18hzyPoa9F4o7dq48VgaOJXvLU7sHj62EleD0PBb2xvLKQx3ltLCy9Qy8fnVYHNe/3EMMy7ZoY5V9GUEVlXXhjQLgkyaZCD6r8v8q8Gtw9Lemz6SjxNG37yJ4uKSvX/APhC/Dh/5cT/AN/DS/8ACF+HP+fFv+/hrm/1fr90dK4kw99mN+G//Ip2v1b+ddGK9S+E3w+8LT+CLR2sGDbnyfMP96utHw28K/8APif++zXyWN4RxdSvKXMj9yyfjDCwwVNcr2PATiivff8AhW3hX/nxP/fZo/4Vt4V/58T/AN9muT/UzGfzI9P/AF0wn8rPAjQK9r8TeAvDVjoV3dQ2ZWSOMsp3nrXiQ6cV42aZRVy5pVGtT28qzilmUZOmmrdx1FLDHJNKkUKlpHYKoHcmvafDvw30T+x4DqVq0t0VzI24jmjLMnrZi37PoTmmdUMut7TW/Y8UJ56inwQXF1II7WGSZyeFRSa+gbT4f+F7dwy6ajn/AGyTW/YaTp1ioW1soIQP7iAV9Jh+DKl/3s9PI+dxHGsLfuofeeLeFvhpquosk2qE2Vv3Xq7D+lepWXgzw/b6ctnHYR7APvY+Yn1J9a6RVXpinbRX1WDyHB4eDjy39T5LHZ1isbLmnK3kjgtQ+H9s2WsbqSM9lcbh+dYF/wCC9YtUZwsUyAZyrc/lXrm0YpjqNhGO1ebjeD8vr3lGPK/Izo5riKe7ueB+vBHahQzMFUZJ6Cui8e6R/ZuqNcQriCc7hjoG7isbSG2araNnjzl/nX5Pictlh8Z9WnpqfVUsSqlD2kSEwzg48mT/AL4NKttct923lP0Q17lFDDtGI06f3RUqwxjpGo+gr7iHAEJJN1Tw3n0/5Tw+HS9TlI8qwuG+kZq9beFden+7Ysnu5Ar2QKo9PypcDpiu2jwDhYv35tmc88qv4YpHjHiD4WajrGmN5lzBHcR/NGACc+xNeXv4bhsLh7e8il86I7XR+MH6V9buvB4rmfF3g/TPEMReaPybkD5J0HzD6+tdON4VjToqOEeqPKxGJqVnzSZ89QwwwrtijVB7CpBXXa98Pdf052NvAL2EHh4uuPcVy9xaXVsxW4tpom7h0IxXxWJwGJoSaqRZxPm6kQopM4NORJJDtSNmJ6YUmuRU5t2SYhO3WjvWhHoGtPaSXY0258iMbmYrjis4cmnUo1KfxqwC0UUVABRRRSGI3SkIBUqeQRggjIIpx6UlCbT0BNp3R5x41+GtvqDPeaGUtrgnLQH7jn29K8p1bSdR0q4aDULOW3df7y8H6GvpyoL6ztb6Hyby3iuI8fdkXIr6HA8QVaK5aquvxPo8u4jrYZclTVHy6v5Ute36x8MfD96Wks2msXPPynK/ka5TUfhPq8ZJsb62uF7BvlNfRUc5wlX7VvU+ow3EWDqrV2PO80Guqufh54rh/wCYeJB/sODVVvBPigHH9j3B/CuyOLoy2mvvPRjmeFevOjnq6LwYrefMf4cUq+BvFbsqx6LcuzHAUDkn0ruNE+GvjTTrELN4bvxI/Lfu+gr08ucatTmi7np5XjcN7dSdRJepm0tbMnhDxTF9/wAPakPpCaqzaBrsILSaPfoB13QMMV9Fc+yjmOEltUX3lCim98d6QnFB2XVrjjTScA5r0/wB8Gte8UWMGpTXMdhZTDcpZSXI9cV7H4S+B/hLRmSa8hfUpx3nPy5/3aTdj5HMuNMvwTcE+aS6I+b/AAh4L8ReKrlYdJ06V4ycNO42xr+Pf8K+lvhR8JdJ8Iqt9dYvtVK8ysOI/ZR2+tej6dY2llCtva28UMSjhUXAH4VcAHpWcp9j8yzvi/G5neCfLDshkYwMYxUmaQClrI+TCiiigAoNFFAFTUoTcWs8GceYhXPpkV8/av4G8SWd68aadLcJuJWSPkEV9FnGaYVGa1p1XA8jM8opZhbndrHzaPCPib/oC3X/AHzR/wAIj4m/6At1/wB819JbR6UFR/drX63LseN/qjh/52fNv/CI+Jv+gNdf980f8Ij4m/6A11/3zX0lt/2aNv8As0fW5dh/6o4f+dnzb/wiPib/AKA11/3zR/wiPib/AKA11/3zX0lt/wBmjb/s0/rcuwf6o4f+dnzb/wAIj4m/6At1/wB80f8ACI+Jv+gNdf8AfNfSW3/Zo2j+7R9cl2F/qjh/52fNv/CI+Jv+gNdf981U1PQ9X0yAT3+nzQRZ27mHGa+nGUY6YrivjDa+f4KuGA5jZXz+NXDFOUkmjlxnC1GjRlUjJ3R4Nnmrem6bqGqStHp9rLcOoywQdBVZVaSRY0Xc7EBVHc17/wDDLwymg6Cnmr/pU/zysR39K3q1eRHz+T5VLMKtnpFHjQ8H+Jv+gLdf980+LwX4olkCLo865OMtgAV9IKoA+7SgD0rl+ty7H1a4Rw178zOf8AaPNofhm10+4YNKgJfHTJOcV0AWlC06uWTu7n1VGlGlTUI7IbikPWn0xutSanOfEiTyvB+oN/0yIr5x6CvoX4svs8FXvOMjH614Bp9rNf38FlbqWllcKox+tfnHF0XVxcKaP0Tg9qlhalSW1zuvg14dOoaqdVuEzBbn92COGb1r28KQPasrwpo8Oi6Nb2MKj5FG4+p7mtkV9jk2XrBYaMLa9T4/OMe8diZVOnQaAc04Clor1zywooooADTWGQadQelAGL4o0pNU0mW3YfPjchx0NePbJLW8VZAVkikAI9wa94fpXmvxL0b7PcDVbdf3bnEuPXsa+F4tyl1OXF01rF6ns5Xi+S9N7M9EtG3W8beqirC1naDL52j2snXMSn9K0EORX2ODlz0Iy8jyKitNodRRRXSSJRg4paKVgGlTUM1nbzD99BFJ/vKDViiplTjL4kBmtoeksctptoT/ANchUsOm2MJ/dWduh9owKu0Vn9Wo3vyoCF4VaMqVUqRjaRxXk/xK8CW9jbXGt6Y3lInzywHp9RXr1ZPiy1+1+Hb+3xkvAwH5V5+bZfRxOGkpR1WwmfNgbNBYCkXjIPUcGvSfhx4GsdW0Nr/VonIlf9yAxGFHf8a/LMFl1XG1nSpboyWp5uGoLcdK9rPwt8Ok/fvP+/tWbT4a+F4HDNayzn/ppITXsrhLGN7orkZ4dDHNcMI4Inkc/wAKDJrt/Cvw31LUAJ9UJs4CPlXq7f4V67pui6XpyhbKxhgx3VBn86v7ABxXuYHhGnTfNXdxqHc8F8UeA9Z0Zmkhja8tckh4xkge4rkmyrFWBVh1BGCK+p2UY5GayNU8M6HqRLXmm28jEfe2YP5is8dwhCT5qErA4dj5wor3G4+GPhmViUiuIvZJTioo/hb4dU5Zrtx6GSvHfCWNvuhOmeJZA71paNoeravMsen2s0uTy5GFH1Ne36d4F8M2JDR6akjDvId3866G3t4bdBHDGsaDoFXAr0cHwhPmvWnp5DUGupxPgXwBb6MyXmoOtzefwj+GM+3rXciPn5hmpNtLX2uDwdLCQ5KSLREYl/uj8qoa3axSaXdL5acxMOntWpVTUVzazf7h/lXam7mtKclNanwNqKeXqV1H/dncf+PGuk+FHhKbxd4wtbBVItY2El0/YID0/GsPX42XxHqEKqWb7XIoUDkkseK+rPgF4LXwv4SjnuowNQvMSzEjkDsv4VteyP23iHO1l+Vx5X780kvuPQ7Gzis7WK2t0CRxKFVR2Aq0BxQOuaeKwbPw2TcnzPdjVHzU6iikAUUUUAFFFFABRRRQAUYoooAMUYoooAMUYoooAMUYoooAMUYoooARhkVg+O7b7V4T1CHHWFj+Vb/aq97AtxayW752yKVOPQ04uzuY4in7WnKHc8W+Dvho6hqP9sXUWYLc4iBHDN617YgwKpaFptvpOnR2VrHsjQYHv71ofhV1KnOzjyzL44KjyR3FFLSClrOx6QUUUUAFNI5p1NfPahgcR8aJNngubnBLqP1rl/gn4c3O+u3Mf+xAD+prsfiZpVxrOl22nQoT506iQj+Fe5rodHsYdP06CzgQLHGgUYrwKmW+3zH281pFaHt08xdHLvYQesnr6FxRin0gpa95HiBRRRTAKKKKACiiigBCARiqWrWEN/YS2kygrIpWrppGFZ1KcakXGS0Y1Jxd0Zvh+2ltNJgtpTlol259cVpJSYpy0UoKnFRWwN8zuLRRRWggooooAKKKKACiiigAqO5TzIHQ9GUipKbJ92oqK8WgPnC30eS+8WyaPGDlroq3su7k/lX0PplrFZ2UVrCgWONAoA9q5fw14a+x+L9W1iaMfvnAh9gRzXXx557CvAyTK/qjnOW7YkrD6KKK+iGFFFFABijFFFABRRRSsAmBRgUtFOwBRRQelABUF5/qH+hqeopVLetNbji7NM+X/hj4JbXvi3q9/dwk2Gn3rscjh3zkCvqGOJAigDAA4rK0PQ7LRknSyh2faJmmkbuWNbCfdGaqcrnp5rmk8wqRlLaKsgxS0UVB5YUUUUAFFFFABRRRQAUUUUAFFFFABRRRQAUUUUAFFFFABRRRQAUUUUAFFFFABRRRQAUUUUAFFFFADSmTmlAxS0UAFFFFABRRRQAUUUUAFFFFABRRRQAUUUUAFFFFABRRRQAUUUUAFFFFABSGlooAaFp1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9k="/>
          <p:cNvSpPr>
            <a:spLocks noChangeAspect="1" noChangeArrowheads="1"/>
          </p:cNvSpPr>
          <p:nvPr/>
        </p:nvSpPr>
        <p:spPr bwMode="auto">
          <a:xfrm>
            <a:off x="3714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stretch>
            <a:fillRect/>
          </a:stretch>
        </p:blipFill>
        <p:spPr>
          <a:xfrm>
            <a:off x="1371322" y="2415437"/>
            <a:ext cx="6401355" cy="2871465"/>
          </a:xfrm>
          <a:prstGeom prst="rect">
            <a:avLst/>
          </a:prstGeom>
        </p:spPr>
      </p:pic>
      <p:pic>
        <p:nvPicPr>
          <p:cNvPr id="6" name="Picture 5"/>
          <p:cNvPicPr>
            <a:picLocks noChangeAspect="1"/>
          </p:cNvPicPr>
          <p:nvPr/>
        </p:nvPicPr>
        <p:blipFill>
          <a:blip r:embed="rId4"/>
          <a:stretch>
            <a:fillRect/>
          </a:stretch>
        </p:blipFill>
        <p:spPr>
          <a:xfrm>
            <a:off x="0" y="6148395"/>
            <a:ext cx="3279932" cy="627942"/>
          </a:xfrm>
          <a:prstGeom prst="rect">
            <a:avLst/>
          </a:prstGeom>
        </p:spPr>
      </p:pic>
    </p:spTree>
    <p:extLst>
      <p:ext uri="{BB962C8B-B14F-4D97-AF65-F5344CB8AC3E}">
        <p14:creationId xmlns:p14="http://schemas.microsoft.com/office/powerpoint/2010/main" val="77128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0045" y="6244990"/>
            <a:ext cx="2747772" cy="434753"/>
          </a:xfrm>
          <a:prstGeom prst="rect">
            <a:avLst/>
          </a:prstGeom>
        </p:spPr>
      </p:pic>
      <p:sp>
        <p:nvSpPr>
          <p:cNvPr id="3" name="Rectangle 2"/>
          <p:cNvSpPr/>
          <p:nvPr/>
        </p:nvSpPr>
        <p:spPr>
          <a:xfrm>
            <a:off x="0" y="85287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Contact Information</a:t>
            </a:r>
          </a:p>
        </p:txBody>
      </p:sp>
      <p:sp>
        <p:nvSpPr>
          <p:cNvPr id="5" name="Rectangle 4"/>
          <p:cNvSpPr/>
          <p:nvPr/>
        </p:nvSpPr>
        <p:spPr>
          <a:xfrm>
            <a:off x="2288362" y="1948311"/>
            <a:ext cx="4567276" cy="2308324"/>
          </a:xfrm>
          <a:prstGeom prst="rect">
            <a:avLst/>
          </a:prstGeom>
        </p:spPr>
        <p:txBody>
          <a:bodyPr wrap="none">
            <a:spAutoFit/>
          </a:bodyPr>
          <a:lstStyle/>
          <a:p>
            <a:pPr algn="ctr"/>
            <a:r>
              <a:rPr lang="en-US" sz="2800" b="1" dirty="0">
                <a:latin typeface="Times New Roman" panose="02020603050405020304" pitchFamily="18" charset="0"/>
                <a:cs typeface="Times New Roman" panose="02020603050405020304" pitchFamily="18" charset="0"/>
              </a:rPr>
              <a:t>Saleha Walsh, </a:t>
            </a:r>
            <a:r>
              <a:rPr lang="en-US" sz="2800" dirty="0">
                <a:latin typeface="Times New Roman" panose="02020603050405020304" pitchFamily="18" charset="0"/>
                <a:cs typeface="Times New Roman" panose="02020603050405020304" pitchFamily="18" charset="0"/>
              </a:rPr>
              <a:t>Vice President</a:t>
            </a:r>
          </a:p>
          <a:p>
            <a:pPr algn="ctr"/>
            <a:r>
              <a:rPr lang="en-US" sz="2800" dirty="0">
                <a:latin typeface="Times New Roman" panose="02020603050405020304" pitchFamily="18" charset="0"/>
                <a:cs typeface="Times New Roman" panose="02020603050405020304" pitchFamily="18" charset="0"/>
              </a:rPr>
              <a:t>Insource Services, Inc.</a:t>
            </a:r>
          </a:p>
          <a:p>
            <a:pPr algn="ctr"/>
            <a:r>
              <a:rPr lang="en-US" sz="2800" dirty="0">
                <a:latin typeface="Times New Roman" panose="02020603050405020304" pitchFamily="18" charset="0"/>
                <a:cs typeface="Times New Roman" panose="02020603050405020304" pitchFamily="18" charset="0"/>
                <a:hlinkClick r:id="rId4"/>
              </a:rPr>
              <a:t>swalsh@insourceservices.com</a:t>
            </a: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781-374-5103</a:t>
            </a:r>
          </a:p>
          <a:p>
            <a:pPr algn="ct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5"/>
          <a:stretch>
            <a:fillRect/>
          </a:stretch>
        </p:blipFill>
        <p:spPr>
          <a:xfrm>
            <a:off x="0" y="6148395"/>
            <a:ext cx="3279932" cy="627942"/>
          </a:xfrm>
          <a:prstGeom prst="rect">
            <a:avLst/>
          </a:prstGeom>
        </p:spPr>
      </p:pic>
      <p:sp>
        <p:nvSpPr>
          <p:cNvPr id="7" name="TextBox 6"/>
          <p:cNvSpPr txBox="1"/>
          <p:nvPr/>
        </p:nvSpPr>
        <p:spPr>
          <a:xfrm>
            <a:off x="2288362" y="4002846"/>
            <a:ext cx="4747098" cy="1969770"/>
          </a:xfrm>
          <a:prstGeom prst="rect">
            <a:avLst/>
          </a:prstGeom>
          <a:noFill/>
        </p:spPr>
        <p:txBody>
          <a:bodyPr wrap="square" rtlCol="0">
            <a:spAutoFit/>
          </a:bodyPr>
          <a:lstStyle/>
          <a:p>
            <a:pPr algn="ctr"/>
            <a:r>
              <a:rPr lang="en-US" sz="2800" b="1" dirty="0">
                <a:solidFill>
                  <a:srgbClr val="000000"/>
                </a:solidFill>
                <a:latin typeface="Times New Roman" panose="02020603050405020304" pitchFamily="18" charset="0"/>
                <a:cs typeface="Times New Roman" panose="02020603050405020304" pitchFamily="18" charset="0"/>
              </a:rPr>
              <a:t>Elizabeth Adler, </a:t>
            </a:r>
            <a:r>
              <a:rPr lang="en-US" sz="2800" dirty="0">
                <a:solidFill>
                  <a:srgbClr val="000000"/>
                </a:solidFill>
                <a:latin typeface="Times New Roman" panose="02020603050405020304" pitchFamily="18" charset="0"/>
                <a:cs typeface="Times New Roman" panose="02020603050405020304" pitchFamily="18" charset="0"/>
              </a:rPr>
              <a:t>Partner</a:t>
            </a:r>
          </a:p>
          <a:p>
            <a:pPr algn="ctr"/>
            <a:r>
              <a:rPr lang="en-US" sz="2800" dirty="0">
                <a:solidFill>
                  <a:srgbClr val="000000"/>
                </a:solidFill>
                <a:latin typeface="Times New Roman" panose="02020603050405020304" pitchFamily="18" charset="0"/>
                <a:cs typeface="Times New Roman" panose="02020603050405020304" pitchFamily="18" charset="0"/>
              </a:rPr>
              <a:t>Beacon Law Group, LLC</a:t>
            </a:r>
          </a:p>
          <a:p>
            <a:pPr algn="ctr">
              <a:spcAft>
                <a:spcPts val="1200"/>
              </a:spcAft>
            </a:pPr>
            <a:r>
              <a:rPr lang="en-US" sz="2800" dirty="0">
                <a:solidFill>
                  <a:srgbClr val="000000"/>
                </a:solidFill>
                <a:latin typeface="Times New Roman" panose="02020603050405020304" pitchFamily="18" charset="0"/>
                <a:cs typeface="Times New Roman" panose="02020603050405020304" pitchFamily="18" charset="0"/>
                <a:hlinkClick r:id="rId6"/>
              </a:rPr>
              <a:t>eadler@beaconlawgroup.com</a:t>
            </a:r>
            <a:endParaRPr lang="en-US" sz="2800" dirty="0">
              <a:solidFill>
                <a:srgbClr val="000000"/>
              </a:solidFill>
              <a:latin typeface="Times New Roman" panose="02020603050405020304" pitchFamily="18" charset="0"/>
              <a:cs typeface="Times New Roman" panose="02020603050405020304" pitchFamily="18" charset="0"/>
            </a:endParaRPr>
          </a:p>
          <a:p>
            <a:pPr algn="ctr">
              <a:spcAft>
                <a:spcPts val="1200"/>
              </a:spcAft>
            </a:pPr>
            <a:r>
              <a:rPr lang="en-US" sz="2800" dirty="0">
                <a:solidFill>
                  <a:srgbClr val="000000"/>
                </a:solidFill>
                <a:latin typeface="Times New Roman" panose="02020603050405020304" pitchFamily="18" charset="0"/>
                <a:cs typeface="Times New Roman" panose="02020603050405020304" pitchFamily="18" charset="0"/>
              </a:rPr>
              <a:t>617-235-8600</a:t>
            </a:r>
          </a:p>
        </p:txBody>
      </p:sp>
    </p:spTree>
    <p:extLst>
      <p:ext uri="{BB962C8B-B14F-4D97-AF65-F5344CB8AC3E}">
        <p14:creationId xmlns:p14="http://schemas.microsoft.com/office/powerpoint/2010/main" val="3767216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85287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60269" y="981976"/>
            <a:ext cx="5102807" cy="507831"/>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About Us: Insource Services, Inc.</a:t>
            </a:r>
          </a:p>
        </p:txBody>
      </p:sp>
      <p:pic>
        <p:nvPicPr>
          <p:cNvPr id="6" name="Picture 5">
            <a:extLst>
              <a:ext uri="{FF2B5EF4-FFF2-40B4-BE49-F238E27FC236}">
                <a16:creationId xmlns:a16="http://schemas.microsoft.com/office/drawing/2014/main" id="{63394F14-6F7F-4DD0-A6FC-7536FED1F79B}"/>
              </a:ext>
            </a:extLst>
          </p:cNvPr>
          <p:cNvPicPr>
            <a:picLocks noChangeAspect="1"/>
          </p:cNvPicPr>
          <p:nvPr/>
        </p:nvPicPr>
        <p:blipFill>
          <a:blip r:embed="rId3"/>
          <a:stretch>
            <a:fillRect/>
          </a:stretch>
        </p:blipFill>
        <p:spPr>
          <a:xfrm>
            <a:off x="1807708" y="1833373"/>
            <a:ext cx="5528584" cy="3191253"/>
          </a:xfrm>
          <a:prstGeom prst="rect">
            <a:avLst/>
          </a:prstGeom>
        </p:spPr>
      </p:pic>
      <p:sp>
        <p:nvSpPr>
          <p:cNvPr id="7" name="TextBox 6">
            <a:extLst>
              <a:ext uri="{FF2B5EF4-FFF2-40B4-BE49-F238E27FC236}">
                <a16:creationId xmlns:a16="http://schemas.microsoft.com/office/drawing/2014/main" id="{34D87CEE-D271-4CFC-9E10-6C5FC021D403}"/>
              </a:ext>
            </a:extLst>
          </p:cNvPr>
          <p:cNvSpPr txBox="1"/>
          <p:nvPr/>
        </p:nvSpPr>
        <p:spPr>
          <a:xfrm>
            <a:off x="1431235" y="5212870"/>
            <a:ext cx="6745357" cy="830997"/>
          </a:xfrm>
          <a:prstGeom prst="rect">
            <a:avLst/>
          </a:prstGeom>
          <a:noFill/>
        </p:spPr>
        <p:txBody>
          <a:bodyPr wrap="square" rtlCol="0">
            <a:spAutoFit/>
          </a:bodyPr>
          <a:lstStyle/>
          <a:p>
            <a:pPr algn="ctr"/>
            <a:r>
              <a:rPr lang="en-US" sz="2400" i="1" dirty="0">
                <a:latin typeface="Times New Roman" panose="02020603050405020304" pitchFamily="18" charset="0"/>
                <a:cs typeface="Times New Roman" panose="02020603050405020304" pitchFamily="18" charset="0"/>
              </a:rPr>
              <a:t>At Insource, we believe that HR, Finance &amp; IT </a:t>
            </a:r>
          </a:p>
          <a:p>
            <a:pPr algn="ctr"/>
            <a:r>
              <a:rPr lang="en-US" sz="2400" i="1" dirty="0">
                <a:latin typeface="Times New Roman" panose="02020603050405020304" pitchFamily="18" charset="0"/>
                <a:cs typeface="Times New Roman" panose="02020603050405020304" pitchFamily="18" charset="0"/>
              </a:rPr>
              <a:t>start with people</a:t>
            </a:r>
          </a:p>
        </p:txBody>
      </p:sp>
      <p:pic>
        <p:nvPicPr>
          <p:cNvPr id="5" name="Picture 4"/>
          <p:cNvPicPr>
            <a:picLocks noChangeAspect="1"/>
          </p:cNvPicPr>
          <p:nvPr/>
        </p:nvPicPr>
        <p:blipFill>
          <a:blip r:embed="rId4"/>
          <a:stretch>
            <a:fillRect/>
          </a:stretch>
        </p:blipFill>
        <p:spPr>
          <a:xfrm>
            <a:off x="0" y="6135517"/>
            <a:ext cx="3279932" cy="627942"/>
          </a:xfrm>
          <a:prstGeom prst="rect">
            <a:avLst/>
          </a:prstGeom>
        </p:spPr>
      </p:pic>
    </p:spTree>
    <p:extLst>
      <p:ext uri="{BB962C8B-B14F-4D97-AF65-F5344CB8AC3E}">
        <p14:creationId xmlns:p14="http://schemas.microsoft.com/office/powerpoint/2010/main" val="199321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85287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60269" y="981976"/>
            <a:ext cx="4746941" cy="507831"/>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About Us: Beacon Law Group</a:t>
            </a:r>
          </a:p>
        </p:txBody>
      </p:sp>
      <p:sp>
        <p:nvSpPr>
          <p:cNvPr id="7" name="TextBox 6">
            <a:extLst>
              <a:ext uri="{FF2B5EF4-FFF2-40B4-BE49-F238E27FC236}">
                <a16:creationId xmlns:a16="http://schemas.microsoft.com/office/drawing/2014/main" id="{34D87CEE-D271-4CFC-9E10-6C5FC021D403}"/>
              </a:ext>
            </a:extLst>
          </p:cNvPr>
          <p:cNvSpPr txBox="1"/>
          <p:nvPr/>
        </p:nvSpPr>
        <p:spPr>
          <a:xfrm>
            <a:off x="790759" y="2296011"/>
            <a:ext cx="7244288" cy="1569660"/>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Presented by:  </a:t>
            </a:r>
            <a:r>
              <a:rPr lang="en-US" sz="2400" b="1" dirty="0">
                <a:latin typeface="Times New Roman" panose="02020603050405020304" pitchFamily="18" charset="0"/>
                <a:cs typeface="Times New Roman" panose="02020603050405020304" pitchFamily="18" charset="0"/>
              </a:rPr>
              <a:t>Elizabeth Adler</a:t>
            </a:r>
          </a:p>
          <a:p>
            <a:pPr algn="ctr"/>
            <a:r>
              <a:rPr lang="en-US" sz="2400" dirty="0">
                <a:latin typeface="Times New Roman" panose="02020603050405020304" pitchFamily="18" charset="0"/>
                <a:cs typeface="Times New Roman" panose="02020603050405020304" pitchFamily="18" charset="0"/>
              </a:rPr>
              <a:t>Partner, Beacon Law Group, LLC</a:t>
            </a:r>
          </a:p>
          <a:p>
            <a:pPr algn="ctr"/>
            <a:r>
              <a:rPr lang="en-US" sz="2400" dirty="0">
                <a:latin typeface="Times New Roman" panose="02020603050405020304" pitchFamily="18" charset="0"/>
                <a:cs typeface="Times New Roman" panose="02020603050405020304" pitchFamily="18" charset="0"/>
              </a:rPr>
              <a:t>Boston, MA &amp; Needham, MA</a:t>
            </a:r>
          </a:p>
          <a:p>
            <a:pPr algn="ctr"/>
            <a:r>
              <a:rPr lang="en-US" sz="2400" b="1" i="1" dirty="0">
                <a:latin typeface="Times New Roman" panose="02020603050405020304" pitchFamily="18" charset="0"/>
                <a:cs typeface="Times New Roman" panose="02020603050405020304" pitchFamily="18" charset="0"/>
              </a:rPr>
              <a:t>Employment Law, General Business Law &amp; Litigation </a:t>
            </a:r>
          </a:p>
        </p:txBody>
      </p:sp>
      <p:pic>
        <p:nvPicPr>
          <p:cNvPr id="5" name="Picture 4"/>
          <p:cNvPicPr>
            <a:picLocks noChangeAspect="1"/>
          </p:cNvPicPr>
          <p:nvPr/>
        </p:nvPicPr>
        <p:blipFill>
          <a:blip r:embed="rId3"/>
          <a:stretch>
            <a:fillRect/>
          </a:stretch>
        </p:blipFill>
        <p:spPr>
          <a:xfrm>
            <a:off x="0" y="6135517"/>
            <a:ext cx="3279932" cy="627942"/>
          </a:xfrm>
          <a:prstGeom prst="rect">
            <a:avLst/>
          </a:prstGeom>
        </p:spPr>
      </p:pic>
      <p:pic>
        <p:nvPicPr>
          <p:cNvPr id="8" name="Picture 7"/>
          <p:cNvPicPr>
            <a:picLocks noChangeAspect="1"/>
          </p:cNvPicPr>
          <p:nvPr/>
        </p:nvPicPr>
        <p:blipFill>
          <a:blip r:embed="rId4"/>
          <a:stretch>
            <a:fillRect/>
          </a:stretch>
        </p:blipFill>
        <p:spPr>
          <a:xfrm>
            <a:off x="1481780" y="4205699"/>
            <a:ext cx="5774900" cy="1105603"/>
          </a:xfrm>
          <a:prstGeom prst="rect">
            <a:avLst/>
          </a:prstGeom>
        </p:spPr>
      </p:pic>
    </p:spTree>
    <p:extLst>
      <p:ext uri="{BB962C8B-B14F-4D97-AF65-F5344CB8AC3E}">
        <p14:creationId xmlns:p14="http://schemas.microsoft.com/office/powerpoint/2010/main" val="179742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852875"/>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260269" y="981976"/>
            <a:ext cx="5102807" cy="507831"/>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About Us: Insource Services, Inc.</a:t>
            </a:r>
          </a:p>
        </p:txBody>
      </p:sp>
      <p:sp>
        <p:nvSpPr>
          <p:cNvPr id="7" name="TextBox 6">
            <a:extLst>
              <a:ext uri="{FF2B5EF4-FFF2-40B4-BE49-F238E27FC236}">
                <a16:creationId xmlns:a16="http://schemas.microsoft.com/office/drawing/2014/main" id="{34D87CEE-D271-4CFC-9E10-6C5FC021D403}"/>
              </a:ext>
            </a:extLst>
          </p:cNvPr>
          <p:cNvSpPr txBox="1"/>
          <p:nvPr/>
        </p:nvSpPr>
        <p:spPr>
          <a:xfrm>
            <a:off x="351183" y="1618908"/>
            <a:ext cx="8441633" cy="4401205"/>
          </a:xfrm>
          <a:prstGeom prst="rect">
            <a:avLst/>
          </a:prstGeom>
          <a:noFill/>
        </p:spPr>
        <p:txBody>
          <a:bodyPr wrap="square" rtlCol="0">
            <a:spAutoFit/>
          </a:bodyPr>
          <a:lstStyle/>
          <a:p>
            <a:endParaRPr lang="en-US" sz="2000" b="1" dirty="0">
              <a:latin typeface="Arial" panose="020B0604020202020204" pitchFamily="34" charset="0"/>
              <a:cs typeface="Arial" panose="020B0604020202020204" pitchFamily="34" charset="0"/>
            </a:endParaRPr>
          </a:p>
          <a:p>
            <a:r>
              <a:rPr lang="en-US" sz="2000" b="1" dirty="0">
                <a:latin typeface="Times New Roman" panose="02020603050405020304" pitchFamily="18" charset="0"/>
                <a:cs typeface="Times New Roman" panose="02020603050405020304" pitchFamily="18" charset="0"/>
              </a:rPr>
              <a:t>What We Do:</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Full department outsourcing - generally part-time and long-term</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 la carte” services</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Assessments</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Trainings</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Project/interim assignments</a:t>
            </a:r>
          </a:p>
          <a:p>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How We Do It:</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Seek to understand client businesses and mission</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Experienced, expert senior account leaders</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Account team with multiple skill levels; work is performed at the most cost-effective level</a:t>
            </a:r>
          </a:p>
          <a:p>
            <a:pPr marL="342900" indent="-342900">
              <a:buClr>
                <a:srgbClr val="92D05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Approximately 75 employees</a:t>
            </a:r>
          </a:p>
        </p:txBody>
      </p:sp>
      <p:pic>
        <p:nvPicPr>
          <p:cNvPr id="5" name="Picture 4"/>
          <p:cNvPicPr>
            <a:picLocks noChangeAspect="1"/>
          </p:cNvPicPr>
          <p:nvPr/>
        </p:nvPicPr>
        <p:blipFill>
          <a:blip r:embed="rId3"/>
          <a:stretch>
            <a:fillRect/>
          </a:stretch>
        </p:blipFill>
        <p:spPr>
          <a:xfrm>
            <a:off x="0" y="6135517"/>
            <a:ext cx="3279932" cy="627942"/>
          </a:xfrm>
          <a:prstGeom prst="rect">
            <a:avLst/>
          </a:prstGeom>
        </p:spPr>
      </p:pic>
    </p:spTree>
    <p:extLst>
      <p:ext uri="{BB962C8B-B14F-4D97-AF65-F5344CB8AC3E}">
        <p14:creationId xmlns:p14="http://schemas.microsoft.com/office/powerpoint/2010/main" val="67133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301606"/>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4" name="Rectangle 3"/>
          <p:cNvSpPr/>
          <p:nvPr/>
        </p:nvSpPr>
        <p:spPr>
          <a:xfrm>
            <a:off x="187727" y="436714"/>
            <a:ext cx="1646605" cy="507831"/>
          </a:xfrm>
          <a:prstGeom prst="rect">
            <a:avLst/>
          </a:prstGeom>
        </p:spPr>
        <p:txBody>
          <a:bodyPr wrap="none">
            <a:spAutoFit/>
          </a:bodyPr>
          <a:lstStyle/>
          <a:p>
            <a:r>
              <a:rPr lang="en-US" sz="2700" b="1" dirty="0">
                <a:solidFill>
                  <a:prstClr val="white"/>
                </a:solidFill>
                <a:latin typeface="Times New Roman" panose="02020603050405020304" pitchFamily="18" charset="0"/>
                <a:cs typeface="Times New Roman" panose="02020603050405020304" pitchFamily="18" charset="0"/>
              </a:rPr>
              <a:t>Summary</a:t>
            </a:r>
          </a:p>
        </p:txBody>
      </p:sp>
      <p:sp>
        <p:nvSpPr>
          <p:cNvPr id="5" name="Rectangle 4"/>
          <p:cNvSpPr/>
          <p:nvPr/>
        </p:nvSpPr>
        <p:spPr>
          <a:xfrm>
            <a:off x="0" y="1164067"/>
            <a:ext cx="8682681" cy="707886"/>
          </a:xfrm>
          <a:prstGeom prst="rect">
            <a:avLst/>
          </a:prstGeom>
        </p:spPr>
        <p:txBody>
          <a:bodyPr wrap="square">
            <a:spAutoFit/>
          </a:bodyPr>
          <a:lstStyle/>
          <a:p>
            <a:endParaRPr lang="en-US" sz="2000" b="1" dirty="0">
              <a:solidFill>
                <a:prstClr val="black"/>
              </a:solidFill>
              <a:latin typeface="Arial" panose="020B0604020202020204" pitchFamily="34" charset="0"/>
              <a:cs typeface="Arial" panose="020B0604020202020204" pitchFamily="34" charset="0"/>
            </a:endParaRPr>
          </a:p>
          <a:p>
            <a:r>
              <a:rPr lang="en-US" sz="2000" b="1" dirty="0">
                <a:solidFill>
                  <a:prstClr val="black"/>
                </a:solidFill>
                <a:latin typeface="Arial" panose="020B0604020202020204" pitchFamily="34" charset="0"/>
                <a:cs typeface="Arial" panose="020B0604020202020204" pitchFamily="34" charset="0"/>
              </a:rPr>
              <a:t>    </a:t>
            </a:r>
            <a:endParaRPr lang="en-US" sz="1600" b="1" dirty="0">
              <a:solidFill>
                <a:prstClr val="black"/>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94366" y="1037501"/>
            <a:ext cx="8488315" cy="5478423"/>
          </a:xfrm>
          <a:prstGeom prst="rect">
            <a:avLst/>
          </a:prstGeom>
          <a:noFill/>
        </p:spPr>
        <p:txBody>
          <a:bodyPr wrap="square" rtlCol="0">
            <a:spAutoFit/>
          </a:bodyPr>
          <a:lstStyle/>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Leave overview</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Benefit highlights</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Covered employers/business and eligible workers </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Contributions</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Transmitting requirements </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Penalties</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Private plan exemptions</a:t>
            </a:r>
          </a:p>
          <a:p>
            <a:pPr>
              <a:buClr>
                <a:srgbClr val="92D050"/>
              </a:buClr>
            </a:pPr>
            <a:endParaRPr lang="en-US" sz="2200" dirty="0">
              <a:latin typeface="Times New Roman" panose="02020603050405020304" pitchFamily="18" charset="0"/>
              <a:cs typeface="Times New Roman" panose="02020603050405020304" pitchFamily="18" charset="0"/>
            </a:endParaRPr>
          </a:p>
          <a:p>
            <a:pPr marL="457200" indent="-4572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What you should be doing now and going forward</a:t>
            </a:r>
          </a:p>
          <a:p>
            <a:endParaRPr lang="en-US" dirty="0"/>
          </a:p>
        </p:txBody>
      </p:sp>
      <p:pic>
        <p:nvPicPr>
          <p:cNvPr id="7" name="Picture 6"/>
          <p:cNvPicPr>
            <a:picLocks noChangeAspect="1"/>
          </p:cNvPicPr>
          <p:nvPr/>
        </p:nvPicPr>
        <p:blipFill>
          <a:blip r:embed="rId4"/>
          <a:stretch>
            <a:fillRect/>
          </a:stretch>
        </p:blipFill>
        <p:spPr>
          <a:xfrm>
            <a:off x="194366" y="6135517"/>
            <a:ext cx="3279932" cy="627942"/>
          </a:xfrm>
          <a:prstGeom prst="rect">
            <a:avLst/>
          </a:prstGeom>
        </p:spPr>
      </p:pic>
    </p:spTree>
    <p:extLst>
      <p:ext uri="{BB962C8B-B14F-4D97-AF65-F5344CB8AC3E}">
        <p14:creationId xmlns:p14="http://schemas.microsoft.com/office/powerpoint/2010/main" val="129399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331441"/>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Overview</a:t>
            </a:r>
          </a:p>
        </p:txBody>
      </p:sp>
      <p:sp>
        <p:nvSpPr>
          <p:cNvPr id="4" name="TextBox 3"/>
          <p:cNvSpPr txBox="1"/>
          <p:nvPr/>
        </p:nvSpPr>
        <p:spPr>
          <a:xfrm>
            <a:off x="0" y="1278842"/>
            <a:ext cx="8570976" cy="5170646"/>
          </a:xfrm>
          <a:prstGeom prst="rect">
            <a:avLst/>
          </a:prstGeom>
          <a:noFill/>
        </p:spPr>
        <p:txBody>
          <a:bodyPr wrap="square" rtlCol="0">
            <a:spAutoFit/>
          </a:bodyPr>
          <a:lstStyle/>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Signed into law in June of 2018 by Governor Charlie Baker</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Requires employers in MA to provide paid medical and family leave to employees who work in MA – through state program or self (or private) insurance</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Paid state benefits go into effect in January and July of 2021</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Proposed regulations are not final – there will likely be provision clarifications (1099 contributions, etc.)</a:t>
            </a:r>
          </a:p>
          <a:p>
            <a:pPr>
              <a:buClr>
                <a:srgbClr val="92D050"/>
              </a:buClr>
            </a:pPr>
            <a:endParaRPr lang="en-US" sz="2400" dirty="0">
              <a:latin typeface="Times New Roman" panose="02020603050405020304" pitchFamily="18" charset="0"/>
              <a:cs typeface="Times New Roman" panose="02020603050405020304" pitchFamily="18" charset="0"/>
            </a:endParaRPr>
          </a:p>
          <a:p>
            <a:pPr marL="285750" indent="-285750">
              <a:buClr>
                <a:srgbClr val="92D050"/>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Administered by the state – Department of Family and Medical Leave (DFML) – “unemployment like”</a:t>
            </a:r>
          </a:p>
          <a:p>
            <a:pPr>
              <a:buClr>
                <a:srgbClr val="92D050"/>
              </a:buClr>
            </a:pPr>
            <a:endParaRPr lang="en-US" dirty="0"/>
          </a:p>
        </p:txBody>
      </p:sp>
      <p:pic>
        <p:nvPicPr>
          <p:cNvPr id="5" name="Picture 4"/>
          <p:cNvPicPr>
            <a:picLocks noChangeAspect="1"/>
          </p:cNvPicPr>
          <p:nvPr/>
        </p:nvPicPr>
        <p:blipFill>
          <a:blip r:embed="rId4"/>
          <a:stretch>
            <a:fillRect/>
          </a:stretch>
        </p:blipFill>
        <p:spPr>
          <a:xfrm>
            <a:off x="0" y="6135517"/>
            <a:ext cx="3279932" cy="627942"/>
          </a:xfrm>
          <a:prstGeom prst="rect">
            <a:avLst/>
          </a:prstGeom>
        </p:spPr>
      </p:pic>
    </p:spTree>
    <p:extLst>
      <p:ext uri="{BB962C8B-B14F-4D97-AF65-F5344CB8AC3E}">
        <p14:creationId xmlns:p14="http://schemas.microsoft.com/office/powerpoint/2010/main" val="204434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01407" y="6232112"/>
            <a:ext cx="2747772" cy="434753"/>
          </a:xfrm>
          <a:prstGeom prst="rect">
            <a:avLst/>
          </a:prstGeom>
        </p:spPr>
      </p:pic>
      <p:sp>
        <p:nvSpPr>
          <p:cNvPr id="3" name="Rectangle 2"/>
          <p:cNvSpPr/>
          <p:nvPr/>
        </p:nvSpPr>
        <p:spPr>
          <a:xfrm>
            <a:off x="0" y="492941"/>
            <a:ext cx="9144000" cy="7429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700" b="1" dirty="0">
                <a:solidFill>
                  <a:prstClr val="white"/>
                </a:solidFill>
                <a:latin typeface="Times New Roman" panose="02020603050405020304" pitchFamily="18" charset="0"/>
                <a:cs typeface="Times New Roman" panose="02020603050405020304" pitchFamily="18" charset="0"/>
              </a:rPr>
              <a:t>Benefit Highlights</a:t>
            </a:r>
          </a:p>
        </p:txBody>
      </p:sp>
      <p:sp>
        <p:nvSpPr>
          <p:cNvPr id="4" name="TextBox 3"/>
          <p:cNvSpPr txBox="1"/>
          <p:nvPr/>
        </p:nvSpPr>
        <p:spPr>
          <a:xfrm>
            <a:off x="109728" y="1406579"/>
            <a:ext cx="8314944" cy="5386090"/>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Family Leave:</a:t>
            </a: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bond with the covered individual’s child during their first 12 months (birth, adoption, foster care placement) </a:t>
            </a: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care for a family member with a serious health condition – effective 7/21</a:t>
            </a: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the event of a qualifying military call to duty</a:t>
            </a: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care for a family member who is an injured service member </a:t>
            </a:r>
          </a:p>
          <a:p>
            <a:endParaRPr lang="en-US" sz="2200" i="1" dirty="0">
              <a:latin typeface="Times New Roman" panose="02020603050405020304" pitchFamily="18" charset="0"/>
              <a:cs typeface="Times New Roman" panose="02020603050405020304" pitchFamily="18" charset="0"/>
            </a:endParaRPr>
          </a:p>
          <a:p>
            <a:r>
              <a:rPr lang="en-US" sz="2200" b="1" i="1" dirty="0">
                <a:latin typeface="Times New Roman" panose="02020603050405020304" pitchFamily="18" charset="0"/>
                <a:cs typeface="Times New Roman" panose="02020603050405020304" pitchFamily="18" charset="0"/>
              </a:rPr>
              <a:t>NOTE – Broader definitions of family than federal unpaid family medical leave (FMLA) – also includes domestic partners, siblings, “in loco parentis” to employee, grandparents/child</a:t>
            </a:r>
            <a:endParaRPr lang="en-US" sz="2200" b="1"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Medical Leave:</a:t>
            </a:r>
          </a:p>
          <a:p>
            <a:pPr marL="342900" indent="-342900">
              <a:buClr>
                <a:srgbClr val="92D05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Due to employee’s own serious health condition </a:t>
            </a:r>
          </a:p>
          <a:p>
            <a:r>
              <a:rPr lang="en-US" dirty="0"/>
              <a:t> </a:t>
            </a:r>
          </a:p>
          <a:p>
            <a:endParaRPr lang="en-US" dirty="0"/>
          </a:p>
        </p:txBody>
      </p:sp>
      <p:pic>
        <p:nvPicPr>
          <p:cNvPr id="5" name="Picture 4"/>
          <p:cNvPicPr>
            <a:picLocks noChangeAspect="1"/>
          </p:cNvPicPr>
          <p:nvPr/>
        </p:nvPicPr>
        <p:blipFill>
          <a:blip r:embed="rId4"/>
          <a:stretch>
            <a:fillRect/>
          </a:stretch>
        </p:blipFill>
        <p:spPr>
          <a:xfrm>
            <a:off x="109728" y="6164727"/>
            <a:ext cx="3279932" cy="627942"/>
          </a:xfrm>
          <a:prstGeom prst="rect">
            <a:avLst/>
          </a:prstGeom>
        </p:spPr>
      </p:pic>
    </p:spTree>
    <p:extLst>
      <p:ext uri="{BB962C8B-B14F-4D97-AF65-F5344CB8AC3E}">
        <p14:creationId xmlns:p14="http://schemas.microsoft.com/office/powerpoint/2010/main" val="2755580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3712</TotalTime>
  <Words>2055</Words>
  <Application>Microsoft Office PowerPoint</Application>
  <PresentationFormat>On-screen Show (4:3)</PresentationFormat>
  <Paragraphs>305</Paragraphs>
  <Slides>26</Slides>
  <Notes>21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Times New Roman</vt:lpstr>
      <vt:lpstr>Trebuchet MS</vt:lpstr>
      <vt:lpstr>Wingdings 3</vt:lpstr>
      <vt:lpstr>Facet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Insource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Ethos History Timeline</dc:title>
  <dc:creator>Jessica Farina</dc:creator>
  <cp:lastModifiedBy>Tracy Poliseno</cp:lastModifiedBy>
  <cp:revision>286</cp:revision>
  <cp:lastPrinted>2018-10-22T13:38:53Z</cp:lastPrinted>
  <dcterms:created xsi:type="dcterms:W3CDTF">2014-05-14T18:30:45Z</dcterms:created>
  <dcterms:modified xsi:type="dcterms:W3CDTF">2019-06-19T13:31:56Z</dcterms:modified>
</cp:coreProperties>
</file>