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7" r:id="rId4"/>
    <p:sldMasterId id="2147483730" r:id="rId5"/>
  </p:sldMasterIdLst>
  <p:notesMasterIdLst>
    <p:notesMasterId r:id="rId48"/>
  </p:notesMasterIdLst>
  <p:sldIdLst>
    <p:sldId id="436" r:id="rId6"/>
    <p:sldId id="256" r:id="rId7"/>
    <p:sldId id="431" r:id="rId8"/>
    <p:sldId id="259" r:id="rId9"/>
    <p:sldId id="391" r:id="rId10"/>
    <p:sldId id="392" r:id="rId11"/>
    <p:sldId id="396" r:id="rId12"/>
    <p:sldId id="398" r:id="rId13"/>
    <p:sldId id="399" r:id="rId14"/>
    <p:sldId id="397" r:id="rId15"/>
    <p:sldId id="393" r:id="rId16"/>
    <p:sldId id="407" r:id="rId17"/>
    <p:sldId id="408" r:id="rId18"/>
    <p:sldId id="433" r:id="rId19"/>
    <p:sldId id="432" r:id="rId20"/>
    <p:sldId id="394" r:id="rId21"/>
    <p:sldId id="424" r:id="rId22"/>
    <p:sldId id="425" r:id="rId23"/>
    <p:sldId id="405" r:id="rId24"/>
    <p:sldId id="409" r:id="rId25"/>
    <p:sldId id="421" r:id="rId26"/>
    <p:sldId id="406" r:id="rId27"/>
    <p:sldId id="422" r:id="rId28"/>
    <p:sldId id="410" r:id="rId29"/>
    <p:sldId id="427" r:id="rId30"/>
    <p:sldId id="434" r:id="rId31"/>
    <p:sldId id="435" r:id="rId32"/>
    <p:sldId id="411" r:id="rId33"/>
    <p:sldId id="404" r:id="rId34"/>
    <p:sldId id="426" r:id="rId35"/>
    <p:sldId id="412" r:id="rId36"/>
    <p:sldId id="423" r:id="rId37"/>
    <p:sldId id="413" r:id="rId38"/>
    <p:sldId id="414" r:id="rId39"/>
    <p:sldId id="428" r:id="rId40"/>
    <p:sldId id="417" r:id="rId41"/>
    <p:sldId id="415" r:id="rId42"/>
    <p:sldId id="416" r:id="rId43"/>
    <p:sldId id="429" r:id="rId44"/>
    <p:sldId id="418" r:id="rId45"/>
    <p:sldId id="420" r:id="rId46"/>
    <p:sldId id="387" r:id="rId4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F869776-77DD-4FDF-B840-9856B1887C15}">
          <p14:sldIdLst>
            <p14:sldId id="436"/>
            <p14:sldId id="256"/>
            <p14:sldId id="431"/>
            <p14:sldId id="259"/>
            <p14:sldId id="391"/>
            <p14:sldId id="392"/>
            <p14:sldId id="396"/>
            <p14:sldId id="398"/>
            <p14:sldId id="399"/>
            <p14:sldId id="397"/>
            <p14:sldId id="393"/>
            <p14:sldId id="407"/>
            <p14:sldId id="408"/>
            <p14:sldId id="433"/>
            <p14:sldId id="432"/>
            <p14:sldId id="394"/>
            <p14:sldId id="424"/>
            <p14:sldId id="425"/>
            <p14:sldId id="405"/>
            <p14:sldId id="409"/>
            <p14:sldId id="421"/>
            <p14:sldId id="406"/>
            <p14:sldId id="422"/>
            <p14:sldId id="410"/>
            <p14:sldId id="427"/>
            <p14:sldId id="434"/>
            <p14:sldId id="435"/>
            <p14:sldId id="411"/>
            <p14:sldId id="404"/>
            <p14:sldId id="426"/>
            <p14:sldId id="412"/>
            <p14:sldId id="423"/>
            <p14:sldId id="413"/>
            <p14:sldId id="414"/>
            <p14:sldId id="428"/>
            <p14:sldId id="417"/>
            <p14:sldId id="415"/>
            <p14:sldId id="416"/>
            <p14:sldId id="429"/>
            <p14:sldId id="418"/>
            <p14:sldId id="420"/>
            <p14:sldId id="3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B3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37" autoAdjust="0"/>
  </p:normalViewPr>
  <p:slideViewPr>
    <p:cSldViewPr snapToGrid="0">
      <p:cViewPr varScale="1">
        <p:scale>
          <a:sx n="88" d="100"/>
          <a:sy n="88" d="100"/>
        </p:scale>
        <p:origin x="72"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Nonprofits with AV/AM</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5F9-4F71-BDBA-6F3F997C033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5F9-4F71-BDBA-6F3F997C033D}"/>
              </c:ext>
            </c:extLst>
          </c:dPt>
          <c:dLbls>
            <c:dLbl>
              <c:idx val="0"/>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01-25F9-4F71-BDBA-6F3F997C033D}"/>
                </c:ext>
              </c:extLst>
            </c:dLbl>
            <c:dLbl>
              <c:idx val="1"/>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03-25F9-4F71-BDBA-6F3F997C033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78</c:v>
                </c:pt>
                <c:pt idx="1">
                  <c:v>22</c:v>
                </c:pt>
              </c:numCache>
            </c:numRef>
          </c:val>
          <c:extLst>
            <c:ext xmlns:c16="http://schemas.microsoft.com/office/drawing/2014/chart" uri="{C3380CC4-5D6E-409C-BE32-E72D297353CC}">
              <c16:uniqueId val="{00000000-3ADF-4BF8-8DA5-79575877833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35564987996157454"/>
          <c:y val="8.2243405229280628E-2"/>
          <c:w val="0.29132089137296019"/>
          <c:h val="8.1882711970109351E-2"/>
        </c:manualLayout>
      </c:layout>
      <c:overlay val="0"/>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Nonprofits who Actively patch</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5F9-4F71-BDBA-6F3F997C033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5F9-4F71-BDBA-6F3F997C033D}"/>
              </c:ext>
            </c:extLst>
          </c:dPt>
          <c:dLbls>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38</c:v>
                </c:pt>
                <c:pt idx="1">
                  <c:v>62</c:v>
                </c:pt>
              </c:numCache>
            </c:numRef>
          </c:val>
          <c:extLst>
            <c:ext xmlns:c16="http://schemas.microsoft.com/office/drawing/2014/chart" uri="{C3380CC4-5D6E-409C-BE32-E72D297353CC}">
              <c16:uniqueId val="{00000000-3ADF-4BF8-8DA5-79575877833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Nonprofits With backup policies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Nonprofits who Actively patch</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5F9-4F71-BDBA-6F3F997C033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5F9-4F71-BDBA-6F3F997C033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251-4871-A6C6-BC5EE73F9E92}"/>
              </c:ext>
            </c:extLst>
          </c:dPt>
          <c:dLbls>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c:v>
                </c:pt>
              </c:strCache>
            </c:strRef>
          </c:cat>
          <c:val>
            <c:numRef>
              <c:f>Sheet1!$B$2:$B$4</c:f>
              <c:numCache>
                <c:formatCode>General</c:formatCode>
                <c:ptCount val="3"/>
                <c:pt idx="0">
                  <c:v>75</c:v>
                </c:pt>
                <c:pt idx="1">
                  <c:v>17</c:v>
                </c:pt>
                <c:pt idx="2">
                  <c:v>8</c:v>
                </c:pt>
              </c:numCache>
            </c:numRef>
          </c:val>
          <c:extLst>
            <c:ext xmlns:c16="http://schemas.microsoft.com/office/drawing/2014/chart" uri="{C3380CC4-5D6E-409C-BE32-E72D297353CC}">
              <c16:uniqueId val="{00000000-3ADF-4BF8-8DA5-79575877833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Nonprofits That allow BYOD</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Nonprofits who Actively patch</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5F9-4F71-BDBA-6F3F997C033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5F9-4F71-BDBA-6F3F997C033D}"/>
              </c:ext>
            </c:extLst>
          </c:dPt>
          <c:dLbls>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93</c:v>
                </c:pt>
                <c:pt idx="1">
                  <c:v>7</c:v>
                </c:pt>
              </c:numCache>
            </c:numRef>
          </c:val>
          <c:extLst>
            <c:ext xmlns:c16="http://schemas.microsoft.com/office/drawing/2014/chart" uri="{C3380CC4-5D6E-409C-BE32-E72D297353CC}">
              <c16:uniqueId val="{00000000-3ADF-4BF8-8DA5-79575877833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Nonprofits that</a:t>
            </a:r>
            <a:r>
              <a:rPr lang="en-US" baseline="0" dirty="0"/>
              <a:t> Train Staff on CS</a:t>
            </a:r>
            <a:endParaRPr lang="en-US" dirty="0"/>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Nonprofits who Actively patch</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5F9-4F71-BDBA-6F3F997C033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5F9-4F71-BDBA-6F3F997C033D}"/>
              </c:ext>
            </c:extLst>
          </c:dPt>
          <c:dLbls>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32</c:v>
                </c:pt>
                <c:pt idx="1">
                  <c:v>68</c:v>
                </c:pt>
              </c:numCache>
            </c:numRef>
          </c:val>
          <c:extLst>
            <c:ext xmlns:c16="http://schemas.microsoft.com/office/drawing/2014/chart" uri="{C3380CC4-5D6E-409C-BE32-E72D297353CC}">
              <c16:uniqueId val="{00000000-3ADF-4BF8-8DA5-79575877833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2FBAF4-E898-47A5-928C-F9D0877209A5}"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0C91D901-FC02-42DE-A4CF-DE10EAAC81F0}">
      <dgm:prSet/>
      <dgm:spPr/>
      <dgm:t>
        <a:bodyPr/>
        <a:lstStyle/>
        <a:p>
          <a:r>
            <a:rPr lang="en-US" b="1"/>
            <a:t>WISP (Written Information Security Policy)</a:t>
          </a:r>
          <a:endParaRPr lang="en-US"/>
        </a:p>
      </dgm:t>
    </dgm:pt>
    <dgm:pt modelId="{162745C6-964D-452D-A1BE-10E8E5774339}" type="parTrans" cxnId="{85CCD2DB-1CCC-4BCD-AF96-C1EF4EDCA9DD}">
      <dgm:prSet/>
      <dgm:spPr/>
      <dgm:t>
        <a:bodyPr/>
        <a:lstStyle/>
        <a:p>
          <a:endParaRPr lang="en-US"/>
        </a:p>
      </dgm:t>
    </dgm:pt>
    <dgm:pt modelId="{0FC9C148-9D13-40C8-AE62-6FF90C3A5E21}" type="sibTrans" cxnId="{85CCD2DB-1CCC-4BCD-AF96-C1EF4EDCA9DD}">
      <dgm:prSet/>
      <dgm:spPr/>
      <dgm:t>
        <a:bodyPr/>
        <a:lstStyle/>
        <a:p>
          <a:endParaRPr lang="en-US"/>
        </a:p>
      </dgm:t>
    </dgm:pt>
    <dgm:pt modelId="{ADFF4F41-B968-47AB-B5B3-F551BA5FD687}">
      <dgm:prSet/>
      <dgm:spPr/>
      <dgm:t>
        <a:bodyPr/>
        <a:lstStyle/>
        <a:p>
          <a:r>
            <a:rPr lang="en-US"/>
            <a:t>Massachusetts requires this to comply with CMR 17.04 which governs how Massachusetts companies and non-profits manage Personally Identifiable Information.</a:t>
          </a:r>
        </a:p>
      </dgm:t>
    </dgm:pt>
    <dgm:pt modelId="{F0C78388-781D-42C1-942C-EE7918E0400B}" type="parTrans" cxnId="{72DF98F1-8A77-43EF-951B-172C8895EB21}">
      <dgm:prSet/>
      <dgm:spPr/>
      <dgm:t>
        <a:bodyPr/>
        <a:lstStyle/>
        <a:p>
          <a:endParaRPr lang="en-US"/>
        </a:p>
      </dgm:t>
    </dgm:pt>
    <dgm:pt modelId="{4BD3BA74-ABCE-482B-A41C-9893A0B8CBF7}" type="sibTrans" cxnId="{72DF98F1-8A77-43EF-951B-172C8895EB21}">
      <dgm:prSet/>
      <dgm:spPr/>
      <dgm:t>
        <a:bodyPr/>
        <a:lstStyle/>
        <a:p>
          <a:endParaRPr lang="en-US"/>
        </a:p>
      </dgm:t>
    </dgm:pt>
    <dgm:pt modelId="{60BD8429-D2C8-440A-ACD4-EA9856D827F4}">
      <dgm:prSet/>
      <dgm:spPr/>
      <dgm:t>
        <a:bodyPr/>
        <a:lstStyle/>
        <a:p>
          <a:r>
            <a:rPr lang="en-US"/>
            <a:t>You are legally within your right to ask any of your vendors for their WISP.</a:t>
          </a:r>
        </a:p>
      </dgm:t>
    </dgm:pt>
    <dgm:pt modelId="{F2D5AC70-AAFF-4158-99E1-267756F44CE9}" type="parTrans" cxnId="{53740C41-6454-43B8-BC16-A71FDD5A34E6}">
      <dgm:prSet/>
      <dgm:spPr/>
      <dgm:t>
        <a:bodyPr/>
        <a:lstStyle/>
        <a:p>
          <a:endParaRPr lang="en-US"/>
        </a:p>
      </dgm:t>
    </dgm:pt>
    <dgm:pt modelId="{2001C9AA-06F6-4C6C-8AA9-3510E7326B3E}" type="sibTrans" cxnId="{53740C41-6454-43B8-BC16-A71FDD5A34E6}">
      <dgm:prSet/>
      <dgm:spPr/>
      <dgm:t>
        <a:bodyPr/>
        <a:lstStyle/>
        <a:p>
          <a:endParaRPr lang="en-US"/>
        </a:p>
      </dgm:t>
    </dgm:pt>
    <dgm:pt modelId="{98CCC9D2-01F0-4484-9E89-7F60B42F4C54}">
      <dgm:prSet/>
      <dgm:spPr/>
      <dgm:t>
        <a:bodyPr/>
        <a:lstStyle/>
        <a:p>
          <a:r>
            <a:rPr lang="en-US" b="1"/>
            <a:t>Password Policy</a:t>
          </a:r>
          <a:endParaRPr lang="en-US"/>
        </a:p>
      </dgm:t>
    </dgm:pt>
    <dgm:pt modelId="{980A90D0-92F8-43C8-94C8-5E46C25ABC4A}" type="parTrans" cxnId="{3D91F881-75FE-4FEF-B126-2683114CA806}">
      <dgm:prSet/>
      <dgm:spPr/>
      <dgm:t>
        <a:bodyPr/>
        <a:lstStyle/>
        <a:p>
          <a:endParaRPr lang="en-US"/>
        </a:p>
      </dgm:t>
    </dgm:pt>
    <dgm:pt modelId="{355D0931-EBA0-434E-BA5E-907104378E98}" type="sibTrans" cxnId="{3D91F881-75FE-4FEF-B126-2683114CA806}">
      <dgm:prSet/>
      <dgm:spPr/>
      <dgm:t>
        <a:bodyPr/>
        <a:lstStyle/>
        <a:p>
          <a:endParaRPr lang="en-US"/>
        </a:p>
      </dgm:t>
    </dgm:pt>
    <dgm:pt modelId="{714D2DA7-5B00-4DDA-8F61-0895A9A6D62E}">
      <dgm:prSet/>
      <dgm:spPr/>
      <dgm:t>
        <a:bodyPr/>
        <a:lstStyle/>
        <a:p>
          <a:r>
            <a:rPr lang="en-US" dirty="0"/>
            <a:t>This policy would apply to any person who is provided an account connected to your corporate network or systems, including: employees, guests, partners, vendors, etc.</a:t>
          </a:r>
        </a:p>
      </dgm:t>
    </dgm:pt>
    <dgm:pt modelId="{02209659-54ED-4C45-BAE5-009464AAD593}" type="parTrans" cxnId="{84D99BD6-72F5-45CB-A7CB-4A2E139A0F7B}">
      <dgm:prSet/>
      <dgm:spPr/>
      <dgm:t>
        <a:bodyPr/>
        <a:lstStyle/>
        <a:p>
          <a:endParaRPr lang="en-US"/>
        </a:p>
      </dgm:t>
    </dgm:pt>
    <dgm:pt modelId="{32EB4C66-2546-4CA7-9A6C-BA31E488F629}" type="sibTrans" cxnId="{84D99BD6-72F5-45CB-A7CB-4A2E139A0F7B}">
      <dgm:prSet/>
      <dgm:spPr/>
      <dgm:t>
        <a:bodyPr/>
        <a:lstStyle/>
        <a:p>
          <a:endParaRPr lang="en-US"/>
        </a:p>
      </dgm:t>
    </dgm:pt>
    <dgm:pt modelId="{110AAB15-2B0E-4016-AEDF-FDB87E7B2434}">
      <dgm:prSet/>
      <dgm:spPr/>
      <dgm:t>
        <a:bodyPr/>
        <a:lstStyle/>
        <a:p>
          <a:r>
            <a:rPr lang="en-US"/>
            <a:t>Passwords should be complex and changed every 90 days.</a:t>
          </a:r>
        </a:p>
      </dgm:t>
    </dgm:pt>
    <dgm:pt modelId="{04369D1B-7224-4AB3-BD42-6901BC31C0FA}" type="parTrans" cxnId="{5802F8FB-D6B0-45FC-B69F-D7DD0A7A298C}">
      <dgm:prSet/>
      <dgm:spPr/>
      <dgm:t>
        <a:bodyPr/>
        <a:lstStyle/>
        <a:p>
          <a:endParaRPr lang="en-US"/>
        </a:p>
      </dgm:t>
    </dgm:pt>
    <dgm:pt modelId="{50E65AE1-5778-42ED-B6C6-0D507B5A7077}" type="sibTrans" cxnId="{5802F8FB-D6B0-45FC-B69F-D7DD0A7A298C}">
      <dgm:prSet/>
      <dgm:spPr/>
      <dgm:t>
        <a:bodyPr/>
        <a:lstStyle/>
        <a:p>
          <a:endParaRPr lang="en-US"/>
        </a:p>
      </dgm:t>
    </dgm:pt>
    <dgm:pt modelId="{AFA45E27-863B-4CEE-9474-117C38630FBD}">
      <dgm:prSet/>
      <dgm:spPr/>
      <dgm:t>
        <a:bodyPr/>
        <a:lstStyle/>
        <a:p>
          <a:r>
            <a:rPr lang="en-US" b="1"/>
            <a:t>Bring Your Own Device Policy</a:t>
          </a:r>
          <a:endParaRPr lang="en-US"/>
        </a:p>
      </dgm:t>
    </dgm:pt>
    <dgm:pt modelId="{D4BE2BB8-16B4-4CF0-A4D7-58DA91BE22FF}" type="parTrans" cxnId="{F7839305-39B7-4814-A063-FF413F384975}">
      <dgm:prSet/>
      <dgm:spPr/>
      <dgm:t>
        <a:bodyPr/>
        <a:lstStyle/>
        <a:p>
          <a:endParaRPr lang="en-US"/>
        </a:p>
      </dgm:t>
    </dgm:pt>
    <dgm:pt modelId="{AD378D89-50CE-4F6E-94BD-7FBBD6C3CBC6}" type="sibTrans" cxnId="{F7839305-39B7-4814-A063-FF413F384975}">
      <dgm:prSet/>
      <dgm:spPr/>
      <dgm:t>
        <a:bodyPr/>
        <a:lstStyle/>
        <a:p>
          <a:endParaRPr lang="en-US"/>
        </a:p>
      </dgm:t>
    </dgm:pt>
    <dgm:pt modelId="{23419FF8-FDAB-4C35-94FE-AA3D266029E1}">
      <dgm:prSet/>
      <dgm:spPr/>
      <dgm:t>
        <a:bodyPr/>
        <a:lstStyle/>
        <a:p>
          <a:r>
            <a:rPr lang="en-US"/>
            <a:t>If your staff connect their personal devices (phones, computers) to your information, your organization is now liable if that device is lost and contains any protected data.</a:t>
          </a:r>
        </a:p>
      </dgm:t>
    </dgm:pt>
    <dgm:pt modelId="{4CE367B3-E597-4BA3-9019-324E4D48E37B}" type="parTrans" cxnId="{231DF280-AFC2-42EB-8CD5-1E80ECDE9727}">
      <dgm:prSet/>
      <dgm:spPr/>
      <dgm:t>
        <a:bodyPr/>
        <a:lstStyle/>
        <a:p>
          <a:endParaRPr lang="en-US"/>
        </a:p>
      </dgm:t>
    </dgm:pt>
    <dgm:pt modelId="{7A9E59DA-06A9-4254-B2C9-E1303B369430}" type="sibTrans" cxnId="{231DF280-AFC2-42EB-8CD5-1E80ECDE9727}">
      <dgm:prSet/>
      <dgm:spPr/>
      <dgm:t>
        <a:bodyPr/>
        <a:lstStyle/>
        <a:p>
          <a:endParaRPr lang="en-US"/>
        </a:p>
      </dgm:t>
    </dgm:pt>
    <dgm:pt modelId="{38476C2B-F62B-43C2-88EA-C7B0DEA011BC}" type="pres">
      <dgm:prSet presAssocID="{4E2FBAF4-E898-47A5-928C-F9D0877209A5}" presName="linear" presStyleCnt="0">
        <dgm:presLayoutVars>
          <dgm:dir/>
          <dgm:animLvl val="lvl"/>
          <dgm:resizeHandles val="exact"/>
        </dgm:presLayoutVars>
      </dgm:prSet>
      <dgm:spPr/>
    </dgm:pt>
    <dgm:pt modelId="{F890B1BA-F32E-464B-BB74-74521B4DB862}" type="pres">
      <dgm:prSet presAssocID="{0C91D901-FC02-42DE-A4CF-DE10EAAC81F0}" presName="parentLin" presStyleCnt="0"/>
      <dgm:spPr/>
    </dgm:pt>
    <dgm:pt modelId="{637BDB6B-258D-4482-B675-00E796EB8931}" type="pres">
      <dgm:prSet presAssocID="{0C91D901-FC02-42DE-A4CF-DE10EAAC81F0}" presName="parentLeftMargin" presStyleLbl="node1" presStyleIdx="0" presStyleCnt="3"/>
      <dgm:spPr/>
    </dgm:pt>
    <dgm:pt modelId="{47DFF1EF-5002-475C-B26B-861282945AF0}" type="pres">
      <dgm:prSet presAssocID="{0C91D901-FC02-42DE-A4CF-DE10EAAC81F0}" presName="parentText" presStyleLbl="node1" presStyleIdx="0" presStyleCnt="3">
        <dgm:presLayoutVars>
          <dgm:chMax val="0"/>
          <dgm:bulletEnabled val="1"/>
        </dgm:presLayoutVars>
      </dgm:prSet>
      <dgm:spPr/>
    </dgm:pt>
    <dgm:pt modelId="{545FCAC5-1E67-49BB-9C2F-5E1CCBD5B203}" type="pres">
      <dgm:prSet presAssocID="{0C91D901-FC02-42DE-A4CF-DE10EAAC81F0}" presName="negativeSpace" presStyleCnt="0"/>
      <dgm:spPr/>
    </dgm:pt>
    <dgm:pt modelId="{FB2E9FFB-6C6D-4399-9B19-1B98493FCE51}" type="pres">
      <dgm:prSet presAssocID="{0C91D901-FC02-42DE-A4CF-DE10EAAC81F0}" presName="childText" presStyleLbl="conFgAcc1" presStyleIdx="0" presStyleCnt="3">
        <dgm:presLayoutVars>
          <dgm:bulletEnabled val="1"/>
        </dgm:presLayoutVars>
      </dgm:prSet>
      <dgm:spPr/>
    </dgm:pt>
    <dgm:pt modelId="{8E39544A-2800-4124-BA84-8A4F486A41E2}" type="pres">
      <dgm:prSet presAssocID="{0FC9C148-9D13-40C8-AE62-6FF90C3A5E21}" presName="spaceBetweenRectangles" presStyleCnt="0"/>
      <dgm:spPr/>
    </dgm:pt>
    <dgm:pt modelId="{5D4ACFAB-551E-44A8-AC38-2F6FE606F272}" type="pres">
      <dgm:prSet presAssocID="{98CCC9D2-01F0-4484-9E89-7F60B42F4C54}" presName="parentLin" presStyleCnt="0"/>
      <dgm:spPr/>
    </dgm:pt>
    <dgm:pt modelId="{AD3C229D-3FCE-4961-BE29-DA8DFAF90FC0}" type="pres">
      <dgm:prSet presAssocID="{98CCC9D2-01F0-4484-9E89-7F60B42F4C54}" presName="parentLeftMargin" presStyleLbl="node1" presStyleIdx="0" presStyleCnt="3"/>
      <dgm:spPr/>
    </dgm:pt>
    <dgm:pt modelId="{C5E05360-0F6A-440D-BC89-DDDA158A30AE}" type="pres">
      <dgm:prSet presAssocID="{98CCC9D2-01F0-4484-9E89-7F60B42F4C54}" presName="parentText" presStyleLbl="node1" presStyleIdx="1" presStyleCnt="3">
        <dgm:presLayoutVars>
          <dgm:chMax val="0"/>
          <dgm:bulletEnabled val="1"/>
        </dgm:presLayoutVars>
      </dgm:prSet>
      <dgm:spPr/>
    </dgm:pt>
    <dgm:pt modelId="{187EF5A5-4EEC-4627-BB37-6CE785268AEA}" type="pres">
      <dgm:prSet presAssocID="{98CCC9D2-01F0-4484-9E89-7F60B42F4C54}" presName="negativeSpace" presStyleCnt="0"/>
      <dgm:spPr/>
    </dgm:pt>
    <dgm:pt modelId="{D474485F-AAF8-4640-B6B2-588F31414306}" type="pres">
      <dgm:prSet presAssocID="{98CCC9D2-01F0-4484-9E89-7F60B42F4C54}" presName="childText" presStyleLbl="conFgAcc1" presStyleIdx="1" presStyleCnt="3">
        <dgm:presLayoutVars>
          <dgm:bulletEnabled val="1"/>
        </dgm:presLayoutVars>
      </dgm:prSet>
      <dgm:spPr/>
    </dgm:pt>
    <dgm:pt modelId="{2E1F478C-54F3-4220-AE7B-44E9CC1BCE1A}" type="pres">
      <dgm:prSet presAssocID="{355D0931-EBA0-434E-BA5E-907104378E98}" presName="spaceBetweenRectangles" presStyleCnt="0"/>
      <dgm:spPr/>
    </dgm:pt>
    <dgm:pt modelId="{4B9EBCFB-4B71-4E74-A0E0-D9517C006DFD}" type="pres">
      <dgm:prSet presAssocID="{AFA45E27-863B-4CEE-9474-117C38630FBD}" presName="parentLin" presStyleCnt="0"/>
      <dgm:spPr/>
    </dgm:pt>
    <dgm:pt modelId="{7E110626-042F-41D2-A76C-65FA3A8EDED4}" type="pres">
      <dgm:prSet presAssocID="{AFA45E27-863B-4CEE-9474-117C38630FBD}" presName="parentLeftMargin" presStyleLbl="node1" presStyleIdx="1" presStyleCnt="3"/>
      <dgm:spPr/>
    </dgm:pt>
    <dgm:pt modelId="{78B074A9-C534-40DC-AE2E-7C793824792B}" type="pres">
      <dgm:prSet presAssocID="{AFA45E27-863B-4CEE-9474-117C38630FBD}" presName="parentText" presStyleLbl="node1" presStyleIdx="2" presStyleCnt="3">
        <dgm:presLayoutVars>
          <dgm:chMax val="0"/>
          <dgm:bulletEnabled val="1"/>
        </dgm:presLayoutVars>
      </dgm:prSet>
      <dgm:spPr/>
    </dgm:pt>
    <dgm:pt modelId="{2D931AC1-BEE0-4E56-AA32-1BEE3D3FE3EA}" type="pres">
      <dgm:prSet presAssocID="{AFA45E27-863B-4CEE-9474-117C38630FBD}" presName="negativeSpace" presStyleCnt="0"/>
      <dgm:spPr/>
    </dgm:pt>
    <dgm:pt modelId="{6D1DE2DB-8764-484D-9939-B145D9662E7F}" type="pres">
      <dgm:prSet presAssocID="{AFA45E27-863B-4CEE-9474-117C38630FBD}" presName="childText" presStyleLbl="conFgAcc1" presStyleIdx="2" presStyleCnt="3">
        <dgm:presLayoutVars>
          <dgm:bulletEnabled val="1"/>
        </dgm:presLayoutVars>
      </dgm:prSet>
      <dgm:spPr/>
    </dgm:pt>
  </dgm:ptLst>
  <dgm:cxnLst>
    <dgm:cxn modelId="{F7839305-39B7-4814-A063-FF413F384975}" srcId="{4E2FBAF4-E898-47A5-928C-F9D0877209A5}" destId="{AFA45E27-863B-4CEE-9474-117C38630FBD}" srcOrd="2" destOrd="0" parTransId="{D4BE2BB8-16B4-4CF0-A4D7-58DA91BE22FF}" sibTransId="{AD378D89-50CE-4F6E-94BD-7FBBD6C3CBC6}"/>
    <dgm:cxn modelId="{96798A3E-C974-49BD-9577-DFE765D31F5E}" type="presOf" srcId="{110AAB15-2B0E-4016-AEDF-FDB87E7B2434}" destId="{D474485F-AAF8-4640-B6B2-588F31414306}" srcOrd="0" destOrd="1" presId="urn:microsoft.com/office/officeart/2005/8/layout/list1"/>
    <dgm:cxn modelId="{53740C41-6454-43B8-BC16-A71FDD5A34E6}" srcId="{0C91D901-FC02-42DE-A4CF-DE10EAAC81F0}" destId="{60BD8429-D2C8-440A-ACD4-EA9856D827F4}" srcOrd="1" destOrd="0" parTransId="{F2D5AC70-AAFF-4158-99E1-267756F44CE9}" sibTransId="{2001C9AA-06F6-4C6C-8AA9-3510E7326B3E}"/>
    <dgm:cxn modelId="{693CC74F-1076-4851-B65D-BD4E1784C82E}" type="presOf" srcId="{4E2FBAF4-E898-47A5-928C-F9D0877209A5}" destId="{38476C2B-F62B-43C2-88EA-C7B0DEA011BC}" srcOrd="0" destOrd="0" presId="urn:microsoft.com/office/officeart/2005/8/layout/list1"/>
    <dgm:cxn modelId="{4D685055-BF3E-4404-A71E-4A9FD7B0E70C}" type="presOf" srcId="{714D2DA7-5B00-4DDA-8F61-0895A9A6D62E}" destId="{D474485F-AAF8-4640-B6B2-588F31414306}" srcOrd="0" destOrd="0" presId="urn:microsoft.com/office/officeart/2005/8/layout/list1"/>
    <dgm:cxn modelId="{E5476157-17AA-41A1-8C2B-613D30334ABF}" type="presOf" srcId="{98CCC9D2-01F0-4484-9E89-7F60B42F4C54}" destId="{AD3C229D-3FCE-4961-BE29-DA8DFAF90FC0}" srcOrd="0" destOrd="0" presId="urn:microsoft.com/office/officeart/2005/8/layout/list1"/>
    <dgm:cxn modelId="{C66D157F-427E-40E8-B290-42363C660090}" type="presOf" srcId="{ADFF4F41-B968-47AB-B5B3-F551BA5FD687}" destId="{FB2E9FFB-6C6D-4399-9B19-1B98493FCE51}" srcOrd="0" destOrd="0" presId="urn:microsoft.com/office/officeart/2005/8/layout/list1"/>
    <dgm:cxn modelId="{231DF280-AFC2-42EB-8CD5-1E80ECDE9727}" srcId="{AFA45E27-863B-4CEE-9474-117C38630FBD}" destId="{23419FF8-FDAB-4C35-94FE-AA3D266029E1}" srcOrd="0" destOrd="0" parTransId="{4CE367B3-E597-4BA3-9019-324E4D48E37B}" sibTransId="{7A9E59DA-06A9-4254-B2C9-E1303B369430}"/>
    <dgm:cxn modelId="{3D91F881-75FE-4FEF-B126-2683114CA806}" srcId="{4E2FBAF4-E898-47A5-928C-F9D0877209A5}" destId="{98CCC9D2-01F0-4484-9E89-7F60B42F4C54}" srcOrd="1" destOrd="0" parTransId="{980A90D0-92F8-43C8-94C8-5E46C25ABC4A}" sibTransId="{355D0931-EBA0-434E-BA5E-907104378E98}"/>
    <dgm:cxn modelId="{469EB09D-DE44-4A2A-97A8-DEAFB314559F}" type="presOf" srcId="{AFA45E27-863B-4CEE-9474-117C38630FBD}" destId="{7E110626-042F-41D2-A76C-65FA3A8EDED4}" srcOrd="0" destOrd="0" presId="urn:microsoft.com/office/officeart/2005/8/layout/list1"/>
    <dgm:cxn modelId="{9C1409A9-7768-4898-8AD4-003DC25A7139}" type="presOf" srcId="{AFA45E27-863B-4CEE-9474-117C38630FBD}" destId="{78B074A9-C534-40DC-AE2E-7C793824792B}" srcOrd="1" destOrd="0" presId="urn:microsoft.com/office/officeart/2005/8/layout/list1"/>
    <dgm:cxn modelId="{3A3AFDAC-3682-44B5-B0B1-838F14CCE12C}" type="presOf" srcId="{0C91D901-FC02-42DE-A4CF-DE10EAAC81F0}" destId="{47DFF1EF-5002-475C-B26B-861282945AF0}" srcOrd="1" destOrd="0" presId="urn:microsoft.com/office/officeart/2005/8/layout/list1"/>
    <dgm:cxn modelId="{545F73C6-1F89-4F3A-B86E-FEFC63E25206}" type="presOf" srcId="{60BD8429-D2C8-440A-ACD4-EA9856D827F4}" destId="{FB2E9FFB-6C6D-4399-9B19-1B98493FCE51}" srcOrd="0" destOrd="1" presId="urn:microsoft.com/office/officeart/2005/8/layout/list1"/>
    <dgm:cxn modelId="{84D99BD6-72F5-45CB-A7CB-4A2E139A0F7B}" srcId="{98CCC9D2-01F0-4484-9E89-7F60B42F4C54}" destId="{714D2DA7-5B00-4DDA-8F61-0895A9A6D62E}" srcOrd="0" destOrd="0" parTransId="{02209659-54ED-4C45-BAE5-009464AAD593}" sibTransId="{32EB4C66-2546-4CA7-9A6C-BA31E488F629}"/>
    <dgm:cxn modelId="{85CCD2DB-1CCC-4BCD-AF96-C1EF4EDCA9DD}" srcId="{4E2FBAF4-E898-47A5-928C-F9D0877209A5}" destId="{0C91D901-FC02-42DE-A4CF-DE10EAAC81F0}" srcOrd="0" destOrd="0" parTransId="{162745C6-964D-452D-A1BE-10E8E5774339}" sibTransId="{0FC9C148-9D13-40C8-AE62-6FF90C3A5E21}"/>
    <dgm:cxn modelId="{A4D21BEC-71BD-4C9E-994E-E51D8C3E3750}" type="presOf" srcId="{0C91D901-FC02-42DE-A4CF-DE10EAAC81F0}" destId="{637BDB6B-258D-4482-B675-00E796EB8931}" srcOrd="0" destOrd="0" presId="urn:microsoft.com/office/officeart/2005/8/layout/list1"/>
    <dgm:cxn modelId="{72DF98F1-8A77-43EF-951B-172C8895EB21}" srcId="{0C91D901-FC02-42DE-A4CF-DE10EAAC81F0}" destId="{ADFF4F41-B968-47AB-B5B3-F551BA5FD687}" srcOrd="0" destOrd="0" parTransId="{F0C78388-781D-42C1-942C-EE7918E0400B}" sibTransId="{4BD3BA74-ABCE-482B-A41C-9893A0B8CBF7}"/>
    <dgm:cxn modelId="{A912FCF2-7434-428E-B997-D28548802807}" type="presOf" srcId="{23419FF8-FDAB-4C35-94FE-AA3D266029E1}" destId="{6D1DE2DB-8764-484D-9939-B145D9662E7F}" srcOrd="0" destOrd="0" presId="urn:microsoft.com/office/officeart/2005/8/layout/list1"/>
    <dgm:cxn modelId="{AF2594F5-5986-467D-827E-4958BE8C7B60}" type="presOf" srcId="{98CCC9D2-01F0-4484-9E89-7F60B42F4C54}" destId="{C5E05360-0F6A-440D-BC89-DDDA158A30AE}" srcOrd="1" destOrd="0" presId="urn:microsoft.com/office/officeart/2005/8/layout/list1"/>
    <dgm:cxn modelId="{5802F8FB-D6B0-45FC-B69F-D7DD0A7A298C}" srcId="{98CCC9D2-01F0-4484-9E89-7F60B42F4C54}" destId="{110AAB15-2B0E-4016-AEDF-FDB87E7B2434}" srcOrd="1" destOrd="0" parTransId="{04369D1B-7224-4AB3-BD42-6901BC31C0FA}" sibTransId="{50E65AE1-5778-42ED-B6C6-0D507B5A7077}"/>
    <dgm:cxn modelId="{BC08EF19-10D0-485A-95C6-AD9D5A2AAA1C}" type="presParOf" srcId="{38476C2B-F62B-43C2-88EA-C7B0DEA011BC}" destId="{F890B1BA-F32E-464B-BB74-74521B4DB862}" srcOrd="0" destOrd="0" presId="urn:microsoft.com/office/officeart/2005/8/layout/list1"/>
    <dgm:cxn modelId="{09352AA9-9EC7-49AD-8F56-1A8FCC6B9C69}" type="presParOf" srcId="{F890B1BA-F32E-464B-BB74-74521B4DB862}" destId="{637BDB6B-258D-4482-B675-00E796EB8931}" srcOrd="0" destOrd="0" presId="urn:microsoft.com/office/officeart/2005/8/layout/list1"/>
    <dgm:cxn modelId="{4539E0BE-4793-4097-8EC2-FCFF065BB429}" type="presParOf" srcId="{F890B1BA-F32E-464B-BB74-74521B4DB862}" destId="{47DFF1EF-5002-475C-B26B-861282945AF0}" srcOrd="1" destOrd="0" presId="urn:microsoft.com/office/officeart/2005/8/layout/list1"/>
    <dgm:cxn modelId="{980063E8-45CA-4BEB-ACF5-6CBE51411F7C}" type="presParOf" srcId="{38476C2B-F62B-43C2-88EA-C7B0DEA011BC}" destId="{545FCAC5-1E67-49BB-9C2F-5E1CCBD5B203}" srcOrd="1" destOrd="0" presId="urn:microsoft.com/office/officeart/2005/8/layout/list1"/>
    <dgm:cxn modelId="{E7C680C5-E579-49FF-AB93-37307666C282}" type="presParOf" srcId="{38476C2B-F62B-43C2-88EA-C7B0DEA011BC}" destId="{FB2E9FFB-6C6D-4399-9B19-1B98493FCE51}" srcOrd="2" destOrd="0" presId="urn:microsoft.com/office/officeart/2005/8/layout/list1"/>
    <dgm:cxn modelId="{BE39D658-753B-4DD6-9ECE-3EF0182F3FE1}" type="presParOf" srcId="{38476C2B-F62B-43C2-88EA-C7B0DEA011BC}" destId="{8E39544A-2800-4124-BA84-8A4F486A41E2}" srcOrd="3" destOrd="0" presId="urn:microsoft.com/office/officeart/2005/8/layout/list1"/>
    <dgm:cxn modelId="{2525B004-AF22-4E08-BF87-20A0F36B99A2}" type="presParOf" srcId="{38476C2B-F62B-43C2-88EA-C7B0DEA011BC}" destId="{5D4ACFAB-551E-44A8-AC38-2F6FE606F272}" srcOrd="4" destOrd="0" presId="urn:microsoft.com/office/officeart/2005/8/layout/list1"/>
    <dgm:cxn modelId="{2BA7134D-F057-4834-81C0-74CB63BFE11B}" type="presParOf" srcId="{5D4ACFAB-551E-44A8-AC38-2F6FE606F272}" destId="{AD3C229D-3FCE-4961-BE29-DA8DFAF90FC0}" srcOrd="0" destOrd="0" presId="urn:microsoft.com/office/officeart/2005/8/layout/list1"/>
    <dgm:cxn modelId="{CFA8BE72-C15E-4D55-B08E-97DA5D92B2C0}" type="presParOf" srcId="{5D4ACFAB-551E-44A8-AC38-2F6FE606F272}" destId="{C5E05360-0F6A-440D-BC89-DDDA158A30AE}" srcOrd="1" destOrd="0" presId="urn:microsoft.com/office/officeart/2005/8/layout/list1"/>
    <dgm:cxn modelId="{B85CBC24-1B8A-4E49-BBE7-D0DFA2211C2C}" type="presParOf" srcId="{38476C2B-F62B-43C2-88EA-C7B0DEA011BC}" destId="{187EF5A5-4EEC-4627-BB37-6CE785268AEA}" srcOrd="5" destOrd="0" presId="urn:microsoft.com/office/officeart/2005/8/layout/list1"/>
    <dgm:cxn modelId="{D2626026-508F-487E-B16C-DA9C1C9196B6}" type="presParOf" srcId="{38476C2B-F62B-43C2-88EA-C7B0DEA011BC}" destId="{D474485F-AAF8-4640-B6B2-588F31414306}" srcOrd="6" destOrd="0" presId="urn:microsoft.com/office/officeart/2005/8/layout/list1"/>
    <dgm:cxn modelId="{EAB32DCE-A502-4AF6-8639-1EB023169949}" type="presParOf" srcId="{38476C2B-F62B-43C2-88EA-C7B0DEA011BC}" destId="{2E1F478C-54F3-4220-AE7B-44E9CC1BCE1A}" srcOrd="7" destOrd="0" presId="urn:microsoft.com/office/officeart/2005/8/layout/list1"/>
    <dgm:cxn modelId="{96F17218-5C95-45A0-86B2-4A64FC21AB32}" type="presParOf" srcId="{38476C2B-F62B-43C2-88EA-C7B0DEA011BC}" destId="{4B9EBCFB-4B71-4E74-A0E0-D9517C006DFD}" srcOrd="8" destOrd="0" presId="urn:microsoft.com/office/officeart/2005/8/layout/list1"/>
    <dgm:cxn modelId="{60127D15-CC0E-4F1B-97A8-D774D4A218C5}" type="presParOf" srcId="{4B9EBCFB-4B71-4E74-A0E0-D9517C006DFD}" destId="{7E110626-042F-41D2-A76C-65FA3A8EDED4}" srcOrd="0" destOrd="0" presId="urn:microsoft.com/office/officeart/2005/8/layout/list1"/>
    <dgm:cxn modelId="{5677AEC7-34F8-493B-BD74-C54E720C611D}" type="presParOf" srcId="{4B9EBCFB-4B71-4E74-A0E0-D9517C006DFD}" destId="{78B074A9-C534-40DC-AE2E-7C793824792B}" srcOrd="1" destOrd="0" presId="urn:microsoft.com/office/officeart/2005/8/layout/list1"/>
    <dgm:cxn modelId="{16BD3AB0-AD47-4CD1-87C9-CD8918FF90DF}" type="presParOf" srcId="{38476C2B-F62B-43C2-88EA-C7B0DEA011BC}" destId="{2D931AC1-BEE0-4E56-AA32-1BEE3D3FE3EA}" srcOrd="9" destOrd="0" presId="urn:microsoft.com/office/officeart/2005/8/layout/list1"/>
    <dgm:cxn modelId="{36A40E73-8590-4FE9-B184-7EC781B261F2}" type="presParOf" srcId="{38476C2B-F62B-43C2-88EA-C7B0DEA011BC}" destId="{6D1DE2DB-8764-484D-9939-B145D9662E7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32914E-A7E9-4379-9466-0A563D9D00B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71B4F8F-E6BF-4C46-A4D1-0A24B0F3282D}">
      <dgm:prSet/>
      <dgm:spPr/>
      <dgm:t>
        <a:bodyPr/>
        <a:lstStyle/>
        <a:p>
          <a:r>
            <a:rPr lang="en-US" b="1"/>
            <a:t>Phishing Test</a:t>
          </a:r>
          <a:endParaRPr lang="en-US"/>
        </a:p>
      </dgm:t>
    </dgm:pt>
    <dgm:pt modelId="{F577D454-6332-4AD4-8AF5-BDE2781CF4AF}" type="parTrans" cxnId="{1F376B2B-3805-4880-9868-92521D421A08}">
      <dgm:prSet/>
      <dgm:spPr/>
      <dgm:t>
        <a:bodyPr/>
        <a:lstStyle/>
        <a:p>
          <a:endParaRPr lang="en-US"/>
        </a:p>
      </dgm:t>
    </dgm:pt>
    <dgm:pt modelId="{6DF47A3A-CF02-48B3-9E39-9730D53116E5}" type="sibTrans" cxnId="{1F376B2B-3805-4880-9868-92521D421A08}">
      <dgm:prSet/>
      <dgm:spPr/>
      <dgm:t>
        <a:bodyPr/>
        <a:lstStyle/>
        <a:p>
          <a:endParaRPr lang="en-US"/>
        </a:p>
      </dgm:t>
    </dgm:pt>
    <dgm:pt modelId="{BDE7C364-7F8A-4417-9C09-86F8030D3FBE}">
      <dgm:prSet/>
      <dgm:spPr/>
      <dgm:t>
        <a:bodyPr/>
        <a:lstStyle/>
        <a:p>
          <a:r>
            <a:rPr lang="en-US"/>
            <a:t>Use an automated service to send fake emails to your staff and see who leaks their user name and passwords</a:t>
          </a:r>
        </a:p>
      </dgm:t>
    </dgm:pt>
    <dgm:pt modelId="{CE9AD03B-CBEB-4B97-8C0A-864B6B4AF823}" type="parTrans" cxnId="{4AAE6C2D-433D-4DE9-A9F2-F029524D3651}">
      <dgm:prSet/>
      <dgm:spPr/>
      <dgm:t>
        <a:bodyPr/>
        <a:lstStyle/>
        <a:p>
          <a:endParaRPr lang="en-US"/>
        </a:p>
      </dgm:t>
    </dgm:pt>
    <dgm:pt modelId="{94439B4E-9690-400E-8944-D058E42C4831}" type="sibTrans" cxnId="{4AAE6C2D-433D-4DE9-A9F2-F029524D3651}">
      <dgm:prSet/>
      <dgm:spPr/>
      <dgm:t>
        <a:bodyPr/>
        <a:lstStyle/>
        <a:p>
          <a:endParaRPr lang="en-US"/>
        </a:p>
      </dgm:t>
    </dgm:pt>
    <dgm:pt modelId="{20A7C695-DCE2-4416-B8F6-06BBFAFFFEBC}">
      <dgm:prSet/>
      <dgm:spPr/>
      <dgm:t>
        <a:bodyPr/>
        <a:lstStyle/>
        <a:p>
          <a:r>
            <a:rPr lang="en-US" b="1"/>
            <a:t>Annual Security Training</a:t>
          </a:r>
          <a:endParaRPr lang="en-US"/>
        </a:p>
      </dgm:t>
    </dgm:pt>
    <dgm:pt modelId="{7EBEDB2C-9854-468B-8A39-1450F6F84F98}" type="parTrans" cxnId="{1CE2DEFC-84C1-4CCC-843C-1297F118A40B}">
      <dgm:prSet/>
      <dgm:spPr/>
      <dgm:t>
        <a:bodyPr/>
        <a:lstStyle/>
        <a:p>
          <a:endParaRPr lang="en-US"/>
        </a:p>
      </dgm:t>
    </dgm:pt>
    <dgm:pt modelId="{D548B82B-93EF-4ACD-9109-CE8DB41B0BAB}" type="sibTrans" cxnId="{1CE2DEFC-84C1-4CCC-843C-1297F118A40B}">
      <dgm:prSet/>
      <dgm:spPr/>
      <dgm:t>
        <a:bodyPr/>
        <a:lstStyle/>
        <a:p>
          <a:endParaRPr lang="en-US"/>
        </a:p>
      </dgm:t>
    </dgm:pt>
    <dgm:pt modelId="{0A76B083-D9BF-42CA-A650-061B4F9D674F}">
      <dgm:prSet/>
      <dgm:spPr/>
      <dgm:t>
        <a:bodyPr/>
        <a:lstStyle/>
        <a:p>
          <a:r>
            <a:rPr lang="en-US"/>
            <a:t>Massachusetts requires organizations to have an annual security training and review and sign off on a WISP.</a:t>
          </a:r>
        </a:p>
      </dgm:t>
    </dgm:pt>
    <dgm:pt modelId="{A27B833C-7C4C-4222-AD6D-83FD8E2B8175}" type="parTrans" cxnId="{04B8BB2B-F91F-4D2D-A5AB-D1C7747A607F}">
      <dgm:prSet/>
      <dgm:spPr/>
      <dgm:t>
        <a:bodyPr/>
        <a:lstStyle/>
        <a:p>
          <a:endParaRPr lang="en-US"/>
        </a:p>
      </dgm:t>
    </dgm:pt>
    <dgm:pt modelId="{61FD473B-5B00-4463-86DB-9B4F14CF11BF}" type="sibTrans" cxnId="{04B8BB2B-F91F-4D2D-A5AB-D1C7747A607F}">
      <dgm:prSet/>
      <dgm:spPr/>
      <dgm:t>
        <a:bodyPr/>
        <a:lstStyle/>
        <a:p>
          <a:endParaRPr lang="en-US"/>
        </a:p>
      </dgm:t>
    </dgm:pt>
    <dgm:pt modelId="{8983FD31-7083-4DA9-9883-40761EE53F14}">
      <dgm:prSet/>
      <dgm:spPr/>
      <dgm:t>
        <a:bodyPr/>
        <a:lstStyle/>
        <a:p>
          <a:r>
            <a:rPr lang="en-US" b="1"/>
            <a:t>Ongoing Security Training</a:t>
          </a:r>
          <a:endParaRPr lang="en-US"/>
        </a:p>
      </dgm:t>
    </dgm:pt>
    <dgm:pt modelId="{697A18C1-4DB2-457D-ADEF-0A6A2AC084F3}" type="parTrans" cxnId="{456FC38F-B0A1-4E5F-858B-59749B84DD6F}">
      <dgm:prSet/>
      <dgm:spPr/>
      <dgm:t>
        <a:bodyPr/>
        <a:lstStyle/>
        <a:p>
          <a:endParaRPr lang="en-US"/>
        </a:p>
      </dgm:t>
    </dgm:pt>
    <dgm:pt modelId="{507CE622-7E4D-4872-A9C9-DE6B459BEA81}" type="sibTrans" cxnId="{456FC38F-B0A1-4E5F-858B-59749B84DD6F}">
      <dgm:prSet/>
      <dgm:spPr/>
      <dgm:t>
        <a:bodyPr/>
        <a:lstStyle/>
        <a:p>
          <a:endParaRPr lang="en-US"/>
        </a:p>
      </dgm:t>
    </dgm:pt>
    <dgm:pt modelId="{A3AA3F51-CFCA-47A1-B32C-CB30B5AC61C1}">
      <dgm:prSet/>
      <dgm:spPr/>
      <dgm:t>
        <a:bodyPr/>
        <a:lstStyle/>
        <a:p>
          <a:r>
            <a:rPr lang="en-US"/>
            <a:t>Use computer-based an in-person security trainings to reinforce your policies.</a:t>
          </a:r>
        </a:p>
      </dgm:t>
    </dgm:pt>
    <dgm:pt modelId="{4D2E11EF-A264-4483-8675-32A6D471B841}" type="parTrans" cxnId="{33A25708-F05A-4536-84BA-C2CE40C31F29}">
      <dgm:prSet/>
      <dgm:spPr/>
      <dgm:t>
        <a:bodyPr/>
        <a:lstStyle/>
        <a:p>
          <a:endParaRPr lang="en-US"/>
        </a:p>
      </dgm:t>
    </dgm:pt>
    <dgm:pt modelId="{F9831A99-2D7B-43E5-982A-080A2CE6DA51}" type="sibTrans" cxnId="{33A25708-F05A-4536-84BA-C2CE40C31F29}">
      <dgm:prSet/>
      <dgm:spPr/>
      <dgm:t>
        <a:bodyPr/>
        <a:lstStyle/>
        <a:p>
          <a:endParaRPr lang="en-US"/>
        </a:p>
      </dgm:t>
    </dgm:pt>
    <dgm:pt modelId="{BB1F6677-1F54-4111-88C7-579A6BCB3379}" type="pres">
      <dgm:prSet presAssocID="{7F32914E-A7E9-4379-9466-0A563D9D00B3}" presName="linear" presStyleCnt="0">
        <dgm:presLayoutVars>
          <dgm:animLvl val="lvl"/>
          <dgm:resizeHandles val="exact"/>
        </dgm:presLayoutVars>
      </dgm:prSet>
      <dgm:spPr/>
    </dgm:pt>
    <dgm:pt modelId="{DF7C7666-9126-4C26-88B5-6687C6DD97E2}" type="pres">
      <dgm:prSet presAssocID="{271B4F8F-E6BF-4C46-A4D1-0A24B0F3282D}" presName="parentText" presStyleLbl="node1" presStyleIdx="0" presStyleCnt="3">
        <dgm:presLayoutVars>
          <dgm:chMax val="0"/>
          <dgm:bulletEnabled val="1"/>
        </dgm:presLayoutVars>
      </dgm:prSet>
      <dgm:spPr/>
    </dgm:pt>
    <dgm:pt modelId="{7EAEEB15-B7A9-4487-B9BF-774E652CBC4A}" type="pres">
      <dgm:prSet presAssocID="{271B4F8F-E6BF-4C46-A4D1-0A24B0F3282D}" presName="childText" presStyleLbl="revTx" presStyleIdx="0" presStyleCnt="3">
        <dgm:presLayoutVars>
          <dgm:bulletEnabled val="1"/>
        </dgm:presLayoutVars>
      </dgm:prSet>
      <dgm:spPr/>
    </dgm:pt>
    <dgm:pt modelId="{AFCE288F-2BF1-4230-9BB7-74730D4C8F22}" type="pres">
      <dgm:prSet presAssocID="{20A7C695-DCE2-4416-B8F6-06BBFAFFFEBC}" presName="parentText" presStyleLbl="node1" presStyleIdx="1" presStyleCnt="3">
        <dgm:presLayoutVars>
          <dgm:chMax val="0"/>
          <dgm:bulletEnabled val="1"/>
        </dgm:presLayoutVars>
      </dgm:prSet>
      <dgm:spPr/>
    </dgm:pt>
    <dgm:pt modelId="{D323CE71-95BB-4A45-BC98-CCDF1FA7A34D}" type="pres">
      <dgm:prSet presAssocID="{20A7C695-DCE2-4416-B8F6-06BBFAFFFEBC}" presName="childText" presStyleLbl="revTx" presStyleIdx="1" presStyleCnt="3">
        <dgm:presLayoutVars>
          <dgm:bulletEnabled val="1"/>
        </dgm:presLayoutVars>
      </dgm:prSet>
      <dgm:spPr/>
    </dgm:pt>
    <dgm:pt modelId="{8105D417-AA35-4DE8-BB8B-739F283819CA}" type="pres">
      <dgm:prSet presAssocID="{8983FD31-7083-4DA9-9883-40761EE53F14}" presName="parentText" presStyleLbl="node1" presStyleIdx="2" presStyleCnt="3">
        <dgm:presLayoutVars>
          <dgm:chMax val="0"/>
          <dgm:bulletEnabled val="1"/>
        </dgm:presLayoutVars>
      </dgm:prSet>
      <dgm:spPr/>
    </dgm:pt>
    <dgm:pt modelId="{05205E2D-DCFC-4616-BAE8-73854F01EF0A}" type="pres">
      <dgm:prSet presAssocID="{8983FD31-7083-4DA9-9883-40761EE53F14}" presName="childText" presStyleLbl="revTx" presStyleIdx="2" presStyleCnt="3">
        <dgm:presLayoutVars>
          <dgm:bulletEnabled val="1"/>
        </dgm:presLayoutVars>
      </dgm:prSet>
      <dgm:spPr/>
    </dgm:pt>
  </dgm:ptLst>
  <dgm:cxnLst>
    <dgm:cxn modelId="{33A25708-F05A-4536-84BA-C2CE40C31F29}" srcId="{8983FD31-7083-4DA9-9883-40761EE53F14}" destId="{A3AA3F51-CFCA-47A1-B32C-CB30B5AC61C1}" srcOrd="0" destOrd="0" parTransId="{4D2E11EF-A264-4483-8675-32A6D471B841}" sibTransId="{F9831A99-2D7B-43E5-982A-080A2CE6DA51}"/>
    <dgm:cxn modelId="{1F376B2B-3805-4880-9868-92521D421A08}" srcId="{7F32914E-A7E9-4379-9466-0A563D9D00B3}" destId="{271B4F8F-E6BF-4C46-A4D1-0A24B0F3282D}" srcOrd="0" destOrd="0" parTransId="{F577D454-6332-4AD4-8AF5-BDE2781CF4AF}" sibTransId="{6DF47A3A-CF02-48B3-9E39-9730D53116E5}"/>
    <dgm:cxn modelId="{04B8BB2B-F91F-4D2D-A5AB-D1C7747A607F}" srcId="{20A7C695-DCE2-4416-B8F6-06BBFAFFFEBC}" destId="{0A76B083-D9BF-42CA-A650-061B4F9D674F}" srcOrd="0" destOrd="0" parTransId="{A27B833C-7C4C-4222-AD6D-83FD8E2B8175}" sibTransId="{61FD473B-5B00-4463-86DB-9B4F14CF11BF}"/>
    <dgm:cxn modelId="{4AAE6C2D-433D-4DE9-A9F2-F029524D3651}" srcId="{271B4F8F-E6BF-4C46-A4D1-0A24B0F3282D}" destId="{BDE7C364-7F8A-4417-9C09-86F8030D3FBE}" srcOrd="0" destOrd="0" parTransId="{CE9AD03B-CBEB-4B97-8C0A-864B6B4AF823}" sibTransId="{94439B4E-9690-400E-8944-D058E42C4831}"/>
    <dgm:cxn modelId="{326D4B68-2419-4FAB-BF26-424ED8376EB4}" type="presOf" srcId="{271B4F8F-E6BF-4C46-A4D1-0A24B0F3282D}" destId="{DF7C7666-9126-4C26-88B5-6687C6DD97E2}" srcOrd="0" destOrd="0" presId="urn:microsoft.com/office/officeart/2005/8/layout/vList2"/>
    <dgm:cxn modelId="{65F54886-CA55-40B6-A8EE-206BB9915135}" type="presOf" srcId="{20A7C695-DCE2-4416-B8F6-06BBFAFFFEBC}" destId="{AFCE288F-2BF1-4230-9BB7-74730D4C8F22}" srcOrd="0" destOrd="0" presId="urn:microsoft.com/office/officeart/2005/8/layout/vList2"/>
    <dgm:cxn modelId="{456FC38F-B0A1-4E5F-858B-59749B84DD6F}" srcId="{7F32914E-A7E9-4379-9466-0A563D9D00B3}" destId="{8983FD31-7083-4DA9-9883-40761EE53F14}" srcOrd="2" destOrd="0" parTransId="{697A18C1-4DB2-457D-ADEF-0A6A2AC084F3}" sibTransId="{507CE622-7E4D-4872-A9C9-DE6B459BEA81}"/>
    <dgm:cxn modelId="{6E07C3D6-D708-499C-8906-0D4605DAC4BA}" type="presOf" srcId="{0A76B083-D9BF-42CA-A650-061B4F9D674F}" destId="{D323CE71-95BB-4A45-BC98-CCDF1FA7A34D}" srcOrd="0" destOrd="0" presId="urn:microsoft.com/office/officeart/2005/8/layout/vList2"/>
    <dgm:cxn modelId="{AAB06EDF-A991-4005-B4FA-7DCA1605F684}" type="presOf" srcId="{7F32914E-A7E9-4379-9466-0A563D9D00B3}" destId="{BB1F6677-1F54-4111-88C7-579A6BCB3379}" srcOrd="0" destOrd="0" presId="urn:microsoft.com/office/officeart/2005/8/layout/vList2"/>
    <dgm:cxn modelId="{414FD7E2-669D-4A71-9832-88D2DFD6DD82}" type="presOf" srcId="{8983FD31-7083-4DA9-9883-40761EE53F14}" destId="{8105D417-AA35-4DE8-BB8B-739F283819CA}" srcOrd="0" destOrd="0" presId="urn:microsoft.com/office/officeart/2005/8/layout/vList2"/>
    <dgm:cxn modelId="{D55C10E5-ACB3-4036-B9CD-4944A5F9EB4D}" type="presOf" srcId="{BDE7C364-7F8A-4417-9C09-86F8030D3FBE}" destId="{7EAEEB15-B7A9-4487-B9BF-774E652CBC4A}" srcOrd="0" destOrd="0" presId="urn:microsoft.com/office/officeart/2005/8/layout/vList2"/>
    <dgm:cxn modelId="{D68093F1-2D7B-4242-9DE9-B2170E78A2BB}" type="presOf" srcId="{A3AA3F51-CFCA-47A1-B32C-CB30B5AC61C1}" destId="{05205E2D-DCFC-4616-BAE8-73854F01EF0A}" srcOrd="0" destOrd="0" presId="urn:microsoft.com/office/officeart/2005/8/layout/vList2"/>
    <dgm:cxn modelId="{1CE2DEFC-84C1-4CCC-843C-1297F118A40B}" srcId="{7F32914E-A7E9-4379-9466-0A563D9D00B3}" destId="{20A7C695-DCE2-4416-B8F6-06BBFAFFFEBC}" srcOrd="1" destOrd="0" parTransId="{7EBEDB2C-9854-468B-8A39-1450F6F84F98}" sibTransId="{D548B82B-93EF-4ACD-9109-CE8DB41B0BAB}"/>
    <dgm:cxn modelId="{3F7B6F6E-E725-4AF4-AFF3-7FDA619F7716}" type="presParOf" srcId="{BB1F6677-1F54-4111-88C7-579A6BCB3379}" destId="{DF7C7666-9126-4C26-88B5-6687C6DD97E2}" srcOrd="0" destOrd="0" presId="urn:microsoft.com/office/officeart/2005/8/layout/vList2"/>
    <dgm:cxn modelId="{D9A8E7CA-0D76-49D7-80E9-D51FE1490A7E}" type="presParOf" srcId="{BB1F6677-1F54-4111-88C7-579A6BCB3379}" destId="{7EAEEB15-B7A9-4487-B9BF-774E652CBC4A}" srcOrd="1" destOrd="0" presId="urn:microsoft.com/office/officeart/2005/8/layout/vList2"/>
    <dgm:cxn modelId="{2485B939-7D03-4869-AC2F-718AC2316D2C}" type="presParOf" srcId="{BB1F6677-1F54-4111-88C7-579A6BCB3379}" destId="{AFCE288F-2BF1-4230-9BB7-74730D4C8F22}" srcOrd="2" destOrd="0" presId="urn:microsoft.com/office/officeart/2005/8/layout/vList2"/>
    <dgm:cxn modelId="{75DD225E-0ADA-4AE3-85FF-26C0D508F958}" type="presParOf" srcId="{BB1F6677-1F54-4111-88C7-579A6BCB3379}" destId="{D323CE71-95BB-4A45-BC98-CCDF1FA7A34D}" srcOrd="3" destOrd="0" presId="urn:microsoft.com/office/officeart/2005/8/layout/vList2"/>
    <dgm:cxn modelId="{5F3163B9-CF8B-43D4-AA86-C00F4D7DA4C9}" type="presParOf" srcId="{BB1F6677-1F54-4111-88C7-579A6BCB3379}" destId="{8105D417-AA35-4DE8-BB8B-739F283819CA}" srcOrd="4" destOrd="0" presId="urn:microsoft.com/office/officeart/2005/8/layout/vList2"/>
    <dgm:cxn modelId="{08DD403B-122E-46B0-BF50-66C43DD1C36B}" type="presParOf" srcId="{BB1F6677-1F54-4111-88C7-579A6BCB3379}" destId="{05205E2D-DCFC-4616-BAE8-73854F01EF0A}"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1BA4DD-7B54-4948-959D-5DCF17E7C67F}" type="doc">
      <dgm:prSet loTypeId="urn:microsoft.com/office/officeart/2016/7/layout/VerticalSolidActionList" loCatId="List" qsTypeId="urn:microsoft.com/office/officeart/2005/8/quickstyle/simple1" qsCatId="simple" csTypeId="urn:microsoft.com/office/officeart/2005/8/colors/ColorSchemeForSuggestions" csCatId="other"/>
      <dgm:spPr/>
      <dgm:t>
        <a:bodyPr/>
        <a:lstStyle/>
        <a:p>
          <a:endParaRPr lang="en-US"/>
        </a:p>
      </dgm:t>
    </dgm:pt>
    <dgm:pt modelId="{96EBDC97-4D10-4386-8498-83394B6CCA24}">
      <dgm:prSet/>
      <dgm:spPr/>
      <dgm:t>
        <a:bodyPr/>
        <a:lstStyle/>
        <a:p>
          <a:r>
            <a:rPr lang="en-US"/>
            <a:t>Stay</a:t>
          </a:r>
        </a:p>
      </dgm:t>
    </dgm:pt>
    <dgm:pt modelId="{C4D0F18F-6C63-4B68-B777-2F9DF359E019}" type="parTrans" cxnId="{3D06C9F8-6E0E-4EFD-9D0F-0FD57BEFF4D1}">
      <dgm:prSet/>
      <dgm:spPr/>
      <dgm:t>
        <a:bodyPr/>
        <a:lstStyle/>
        <a:p>
          <a:endParaRPr lang="en-US"/>
        </a:p>
      </dgm:t>
    </dgm:pt>
    <dgm:pt modelId="{F236E4DA-98F7-46B9-AE00-97DA1D507066}" type="sibTrans" cxnId="{3D06C9F8-6E0E-4EFD-9D0F-0FD57BEFF4D1}">
      <dgm:prSet/>
      <dgm:spPr/>
      <dgm:t>
        <a:bodyPr/>
        <a:lstStyle/>
        <a:p>
          <a:endParaRPr lang="en-US"/>
        </a:p>
      </dgm:t>
    </dgm:pt>
    <dgm:pt modelId="{BBDE84C5-45FA-4FBD-9844-45A958301C73}">
      <dgm:prSet/>
      <dgm:spPr/>
      <dgm:t>
        <a:bodyPr/>
        <a:lstStyle/>
        <a:p>
          <a:r>
            <a:rPr lang="en-US"/>
            <a:t>Stay educated about the latest threats out there</a:t>
          </a:r>
        </a:p>
      </dgm:t>
    </dgm:pt>
    <dgm:pt modelId="{A4DF015C-5C69-4411-B186-E1573D0A10F5}" type="parTrans" cxnId="{78EEA5D4-FCF6-4189-A893-060C91346FB8}">
      <dgm:prSet/>
      <dgm:spPr/>
      <dgm:t>
        <a:bodyPr/>
        <a:lstStyle/>
        <a:p>
          <a:endParaRPr lang="en-US"/>
        </a:p>
      </dgm:t>
    </dgm:pt>
    <dgm:pt modelId="{17F944F9-920D-44DF-8445-B546CAC208FD}" type="sibTrans" cxnId="{78EEA5D4-FCF6-4189-A893-060C91346FB8}">
      <dgm:prSet/>
      <dgm:spPr/>
      <dgm:t>
        <a:bodyPr/>
        <a:lstStyle/>
        <a:p>
          <a:endParaRPr lang="en-US"/>
        </a:p>
      </dgm:t>
    </dgm:pt>
    <dgm:pt modelId="{D88A1EF4-C588-44B2-98E7-4A9472F11291}">
      <dgm:prSet/>
      <dgm:spPr/>
      <dgm:t>
        <a:bodyPr/>
        <a:lstStyle/>
        <a:p>
          <a:r>
            <a:rPr lang="en-US"/>
            <a:t>Follow US-CERT on Twitter to get summaries of the latest patches to applications and Windows</a:t>
          </a:r>
        </a:p>
      </dgm:t>
    </dgm:pt>
    <dgm:pt modelId="{E708ECF8-40CE-49C1-93EE-9A7B3AE4FA27}" type="parTrans" cxnId="{60AFB9A5-C40E-4D70-9470-4AA8FCB89148}">
      <dgm:prSet/>
      <dgm:spPr/>
      <dgm:t>
        <a:bodyPr/>
        <a:lstStyle/>
        <a:p>
          <a:endParaRPr lang="en-US"/>
        </a:p>
      </dgm:t>
    </dgm:pt>
    <dgm:pt modelId="{C1510D6B-2FDF-485F-A5F0-D9A30A55315D}" type="sibTrans" cxnId="{60AFB9A5-C40E-4D70-9470-4AA8FCB89148}">
      <dgm:prSet/>
      <dgm:spPr/>
      <dgm:t>
        <a:bodyPr/>
        <a:lstStyle/>
        <a:p>
          <a:endParaRPr lang="en-US"/>
        </a:p>
      </dgm:t>
    </dgm:pt>
    <dgm:pt modelId="{4BF5635E-72C9-4BC2-8CC6-C10CD471F946}">
      <dgm:prSet/>
      <dgm:spPr/>
      <dgm:t>
        <a:bodyPr/>
        <a:lstStyle/>
        <a:p>
          <a:r>
            <a:rPr lang="en-US"/>
            <a:t>Address</a:t>
          </a:r>
        </a:p>
      </dgm:t>
    </dgm:pt>
    <dgm:pt modelId="{8B7D4E4C-3CAD-4562-95E6-E145996F9740}" type="parTrans" cxnId="{C07C4FCA-B636-4AF4-826C-D1BA038ADEAF}">
      <dgm:prSet/>
      <dgm:spPr/>
      <dgm:t>
        <a:bodyPr/>
        <a:lstStyle/>
        <a:p>
          <a:endParaRPr lang="en-US"/>
        </a:p>
      </dgm:t>
    </dgm:pt>
    <dgm:pt modelId="{33F7E470-3D85-4204-AB7A-F4AF6756625C}" type="sibTrans" cxnId="{C07C4FCA-B636-4AF4-826C-D1BA038ADEAF}">
      <dgm:prSet/>
      <dgm:spPr/>
      <dgm:t>
        <a:bodyPr/>
        <a:lstStyle/>
        <a:p>
          <a:endParaRPr lang="en-US"/>
        </a:p>
      </dgm:t>
    </dgm:pt>
    <dgm:pt modelId="{D69ECD77-9B95-423C-8C4D-D32A851350C9}">
      <dgm:prSet/>
      <dgm:spPr/>
      <dgm:t>
        <a:bodyPr/>
        <a:lstStyle/>
        <a:p>
          <a:r>
            <a:rPr lang="en-US"/>
            <a:t>Address security training as a part of new employee onboarding</a:t>
          </a:r>
        </a:p>
      </dgm:t>
    </dgm:pt>
    <dgm:pt modelId="{A75FD60C-FF23-4AD1-9E0F-75041842FBEF}" type="parTrans" cxnId="{DEC99DD3-B7B2-4ED2-92CC-401CF97FA0E3}">
      <dgm:prSet/>
      <dgm:spPr/>
      <dgm:t>
        <a:bodyPr/>
        <a:lstStyle/>
        <a:p>
          <a:endParaRPr lang="en-US"/>
        </a:p>
      </dgm:t>
    </dgm:pt>
    <dgm:pt modelId="{4130B337-1C5E-49D0-A651-4A7994396DD6}" type="sibTrans" cxnId="{DEC99DD3-B7B2-4ED2-92CC-401CF97FA0E3}">
      <dgm:prSet/>
      <dgm:spPr/>
      <dgm:t>
        <a:bodyPr/>
        <a:lstStyle/>
        <a:p>
          <a:endParaRPr lang="en-US"/>
        </a:p>
      </dgm:t>
    </dgm:pt>
    <dgm:pt modelId="{EC055918-6D47-4D77-8C46-716C18B6F513}">
      <dgm:prSet/>
      <dgm:spPr/>
      <dgm:t>
        <a:bodyPr/>
        <a:lstStyle/>
        <a:p>
          <a:r>
            <a:rPr lang="en-US"/>
            <a:t>Review any policies that you have and also go over your agency’s way of handling confidential data</a:t>
          </a:r>
        </a:p>
      </dgm:t>
    </dgm:pt>
    <dgm:pt modelId="{4C3AD79C-1284-43C3-A8D6-0D5547EE81C6}" type="parTrans" cxnId="{19FB52BB-742D-4161-8630-CCFD0F647845}">
      <dgm:prSet/>
      <dgm:spPr/>
      <dgm:t>
        <a:bodyPr/>
        <a:lstStyle/>
        <a:p>
          <a:endParaRPr lang="en-US"/>
        </a:p>
      </dgm:t>
    </dgm:pt>
    <dgm:pt modelId="{B51ED118-E37B-4E64-AFB3-CA62D3A325FA}" type="sibTrans" cxnId="{19FB52BB-742D-4161-8630-CCFD0F647845}">
      <dgm:prSet/>
      <dgm:spPr/>
      <dgm:t>
        <a:bodyPr/>
        <a:lstStyle/>
        <a:p>
          <a:endParaRPr lang="en-US"/>
        </a:p>
      </dgm:t>
    </dgm:pt>
    <dgm:pt modelId="{E8C981D5-D09B-4DEF-A7FA-9EE10065BD17}">
      <dgm:prSet/>
      <dgm:spPr/>
      <dgm:t>
        <a:bodyPr/>
        <a:lstStyle/>
        <a:p>
          <a:r>
            <a:rPr lang="en-US"/>
            <a:t>Practice</a:t>
          </a:r>
        </a:p>
      </dgm:t>
    </dgm:pt>
    <dgm:pt modelId="{BDC90126-504C-460E-865E-1F6AF475AB29}" type="parTrans" cxnId="{6680C1F2-FFEB-4134-A47C-0865B30CAEDC}">
      <dgm:prSet/>
      <dgm:spPr/>
      <dgm:t>
        <a:bodyPr/>
        <a:lstStyle/>
        <a:p>
          <a:endParaRPr lang="en-US"/>
        </a:p>
      </dgm:t>
    </dgm:pt>
    <dgm:pt modelId="{26F6BE44-029A-4B2A-BE6A-D16A8FBD45B2}" type="sibTrans" cxnId="{6680C1F2-FFEB-4134-A47C-0865B30CAEDC}">
      <dgm:prSet/>
      <dgm:spPr/>
      <dgm:t>
        <a:bodyPr/>
        <a:lstStyle/>
        <a:p>
          <a:endParaRPr lang="en-US"/>
        </a:p>
      </dgm:t>
    </dgm:pt>
    <dgm:pt modelId="{CBF2B2D0-97A9-45C7-954F-307F8E02B2DA}">
      <dgm:prSet/>
      <dgm:spPr/>
      <dgm:t>
        <a:bodyPr/>
        <a:lstStyle/>
        <a:p>
          <a:r>
            <a:rPr lang="en-US"/>
            <a:t>Practice what you preach</a:t>
          </a:r>
        </a:p>
      </dgm:t>
    </dgm:pt>
    <dgm:pt modelId="{40869A15-F482-4867-97E3-15B1C79FCEC4}" type="parTrans" cxnId="{5C57C961-DC2F-403A-AF4E-836E1BCEBD87}">
      <dgm:prSet/>
      <dgm:spPr/>
      <dgm:t>
        <a:bodyPr/>
        <a:lstStyle/>
        <a:p>
          <a:endParaRPr lang="en-US"/>
        </a:p>
      </dgm:t>
    </dgm:pt>
    <dgm:pt modelId="{CA3A9C8F-B1FC-4C89-9C02-8DABCC30004A}" type="sibTrans" cxnId="{5C57C961-DC2F-403A-AF4E-836E1BCEBD87}">
      <dgm:prSet/>
      <dgm:spPr/>
      <dgm:t>
        <a:bodyPr/>
        <a:lstStyle/>
        <a:p>
          <a:endParaRPr lang="en-US"/>
        </a:p>
      </dgm:t>
    </dgm:pt>
    <dgm:pt modelId="{379F41D5-3260-4E35-8105-AA6AC394C4BB}">
      <dgm:prSet/>
      <dgm:spPr/>
      <dgm:t>
        <a:bodyPr/>
        <a:lstStyle/>
        <a:p>
          <a:r>
            <a:rPr lang="en-US"/>
            <a:t>Set a good example for the rest of your staff and/or reports</a:t>
          </a:r>
        </a:p>
      </dgm:t>
    </dgm:pt>
    <dgm:pt modelId="{DD5140A1-FCE7-4842-8CDA-14D5D6234C38}" type="parTrans" cxnId="{36F90893-7823-4F03-816D-ABAC605DCE19}">
      <dgm:prSet/>
      <dgm:spPr/>
      <dgm:t>
        <a:bodyPr/>
        <a:lstStyle/>
        <a:p>
          <a:endParaRPr lang="en-US"/>
        </a:p>
      </dgm:t>
    </dgm:pt>
    <dgm:pt modelId="{D932D94B-D490-4585-87F9-21C7547D9BB4}" type="sibTrans" cxnId="{36F90893-7823-4F03-816D-ABAC605DCE19}">
      <dgm:prSet/>
      <dgm:spPr/>
      <dgm:t>
        <a:bodyPr/>
        <a:lstStyle/>
        <a:p>
          <a:endParaRPr lang="en-US"/>
        </a:p>
      </dgm:t>
    </dgm:pt>
    <dgm:pt modelId="{C2D20455-7EEC-4920-89E8-A9CE07925317}" type="pres">
      <dgm:prSet presAssocID="{0F1BA4DD-7B54-4948-959D-5DCF17E7C67F}" presName="Name0" presStyleCnt="0">
        <dgm:presLayoutVars>
          <dgm:dir/>
          <dgm:animLvl val="lvl"/>
          <dgm:resizeHandles val="exact"/>
        </dgm:presLayoutVars>
      </dgm:prSet>
      <dgm:spPr/>
    </dgm:pt>
    <dgm:pt modelId="{54B661E7-5509-4C37-80F9-255564A8F9CE}" type="pres">
      <dgm:prSet presAssocID="{96EBDC97-4D10-4386-8498-83394B6CCA24}" presName="linNode" presStyleCnt="0"/>
      <dgm:spPr/>
    </dgm:pt>
    <dgm:pt modelId="{FA22AAEB-2851-455A-867F-8F15F260FAC9}" type="pres">
      <dgm:prSet presAssocID="{96EBDC97-4D10-4386-8498-83394B6CCA24}" presName="parentText" presStyleLbl="alignNode1" presStyleIdx="0" presStyleCnt="3">
        <dgm:presLayoutVars>
          <dgm:chMax val="1"/>
          <dgm:bulletEnabled/>
        </dgm:presLayoutVars>
      </dgm:prSet>
      <dgm:spPr/>
    </dgm:pt>
    <dgm:pt modelId="{B88422C6-6E71-49EB-A089-7613057F7A00}" type="pres">
      <dgm:prSet presAssocID="{96EBDC97-4D10-4386-8498-83394B6CCA24}" presName="descendantText" presStyleLbl="alignAccFollowNode1" presStyleIdx="0" presStyleCnt="3">
        <dgm:presLayoutVars>
          <dgm:bulletEnabled/>
        </dgm:presLayoutVars>
      </dgm:prSet>
      <dgm:spPr/>
    </dgm:pt>
    <dgm:pt modelId="{EB0446E2-9E2C-4F37-9761-44DBB3A2DD70}" type="pres">
      <dgm:prSet presAssocID="{F236E4DA-98F7-46B9-AE00-97DA1D507066}" presName="sp" presStyleCnt="0"/>
      <dgm:spPr/>
    </dgm:pt>
    <dgm:pt modelId="{0DF17A9D-0663-42AC-BD2D-0B0F1F00105D}" type="pres">
      <dgm:prSet presAssocID="{4BF5635E-72C9-4BC2-8CC6-C10CD471F946}" presName="linNode" presStyleCnt="0"/>
      <dgm:spPr/>
    </dgm:pt>
    <dgm:pt modelId="{710BCDF6-EC37-4262-96E9-60FE83F78FDD}" type="pres">
      <dgm:prSet presAssocID="{4BF5635E-72C9-4BC2-8CC6-C10CD471F946}" presName="parentText" presStyleLbl="alignNode1" presStyleIdx="1" presStyleCnt="3">
        <dgm:presLayoutVars>
          <dgm:chMax val="1"/>
          <dgm:bulletEnabled/>
        </dgm:presLayoutVars>
      </dgm:prSet>
      <dgm:spPr/>
    </dgm:pt>
    <dgm:pt modelId="{AC020A1E-2F5C-4432-BED8-E79871333E4F}" type="pres">
      <dgm:prSet presAssocID="{4BF5635E-72C9-4BC2-8CC6-C10CD471F946}" presName="descendantText" presStyleLbl="alignAccFollowNode1" presStyleIdx="1" presStyleCnt="3">
        <dgm:presLayoutVars>
          <dgm:bulletEnabled/>
        </dgm:presLayoutVars>
      </dgm:prSet>
      <dgm:spPr/>
    </dgm:pt>
    <dgm:pt modelId="{A13B5F4E-9902-45CA-8980-460B6BF72A28}" type="pres">
      <dgm:prSet presAssocID="{33F7E470-3D85-4204-AB7A-F4AF6756625C}" presName="sp" presStyleCnt="0"/>
      <dgm:spPr/>
    </dgm:pt>
    <dgm:pt modelId="{12AD95F9-359B-47DD-AD27-ED41D04A8360}" type="pres">
      <dgm:prSet presAssocID="{E8C981D5-D09B-4DEF-A7FA-9EE10065BD17}" presName="linNode" presStyleCnt="0"/>
      <dgm:spPr/>
    </dgm:pt>
    <dgm:pt modelId="{A13D57B1-BD3B-4912-9472-C9068501D2D3}" type="pres">
      <dgm:prSet presAssocID="{E8C981D5-D09B-4DEF-A7FA-9EE10065BD17}" presName="parentText" presStyleLbl="alignNode1" presStyleIdx="2" presStyleCnt="3">
        <dgm:presLayoutVars>
          <dgm:chMax val="1"/>
          <dgm:bulletEnabled/>
        </dgm:presLayoutVars>
      </dgm:prSet>
      <dgm:spPr/>
    </dgm:pt>
    <dgm:pt modelId="{E97F07F6-8DB8-444A-AA8C-C11B79E39947}" type="pres">
      <dgm:prSet presAssocID="{E8C981D5-D09B-4DEF-A7FA-9EE10065BD17}" presName="descendantText" presStyleLbl="alignAccFollowNode1" presStyleIdx="2" presStyleCnt="3">
        <dgm:presLayoutVars>
          <dgm:bulletEnabled/>
        </dgm:presLayoutVars>
      </dgm:prSet>
      <dgm:spPr/>
    </dgm:pt>
  </dgm:ptLst>
  <dgm:cxnLst>
    <dgm:cxn modelId="{25EBC502-E5E0-4054-9BE0-9A6B46EDBC49}" type="presOf" srcId="{E8C981D5-D09B-4DEF-A7FA-9EE10065BD17}" destId="{A13D57B1-BD3B-4912-9472-C9068501D2D3}" srcOrd="0" destOrd="0" presId="urn:microsoft.com/office/officeart/2016/7/layout/VerticalSolidActionList"/>
    <dgm:cxn modelId="{185E6723-910C-4AAA-8CB0-253937A35BD8}" type="presOf" srcId="{4BF5635E-72C9-4BC2-8CC6-C10CD471F946}" destId="{710BCDF6-EC37-4262-96E9-60FE83F78FDD}" srcOrd="0" destOrd="0" presId="urn:microsoft.com/office/officeart/2016/7/layout/VerticalSolidActionList"/>
    <dgm:cxn modelId="{5C57C961-DC2F-403A-AF4E-836E1BCEBD87}" srcId="{E8C981D5-D09B-4DEF-A7FA-9EE10065BD17}" destId="{CBF2B2D0-97A9-45C7-954F-307F8E02B2DA}" srcOrd="0" destOrd="0" parTransId="{40869A15-F482-4867-97E3-15B1C79FCEC4}" sibTransId="{CA3A9C8F-B1FC-4C89-9C02-8DABCC30004A}"/>
    <dgm:cxn modelId="{DA437A43-171D-4E1D-B74A-AD3DC429972F}" type="presOf" srcId="{D69ECD77-9B95-423C-8C4D-D32A851350C9}" destId="{AC020A1E-2F5C-4432-BED8-E79871333E4F}" srcOrd="0" destOrd="0" presId="urn:microsoft.com/office/officeart/2016/7/layout/VerticalSolidActionList"/>
    <dgm:cxn modelId="{9E28A94B-B209-46E6-9DE0-7F04C431DB28}" type="presOf" srcId="{BBDE84C5-45FA-4FBD-9844-45A958301C73}" destId="{B88422C6-6E71-49EB-A089-7613057F7A00}" srcOrd="0" destOrd="0" presId="urn:microsoft.com/office/officeart/2016/7/layout/VerticalSolidActionList"/>
    <dgm:cxn modelId="{372A8A4C-CAE6-4E2F-AC12-23F505519FC0}" type="presOf" srcId="{CBF2B2D0-97A9-45C7-954F-307F8E02B2DA}" destId="{E97F07F6-8DB8-444A-AA8C-C11B79E39947}" srcOrd="0" destOrd="0" presId="urn:microsoft.com/office/officeart/2016/7/layout/VerticalSolidActionList"/>
    <dgm:cxn modelId="{5ED48755-0F1C-403E-A4B3-E03391B8D84E}" type="presOf" srcId="{EC055918-6D47-4D77-8C46-716C18B6F513}" destId="{AC020A1E-2F5C-4432-BED8-E79871333E4F}" srcOrd="0" destOrd="1" presId="urn:microsoft.com/office/officeart/2016/7/layout/VerticalSolidActionList"/>
    <dgm:cxn modelId="{96307188-0709-43E4-92B3-4FD2F95AE23B}" type="presOf" srcId="{0F1BA4DD-7B54-4948-959D-5DCF17E7C67F}" destId="{C2D20455-7EEC-4920-89E8-A9CE07925317}" srcOrd="0" destOrd="0" presId="urn:microsoft.com/office/officeart/2016/7/layout/VerticalSolidActionList"/>
    <dgm:cxn modelId="{36F90893-7823-4F03-816D-ABAC605DCE19}" srcId="{CBF2B2D0-97A9-45C7-954F-307F8E02B2DA}" destId="{379F41D5-3260-4E35-8105-AA6AC394C4BB}" srcOrd="0" destOrd="0" parTransId="{DD5140A1-FCE7-4842-8CDA-14D5D6234C38}" sibTransId="{D932D94B-D490-4585-87F9-21C7547D9BB4}"/>
    <dgm:cxn modelId="{C3829EA4-300F-4C08-A1F7-18583BA4111B}" type="presOf" srcId="{379F41D5-3260-4E35-8105-AA6AC394C4BB}" destId="{E97F07F6-8DB8-444A-AA8C-C11B79E39947}" srcOrd="0" destOrd="1" presId="urn:microsoft.com/office/officeart/2016/7/layout/VerticalSolidActionList"/>
    <dgm:cxn modelId="{60AFB9A5-C40E-4D70-9470-4AA8FCB89148}" srcId="{BBDE84C5-45FA-4FBD-9844-45A958301C73}" destId="{D88A1EF4-C588-44B2-98E7-4A9472F11291}" srcOrd="0" destOrd="0" parTransId="{E708ECF8-40CE-49C1-93EE-9A7B3AE4FA27}" sibTransId="{C1510D6B-2FDF-485F-A5F0-D9A30A55315D}"/>
    <dgm:cxn modelId="{19FB52BB-742D-4161-8630-CCFD0F647845}" srcId="{D69ECD77-9B95-423C-8C4D-D32A851350C9}" destId="{EC055918-6D47-4D77-8C46-716C18B6F513}" srcOrd="0" destOrd="0" parTransId="{4C3AD79C-1284-43C3-A8D6-0D5547EE81C6}" sibTransId="{B51ED118-E37B-4E64-AFB3-CA62D3A325FA}"/>
    <dgm:cxn modelId="{9B754FC1-7691-40F1-A241-41C4B351ECA3}" type="presOf" srcId="{D88A1EF4-C588-44B2-98E7-4A9472F11291}" destId="{B88422C6-6E71-49EB-A089-7613057F7A00}" srcOrd="0" destOrd="1" presId="urn:microsoft.com/office/officeart/2016/7/layout/VerticalSolidActionList"/>
    <dgm:cxn modelId="{C07C4FCA-B636-4AF4-826C-D1BA038ADEAF}" srcId="{0F1BA4DD-7B54-4948-959D-5DCF17E7C67F}" destId="{4BF5635E-72C9-4BC2-8CC6-C10CD471F946}" srcOrd="1" destOrd="0" parTransId="{8B7D4E4C-3CAD-4562-95E6-E145996F9740}" sibTransId="{33F7E470-3D85-4204-AB7A-F4AF6756625C}"/>
    <dgm:cxn modelId="{DEC99DD3-B7B2-4ED2-92CC-401CF97FA0E3}" srcId="{4BF5635E-72C9-4BC2-8CC6-C10CD471F946}" destId="{D69ECD77-9B95-423C-8C4D-D32A851350C9}" srcOrd="0" destOrd="0" parTransId="{A75FD60C-FF23-4AD1-9E0F-75041842FBEF}" sibTransId="{4130B337-1C5E-49D0-A651-4A7994396DD6}"/>
    <dgm:cxn modelId="{78EEA5D4-FCF6-4189-A893-060C91346FB8}" srcId="{96EBDC97-4D10-4386-8498-83394B6CCA24}" destId="{BBDE84C5-45FA-4FBD-9844-45A958301C73}" srcOrd="0" destOrd="0" parTransId="{A4DF015C-5C69-4411-B186-E1573D0A10F5}" sibTransId="{17F944F9-920D-44DF-8445-B546CAC208FD}"/>
    <dgm:cxn modelId="{6680C1F2-FFEB-4134-A47C-0865B30CAEDC}" srcId="{0F1BA4DD-7B54-4948-959D-5DCF17E7C67F}" destId="{E8C981D5-D09B-4DEF-A7FA-9EE10065BD17}" srcOrd="2" destOrd="0" parTransId="{BDC90126-504C-460E-865E-1F6AF475AB29}" sibTransId="{26F6BE44-029A-4B2A-BE6A-D16A8FBD45B2}"/>
    <dgm:cxn modelId="{0C980EF3-7702-4CB8-8EED-4E33DE72A9AF}" type="presOf" srcId="{96EBDC97-4D10-4386-8498-83394B6CCA24}" destId="{FA22AAEB-2851-455A-867F-8F15F260FAC9}" srcOrd="0" destOrd="0" presId="urn:microsoft.com/office/officeart/2016/7/layout/VerticalSolidActionList"/>
    <dgm:cxn modelId="{3D06C9F8-6E0E-4EFD-9D0F-0FD57BEFF4D1}" srcId="{0F1BA4DD-7B54-4948-959D-5DCF17E7C67F}" destId="{96EBDC97-4D10-4386-8498-83394B6CCA24}" srcOrd="0" destOrd="0" parTransId="{C4D0F18F-6C63-4B68-B777-2F9DF359E019}" sibTransId="{F236E4DA-98F7-46B9-AE00-97DA1D507066}"/>
    <dgm:cxn modelId="{8F6F1A04-804F-4047-9CC8-F741E587E55D}" type="presParOf" srcId="{C2D20455-7EEC-4920-89E8-A9CE07925317}" destId="{54B661E7-5509-4C37-80F9-255564A8F9CE}" srcOrd="0" destOrd="0" presId="urn:microsoft.com/office/officeart/2016/7/layout/VerticalSolidActionList"/>
    <dgm:cxn modelId="{787E12AE-9678-4A51-9328-C8ACC007E4E0}" type="presParOf" srcId="{54B661E7-5509-4C37-80F9-255564A8F9CE}" destId="{FA22AAEB-2851-455A-867F-8F15F260FAC9}" srcOrd="0" destOrd="0" presId="urn:microsoft.com/office/officeart/2016/7/layout/VerticalSolidActionList"/>
    <dgm:cxn modelId="{7D82ECC8-CB8A-4A7A-A379-5242458F6BBC}" type="presParOf" srcId="{54B661E7-5509-4C37-80F9-255564A8F9CE}" destId="{B88422C6-6E71-49EB-A089-7613057F7A00}" srcOrd="1" destOrd="0" presId="urn:microsoft.com/office/officeart/2016/7/layout/VerticalSolidActionList"/>
    <dgm:cxn modelId="{E4B56A13-F4F3-4AAA-A8B1-83D8FCABC4B9}" type="presParOf" srcId="{C2D20455-7EEC-4920-89E8-A9CE07925317}" destId="{EB0446E2-9E2C-4F37-9761-44DBB3A2DD70}" srcOrd="1" destOrd="0" presId="urn:microsoft.com/office/officeart/2016/7/layout/VerticalSolidActionList"/>
    <dgm:cxn modelId="{6D4DEF58-1109-4384-BAD4-8D7457A3A585}" type="presParOf" srcId="{C2D20455-7EEC-4920-89E8-A9CE07925317}" destId="{0DF17A9D-0663-42AC-BD2D-0B0F1F00105D}" srcOrd="2" destOrd="0" presId="urn:microsoft.com/office/officeart/2016/7/layout/VerticalSolidActionList"/>
    <dgm:cxn modelId="{BC7CD2E5-BCCB-4E8E-B347-628AD4BB156E}" type="presParOf" srcId="{0DF17A9D-0663-42AC-BD2D-0B0F1F00105D}" destId="{710BCDF6-EC37-4262-96E9-60FE83F78FDD}" srcOrd="0" destOrd="0" presId="urn:microsoft.com/office/officeart/2016/7/layout/VerticalSolidActionList"/>
    <dgm:cxn modelId="{C1B8D6B0-BD9C-4C54-AE76-5DCBCA5817F2}" type="presParOf" srcId="{0DF17A9D-0663-42AC-BD2D-0B0F1F00105D}" destId="{AC020A1E-2F5C-4432-BED8-E79871333E4F}" srcOrd="1" destOrd="0" presId="urn:microsoft.com/office/officeart/2016/7/layout/VerticalSolidActionList"/>
    <dgm:cxn modelId="{F751A33A-C95D-4E4D-A695-ACEF28D7ED2D}" type="presParOf" srcId="{C2D20455-7EEC-4920-89E8-A9CE07925317}" destId="{A13B5F4E-9902-45CA-8980-460B6BF72A28}" srcOrd="3" destOrd="0" presId="urn:microsoft.com/office/officeart/2016/7/layout/VerticalSolidActionList"/>
    <dgm:cxn modelId="{BFA9D2C7-D838-4D8C-A2F6-E9DFD07C47BB}" type="presParOf" srcId="{C2D20455-7EEC-4920-89E8-A9CE07925317}" destId="{12AD95F9-359B-47DD-AD27-ED41D04A8360}" srcOrd="4" destOrd="0" presId="urn:microsoft.com/office/officeart/2016/7/layout/VerticalSolidActionList"/>
    <dgm:cxn modelId="{EF37259B-A358-47BB-AD8D-CC5DC6CC7341}" type="presParOf" srcId="{12AD95F9-359B-47DD-AD27-ED41D04A8360}" destId="{A13D57B1-BD3B-4912-9472-C9068501D2D3}" srcOrd="0" destOrd="0" presId="urn:microsoft.com/office/officeart/2016/7/layout/VerticalSolidActionList"/>
    <dgm:cxn modelId="{5AC570E5-7F75-44E2-9B37-B7C6B51BFAA6}" type="presParOf" srcId="{12AD95F9-359B-47DD-AD27-ED41D04A8360}" destId="{E97F07F6-8DB8-444A-AA8C-C11B79E39947}"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E9FFB-6C6D-4399-9B19-1B98493FCE51}">
      <dsp:nvSpPr>
        <dsp:cNvPr id="0" name=""/>
        <dsp:cNvSpPr/>
      </dsp:nvSpPr>
      <dsp:spPr>
        <a:xfrm>
          <a:off x="0" y="270215"/>
          <a:ext cx="6797675" cy="18144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374904" rIns="527575"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Massachusetts requires this to comply with CMR 17.04 which governs how Massachusetts companies and non-profits manage Personally Identifiable Information.</a:t>
          </a:r>
        </a:p>
        <a:p>
          <a:pPr marL="171450" lvl="1" indent="-171450" algn="l" defTabSz="800100">
            <a:lnSpc>
              <a:spcPct val="90000"/>
            </a:lnSpc>
            <a:spcBef>
              <a:spcPct val="0"/>
            </a:spcBef>
            <a:spcAft>
              <a:spcPct val="15000"/>
            </a:spcAft>
            <a:buChar char="•"/>
          </a:pPr>
          <a:r>
            <a:rPr lang="en-US" sz="1800" kern="1200"/>
            <a:t>You are legally within your right to ask any of your vendors for their WISP.</a:t>
          </a:r>
        </a:p>
      </dsp:txBody>
      <dsp:txXfrm>
        <a:off x="0" y="270215"/>
        <a:ext cx="6797675" cy="1814400"/>
      </dsp:txXfrm>
    </dsp:sp>
    <dsp:sp modelId="{47DFF1EF-5002-475C-B26B-861282945AF0}">
      <dsp:nvSpPr>
        <dsp:cNvPr id="0" name=""/>
        <dsp:cNvSpPr/>
      </dsp:nvSpPr>
      <dsp:spPr>
        <a:xfrm>
          <a:off x="339883" y="4535"/>
          <a:ext cx="4758372" cy="5313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800100">
            <a:lnSpc>
              <a:spcPct val="90000"/>
            </a:lnSpc>
            <a:spcBef>
              <a:spcPct val="0"/>
            </a:spcBef>
            <a:spcAft>
              <a:spcPct val="35000"/>
            </a:spcAft>
            <a:buNone/>
          </a:pPr>
          <a:r>
            <a:rPr lang="en-US" sz="1800" b="1" kern="1200"/>
            <a:t>WISP (Written Information Security Policy)</a:t>
          </a:r>
          <a:endParaRPr lang="en-US" sz="1800" kern="1200"/>
        </a:p>
      </dsp:txBody>
      <dsp:txXfrm>
        <a:off x="365822" y="30474"/>
        <a:ext cx="4706494" cy="479482"/>
      </dsp:txXfrm>
    </dsp:sp>
    <dsp:sp modelId="{D474485F-AAF8-4640-B6B2-588F31414306}">
      <dsp:nvSpPr>
        <dsp:cNvPr id="0" name=""/>
        <dsp:cNvSpPr/>
      </dsp:nvSpPr>
      <dsp:spPr>
        <a:xfrm>
          <a:off x="0" y="2447496"/>
          <a:ext cx="6797675" cy="1559250"/>
        </a:xfrm>
        <a:prstGeom prst="rect">
          <a:avLst/>
        </a:prstGeom>
        <a:solidFill>
          <a:schemeClr val="lt1">
            <a:alpha val="90000"/>
            <a:hueOff val="0"/>
            <a:satOff val="0"/>
            <a:lumOff val="0"/>
            <a:alphaOff val="0"/>
          </a:schemeClr>
        </a:solidFill>
        <a:ln w="15875" cap="flat" cmpd="sng" algn="ctr">
          <a:solidFill>
            <a:schemeClr val="accent2">
              <a:hueOff val="-2526513"/>
              <a:satOff val="10097"/>
              <a:lumOff val="-53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374904" rIns="527575"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This policy would apply to any person who is provided an account connected to your corporate network or systems, including: employees, guests, partners, vendors, etc.</a:t>
          </a:r>
        </a:p>
        <a:p>
          <a:pPr marL="171450" lvl="1" indent="-171450" algn="l" defTabSz="800100">
            <a:lnSpc>
              <a:spcPct val="90000"/>
            </a:lnSpc>
            <a:spcBef>
              <a:spcPct val="0"/>
            </a:spcBef>
            <a:spcAft>
              <a:spcPct val="15000"/>
            </a:spcAft>
            <a:buChar char="•"/>
          </a:pPr>
          <a:r>
            <a:rPr lang="en-US" sz="1800" kern="1200"/>
            <a:t>Passwords should be complex and changed every 90 days.</a:t>
          </a:r>
        </a:p>
      </dsp:txBody>
      <dsp:txXfrm>
        <a:off x="0" y="2447496"/>
        <a:ext cx="6797675" cy="1559250"/>
      </dsp:txXfrm>
    </dsp:sp>
    <dsp:sp modelId="{C5E05360-0F6A-440D-BC89-DDDA158A30AE}">
      <dsp:nvSpPr>
        <dsp:cNvPr id="0" name=""/>
        <dsp:cNvSpPr/>
      </dsp:nvSpPr>
      <dsp:spPr>
        <a:xfrm>
          <a:off x="339883" y="2181816"/>
          <a:ext cx="4758372" cy="531360"/>
        </a:xfrm>
        <a:prstGeom prst="roundRect">
          <a:avLst/>
        </a:prstGeom>
        <a:solidFill>
          <a:schemeClr val="accent2">
            <a:hueOff val="-2526513"/>
            <a:satOff val="10097"/>
            <a:lumOff val="-5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800100">
            <a:lnSpc>
              <a:spcPct val="90000"/>
            </a:lnSpc>
            <a:spcBef>
              <a:spcPct val="0"/>
            </a:spcBef>
            <a:spcAft>
              <a:spcPct val="35000"/>
            </a:spcAft>
            <a:buNone/>
          </a:pPr>
          <a:r>
            <a:rPr lang="en-US" sz="1800" b="1" kern="1200"/>
            <a:t>Password Policy</a:t>
          </a:r>
          <a:endParaRPr lang="en-US" sz="1800" kern="1200"/>
        </a:p>
      </dsp:txBody>
      <dsp:txXfrm>
        <a:off x="365822" y="2207755"/>
        <a:ext cx="4706494" cy="479482"/>
      </dsp:txXfrm>
    </dsp:sp>
    <dsp:sp modelId="{6D1DE2DB-8764-484D-9939-B145D9662E7F}">
      <dsp:nvSpPr>
        <dsp:cNvPr id="0" name=""/>
        <dsp:cNvSpPr/>
      </dsp:nvSpPr>
      <dsp:spPr>
        <a:xfrm>
          <a:off x="0" y="4369626"/>
          <a:ext cx="6797675" cy="1275750"/>
        </a:xfrm>
        <a:prstGeom prst="rect">
          <a:avLst/>
        </a:prstGeom>
        <a:solidFill>
          <a:schemeClr val="lt1">
            <a:alpha val="90000"/>
            <a:hueOff val="0"/>
            <a:satOff val="0"/>
            <a:lumOff val="0"/>
            <a:alphaOff val="0"/>
          </a:schemeClr>
        </a:solidFill>
        <a:ln w="15875" cap="flat" cmpd="sng" algn="ctr">
          <a:solidFill>
            <a:schemeClr val="accent2">
              <a:hueOff val="-5053026"/>
              <a:satOff val="20194"/>
              <a:lumOff val="-107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374904" rIns="527575"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If your staff connect their personal devices (phones, computers) to your information, your organization is now liable if that device is lost and contains any protected data.</a:t>
          </a:r>
        </a:p>
      </dsp:txBody>
      <dsp:txXfrm>
        <a:off x="0" y="4369626"/>
        <a:ext cx="6797675" cy="1275750"/>
      </dsp:txXfrm>
    </dsp:sp>
    <dsp:sp modelId="{78B074A9-C534-40DC-AE2E-7C793824792B}">
      <dsp:nvSpPr>
        <dsp:cNvPr id="0" name=""/>
        <dsp:cNvSpPr/>
      </dsp:nvSpPr>
      <dsp:spPr>
        <a:xfrm>
          <a:off x="339883" y="4103946"/>
          <a:ext cx="4758372" cy="531360"/>
        </a:xfrm>
        <a:prstGeom prst="roundRect">
          <a:avLst/>
        </a:prstGeom>
        <a:solidFill>
          <a:schemeClr val="accent2">
            <a:hueOff val="-5053026"/>
            <a:satOff val="20194"/>
            <a:lumOff val="-1078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800100">
            <a:lnSpc>
              <a:spcPct val="90000"/>
            </a:lnSpc>
            <a:spcBef>
              <a:spcPct val="0"/>
            </a:spcBef>
            <a:spcAft>
              <a:spcPct val="35000"/>
            </a:spcAft>
            <a:buNone/>
          </a:pPr>
          <a:r>
            <a:rPr lang="en-US" sz="1800" b="1" kern="1200"/>
            <a:t>Bring Your Own Device Policy</a:t>
          </a:r>
          <a:endParaRPr lang="en-US" sz="1800" kern="1200"/>
        </a:p>
      </dsp:txBody>
      <dsp:txXfrm>
        <a:off x="365822" y="4129885"/>
        <a:ext cx="4706494"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C7666-9126-4C26-88B5-6687C6DD97E2}">
      <dsp:nvSpPr>
        <dsp:cNvPr id="0" name=""/>
        <dsp:cNvSpPr/>
      </dsp:nvSpPr>
      <dsp:spPr>
        <a:xfrm>
          <a:off x="0" y="32413"/>
          <a:ext cx="6797675" cy="79150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a:t>Phishing Test</a:t>
          </a:r>
          <a:endParaRPr lang="en-US" sz="3300" kern="1200"/>
        </a:p>
      </dsp:txBody>
      <dsp:txXfrm>
        <a:off x="38638" y="71051"/>
        <a:ext cx="6720399" cy="714229"/>
      </dsp:txXfrm>
    </dsp:sp>
    <dsp:sp modelId="{7EAEEB15-B7A9-4487-B9BF-774E652CBC4A}">
      <dsp:nvSpPr>
        <dsp:cNvPr id="0" name=""/>
        <dsp:cNvSpPr/>
      </dsp:nvSpPr>
      <dsp:spPr>
        <a:xfrm>
          <a:off x="0" y="823918"/>
          <a:ext cx="6797675" cy="1195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t>Use an automated service to send fake emails to your staff and see who leaks their user name and passwords</a:t>
          </a:r>
        </a:p>
      </dsp:txBody>
      <dsp:txXfrm>
        <a:off x="0" y="823918"/>
        <a:ext cx="6797675" cy="1195424"/>
      </dsp:txXfrm>
    </dsp:sp>
    <dsp:sp modelId="{AFCE288F-2BF1-4230-9BB7-74730D4C8F22}">
      <dsp:nvSpPr>
        <dsp:cNvPr id="0" name=""/>
        <dsp:cNvSpPr/>
      </dsp:nvSpPr>
      <dsp:spPr>
        <a:xfrm>
          <a:off x="0" y="2019343"/>
          <a:ext cx="6797675" cy="791505"/>
        </a:xfrm>
        <a:prstGeom prst="roundRect">
          <a:avLst/>
        </a:prstGeom>
        <a:solidFill>
          <a:schemeClr val="accent2">
            <a:hueOff val="-2526513"/>
            <a:satOff val="10097"/>
            <a:lumOff val="-5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a:t>Annual Security Training</a:t>
          </a:r>
          <a:endParaRPr lang="en-US" sz="3300" kern="1200"/>
        </a:p>
      </dsp:txBody>
      <dsp:txXfrm>
        <a:off x="38638" y="2057981"/>
        <a:ext cx="6720399" cy="714229"/>
      </dsp:txXfrm>
    </dsp:sp>
    <dsp:sp modelId="{D323CE71-95BB-4A45-BC98-CCDF1FA7A34D}">
      <dsp:nvSpPr>
        <dsp:cNvPr id="0" name=""/>
        <dsp:cNvSpPr/>
      </dsp:nvSpPr>
      <dsp:spPr>
        <a:xfrm>
          <a:off x="0" y="2810848"/>
          <a:ext cx="6797675" cy="1195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t>Massachusetts requires organizations to have an annual security training and review and sign off on a WISP.</a:t>
          </a:r>
        </a:p>
      </dsp:txBody>
      <dsp:txXfrm>
        <a:off x="0" y="2810848"/>
        <a:ext cx="6797675" cy="1195424"/>
      </dsp:txXfrm>
    </dsp:sp>
    <dsp:sp modelId="{8105D417-AA35-4DE8-BB8B-739F283819CA}">
      <dsp:nvSpPr>
        <dsp:cNvPr id="0" name=""/>
        <dsp:cNvSpPr/>
      </dsp:nvSpPr>
      <dsp:spPr>
        <a:xfrm>
          <a:off x="0" y="4006273"/>
          <a:ext cx="6797675" cy="791505"/>
        </a:xfrm>
        <a:prstGeom prst="roundRect">
          <a:avLst/>
        </a:prstGeom>
        <a:solidFill>
          <a:schemeClr val="accent2">
            <a:hueOff val="-5053026"/>
            <a:satOff val="20194"/>
            <a:lumOff val="-1078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a:t>Ongoing Security Training</a:t>
          </a:r>
          <a:endParaRPr lang="en-US" sz="3300" kern="1200"/>
        </a:p>
      </dsp:txBody>
      <dsp:txXfrm>
        <a:off x="38638" y="4044911"/>
        <a:ext cx="6720399" cy="714229"/>
      </dsp:txXfrm>
    </dsp:sp>
    <dsp:sp modelId="{05205E2D-DCFC-4616-BAE8-73854F01EF0A}">
      <dsp:nvSpPr>
        <dsp:cNvPr id="0" name=""/>
        <dsp:cNvSpPr/>
      </dsp:nvSpPr>
      <dsp:spPr>
        <a:xfrm>
          <a:off x="0" y="4797778"/>
          <a:ext cx="6797675"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t>Use computer-based an in-person security trainings to reinforce your policies.</a:t>
          </a:r>
        </a:p>
      </dsp:txBody>
      <dsp:txXfrm>
        <a:off x="0" y="4797778"/>
        <a:ext cx="6797675" cy="8197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422C6-6E71-49EB-A089-7613057F7A00}">
      <dsp:nvSpPr>
        <dsp:cNvPr id="0" name=""/>
        <dsp:cNvSpPr/>
      </dsp:nvSpPr>
      <dsp:spPr>
        <a:xfrm>
          <a:off x="2011680" y="1183"/>
          <a:ext cx="8046720" cy="121272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129" tIns="308033" rIns="156129" bIns="308033" numCol="1" spcCol="1270" anchor="t" anchorCtr="0">
          <a:noAutofit/>
        </a:bodyPr>
        <a:lstStyle/>
        <a:p>
          <a:pPr marL="0" lvl="0" indent="0" algn="l" defTabSz="844550">
            <a:lnSpc>
              <a:spcPct val="90000"/>
            </a:lnSpc>
            <a:spcBef>
              <a:spcPct val="0"/>
            </a:spcBef>
            <a:spcAft>
              <a:spcPct val="35000"/>
            </a:spcAft>
            <a:buNone/>
          </a:pPr>
          <a:r>
            <a:rPr lang="en-US" sz="1900" kern="1200"/>
            <a:t>Stay educated about the latest threats out there</a:t>
          </a:r>
        </a:p>
        <a:p>
          <a:pPr marL="114300" lvl="1" indent="-114300" algn="l" defTabSz="666750">
            <a:lnSpc>
              <a:spcPct val="90000"/>
            </a:lnSpc>
            <a:spcBef>
              <a:spcPct val="0"/>
            </a:spcBef>
            <a:spcAft>
              <a:spcPct val="15000"/>
            </a:spcAft>
            <a:buChar char="•"/>
          </a:pPr>
          <a:r>
            <a:rPr lang="en-US" sz="1500" kern="1200"/>
            <a:t>Follow US-CERT on Twitter to get summaries of the latest patches to applications and Windows</a:t>
          </a:r>
        </a:p>
      </dsp:txBody>
      <dsp:txXfrm>
        <a:off x="2011680" y="1183"/>
        <a:ext cx="8046720" cy="1212728"/>
      </dsp:txXfrm>
    </dsp:sp>
    <dsp:sp modelId="{FA22AAEB-2851-455A-867F-8F15F260FAC9}">
      <dsp:nvSpPr>
        <dsp:cNvPr id="0" name=""/>
        <dsp:cNvSpPr/>
      </dsp:nvSpPr>
      <dsp:spPr>
        <a:xfrm>
          <a:off x="0" y="1183"/>
          <a:ext cx="2011680" cy="121272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451" tIns="119791" rIns="106451" bIns="119791" numCol="1" spcCol="1270" anchor="ctr" anchorCtr="0">
          <a:noAutofit/>
        </a:bodyPr>
        <a:lstStyle/>
        <a:p>
          <a:pPr marL="0" lvl="0" indent="0" algn="ctr" defTabSz="1066800">
            <a:lnSpc>
              <a:spcPct val="90000"/>
            </a:lnSpc>
            <a:spcBef>
              <a:spcPct val="0"/>
            </a:spcBef>
            <a:spcAft>
              <a:spcPct val="35000"/>
            </a:spcAft>
            <a:buNone/>
          </a:pPr>
          <a:r>
            <a:rPr lang="en-US" sz="2400" kern="1200"/>
            <a:t>Stay</a:t>
          </a:r>
        </a:p>
      </dsp:txBody>
      <dsp:txXfrm>
        <a:off x="0" y="1183"/>
        <a:ext cx="2011680" cy="1212728"/>
      </dsp:txXfrm>
    </dsp:sp>
    <dsp:sp modelId="{AC020A1E-2F5C-4432-BED8-E79871333E4F}">
      <dsp:nvSpPr>
        <dsp:cNvPr id="0" name=""/>
        <dsp:cNvSpPr/>
      </dsp:nvSpPr>
      <dsp:spPr>
        <a:xfrm>
          <a:off x="2011680" y="1286675"/>
          <a:ext cx="8046720" cy="121272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129" tIns="308033" rIns="156129" bIns="308033" numCol="1" spcCol="1270" anchor="t" anchorCtr="0">
          <a:noAutofit/>
        </a:bodyPr>
        <a:lstStyle/>
        <a:p>
          <a:pPr marL="0" lvl="0" indent="0" algn="l" defTabSz="844550">
            <a:lnSpc>
              <a:spcPct val="90000"/>
            </a:lnSpc>
            <a:spcBef>
              <a:spcPct val="0"/>
            </a:spcBef>
            <a:spcAft>
              <a:spcPct val="35000"/>
            </a:spcAft>
            <a:buNone/>
          </a:pPr>
          <a:r>
            <a:rPr lang="en-US" sz="1900" kern="1200"/>
            <a:t>Address security training as a part of new employee onboarding</a:t>
          </a:r>
        </a:p>
        <a:p>
          <a:pPr marL="114300" lvl="1" indent="-114300" algn="l" defTabSz="666750">
            <a:lnSpc>
              <a:spcPct val="90000"/>
            </a:lnSpc>
            <a:spcBef>
              <a:spcPct val="0"/>
            </a:spcBef>
            <a:spcAft>
              <a:spcPct val="15000"/>
            </a:spcAft>
            <a:buChar char="•"/>
          </a:pPr>
          <a:r>
            <a:rPr lang="en-US" sz="1500" kern="1200"/>
            <a:t>Review any policies that you have and also go over your agency’s way of handling confidential data</a:t>
          </a:r>
        </a:p>
      </dsp:txBody>
      <dsp:txXfrm>
        <a:off x="2011680" y="1286675"/>
        <a:ext cx="8046720" cy="1212728"/>
      </dsp:txXfrm>
    </dsp:sp>
    <dsp:sp modelId="{710BCDF6-EC37-4262-96E9-60FE83F78FDD}">
      <dsp:nvSpPr>
        <dsp:cNvPr id="0" name=""/>
        <dsp:cNvSpPr/>
      </dsp:nvSpPr>
      <dsp:spPr>
        <a:xfrm>
          <a:off x="0" y="1286675"/>
          <a:ext cx="2011680" cy="121272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451" tIns="119791" rIns="106451" bIns="119791" numCol="1" spcCol="1270" anchor="ctr" anchorCtr="0">
          <a:noAutofit/>
        </a:bodyPr>
        <a:lstStyle/>
        <a:p>
          <a:pPr marL="0" lvl="0" indent="0" algn="ctr" defTabSz="1066800">
            <a:lnSpc>
              <a:spcPct val="90000"/>
            </a:lnSpc>
            <a:spcBef>
              <a:spcPct val="0"/>
            </a:spcBef>
            <a:spcAft>
              <a:spcPct val="35000"/>
            </a:spcAft>
            <a:buNone/>
          </a:pPr>
          <a:r>
            <a:rPr lang="en-US" sz="2400" kern="1200"/>
            <a:t>Address</a:t>
          </a:r>
        </a:p>
      </dsp:txBody>
      <dsp:txXfrm>
        <a:off x="0" y="1286675"/>
        <a:ext cx="2011680" cy="1212728"/>
      </dsp:txXfrm>
    </dsp:sp>
    <dsp:sp modelId="{E97F07F6-8DB8-444A-AA8C-C11B79E39947}">
      <dsp:nvSpPr>
        <dsp:cNvPr id="0" name=""/>
        <dsp:cNvSpPr/>
      </dsp:nvSpPr>
      <dsp:spPr>
        <a:xfrm>
          <a:off x="2011680" y="2572168"/>
          <a:ext cx="8046720" cy="121272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129" tIns="308033" rIns="156129" bIns="308033" numCol="1" spcCol="1270" anchor="t" anchorCtr="0">
          <a:noAutofit/>
        </a:bodyPr>
        <a:lstStyle/>
        <a:p>
          <a:pPr marL="0" lvl="0" indent="0" algn="l" defTabSz="844550">
            <a:lnSpc>
              <a:spcPct val="90000"/>
            </a:lnSpc>
            <a:spcBef>
              <a:spcPct val="0"/>
            </a:spcBef>
            <a:spcAft>
              <a:spcPct val="35000"/>
            </a:spcAft>
            <a:buNone/>
          </a:pPr>
          <a:r>
            <a:rPr lang="en-US" sz="1900" kern="1200"/>
            <a:t>Practice what you preach</a:t>
          </a:r>
        </a:p>
        <a:p>
          <a:pPr marL="114300" lvl="1" indent="-114300" algn="l" defTabSz="666750">
            <a:lnSpc>
              <a:spcPct val="90000"/>
            </a:lnSpc>
            <a:spcBef>
              <a:spcPct val="0"/>
            </a:spcBef>
            <a:spcAft>
              <a:spcPct val="15000"/>
            </a:spcAft>
            <a:buChar char="•"/>
          </a:pPr>
          <a:r>
            <a:rPr lang="en-US" sz="1500" kern="1200"/>
            <a:t>Set a good example for the rest of your staff and/or reports</a:t>
          </a:r>
        </a:p>
      </dsp:txBody>
      <dsp:txXfrm>
        <a:off x="2011680" y="2572168"/>
        <a:ext cx="8046720" cy="1212728"/>
      </dsp:txXfrm>
    </dsp:sp>
    <dsp:sp modelId="{A13D57B1-BD3B-4912-9472-C9068501D2D3}">
      <dsp:nvSpPr>
        <dsp:cNvPr id="0" name=""/>
        <dsp:cNvSpPr/>
      </dsp:nvSpPr>
      <dsp:spPr>
        <a:xfrm>
          <a:off x="0" y="2572168"/>
          <a:ext cx="2011680" cy="121272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451" tIns="119791" rIns="106451" bIns="119791" numCol="1" spcCol="1270" anchor="ctr" anchorCtr="0">
          <a:noAutofit/>
        </a:bodyPr>
        <a:lstStyle/>
        <a:p>
          <a:pPr marL="0" lvl="0" indent="0" algn="ctr" defTabSz="1066800">
            <a:lnSpc>
              <a:spcPct val="90000"/>
            </a:lnSpc>
            <a:spcBef>
              <a:spcPct val="0"/>
            </a:spcBef>
            <a:spcAft>
              <a:spcPct val="35000"/>
            </a:spcAft>
            <a:buNone/>
          </a:pPr>
          <a:r>
            <a:rPr lang="en-US" sz="2400" kern="1200"/>
            <a:t>Practice</a:t>
          </a:r>
        </a:p>
      </dsp:txBody>
      <dsp:txXfrm>
        <a:off x="0" y="2572168"/>
        <a:ext cx="2011680" cy="121272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C98E1B4-FEDD-4E23-9564-CB55A6DD6D5A}" type="datetimeFigureOut">
              <a:rPr lang="en-US" smtClean="0"/>
              <a:t>5/2/2019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F97493D-485E-41ED-BA87-E850FE0BF1C3}" type="slidenum">
              <a:rPr lang="en-US" smtClean="0"/>
              <a:t>‹#›</a:t>
            </a:fld>
            <a:endParaRPr lang="en-US" dirty="0"/>
          </a:p>
        </p:txBody>
      </p:sp>
    </p:spTree>
    <p:extLst>
      <p:ext uri="{BB962C8B-B14F-4D97-AF65-F5344CB8AC3E}">
        <p14:creationId xmlns:p14="http://schemas.microsoft.com/office/powerpoint/2010/main" val="1131429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97493D-485E-41ED-BA87-E850FE0BF1C3}" type="slidenum">
              <a:rPr lang="en-US" smtClean="0"/>
              <a:t>3</a:t>
            </a:fld>
            <a:endParaRPr lang="en-US" dirty="0"/>
          </a:p>
        </p:txBody>
      </p:sp>
    </p:spTree>
    <p:extLst>
      <p:ext uri="{BB962C8B-B14F-4D97-AF65-F5344CB8AC3E}">
        <p14:creationId xmlns:p14="http://schemas.microsoft.com/office/powerpoint/2010/main" val="2382576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now, the latest attack is </a:t>
            </a:r>
            <a:r>
              <a:rPr lang="en-US" dirty="0" err="1"/>
              <a:t>Cryptojacking</a:t>
            </a:r>
            <a:r>
              <a:rPr lang="en-US" dirty="0"/>
              <a:t>, which downloads a script to infected workstations to mine crypto currency.  Why wait for a ransom when you can just generated the money yourself?</a:t>
            </a:r>
          </a:p>
        </p:txBody>
      </p:sp>
      <p:sp>
        <p:nvSpPr>
          <p:cNvPr id="4" name="Slide Number Placeholder 3"/>
          <p:cNvSpPr>
            <a:spLocks noGrp="1"/>
          </p:cNvSpPr>
          <p:nvPr>
            <p:ph type="sldNum" sz="quarter" idx="5"/>
          </p:nvPr>
        </p:nvSpPr>
        <p:spPr/>
        <p:txBody>
          <a:bodyPr/>
          <a:lstStyle/>
          <a:p>
            <a:fld id="{5F97493D-485E-41ED-BA87-E850FE0BF1C3}" type="slidenum">
              <a:rPr lang="en-US" smtClean="0"/>
              <a:t>12</a:t>
            </a:fld>
            <a:endParaRPr lang="en-US" dirty="0"/>
          </a:p>
        </p:txBody>
      </p:sp>
    </p:spTree>
    <p:extLst>
      <p:ext uri="{BB962C8B-B14F-4D97-AF65-F5344CB8AC3E}">
        <p14:creationId xmlns:p14="http://schemas.microsoft.com/office/powerpoint/2010/main" val="3748530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anatomy of a </a:t>
            </a:r>
            <a:r>
              <a:rPr lang="en-US" dirty="0" err="1"/>
              <a:t>cryptojacking</a:t>
            </a:r>
            <a:r>
              <a:rPr lang="en-US" dirty="0"/>
              <a:t> attack.  A threat actor compromises a website with a  </a:t>
            </a:r>
            <a:r>
              <a:rPr lang="en-US" dirty="0" err="1"/>
              <a:t>cryptomining</a:t>
            </a:r>
            <a:r>
              <a:rPr lang="en-US" dirty="0"/>
              <a:t> script.  This is just a basic addon that can go unnoticed for ages.  When your employees visit the site, the website automatically starts to run the script which generates crypto for the initial threat actor.</a:t>
            </a:r>
          </a:p>
          <a:p>
            <a:endParaRPr lang="en-US" dirty="0"/>
          </a:p>
          <a:p>
            <a:endParaRPr lang="en-US" dirty="0"/>
          </a:p>
        </p:txBody>
      </p:sp>
      <p:sp>
        <p:nvSpPr>
          <p:cNvPr id="4" name="Slide Number Placeholder 3"/>
          <p:cNvSpPr>
            <a:spLocks noGrp="1"/>
          </p:cNvSpPr>
          <p:nvPr>
            <p:ph type="sldNum" sz="quarter" idx="5"/>
          </p:nvPr>
        </p:nvSpPr>
        <p:spPr/>
        <p:txBody>
          <a:bodyPr/>
          <a:lstStyle/>
          <a:p>
            <a:fld id="{5F97493D-485E-41ED-BA87-E850FE0BF1C3}" type="slidenum">
              <a:rPr lang="en-US" smtClean="0"/>
              <a:t>13</a:t>
            </a:fld>
            <a:endParaRPr lang="en-US" dirty="0"/>
          </a:p>
        </p:txBody>
      </p:sp>
    </p:spTree>
    <p:extLst>
      <p:ext uri="{BB962C8B-B14F-4D97-AF65-F5344CB8AC3E}">
        <p14:creationId xmlns:p14="http://schemas.microsoft.com/office/powerpoint/2010/main" val="2759190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anatomy of a </a:t>
            </a:r>
            <a:r>
              <a:rPr lang="en-US" dirty="0" err="1"/>
              <a:t>cryptojacking</a:t>
            </a:r>
            <a:r>
              <a:rPr lang="en-US" dirty="0"/>
              <a:t> attack.  A threat actor compromises a website with a  </a:t>
            </a:r>
            <a:r>
              <a:rPr lang="en-US" dirty="0" err="1"/>
              <a:t>cryptomining</a:t>
            </a:r>
            <a:r>
              <a:rPr lang="en-US" dirty="0"/>
              <a:t> script.  This is just a basic addon that can go unnoticed for ages.  When your employees visit the site, the website automatically starts to run the script which generates crypto for the initial threat actor.</a:t>
            </a:r>
          </a:p>
          <a:p>
            <a:endParaRPr lang="en-US" dirty="0"/>
          </a:p>
          <a:p>
            <a:endParaRPr lang="en-US" dirty="0"/>
          </a:p>
        </p:txBody>
      </p:sp>
      <p:sp>
        <p:nvSpPr>
          <p:cNvPr id="4" name="Slide Number Placeholder 3"/>
          <p:cNvSpPr>
            <a:spLocks noGrp="1"/>
          </p:cNvSpPr>
          <p:nvPr>
            <p:ph type="sldNum" sz="quarter" idx="5"/>
          </p:nvPr>
        </p:nvSpPr>
        <p:spPr/>
        <p:txBody>
          <a:bodyPr/>
          <a:lstStyle/>
          <a:p>
            <a:fld id="{5F97493D-485E-41ED-BA87-E850FE0BF1C3}" type="slidenum">
              <a:rPr lang="en-US" smtClean="0"/>
              <a:t>14</a:t>
            </a:fld>
            <a:endParaRPr lang="en-US" dirty="0"/>
          </a:p>
        </p:txBody>
      </p:sp>
    </p:spTree>
    <p:extLst>
      <p:ext uri="{BB962C8B-B14F-4D97-AF65-F5344CB8AC3E}">
        <p14:creationId xmlns:p14="http://schemas.microsoft.com/office/powerpoint/2010/main" val="1043545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anatomy of a </a:t>
            </a:r>
            <a:r>
              <a:rPr lang="en-US" dirty="0" err="1"/>
              <a:t>cryptojacking</a:t>
            </a:r>
            <a:r>
              <a:rPr lang="en-US" dirty="0"/>
              <a:t> attack.  A threat actor compromises a website with a  </a:t>
            </a:r>
            <a:r>
              <a:rPr lang="en-US" dirty="0" err="1"/>
              <a:t>cryptomining</a:t>
            </a:r>
            <a:r>
              <a:rPr lang="en-US" dirty="0"/>
              <a:t> script.  This is just a basic addon that can go unnoticed for ages.  When your employees visit the site, the website automatically starts to run the script which generates crypto for the initial threat actor.</a:t>
            </a:r>
          </a:p>
          <a:p>
            <a:endParaRPr lang="en-US" dirty="0"/>
          </a:p>
          <a:p>
            <a:endParaRPr lang="en-US" dirty="0"/>
          </a:p>
        </p:txBody>
      </p:sp>
      <p:sp>
        <p:nvSpPr>
          <p:cNvPr id="4" name="Slide Number Placeholder 3"/>
          <p:cNvSpPr>
            <a:spLocks noGrp="1"/>
          </p:cNvSpPr>
          <p:nvPr>
            <p:ph type="sldNum" sz="quarter" idx="5"/>
          </p:nvPr>
        </p:nvSpPr>
        <p:spPr/>
        <p:txBody>
          <a:bodyPr/>
          <a:lstStyle/>
          <a:p>
            <a:fld id="{5F97493D-485E-41ED-BA87-E850FE0BF1C3}" type="slidenum">
              <a:rPr lang="en-US" smtClean="0"/>
              <a:t>15</a:t>
            </a:fld>
            <a:endParaRPr lang="en-US" dirty="0"/>
          </a:p>
        </p:txBody>
      </p:sp>
    </p:spTree>
    <p:extLst>
      <p:ext uri="{BB962C8B-B14F-4D97-AF65-F5344CB8AC3E}">
        <p14:creationId xmlns:p14="http://schemas.microsoft.com/office/powerpoint/2010/main" val="3221922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these attacks have one thing in common.  The weakest link is your staff.  Even if you do all the </a:t>
            </a:r>
            <a:r>
              <a:rPr lang="en-US" dirty="0" err="1"/>
              <a:t>wizz</a:t>
            </a:r>
            <a:r>
              <a:rPr lang="en-US" dirty="0"/>
              <a:t> bang technological tools, such as firewalls, antivirus, etc., your staff is always your weakest link.</a:t>
            </a:r>
          </a:p>
        </p:txBody>
      </p:sp>
      <p:sp>
        <p:nvSpPr>
          <p:cNvPr id="4" name="Slide Number Placeholder 3"/>
          <p:cNvSpPr>
            <a:spLocks noGrp="1"/>
          </p:cNvSpPr>
          <p:nvPr>
            <p:ph type="sldNum" sz="quarter" idx="5"/>
          </p:nvPr>
        </p:nvSpPr>
        <p:spPr/>
        <p:txBody>
          <a:bodyPr/>
          <a:lstStyle/>
          <a:p>
            <a:fld id="{5F97493D-485E-41ED-BA87-E850FE0BF1C3}" type="slidenum">
              <a:rPr lang="en-US" smtClean="0"/>
              <a:t>16</a:t>
            </a:fld>
            <a:endParaRPr lang="en-US" dirty="0"/>
          </a:p>
        </p:txBody>
      </p:sp>
    </p:spTree>
    <p:extLst>
      <p:ext uri="{BB962C8B-B14F-4D97-AF65-F5344CB8AC3E}">
        <p14:creationId xmlns:p14="http://schemas.microsoft.com/office/powerpoint/2010/main" val="1935013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97493D-485E-41ED-BA87-E850FE0BF1C3}" type="slidenum">
              <a:rPr lang="en-US" smtClean="0"/>
              <a:t>17</a:t>
            </a:fld>
            <a:endParaRPr lang="en-US" dirty="0"/>
          </a:p>
        </p:txBody>
      </p:sp>
    </p:spTree>
    <p:extLst>
      <p:ext uri="{BB962C8B-B14F-4D97-AF65-F5344CB8AC3E}">
        <p14:creationId xmlns:p14="http://schemas.microsoft.com/office/powerpoint/2010/main" val="60531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97493D-485E-41ED-BA87-E850FE0BF1C3}" type="slidenum">
              <a:rPr lang="en-US" smtClean="0"/>
              <a:t>18</a:t>
            </a:fld>
            <a:endParaRPr lang="en-US" dirty="0"/>
          </a:p>
        </p:txBody>
      </p:sp>
    </p:spTree>
    <p:extLst>
      <p:ext uri="{BB962C8B-B14F-4D97-AF65-F5344CB8AC3E}">
        <p14:creationId xmlns:p14="http://schemas.microsoft.com/office/powerpoint/2010/main" val="2609452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believe buzz words about “next gen” or “we’ve caught 99 percent of threats”  </a:t>
            </a:r>
          </a:p>
        </p:txBody>
      </p:sp>
      <p:sp>
        <p:nvSpPr>
          <p:cNvPr id="4" name="Slide Number Placeholder 3"/>
          <p:cNvSpPr>
            <a:spLocks noGrp="1"/>
          </p:cNvSpPr>
          <p:nvPr>
            <p:ph type="sldNum" sz="quarter" idx="5"/>
          </p:nvPr>
        </p:nvSpPr>
        <p:spPr/>
        <p:txBody>
          <a:bodyPr/>
          <a:lstStyle/>
          <a:p>
            <a:fld id="{5F97493D-485E-41ED-BA87-E850FE0BF1C3}" type="slidenum">
              <a:rPr lang="en-US" smtClean="0"/>
              <a:t>20</a:t>
            </a:fld>
            <a:endParaRPr lang="en-US" dirty="0"/>
          </a:p>
        </p:txBody>
      </p:sp>
    </p:spTree>
    <p:extLst>
      <p:ext uri="{BB962C8B-B14F-4D97-AF65-F5344CB8AC3E}">
        <p14:creationId xmlns:p14="http://schemas.microsoft.com/office/powerpoint/2010/main" val="2373460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believe buzz words about “next gen” or “we’ve caught 99 percent of threats”  </a:t>
            </a:r>
          </a:p>
        </p:txBody>
      </p:sp>
      <p:sp>
        <p:nvSpPr>
          <p:cNvPr id="4" name="Slide Number Placeholder 3"/>
          <p:cNvSpPr>
            <a:spLocks noGrp="1"/>
          </p:cNvSpPr>
          <p:nvPr>
            <p:ph type="sldNum" sz="quarter" idx="5"/>
          </p:nvPr>
        </p:nvSpPr>
        <p:spPr/>
        <p:txBody>
          <a:bodyPr/>
          <a:lstStyle/>
          <a:p>
            <a:fld id="{5F97493D-485E-41ED-BA87-E850FE0BF1C3}" type="slidenum">
              <a:rPr lang="en-US" smtClean="0"/>
              <a:t>21</a:t>
            </a:fld>
            <a:endParaRPr lang="en-US" dirty="0"/>
          </a:p>
        </p:txBody>
      </p:sp>
    </p:spTree>
    <p:extLst>
      <p:ext uri="{BB962C8B-B14F-4D97-AF65-F5344CB8AC3E}">
        <p14:creationId xmlns:p14="http://schemas.microsoft.com/office/powerpoint/2010/main" val="4038932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Windows 7 End of Life here! (next year, 2020, no more windows updates for Windows 7 and Server 2008!)</a:t>
            </a:r>
          </a:p>
        </p:txBody>
      </p:sp>
      <p:sp>
        <p:nvSpPr>
          <p:cNvPr id="4" name="Slide Number Placeholder 3"/>
          <p:cNvSpPr>
            <a:spLocks noGrp="1"/>
          </p:cNvSpPr>
          <p:nvPr>
            <p:ph type="sldNum" sz="quarter" idx="5"/>
          </p:nvPr>
        </p:nvSpPr>
        <p:spPr/>
        <p:txBody>
          <a:bodyPr/>
          <a:lstStyle/>
          <a:p>
            <a:fld id="{5F97493D-485E-41ED-BA87-E850FE0BF1C3}" type="slidenum">
              <a:rPr lang="en-US" smtClean="0"/>
              <a:t>22</a:t>
            </a:fld>
            <a:endParaRPr lang="en-US" dirty="0"/>
          </a:p>
        </p:txBody>
      </p:sp>
    </p:spTree>
    <p:extLst>
      <p:ext uri="{BB962C8B-B14F-4D97-AF65-F5344CB8AC3E}">
        <p14:creationId xmlns:p14="http://schemas.microsoft.com/office/powerpoint/2010/main" val="1397549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97493D-485E-41ED-BA87-E850FE0BF1C3}" type="slidenum">
              <a:rPr lang="en-US" smtClean="0"/>
              <a:t>4</a:t>
            </a:fld>
            <a:endParaRPr lang="en-US" dirty="0"/>
          </a:p>
        </p:txBody>
      </p:sp>
    </p:spTree>
    <p:extLst>
      <p:ext uri="{BB962C8B-B14F-4D97-AF65-F5344CB8AC3E}">
        <p14:creationId xmlns:p14="http://schemas.microsoft.com/office/powerpoint/2010/main" val="4256667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believe buzz words about “next gen” or “we’ve caught 99 percent of threats”  </a:t>
            </a:r>
          </a:p>
        </p:txBody>
      </p:sp>
      <p:sp>
        <p:nvSpPr>
          <p:cNvPr id="4" name="Slide Number Placeholder 3"/>
          <p:cNvSpPr>
            <a:spLocks noGrp="1"/>
          </p:cNvSpPr>
          <p:nvPr>
            <p:ph type="sldNum" sz="quarter" idx="5"/>
          </p:nvPr>
        </p:nvSpPr>
        <p:spPr/>
        <p:txBody>
          <a:bodyPr/>
          <a:lstStyle/>
          <a:p>
            <a:fld id="{5F97493D-485E-41ED-BA87-E850FE0BF1C3}" type="slidenum">
              <a:rPr lang="en-US" smtClean="0"/>
              <a:t>23</a:t>
            </a:fld>
            <a:endParaRPr lang="en-US" dirty="0"/>
          </a:p>
        </p:txBody>
      </p:sp>
    </p:spTree>
    <p:extLst>
      <p:ext uri="{BB962C8B-B14F-4D97-AF65-F5344CB8AC3E}">
        <p14:creationId xmlns:p14="http://schemas.microsoft.com/office/powerpoint/2010/main" val="3780943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Backup are only as good as the latest file that you can recover.</a:t>
            </a:r>
          </a:p>
        </p:txBody>
      </p:sp>
      <p:sp>
        <p:nvSpPr>
          <p:cNvPr id="4" name="Slide Number Placeholder 3"/>
          <p:cNvSpPr>
            <a:spLocks noGrp="1"/>
          </p:cNvSpPr>
          <p:nvPr>
            <p:ph type="sldNum" sz="quarter" idx="5"/>
          </p:nvPr>
        </p:nvSpPr>
        <p:spPr/>
        <p:txBody>
          <a:bodyPr/>
          <a:lstStyle/>
          <a:p>
            <a:fld id="{5F97493D-485E-41ED-BA87-E850FE0BF1C3}" type="slidenum">
              <a:rPr lang="en-US" smtClean="0"/>
              <a:t>24</a:t>
            </a:fld>
            <a:endParaRPr lang="en-US" dirty="0"/>
          </a:p>
        </p:txBody>
      </p:sp>
    </p:spTree>
    <p:extLst>
      <p:ext uri="{BB962C8B-B14F-4D97-AF65-F5344CB8AC3E}">
        <p14:creationId xmlns:p14="http://schemas.microsoft.com/office/powerpoint/2010/main" val="3629182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quarter of nonprofits don’t have a backup policy.  Even if you’re full cloud with everything running on Office 365 or Google Apps, you should backup your data.  What will happen to your data if that cloud is inaccessible?   </a:t>
            </a:r>
          </a:p>
          <a:p>
            <a:endParaRPr lang="en-US" dirty="0"/>
          </a:p>
          <a:p>
            <a:r>
              <a:rPr lang="en-US" dirty="0"/>
              <a:t>This is currently happening with </a:t>
            </a:r>
            <a:r>
              <a:rPr lang="en-US" dirty="0" err="1"/>
              <a:t>MySpace</a:t>
            </a:r>
            <a:r>
              <a:rPr lang="en-US" dirty="0"/>
              <a:t> (yes, remember that) where it just broke that any media uploaded before 2015 is no inaccessible.  </a:t>
            </a:r>
          </a:p>
        </p:txBody>
      </p:sp>
      <p:sp>
        <p:nvSpPr>
          <p:cNvPr id="4" name="Slide Number Placeholder 3"/>
          <p:cNvSpPr>
            <a:spLocks noGrp="1"/>
          </p:cNvSpPr>
          <p:nvPr>
            <p:ph type="sldNum" sz="quarter" idx="5"/>
          </p:nvPr>
        </p:nvSpPr>
        <p:spPr/>
        <p:txBody>
          <a:bodyPr/>
          <a:lstStyle/>
          <a:p>
            <a:fld id="{5F97493D-485E-41ED-BA87-E850FE0BF1C3}" type="slidenum">
              <a:rPr lang="en-US" smtClean="0"/>
              <a:t>25</a:t>
            </a:fld>
            <a:endParaRPr lang="en-US" dirty="0"/>
          </a:p>
        </p:txBody>
      </p:sp>
    </p:spTree>
    <p:extLst>
      <p:ext uri="{BB962C8B-B14F-4D97-AF65-F5344CB8AC3E}">
        <p14:creationId xmlns:p14="http://schemas.microsoft.com/office/powerpoint/2010/main" val="4067826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Backup are only as good as the latest file that you can recover.</a:t>
            </a:r>
          </a:p>
        </p:txBody>
      </p:sp>
      <p:sp>
        <p:nvSpPr>
          <p:cNvPr id="4" name="Slide Number Placeholder 3"/>
          <p:cNvSpPr>
            <a:spLocks noGrp="1"/>
          </p:cNvSpPr>
          <p:nvPr>
            <p:ph type="sldNum" sz="quarter" idx="5"/>
          </p:nvPr>
        </p:nvSpPr>
        <p:spPr/>
        <p:txBody>
          <a:bodyPr/>
          <a:lstStyle/>
          <a:p>
            <a:fld id="{5F97493D-485E-41ED-BA87-E850FE0BF1C3}" type="slidenum">
              <a:rPr lang="en-US" smtClean="0"/>
              <a:t>26</a:t>
            </a:fld>
            <a:endParaRPr lang="en-US" dirty="0"/>
          </a:p>
        </p:txBody>
      </p:sp>
    </p:spTree>
    <p:extLst>
      <p:ext uri="{BB962C8B-B14F-4D97-AF65-F5344CB8AC3E}">
        <p14:creationId xmlns:p14="http://schemas.microsoft.com/office/powerpoint/2010/main" val="178774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97493D-485E-41ED-BA87-E850FE0BF1C3}" type="slidenum">
              <a:rPr lang="en-US" smtClean="0"/>
              <a:t>29</a:t>
            </a:fld>
            <a:endParaRPr lang="en-US" dirty="0"/>
          </a:p>
        </p:txBody>
      </p:sp>
    </p:spTree>
    <p:extLst>
      <p:ext uri="{BB962C8B-B14F-4D97-AF65-F5344CB8AC3E}">
        <p14:creationId xmlns:p14="http://schemas.microsoft.com/office/powerpoint/2010/main" val="7611044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believe buzz words about “next gen” or “we’ve caught 99 percent of threats”  </a:t>
            </a:r>
          </a:p>
        </p:txBody>
      </p:sp>
      <p:sp>
        <p:nvSpPr>
          <p:cNvPr id="4" name="Slide Number Placeholder 3"/>
          <p:cNvSpPr>
            <a:spLocks noGrp="1"/>
          </p:cNvSpPr>
          <p:nvPr>
            <p:ph type="sldNum" sz="quarter" idx="5"/>
          </p:nvPr>
        </p:nvSpPr>
        <p:spPr/>
        <p:txBody>
          <a:bodyPr/>
          <a:lstStyle/>
          <a:p>
            <a:fld id="{5F97493D-485E-41ED-BA87-E850FE0BF1C3}" type="slidenum">
              <a:rPr lang="en-US" smtClean="0"/>
              <a:t>30</a:t>
            </a:fld>
            <a:endParaRPr lang="en-US" dirty="0"/>
          </a:p>
        </p:txBody>
      </p:sp>
    </p:spTree>
    <p:extLst>
      <p:ext uri="{BB962C8B-B14F-4D97-AF65-F5344CB8AC3E}">
        <p14:creationId xmlns:p14="http://schemas.microsoft.com/office/powerpoint/2010/main" val="2464144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97493D-485E-41ED-BA87-E850FE0BF1C3}" type="slidenum">
              <a:rPr lang="en-US" smtClean="0"/>
              <a:t>31</a:t>
            </a:fld>
            <a:endParaRPr lang="en-US" dirty="0"/>
          </a:p>
        </p:txBody>
      </p:sp>
    </p:spTree>
    <p:extLst>
      <p:ext uri="{BB962C8B-B14F-4D97-AF65-F5344CB8AC3E}">
        <p14:creationId xmlns:p14="http://schemas.microsoft.com/office/powerpoint/2010/main" val="8877439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believe buzz words about “next gen” or “we’ve caught 99 percent of threats”  </a:t>
            </a:r>
          </a:p>
        </p:txBody>
      </p:sp>
      <p:sp>
        <p:nvSpPr>
          <p:cNvPr id="4" name="Slide Number Placeholder 3"/>
          <p:cNvSpPr>
            <a:spLocks noGrp="1"/>
          </p:cNvSpPr>
          <p:nvPr>
            <p:ph type="sldNum" sz="quarter" idx="5"/>
          </p:nvPr>
        </p:nvSpPr>
        <p:spPr/>
        <p:txBody>
          <a:bodyPr/>
          <a:lstStyle/>
          <a:p>
            <a:fld id="{5F97493D-485E-41ED-BA87-E850FE0BF1C3}" type="slidenum">
              <a:rPr lang="en-US" smtClean="0"/>
              <a:t>32</a:t>
            </a:fld>
            <a:endParaRPr lang="en-US" dirty="0"/>
          </a:p>
        </p:txBody>
      </p:sp>
    </p:spTree>
    <p:extLst>
      <p:ext uri="{BB962C8B-B14F-4D97-AF65-F5344CB8AC3E}">
        <p14:creationId xmlns:p14="http://schemas.microsoft.com/office/powerpoint/2010/main" val="2986410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all know the basic attacks, especially with popups these with “required” you to call an unknown number.  Then, someone remotely would log into your machine and install malware, </a:t>
            </a:r>
            <a:r>
              <a:rPr lang="en-US" dirty="0" err="1"/>
              <a:t>etc</a:t>
            </a:r>
            <a:r>
              <a:rPr lang="en-US" dirty="0"/>
              <a:t> and then charge you a gross amount of cash to “clean” it up.</a:t>
            </a:r>
          </a:p>
          <a:p>
            <a:endParaRPr lang="en-US" dirty="0"/>
          </a:p>
        </p:txBody>
      </p:sp>
      <p:sp>
        <p:nvSpPr>
          <p:cNvPr id="4" name="Slide Number Placeholder 3"/>
          <p:cNvSpPr>
            <a:spLocks noGrp="1"/>
          </p:cNvSpPr>
          <p:nvPr>
            <p:ph type="sldNum" sz="quarter" idx="5"/>
          </p:nvPr>
        </p:nvSpPr>
        <p:spPr/>
        <p:txBody>
          <a:bodyPr/>
          <a:lstStyle/>
          <a:p>
            <a:fld id="{5F97493D-485E-41ED-BA87-E850FE0BF1C3}" type="slidenum">
              <a:rPr lang="en-US" smtClean="0"/>
              <a:t>5</a:t>
            </a:fld>
            <a:endParaRPr lang="en-US" dirty="0"/>
          </a:p>
        </p:txBody>
      </p:sp>
    </p:spTree>
    <p:extLst>
      <p:ext uri="{BB962C8B-B14F-4D97-AF65-F5344CB8AC3E}">
        <p14:creationId xmlns:p14="http://schemas.microsoft.com/office/powerpoint/2010/main" val="2488077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then progressed to this.  A </a:t>
            </a:r>
            <a:r>
              <a:rPr lang="en-US" dirty="0" err="1"/>
              <a:t>cryptolocker</a:t>
            </a:r>
            <a:r>
              <a:rPr lang="en-US" dirty="0"/>
              <a:t> attack which encrypted all the files on your computer as well as your network.  </a:t>
            </a:r>
          </a:p>
          <a:p>
            <a:endParaRPr lang="en-US" dirty="0"/>
          </a:p>
          <a:p>
            <a:r>
              <a:rPr lang="en-US" dirty="0"/>
              <a:t>Mostly likely than not you wouldn’t get the decryption key even if you didn’t pay.</a:t>
            </a:r>
          </a:p>
          <a:p>
            <a:endParaRPr lang="en-US" dirty="0"/>
          </a:p>
        </p:txBody>
      </p:sp>
      <p:sp>
        <p:nvSpPr>
          <p:cNvPr id="4" name="Slide Number Placeholder 3"/>
          <p:cNvSpPr>
            <a:spLocks noGrp="1"/>
          </p:cNvSpPr>
          <p:nvPr>
            <p:ph type="sldNum" sz="quarter" idx="5"/>
          </p:nvPr>
        </p:nvSpPr>
        <p:spPr/>
        <p:txBody>
          <a:bodyPr/>
          <a:lstStyle/>
          <a:p>
            <a:fld id="{5F97493D-485E-41ED-BA87-E850FE0BF1C3}" type="slidenum">
              <a:rPr lang="en-US" smtClean="0"/>
              <a:t>6</a:t>
            </a:fld>
            <a:endParaRPr lang="en-US" dirty="0"/>
          </a:p>
        </p:txBody>
      </p:sp>
    </p:spTree>
    <p:extLst>
      <p:ext uri="{BB962C8B-B14F-4D97-AF65-F5344CB8AC3E}">
        <p14:creationId xmlns:p14="http://schemas.microsoft.com/office/powerpoint/2010/main" val="1128787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 just individuals that get attacked though.  </a:t>
            </a:r>
            <a:r>
              <a:rPr lang="en-US" dirty="0" err="1"/>
              <a:t>Cryptolocker</a:t>
            </a:r>
            <a:r>
              <a:rPr lang="en-US" dirty="0"/>
              <a:t> can encrypt anything that has Internet access, such as fare collection machines…</a:t>
            </a:r>
          </a:p>
        </p:txBody>
      </p:sp>
      <p:sp>
        <p:nvSpPr>
          <p:cNvPr id="4" name="Slide Number Placeholder 3"/>
          <p:cNvSpPr>
            <a:spLocks noGrp="1"/>
          </p:cNvSpPr>
          <p:nvPr>
            <p:ph type="sldNum" sz="quarter" idx="5"/>
          </p:nvPr>
        </p:nvSpPr>
        <p:spPr/>
        <p:txBody>
          <a:bodyPr/>
          <a:lstStyle/>
          <a:p>
            <a:fld id="{5F97493D-485E-41ED-BA87-E850FE0BF1C3}" type="slidenum">
              <a:rPr lang="en-US" smtClean="0"/>
              <a:t>7</a:t>
            </a:fld>
            <a:endParaRPr lang="en-US" dirty="0"/>
          </a:p>
        </p:txBody>
      </p:sp>
    </p:spTree>
    <p:extLst>
      <p:ext uri="{BB962C8B-B14F-4D97-AF65-F5344CB8AC3E}">
        <p14:creationId xmlns:p14="http://schemas.microsoft.com/office/powerpoint/2010/main" val="119414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Webhosts…</a:t>
            </a:r>
          </a:p>
        </p:txBody>
      </p:sp>
      <p:sp>
        <p:nvSpPr>
          <p:cNvPr id="4" name="Slide Number Placeholder 3"/>
          <p:cNvSpPr>
            <a:spLocks noGrp="1"/>
          </p:cNvSpPr>
          <p:nvPr>
            <p:ph type="sldNum" sz="quarter" idx="5"/>
          </p:nvPr>
        </p:nvSpPr>
        <p:spPr/>
        <p:txBody>
          <a:bodyPr/>
          <a:lstStyle/>
          <a:p>
            <a:fld id="{5F97493D-485E-41ED-BA87-E850FE0BF1C3}" type="slidenum">
              <a:rPr lang="en-US" smtClean="0"/>
              <a:t>8</a:t>
            </a:fld>
            <a:endParaRPr lang="en-US" dirty="0"/>
          </a:p>
        </p:txBody>
      </p:sp>
    </p:spTree>
    <p:extLst>
      <p:ext uri="{BB962C8B-B14F-4D97-AF65-F5344CB8AC3E}">
        <p14:creationId xmlns:p14="http://schemas.microsoft.com/office/powerpoint/2010/main" val="2512333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it has lasting affects.  SMB here is 500 employees or less.</a:t>
            </a:r>
          </a:p>
        </p:txBody>
      </p:sp>
      <p:sp>
        <p:nvSpPr>
          <p:cNvPr id="4" name="Slide Number Placeholder 3"/>
          <p:cNvSpPr>
            <a:spLocks noGrp="1"/>
          </p:cNvSpPr>
          <p:nvPr>
            <p:ph type="sldNum" sz="quarter" idx="5"/>
          </p:nvPr>
        </p:nvSpPr>
        <p:spPr/>
        <p:txBody>
          <a:bodyPr/>
          <a:lstStyle/>
          <a:p>
            <a:fld id="{5F97493D-485E-41ED-BA87-E850FE0BF1C3}" type="slidenum">
              <a:rPr lang="en-US" smtClean="0"/>
              <a:t>9</a:t>
            </a:fld>
            <a:endParaRPr lang="en-US" dirty="0"/>
          </a:p>
        </p:txBody>
      </p:sp>
    </p:spTree>
    <p:extLst>
      <p:ext uri="{BB962C8B-B14F-4D97-AF65-F5344CB8AC3E}">
        <p14:creationId xmlns:p14="http://schemas.microsoft.com/office/powerpoint/2010/main" val="1681919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majority of “ransoms” are less then $5,000, it’s the lasting recovery costs that dragged down companies.  And, as I said before, you aren’t even guaranteed on receiving a decryption key if you paid.</a:t>
            </a:r>
          </a:p>
        </p:txBody>
      </p:sp>
      <p:sp>
        <p:nvSpPr>
          <p:cNvPr id="4" name="Slide Number Placeholder 3"/>
          <p:cNvSpPr>
            <a:spLocks noGrp="1"/>
          </p:cNvSpPr>
          <p:nvPr>
            <p:ph type="sldNum" sz="quarter" idx="5"/>
          </p:nvPr>
        </p:nvSpPr>
        <p:spPr/>
        <p:txBody>
          <a:bodyPr/>
          <a:lstStyle/>
          <a:p>
            <a:fld id="{5F97493D-485E-41ED-BA87-E850FE0BF1C3}" type="slidenum">
              <a:rPr lang="en-US" smtClean="0"/>
              <a:t>10</a:t>
            </a:fld>
            <a:endParaRPr lang="en-US" dirty="0"/>
          </a:p>
        </p:txBody>
      </p:sp>
    </p:spTree>
    <p:extLst>
      <p:ext uri="{BB962C8B-B14F-4D97-AF65-F5344CB8AC3E}">
        <p14:creationId xmlns:p14="http://schemas.microsoft.com/office/powerpoint/2010/main" val="3359075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in July of last year, we saw the amount of </a:t>
            </a:r>
            <a:r>
              <a:rPr lang="en-US" dirty="0" err="1"/>
              <a:t>cryptolocker</a:t>
            </a:r>
            <a:r>
              <a:rPr lang="en-US" dirty="0"/>
              <a:t> attacks drop dramatically.  Attacks have returned to the classic blackmail, such as this one.  </a:t>
            </a:r>
          </a:p>
          <a:p>
            <a:endParaRPr lang="en-US" dirty="0"/>
          </a:p>
          <a:p>
            <a:r>
              <a:rPr lang="en-US" dirty="0"/>
              <a:t>A variant of this attack also included passwords from a old </a:t>
            </a:r>
            <a:r>
              <a:rPr lang="en-US" dirty="0" err="1"/>
              <a:t>linkedin</a:t>
            </a:r>
            <a:r>
              <a:rPr lang="en-US" dirty="0"/>
              <a:t> password dump.  This made the attack look more real since it included one of your old real passwords.</a:t>
            </a:r>
          </a:p>
        </p:txBody>
      </p:sp>
      <p:sp>
        <p:nvSpPr>
          <p:cNvPr id="4" name="Slide Number Placeholder 3"/>
          <p:cNvSpPr>
            <a:spLocks noGrp="1"/>
          </p:cNvSpPr>
          <p:nvPr>
            <p:ph type="sldNum" sz="quarter" idx="5"/>
          </p:nvPr>
        </p:nvSpPr>
        <p:spPr/>
        <p:txBody>
          <a:bodyPr/>
          <a:lstStyle/>
          <a:p>
            <a:fld id="{5F97493D-485E-41ED-BA87-E850FE0BF1C3}" type="slidenum">
              <a:rPr lang="en-US" smtClean="0"/>
              <a:t>11</a:t>
            </a:fld>
            <a:endParaRPr lang="en-US" dirty="0"/>
          </a:p>
        </p:txBody>
      </p:sp>
    </p:spTree>
    <p:extLst>
      <p:ext uri="{BB962C8B-B14F-4D97-AF65-F5344CB8AC3E}">
        <p14:creationId xmlns:p14="http://schemas.microsoft.com/office/powerpoint/2010/main" val="2878355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EEFED19-B702-4F2A-9101-9F75503C7932}"/>
              </a:ext>
            </a:extLst>
          </p:cNvPr>
          <p:cNvPicPr>
            <a:picLocks noChangeAspect="1"/>
          </p:cNvPicPr>
          <p:nvPr userDrawn="1"/>
        </p:nvPicPr>
        <p:blipFill>
          <a:blip r:embed="rId2"/>
          <a:stretch>
            <a:fillRect/>
          </a:stretch>
        </p:blipFill>
        <p:spPr>
          <a:xfrm>
            <a:off x="9660582" y="241841"/>
            <a:ext cx="2235122" cy="298527"/>
          </a:xfrm>
          <a:prstGeom prst="rect">
            <a:avLst/>
          </a:prstGeom>
        </p:spPr>
      </p:pic>
    </p:spTree>
    <p:extLst>
      <p:ext uri="{BB962C8B-B14F-4D97-AF65-F5344CB8AC3E}">
        <p14:creationId xmlns:p14="http://schemas.microsoft.com/office/powerpoint/2010/main" val="1326140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0880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009633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943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08E06-F938-490E-B4B2-6ABD664A63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87C29D-8FA9-4B72-BC3A-0939693930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2E3307-A633-4C3C-A50B-E9457972CB64}"/>
              </a:ext>
            </a:extLst>
          </p:cNvPr>
          <p:cNvSpPr>
            <a:spLocks noGrp="1"/>
          </p:cNvSpPr>
          <p:nvPr>
            <p:ph type="dt" sz="half" idx="10"/>
          </p:nvPr>
        </p:nvSpPr>
        <p:spPr/>
        <p:txBody>
          <a:bodyPr/>
          <a:lstStyle/>
          <a:p>
            <a:fld id="{BAFBA2F4-CAC4-40FE-9975-BFF955C9E36F}" type="datetimeFigureOut">
              <a:rPr lang="en-US" smtClean="0"/>
              <a:t>5/2/2019</a:t>
            </a:fld>
            <a:endParaRPr lang="en-US" dirty="0"/>
          </a:p>
        </p:txBody>
      </p:sp>
      <p:sp>
        <p:nvSpPr>
          <p:cNvPr id="5" name="Footer Placeholder 4">
            <a:extLst>
              <a:ext uri="{FF2B5EF4-FFF2-40B4-BE49-F238E27FC236}">
                <a16:creationId xmlns:a16="http://schemas.microsoft.com/office/drawing/2014/main" id="{6016AA0E-4B0F-440E-A6F6-A0EB0DFD76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A29A45-7823-4799-8641-8B2E89E14C15}"/>
              </a:ext>
            </a:extLst>
          </p:cNvPr>
          <p:cNvSpPr>
            <a:spLocks noGrp="1"/>
          </p:cNvSpPr>
          <p:nvPr>
            <p:ph type="sldNum" sz="quarter" idx="12"/>
          </p:nvPr>
        </p:nvSpPr>
        <p:spPr/>
        <p:txBody>
          <a:bodyPr/>
          <a:lstStyle/>
          <a:p>
            <a:fld id="{A17F878A-9869-4843-896D-491A97A3E739}" type="slidenum">
              <a:rPr lang="en-US" smtClean="0"/>
              <a:t>‹#›</a:t>
            </a:fld>
            <a:endParaRPr lang="en-US" dirty="0"/>
          </a:p>
        </p:txBody>
      </p:sp>
    </p:spTree>
    <p:extLst>
      <p:ext uri="{BB962C8B-B14F-4D97-AF65-F5344CB8AC3E}">
        <p14:creationId xmlns:p14="http://schemas.microsoft.com/office/powerpoint/2010/main" val="2721874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635AB-B4D0-4EFF-ACB6-609B00CDA2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C08A64-30F9-4898-9C08-DEA411926B0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DF72E2-D2BA-476E-B81D-30A0B65E0D34}"/>
              </a:ext>
            </a:extLst>
          </p:cNvPr>
          <p:cNvSpPr>
            <a:spLocks noGrp="1"/>
          </p:cNvSpPr>
          <p:nvPr>
            <p:ph type="dt" sz="half" idx="10"/>
          </p:nvPr>
        </p:nvSpPr>
        <p:spPr/>
        <p:txBody>
          <a:bodyPr/>
          <a:lstStyle/>
          <a:p>
            <a:fld id="{BAFBA2F4-CAC4-40FE-9975-BFF955C9E36F}" type="datetimeFigureOut">
              <a:rPr lang="en-US" smtClean="0"/>
              <a:t>5/2/2019</a:t>
            </a:fld>
            <a:endParaRPr lang="en-US" dirty="0"/>
          </a:p>
        </p:txBody>
      </p:sp>
      <p:sp>
        <p:nvSpPr>
          <p:cNvPr id="5" name="Footer Placeholder 4">
            <a:extLst>
              <a:ext uri="{FF2B5EF4-FFF2-40B4-BE49-F238E27FC236}">
                <a16:creationId xmlns:a16="http://schemas.microsoft.com/office/drawing/2014/main" id="{34612983-6094-4713-8B14-C644D68748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26DA01-3F3B-4A01-8709-F29A65298D93}"/>
              </a:ext>
            </a:extLst>
          </p:cNvPr>
          <p:cNvSpPr>
            <a:spLocks noGrp="1"/>
          </p:cNvSpPr>
          <p:nvPr>
            <p:ph type="sldNum" sz="quarter" idx="12"/>
          </p:nvPr>
        </p:nvSpPr>
        <p:spPr/>
        <p:txBody>
          <a:bodyPr/>
          <a:lstStyle/>
          <a:p>
            <a:fld id="{A17F878A-9869-4843-896D-491A97A3E739}" type="slidenum">
              <a:rPr lang="en-US" smtClean="0"/>
              <a:t>‹#›</a:t>
            </a:fld>
            <a:endParaRPr lang="en-US" dirty="0"/>
          </a:p>
        </p:txBody>
      </p:sp>
    </p:spTree>
    <p:extLst>
      <p:ext uri="{BB962C8B-B14F-4D97-AF65-F5344CB8AC3E}">
        <p14:creationId xmlns:p14="http://schemas.microsoft.com/office/powerpoint/2010/main" val="3283178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87FBA-85B2-4054-B0E2-E6D8C32EA4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EA652D-C6BA-4322-96B7-3B7B96BB78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E914871-E65F-48D7-AD30-09E5F763CFA8}"/>
              </a:ext>
            </a:extLst>
          </p:cNvPr>
          <p:cNvSpPr>
            <a:spLocks noGrp="1"/>
          </p:cNvSpPr>
          <p:nvPr>
            <p:ph type="dt" sz="half" idx="10"/>
          </p:nvPr>
        </p:nvSpPr>
        <p:spPr/>
        <p:txBody>
          <a:bodyPr/>
          <a:lstStyle/>
          <a:p>
            <a:fld id="{BAFBA2F4-CAC4-40FE-9975-BFF955C9E36F}" type="datetimeFigureOut">
              <a:rPr lang="en-US" smtClean="0"/>
              <a:t>5/2/2019</a:t>
            </a:fld>
            <a:endParaRPr lang="en-US" dirty="0"/>
          </a:p>
        </p:txBody>
      </p:sp>
      <p:sp>
        <p:nvSpPr>
          <p:cNvPr id="5" name="Footer Placeholder 4">
            <a:extLst>
              <a:ext uri="{FF2B5EF4-FFF2-40B4-BE49-F238E27FC236}">
                <a16:creationId xmlns:a16="http://schemas.microsoft.com/office/drawing/2014/main" id="{17C77A0C-325D-465D-B136-D8A6B02E9B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AECAC3-22D0-485D-8EAE-C0DE7ABF001C}"/>
              </a:ext>
            </a:extLst>
          </p:cNvPr>
          <p:cNvSpPr>
            <a:spLocks noGrp="1"/>
          </p:cNvSpPr>
          <p:nvPr>
            <p:ph type="sldNum" sz="quarter" idx="12"/>
          </p:nvPr>
        </p:nvSpPr>
        <p:spPr/>
        <p:txBody>
          <a:bodyPr/>
          <a:lstStyle/>
          <a:p>
            <a:fld id="{A17F878A-9869-4843-896D-491A97A3E739}" type="slidenum">
              <a:rPr lang="en-US" smtClean="0"/>
              <a:t>‹#›</a:t>
            </a:fld>
            <a:endParaRPr lang="en-US" dirty="0"/>
          </a:p>
        </p:txBody>
      </p:sp>
    </p:spTree>
    <p:extLst>
      <p:ext uri="{BB962C8B-B14F-4D97-AF65-F5344CB8AC3E}">
        <p14:creationId xmlns:p14="http://schemas.microsoft.com/office/powerpoint/2010/main" val="463477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C92B4-A031-4467-9034-D77BF5A3B2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4DD91B-4408-4BF4-8054-54198B6D435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2DCA83-9DA9-4F95-A3E7-40097516CE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9F47A9-25C3-422C-A7B8-FF98860EE546}"/>
              </a:ext>
            </a:extLst>
          </p:cNvPr>
          <p:cNvSpPr>
            <a:spLocks noGrp="1"/>
          </p:cNvSpPr>
          <p:nvPr>
            <p:ph type="dt" sz="half" idx="10"/>
          </p:nvPr>
        </p:nvSpPr>
        <p:spPr/>
        <p:txBody>
          <a:bodyPr/>
          <a:lstStyle/>
          <a:p>
            <a:fld id="{BAFBA2F4-CAC4-40FE-9975-BFF955C9E36F}" type="datetimeFigureOut">
              <a:rPr lang="en-US" smtClean="0"/>
              <a:t>5/2/2019</a:t>
            </a:fld>
            <a:endParaRPr lang="en-US" dirty="0"/>
          </a:p>
        </p:txBody>
      </p:sp>
      <p:sp>
        <p:nvSpPr>
          <p:cNvPr id="6" name="Footer Placeholder 5">
            <a:extLst>
              <a:ext uri="{FF2B5EF4-FFF2-40B4-BE49-F238E27FC236}">
                <a16:creationId xmlns:a16="http://schemas.microsoft.com/office/drawing/2014/main" id="{702C921E-8EE2-44D6-9AD5-DB10059859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2B4C3F0-D136-4F56-83D0-5136E1C8B8FA}"/>
              </a:ext>
            </a:extLst>
          </p:cNvPr>
          <p:cNvSpPr>
            <a:spLocks noGrp="1"/>
          </p:cNvSpPr>
          <p:nvPr>
            <p:ph type="sldNum" sz="quarter" idx="12"/>
          </p:nvPr>
        </p:nvSpPr>
        <p:spPr/>
        <p:txBody>
          <a:bodyPr/>
          <a:lstStyle/>
          <a:p>
            <a:fld id="{A17F878A-9869-4843-896D-491A97A3E739}" type="slidenum">
              <a:rPr lang="en-US" smtClean="0"/>
              <a:t>‹#›</a:t>
            </a:fld>
            <a:endParaRPr lang="en-US" dirty="0"/>
          </a:p>
        </p:txBody>
      </p:sp>
    </p:spTree>
    <p:extLst>
      <p:ext uri="{BB962C8B-B14F-4D97-AF65-F5344CB8AC3E}">
        <p14:creationId xmlns:p14="http://schemas.microsoft.com/office/powerpoint/2010/main" val="3414513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8B558-066E-4225-88C0-88A8039051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BC2E8E-7F7A-4AA9-9D45-8691474D68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FEDB150-CDA2-46F6-B6C5-5D8577BBA8C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229CE5-8BC6-4F1F-BF2E-22B59FD090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9F8B929-7F0D-4C5E-A322-443405B4A72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0E6137-6FDE-4278-8FA4-2F09DD622D80}"/>
              </a:ext>
            </a:extLst>
          </p:cNvPr>
          <p:cNvSpPr>
            <a:spLocks noGrp="1"/>
          </p:cNvSpPr>
          <p:nvPr>
            <p:ph type="dt" sz="half" idx="10"/>
          </p:nvPr>
        </p:nvSpPr>
        <p:spPr/>
        <p:txBody>
          <a:bodyPr/>
          <a:lstStyle/>
          <a:p>
            <a:fld id="{BAFBA2F4-CAC4-40FE-9975-BFF955C9E36F}" type="datetimeFigureOut">
              <a:rPr lang="en-US" smtClean="0"/>
              <a:t>5/2/2019</a:t>
            </a:fld>
            <a:endParaRPr lang="en-US" dirty="0"/>
          </a:p>
        </p:txBody>
      </p:sp>
      <p:sp>
        <p:nvSpPr>
          <p:cNvPr id="8" name="Footer Placeholder 7">
            <a:extLst>
              <a:ext uri="{FF2B5EF4-FFF2-40B4-BE49-F238E27FC236}">
                <a16:creationId xmlns:a16="http://schemas.microsoft.com/office/drawing/2014/main" id="{52CAE7A2-CEEE-4809-827B-5EEBE957B14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F18DF46-B324-469D-8257-9536FEB42395}"/>
              </a:ext>
            </a:extLst>
          </p:cNvPr>
          <p:cNvSpPr>
            <a:spLocks noGrp="1"/>
          </p:cNvSpPr>
          <p:nvPr>
            <p:ph type="sldNum" sz="quarter" idx="12"/>
          </p:nvPr>
        </p:nvSpPr>
        <p:spPr/>
        <p:txBody>
          <a:bodyPr/>
          <a:lstStyle/>
          <a:p>
            <a:fld id="{A17F878A-9869-4843-896D-491A97A3E739}" type="slidenum">
              <a:rPr lang="en-US" smtClean="0"/>
              <a:t>‹#›</a:t>
            </a:fld>
            <a:endParaRPr lang="en-US" dirty="0"/>
          </a:p>
        </p:txBody>
      </p:sp>
    </p:spTree>
    <p:extLst>
      <p:ext uri="{BB962C8B-B14F-4D97-AF65-F5344CB8AC3E}">
        <p14:creationId xmlns:p14="http://schemas.microsoft.com/office/powerpoint/2010/main" val="2159268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A8EA7-F471-4CE0-99F4-3A6AA6E151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71E01B-47B2-48BC-93BC-9AB806B626E1}"/>
              </a:ext>
            </a:extLst>
          </p:cNvPr>
          <p:cNvSpPr>
            <a:spLocks noGrp="1"/>
          </p:cNvSpPr>
          <p:nvPr>
            <p:ph type="dt" sz="half" idx="10"/>
          </p:nvPr>
        </p:nvSpPr>
        <p:spPr/>
        <p:txBody>
          <a:bodyPr/>
          <a:lstStyle/>
          <a:p>
            <a:fld id="{BAFBA2F4-CAC4-40FE-9975-BFF955C9E36F}" type="datetimeFigureOut">
              <a:rPr lang="en-US" smtClean="0"/>
              <a:t>5/2/2019</a:t>
            </a:fld>
            <a:endParaRPr lang="en-US" dirty="0"/>
          </a:p>
        </p:txBody>
      </p:sp>
      <p:sp>
        <p:nvSpPr>
          <p:cNvPr id="4" name="Footer Placeholder 3">
            <a:extLst>
              <a:ext uri="{FF2B5EF4-FFF2-40B4-BE49-F238E27FC236}">
                <a16:creationId xmlns:a16="http://schemas.microsoft.com/office/drawing/2014/main" id="{9DFB33C3-FDA6-4E2E-ABB7-69ACB3A82DA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14D3CBD-5E98-499E-BB5B-3E7B0E900639}"/>
              </a:ext>
            </a:extLst>
          </p:cNvPr>
          <p:cNvSpPr>
            <a:spLocks noGrp="1"/>
          </p:cNvSpPr>
          <p:nvPr>
            <p:ph type="sldNum" sz="quarter" idx="12"/>
          </p:nvPr>
        </p:nvSpPr>
        <p:spPr/>
        <p:txBody>
          <a:bodyPr/>
          <a:lstStyle/>
          <a:p>
            <a:fld id="{A17F878A-9869-4843-896D-491A97A3E739}" type="slidenum">
              <a:rPr lang="en-US" smtClean="0"/>
              <a:t>‹#›</a:t>
            </a:fld>
            <a:endParaRPr lang="en-US" dirty="0"/>
          </a:p>
        </p:txBody>
      </p:sp>
    </p:spTree>
    <p:extLst>
      <p:ext uri="{BB962C8B-B14F-4D97-AF65-F5344CB8AC3E}">
        <p14:creationId xmlns:p14="http://schemas.microsoft.com/office/powerpoint/2010/main" val="4239673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5E70A0-5C52-42B8-991E-4632C63FFE2F}"/>
              </a:ext>
            </a:extLst>
          </p:cNvPr>
          <p:cNvSpPr>
            <a:spLocks noGrp="1"/>
          </p:cNvSpPr>
          <p:nvPr>
            <p:ph type="dt" sz="half" idx="10"/>
          </p:nvPr>
        </p:nvSpPr>
        <p:spPr/>
        <p:txBody>
          <a:bodyPr/>
          <a:lstStyle/>
          <a:p>
            <a:fld id="{BAFBA2F4-CAC4-40FE-9975-BFF955C9E36F}" type="datetimeFigureOut">
              <a:rPr lang="en-US" smtClean="0"/>
              <a:t>5/2/2019</a:t>
            </a:fld>
            <a:endParaRPr lang="en-US" dirty="0"/>
          </a:p>
        </p:txBody>
      </p:sp>
      <p:sp>
        <p:nvSpPr>
          <p:cNvPr id="3" name="Footer Placeholder 2">
            <a:extLst>
              <a:ext uri="{FF2B5EF4-FFF2-40B4-BE49-F238E27FC236}">
                <a16:creationId xmlns:a16="http://schemas.microsoft.com/office/drawing/2014/main" id="{7207839C-12E8-48F9-8244-A43700A93CE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A868B24-1ECC-48CA-9599-3DFC0C43DCCE}"/>
              </a:ext>
            </a:extLst>
          </p:cNvPr>
          <p:cNvSpPr>
            <a:spLocks noGrp="1"/>
          </p:cNvSpPr>
          <p:nvPr>
            <p:ph type="sldNum" sz="quarter" idx="12"/>
          </p:nvPr>
        </p:nvSpPr>
        <p:spPr/>
        <p:txBody>
          <a:bodyPr/>
          <a:lstStyle/>
          <a:p>
            <a:fld id="{A17F878A-9869-4843-896D-491A97A3E739}" type="slidenum">
              <a:rPr lang="en-US" smtClean="0"/>
              <a:t>‹#›</a:t>
            </a:fld>
            <a:endParaRPr lang="en-US" dirty="0"/>
          </a:p>
        </p:txBody>
      </p:sp>
    </p:spTree>
    <p:extLst>
      <p:ext uri="{BB962C8B-B14F-4D97-AF65-F5344CB8AC3E}">
        <p14:creationId xmlns:p14="http://schemas.microsoft.com/office/powerpoint/2010/main" val="480916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616045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34D38-C4B4-4A76-9989-E64F0AD2A6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31D9A4-954A-4F3C-B8D9-5AAF6935D9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8D4B14-4FC7-4B9A-A8CB-9132A26F3A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DF39D5-161A-49D8-994C-C79C8D83E777}"/>
              </a:ext>
            </a:extLst>
          </p:cNvPr>
          <p:cNvSpPr>
            <a:spLocks noGrp="1"/>
          </p:cNvSpPr>
          <p:nvPr>
            <p:ph type="dt" sz="half" idx="10"/>
          </p:nvPr>
        </p:nvSpPr>
        <p:spPr/>
        <p:txBody>
          <a:bodyPr/>
          <a:lstStyle/>
          <a:p>
            <a:fld id="{BAFBA2F4-CAC4-40FE-9975-BFF955C9E36F}" type="datetimeFigureOut">
              <a:rPr lang="en-US" smtClean="0"/>
              <a:t>5/2/2019</a:t>
            </a:fld>
            <a:endParaRPr lang="en-US" dirty="0"/>
          </a:p>
        </p:txBody>
      </p:sp>
      <p:sp>
        <p:nvSpPr>
          <p:cNvPr id="6" name="Footer Placeholder 5">
            <a:extLst>
              <a:ext uri="{FF2B5EF4-FFF2-40B4-BE49-F238E27FC236}">
                <a16:creationId xmlns:a16="http://schemas.microsoft.com/office/drawing/2014/main" id="{2F84217B-F0A4-40E5-8F06-4EAA651EB5E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64A3278-F00E-45BA-9D0B-AABAEC917905}"/>
              </a:ext>
            </a:extLst>
          </p:cNvPr>
          <p:cNvSpPr>
            <a:spLocks noGrp="1"/>
          </p:cNvSpPr>
          <p:nvPr>
            <p:ph type="sldNum" sz="quarter" idx="12"/>
          </p:nvPr>
        </p:nvSpPr>
        <p:spPr/>
        <p:txBody>
          <a:bodyPr/>
          <a:lstStyle/>
          <a:p>
            <a:fld id="{A17F878A-9869-4843-896D-491A97A3E739}" type="slidenum">
              <a:rPr lang="en-US" smtClean="0"/>
              <a:t>‹#›</a:t>
            </a:fld>
            <a:endParaRPr lang="en-US" dirty="0"/>
          </a:p>
        </p:txBody>
      </p:sp>
    </p:spTree>
    <p:extLst>
      <p:ext uri="{BB962C8B-B14F-4D97-AF65-F5344CB8AC3E}">
        <p14:creationId xmlns:p14="http://schemas.microsoft.com/office/powerpoint/2010/main" val="1724723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AD68F-28E0-46DB-9F82-42F67FBD8A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62A13A-AD78-4DFD-98EF-4DA5115C97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0DC4D53-A775-4E8D-9666-77686522D6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8C7139-09FF-45DC-B51D-181C378AB5B9}"/>
              </a:ext>
            </a:extLst>
          </p:cNvPr>
          <p:cNvSpPr>
            <a:spLocks noGrp="1"/>
          </p:cNvSpPr>
          <p:nvPr>
            <p:ph type="dt" sz="half" idx="10"/>
          </p:nvPr>
        </p:nvSpPr>
        <p:spPr/>
        <p:txBody>
          <a:bodyPr/>
          <a:lstStyle/>
          <a:p>
            <a:fld id="{BAFBA2F4-CAC4-40FE-9975-BFF955C9E36F}" type="datetimeFigureOut">
              <a:rPr lang="en-US" smtClean="0"/>
              <a:t>5/2/2019</a:t>
            </a:fld>
            <a:endParaRPr lang="en-US" dirty="0"/>
          </a:p>
        </p:txBody>
      </p:sp>
      <p:sp>
        <p:nvSpPr>
          <p:cNvPr id="6" name="Footer Placeholder 5">
            <a:extLst>
              <a:ext uri="{FF2B5EF4-FFF2-40B4-BE49-F238E27FC236}">
                <a16:creationId xmlns:a16="http://schemas.microsoft.com/office/drawing/2014/main" id="{9E5CDDCE-F217-409A-BD2B-C664D70FB9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2077495-4689-41D3-BDDF-DFC9B04DD287}"/>
              </a:ext>
            </a:extLst>
          </p:cNvPr>
          <p:cNvSpPr>
            <a:spLocks noGrp="1"/>
          </p:cNvSpPr>
          <p:nvPr>
            <p:ph type="sldNum" sz="quarter" idx="12"/>
          </p:nvPr>
        </p:nvSpPr>
        <p:spPr/>
        <p:txBody>
          <a:bodyPr/>
          <a:lstStyle/>
          <a:p>
            <a:fld id="{A17F878A-9869-4843-896D-491A97A3E739}" type="slidenum">
              <a:rPr lang="en-US" smtClean="0"/>
              <a:t>‹#›</a:t>
            </a:fld>
            <a:endParaRPr lang="en-US" dirty="0"/>
          </a:p>
        </p:txBody>
      </p:sp>
    </p:spTree>
    <p:extLst>
      <p:ext uri="{BB962C8B-B14F-4D97-AF65-F5344CB8AC3E}">
        <p14:creationId xmlns:p14="http://schemas.microsoft.com/office/powerpoint/2010/main" val="3958207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231A2-0A7F-4F11-9B7B-15B5816AE2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53E361-6BF4-447F-B562-DF6A9C88E47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C4F11A-2866-4C89-99A8-8D31D8328FD5}"/>
              </a:ext>
            </a:extLst>
          </p:cNvPr>
          <p:cNvSpPr>
            <a:spLocks noGrp="1"/>
          </p:cNvSpPr>
          <p:nvPr>
            <p:ph type="dt" sz="half" idx="10"/>
          </p:nvPr>
        </p:nvSpPr>
        <p:spPr/>
        <p:txBody>
          <a:bodyPr/>
          <a:lstStyle/>
          <a:p>
            <a:fld id="{BAFBA2F4-CAC4-40FE-9975-BFF955C9E36F}" type="datetimeFigureOut">
              <a:rPr lang="en-US" smtClean="0"/>
              <a:t>5/2/2019</a:t>
            </a:fld>
            <a:endParaRPr lang="en-US" dirty="0"/>
          </a:p>
        </p:txBody>
      </p:sp>
      <p:sp>
        <p:nvSpPr>
          <p:cNvPr id="5" name="Footer Placeholder 4">
            <a:extLst>
              <a:ext uri="{FF2B5EF4-FFF2-40B4-BE49-F238E27FC236}">
                <a16:creationId xmlns:a16="http://schemas.microsoft.com/office/drawing/2014/main" id="{FA859C95-DDAC-476F-9346-DED1B7B5C58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EB617BC-6BBD-4AB3-861B-A1F573176F01}"/>
              </a:ext>
            </a:extLst>
          </p:cNvPr>
          <p:cNvSpPr>
            <a:spLocks noGrp="1"/>
          </p:cNvSpPr>
          <p:nvPr>
            <p:ph type="sldNum" sz="quarter" idx="12"/>
          </p:nvPr>
        </p:nvSpPr>
        <p:spPr/>
        <p:txBody>
          <a:bodyPr/>
          <a:lstStyle/>
          <a:p>
            <a:fld id="{A17F878A-9869-4843-896D-491A97A3E739}" type="slidenum">
              <a:rPr lang="en-US" smtClean="0"/>
              <a:t>‹#›</a:t>
            </a:fld>
            <a:endParaRPr lang="en-US" dirty="0"/>
          </a:p>
        </p:txBody>
      </p:sp>
    </p:spTree>
    <p:extLst>
      <p:ext uri="{BB962C8B-B14F-4D97-AF65-F5344CB8AC3E}">
        <p14:creationId xmlns:p14="http://schemas.microsoft.com/office/powerpoint/2010/main" val="2090672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0EA5CD-AF5E-42F6-BD97-78C503EEE7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6A65A4-CAC1-4B6C-968F-C2BCDB8082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510447-4E7A-4C61-AC6C-A5A28A21C41C}"/>
              </a:ext>
            </a:extLst>
          </p:cNvPr>
          <p:cNvSpPr>
            <a:spLocks noGrp="1"/>
          </p:cNvSpPr>
          <p:nvPr>
            <p:ph type="dt" sz="half" idx="10"/>
          </p:nvPr>
        </p:nvSpPr>
        <p:spPr/>
        <p:txBody>
          <a:bodyPr/>
          <a:lstStyle/>
          <a:p>
            <a:fld id="{BAFBA2F4-CAC4-40FE-9975-BFF955C9E36F}" type="datetimeFigureOut">
              <a:rPr lang="en-US" smtClean="0"/>
              <a:t>5/2/2019</a:t>
            </a:fld>
            <a:endParaRPr lang="en-US" dirty="0"/>
          </a:p>
        </p:txBody>
      </p:sp>
      <p:sp>
        <p:nvSpPr>
          <p:cNvPr id="5" name="Footer Placeholder 4">
            <a:extLst>
              <a:ext uri="{FF2B5EF4-FFF2-40B4-BE49-F238E27FC236}">
                <a16:creationId xmlns:a16="http://schemas.microsoft.com/office/drawing/2014/main" id="{1AD8EE19-DB2F-4D7E-A71C-1AE76BD88A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4A1E10-B72A-45AE-947D-E5B9001C6ED3}"/>
              </a:ext>
            </a:extLst>
          </p:cNvPr>
          <p:cNvSpPr>
            <a:spLocks noGrp="1"/>
          </p:cNvSpPr>
          <p:nvPr>
            <p:ph type="sldNum" sz="quarter" idx="12"/>
          </p:nvPr>
        </p:nvSpPr>
        <p:spPr/>
        <p:txBody>
          <a:bodyPr/>
          <a:lstStyle/>
          <a:p>
            <a:fld id="{A17F878A-9869-4843-896D-491A97A3E739}" type="slidenum">
              <a:rPr lang="en-US" smtClean="0"/>
              <a:t>‹#›</a:t>
            </a:fld>
            <a:endParaRPr lang="en-US" dirty="0"/>
          </a:p>
        </p:txBody>
      </p:sp>
    </p:spTree>
    <p:extLst>
      <p:ext uri="{BB962C8B-B14F-4D97-AF65-F5344CB8AC3E}">
        <p14:creationId xmlns:p14="http://schemas.microsoft.com/office/powerpoint/2010/main" val="3605937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562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5/2/2019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058998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4615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9342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5/2/2019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709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2A54C80-263E-416B-A8E0-580EDEADCBDC}" type="datetimeFigureOut">
              <a:rPr lang="en-US" smtClean="0"/>
              <a:t>5/2/2019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9954A3-9DFD-4C44-94BA-B95130A3BA1C}" type="slidenum">
              <a:rPr lang="en-US" smtClean="0"/>
              <a:t>‹#›</a:t>
            </a:fld>
            <a:endParaRPr lang="en-US" dirty="0"/>
          </a:p>
        </p:txBody>
      </p:sp>
      <p:pic>
        <p:nvPicPr>
          <p:cNvPr id="10" name="Picture 9">
            <a:extLst>
              <a:ext uri="{FF2B5EF4-FFF2-40B4-BE49-F238E27FC236}">
                <a16:creationId xmlns:a16="http://schemas.microsoft.com/office/drawing/2014/main" id="{734C2B2D-652A-4268-8A13-DCD1D5E2022D}"/>
              </a:ext>
            </a:extLst>
          </p:cNvPr>
          <p:cNvPicPr>
            <a:picLocks noChangeAspect="1"/>
          </p:cNvPicPr>
          <p:nvPr userDrawn="1"/>
        </p:nvPicPr>
        <p:blipFill>
          <a:blip r:embed="rId2"/>
          <a:stretch>
            <a:fillRect/>
          </a:stretch>
        </p:blipFill>
        <p:spPr>
          <a:xfrm>
            <a:off x="9662468" y="253513"/>
            <a:ext cx="2235122" cy="298527"/>
          </a:xfrm>
          <a:prstGeom prst="rect">
            <a:avLst/>
          </a:prstGeom>
        </p:spPr>
      </p:pic>
    </p:spTree>
    <p:extLst>
      <p:ext uri="{BB962C8B-B14F-4D97-AF65-F5344CB8AC3E}">
        <p14:creationId xmlns:p14="http://schemas.microsoft.com/office/powerpoint/2010/main" val="2029962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Break - New Presenter/Topic">
    <p:spTree>
      <p:nvGrpSpPr>
        <p:cNvPr id="1" name=""/>
        <p:cNvGrpSpPr/>
        <p:nvPr/>
      </p:nvGrpSpPr>
      <p:grpSpPr>
        <a:xfrm>
          <a:off x="0" y="0"/>
          <a:ext cx="0" cy="0"/>
          <a:chOff x="0" y="0"/>
          <a:chExt cx="0" cy="0"/>
        </a:xfrm>
      </p:grpSpPr>
      <p:sp>
        <p:nvSpPr>
          <p:cNvPr id="8" name="Rectangle 7"/>
          <p:cNvSpPr/>
          <p:nvPr/>
        </p:nvSpPr>
        <p:spPr>
          <a:xfrm>
            <a:off x="16" y="1634837"/>
            <a:ext cx="12191984" cy="1245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flipH="1">
            <a:off x="12108872" y="1634836"/>
            <a:ext cx="83128" cy="12455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457199" y="1745673"/>
            <a:ext cx="6673273" cy="1025826"/>
          </a:xfrm>
        </p:spPr>
        <p:txBody>
          <a:bodyPr anchor="b">
            <a:normAutofit/>
          </a:bodyPr>
          <a:lstStyle>
            <a:lvl1pPr>
              <a:defRPr sz="3600" b="0">
                <a:solidFill>
                  <a:srgbClr val="FFFFFF"/>
                </a:solidFill>
              </a:defRPr>
            </a:lvl1pPr>
          </a:lstStyle>
          <a:p>
            <a:r>
              <a:rPr lang="en-US" dirty="0"/>
              <a:t>Presenter</a:t>
            </a:r>
          </a:p>
        </p:txBody>
      </p:sp>
      <p:sp>
        <p:nvSpPr>
          <p:cNvPr id="4" name="Text Placeholder 3"/>
          <p:cNvSpPr>
            <a:spLocks noGrp="1"/>
          </p:cNvSpPr>
          <p:nvPr>
            <p:ph type="body" sz="half" idx="2" hasCustomPrompt="1"/>
          </p:nvPr>
        </p:nvSpPr>
        <p:spPr>
          <a:xfrm>
            <a:off x="457200" y="3036916"/>
            <a:ext cx="9610436" cy="3268287"/>
          </a:xfrm>
        </p:spPr>
        <p:txBody>
          <a:bodyPr lIns="91440" rIns="91440">
            <a:normAutofit/>
          </a:bodyPr>
          <a:lstStyle>
            <a:lvl1pPr marL="0" indent="0">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Topics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2A54C80-263E-416B-A8E0-580EDEADCBDC}" type="datetimeFigureOut">
              <a:rPr lang="en-US" smtClean="0"/>
              <a:t>5/2/2019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9954A3-9DFD-4C44-94BA-B95130A3BA1C}" type="slidenum">
              <a:rPr lang="en-US" smtClean="0"/>
              <a:t>‹#›</a:t>
            </a:fld>
            <a:endParaRPr lang="en-US" dirty="0"/>
          </a:p>
        </p:txBody>
      </p:sp>
      <p:pic>
        <p:nvPicPr>
          <p:cNvPr id="11" name="Picture 10">
            <a:extLst>
              <a:ext uri="{FF2B5EF4-FFF2-40B4-BE49-F238E27FC236}">
                <a16:creationId xmlns:a16="http://schemas.microsoft.com/office/drawing/2014/main" id="{11828CE5-4B87-4DEB-9541-C5246E567575}"/>
              </a:ext>
            </a:extLst>
          </p:cNvPr>
          <p:cNvPicPr>
            <a:picLocks noChangeAspect="1"/>
          </p:cNvPicPr>
          <p:nvPr userDrawn="1"/>
        </p:nvPicPr>
        <p:blipFill>
          <a:blip r:embed="rId2"/>
          <a:stretch>
            <a:fillRect/>
          </a:stretch>
        </p:blipFill>
        <p:spPr>
          <a:xfrm>
            <a:off x="9662468" y="253513"/>
            <a:ext cx="2235122" cy="298527"/>
          </a:xfrm>
          <a:prstGeom prst="rect">
            <a:avLst/>
          </a:prstGeom>
        </p:spPr>
      </p:pic>
    </p:spTree>
    <p:extLst>
      <p:ext uri="{BB962C8B-B14F-4D97-AF65-F5344CB8AC3E}">
        <p14:creationId xmlns:p14="http://schemas.microsoft.com/office/powerpoint/2010/main" val="330391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5/2/2019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D214F58-A71E-4EBC-8B63-B3C10AFCDCEA}"/>
              </a:ext>
            </a:extLst>
          </p:cNvPr>
          <p:cNvPicPr>
            <a:picLocks noChangeAspect="1"/>
          </p:cNvPicPr>
          <p:nvPr userDrawn="1"/>
        </p:nvPicPr>
        <p:blipFill>
          <a:blip r:embed="rId14"/>
          <a:stretch>
            <a:fillRect/>
          </a:stretch>
        </p:blipFill>
        <p:spPr>
          <a:xfrm>
            <a:off x="9662468" y="253513"/>
            <a:ext cx="2235122" cy="298527"/>
          </a:xfrm>
          <a:prstGeom prst="rect">
            <a:avLst/>
          </a:prstGeom>
        </p:spPr>
      </p:pic>
    </p:spTree>
    <p:extLst>
      <p:ext uri="{BB962C8B-B14F-4D97-AF65-F5344CB8AC3E}">
        <p14:creationId xmlns:p14="http://schemas.microsoft.com/office/powerpoint/2010/main" val="24033989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9" r:id="rId9"/>
    <p:sldLayoutId id="2147483726" r:id="rId10"/>
    <p:sldLayoutId id="2147483727" r:id="rId11"/>
    <p:sldLayoutId id="2147483728"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D7A124-1382-42C3-A8C4-9C9F94AB72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C86F83-0446-4ED4-816A-98DBA3ADE2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DF73B4-27ED-4773-B964-8944E87B57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FBA2F4-CAC4-40FE-9975-BFF955C9E36F}" type="datetimeFigureOut">
              <a:rPr lang="en-US" smtClean="0"/>
              <a:t>5/2/2019</a:t>
            </a:fld>
            <a:endParaRPr lang="en-US" dirty="0"/>
          </a:p>
        </p:txBody>
      </p:sp>
      <p:sp>
        <p:nvSpPr>
          <p:cNvPr id="5" name="Footer Placeholder 4">
            <a:extLst>
              <a:ext uri="{FF2B5EF4-FFF2-40B4-BE49-F238E27FC236}">
                <a16:creationId xmlns:a16="http://schemas.microsoft.com/office/drawing/2014/main" id="{E729F496-A297-4405-8D1E-0C6C53992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5D2464C-B71A-475A-98F8-165D1718A4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F878A-9869-4843-896D-491A97A3E739}" type="slidenum">
              <a:rPr lang="en-US" smtClean="0"/>
              <a:t>‹#›</a:t>
            </a:fld>
            <a:endParaRPr lang="en-US" dirty="0"/>
          </a:p>
        </p:txBody>
      </p:sp>
    </p:spTree>
    <p:extLst>
      <p:ext uri="{BB962C8B-B14F-4D97-AF65-F5344CB8AC3E}">
        <p14:creationId xmlns:p14="http://schemas.microsoft.com/office/powerpoint/2010/main" val="80965512"/>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gif"/><Relationship Id="rId5" Type="http://schemas.openxmlformats.org/officeDocument/2006/relationships/image" Target="../media/image24.png"/><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blog.techboston.com/social-engineering-red-flags" TargetMode="External"/><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go.techboston.com/byod-policy" TargetMode="External"/><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mailto:tuan.pham@techboston.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1" y="5143914"/>
            <a:ext cx="2545049" cy="1299035"/>
          </a:xfrm>
          <a:prstGeom prst="rect">
            <a:avLst/>
          </a:prstGeom>
        </p:spPr>
      </p:pic>
      <p:sp>
        <p:nvSpPr>
          <p:cNvPr id="5" name="TextBox 4"/>
          <p:cNvSpPr txBox="1"/>
          <p:nvPr/>
        </p:nvSpPr>
        <p:spPr>
          <a:xfrm>
            <a:off x="1524000" y="304800"/>
            <a:ext cx="9144000" cy="1077218"/>
          </a:xfrm>
          <a:prstGeom prst="rect">
            <a:avLst/>
          </a:prstGeom>
          <a:noFill/>
        </p:spPr>
        <p:txBody>
          <a:bodyPr wrap="square" rtlCol="0">
            <a:spAutoFit/>
          </a:bodyPr>
          <a:lstStyle/>
          <a:p>
            <a:pPr algn="ctr"/>
            <a:r>
              <a:rPr lang="en-US" sz="2400" b="1" dirty="0">
                <a:solidFill>
                  <a:srgbClr val="007D9F"/>
                </a:solidFill>
                <a:latin typeface="Arial" panose="020B0604020202020204" pitchFamily="34" charset="0"/>
                <a:cs typeface="Arial" panose="020B0604020202020204" pitchFamily="34" charset="0"/>
              </a:rPr>
              <a:t>Cybersecurity - What Every Nonprofit Needs to Know</a:t>
            </a:r>
          </a:p>
          <a:p>
            <a:pPr algn="ctr"/>
            <a:r>
              <a:rPr lang="en-US" sz="2000" b="1" dirty="0">
                <a:solidFill>
                  <a:srgbClr val="007D9F"/>
                </a:solidFill>
                <a:latin typeface="Arial" panose="020B0604020202020204" pitchFamily="34" charset="0"/>
                <a:cs typeface="Arial" panose="020B0604020202020204" pitchFamily="34" charset="0"/>
              </a:rPr>
              <a:t>May 8</a:t>
            </a:r>
            <a:r>
              <a:rPr lang="en-US" sz="2000" b="1" baseline="30000" dirty="0">
                <a:solidFill>
                  <a:srgbClr val="007D9F"/>
                </a:solidFill>
                <a:latin typeface="Arial" panose="020B0604020202020204" pitchFamily="34" charset="0"/>
                <a:cs typeface="Arial" panose="020B0604020202020204" pitchFamily="34" charset="0"/>
              </a:rPr>
              <a:t>th</a:t>
            </a:r>
            <a:r>
              <a:rPr lang="en-US" sz="2000" b="1" dirty="0">
                <a:solidFill>
                  <a:srgbClr val="007D9F"/>
                </a:solidFill>
                <a:latin typeface="Arial" panose="020B0604020202020204" pitchFamily="34" charset="0"/>
                <a:cs typeface="Arial" panose="020B0604020202020204" pitchFamily="34" charset="0"/>
              </a:rPr>
              <a:t> Webinar</a:t>
            </a:r>
          </a:p>
          <a:p>
            <a:pPr algn="ctr"/>
            <a:r>
              <a:rPr lang="en-US" sz="2000" b="1" dirty="0">
                <a:solidFill>
                  <a:srgbClr val="007D9F"/>
                </a:solidFill>
                <a:latin typeface="Arial" panose="020B0604020202020204" pitchFamily="34" charset="0"/>
                <a:cs typeface="Arial" panose="020B0604020202020204" pitchFamily="34" charset="0"/>
              </a:rPr>
              <a:t>Presented by Tech Networks of Boston</a:t>
            </a:r>
          </a:p>
        </p:txBody>
      </p:sp>
      <p:sp>
        <p:nvSpPr>
          <p:cNvPr id="6" name="TextBox 5"/>
          <p:cNvSpPr txBox="1"/>
          <p:nvPr/>
        </p:nvSpPr>
        <p:spPr>
          <a:xfrm>
            <a:off x="1888476" y="2578910"/>
            <a:ext cx="4876799" cy="3354765"/>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Thanks for joining us! A few instructions before we begin:</a:t>
            </a:r>
          </a:p>
          <a:p>
            <a:endParaRPr lang="en-US"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You may</a:t>
            </a:r>
            <a:r>
              <a:rPr lang="en-US" sz="1400" b="1" dirty="0">
                <a:latin typeface="Arial" panose="020B0604020202020204" pitchFamily="34" charset="0"/>
                <a:cs typeface="Arial" panose="020B0604020202020204" pitchFamily="34" charset="0"/>
              </a:rPr>
              <a:t> join the audio </a:t>
            </a:r>
            <a:r>
              <a:rPr lang="en-US" sz="1400" dirty="0">
                <a:latin typeface="Arial" panose="020B0604020202020204" pitchFamily="34" charset="0"/>
                <a:cs typeface="Arial" panose="020B0604020202020204" pitchFamily="34" charset="0"/>
              </a:rPr>
              <a:t>by selecting the radio button for either “Telephone” or “Mic &amp; Speakers.” If you are using telephone, please dial in with the conference line and audio pin provided.</a:t>
            </a:r>
          </a:p>
          <a:p>
            <a:endParaRPr lang="en-US" sz="10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If you are having any technical issues, please let us know in the chat box.</a:t>
            </a:r>
          </a:p>
          <a:p>
            <a:endParaRPr lang="en-US" sz="10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We will have time for </a:t>
            </a:r>
            <a:r>
              <a:rPr lang="en-US" sz="1400" b="1" dirty="0">
                <a:latin typeface="Arial" panose="020B0604020202020204" pitchFamily="34" charset="0"/>
                <a:cs typeface="Arial" panose="020B0604020202020204" pitchFamily="34" charset="0"/>
              </a:rPr>
              <a:t>Q&amp;A</a:t>
            </a:r>
            <a:r>
              <a:rPr lang="en-US" sz="1400" dirty="0">
                <a:latin typeface="Arial" panose="020B0604020202020204" pitchFamily="34" charset="0"/>
                <a:cs typeface="Arial" panose="020B0604020202020204" pitchFamily="34" charset="0"/>
              </a:rPr>
              <a:t>. Please enter your questions in the chat box at any time.</a:t>
            </a:r>
          </a:p>
          <a:p>
            <a:endParaRPr lang="en-US" sz="9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This webinar is being recorded, and we will distribute the </a:t>
            </a:r>
            <a:r>
              <a:rPr lang="en-US" sz="1400" b="1" dirty="0">
                <a:latin typeface="Arial" panose="020B0604020202020204" pitchFamily="34" charset="0"/>
                <a:cs typeface="Arial" panose="020B0604020202020204" pitchFamily="34" charset="0"/>
              </a:rPr>
              <a:t>recording </a:t>
            </a:r>
            <a:r>
              <a:rPr lang="en-US" sz="1400" dirty="0">
                <a:latin typeface="Arial" panose="020B0604020202020204" pitchFamily="34" charset="0"/>
                <a:cs typeface="Arial" panose="020B0604020202020204" pitchFamily="34" charset="0"/>
              </a:rPr>
              <a:t>after the webinar. </a:t>
            </a:r>
          </a:p>
        </p:txBody>
      </p:sp>
      <p:sp>
        <p:nvSpPr>
          <p:cNvPr id="8" name="TextBox 7"/>
          <p:cNvSpPr txBox="1"/>
          <p:nvPr/>
        </p:nvSpPr>
        <p:spPr>
          <a:xfrm>
            <a:off x="6828879" y="4006987"/>
            <a:ext cx="3336170" cy="523220"/>
          </a:xfrm>
          <a:prstGeom prst="rect">
            <a:avLst/>
          </a:prstGeom>
          <a:noFill/>
        </p:spPr>
        <p:txBody>
          <a:bodyPr wrap="none" rtlCol="0">
            <a:spAutoFit/>
          </a:bodyPr>
          <a:lstStyle/>
          <a:p>
            <a:pPr algn="r"/>
            <a:r>
              <a:rPr lang="en-US" sz="1400" b="1" dirty="0">
                <a:latin typeface="Arial" panose="020B0604020202020204" pitchFamily="34" charset="0"/>
                <a:cs typeface="Arial" panose="020B0604020202020204" pitchFamily="34" charset="0"/>
              </a:rPr>
              <a:t>Jenny Yuan</a:t>
            </a:r>
          </a:p>
          <a:p>
            <a:pPr algn="r"/>
            <a:r>
              <a:rPr lang="en-US" sz="1400" dirty="0">
                <a:latin typeface="Arial" panose="020B0604020202020204" pitchFamily="34" charset="0"/>
                <a:cs typeface="Arial" panose="020B0604020202020204" pitchFamily="34" charset="0"/>
              </a:rPr>
              <a:t>Operation and Membership Coordinator</a:t>
            </a:r>
          </a:p>
        </p:txBody>
      </p:sp>
      <p:sp>
        <p:nvSpPr>
          <p:cNvPr id="9" name="Rectangular Callout 8"/>
          <p:cNvSpPr/>
          <p:nvPr/>
        </p:nvSpPr>
        <p:spPr>
          <a:xfrm>
            <a:off x="1828800" y="2514601"/>
            <a:ext cx="5029200" cy="3686175"/>
          </a:xfrm>
          <a:prstGeom prst="wedgeRectCallout">
            <a:avLst>
              <a:gd name="adj1" fmla="val 77585"/>
              <a:gd name="adj2" fmla="val -30428"/>
            </a:avLst>
          </a:prstGeom>
          <a:noFill/>
          <a:ln>
            <a:solidFill>
              <a:srgbClr val="007D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44288" y="6473428"/>
            <a:ext cx="2903424" cy="369332"/>
          </a:xfrm>
          <a:prstGeom prst="rect">
            <a:avLst/>
          </a:prstGeom>
          <a:noFill/>
        </p:spPr>
        <p:txBody>
          <a:bodyPr wrap="none" rtlCol="0">
            <a:spAutoFit/>
          </a:bodyPr>
          <a:lstStyle/>
          <a:p>
            <a:r>
              <a:rPr lang="en-US" dirty="0">
                <a:solidFill>
                  <a:srgbClr val="007D9F"/>
                </a:solidFill>
                <a:latin typeface="Arial" panose="020B0604020202020204" pitchFamily="34" charset="0"/>
                <a:cs typeface="Arial" panose="020B0604020202020204" pitchFamily="34" charset="0"/>
              </a:rPr>
              <a:t>www.massnonprofitnet.org</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5594" t="5815" r="13428" b="1533"/>
          <a:stretch/>
        </p:blipFill>
        <p:spPr>
          <a:xfrm>
            <a:off x="8335590" y="2024981"/>
            <a:ext cx="2180010" cy="1898752"/>
          </a:xfrm>
          <a:prstGeom prst="rect">
            <a:avLst/>
          </a:prstGeom>
        </p:spPr>
      </p:pic>
    </p:spTree>
    <p:extLst>
      <p:ext uri="{BB962C8B-B14F-4D97-AF65-F5344CB8AC3E}">
        <p14:creationId xmlns:p14="http://schemas.microsoft.com/office/powerpoint/2010/main" val="1065117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screenshot&#10;&#10;Description generated with very high confidence">
            <a:extLst>
              <a:ext uri="{FF2B5EF4-FFF2-40B4-BE49-F238E27FC236}">
                <a16:creationId xmlns:a16="http://schemas.microsoft.com/office/drawing/2014/main" id="{BD371144-F920-457A-8918-A701776CD60E}"/>
              </a:ext>
            </a:extLst>
          </p:cNvPr>
          <p:cNvPicPr>
            <a:picLocks noChangeAspect="1"/>
          </p:cNvPicPr>
          <p:nvPr/>
        </p:nvPicPr>
        <p:blipFill>
          <a:blip r:embed="rId3"/>
          <a:stretch>
            <a:fillRect/>
          </a:stretch>
        </p:blipFill>
        <p:spPr>
          <a:xfrm>
            <a:off x="2807262" y="905933"/>
            <a:ext cx="6609479" cy="5039728"/>
          </a:xfrm>
          <a:prstGeom prst="rect">
            <a:avLst/>
          </a:prstGeom>
        </p:spPr>
      </p:pic>
    </p:spTree>
    <p:extLst>
      <p:ext uri="{BB962C8B-B14F-4D97-AF65-F5344CB8AC3E}">
        <p14:creationId xmlns:p14="http://schemas.microsoft.com/office/powerpoint/2010/main" val="3995659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2F3E4E-50C8-4973-A1C1-659D9E230B00}"/>
              </a:ext>
            </a:extLst>
          </p:cNvPr>
          <p:cNvPicPr>
            <a:picLocks noChangeAspect="1"/>
          </p:cNvPicPr>
          <p:nvPr/>
        </p:nvPicPr>
        <p:blipFill rotWithShape="1">
          <a:blip r:embed="rId3"/>
          <a:srcRect l="622"/>
          <a:stretch/>
        </p:blipFill>
        <p:spPr>
          <a:xfrm>
            <a:off x="22850" y="1146933"/>
            <a:ext cx="12169150" cy="4171950"/>
          </a:xfrm>
          <a:prstGeom prst="rect">
            <a:avLst/>
          </a:prstGeom>
        </p:spPr>
      </p:pic>
    </p:spTree>
    <p:extLst>
      <p:ext uri="{BB962C8B-B14F-4D97-AF65-F5344CB8AC3E}">
        <p14:creationId xmlns:p14="http://schemas.microsoft.com/office/powerpoint/2010/main" val="3300692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69DE7F-162A-4B5D-9239-6C89CA372743}"/>
              </a:ext>
            </a:extLst>
          </p:cNvPr>
          <p:cNvPicPr>
            <a:picLocks noChangeAspect="1"/>
          </p:cNvPicPr>
          <p:nvPr/>
        </p:nvPicPr>
        <p:blipFill rotWithShape="1">
          <a:blip r:embed="rId3"/>
          <a:srcRect t="15730"/>
          <a:stretch/>
        </p:blipFill>
        <p:spPr>
          <a:xfrm>
            <a:off x="20" y="10"/>
            <a:ext cx="12191980" cy="6857990"/>
          </a:xfrm>
          <a:prstGeom prst="rect">
            <a:avLst/>
          </a:prstGeom>
        </p:spPr>
      </p:pic>
    </p:spTree>
    <p:extLst>
      <p:ext uri="{BB962C8B-B14F-4D97-AF65-F5344CB8AC3E}">
        <p14:creationId xmlns:p14="http://schemas.microsoft.com/office/powerpoint/2010/main" val="664075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69DE7F-162A-4B5D-9239-6C89CA372743}"/>
              </a:ext>
            </a:extLst>
          </p:cNvPr>
          <p:cNvPicPr>
            <a:picLocks noChangeAspect="1"/>
          </p:cNvPicPr>
          <p:nvPr/>
        </p:nvPicPr>
        <p:blipFill>
          <a:blip r:embed="rId3"/>
          <a:stretch>
            <a:fillRect/>
          </a:stretch>
        </p:blipFill>
        <p:spPr>
          <a:xfrm>
            <a:off x="20" y="106690"/>
            <a:ext cx="12191980" cy="6644629"/>
          </a:xfrm>
          <a:prstGeom prst="rect">
            <a:avLst/>
          </a:prstGeom>
        </p:spPr>
      </p:pic>
    </p:spTree>
    <p:extLst>
      <p:ext uri="{BB962C8B-B14F-4D97-AF65-F5344CB8AC3E}">
        <p14:creationId xmlns:p14="http://schemas.microsoft.com/office/powerpoint/2010/main" val="2087093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2659108-97CD-4801-8501-652AE64CC0C4}"/>
              </a:ext>
            </a:extLst>
          </p:cNvPr>
          <p:cNvPicPr>
            <a:picLocks noChangeAspect="1"/>
          </p:cNvPicPr>
          <p:nvPr/>
        </p:nvPicPr>
        <p:blipFill>
          <a:blip r:embed="rId3"/>
          <a:stretch>
            <a:fillRect/>
          </a:stretch>
        </p:blipFill>
        <p:spPr>
          <a:xfrm>
            <a:off x="943356" y="2120714"/>
            <a:ext cx="10337292" cy="2610165"/>
          </a:xfrm>
          <a:prstGeom prst="rect">
            <a:avLst/>
          </a:prstGeom>
        </p:spPr>
      </p:pic>
    </p:spTree>
    <p:extLst>
      <p:ext uri="{BB962C8B-B14F-4D97-AF65-F5344CB8AC3E}">
        <p14:creationId xmlns:p14="http://schemas.microsoft.com/office/powerpoint/2010/main" val="3892245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7E479F0-2666-4EA2-BD1E-46CC4E18651C}"/>
              </a:ext>
            </a:extLst>
          </p:cNvPr>
          <p:cNvPicPr>
            <a:picLocks noChangeAspect="1"/>
          </p:cNvPicPr>
          <p:nvPr/>
        </p:nvPicPr>
        <p:blipFill>
          <a:blip r:embed="rId3"/>
          <a:stretch>
            <a:fillRect/>
          </a:stretch>
        </p:blipFill>
        <p:spPr>
          <a:xfrm>
            <a:off x="2648271" y="905933"/>
            <a:ext cx="6927461" cy="5039728"/>
          </a:xfrm>
          <a:prstGeom prst="rect">
            <a:avLst/>
          </a:prstGeom>
        </p:spPr>
      </p:pic>
    </p:spTree>
    <p:extLst>
      <p:ext uri="{BB962C8B-B14F-4D97-AF65-F5344CB8AC3E}">
        <p14:creationId xmlns:p14="http://schemas.microsoft.com/office/powerpoint/2010/main" val="3574624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5B2056-361F-49B7-A75D-B6CD4FB05F90}"/>
              </a:ext>
            </a:extLst>
          </p:cNvPr>
          <p:cNvPicPr>
            <a:picLocks noChangeAspect="1"/>
          </p:cNvPicPr>
          <p:nvPr/>
        </p:nvPicPr>
        <p:blipFill>
          <a:blip r:embed="rId3"/>
          <a:stretch>
            <a:fillRect/>
          </a:stretch>
        </p:blipFill>
        <p:spPr>
          <a:xfrm>
            <a:off x="0" y="0"/>
            <a:ext cx="12192000" cy="8131480"/>
          </a:xfrm>
          <a:prstGeom prst="rect">
            <a:avLst/>
          </a:prstGeom>
        </p:spPr>
      </p:pic>
    </p:spTree>
    <p:extLst>
      <p:ext uri="{BB962C8B-B14F-4D97-AF65-F5344CB8AC3E}">
        <p14:creationId xmlns:p14="http://schemas.microsoft.com/office/powerpoint/2010/main" val="2414635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35A54-F766-4AA9-B709-C8B17F0B2456}"/>
              </a:ext>
            </a:extLst>
          </p:cNvPr>
          <p:cNvSpPr>
            <a:spLocks noGrp="1"/>
          </p:cNvSpPr>
          <p:nvPr>
            <p:ph type="title"/>
          </p:nvPr>
        </p:nvSpPr>
        <p:spPr/>
        <p:txBody>
          <a:bodyPr/>
          <a:lstStyle/>
          <a:p>
            <a:r>
              <a:rPr lang="en-US" dirty="0"/>
              <a:t>What are our biggest fears about cyber attacks?</a:t>
            </a:r>
          </a:p>
        </p:txBody>
      </p:sp>
      <p:sp>
        <p:nvSpPr>
          <p:cNvPr id="3" name="Text Placeholder 2">
            <a:extLst>
              <a:ext uri="{FF2B5EF4-FFF2-40B4-BE49-F238E27FC236}">
                <a16:creationId xmlns:a16="http://schemas.microsoft.com/office/drawing/2014/main" id="{8BEE06F3-CBF4-462E-846D-0759747BAB5B}"/>
              </a:ext>
            </a:extLst>
          </p:cNvPr>
          <p:cNvSpPr>
            <a:spLocks noGrp="1"/>
          </p:cNvSpPr>
          <p:nvPr>
            <p:ph type="body" idx="1"/>
          </p:nvPr>
        </p:nvSpPr>
        <p:spPr/>
        <p:txBody>
          <a:bodyPr/>
          <a:lstStyle/>
          <a:p>
            <a:r>
              <a:rPr lang="en-US" dirty="0"/>
              <a:t>Based off TNB’s own Research into the </a:t>
            </a:r>
            <a:r>
              <a:rPr lang="en-US" dirty="0" err="1"/>
              <a:t>NOnPRofit</a:t>
            </a:r>
            <a:r>
              <a:rPr lang="en-US" dirty="0"/>
              <a:t> Sector</a:t>
            </a:r>
          </a:p>
        </p:txBody>
      </p:sp>
    </p:spTree>
    <p:extLst>
      <p:ext uri="{BB962C8B-B14F-4D97-AF65-F5344CB8AC3E}">
        <p14:creationId xmlns:p14="http://schemas.microsoft.com/office/powerpoint/2010/main" val="531801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ell phone&#10;&#10;Description generated with high confidence">
            <a:extLst>
              <a:ext uri="{FF2B5EF4-FFF2-40B4-BE49-F238E27FC236}">
                <a16:creationId xmlns:a16="http://schemas.microsoft.com/office/drawing/2014/main" id="{69CC4A4F-2A5D-46D6-BFF5-9B3372076710}"/>
              </a:ext>
            </a:extLst>
          </p:cNvPr>
          <p:cNvPicPr/>
          <p:nvPr/>
        </p:nvPicPr>
        <p:blipFill rotWithShape="1">
          <a:blip r:embed="rId3">
            <a:extLst>
              <a:ext uri="{28A0092B-C50C-407E-A947-70E740481C1C}">
                <a14:useLocalDpi xmlns:a14="http://schemas.microsoft.com/office/drawing/2010/main" val="0"/>
              </a:ext>
            </a:extLst>
          </a:blip>
          <a:srcRect b="10422"/>
          <a:stretch/>
        </p:blipFill>
        <p:spPr>
          <a:xfrm>
            <a:off x="950460" y="905933"/>
            <a:ext cx="10323084" cy="5039728"/>
          </a:xfrm>
          <a:prstGeom prst="rect">
            <a:avLst/>
          </a:prstGeom>
        </p:spPr>
      </p:pic>
    </p:spTree>
    <p:extLst>
      <p:ext uri="{BB962C8B-B14F-4D97-AF65-F5344CB8AC3E}">
        <p14:creationId xmlns:p14="http://schemas.microsoft.com/office/powerpoint/2010/main" val="44008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35A54-F766-4AA9-B709-C8B17F0B2456}"/>
              </a:ext>
            </a:extLst>
          </p:cNvPr>
          <p:cNvSpPr>
            <a:spLocks noGrp="1"/>
          </p:cNvSpPr>
          <p:nvPr>
            <p:ph type="title"/>
          </p:nvPr>
        </p:nvSpPr>
        <p:spPr/>
        <p:txBody>
          <a:bodyPr/>
          <a:lstStyle/>
          <a:p>
            <a:r>
              <a:rPr lang="en-US" dirty="0"/>
              <a:t>The easy tech stuff</a:t>
            </a:r>
          </a:p>
        </p:txBody>
      </p:sp>
      <p:sp>
        <p:nvSpPr>
          <p:cNvPr id="3" name="Text Placeholder 2">
            <a:extLst>
              <a:ext uri="{FF2B5EF4-FFF2-40B4-BE49-F238E27FC236}">
                <a16:creationId xmlns:a16="http://schemas.microsoft.com/office/drawing/2014/main" id="{8BEE06F3-CBF4-462E-846D-0759747BAB5B}"/>
              </a:ext>
            </a:extLst>
          </p:cNvPr>
          <p:cNvSpPr>
            <a:spLocks noGrp="1"/>
          </p:cNvSpPr>
          <p:nvPr>
            <p:ph type="body" idx="1"/>
          </p:nvPr>
        </p:nvSpPr>
        <p:spPr/>
        <p:txBody>
          <a:bodyPr/>
          <a:lstStyle/>
          <a:p>
            <a:r>
              <a:rPr lang="en-US" dirty="0"/>
              <a:t>But still needs to be reviewed.</a:t>
            </a:r>
          </a:p>
        </p:txBody>
      </p:sp>
    </p:spTree>
    <p:extLst>
      <p:ext uri="{BB962C8B-B14F-4D97-AF65-F5344CB8AC3E}">
        <p14:creationId xmlns:p14="http://schemas.microsoft.com/office/powerpoint/2010/main" val="3067948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B7C56-0467-4FD3-BFA9-D4FAFF70D55A}"/>
              </a:ext>
            </a:extLst>
          </p:cNvPr>
          <p:cNvSpPr>
            <a:spLocks noGrp="1"/>
          </p:cNvSpPr>
          <p:nvPr>
            <p:ph type="ctrTitle"/>
          </p:nvPr>
        </p:nvSpPr>
        <p:spPr/>
        <p:txBody>
          <a:bodyPr/>
          <a:lstStyle/>
          <a:p>
            <a:pPr>
              <a:spcBef>
                <a:spcPts val="0"/>
              </a:spcBef>
            </a:pPr>
            <a:r>
              <a:rPr lang="en-US" dirty="0"/>
              <a:t>Cyber Security 102</a:t>
            </a:r>
            <a:endParaRPr lang="en-US" sz="6000" b="1" i="1" dirty="0"/>
          </a:p>
        </p:txBody>
      </p:sp>
      <p:sp>
        <p:nvSpPr>
          <p:cNvPr id="3" name="Subtitle 2">
            <a:extLst>
              <a:ext uri="{FF2B5EF4-FFF2-40B4-BE49-F238E27FC236}">
                <a16:creationId xmlns:a16="http://schemas.microsoft.com/office/drawing/2014/main" id="{8224F107-4ABB-4A7B-8DC0-A564F3E81113}"/>
              </a:ext>
            </a:extLst>
          </p:cNvPr>
          <p:cNvSpPr>
            <a:spLocks noGrp="1"/>
          </p:cNvSpPr>
          <p:nvPr>
            <p:ph type="subTitle" idx="1"/>
          </p:nvPr>
        </p:nvSpPr>
        <p:spPr/>
        <p:txBody>
          <a:bodyPr/>
          <a:lstStyle/>
          <a:p>
            <a:r>
              <a:rPr lang="en-US" dirty="0"/>
              <a:t>Tech Networks of Boston | May 8, 2019</a:t>
            </a:r>
          </a:p>
        </p:txBody>
      </p:sp>
    </p:spTree>
    <p:extLst>
      <p:ext uri="{BB962C8B-B14F-4D97-AF65-F5344CB8AC3E}">
        <p14:creationId xmlns:p14="http://schemas.microsoft.com/office/powerpoint/2010/main" val="3683640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1DF8ADF6-ED12-437A-B2E6-899171324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a:extLst>
              <a:ext uri="{FF2B5EF4-FFF2-40B4-BE49-F238E27FC236}">
                <a16:creationId xmlns:a16="http://schemas.microsoft.com/office/drawing/2014/main" id="{B1F9F851-8444-448D-8731-E4B48C327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6" name="Straight Connector 45">
            <a:extLst>
              <a:ext uri="{FF2B5EF4-FFF2-40B4-BE49-F238E27FC236}">
                <a16:creationId xmlns:a16="http://schemas.microsoft.com/office/drawing/2014/main" id="{101B8763-7870-4868-B9C5-1A0C26DE1E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8" name="Rectangle 47">
            <a:extLst>
              <a:ext uri="{FF2B5EF4-FFF2-40B4-BE49-F238E27FC236}">
                <a16:creationId xmlns:a16="http://schemas.microsoft.com/office/drawing/2014/main" id="{864368D9-CFA5-4FA5-9827-E85ABB06A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1"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8350641-A3AB-4935-B5AC-0EFDA33CC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rgbClr val="566A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ADFFA4D-B2F4-42A5-AF47-DC89D55B8069}"/>
              </a:ext>
            </a:extLst>
          </p:cNvPr>
          <p:cNvSpPr>
            <a:spLocks noGrp="1"/>
          </p:cNvSpPr>
          <p:nvPr>
            <p:ph type="title"/>
          </p:nvPr>
        </p:nvSpPr>
        <p:spPr>
          <a:xfrm>
            <a:off x="586598" y="2379868"/>
            <a:ext cx="3659246" cy="4046827"/>
          </a:xfrm>
        </p:spPr>
        <p:txBody>
          <a:bodyPr vert="horz" lIns="91440" tIns="45720" rIns="91440" bIns="45720" rtlCol="0" anchor="b">
            <a:normAutofit fontScale="90000"/>
          </a:bodyPr>
          <a:lstStyle/>
          <a:p>
            <a:r>
              <a:rPr lang="en-US" sz="5400" dirty="0">
                <a:solidFill>
                  <a:srgbClr val="FFFFFF"/>
                </a:solidFill>
              </a:rPr>
              <a:t>Have a working </a:t>
            </a:r>
            <a:br>
              <a:rPr lang="en-US" sz="5400" dirty="0">
                <a:solidFill>
                  <a:srgbClr val="FFFFFF"/>
                </a:solidFill>
              </a:rPr>
            </a:br>
            <a:r>
              <a:rPr lang="en-US" sz="5400" dirty="0">
                <a:solidFill>
                  <a:srgbClr val="FFFFFF"/>
                </a:solidFill>
              </a:rPr>
              <a:t>anti virus/spam filter running at all times</a:t>
            </a:r>
          </a:p>
        </p:txBody>
      </p:sp>
      <p:sp>
        <p:nvSpPr>
          <p:cNvPr id="52" name="Rectangle 51">
            <a:extLst>
              <a:ext uri="{FF2B5EF4-FFF2-40B4-BE49-F238E27FC236}">
                <a16:creationId xmlns:a16="http://schemas.microsoft.com/office/drawing/2014/main" id="{B3211B4A-7166-4DA0-B00F-39D9392BC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rgbClr val="0FDB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Rectangle 53">
            <a:extLst>
              <a:ext uri="{FF2B5EF4-FFF2-40B4-BE49-F238E27FC236}">
                <a16:creationId xmlns:a16="http://schemas.microsoft.com/office/drawing/2014/main" id="{7BB160A6-D066-4784-8F8D-82317C56C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5290" y="321732"/>
            <a:ext cx="3654966" cy="3674848"/>
          </a:xfrm>
          <a:prstGeom prst="rect">
            <a:avLst/>
          </a:prstGeom>
          <a:solidFill>
            <a:srgbClr val="FFFFFF"/>
          </a:solidFill>
          <a:ln w="63500">
            <a:solidFill>
              <a:srgbClr val="0FDB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538F1F1-FDD3-4245-B7F7-A43AB28F5C7D}"/>
              </a:ext>
            </a:extLst>
          </p:cNvPr>
          <p:cNvPicPr>
            <a:picLocks noChangeAspect="1"/>
          </p:cNvPicPr>
          <p:nvPr/>
        </p:nvPicPr>
        <p:blipFill>
          <a:blip r:embed="rId3"/>
          <a:stretch>
            <a:fillRect/>
          </a:stretch>
        </p:blipFill>
        <p:spPr>
          <a:xfrm>
            <a:off x="5551343" y="494948"/>
            <a:ext cx="2482860" cy="3328416"/>
          </a:xfrm>
          <a:prstGeom prst="rect">
            <a:avLst/>
          </a:prstGeom>
        </p:spPr>
      </p:pic>
      <p:sp>
        <p:nvSpPr>
          <p:cNvPr id="56" name="Rectangle 55">
            <a:extLst>
              <a:ext uri="{FF2B5EF4-FFF2-40B4-BE49-F238E27FC236}">
                <a16:creationId xmlns:a16="http://schemas.microsoft.com/office/drawing/2014/main" id="{608DCF33-68FE-41F6-8FE6-5D78CD672F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8288" y="321732"/>
            <a:ext cx="3068701" cy="2108201"/>
          </a:xfrm>
          <a:prstGeom prst="rect">
            <a:avLst/>
          </a:prstGeom>
          <a:solidFill>
            <a:srgbClr val="FFFFFF"/>
          </a:solidFill>
          <a:ln w="63500">
            <a:solidFill>
              <a:srgbClr val="0FDB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49398B8-A260-41F4-B1A4-50D801BDEA01}"/>
              </a:ext>
            </a:extLst>
          </p:cNvPr>
          <p:cNvPicPr>
            <a:picLocks noChangeAspect="1"/>
          </p:cNvPicPr>
          <p:nvPr/>
        </p:nvPicPr>
        <p:blipFill>
          <a:blip r:embed="rId4"/>
          <a:stretch>
            <a:fillRect/>
          </a:stretch>
        </p:blipFill>
        <p:spPr>
          <a:xfrm>
            <a:off x="9478818" y="522096"/>
            <a:ext cx="1707641" cy="1707641"/>
          </a:xfrm>
          <a:prstGeom prst="rect">
            <a:avLst/>
          </a:prstGeom>
        </p:spPr>
      </p:pic>
      <p:sp>
        <p:nvSpPr>
          <p:cNvPr id="58" name="Rectangle 57">
            <a:extLst>
              <a:ext uri="{FF2B5EF4-FFF2-40B4-BE49-F238E27FC236}">
                <a16:creationId xmlns:a16="http://schemas.microsoft.com/office/drawing/2014/main" id="{9A138FA2-E3B7-4628-A42E-E12124B2CC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5290" y="4157448"/>
            <a:ext cx="3654966" cy="2302337"/>
          </a:xfrm>
          <a:prstGeom prst="rect">
            <a:avLst/>
          </a:prstGeom>
          <a:solidFill>
            <a:srgbClr val="FFFFFF"/>
          </a:solidFill>
          <a:ln w="63500">
            <a:solidFill>
              <a:srgbClr val="0FDB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F3AD871-DF1F-43BE-8FD3-9FC98E3F80F8}"/>
              </a:ext>
            </a:extLst>
          </p:cNvPr>
          <p:cNvPicPr>
            <a:picLocks noChangeAspect="1"/>
          </p:cNvPicPr>
          <p:nvPr/>
        </p:nvPicPr>
        <p:blipFill>
          <a:blip r:embed="rId5"/>
          <a:stretch>
            <a:fillRect/>
          </a:stretch>
        </p:blipFill>
        <p:spPr>
          <a:xfrm>
            <a:off x="6103325" y="4615318"/>
            <a:ext cx="1383389" cy="1383389"/>
          </a:xfrm>
          <a:prstGeom prst="rect">
            <a:avLst/>
          </a:prstGeom>
        </p:spPr>
      </p:pic>
      <p:sp>
        <p:nvSpPr>
          <p:cNvPr id="60" name="Rectangle 59">
            <a:extLst>
              <a:ext uri="{FF2B5EF4-FFF2-40B4-BE49-F238E27FC236}">
                <a16:creationId xmlns:a16="http://schemas.microsoft.com/office/drawing/2014/main" id="{B4497DB8-50D5-463A-A082-4502A2D31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8288" y="2617577"/>
            <a:ext cx="3068701" cy="3809118"/>
          </a:xfrm>
          <a:prstGeom prst="rect">
            <a:avLst/>
          </a:prstGeom>
          <a:solidFill>
            <a:srgbClr val="FFFFFF"/>
          </a:solidFill>
          <a:ln w="63500">
            <a:solidFill>
              <a:srgbClr val="0FDB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E169D25-E588-4962-A646-B9AF6ED42CC8}"/>
              </a:ext>
            </a:extLst>
          </p:cNvPr>
          <p:cNvPicPr>
            <a:picLocks noChangeAspect="1"/>
          </p:cNvPicPr>
          <p:nvPr/>
        </p:nvPicPr>
        <p:blipFill>
          <a:blip r:embed="rId6"/>
          <a:stretch>
            <a:fillRect/>
          </a:stretch>
        </p:blipFill>
        <p:spPr>
          <a:xfrm>
            <a:off x="8961038" y="3150536"/>
            <a:ext cx="2743200" cy="2743200"/>
          </a:xfrm>
          <a:prstGeom prst="rect">
            <a:avLst/>
          </a:prstGeom>
        </p:spPr>
      </p:pic>
    </p:spTree>
    <p:extLst>
      <p:ext uri="{BB962C8B-B14F-4D97-AF65-F5344CB8AC3E}">
        <p14:creationId xmlns:p14="http://schemas.microsoft.com/office/powerpoint/2010/main" val="3955461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 name="Rectangle 66">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9" name="Straight Connector 68">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1" name="Rectangle 70">
            <a:extLst>
              <a:ext uri="{FF2B5EF4-FFF2-40B4-BE49-F238E27FC236}">
                <a16:creationId xmlns:a16="http://schemas.microsoft.com/office/drawing/2014/main" id="{184CF176-5285-4F57-A3FF-F97742FC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DFFA4D-B2F4-42A5-AF47-DC89D55B8069}"/>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5600">
                <a:solidFill>
                  <a:schemeClr val="tx1">
                    <a:lumMod val="85000"/>
                    <a:lumOff val="15000"/>
                  </a:schemeClr>
                </a:solidFill>
              </a:rPr>
              <a:t>Have a working </a:t>
            </a:r>
            <a:br>
              <a:rPr lang="en-US" sz="5600">
                <a:solidFill>
                  <a:schemeClr val="tx1">
                    <a:lumMod val="85000"/>
                    <a:lumOff val="15000"/>
                  </a:schemeClr>
                </a:solidFill>
              </a:rPr>
            </a:br>
            <a:r>
              <a:rPr lang="en-US" sz="5600">
                <a:solidFill>
                  <a:schemeClr val="tx1">
                    <a:lumMod val="85000"/>
                    <a:lumOff val="15000"/>
                  </a:schemeClr>
                </a:solidFill>
              </a:rPr>
              <a:t>anti virus/spam filter running at all times</a:t>
            </a:r>
          </a:p>
        </p:txBody>
      </p:sp>
      <p:cxnSp>
        <p:nvCxnSpPr>
          <p:cNvPr id="73" name="Straight Connector 72">
            <a:extLst>
              <a:ext uri="{FF2B5EF4-FFF2-40B4-BE49-F238E27FC236}">
                <a16:creationId xmlns:a16="http://schemas.microsoft.com/office/drawing/2014/main" id="{FCE0A9EA-62FA-4F43-BEF6-7BBBB3F90F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936838B-2942-49A4-8369-F371A9422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459448C7-491D-4920-A6AA-C30F167D0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hart 4">
            <a:extLst>
              <a:ext uri="{FF2B5EF4-FFF2-40B4-BE49-F238E27FC236}">
                <a16:creationId xmlns:a16="http://schemas.microsoft.com/office/drawing/2014/main" id="{E1BA5BC0-71C1-466A-A343-E17A2BA6C53C}"/>
              </a:ext>
            </a:extLst>
          </p:cNvPr>
          <p:cNvGraphicFramePr/>
          <p:nvPr>
            <p:extLst>
              <p:ext uri="{D42A27DB-BD31-4B8C-83A1-F6EECF244321}">
                <p14:modId xmlns:p14="http://schemas.microsoft.com/office/powerpoint/2010/main" val="338778379"/>
              </p:ext>
            </p:extLst>
          </p:nvPr>
        </p:nvGraphicFramePr>
        <p:xfrm>
          <a:off x="633999" y="640081"/>
          <a:ext cx="5462001" cy="50541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4737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1DF8ADF6-ED12-437A-B2E6-899171324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a:extLst>
              <a:ext uri="{FF2B5EF4-FFF2-40B4-BE49-F238E27FC236}">
                <a16:creationId xmlns:a16="http://schemas.microsoft.com/office/drawing/2014/main" id="{B1F9F851-8444-448D-8731-E4B48C327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6" name="Straight Connector 45">
            <a:extLst>
              <a:ext uri="{FF2B5EF4-FFF2-40B4-BE49-F238E27FC236}">
                <a16:creationId xmlns:a16="http://schemas.microsoft.com/office/drawing/2014/main" id="{101B8763-7870-4868-B9C5-1A0C26DE1E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8" name="Rectangle 47">
            <a:extLst>
              <a:ext uri="{FF2B5EF4-FFF2-40B4-BE49-F238E27FC236}">
                <a16:creationId xmlns:a16="http://schemas.microsoft.com/office/drawing/2014/main" id="{864368D9-CFA5-4FA5-9827-E85ABB06A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1"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8350641-A3AB-4935-B5AC-0EFDA33CC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rgbClr val="566A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ADFFA4D-B2F4-42A5-AF47-DC89D55B8069}"/>
              </a:ext>
            </a:extLst>
          </p:cNvPr>
          <p:cNvSpPr>
            <a:spLocks noGrp="1"/>
          </p:cNvSpPr>
          <p:nvPr>
            <p:ph type="title"/>
          </p:nvPr>
        </p:nvSpPr>
        <p:spPr>
          <a:xfrm>
            <a:off x="586598" y="2379868"/>
            <a:ext cx="3659246" cy="4046827"/>
          </a:xfrm>
        </p:spPr>
        <p:txBody>
          <a:bodyPr vert="horz" lIns="91440" tIns="45720" rIns="91440" bIns="45720" rtlCol="0" anchor="b">
            <a:normAutofit fontScale="90000"/>
          </a:bodyPr>
          <a:lstStyle/>
          <a:p>
            <a:r>
              <a:rPr lang="en-US" sz="5400" dirty="0">
                <a:solidFill>
                  <a:srgbClr val="FFFFFF"/>
                </a:solidFill>
              </a:rPr>
              <a:t>Make sure your computers and websites  are patched and up-to-date</a:t>
            </a:r>
          </a:p>
        </p:txBody>
      </p:sp>
      <p:sp>
        <p:nvSpPr>
          <p:cNvPr id="52" name="Rectangle 51">
            <a:extLst>
              <a:ext uri="{FF2B5EF4-FFF2-40B4-BE49-F238E27FC236}">
                <a16:creationId xmlns:a16="http://schemas.microsoft.com/office/drawing/2014/main" id="{B3211B4A-7166-4DA0-B00F-39D9392BC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rgbClr val="0FDB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Rectangle 53">
            <a:extLst>
              <a:ext uri="{FF2B5EF4-FFF2-40B4-BE49-F238E27FC236}">
                <a16:creationId xmlns:a16="http://schemas.microsoft.com/office/drawing/2014/main" id="{7BB160A6-D066-4784-8F8D-82317C56C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5290" y="321732"/>
            <a:ext cx="3654966" cy="3674848"/>
          </a:xfrm>
          <a:prstGeom prst="rect">
            <a:avLst/>
          </a:prstGeom>
          <a:solidFill>
            <a:srgbClr val="FFFFFF"/>
          </a:solidFill>
          <a:ln w="63500">
            <a:solidFill>
              <a:srgbClr val="0FDB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538F1F1-FDD3-4245-B7F7-A43AB28F5C7D}"/>
              </a:ext>
            </a:extLst>
          </p:cNvPr>
          <p:cNvPicPr>
            <a:picLocks noChangeAspect="1"/>
          </p:cNvPicPr>
          <p:nvPr/>
        </p:nvPicPr>
        <p:blipFill>
          <a:blip r:embed="rId3"/>
          <a:stretch>
            <a:fillRect/>
          </a:stretch>
        </p:blipFill>
        <p:spPr>
          <a:xfrm>
            <a:off x="5128565" y="494948"/>
            <a:ext cx="3328416" cy="3328416"/>
          </a:xfrm>
          <a:prstGeom prst="rect">
            <a:avLst/>
          </a:prstGeom>
        </p:spPr>
      </p:pic>
      <p:sp>
        <p:nvSpPr>
          <p:cNvPr id="56" name="Rectangle 55">
            <a:extLst>
              <a:ext uri="{FF2B5EF4-FFF2-40B4-BE49-F238E27FC236}">
                <a16:creationId xmlns:a16="http://schemas.microsoft.com/office/drawing/2014/main" id="{608DCF33-68FE-41F6-8FE6-5D78CD672F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8288" y="321732"/>
            <a:ext cx="3068701" cy="2108201"/>
          </a:xfrm>
          <a:prstGeom prst="rect">
            <a:avLst/>
          </a:prstGeom>
          <a:solidFill>
            <a:srgbClr val="FFFFFF"/>
          </a:solidFill>
          <a:ln w="63500">
            <a:solidFill>
              <a:srgbClr val="0FDB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generated with high confidence">
            <a:extLst>
              <a:ext uri="{FF2B5EF4-FFF2-40B4-BE49-F238E27FC236}">
                <a16:creationId xmlns:a16="http://schemas.microsoft.com/office/drawing/2014/main" id="{549398B8-A260-41F4-B1A4-50D801BDEA01}"/>
              </a:ext>
            </a:extLst>
          </p:cNvPr>
          <p:cNvPicPr>
            <a:picLocks noChangeAspect="1"/>
          </p:cNvPicPr>
          <p:nvPr/>
        </p:nvPicPr>
        <p:blipFill>
          <a:blip r:embed="rId4"/>
          <a:stretch>
            <a:fillRect/>
          </a:stretch>
        </p:blipFill>
        <p:spPr>
          <a:xfrm>
            <a:off x="8961039" y="522096"/>
            <a:ext cx="2743199" cy="1707641"/>
          </a:xfrm>
          <a:prstGeom prst="rect">
            <a:avLst/>
          </a:prstGeom>
        </p:spPr>
      </p:pic>
      <p:sp>
        <p:nvSpPr>
          <p:cNvPr id="58" name="Rectangle 57">
            <a:extLst>
              <a:ext uri="{FF2B5EF4-FFF2-40B4-BE49-F238E27FC236}">
                <a16:creationId xmlns:a16="http://schemas.microsoft.com/office/drawing/2014/main" id="{9A138FA2-E3B7-4628-A42E-E12124B2CC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5290" y="4157448"/>
            <a:ext cx="3654966" cy="2302337"/>
          </a:xfrm>
          <a:prstGeom prst="rect">
            <a:avLst/>
          </a:prstGeom>
          <a:solidFill>
            <a:srgbClr val="FFFFFF"/>
          </a:solidFill>
          <a:ln w="63500">
            <a:solidFill>
              <a:srgbClr val="0FDB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F3AD871-DF1F-43BE-8FD3-9FC98E3F80F8}"/>
              </a:ext>
            </a:extLst>
          </p:cNvPr>
          <p:cNvPicPr>
            <a:picLocks noChangeAspect="1"/>
          </p:cNvPicPr>
          <p:nvPr/>
        </p:nvPicPr>
        <p:blipFill>
          <a:blip r:embed="rId5"/>
          <a:stretch>
            <a:fillRect/>
          </a:stretch>
        </p:blipFill>
        <p:spPr>
          <a:xfrm>
            <a:off x="5514104" y="4615318"/>
            <a:ext cx="2561831" cy="1383389"/>
          </a:xfrm>
          <a:prstGeom prst="rect">
            <a:avLst/>
          </a:prstGeom>
        </p:spPr>
      </p:pic>
      <p:sp>
        <p:nvSpPr>
          <p:cNvPr id="60" name="Rectangle 59">
            <a:extLst>
              <a:ext uri="{FF2B5EF4-FFF2-40B4-BE49-F238E27FC236}">
                <a16:creationId xmlns:a16="http://schemas.microsoft.com/office/drawing/2014/main" id="{B4497DB8-50D5-463A-A082-4502A2D31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8288" y="2617577"/>
            <a:ext cx="3068701" cy="3809118"/>
          </a:xfrm>
          <a:prstGeom prst="rect">
            <a:avLst/>
          </a:prstGeom>
          <a:solidFill>
            <a:srgbClr val="FFFFFF"/>
          </a:solidFill>
          <a:ln w="63500">
            <a:solidFill>
              <a:srgbClr val="0FDB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sign&#10;&#10;Description generated with high confidence">
            <a:extLst>
              <a:ext uri="{FF2B5EF4-FFF2-40B4-BE49-F238E27FC236}">
                <a16:creationId xmlns:a16="http://schemas.microsoft.com/office/drawing/2014/main" id="{CE169D25-E588-4962-A646-B9AF6ED42CC8}"/>
              </a:ext>
            </a:extLst>
          </p:cNvPr>
          <p:cNvPicPr>
            <a:picLocks noChangeAspect="1"/>
          </p:cNvPicPr>
          <p:nvPr/>
        </p:nvPicPr>
        <p:blipFill>
          <a:blip r:embed="rId6"/>
          <a:stretch>
            <a:fillRect/>
          </a:stretch>
        </p:blipFill>
        <p:spPr>
          <a:xfrm>
            <a:off x="8961038" y="3150536"/>
            <a:ext cx="2743200" cy="2743200"/>
          </a:xfrm>
          <a:prstGeom prst="rect">
            <a:avLst/>
          </a:prstGeom>
        </p:spPr>
      </p:pic>
    </p:spTree>
    <p:extLst>
      <p:ext uri="{BB962C8B-B14F-4D97-AF65-F5344CB8AC3E}">
        <p14:creationId xmlns:p14="http://schemas.microsoft.com/office/powerpoint/2010/main" val="172174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 name="Rectangle 66">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9" name="Straight Connector 68">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1" name="Rectangle 70">
            <a:extLst>
              <a:ext uri="{FF2B5EF4-FFF2-40B4-BE49-F238E27FC236}">
                <a16:creationId xmlns:a16="http://schemas.microsoft.com/office/drawing/2014/main" id="{184CF176-5285-4F57-A3FF-F97742FC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DFFA4D-B2F4-42A5-AF47-DC89D55B8069}"/>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5600" dirty="0">
                <a:solidFill>
                  <a:schemeClr val="tx1">
                    <a:lumMod val="85000"/>
                    <a:lumOff val="15000"/>
                  </a:schemeClr>
                </a:solidFill>
              </a:rPr>
              <a:t>Make sure your computers are patched and up-to-date</a:t>
            </a:r>
          </a:p>
        </p:txBody>
      </p:sp>
      <p:cxnSp>
        <p:nvCxnSpPr>
          <p:cNvPr id="73" name="Straight Connector 72">
            <a:extLst>
              <a:ext uri="{FF2B5EF4-FFF2-40B4-BE49-F238E27FC236}">
                <a16:creationId xmlns:a16="http://schemas.microsoft.com/office/drawing/2014/main" id="{FCE0A9EA-62FA-4F43-BEF6-7BBBB3F90F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936838B-2942-49A4-8369-F371A9422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459448C7-491D-4920-A6AA-C30F167D0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hart 4">
            <a:extLst>
              <a:ext uri="{FF2B5EF4-FFF2-40B4-BE49-F238E27FC236}">
                <a16:creationId xmlns:a16="http://schemas.microsoft.com/office/drawing/2014/main" id="{E1BA5BC0-71C1-466A-A343-E17A2BA6C53C}"/>
              </a:ext>
            </a:extLst>
          </p:cNvPr>
          <p:cNvGraphicFramePr/>
          <p:nvPr>
            <p:extLst>
              <p:ext uri="{D42A27DB-BD31-4B8C-83A1-F6EECF244321}">
                <p14:modId xmlns:p14="http://schemas.microsoft.com/office/powerpoint/2010/main" val="1613296540"/>
              </p:ext>
            </p:extLst>
          </p:nvPr>
        </p:nvGraphicFramePr>
        <p:xfrm>
          <a:off x="633999" y="640081"/>
          <a:ext cx="5462001" cy="50541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3011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 name="Rectangle 83">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6" name="Straight Connector 85">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8" name="Rectangle 8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 name="Rectangle 9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88952"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ADFFA4D-B2F4-42A5-AF47-DC89D55B8069}"/>
              </a:ext>
            </a:extLst>
          </p:cNvPr>
          <p:cNvSpPr>
            <a:spLocks noGrp="1"/>
          </p:cNvSpPr>
          <p:nvPr>
            <p:ph type="title"/>
          </p:nvPr>
        </p:nvSpPr>
        <p:spPr>
          <a:xfrm>
            <a:off x="1097280" y="758952"/>
            <a:ext cx="10058400" cy="3892168"/>
          </a:xfrm>
        </p:spPr>
        <p:txBody>
          <a:bodyPr vert="horz" lIns="91440" tIns="45720" rIns="91440" bIns="45720" rtlCol="0" anchor="b">
            <a:normAutofit/>
          </a:bodyPr>
          <a:lstStyle/>
          <a:p>
            <a:r>
              <a:rPr lang="en-US" sz="8000">
                <a:solidFill>
                  <a:srgbClr val="FFFFFF"/>
                </a:solidFill>
              </a:rPr>
              <a:t>Make sure your data is fully backed up and </a:t>
            </a:r>
            <a:r>
              <a:rPr lang="en-US" sz="8000" b="1">
                <a:solidFill>
                  <a:srgbClr val="FFFFFF"/>
                </a:solidFill>
              </a:rPr>
              <a:t>restorable</a:t>
            </a:r>
          </a:p>
        </p:txBody>
      </p:sp>
    </p:spTree>
    <p:extLst>
      <p:ext uri="{BB962C8B-B14F-4D97-AF65-F5344CB8AC3E}">
        <p14:creationId xmlns:p14="http://schemas.microsoft.com/office/powerpoint/2010/main" val="3313980872"/>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 name="Rectangle 66">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9" name="Straight Connector 68">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1" name="Rectangle 70">
            <a:extLst>
              <a:ext uri="{FF2B5EF4-FFF2-40B4-BE49-F238E27FC236}">
                <a16:creationId xmlns:a16="http://schemas.microsoft.com/office/drawing/2014/main" id="{184CF176-5285-4F57-A3FF-F97742FC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DFFA4D-B2F4-42A5-AF47-DC89D55B8069}"/>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5600" dirty="0">
                <a:solidFill>
                  <a:schemeClr val="tx1">
                    <a:lumMod val="85000"/>
                    <a:lumOff val="15000"/>
                  </a:schemeClr>
                </a:solidFill>
              </a:rPr>
              <a:t>You can’t trust backups to just happen.</a:t>
            </a:r>
          </a:p>
        </p:txBody>
      </p:sp>
      <p:cxnSp>
        <p:nvCxnSpPr>
          <p:cNvPr id="73" name="Straight Connector 72">
            <a:extLst>
              <a:ext uri="{FF2B5EF4-FFF2-40B4-BE49-F238E27FC236}">
                <a16:creationId xmlns:a16="http://schemas.microsoft.com/office/drawing/2014/main" id="{FCE0A9EA-62FA-4F43-BEF6-7BBBB3F90F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936838B-2942-49A4-8369-F371A9422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459448C7-491D-4920-A6AA-C30F167D0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hart 4">
            <a:extLst>
              <a:ext uri="{FF2B5EF4-FFF2-40B4-BE49-F238E27FC236}">
                <a16:creationId xmlns:a16="http://schemas.microsoft.com/office/drawing/2014/main" id="{E1BA5BC0-71C1-466A-A343-E17A2BA6C53C}"/>
              </a:ext>
            </a:extLst>
          </p:cNvPr>
          <p:cNvGraphicFramePr/>
          <p:nvPr>
            <p:extLst>
              <p:ext uri="{D42A27DB-BD31-4B8C-83A1-F6EECF244321}">
                <p14:modId xmlns:p14="http://schemas.microsoft.com/office/powerpoint/2010/main" val="2648508764"/>
              </p:ext>
            </p:extLst>
          </p:nvPr>
        </p:nvGraphicFramePr>
        <p:xfrm>
          <a:off x="633999" y="640081"/>
          <a:ext cx="5462001" cy="50541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6755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27">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29">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DFFA4D-B2F4-42A5-AF47-DC89D55B8069}"/>
              </a:ext>
            </a:extLst>
          </p:cNvPr>
          <p:cNvSpPr>
            <a:spLocks noGrp="1"/>
          </p:cNvSpPr>
          <p:nvPr>
            <p:ph type="title"/>
          </p:nvPr>
        </p:nvSpPr>
        <p:spPr>
          <a:xfrm>
            <a:off x="5220928" y="965200"/>
            <a:ext cx="5999002" cy="4927600"/>
          </a:xfrm>
        </p:spPr>
        <p:txBody>
          <a:bodyPr vert="horz" lIns="91440" tIns="45720" rIns="91440" bIns="45720" rtlCol="0" anchor="ctr">
            <a:normAutofit/>
          </a:bodyPr>
          <a:lstStyle/>
          <a:p>
            <a:r>
              <a:rPr lang="en-US" sz="8000">
                <a:solidFill>
                  <a:schemeClr val="tx2"/>
                </a:solidFill>
              </a:rPr>
              <a:t>Have a </a:t>
            </a:r>
            <a:r>
              <a:rPr lang="en-US" sz="8000" b="1">
                <a:solidFill>
                  <a:schemeClr val="tx2"/>
                </a:solidFill>
              </a:rPr>
              <a:t>strong</a:t>
            </a:r>
            <a:r>
              <a:rPr lang="en-US" sz="8000">
                <a:solidFill>
                  <a:schemeClr val="tx2"/>
                </a:solidFill>
              </a:rPr>
              <a:t> password policy</a:t>
            </a:r>
            <a:endParaRPr lang="en-US" sz="8000" b="1">
              <a:solidFill>
                <a:schemeClr val="tx2"/>
              </a:solidFill>
            </a:endParaRPr>
          </a:p>
        </p:txBody>
      </p:sp>
      <p:sp>
        <p:nvSpPr>
          <p:cNvPr id="32" name="Rectangle 31">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3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52824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text&#10;&#10;Description generated with very high confidence">
            <a:extLst>
              <a:ext uri="{FF2B5EF4-FFF2-40B4-BE49-F238E27FC236}">
                <a16:creationId xmlns:a16="http://schemas.microsoft.com/office/drawing/2014/main" id="{0AE2BF6B-72A8-4819-A025-8EACFA2C643A}"/>
              </a:ext>
            </a:extLst>
          </p:cNvPr>
          <p:cNvPicPr>
            <a:picLocks noChangeAspect="1"/>
          </p:cNvPicPr>
          <p:nvPr/>
        </p:nvPicPr>
        <p:blipFill>
          <a:blip r:embed="rId2"/>
          <a:stretch>
            <a:fillRect/>
          </a:stretch>
        </p:blipFill>
        <p:spPr>
          <a:xfrm>
            <a:off x="3010631" y="905933"/>
            <a:ext cx="6202742" cy="5039728"/>
          </a:xfrm>
          <a:prstGeom prst="rect">
            <a:avLst/>
          </a:prstGeom>
        </p:spPr>
      </p:pic>
    </p:spTree>
    <p:extLst>
      <p:ext uri="{BB962C8B-B14F-4D97-AF65-F5344CB8AC3E}">
        <p14:creationId xmlns:p14="http://schemas.microsoft.com/office/powerpoint/2010/main" val="2266510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35A54-F766-4AA9-B709-C8B17F0B2456}"/>
              </a:ext>
            </a:extLst>
          </p:cNvPr>
          <p:cNvSpPr>
            <a:spLocks noGrp="1"/>
          </p:cNvSpPr>
          <p:nvPr>
            <p:ph type="title"/>
          </p:nvPr>
        </p:nvSpPr>
        <p:spPr/>
        <p:txBody>
          <a:bodyPr/>
          <a:lstStyle/>
          <a:p>
            <a:r>
              <a:rPr lang="en-US" dirty="0"/>
              <a:t>The not so easy stuff</a:t>
            </a:r>
          </a:p>
        </p:txBody>
      </p:sp>
      <p:sp>
        <p:nvSpPr>
          <p:cNvPr id="3" name="Text Placeholder 2">
            <a:extLst>
              <a:ext uri="{FF2B5EF4-FFF2-40B4-BE49-F238E27FC236}">
                <a16:creationId xmlns:a16="http://schemas.microsoft.com/office/drawing/2014/main" id="{8BEE06F3-CBF4-462E-846D-0759747BAB5B}"/>
              </a:ext>
            </a:extLst>
          </p:cNvPr>
          <p:cNvSpPr>
            <a:spLocks noGrp="1"/>
          </p:cNvSpPr>
          <p:nvPr>
            <p:ph type="body" idx="1"/>
          </p:nvPr>
        </p:nvSpPr>
        <p:spPr/>
        <p:txBody>
          <a:bodyPr/>
          <a:lstStyle/>
          <a:p>
            <a:r>
              <a:rPr lang="en-US" dirty="0"/>
              <a:t>Remember what your Weakest Link is</a:t>
            </a:r>
          </a:p>
        </p:txBody>
      </p:sp>
    </p:spTree>
    <p:extLst>
      <p:ext uri="{BB962C8B-B14F-4D97-AF65-F5344CB8AC3E}">
        <p14:creationId xmlns:p14="http://schemas.microsoft.com/office/powerpoint/2010/main" val="2929576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1168342-61C9-4C45-8357-65846E027E21}"/>
              </a:ext>
            </a:extLst>
          </p:cNvPr>
          <p:cNvSpPr>
            <a:spLocks noGrp="1"/>
          </p:cNvSpPr>
          <p:nvPr>
            <p:ph type="title"/>
          </p:nvPr>
        </p:nvSpPr>
        <p:spPr>
          <a:xfrm>
            <a:off x="492370" y="516835"/>
            <a:ext cx="3084844" cy="5772840"/>
          </a:xfrm>
        </p:spPr>
        <p:txBody>
          <a:bodyPr anchor="ctr">
            <a:normAutofit/>
          </a:bodyPr>
          <a:lstStyle/>
          <a:p>
            <a:r>
              <a:rPr lang="en-US" dirty="0">
                <a:solidFill>
                  <a:srgbClr val="FFFFFF"/>
                </a:solidFill>
              </a:rPr>
              <a:t>Have and enforce policies</a:t>
            </a:r>
          </a:p>
        </p:txBody>
      </p:sp>
      <p:sp>
        <p:nvSpPr>
          <p:cNvPr id="14" name="Rectangle 13">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BFE86671-174F-45BB-B352-1B321937021B}"/>
              </a:ext>
            </a:extLst>
          </p:cNvPr>
          <p:cNvGraphicFramePr>
            <a:graphicFrameLocks noGrp="1"/>
          </p:cNvGraphicFramePr>
          <p:nvPr>
            <p:ph idx="1"/>
            <p:extLst>
              <p:ext uri="{D42A27DB-BD31-4B8C-83A1-F6EECF244321}">
                <p14:modId xmlns:p14="http://schemas.microsoft.com/office/powerpoint/2010/main" val="362538243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6387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8331D47-DE7A-4F51-9D59-FD68F3BDD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99DEDC60-6312-4214-B219-E46479D7E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D92A1B31-DB63-435D-93E6-9712CDFB20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66B8738D-6184-4200-93C8-A38B49E39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3B7C56-0467-4FD3-BFA9-D4FAFF70D55A}"/>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Your Presenters Today</a:t>
            </a:r>
            <a:endParaRPr lang="en-US" sz="6000" b="1" i="1">
              <a:solidFill>
                <a:schemeClr val="tx1">
                  <a:lumMod val="85000"/>
                  <a:lumOff val="15000"/>
                </a:schemeClr>
              </a:solidFill>
            </a:endParaRPr>
          </a:p>
        </p:txBody>
      </p:sp>
      <p:sp>
        <p:nvSpPr>
          <p:cNvPr id="21" name="Rectangle 20">
            <a:extLst>
              <a:ext uri="{FF2B5EF4-FFF2-40B4-BE49-F238E27FC236}">
                <a16:creationId xmlns:a16="http://schemas.microsoft.com/office/drawing/2014/main" id="{5B73017D-B127-4D47-BB33-0DA52359F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solidFill>
            <a:srgbClr val="2F3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9641EA2D-64AE-40EA-A8D9-36B39BB61409}"/>
              </a:ext>
            </a:extLst>
          </p:cNvPr>
          <p:cNvPicPr>
            <a:picLocks noGrp="1" noChangeAspect="1"/>
          </p:cNvPicPr>
          <p:nvPr>
            <p:ph sz="half" idx="1"/>
          </p:nvPr>
        </p:nvPicPr>
        <p:blipFill rotWithShape="1">
          <a:blip r:embed="rId3"/>
          <a:srcRect r="26559"/>
          <a:stretch/>
        </p:blipFill>
        <p:spPr>
          <a:xfrm rot="5400000">
            <a:off x="6469262" y="595707"/>
            <a:ext cx="3602736" cy="3691479"/>
          </a:xfrm>
          <a:prstGeom prst="rect">
            <a:avLst/>
          </a:prstGeom>
        </p:spPr>
      </p:pic>
      <p:cxnSp>
        <p:nvCxnSpPr>
          <p:cNvPr id="23" name="Straight Connector 22">
            <a:extLst>
              <a:ext uri="{FF2B5EF4-FFF2-40B4-BE49-F238E27FC236}">
                <a16:creationId xmlns:a16="http://schemas.microsoft.com/office/drawing/2014/main" id="{C2B7B8EB-0638-43BD-9A64-62F95F5054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1AD70F9-2AA8-40AD-81F2-0D7BC881C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C4725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0A95E83E-3C35-4C05-B1FC-CBF86CCB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F3C4D"/>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94214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 name="Rectangle 66">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9" name="Straight Connector 68">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1" name="Rectangle 70">
            <a:extLst>
              <a:ext uri="{FF2B5EF4-FFF2-40B4-BE49-F238E27FC236}">
                <a16:creationId xmlns:a16="http://schemas.microsoft.com/office/drawing/2014/main" id="{184CF176-5285-4F57-A3FF-F97742FC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DFFA4D-B2F4-42A5-AF47-DC89D55B8069}"/>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dirty="0">
                <a:solidFill>
                  <a:schemeClr val="tx1">
                    <a:lumMod val="85000"/>
                    <a:lumOff val="15000"/>
                  </a:schemeClr>
                </a:solidFill>
              </a:rPr>
              <a:t>We like people using their own computers, but are we responsible for them?</a:t>
            </a:r>
          </a:p>
        </p:txBody>
      </p:sp>
      <p:cxnSp>
        <p:nvCxnSpPr>
          <p:cNvPr id="73" name="Straight Connector 72">
            <a:extLst>
              <a:ext uri="{FF2B5EF4-FFF2-40B4-BE49-F238E27FC236}">
                <a16:creationId xmlns:a16="http://schemas.microsoft.com/office/drawing/2014/main" id="{FCE0A9EA-62FA-4F43-BEF6-7BBBB3F90F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936838B-2942-49A4-8369-F371A9422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459448C7-491D-4920-A6AA-C30F167D0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hart 4">
            <a:extLst>
              <a:ext uri="{FF2B5EF4-FFF2-40B4-BE49-F238E27FC236}">
                <a16:creationId xmlns:a16="http://schemas.microsoft.com/office/drawing/2014/main" id="{E1BA5BC0-71C1-466A-A343-E17A2BA6C53C}"/>
              </a:ext>
            </a:extLst>
          </p:cNvPr>
          <p:cNvGraphicFramePr/>
          <p:nvPr>
            <p:extLst>
              <p:ext uri="{D42A27DB-BD31-4B8C-83A1-F6EECF244321}">
                <p14:modId xmlns:p14="http://schemas.microsoft.com/office/powerpoint/2010/main" val="3272318243"/>
              </p:ext>
            </p:extLst>
          </p:nvPr>
        </p:nvGraphicFramePr>
        <p:xfrm>
          <a:off x="633999" y="640081"/>
          <a:ext cx="5462001" cy="50541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4928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1168342-61C9-4C45-8357-65846E027E21}"/>
              </a:ext>
            </a:extLst>
          </p:cNvPr>
          <p:cNvSpPr>
            <a:spLocks noGrp="1"/>
          </p:cNvSpPr>
          <p:nvPr>
            <p:ph type="title"/>
          </p:nvPr>
        </p:nvSpPr>
        <p:spPr>
          <a:xfrm>
            <a:off x="492370" y="516835"/>
            <a:ext cx="3084844" cy="5772840"/>
          </a:xfrm>
        </p:spPr>
        <p:txBody>
          <a:bodyPr anchor="ctr">
            <a:normAutofit/>
          </a:bodyPr>
          <a:lstStyle/>
          <a:p>
            <a:r>
              <a:rPr lang="en-US" sz="4400" dirty="0">
                <a:solidFill>
                  <a:srgbClr val="FFFFFF"/>
                </a:solidFill>
              </a:rPr>
              <a:t>Regularly test and train your employees</a:t>
            </a:r>
          </a:p>
        </p:txBody>
      </p:sp>
      <p:sp>
        <p:nvSpPr>
          <p:cNvPr id="25" name="Rectangle 24">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8" name="Content Placeholder 2">
            <a:extLst>
              <a:ext uri="{FF2B5EF4-FFF2-40B4-BE49-F238E27FC236}">
                <a16:creationId xmlns:a16="http://schemas.microsoft.com/office/drawing/2014/main" id="{01562A95-AA42-494F-8FD6-151358FC843F}"/>
              </a:ext>
            </a:extLst>
          </p:cNvPr>
          <p:cNvGraphicFramePr>
            <a:graphicFrameLocks noGrp="1"/>
          </p:cNvGraphicFramePr>
          <p:nvPr>
            <p:ph idx="1"/>
            <p:extLst>
              <p:ext uri="{D42A27DB-BD31-4B8C-83A1-F6EECF244321}">
                <p14:modId xmlns:p14="http://schemas.microsoft.com/office/powerpoint/2010/main" val="357563332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6213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 name="Rectangle 66">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9" name="Straight Connector 68">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1" name="Rectangle 70">
            <a:extLst>
              <a:ext uri="{FF2B5EF4-FFF2-40B4-BE49-F238E27FC236}">
                <a16:creationId xmlns:a16="http://schemas.microsoft.com/office/drawing/2014/main" id="{184CF176-5285-4F57-A3FF-F97742FC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DFFA4D-B2F4-42A5-AF47-DC89D55B8069}"/>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5600" dirty="0">
                <a:solidFill>
                  <a:schemeClr val="tx1">
                    <a:lumMod val="85000"/>
                    <a:lumOff val="15000"/>
                  </a:schemeClr>
                </a:solidFill>
              </a:rPr>
              <a:t>Regularly train and test your staff</a:t>
            </a:r>
          </a:p>
        </p:txBody>
      </p:sp>
      <p:cxnSp>
        <p:nvCxnSpPr>
          <p:cNvPr id="73" name="Straight Connector 72">
            <a:extLst>
              <a:ext uri="{FF2B5EF4-FFF2-40B4-BE49-F238E27FC236}">
                <a16:creationId xmlns:a16="http://schemas.microsoft.com/office/drawing/2014/main" id="{FCE0A9EA-62FA-4F43-BEF6-7BBBB3F90F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936838B-2942-49A4-8369-F371A9422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459448C7-491D-4920-A6AA-C30F167D0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hart 4">
            <a:extLst>
              <a:ext uri="{FF2B5EF4-FFF2-40B4-BE49-F238E27FC236}">
                <a16:creationId xmlns:a16="http://schemas.microsoft.com/office/drawing/2014/main" id="{E1BA5BC0-71C1-466A-A343-E17A2BA6C53C}"/>
              </a:ext>
            </a:extLst>
          </p:cNvPr>
          <p:cNvGraphicFramePr/>
          <p:nvPr>
            <p:extLst>
              <p:ext uri="{D42A27DB-BD31-4B8C-83A1-F6EECF244321}">
                <p14:modId xmlns:p14="http://schemas.microsoft.com/office/powerpoint/2010/main" val="2608930834"/>
              </p:ext>
            </p:extLst>
          </p:nvPr>
        </p:nvGraphicFramePr>
        <p:xfrm>
          <a:off x="633999" y="640081"/>
          <a:ext cx="5462001" cy="50541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9338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68342-61C9-4C45-8357-65846E027E21}"/>
              </a:ext>
            </a:extLst>
          </p:cNvPr>
          <p:cNvSpPr>
            <a:spLocks noGrp="1"/>
          </p:cNvSpPr>
          <p:nvPr>
            <p:ph type="title"/>
          </p:nvPr>
        </p:nvSpPr>
        <p:spPr>
          <a:xfrm>
            <a:off x="1097280" y="286603"/>
            <a:ext cx="10058400" cy="1450757"/>
          </a:xfrm>
        </p:spPr>
        <p:txBody>
          <a:bodyPr>
            <a:normAutofit/>
          </a:bodyPr>
          <a:lstStyle/>
          <a:p>
            <a:r>
              <a:rPr lang="en-US" dirty="0"/>
              <a:t>Make security a part of your everyday</a:t>
            </a:r>
          </a:p>
        </p:txBody>
      </p:sp>
      <p:graphicFrame>
        <p:nvGraphicFramePr>
          <p:cNvPr id="5" name="Content Placeholder 2">
            <a:extLst>
              <a:ext uri="{FF2B5EF4-FFF2-40B4-BE49-F238E27FC236}">
                <a16:creationId xmlns:a16="http://schemas.microsoft.com/office/drawing/2014/main" id="{58154A0A-5086-443A-B746-F824978D7D2F}"/>
              </a:ext>
            </a:extLst>
          </p:cNvPr>
          <p:cNvGraphicFramePr>
            <a:graphicFrameLocks noGrp="1"/>
          </p:cNvGraphicFramePr>
          <p:nvPr>
            <p:ph idx="1"/>
            <p:extLst>
              <p:ext uri="{D42A27DB-BD31-4B8C-83A1-F6EECF244321}">
                <p14:modId xmlns:p14="http://schemas.microsoft.com/office/powerpoint/2010/main" val="1167930009"/>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00335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93D6A6-E211-4AFC-82B3-0659E188B908}"/>
              </a:ext>
            </a:extLst>
          </p:cNvPr>
          <p:cNvSpPr>
            <a:spLocks noGrp="1"/>
          </p:cNvSpPr>
          <p:nvPr>
            <p:ph type="title"/>
          </p:nvPr>
        </p:nvSpPr>
        <p:spPr/>
        <p:txBody>
          <a:bodyPr/>
          <a:lstStyle/>
          <a:p>
            <a:r>
              <a:rPr lang="en-US" dirty="0"/>
              <a:t>Some Resources</a:t>
            </a:r>
          </a:p>
        </p:txBody>
      </p:sp>
      <p:sp>
        <p:nvSpPr>
          <p:cNvPr id="5" name="Text Placeholder 4">
            <a:extLst>
              <a:ext uri="{FF2B5EF4-FFF2-40B4-BE49-F238E27FC236}">
                <a16:creationId xmlns:a16="http://schemas.microsoft.com/office/drawing/2014/main" id="{1071D410-B00B-487D-9017-CF89AAA68B20}"/>
              </a:ext>
            </a:extLst>
          </p:cNvPr>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794358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21833-9565-4790-96E2-4B44598F5C97}"/>
              </a:ext>
            </a:extLst>
          </p:cNvPr>
          <p:cNvSpPr>
            <a:spLocks noGrp="1"/>
          </p:cNvSpPr>
          <p:nvPr>
            <p:ph type="title" idx="4294967295"/>
          </p:nvPr>
        </p:nvSpPr>
        <p:spPr>
          <a:xfrm>
            <a:off x="8727440" y="2223453"/>
            <a:ext cx="2946400" cy="1449387"/>
          </a:xfrm>
        </p:spPr>
        <p:txBody>
          <a:bodyPr>
            <a:normAutofit fontScale="90000"/>
          </a:bodyPr>
          <a:lstStyle/>
          <a:p>
            <a:r>
              <a:rPr lang="en-US" dirty="0"/>
              <a:t>Social Engineering Red Flags</a:t>
            </a:r>
          </a:p>
        </p:txBody>
      </p:sp>
      <p:pic>
        <p:nvPicPr>
          <p:cNvPr id="7" name="Picture 6" descr="A screenshot of a cell phone&#10;&#10;Description generated with very high confidence">
            <a:extLst>
              <a:ext uri="{FF2B5EF4-FFF2-40B4-BE49-F238E27FC236}">
                <a16:creationId xmlns:a16="http://schemas.microsoft.com/office/drawing/2014/main" id="{A617E6A6-23CF-4C19-8D1F-01BD5FC93977}"/>
              </a:ext>
            </a:extLst>
          </p:cNvPr>
          <p:cNvPicPr>
            <a:picLocks noChangeAspect="1"/>
          </p:cNvPicPr>
          <p:nvPr/>
        </p:nvPicPr>
        <p:blipFill>
          <a:blip r:embed="rId2"/>
          <a:stretch>
            <a:fillRect/>
          </a:stretch>
        </p:blipFill>
        <p:spPr>
          <a:xfrm>
            <a:off x="142949" y="287786"/>
            <a:ext cx="8167931" cy="5747253"/>
          </a:xfrm>
          <a:prstGeom prst="rect">
            <a:avLst/>
          </a:prstGeom>
        </p:spPr>
      </p:pic>
      <p:sp>
        <p:nvSpPr>
          <p:cNvPr id="10" name="TextBox 9">
            <a:extLst>
              <a:ext uri="{FF2B5EF4-FFF2-40B4-BE49-F238E27FC236}">
                <a16:creationId xmlns:a16="http://schemas.microsoft.com/office/drawing/2014/main" id="{F62E3D3E-359B-43BA-977B-6B926C11806F}"/>
              </a:ext>
            </a:extLst>
          </p:cNvPr>
          <p:cNvSpPr txBox="1"/>
          <p:nvPr/>
        </p:nvSpPr>
        <p:spPr>
          <a:xfrm>
            <a:off x="8727440" y="4332254"/>
            <a:ext cx="2946401" cy="923330"/>
          </a:xfrm>
          <a:prstGeom prst="rect">
            <a:avLst/>
          </a:prstGeom>
          <a:noFill/>
        </p:spPr>
        <p:txBody>
          <a:bodyPr wrap="square" rtlCol="0">
            <a:spAutoFit/>
          </a:bodyPr>
          <a:lstStyle/>
          <a:p>
            <a:r>
              <a:rPr lang="en-US" dirty="0">
                <a:solidFill>
                  <a:schemeClr val="accent2">
                    <a:lumMod val="75000"/>
                  </a:schemeClr>
                </a:solidFill>
                <a:hlinkClick r:id="rId3">
                  <a:extLst>
                    <a:ext uri="{A12FA001-AC4F-418D-AE19-62706E023703}">
                      <ahyp:hlinkClr xmlns:ahyp="http://schemas.microsoft.com/office/drawing/2018/hyperlinkcolor" val="tx"/>
                    </a:ext>
                  </a:extLst>
                </a:hlinkClick>
              </a:rPr>
              <a:t>https://blog.techboston.com/social-engineering-red-flags</a:t>
            </a:r>
            <a:endParaRPr lang="en-US" dirty="0">
              <a:solidFill>
                <a:schemeClr val="accent2">
                  <a:lumMod val="75000"/>
                </a:schemeClr>
              </a:solidFill>
            </a:endParaRPr>
          </a:p>
          <a:p>
            <a:endParaRPr lang="en-US" dirty="0">
              <a:solidFill>
                <a:schemeClr val="accent2">
                  <a:lumMod val="75000"/>
                </a:schemeClr>
              </a:solidFill>
            </a:endParaRPr>
          </a:p>
        </p:txBody>
      </p:sp>
    </p:spTree>
    <p:extLst>
      <p:ext uri="{BB962C8B-B14F-4D97-AF65-F5344CB8AC3E}">
        <p14:creationId xmlns:p14="http://schemas.microsoft.com/office/powerpoint/2010/main" val="3241238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FF43A89-FF65-44A9-BE4C-DC7389FF9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CBC4341-33FB-4D46-A7B4-62039B616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9394C5B-B8DE-4221-8CA4-A30237DB3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2D84966-DA53-49F6-9C44-0479920DB44A}"/>
              </a:ext>
            </a:extLst>
          </p:cNvPr>
          <p:cNvPicPr>
            <a:picLocks noChangeAspect="1"/>
          </p:cNvPicPr>
          <p:nvPr/>
        </p:nvPicPr>
        <p:blipFill rotWithShape="1">
          <a:blip r:embed="rId2"/>
          <a:srcRect r="-1" b="984"/>
          <a:stretch/>
        </p:blipFill>
        <p:spPr>
          <a:xfrm>
            <a:off x="842772" y="841248"/>
            <a:ext cx="10506456" cy="5175504"/>
          </a:xfrm>
          <a:prstGeom prst="rect">
            <a:avLst/>
          </a:prstGeom>
        </p:spPr>
      </p:pic>
    </p:spTree>
    <p:extLst>
      <p:ext uri="{BB962C8B-B14F-4D97-AF65-F5344CB8AC3E}">
        <p14:creationId xmlns:p14="http://schemas.microsoft.com/office/powerpoint/2010/main" val="2451010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06F457-59C1-41E5-A525-2092962C00FE}"/>
              </a:ext>
            </a:extLst>
          </p:cNvPr>
          <p:cNvPicPr>
            <a:picLocks noChangeAspect="1"/>
          </p:cNvPicPr>
          <p:nvPr/>
        </p:nvPicPr>
        <p:blipFill>
          <a:blip r:embed="rId2"/>
          <a:stretch>
            <a:fillRect/>
          </a:stretch>
        </p:blipFill>
        <p:spPr>
          <a:xfrm>
            <a:off x="0" y="19777"/>
            <a:ext cx="12192000" cy="6818445"/>
          </a:xfrm>
          <a:prstGeom prst="rect">
            <a:avLst/>
          </a:prstGeom>
        </p:spPr>
      </p:pic>
    </p:spTree>
    <p:extLst>
      <p:ext uri="{BB962C8B-B14F-4D97-AF65-F5344CB8AC3E}">
        <p14:creationId xmlns:p14="http://schemas.microsoft.com/office/powerpoint/2010/main" val="3698896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generated with very high confidence">
            <a:extLst>
              <a:ext uri="{FF2B5EF4-FFF2-40B4-BE49-F238E27FC236}">
                <a16:creationId xmlns:a16="http://schemas.microsoft.com/office/drawing/2014/main" id="{61A2AB3B-76D2-4AF1-AAA1-FD671D77BA95}"/>
              </a:ext>
            </a:extLst>
          </p:cNvPr>
          <p:cNvPicPr>
            <a:picLocks noChangeAspect="1"/>
          </p:cNvPicPr>
          <p:nvPr/>
        </p:nvPicPr>
        <p:blipFill>
          <a:blip r:embed="rId2"/>
          <a:stretch>
            <a:fillRect/>
          </a:stretch>
        </p:blipFill>
        <p:spPr>
          <a:xfrm>
            <a:off x="943356" y="2534206"/>
            <a:ext cx="10337292" cy="1783182"/>
          </a:xfrm>
          <a:prstGeom prst="rect">
            <a:avLst/>
          </a:prstGeom>
        </p:spPr>
      </p:pic>
    </p:spTree>
    <p:extLst>
      <p:ext uri="{BB962C8B-B14F-4D97-AF65-F5344CB8AC3E}">
        <p14:creationId xmlns:p14="http://schemas.microsoft.com/office/powerpoint/2010/main" val="19316912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829E218-74FB-4455-98BE-F2C5BA897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E8D75FD-D4F9-4D11-B70D-82EFCB4CF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97D059AC-3470-4BA5-82E3-D1570297A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5880C8-05CB-4B70-933D-D3E3BADE620F}"/>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8000">
                <a:solidFill>
                  <a:schemeClr val="tx1">
                    <a:lumMod val="85000"/>
                    <a:lumOff val="15000"/>
                  </a:schemeClr>
                </a:solidFill>
              </a:rPr>
              <a:t>Sample BYOD Policy</a:t>
            </a:r>
          </a:p>
        </p:txBody>
      </p:sp>
      <p:pic>
        <p:nvPicPr>
          <p:cNvPr id="9" name="Content Placeholder 5" descr="A screenshot of a cell phone&#10;&#10;Description generated with very high confidence">
            <a:extLst>
              <a:ext uri="{FF2B5EF4-FFF2-40B4-BE49-F238E27FC236}">
                <a16:creationId xmlns:a16="http://schemas.microsoft.com/office/drawing/2014/main" id="{81002797-6B5B-4C2C-9B40-0304369830BE}"/>
              </a:ext>
            </a:extLst>
          </p:cNvPr>
          <p:cNvPicPr>
            <a:picLocks noGrp="1" noChangeAspect="1"/>
          </p:cNvPicPr>
          <p:nvPr>
            <p:ph sz="half" idx="1"/>
          </p:nvPr>
        </p:nvPicPr>
        <p:blipFill rotWithShape="1">
          <a:blip r:embed="rId2"/>
          <a:srcRect l="1785" r="500" b="-3"/>
          <a:stretch/>
        </p:blipFill>
        <p:spPr>
          <a:xfrm>
            <a:off x="633999" y="620720"/>
            <a:ext cx="4001315" cy="5086933"/>
          </a:xfrm>
          <a:prstGeom prst="rect">
            <a:avLst/>
          </a:prstGeom>
        </p:spPr>
      </p:pic>
      <p:cxnSp>
        <p:nvCxnSpPr>
          <p:cNvPr id="20" name="Straight Connector 19">
            <a:extLst>
              <a:ext uri="{FF2B5EF4-FFF2-40B4-BE49-F238E27FC236}">
                <a16:creationId xmlns:a16="http://schemas.microsoft.com/office/drawing/2014/main" id="{F075D09A-FF42-4BFF-AC74-BFB1C6A4E4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FF10DB11-2231-4DE8-9179-3414D9F6C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E691284A-2CC7-41DB-ADDC-4B9D104DDF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a:extLst>
              <a:ext uri="{FF2B5EF4-FFF2-40B4-BE49-F238E27FC236}">
                <a16:creationId xmlns:a16="http://schemas.microsoft.com/office/drawing/2014/main" id="{2043702D-1E65-4F82-B6CF-3D19271405EC}"/>
              </a:ext>
            </a:extLst>
          </p:cNvPr>
          <p:cNvSpPr txBox="1"/>
          <p:nvPr/>
        </p:nvSpPr>
        <p:spPr>
          <a:xfrm>
            <a:off x="5447071" y="4783015"/>
            <a:ext cx="5636107" cy="369332"/>
          </a:xfrm>
          <a:prstGeom prst="rect">
            <a:avLst/>
          </a:prstGeom>
          <a:noFill/>
        </p:spPr>
        <p:txBody>
          <a:bodyPr wrap="square" rtlCol="0">
            <a:spAutoFit/>
          </a:bodyPr>
          <a:lstStyle/>
          <a:p>
            <a:r>
              <a:rPr lang="en-US" dirty="0">
                <a:hlinkClick r:id="rId3"/>
              </a:rPr>
              <a:t>https://go.techboston.com/byod-policy</a:t>
            </a:r>
            <a:r>
              <a:rPr lang="en-US" dirty="0"/>
              <a:t> </a:t>
            </a:r>
          </a:p>
        </p:txBody>
      </p:sp>
    </p:spTree>
    <p:extLst>
      <p:ext uri="{BB962C8B-B14F-4D97-AF65-F5344CB8AC3E}">
        <p14:creationId xmlns:p14="http://schemas.microsoft.com/office/powerpoint/2010/main" val="1361932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FEBE2-4222-45B0-81C9-1D057AA42F1F}"/>
              </a:ext>
            </a:extLst>
          </p:cNvPr>
          <p:cNvSpPr>
            <a:spLocks noGrp="1"/>
          </p:cNvSpPr>
          <p:nvPr>
            <p:ph type="title"/>
          </p:nvPr>
        </p:nvSpPr>
        <p:spPr/>
        <p:txBody>
          <a:bodyPr/>
          <a:lstStyle/>
          <a:p>
            <a:r>
              <a:rPr lang="en-US" b="1" dirty="0"/>
              <a:t>Agenda</a:t>
            </a:r>
          </a:p>
        </p:txBody>
      </p:sp>
      <p:sp>
        <p:nvSpPr>
          <p:cNvPr id="3" name="Content Placeholder 2">
            <a:extLst>
              <a:ext uri="{FF2B5EF4-FFF2-40B4-BE49-F238E27FC236}">
                <a16:creationId xmlns:a16="http://schemas.microsoft.com/office/drawing/2014/main" id="{F634CFCB-35C4-4C3D-9EE0-0BD4B3323817}"/>
              </a:ext>
            </a:extLst>
          </p:cNvPr>
          <p:cNvSpPr>
            <a:spLocks noGrp="1"/>
          </p:cNvSpPr>
          <p:nvPr>
            <p:ph idx="1"/>
          </p:nvPr>
        </p:nvSpPr>
        <p:spPr/>
        <p:txBody>
          <a:bodyPr anchor="b">
            <a:normAutofit/>
          </a:bodyPr>
          <a:lstStyle/>
          <a:p>
            <a:pPr>
              <a:buFont typeface="Arial" panose="020B0604020202020204" pitchFamily="34" charset="0"/>
              <a:buChar char="•"/>
            </a:pPr>
            <a:r>
              <a:rPr lang="en-US" dirty="0"/>
              <a:t>  The evolution of cyber attacks</a:t>
            </a:r>
          </a:p>
          <a:p>
            <a:pPr>
              <a:buFont typeface="Arial" panose="020B0604020202020204" pitchFamily="34" charset="0"/>
              <a:buChar char="•"/>
            </a:pPr>
            <a:r>
              <a:rPr lang="en-US" dirty="0"/>
              <a:t>  A line of defense beyond technology</a:t>
            </a:r>
          </a:p>
          <a:p>
            <a:pPr>
              <a:buFont typeface="Arial" panose="020B0604020202020204" pitchFamily="34" charset="0"/>
              <a:buChar char="•"/>
            </a:pPr>
            <a:r>
              <a:rPr lang="en-US" dirty="0"/>
              <a:t>  Best practices and tips</a:t>
            </a:r>
          </a:p>
          <a:p>
            <a:pPr>
              <a:buFont typeface="Arial" panose="020B0604020202020204" pitchFamily="34" charset="0"/>
              <a:buChar char="•"/>
            </a:pPr>
            <a:r>
              <a:rPr lang="en-US" dirty="0"/>
              <a:t>  Resources and Q&amp;A</a:t>
            </a:r>
          </a:p>
        </p:txBody>
      </p:sp>
      <p:sp>
        <p:nvSpPr>
          <p:cNvPr id="4" name="Text Placeholder 3">
            <a:extLst>
              <a:ext uri="{FF2B5EF4-FFF2-40B4-BE49-F238E27FC236}">
                <a16:creationId xmlns:a16="http://schemas.microsoft.com/office/drawing/2014/main" id="{46B9FEE0-1467-48C8-A9DD-B69D32FDC81A}"/>
              </a:ext>
            </a:extLst>
          </p:cNvPr>
          <p:cNvSpPr>
            <a:spLocks noGrp="1"/>
          </p:cNvSpPr>
          <p:nvPr>
            <p:ph type="body" sz="half" idx="2"/>
          </p:nvPr>
        </p:nvSpPr>
        <p:spPr/>
        <p:txBody>
          <a:bodyPr anchor="ctr">
            <a:normAutofit/>
          </a:bodyPr>
          <a:lstStyle/>
          <a:p>
            <a:r>
              <a:rPr lang="en-US" sz="2400" dirty="0"/>
              <a:t>what’s in store today</a:t>
            </a:r>
          </a:p>
        </p:txBody>
      </p:sp>
    </p:spTree>
    <p:extLst>
      <p:ext uri="{BB962C8B-B14F-4D97-AF65-F5344CB8AC3E}">
        <p14:creationId xmlns:p14="http://schemas.microsoft.com/office/powerpoint/2010/main" val="35904441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93D6A6-E211-4AFC-82B3-0659E188B908}"/>
              </a:ext>
            </a:extLst>
          </p:cNvPr>
          <p:cNvSpPr>
            <a:spLocks noGrp="1"/>
          </p:cNvSpPr>
          <p:nvPr>
            <p:ph type="title"/>
          </p:nvPr>
        </p:nvSpPr>
        <p:spPr/>
        <p:txBody>
          <a:bodyPr/>
          <a:lstStyle/>
          <a:p>
            <a:r>
              <a:rPr lang="en-US" dirty="0"/>
              <a:t>Your To-Dos</a:t>
            </a:r>
          </a:p>
        </p:txBody>
      </p:sp>
      <p:sp>
        <p:nvSpPr>
          <p:cNvPr id="5" name="Text Placeholder 4">
            <a:extLst>
              <a:ext uri="{FF2B5EF4-FFF2-40B4-BE49-F238E27FC236}">
                <a16:creationId xmlns:a16="http://schemas.microsoft.com/office/drawing/2014/main" id="{1071D410-B00B-487D-9017-CF89AAA68B20}"/>
              </a:ext>
            </a:extLst>
          </p:cNvPr>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11837638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68342-61C9-4C45-8357-65846E027E21}"/>
              </a:ext>
            </a:extLst>
          </p:cNvPr>
          <p:cNvSpPr>
            <a:spLocks noGrp="1"/>
          </p:cNvSpPr>
          <p:nvPr>
            <p:ph type="title"/>
          </p:nvPr>
        </p:nvSpPr>
        <p:spPr/>
        <p:txBody>
          <a:bodyPr/>
          <a:lstStyle/>
          <a:p>
            <a:r>
              <a:rPr lang="en-US" dirty="0"/>
              <a:t>After this…</a:t>
            </a:r>
          </a:p>
        </p:txBody>
      </p:sp>
      <p:sp>
        <p:nvSpPr>
          <p:cNvPr id="3" name="Content Placeholder 2">
            <a:extLst>
              <a:ext uri="{FF2B5EF4-FFF2-40B4-BE49-F238E27FC236}">
                <a16:creationId xmlns:a16="http://schemas.microsoft.com/office/drawing/2014/main" id="{701FC53C-3F16-4F6D-8121-6A7E5F8ED506}"/>
              </a:ext>
            </a:extLst>
          </p:cNvPr>
          <p:cNvSpPr>
            <a:spLocks noGrp="1"/>
          </p:cNvSpPr>
          <p:nvPr>
            <p:ph idx="1"/>
          </p:nvPr>
        </p:nvSpPr>
        <p:spPr/>
        <p:txBody>
          <a:bodyPr/>
          <a:lstStyle/>
          <a:p>
            <a:r>
              <a:rPr lang="en-US" b="1" dirty="0"/>
              <a:t>Verify with your IT Resource</a:t>
            </a:r>
          </a:p>
          <a:p>
            <a:pPr lvl="1"/>
            <a:r>
              <a:rPr lang="en-US" dirty="0"/>
              <a:t>Ask your IT Director or Managed Service Provider what they are doing to keep your organization’s data safe</a:t>
            </a:r>
          </a:p>
          <a:p>
            <a:r>
              <a:rPr lang="en-US" b="1" dirty="0"/>
              <a:t>Know that Cyber Security goes beyond software and hardware</a:t>
            </a:r>
          </a:p>
          <a:p>
            <a:pPr lvl="1"/>
            <a:r>
              <a:rPr lang="en-US" dirty="0"/>
              <a:t>Review any training programs and policies that are in place at your organization. </a:t>
            </a:r>
          </a:p>
          <a:p>
            <a:r>
              <a:rPr lang="en-US" b="1" dirty="0"/>
              <a:t>Ensure that everyone is doing the same thing to protect your organization</a:t>
            </a:r>
          </a:p>
          <a:p>
            <a:pPr lvl="1"/>
            <a:r>
              <a:rPr lang="en-US" dirty="0"/>
              <a:t>Just because you’ve trained people doesn’t mean people are following your procedures.  Test and confirm!</a:t>
            </a:r>
          </a:p>
          <a:p>
            <a:pPr marL="0" indent="0">
              <a:buNone/>
            </a:pPr>
            <a:endParaRPr lang="en-US" dirty="0"/>
          </a:p>
        </p:txBody>
      </p:sp>
    </p:spTree>
    <p:extLst>
      <p:ext uri="{BB962C8B-B14F-4D97-AF65-F5344CB8AC3E}">
        <p14:creationId xmlns:p14="http://schemas.microsoft.com/office/powerpoint/2010/main" val="20842859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4010-E788-4902-9F55-7405D7B79A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1879F065-2E1C-4597-889B-D794DF036BE6}"/>
              </a:ext>
            </a:extLst>
          </p:cNvPr>
          <p:cNvSpPr>
            <a:spLocks noGrp="1"/>
          </p:cNvSpPr>
          <p:nvPr>
            <p:ph idx="1"/>
          </p:nvPr>
        </p:nvSpPr>
        <p:spPr>
          <a:xfrm>
            <a:off x="1097280" y="1845734"/>
            <a:ext cx="10058400" cy="4023360"/>
          </a:xfrm>
        </p:spPr>
        <p:txBody>
          <a:bodyPr>
            <a:normAutofit/>
          </a:bodyPr>
          <a:lstStyle/>
          <a:p>
            <a:pPr marL="0" indent="0" algn="ctr">
              <a:lnSpc>
                <a:spcPct val="100000"/>
              </a:lnSpc>
              <a:buNone/>
            </a:pPr>
            <a:endParaRPr lang="en-US" dirty="0">
              <a:solidFill>
                <a:schemeClr val="tx1"/>
              </a:solidFill>
            </a:endParaRPr>
          </a:p>
          <a:p>
            <a:pPr marL="0" indent="0" algn="ctr">
              <a:lnSpc>
                <a:spcPct val="100000"/>
              </a:lnSpc>
              <a:buNone/>
            </a:pPr>
            <a:endParaRPr lang="en-US" dirty="0">
              <a:solidFill>
                <a:schemeClr val="tx1"/>
              </a:solidFill>
            </a:endParaRPr>
          </a:p>
          <a:p>
            <a:pPr marL="0" indent="0" algn="ctr">
              <a:lnSpc>
                <a:spcPct val="100000"/>
              </a:lnSpc>
              <a:buNone/>
            </a:pPr>
            <a:r>
              <a:rPr lang="en-US" dirty="0">
                <a:solidFill>
                  <a:schemeClr val="tx1"/>
                </a:solidFill>
              </a:rPr>
              <a:t>Tuan Pham</a:t>
            </a:r>
          </a:p>
          <a:p>
            <a:pPr marL="0" indent="0" algn="ctr">
              <a:lnSpc>
                <a:spcPct val="100000"/>
              </a:lnSpc>
              <a:buNone/>
            </a:pPr>
            <a:r>
              <a:rPr lang="en-US" dirty="0">
                <a:solidFill>
                  <a:schemeClr val="tx1"/>
                </a:solidFill>
              </a:rPr>
              <a:t>Tech Networks of Boston</a:t>
            </a:r>
          </a:p>
          <a:p>
            <a:pPr marL="0" indent="0" algn="ctr">
              <a:lnSpc>
                <a:spcPct val="100000"/>
              </a:lnSpc>
              <a:buNone/>
            </a:pPr>
            <a:r>
              <a:rPr lang="en-US" dirty="0">
                <a:solidFill>
                  <a:schemeClr val="tx1"/>
                </a:solidFill>
              </a:rPr>
              <a:t>617-269-0299 x303 | </a:t>
            </a:r>
            <a:r>
              <a:rPr lang="en-US" dirty="0">
                <a:solidFill>
                  <a:schemeClr val="tx1"/>
                </a:solidFill>
                <a:hlinkClick r:id="rId2"/>
              </a:rPr>
              <a:t>tuan.pham@techboston.com</a:t>
            </a:r>
            <a:endParaRPr lang="en-US" dirty="0">
              <a:solidFill>
                <a:schemeClr val="tx1"/>
              </a:solidFill>
            </a:endParaRPr>
          </a:p>
          <a:p>
            <a:pPr marL="0" indent="0" algn="ctr">
              <a:lnSpc>
                <a:spcPct val="100000"/>
              </a:lnSpc>
              <a:buNone/>
            </a:pPr>
            <a:endParaRPr lang="en-US" dirty="0">
              <a:solidFill>
                <a:schemeClr val="tx1"/>
              </a:solidFill>
            </a:endParaRPr>
          </a:p>
          <a:p>
            <a:pPr marL="285750" indent="-285750">
              <a:lnSpc>
                <a:spcPct val="100000"/>
              </a:lnSpc>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2475084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ell phone&#10;&#10;Description generated with very high confidence">
            <a:extLst>
              <a:ext uri="{FF2B5EF4-FFF2-40B4-BE49-F238E27FC236}">
                <a16:creationId xmlns:a16="http://schemas.microsoft.com/office/drawing/2014/main" id="{4815A309-46EC-4F7E-9A21-4AC1520B3EDF}"/>
              </a:ext>
            </a:extLst>
          </p:cNvPr>
          <p:cNvPicPr>
            <a:picLocks noChangeAspect="1"/>
          </p:cNvPicPr>
          <p:nvPr/>
        </p:nvPicPr>
        <p:blipFill>
          <a:blip r:embed="rId3"/>
          <a:stretch>
            <a:fillRect/>
          </a:stretch>
        </p:blipFill>
        <p:spPr>
          <a:xfrm>
            <a:off x="20" y="1704"/>
            <a:ext cx="12191980" cy="6854602"/>
          </a:xfrm>
          <a:prstGeom prst="rect">
            <a:avLst/>
          </a:prstGeom>
        </p:spPr>
      </p:pic>
    </p:spTree>
    <p:extLst>
      <p:ext uri="{BB962C8B-B14F-4D97-AF65-F5344CB8AC3E}">
        <p14:creationId xmlns:p14="http://schemas.microsoft.com/office/powerpoint/2010/main" val="561603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wanna cry image">
            <a:extLst>
              <a:ext uri="{FF2B5EF4-FFF2-40B4-BE49-F238E27FC236}">
                <a16:creationId xmlns:a16="http://schemas.microsoft.com/office/drawing/2014/main" id="{B2A0C4E9-E260-43C3-BA36-C73898060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468" y="0"/>
            <a:ext cx="12563363" cy="837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04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D15E6D9-85B5-476E-9C3B-8969F0D8CE12}"/>
              </a:ext>
            </a:extLst>
          </p:cNvPr>
          <p:cNvPicPr>
            <a:picLocks noChangeAspect="1"/>
          </p:cNvPicPr>
          <p:nvPr/>
        </p:nvPicPr>
        <p:blipFill>
          <a:blip r:embed="rId3"/>
          <a:stretch>
            <a:fillRect/>
          </a:stretch>
        </p:blipFill>
        <p:spPr>
          <a:xfrm>
            <a:off x="943356" y="2146557"/>
            <a:ext cx="10337292" cy="2558480"/>
          </a:xfrm>
          <a:prstGeom prst="rect">
            <a:avLst/>
          </a:prstGeom>
        </p:spPr>
      </p:pic>
    </p:spTree>
    <p:extLst>
      <p:ext uri="{BB962C8B-B14F-4D97-AF65-F5344CB8AC3E}">
        <p14:creationId xmlns:p14="http://schemas.microsoft.com/office/powerpoint/2010/main" val="2240239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2BA21FB-FC93-42D9-9E27-FEE2097FB1A7}"/>
              </a:ext>
            </a:extLst>
          </p:cNvPr>
          <p:cNvPicPr>
            <a:picLocks noChangeAspect="1"/>
          </p:cNvPicPr>
          <p:nvPr/>
        </p:nvPicPr>
        <p:blipFill>
          <a:blip r:embed="rId3"/>
          <a:stretch>
            <a:fillRect/>
          </a:stretch>
        </p:blipFill>
        <p:spPr>
          <a:xfrm>
            <a:off x="943356" y="1862281"/>
            <a:ext cx="10337292" cy="3127031"/>
          </a:xfrm>
          <a:prstGeom prst="rect">
            <a:avLst/>
          </a:prstGeom>
        </p:spPr>
      </p:pic>
    </p:spTree>
    <p:extLst>
      <p:ext uri="{BB962C8B-B14F-4D97-AF65-F5344CB8AC3E}">
        <p14:creationId xmlns:p14="http://schemas.microsoft.com/office/powerpoint/2010/main" val="3467716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96F6CEA-3EDB-4751-AB79-121F56BF5CB8}"/>
              </a:ext>
            </a:extLst>
          </p:cNvPr>
          <p:cNvPicPr>
            <a:picLocks noChangeAspect="1"/>
          </p:cNvPicPr>
          <p:nvPr/>
        </p:nvPicPr>
        <p:blipFill>
          <a:blip r:embed="rId3"/>
          <a:stretch>
            <a:fillRect/>
          </a:stretch>
        </p:blipFill>
        <p:spPr>
          <a:xfrm>
            <a:off x="943356" y="1306652"/>
            <a:ext cx="10337292" cy="4238289"/>
          </a:xfrm>
          <a:prstGeom prst="rect">
            <a:avLst/>
          </a:prstGeom>
        </p:spPr>
      </p:pic>
    </p:spTree>
    <p:extLst>
      <p:ext uri="{BB962C8B-B14F-4D97-AF65-F5344CB8AC3E}">
        <p14:creationId xmlns:p14="http://schemas.microsoft.com/office/powerpoint/2010/main" val="2212313745"/>
      </p:ext>
    </p:extLst>
  </p:cSld>
  <p:clrMapOvr>
    <a:masterClrMapping/>
  </p:clrMapOvr>
</p:sld>
</file>

<file path=ppt/theme/theme1.xml><?xml version="1.0" encoding="utf-8"?>
<a:theme xmlns:a="http://schemas.openxmlformats.org/drawingml/2006/main" name="Retrospect">
  <a:themeElements>
    <a:clrScheme name="Custom 7">
      <a:dk1>
        <a:sysClr val="windowText" lastClr="000000"/>
      </a:dk1>
      <a:lt1>
        <a:sysClr val="window" lastClr="FFFFFF"/>
      </a:lt1>
      <a:dk2>
        <a:srgbClr val="2C3C43"/>
      </a:dk2>
      <a:lt2>
        <a:srgbClr val="EBEBEB"/>
      </a:lt2>
      <a:accent1>
        <a:srgbClr val="27B350"/>
      </a:accent1>
      <a:accent2>
        <a:srgbClr val="1578BB"/>
      </a:accent2>
      <a:accent3>
        <a:srgbClr val="009900"/>
      </a:accent3>
      <a:accent4>
        <a:srgbClr val="2E946B"/>
      </a:accent4>
      <a:accent5>
        <a:srgbClr val="42B051"/>
      </a:accent5>
      <a:accent6>
        <a:srgbClr val="0084B4"/>
      </a:accent6>
      <a:hlink>
        <a:srgbClr val="005878"/>
      </a:hlink>
      <a:folHlink>
        <a:srgbClr val="5CD3F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DB01BBBF303A48972F71DA93273A06" ma:contentTypeVersion="8" ma:contentTypeDescription="Create a new document." ma:contentTypeScope="" ma:versionID="9f643f91ce4e466b385570d8a4668e90">
  <xsd:schema xmlns:xsd="http://www.w3.org/2001/XMLSchema" xmlns:xs="http://www.w3.org/2001/XMLSchema" xmlns:p="http://schemas.microsoft.com/office/2006/metadata/properties" xmlns:ns2="e144fd07-6e89-42bb-86f3-01266f275e8c" xmlns:ns3="25474782-7b05-4671-bad8-d3b6e9ac4930" targetNamespace="http://schemas.microsoft.com/office/2006/metadata/properties" ma:root="true" ma:fieldsID="6e8b19b7c5d79ccf9552bf10e20616a4" ns2:_="" ns3:_="">
    <xsd:import namespace="e144fd07-6e89-42bb-86f3-01266f275e8c"/>
    <xsd:import namespace="25474782-7b05-4671-bad8-d3b6e9ac4930"/>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44fd07-6e89-42bb-86f3-01266f275e8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474782-7b05-4671-bad8-d3b6e9ac493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D53A72-D23B-4738-B7FD-AA1533CE6B2F}">
  <ds:schemaRefs>
    <ds:schemaRef ds:uri="e144fd07-6e89-42bb-86f3-01266f275e8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5474782-7b05-4671-bad8-d3b6e9ac4930"/>
    <ds:schemaRef ds:uri="http://www.w3.org/XML/1998/namespace"/>
    <ds:schemaRef ds:uri="http://purl.org/dc/dcmitype/"/>
  </ds:schemaRefs>
</ds:datastoreItem>
</file>

<file path=customXml/itemProps2.xml><?xml version="1.0" encoding="utf-8"?>
<ds:datastoreItem xmlns:ds="http://schemas.openxmlformats.org/officeDocument/2006/customXml" ds:itemID="{90B1DD04-3334-49C3-A82F-B389EDBB9A29}">
  <ds:schemaRefs>
    <ds:schemaRef ds:uri="http://schemas.microsoft.com/sharepoint/v3/contenttype/forms"/>
  </ds:schemaRefs>
</ds:datastoreItem>
</file>

<file path=customXml/itemProps3.xml><?xml version="1.0" encoding="utf-8"?>
<ds:datastoreItem xmlns:ds="http://schemas.openxmlformats.org/officeDocument/2006/customXml" ds:itemID="{F855A213-E4DF-48A4-ADC4-55FF723653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44fd07-6e89-42bb-86f3-01266f275e8c"/>
    <ds:schemaRef ds:uri="25474782-7b05-4671-bad8-d3b6e9ac49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TotalTime>
  <Words>1432</Words>
  <Application>Microsoft Office PowerPoint</Application>
  <PresentationFormat>Widescreen</PresentationFormat>
  <Paragraphs>147</Paragraphs>
  <Slides>42</Slides>
  <Notes>27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42</vt:i4>
      </vt:variant>
    </vt:vector>
  </HeadingPairs>
  <TitlesOfParts>
    <vt:vector size="47" baseType="lpstr">
      <vt:lpstr>Arial</vt:lpstr>
      <vt:lpstr>Calibri</vt:lpstr>
      <vt:lpstr>Calibri Light</vt:lpstr>
      <vt:lpstr>Retrospect</vt:lpstr>
      <vt:lpstr>Custom Design</vt:lpstr>
      <vt:lpstr>PowerPoint Presentation</vt:lpstr>
      <vt:lpstr>Cyber Security 102</vt:lpstr>
      <vt:lpstr>Your Presenters Today</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our biggest fears about cyber attacks?</vt:lpstr>
      <vt:lpstr>PowerPoint Presentation</vt:lpstr>
      <vt:lpstr>The easy tech stuff</vt:lpstr>
      <vt:lpstr>Have a working  anti virus/spam filter running at all times</vt:lpstr>
      <vt:lpstr>Have a working  anti virus/spam filter running at all times</vt:lpstr>
      <vt:lpstr>Make sure your computers and websites  are patched and up-to-date</vt:lpstr>
      <vt:lpstr>Make sure your computers are patched and up-to-date</vt:lpstr>
      <vt:lpstr>Make sure your data is fully backed up and restorable</vt:lpstr>
      <vt:lpstr>You can’t trust backups to just happen.</vt:lpstr>
      <vt:lpstr>Have a strong password policy</vt:lpstr>
      <vt:lpstr>PowerPoint Presentation</vt:lpstr>
      <vt:lpstr>The not so easy stuff</vt:lpstr>
      <vt:lpstr>Have and enforce policies</vt:lpstr>
      <vt:lpstr>We like people using their own computers, but are we responsible for them?</vt:lpstr>
      <vt:lpstr>Regularly test and train your employees</vt:lpstr>
      <vt:lpstr>Regularly train and test your staff</vt:lpstr>
      <vt:lpstr>Make security a part of your everyday</vt:lpstr>
      <vt:lpstr>Some Resources</vt:lpstr>
      <vt:lpstr>Social Engineering Red Flags</vt:lpstr>
      <vt:lpstr>PowerPoint Presentation</vt:lpstr>
      <vt:lpstr>PowerPoint Presentation</vt:lpstr>
      <vt:lpstr>PowerPoint Presentation</vt:lpstr>
      <vt:lpstr>Sample BYOD Policy</vt:lpstr>
      <vt:lpstr>Your To-Dos</vt:lpstr>
      <vt:lpstr>After this…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Tuan Pham</dc:creator>
  <cp:lastModifiedBy>Tuan Pham</cp:lastModifiedBy>
  <cp:revision>1</cp:revision>
  <dcterms:created xsi:type="dcterms:W3CDTF">2019-05-02T13:58:31Z</dcterms:created>
  <dcterms:modified xsi:type="dcterms:W3CDTF">2019-05-02T14:05:44Z</dcterms:modified>
</cp:coreProperties>
</file>