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4" r:id="rId2"/>
  </p:sldMasterIdLst>
  <p:handoutMasterIdLst>
    <p:handoutMasterId r:id="rId25"/>
  </p:handoutMasterIdLst>
  <p:sldIdLst>
    <p:sldId id="303" r:id="rId3"/>
    <p:sldId id="323" r:id="rId4"/>
    <p:sldId id="324" r:id="rId5"/>
    <p:sldId id="297" r:id="rId6"/>
    <p:sldId id="304" r:id="rId7"/>
    <p:sldId id="305" r:id="rId8"/>
    <p:sldId id="308" r:id="rId9"/>
    <p:sldId id="309" r:id="rId10"/>
    <p:sldId id="310" r:id="rId11"/>
    <p:sldId id="314" r:id="rId12"/>
    <p:sldId id="313" r:id="rId13"/>
    <p:sldId id="312" r:id="rId14"/>
    <p:sldId id="311" r:id="rId15"/>
    <p:sldId id="315" r:id="rId16"/>
    <p:sldId id="316" r:id="rId17"/>
    <p:sldId id="317" r:id="rId18"/>
    <p:sldId id="318" r:id="rId19"/>
    <p:sldId id="319" r:id="rId20"/>
    <p:sldId id="320" r:id="rId21"/>
    <p:sldId id="307" r:id="rId22"/>
    <p:sldId id="322" r:id="rId23"/>
    <p:sldId id="321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2B4"/>
    <a:srgbClr val="E8E8E8"/>
    <a:srgbClr val="462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DF8449-223A-4023-8DA8-B92415F0FB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2DD022-4B37-47F5-A767-52B3DAB7E0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863C6-887A-44F1-AC63-B8A0188402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A6E5A7-E729-4E28-BAD7-5CC0CE2891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067856-F87D-403C-9298-65EF119CB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1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79401" y="2362200"/>
            <a:ext cx="7553325" cy="1409700"/>
          </a:xfrm>
          <a:prstGeom prst="rect">
            <a:avLst/>
          </a:prstGeom>
          <a:solidFill>
            <a:srgbClr val="C8C2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425700"/>
            <a:ext cx="6692900" cy="609600"/>
          </a:xfrm>
        </p:spPr>
        <p:txBody>
          <a:bodyPr>
            <a:normAutofit/>
          </a:bodyPr>
          <a:lstStyle>
            <a:lvl1pPr algn="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5651500" cy="8001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solidFill>
                  <a:schemeClr val="bg1"/>
                </a:solidFill>
                <a:latin typeface="Futura Book"/>
                <a:cs typeface="Futura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7467600" y="2362200"/>
            <a:ext cx="1460500" cy="1409700"/>
          </a:xfrm>
          <a:prstGeom prst="rect">
            <a:avLst/>
          </a:prstGeom>
          <a:solidFill>
            <a:srgbClr val="462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kpm-logo-cover.psd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5288" y="2660904"/>
            <a:ext cx="896112" cy="85039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-152400"/>
            <a:ext cx="9144000" cy="184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330700" y="5778500"/>
            <a:ext cx="286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462242"/>
                </a:solidFill>
                <a:latin typeface="Futura Book"/>
                <a:cs typeface="Futura Book"/>
              </a:rPr>
              <a:t>Kevin</a:t>
            </a:r>
            <a:r>
              <a:rPr lang="en-US" sz="1400" b="0" i="0" baseline="0" dirty="0">
                <a:solidFill>
                  <a:srgbClr val="462242"/>
                </a:solidFill>
                <a:latin typeface="Futura Book"/>
                <a:cs typeface="Futura Book"/>
              </a:rPr>
              <a:t> P. Martin &amp; Associates, P.C.</a:t>
            </a:r>
            <a:endParaRPr lang="en-US" sz="1400" b="0" i="0" dirty="0">
              <a:solidFill>
                <a:srgbClr val="462242"/>
              </a:solidFill>
              <a:latin typeface="Futura Book"/>
              <a:cs typeface="Futura Book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06600" y="6162477"/>
            <a:ext cx="5174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spc="100" dirty="0">
                <a:solidFill>
                  <a:srgbClr val="C8C2B4"/>
                </a:solidFill>
                <a:latin typeface="Gotham"/>
                <a:cs typeface="Gotham"/>
              </a:rPr>
              <a:t>ASSURANCE </a:t>
            </a:r>
            <a:r>
              <a:rPr lang="en-US" sz="1100" spc="100" baseline="0" dirty="0">
                <a:solidFill>
                  <a:srgbClr val="C8C2B4"/>
                </a:solidFill>
                <a:latin typeface="Gotham"/>
                <a:cs typeface="Gotham"/>
              </a:rPr>
              <a:t> |  TAX  |  RISK MANAGEMENT  |  IT ADVISORY</a:t>
            </a:r>
            <a:endParaRPr lang="en-US" sz="1100" spc="100" dirty="0">
              <a:solidFill>
                <a:srgbClr val="C8C2B4"/>
              </a:solidFill>
              <a:latin typeface="Gotham"/>
              <a:cs typeface="Gotham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-279400" y="6086277"/>
            <a:ext cx="9791700" cy="184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013712" y="6352521"/>
            <a:ext cx="5174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spc="100" dirty="0">
                <a:solidFill>
                  <a:srgbClr val="C8C2B4"/>
                </a:solidFill>
                <a:latin typeface="Gotham"/>
                <a:cs typeface="Gotham"/>
              </a:rPr>
              <a:t>ASSURANCE </a:t>
            </a:r>
            <a:r>
              <a:rPr lang="en-US" sz="1100" spc="100" baseline="0" dirty="0">
                <a:solidFill>
                  <a:srgbClr val="C8C2B4"/>
                </a:solidFill>
                <a:latin typeface="Gotham"/>
                <a:cs typeface="Gotham"/>
              </a:rPr>
              <a:t> |  TAX  |  RISK MANAGEMENT  |  IT ADVISORY</a:t>
            </a:r>
            <a:endParaRPr lang="en-US" sz="1100" spc="100" dirty="0">
              <a:solidFill>
                <a:srgbClr val="C8C2B4"/>
              </a:solidFill>
              <a:latin typeface="Gotham"/>
              <a:cs typeface="Gotham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825500"/>
            <a:ext cx="84455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2699"/>
            <a:ext cx="5486400" cy="34448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8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206842" y="274638"/>
            <a:ext cx="7479957" cy="561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srgbClr val="462242"/>
                </a:solidFill>
                <a:effectLst/>
                <a:uLnTx/>
                <a:uFillTx/>
                <a:latin typeface="Gotham"/>
                <a:ea typeface="+mj-ea"/>
                <a:cs typeface="Gotham"/>
              </a:rPr>
              <a:t>Click to edit Master title style</a:t>
            </a: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-266700" y="1282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	</a:t>
            </a:r>
          </a:p>
        </p:txBody>
      </p:sp>
    </p:spTree>
    <p:extLst>
      <p:ext uri="{BB962C8B-B14F-4D97-AF65-F5344CB8AC3E}">
        <p14:creationId xmlns:p14="http://schemas.microsoft.com/office/powerpoint/2010/main" val="364270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737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825500"/>
            <a:ext cx="8445500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11538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800" cap="all"/>
            </a:lvl1pPr>
            <a:lvl2pPr>
              <a:buFont typeface="Wingdings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29100"/>
          </a:xfrm>
        </p:spPr>
        <p:txBody>
          <a:bodyPr/>
          <a:lstStyle>
            <a:lvl1pPr marL="0">
              <a:buNone/>
              <a:defRPr sz="24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>
              <a:defRPr sz="24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48199" y="1600201"/>
            <a:ext cx="4038600" cy="4229100"/>
          </a:xfrm>
        </p:spPr>
        <p:txBody>
          <a:bodyPr/>
          <a:lstStyle>
            <a:lvl1pPr marL="0">
              <a:buNone/>
              <a:defRPr sz="24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>
              <a:defRPr sz="24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500" y="1600201"/>
            <a:ext cx="3035300" cy="2082799"/>
          </a:xfrm>
        </p:spPr>
        <p:txBody>
          <a:bodyPr/>
          <a:lstStyle>
            <a:lvl1pPr marL="0">
              <a:buNone/>
              <a:defRPr sz="24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>
              <a:defRPr sz="24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460500" y="3746502"/>
            <a:ext cx="3035300" cy="2082799"/>
          </a:xfrm>
        </p:spPr>
        <p:txBody>
          <a:bodyPr/>
          <a:lstStyle>
            <a:lvl1pPr marL="0">
              <a:buNone/>
              <a:defRPr sz="24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>
              <a:defRPr sz="24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5651500" y="1600201"/>
            <a:ext cx="3035300" cy="2082799"/>
          </a:xfrm>
        </p:spPr>
        <p:txBody>
          <a:bodyPr/>
          <a:lstStyle>
            <a:lvl1pPr marL="0">
              <a:buNone/>
              <a:defRPr sz="24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>
              <a:defRPr sz="24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651500" y="3746502"/>
            <a:ext cx="3035300" cy="2082799"/>
          </a:xfrm>
        </p:spPr>
        <p:txBody>
          <a:bodyPr/>
          <a:lstStyle>
            <a:lvl1pPr marL="0">
              <a:buNone/>
              <a:defRPr sz="24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>
              <a:defRPr sz="24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021" y="2959100"/>
            <a:ext cx="2266779" cy="2920999"/>
          </a:xfrm>
        </p:spPr>
        <p:txBody>
          <a:bodyPr/>
          <a:lstStyle>
            <a:lvl1pPr marL="0">
              <a:buNone/>
              <a:defRPr sz="18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 marL="0">
              <a:buFont typeface="Arial"/>
              <a:buNone/>
              <a:defRPr sz="17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3797642" y="2959100"/>
            <a:ext cx="2285658" cy="2920999"/>
          </a:xfrm>
        </p:spPr>
        <p:txBody>
          <a:bodyPr/>
          <a:lstStyle>
            <a:lvl1pPr marL="0">
              <a:buNone/>
              <a:defRPr sz="18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 marL="0">
              <a:buFont typeface="Arial"/>
              <a:buNone/>
              <a:defRPr sz="17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4"/>
          </p:nvPr>
        </p:nvSpPr>
        <p:spPr>
          <a:xfrm>
            <a:off x="6400800" y="2959100"/>
            <a:ext cx="2286000" cy="2920999"/>
          </a:xfrm>
        </p:spPr>
        <p:txBody>
          <a:bodyPr/>
          <a:lstStyle>
            <a:lvl1pPr marL="0">
              <a:buNone/>
              <a:defRPr sz="18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 marL="0">
              <a:buFont typeface="Arial"/>
              <a:buNone/>
              <a:defRPr sz="17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1206842" y="3898899"/>
            <a:ext cx="7479957" cy="1930401"/>
          </a:xfrm>
        </p:spPr>
        <p:txBody>
          <a:bodyPr/>
          <a:lstStyle>
            <a:lvl1pPr marL="0">
              <a:buNone/>
              <a:defRPr sz="2400" u="sng" cap="all" normalizeH="0" baseline="0">
                <a:ln>
                  <a:noFill/>
                </a:ln>
                <a:uFill>
                  <a:solidFill>
                    <a:srgbClr val="C8C2B4"/>
                  </a:solidFill>
                </a:uFill>
              </a:defRPr>
            </a:lvl1pPr>
            <a:lvl2pPr>
              <a:defRPr sz="2400">
                <a:solidFill>
                  <a:srgbClr val="78704E"/>
                </a:solidFill>
              </a:defRPr>
            </a:lvl2pPr>
            <a:lvl3pPr>
              <a:buSzPct val="100000"/>
              <a:buFontTx/>
              <a:buBlip>
                <a:blip r:embed="rId2"/>
              </a:buBlip>
              <a:defRPr sz="2000">
                <a:solidFill>
                  <a:srgbClr val="78704E"/>
                </a:solidFill>
              </a:defRPr>
            </a:lvl3pPr>
            <a:lvl4pPr>
              <a:defRPr sz="1800">
                <a:solidFill>
                  <a:srgbClr val="78704E"/>
                </a:solidFill>
              </a:defRPr>
            </a:lvl4pPr>
            <a:lvl5pPr>
              <a:defRPr sz="1800">
                <a:solidFill>
                  <a:srgbClr val="78704E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	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57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AA55-C681-CA48-9059-AE739CD09EDF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3F8EA-E595-4942-80E1-5C06A271EB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76350" y="885989"/>
            <a:ext cx="7482941" cy="1588"/>
          </a:xfrm>
          <a:prstGeom prst="line">
            <a:avLst/>
          </a:prstGeom>
          <a:ln w="19050" cap="flat" cmpd="sng" algn="ctr">
            <a:solidFill>
              <a:srgbClr val="C8C2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77800" y="6113463"/>
            <a:ext cx="9550400" cy="973137"/>
          </a:xfrm>
          <a:prstGeom prst="rect">
            <a:avLst/>
          </a:prstGeom>
          <a:solidFill>
            <a:srgbClr val="C8C2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kpm-logo.psd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8526" y="300038"/>
            <a:ext cx="634474" cy="634474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53492" y="6330950"/>
            <a:ext cx="28670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00" b="0" i="0" dirty="0">
                <a:solidFill>
                  <a:srgbClr val="462242"/>
                </a:solidFill>
                <a:latin typeface="Futura Book"/>
                <a:cs typeface="Futura Book"/>
              </a:rPr>
              <a:t>Kevin</a:t>
            </a:r>
            <a:r>
              <a:rPr lang="en-US" sz="1300" b="0" i="0" baseline="0" dirty="0">
                <a:solidFill>
                  <a:srgbClr val="462242"/>
                </a:solidFill>
                <a:latin typeface="Futura Book"/>
                <a:cs typeface="Futura Book"/>
              </a:rPr>
              <a:t> P. Martin &amp; Associates, P.C.</a:t>
            </a:r>
            <a:endParaRPr lang="en-US" sz="1300" b="0" i="0" dirty="0">
              <a:solidFill>
                <a:srgbClr val="462242"/>
              </a:solidFill>
              <a:latin typeface="Futura Book"/>
              <a:cs typeface="Futura Book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3124200" y="6377922"/>
            <a:ext cx="554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kern="1500" spc="310" dirty="0">
                <a:solidFill>
                  <a:schemeClr val="bg1"/>
                </a:solidFill>
                <a:latin typeface="Gotham"/>
                <a:cs typeface="Gotham"/>
              </a:rPr>
              <a:t>ASSURANCE </a:t>
            </a:r>
            <a:r>
              <a:rPr lang="en-US" sz="1000" kern="1500" spc="310" baseline="0" dirty="0">
                <a:solidFill>
                  <a:schemeClr val="bg1"/>
                </a:solidFill>
                <a:latin typeface="Gotham"/>
                <a:cs typeface="Gotham"/>
              </a:rPr>
              <a:t>| TAX | RISK MANAGEMENT | IT ADVISORY</a:t>
            </a:r>
            <a:endParaRPr lang="en-US" sz="1000" kern="1500" spc="310" dirty="0">
              <a:solidFill>
                <a:schemeClr val="bg1"/>
              </a:solidFill>
              <a:latin typeface="Gotham"/>
              <a:cs typeface="Gotha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9" r:id="rId6"/>
    <p:sldLayoutId id="2147483658" r:id="rId7"/>
    <p:sldLayoutId id="2147483663" r:id="rId8"/>
    <p:sldLayoutId id="2147483662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462242"/>
          </a:solidFill>
          <a:latin typeface="Gotham"/>
          <a:ea typeface="+mj-ea"/>
          <a:cs typeface="Gotha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462242"/>
          </a:solidFill>
          <a:latin typeface="Gotham"/>
          <a:ea typeface="+mn-ea"/>
          <a:cs typeface="Gotham"/>
        </a:defRPr>
      </a:lvl1pPr>
      <a:lvl2pPr marL="466344" indent="-28575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200" b="0" i="0" kern="1200">
          <a:solidFill>
            <a:schemeClr val="tx1"/>
          </a:solidFill>
          <a:latin typeface="Futura Book"/>
          <a:ea typeface="+mn-ea"/>
          <a:cs typeface="Futura Book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4"/>
        </a:buBlip>
        <a:defRPr sz="2000" b="0" i="0" kern="1200">
          <a:solidFill>
            <a:schemeClr val="tx1"/>
          </a:solidFill>
          <a:latin typeface="Futura Book"/>
          <a:ea typeface="+mn-ea"/>
          <a:cs typeface="Futura Book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900" b="0" i="0" kern="1200">
          <a:solidFill>
            <a:schemeClr val="tx1"/>
          </a:solidFill>
          <a:latin typeface="Futura Book"/>
          <a:ea typeface="+mn-ea"/>
          <a:cs typeface="Futura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700" b="0" i="0" kern="1200">
          <a:solidFill>
            <a:schemeClr val="tx1"/>
          </a:solidFill>
          <a:latin typeface="Futura Book"/>
          <a:ea typeface="+mn-ea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276350" y="885989"/>
            <a:ext cx="7482941" cy="1588"/>
          </a:xfrm>
          <a:prstGeom prst="line">
            <a:avLst/>
          </a:prstGeom>
          <a:ln w="19050" cap="flat" cmpd="sng" algn="ctr">
            <a:solidFill>
              <a:srgbClr val="C8C2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kpm-logo.psd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526" y="300038"/>
            <a:ext cx="634474" cy="6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462242"/>
          </a:solidFill>
          <a:latin typeface="Gotham"/>
          <a:ea typeface="+mj-ea"/>
          <a:cs typeface="Gotha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462242"/>
          </a:solidFill>
          <a:latin typeface="Gotham"/>
          <a:ea typeface="+mn-ea"/>
          <a:cs typeface="Gotham"/>
        </a:defRPr>
      </a:lvl1pPr>
      <a:lvl2pPr marL="466344" indent="-28575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2200" b="0" i="0" kern="1200">
          <a:solidFill>
            <a:schemeClr val="tx1"/>
          </a:solidFill>
          <a:latin typeface="Futura Book"/>
          <a:ea typeface="+mn-ea"/>
          <a:cs typeface="Futura Book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6"/>
        </a:buBlip>
        <a:defRPr sz="2000" b="0" i="0" kern="1200">
          <a:solidFill>
            <a:schemeClr val="tx1"/>
          </a:solidFill>
          <a:latin typeface="Futura Book"/>
          <a:ea typeface="+mn-ea"/>
          <a:cs typeface="Futura Book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7"/>
        </a:buBlip>
        <a:defRPr sz="1900" b="0" i="0" kern="1200">
          <a:solidFill>
            <a:schemeClr val="tx1"/>
          </a:solidFill>
          <a:latin typeface="Futura Book"/>
          <a:ea typeface="+mn-ea"/>
          <a:cs typeface="Futura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700" b="0" i="0" kern="1200">
          <a:solidFill>
            <a:schemeClr val="tx1"/>
          </a:solidFill>
          <a:latin typeface="Futura Book"/>
          <a:ea typeface="+mn-ea"/>
          <a:cs typeface="Futura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3913"/>
            <a:ext cx="2545049" cy="12990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Technology to Improve Your Back Office</a:t>
            </a:r>
          </a:p>
          <a:p>
            <a:pPr algn="ctr"/>
            <a:r>
              <a:rPr lang="en-US" sz="2000" b="1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13</a:t>
            </a:r>
            <a:r>
              <a:rPr lang="en-US" sz="2000" b="1" baseline="30000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Webinar</a:t>
            </a:r>
          </a:p>
          <a:p>
            <a:pPr algn="ctr"/>
            <a:r>
              <a:rPr lang="en-US" sz="2000" b="1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Kevin P. Martin &amp; Associates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475" y="2578909"/>
            <a:ext cx="48767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Thanks for joining us! A few instructions before we begin:</a:t>
            </a: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You may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join the audio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selecting the radio button for either “Telephone” or “Mic &amp; Speakers.” If you are using telephone, please dial in with the conference line and audio pin provided.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you are having any technical issues, please let us know in the chat box.</a:t>
            </a:r>
          </a:p>
          <a:p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will have time for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Please enter your questions in the chat box at any time.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webinar is being recorded, and we will distribute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recording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the webinar.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3502" y="4006987"/>
            <a:ext cx="321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Marta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Hodgkins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-Sumner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Director of Membership and Programs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04800" y="2514600"/>
            <a:ext cx="5029200" cy="3686175"/>
          </a:xfrm>
          <a:prstGeom prst="wedgeRectCallout">
            <a:avLst>
              <a:gd name="adj1" fmla="val 82576"/>
              <a:gd name="adj2" fmla="val -30428"/>
            </a:avLst>
          </a:prstGeom>
          <a:noFill/>
          <a:ln>
            <a:solidFill>
              <a:srgbClr val="007D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0288" y="6473428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D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www.massnonprofitnet.org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05" y="1828800"/>
            <a:ext cx="1977288" cy="197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1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Expense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E3EF5-EF9A-4C42-B6D9-9D52EC64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06" y="1275473"/>
            <a:ext cx="7942587" cy="51380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628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Expense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44945-2B44-4C06-BD8E-C7157CC5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669" y="1215313"/>
            <a:ext cx="6450661" cy="54193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4442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Payments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0E05A4-C4C0-4E25-802F-86572E07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29" y="1344813"/>
            <a:ext cx="8131341" cy="510824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1322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Vendor Payments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8FEC3-F3D0-4DA1-BA76-7197A9BE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02" y="1311937"/>
            <a:ext cx="7299396" cy="52470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836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DDF2E-C80A-427E-A5F7-7D60296D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73" y="1331650"/>
            <a:ext cx="6225653" cy="52026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70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7A52C-9FD5-45C7-986B-7C3FBCE4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2" y="1322777"/>
            <a:ext cx="8299780" cy="51440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59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Integration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8CBD77-23EF-4BC5-AD75-6EB48F7D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1" y="1291068"/>
            <a:ext cx="7724517" cy="51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449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4FB0F0-7725-4576-8B9B-BA9C3E10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8" y="1387916"/>
            <a:ext cx="7639123" cy="5353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6449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Integration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F7CAF-09F1-41E7-BF6B-68BC6C7B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248589"/>
            <a:ext cx="7886700" cy="49996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419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Integration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2ADDF-00AA-4FE5-8938-42CE7D722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29" y="1309790"/>
            <a:ext cx="8240142" cy="485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71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F7BFC5-09BF-436F-A829-047A61B04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30" y="577471"/>
            <a:ext cx="8635139" cy="570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997856-0BEB-4E2A-9713-71DB8D3E3BF8}"/>
              </a:ext>
            </a:extLst>
          </p:cNvPr>
          <p:cNvSpPr txBox="1"/>
          <p:nvPr/>
        </p:nvSpPr>
        <p:spPr>
          <a:xfrm>
            <a:off x="6031348" y="6400801"/>
            <a:ext cx="3445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www.kpm-us.com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4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697" y="1314450"/>
            <a:ext cx="8447102" cy="42291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Online or on-premise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Written for nonprofits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 inclusive or only accounting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Third party apps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7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Process Of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697" y="1314450"/>
            <a:ext cx="8447102" cy="42291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Map your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Determine your “that’s not changing” 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Identify where you rekey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Focus on needs not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Plan for disruption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 your homework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6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38E8AB-B10B-4BBE-87AF-D376031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530477" y="1905000"/>
            <a:ext cx="6308725" cy="3048000"/>
          </a:xfrm>
        </p:spPr>
        <p:txBody>
          <a:bodyPr>
            <a:normAutofit/>
          </a:bodyPr>
          <a:lstStyle/>
          <a:p>
            <a:pPr marL="180594" lvl="1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Barry MacQuarrie, CPA</a:t>
            </a:r>
          </a:p>
          <a:p>
            <a:pPr marL="180594" lvl="1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bmacquarrie@kpm-us.com</a:t>
            </a:r>
          </a:p>
          <a:p>
            <a:pPr marL="180594" lvl="1" indent="0">
              <a:buNone/>
            </a:pPr>
            <a:endParaRPr lang="en-US" sz="2800" dirty="0"/>
          </a:p>
          <a:p>
            <a:pPr marL="180594" lvl="1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James Matzdorff, CPA</a:t>
            </a:r>
          </a:p>
          <a:p>
            <a:pPr marL="180594" lvl="1" indent="0">
              <a:buNone/>
            </a:pPr>
            <a:r>
              <a:rPr lang="en-US" sz="2800" dirty="0"/>
              <a:t>jmatzdorff@kpm-us.com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11909-4AD8-419C-89FC-CB2721DA1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88" y="2064328"/>
            <a:ext cx="1062377" cy="10623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ACA06-5259-4888-9C2F-6EDFD5CEC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88" y="3666909"/>
            <a:ext cx="1062377" cy="10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17936A-ED44-409F-BDB2-F47356B0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03" y="908828"/>
            <a:ext cx="8694593" cy="50403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C980C5-0FEA-401B-8D39-4ADBED15C48A}"/>
              </a:ext>
            </a:extLst>
          </p:cNvPr>
          <p:cNvSpPr txBox="1"/>
          <p:nvPr/>
        </p:nvSpPr>
        <p:spPr>
          <a:xfrm>
            <a:off x="5107709" y="6326913"/>
            <a:ext cx="4396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www.KPMnonprofitOAS.com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3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Our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697" y="1314450"/>
            <a:ext cx="8447102" cy="42291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Documenting your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Technology you can leverage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 process of change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6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Documenting Your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697" y="1314450"/>
            <a:ext cx="8447102" cy="42291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Donations and invoicing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Cash collections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Vendor bills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Cash payments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Payroll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Discovering two things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42" y="274638"/>
            <a:ext cx="7479957" cy="561535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You Can Leverage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697" y="1314450"/>
            <a:ext cx="8447102" cy="42291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Processing vendor bills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Expense 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Vendor payments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Data integration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Accounting software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7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Vendor Bills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479AC-FA5A-4A40-B4FD-ADBF75E95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72" y="1229007"/>
            <a:ext cx="8338655" cy="53873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37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Vendor Bills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1F412-439D-43D6-8261-B152ADEA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2" y="1406422"/>
            <a:ext cx="8583016" cy="479117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45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022B-3EAC-4A90-8216-B05F875D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Expense Reporting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AC0F4-7F27-4794-9241-A76A1CFC4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85" y="1394691"/>
            <a:ext cx="8691029" cy="48185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88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78704E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78704E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Futura Book</vt:lpstr>
      <vt:lpstr>Gotham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Our Agenda</vt:lpstr>
      <vt:lpstr>Documenting Your Process</vt:lpstr>
      <vt:lpstr>Technology You Can Leverage</vt:lpstr>
      <vt:lpstr>Processing Vendor Bills</vt:lpstr>
      <vt:lpstr>Processing Vendor Bills</vt:lpstr>
      <vt:lpstr>Expense Reporting</vt:lpstr>
      <vt:lpstr>Expense Reporting</vt:lpstr>
      <vt:lpstr>Expense Reporting</vt:lpstr>
      <vt:lpstr>Vendor Payments</vt:lpstr>
      <vt:lpstr>Vendor Payments</vt:lpstr>
      <vt:lpstr>Data Integration</vt:lpstr>
      <vt:lpstr>Data Integration</vt:lpstr>
      <vt:lpstr>Data Integration</vt:lpstr>
      <vt:lpstr>Data Integration</vt:lpstr>
      <vt:lpstr>Data Integration</vt:lpstr>
      <vt:lpstr>Data Integration</vt:lpstr>
      <vt:lpstr>Accounting Software</vt:lpstr>
      <vt:lpstr>The Process Of Change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2019-02-12T17:05:46Z</dcterms:created>
  <dcterms:modified xsi:type="dcterms:W3CDTF">2019-02-12T17:05:53Z</dcterms:modified>
</cp:coreProperties>
</file>