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9" r:id="rId3"/>
    <p:sldId id="268" r:id="rId4"/>
    <p:sldId id="269" r:id="rId5"/>
    <p:sldId id="272" r:id="rId6"/>
    <p:sldId id="278" r:id="rId7"/>
    <p:sldId id="273" r:id="rId8"/>
    <p:sldId id="274" r:id="rId9"/>
    <p:sldId id="275" r:id="rId10"/>
    <p:sldId id="276" r:id="rId11"/>
    <p:sldId id="279" r:id="rId12"/>
    <p:sldId id="280" r:id="rId13"/>
    <p:sldId id="281" r:id="rId14"/>
    <p:sldId id="277" r:id="rId15"/>
    <p:sldId id="260" r:id="rId16"/>
    <p:sldId id="282" r:id="rId17"/>
    <p:sldId id="264" r:id="rId18"/>
    <p:sldId id="283" r:id="rId19"/>
    <p:sldId id="265" r:id="rId20"/>
    <p:sldId id="284" r:id="rId21"/>
    <p:sldId id="266" r:id="rId22"/>
    <p:sldId id="285" r:id="rId23"/>
    <p:sldId id="286" r:id="rId24"/>
    <p:sldId id="287" r:id="rId25"/>
    <p:sldId id="263" r:id="rId26"/>
    <p:sldId id="301" r:id="rId27"/>
    <p:sldId id="302" r:id="rId28"/>
    <p:sldId id="304" r:id="rId29"/>
    <p:sldId id="261" r:id="rId30"/>
    <p:sldId id="270" r:id="rId31"/>
    <p:sldId id="271" r:id="rId32"/>
    <p:sldId id="303" r:id="rId33"/>
    <p:sldId id="305" r:id="rId34"/>
    <p:sldId id="288"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8.emf"/></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4" name="Group 13"/>
          <p:cNvGrpSpPr/>
          <p:nvPr/>
        </p:nvGrpSpPr>
        <p:grpSpPr>
          <a:xfrm>
            <a:off x="-1588" y="0"/>
            <a:ext cx="12193588" cy="6861555"/>
            <a:chOff x="-1588" y="0"/>
            <a:chExt cx="12193588" cy="6861555"/>
          </a:xfrm>
        </p:grpSpPr>
        <p:sp>
          <p:nvSpPr>
            <p:cNvPr id="9" name="Rectangle 8"/>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a:prstGeom prst="rect">
            <a:avLst/>
          </a:prstGeo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tx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rot="5400000">
            <a:off x="10158984" y="1792224"/>
            <a:ext cx="990599" cy="304799"/>
          </a:xfrm>
        </p:spPr>
        <p:txBody>
          <a:bodyPr/>
          <a:lstStyle>
            <a:lvl1pPr algn="l">
              <a:defRPr b="0">
                <a:solidFill>
                  <a:schemeClr val="bg1"/>
                </a:solidFill>
              </a:defRPr>
            </a:lvl1pPr>
          </a:lstStyle>
          <a:p>
            <a:fld id="{E9462EF3-3C4F-43EE-ACEE-D4B806740EA3}" type="datetimeFigureOut">
              <a:rPr lang="en-US" dirty="0"/>
              <a:pPr/>
              <a:t>10/1/2018</a:t>
            </a:fld>
            <a:endParaRPr lang="en-US" dirty="0"/>
          </a:p>
        </p:txBody>
      </p:sp>
      <p:sp>
        <p:nvSpPr>
          <p:cNvPr id="5" name="Footer Placeholder 4"/>
          <p:cNvSpPr>
            <a:spLocks noGrp="1"/>
          </p:cNvSpPr>
          <p:nvPr>
            <p:ph type="ftr" sz="quarter" idx="11"/>
          </p:nvPr>
        </p:nvSpPr>
        <p:spPr>
          <a:xfrm rot="5400000">
            <a:off x="8951976" y="3227832"/>
            <a:ext cx="3867912" cy="310896"/>
          </a:xfrm>
        </p:spPr>
        <p:txBody>
          <a:bodyPr/>
          <a:lstStyle>
            <a:lvl1pPr>
              <a:defRPr sz="1000" b="0">
                <a:solidFill>
                  <a:schemeClr val="bg1"/>
                </a:solidFill>
              </a:defRPr>
            </a:lvl1pPr>
          </a:lstStyle>
          <a:p>
            <a:r>
              <a:rPr lang="en-US" dirty="0"/>
              <a:t>
              </a:t>
            </a:r>
          </a:p>
        </p:txBody>
      </p:sp>
      <p:sp>
        <p:nvSpPr>
          <p:cNvPr id="8" name="Rectangle 7"/>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grpSp>
        <p:nvGrpSpPr>
          <p:cNvPr id="17" name="Group 16"/>
          <p:cNvGrpSpPr/>
          <p:nvPr/>
        </p:nvGrpSpPr>
        <p:grpSpPr>
          <a:xfrm>
            <a:off x="-1588" y="0"/>
            <a:ext cx="12193588" cy="6861555"/>
            <a:chOff x="-1588" y="0"/>
            <a:chExt cx="12193588" cy="6861555"/>
          </a:xfrm>
        </p:grpSpPr>
        <p:sp>
          <p:nvSpPr>
            <p:cNvPr id="11" name="Rectangle 10"/>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7" y="4969927"/>
            <a:ext cx="8825657" cy="566738"/>
          </a:xfrm>
          <a:prstGeom prst="rect">
            <a:avLst/>
          </a:prstGeo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7" y="5536665"/>
            <a:ext cx="8825656" cy="493712"/>
          </a:xfrm>
        </p:spPr>
        <p:txBody>
          <a:bodyPr>
            <a:normAutofit/>
          </a:bodyPr>
          <a:lstStyle>
            <a:lvl1pPr marL="0" indent="0">
              <a:buNone/>
              <a:defRPr sz="12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6343B39-165A-4B68-AA5C-581F5336313C}" type="datetimeFigureOut">
              <a:rPr lang="en-US" dirty="0"/>
              <a:t>10/1/2018</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16" name="Group 15"/>
          <p:cNvGrpSpPr/>
          <p:nvPr/>
        </p:nvGrpSpPr>
        <p:grpSpPr>
          <a:xfrm>
            <a:off x="-1588" y="0"/>
            <a:ext cx="12193588" cy="6861555"/>
            <a:chOff x="-1588" y="0"/>
            <a:chExt cx="12193588" cy="6861555"/>
          </a:xfrm>
        </p:grpSpPr>
        <p:sp>
          <p:nvSpPr>
            <p:cNvPr id="10" name="Rectangle 9"/>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0704"/>
            <a:ext cx="8833104" cy="1371600"/>
          </a:xfrm>
          <a:prstGeom prst="rect">
            <a:avLst/>
          </a:prstGeom>
        </p:spPr>
        <p:txBody>
          <a:bodyPr anchor="ctr" anchorCtr="0"/>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2144" y="3547872"/>
            <a:ext cx="8825659" cy="2478024"/>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942C8C57-33F9-4259-AC4F-0E3F5BEC9B94}" type="datetimeFigureOut">
              <a:rPr lang="en-US" dirty="0"/>
              <a:t>10/1/2018</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7" name="Group 6"/>
          <p:cNvGrpSpPr/>
          <p:nvPr/>
        </p:nvGrpSpPr>
        <p:grpSpPr>
          <a:xfrm>
            <a:off x="-1588" y="0"/>
            <a:ext cx="12193588" cy="6861555"/>
            <a:chOff x="-1588" y="0"/>
            <a:chExt cx="12193588" cy="6861555"/>
          </a:xfrm>
        </p:grpSpPr>
        <p:sp>
          <p:nvSpPr>
            <p:cNvPr id="16" name="Rectangle 15"/>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Oval 17"/>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7"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2" name="TextBox 11"/>
          <p:cNvSpPr txBox="1"/>
          <p:nvPr/>
        </p:nvSpPr>
        <p:spPr bwMode="gray">
          <a:xfrm>
            <a:off x="898295" y="596767"/>
            <a:ext cx="801912" cy="156966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cs typeface="Arial"/>
              </a:defRPr>
            </a:lvl1pPr>
          </a:lstStyle>
          <a:p>
            <a:pPr lvl="0"/>
            <a:r>
              <a:rPr lang="en-US" sz="9600" dirty="0">
                <a:solidFill>
                  <a:schemeClr val="tx2">
                    <a:lumMod val="40000"/>
                    <a:lumOff val="60000"/>
                  </a:schemeClr>
                </a:solidFill>
              </a:rPr>
              <a:t>“</a:t>
            </a:r>
          </a:p>
        </p:txBody>
      </p:sp>
      <p:sp>
        <p:nvSpPr>
          <p:cNvPr id="15" name="TextBox 14"/>
          <p:cNvSpPr txBox="1"/>
          <p:nvPr/>
        </p:nvSpPr>
        <p:spPr bwMode="gray">
          <a:xfrm>
            <a:off x="9715063" y="2629300"/>
            <a:ext cx="801912" cy="156966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cs typeface="Arial"/>
              </a:defRPr>
            </a:lvl1pPr>
          </a:lstStyle>
          <a:p>
            <a:pPr lvl="0"/>
            <a:r>
              <a:rPr lang="en-US" sz="9600" dirty="0">
                <a:solidFill>
                  <a:schemeClr val="tx2">
                    <a:lumMod val="40000"/>
                    <a:lumOff val="60000"/>
                  </a:schemeClr>
                </a:solidFill>
              </a:rPr>
              <a:t>”</a:t>
            </a:r>
          </a:p>
        </p:txBody>
      </p:sp>
      <p:sp>
        <p:nvSpPr>
          <p:cNvPr id="2" name="Title 1"/>
          <p:cNvSpPr>
            <a:spLocks noGrp="1"/>
          </p:cNvSpPr>
          <p:nvPr>
            <p:ph type="title"/>
          </p:nvPr>
        </p:nvSpPr>
        <p:spPr>
          <a:xfrm>
            <a:off x="1574801" y="980517"/>
            <a:ext cx="8460983" cy="2698249"/>
          </a:xfrm>
          <a:prstGeom prst="rect">
            <a:avLst/>
          </a:prstGeom>
        </p:spPr>
        <p:txBody>
          <a:bodyPr anchor="ctr" anchorCtr="0"/>
          <a:lstStyle>
            <a:lvl1pPr>
              <a:defRPr sz="4000"/>
            </a:lvl1pPr>
          </a:lstStyle>
          <a:p>
            <a:r>
              <a:rPr lang="en-US"/>
              <a:t>Click to edit Master title style</a:t>
            </a:r>
            <a:endParaRPr lang="en-US" dirty="0"/>
          </a:p>
        </p:txBody>
      </p:sp>
      <p:sp>
        <p:nvSpPr>
          <p:cNvPr id="11" name="Text Placeholder 3"/>
          <p:cNvSpPr>
            <a:spLocks noGrp="1"/>
          </p:cNvSpPr>
          <p:nvPr>
            <p:ph type="body" sz="half" idx="14"/>
          </p:nvPr>
        </p:nvSpPr>
        <p:spPr bwMode="gray">
          <a:xfrm>
            <a:off x="1945945" y="3679987"/>
            <a:ext cx="7725772" cy="342174"/>
          </a:xfrm>
        </p:spPr>
        <p:txBody>
          <a:bodyPr vert="horz" lIns="91440" tIns="45720" rIns="91440" bIns="45720" rtlCol="0" anchor="t">
            <a:normAutofit/>
          </a:bodyPr>
          <a:lstStyle>
            <a:lvl1pPr>
              <a:buNone/>
              <a:defRPr lang="en-US" sz="1400" cap="small" dirty="0">
                <a:solidFill>
                  <a:schemeClr val="tx2">
                    <a:lumMod val="40000"/>
                    <a:lumOff val="60000"/>
                  </a:schemeClr>
                </a:solidFill>
                <a:latin typeface="+mn-lt"/>
              </a:defRPr>
            </a:lvl1pPr>
          </a:lstStyle>
          <a:p>
            <a:pPr marL="0" lvl="0" indent="0">
              <a:buNone/>
            </a:pPr>
            <a:r>
              <a:rPr lang="en-US"/>
              <a:t>Edit Master text styles</a:t>
            </a:r>
          </a:p>
        </p:txBody>
      </p:sp>
      <p:sp>
        <p:nvSpPr>
          <p:cNvPr id="10" name="Text Placeholder 3"/>
          <p:cNvSpPr>
            <a:spLocks noGrp="1"/>
          </p:cNvSpPr>
          <p:nvPr>
            <p:ph type="body" sz="half" idx="2"/>
          </p:nvPr>
        </p:nvSpPr>
        <p:spPr>
          <a:xfrm>
            <a:off x="1154954" y="5029198"/>
            <a:ext cx="8825659" cy="997858"/>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8748772B-8FA2-401F-A0A1-A59855EDBC3E}" type="datetimeFigureOut">
              <a:rPr lang="en-US" dirty="0"/>
              <a:t>10/1/2018</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23" name="Rectangle 2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16" name="Group 15"/>
          <p:cNvGrpSpPr/>
          <p:nvPr/>
        </p:nvGrpSpPr>
        <p:grpSpPr>
          <a:xfrm>
            <a:off x="-1588" y="0"/>
            <a:ext cx="12193588" cy="6861555"/>
            <a:chOff x="-1588" y="0"/>
            <a:chExt cx="12193588" cy="6861555"/>
          </a:xfrm>
        </p:grpSpPr>
        <p:sp>
          <p:nvSpPr>
            <p:cNvPr id="11" name="Rectangle 10"/>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3525"/>
            <a:ext cx="8865623" cy="1819656"/>
          </a:xfrm>
          <a:prstGeom prst="rect">
            <a:avLst/>
          </a:prstGeo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9200"/>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3DD5BDE-5A90-4611-82E9-0FC5746D30C5}" type="datetimeFigureOut">
              <a:rPr lang="en-US" dirty="0"/>
              <a:t>10/1/2018</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a:prstGeom prst="rect">
            <a:avLst/>
          </a:prstGeo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3129168"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1154954" y="3179764"/>
            <a:ext cx="3129168" cy="2847290"/>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12721" y="2603500"/>
            <a:ext cx="3145380"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4512721" y="3179764"/>
            <a:ext cx="3145380" cy="2847290"/>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886700" y="2595032"/>
            <a:ext cx="3161029" cy="58473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886700" y="3179764"/>
            <a:ext cx="3161029" cy="2847290"/>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4384991" y="2603500"/>
            <a:ext cx="32564" cy="3423554"/>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5824" y="2603500"/>
            <a:ext cx="0" cy="3423554"/>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1ADDA17D-0BEA-4E76-A7FC-F7C188BC48D1}" type="datetimeFigureOut">
              <a:rPr lang="en-US" dirty="0"/>
              <a:t>10/1/2018</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a:prstGeom prst="rect">
            <a:avLst/>
          </a:prstGeom>
        </p:spPr>
        <p:txBody>
          <a:bodyPr anchor="ctr" anchorCtr="0"/>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5"/>
            <a:ext cx="3050438" cy="57626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1334552" y="2610916"/>
            <a:ext cx="2691242" cy="1584094"/>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7"/>
            <a:ext cx="3050438"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68865" y="4532842"/>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474846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68865" y="5109108"/>
            <a:ext cx="3050438" cy="91257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983433" y="4532842"/>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3433" y="5109107"/>
            <a:ext cx="3050438" cy="91794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4384245" y="2603500"/>
            <a:ext cx="1" cy="3461811"/>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7352" y="2603500"/>
            <a:ext cx="0" cy="3461811"/>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6909AC7D-18CA-4236-82B9-D75EB1D66EAE}" type="datetimeFigureOut">
              <a:rPr lang="en-US" dirty="0"/>
              <a:t>10/1/2018</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595033"/>
            <a:ext cx="8825659" cy="3424768"/>
          </a:xfrm>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68300E-C023-45CD-A0BE-EDB7A8C6EA8B}" type="datetimeFigureOut">
              <a:rPr lang="en-US" dirty="0"/>
              <a:t>10/1/2018</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8" name="Group 7"/>
          <p:cNvGrpSpPr/>
          <p:nvPr/>
        </p:nvGrpSpPr>
        <p:grpSpPr>
          <a:xfrm>
            <a:off x="-1588" y="0"/>
            <a:ext cx="12193588" cy="6861555"/>
            <a:chOff x="-1588" y="0"/>
            <a:chExt cx="12193588" cy="6861555"/>
          </a:xfrm>
        </p:grpSpPr>
        <p:sp>
          <p:nvSpPr>
            <p:cNvPr id="15" name="Rectangle 14"/>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Rectangle 12"/>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6"/>
            <a:ext cx="1441567" cy="4748591"/>
          </a:xfrm>
          <a:prstGeom prst="rect">
            <a:avLst/>
          </a:prstGeo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5"/>
            <a:ext cx="6256025" cy="474859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620EAD-E369-4933-8469-ED7764B56A1B}" type="datetimeFigureOut">
              <a:rPr lang="en-US" dirty="0"/>
              <a:t>10/1/2018</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20" name="Rectangle 1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and Single-Column Content">
    <p:spTree>
      <p:nvGrpSpPr>
        <p:cNvPr id="1" name=""/>
        <p:cNvGrpSpPr/>
        <p:nvPr/>
      </p:nvGrpSpPr>
      <p:grpSpPr>
        <a:xfrm>
          <a:off x="0" y="0"/>
          <a:ext cx="0" cy="0"/>
          <a:chOff x="0" y="0"/>
          <a:chExt cx="0" cy="0"/>
        </a:xfrm>
      </p:grpSpPr>
      <p:sp>
        <p:nvSpPr>
          <p:cNvPr id="9" name="Title 8"/>
          <p:cNvSpPr>
            <a:spLocks noGrp="1"/>
          </p:cNvSpPr>
          <p:nvPr>
            <p:ph type="title"/>
          </p:nvPr>
        </p:nvSpPr>
        <p:spPr>
          <a:xfrm>
            <a:off x="609600" y="274638"/>
            <a:ext cx="10972800" cy="1143000"/>
          </a:xfrm>
          <a:prstGeom prst="rect">
            <a:avLst/>
          </a:prstGeom>
        </p:spPr>
        <p:txBody>
          <a:bodyPr/>
          <a:lstStyle>
            <a:lvl1pPr algn="l">
              <a:defRPr sz="4500" b="1">
                <a:solidFill>
                  <a:schemeClr val="bg1"/>
                </a:solidFill>
                <a:effectLst>
                  <a:outerShdw blurRad="38100" dist="38100" dir="2700000" algn="tl">
                    <a:srgbClr val="000000">
                      <a:alpha val="43137"/>
                    </a:srgbClr>
                  </a:outerShdw>
                </a:effectLst>
                <a:latin typeface="Corbel" pitchFamily="34" charset="0"/>
              </a:defRPr>
            </a:lvl1pPr>
          </a:lstStyle>
          <a:p>
            <a:r>
              <a:rPr lang="en-US" dirty="0"/>
              <a:t>Click to edit Master title style</a:t>
            </a:r>
          </a:p>
        </p:txBody>
      </p:sp>
      <p:sp>
        <p:nvSpPr>
          <p:cNvPr id="11" name="Content Placeholder 10"/>
          <p:cNvSpPr>
            <a:spLocks noGrp="1"/>
          </p:cNvSpPr>
          <p:nvPr>
            <p:ph sz="quarter" idx="10" hasCustomPrompt="1"/>
          </p:nvPr>
        </p:nvSpPr>
        <p:spPr>
          <a:xfrm>
            <a:off x="711200" y="2057400"/>
            <a:ext cx="10769600" cy="3581400"/>
          </a:xfrm>
          <a:prstGeom prst="rect">
            <a:avLst/>
          </a:prstGeom>
        </p:spPr>
        <p:txBody>
          <a:bodyPr/>
          <a:lstStyle>
            <a:lvl1pPr marL="0" indent="0" algn="l">
              <a:lnSpc>
                <a:spcPts val="2000"/>
              </a:lnSpc>
              <a:spcBef>
                <a:spcPct val="0"/>
              </a:spcBef>
              <a:spcAft>
                <a:spcPts val="1400"/>
              </a:spcAft>
              <a:buClrTx/>
              <a:buFont typeface="Wingdings" pitchFamily="2" charset="2"/>
              <a:buNone/>
              <a:defRPr sz="1400">
                <a:latin typeface="Corbel" pitchFamily="34" charset="0"/>
              </a:defRPr>
            </a:lvl1pPr>
            <a:lvl2pPr marL="1028700" indent="-285750">
              <a:lnSpc>
                <a:spcPts val="2000"/>
              </a:lnSpc>
              <a:spcBef>
                <a:spcPct val="0"/>
              </a:spcBef>
              <a:spcAft>
                <a:spcPts val="1400"/>
              </a:spcAft>
              <a:buFont typeface="Wingdings" pitchFamily="2" charset="2"/>
              <a:buChar char="§"/>
              <a:defRPr/>
            </a:lvl2pPr>
          </a:lstStyle>
          <a:p>
            <a:pPr algn="l">
              <a:spcBef>
                <a:spcPct val="0"/>
              </a:spcBef>
              <a:buClrTx/>
            </a:pPr>
            <a:r>
              <a:rPr lang="en-US" sz="2400" b="1" i="0" dirty="0">
                <a:latin typeface="Corbel" pitchFamily="34" charset="0"/>
              </a:rPr>
              <a:t>Single-column content</a:t>
            </a:r>
            <a:endParaRPr lang="en-US" sz="1800" i="0" dirty="0"/>
          </a:p>
        </p:txBody>
      </p:sp>
    </p:spTree>
    <p:extLst>
      <p:ext uri="{BB962C8B-B14F-4D97-AF65-F5344CB8AC3E}">
        <p14:creationId xmlns:p14="http://schemas.microsoft.com/office/powerpoint/2010/main" val="23524841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wo-Line Title, One-Column Content">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609600" y="274638"/>
            <a:ext cx="10972800" cy="1143000"/>
          </a:xfrm>
          <a:prstGeom prst="rect">
            <a:avLst/>
          </a:prstGeom>
        </p:spPr>
        <p:txBody>
          <a:bodyPr/>
          <a:lstStyle>
            <a:lvl1pPr algn="l">
              <a:lnSpc>
                <a:spcPts val="3600"/>
              </a:lnSpc>
              <a:defRPr sz="3400" b="1" baseline="0">
                <a:solidFill>
                  <a:schemeClr val="bg1"/>
                </a:solidFill>
                <a:effectLst>
                  <a:outerShdw blurRad="38100" dist="38100" dir="2700000" algn="tl">
                    <a:srgbClr val="000000">
                      <a:alpha val="43137"/>
                    </a:srgbClr>
                  </a:outerShdw>
                </a:effectLst>
                <a:latin typeface="Corbel" pitchFamily="34" charset="0"/>
              </a:defRPr>
            </a:lvl1pPr>
          </a:lstStyle>
          <a:p>
            <a:r>
              <a:rPr lang="en-US" dirty="0"/>
              <a:t>Click to edit Master title style</a:t>
            </a:r>
            <a:br>
              <a:rPr lang="en-US" dirty="0"/>
            </a:br>
            <a:r>
              <a:rPr lang="en-US" dirty="0"/>
              <a:t>for longer title content</a:t>
            </a:r>
          </a:p>
        </p:txBody>
      </p:sp>
      <p:sp>
        <p:nvSpPr>
          <p:cNvPr id="4" name="Content Placeholder 10"/>
          <p:cNvSpPr>
            <a:spLocks noGrp="1"/>
          </p:cNvSpPr>
          <p:nvPr>
            <p:ph sz="quarter" idx="10" hasCustomPrompt="1"/>
          </p:nvPr>
        </p:nvSpPr>
        <p:spPr>
          <a:xfrm>
            <a:off x="711200" y="2057400"/>
            <a:ext cx="10769600" cy="3581400"/>
          </a:xfrm>
          <a:prstGeom prst="rect">
            <a:avLst/>
          </a:prstGeom>
        </p:spPr>
        <p:txBody>
          <a:bodyPr/>
          <a:lstStyle>
            <a:lvl1pPr marL="0" indent="0" algn="l">
              <a:lnSpc>
                <a:spcPts val="2000"/>
              </a:lnSpc>
              <a:spcBef>
                <a:spcPct val="0"/>
              </a:spcBef>
              <a:spcAft>
                <a:spcPts val="1400"/>
              </a:spcAft>
              <a:buClrTx/>
              <a:buFont typeface="Wingdings" pitchFamily="2" charset="2"/>
              <a:buNone/>
              <a:defRPr sz="1400">
                <a:latin typeface="Corbel" pitchFamily="34" charset="0"/>
              </a:defRPr>
            </a:lvl1pPr>
            <a:lvl2pPr marL="1028700" indent="-285750">
              <a:lnSpc>
                <a:spcPts val="2000"/>
              </a:lnSpc>
              <a:spcBef>
                <a:spcPct val="0"/>
              </a:spcBef>
              <a:spcAft>
                <a:spcPts val="1400"/>
              </a:spcAft>
              <a:buFont typeface="Wingdings" pitchFamily="2" charset="2"/>
              <a:buChar char="§"/>
              <a:defRPr/>
            </a:lvl2pPr>
          </a:lstStyle>
          <a:p>
            <a:pPr algn="l">
              <a:spcBef>
                <a:spcPct val="0"/>
              </a:spcBef>
              <a:buClrTx/>
            </a:pPr>
            <a:r>
              <a:rPr lang="en-US" sz="2400" b="1" i="0" dirty="0">
                <a:latin typeface="Corbel" pitchFamily="34" charset="0"/>
              </a:rPr>
              <a:t>Single-column content</a:t>
            </a:r>
            <a:endParaRPr lang="en-US" sz="1800" i="0" dirty="0"/>
          </a:p>
        </p:txBody>
      </p:sp>
    </p:spTree>
    <p:extLst>
      <p:ext uri="{BB962C8B-B14F-4D97-AF65-F5344CB8AC3E}">
        <p14:creationId xmlns:p14="http://schemas.microsoft.com/office/powerpoint/2010/main" val="11916073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9"/>
            <a:ext cx="8825659" cy="706964"/>
          </a:xfrm>
          <a:prstGeom prst="rect">
            <a:avLst/>
          </a:prstGeom>
        </p:spPr>
        <p:txBody>
          <a:bodyPr anchor="ct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76C0EF2-9919-473B-8215-8616BAF10692}" type="datetimeFigureOut">
              <a:rPr lang="en-US" dirty="0"/>
              <a:t>10/1/2018</a:t>
            </a:fld>
            <a:endParaRPr lang="en-US" dirty="0"/>
          </a:p>
        </p:txBody>
      </p:sp>
      <p:sp>
        <p:nvSpPr>
          <p:cNvPr id="5" name="Footer Placeholder 4"/>
          <p:cNvSpPr>
            <a:spLocks noGrp="1"/>
          </p:cNvSpPr>
          <p:nvPr>
            <p:ph type="ftr" sz="quarter" idx="11"/>
          </p:nvPr>
        </p:nvSpPr>
        <p:spPr/>
        <p:txBody>
          <a:bodyPr/>
          <a:lstStyle>
            <a:lvl1pPr>
              <a:defRPr sz="1000" b="1"/>
            </a:lvl1p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Single-Line Title, Two-Column Content">
    <p:spTree>
      <p:nvGrpSpPr>
        <p:cNvPr id="1" name=""/>
        <p:cNvGrpSpPr/>
        <p:nvPr/>
      </p:nvGrpSpPr>
      <p:grpSpPr>
        <a:xfrm>
          <a:off x="0" y="0"/>
          <a:ext cx="0" cy="0"/>
          <a:chOff x="0" y="0"/>
          <a:chExt cx="0" cy="0"/>
        </a:xfrm>
      </p:grpSpPr>
      <p:sp>
        <p:nvSpPr>
          <p:cNvPr id="3" name="Title 8"/>
          <p:cNvSpPr>
            <a:spLocks noGrp="1"/>
          </p:cNvSpPr>
          <p:nvPr>
            <p:ph type="title"/>
          </p:nvPr>
        </p:nvSpPr>
        <p:spPr>
          <a:xfrm>
            <a:off x="609600" y="274638"/>
            <a:ext cx="10972800" cy="1143000"/>
          </a:xfrm>
          <a:prstGeom prst="rect">
            <a:avLst/>
          </a:prstGeom>
        </p:spPr>
        <p:txBody>
          <a:bodyPr/>
          <a:lstStyle>
            <a:lvl1pPr algn="l">
              <a:defRPr sz="4500" b="1">
                <a:solidFill>
                  <a:schemeClr val="bg1"/>
                </a:solidFill>
                <a:effectLst>
                  <a:outerShdw blurRad="38100" dist="38100" dir="2700000" algn="tl">
                    <a:srgbClr val="000000">
                      <a:alpha val="43137"/>
                    </a:srgbClr>
                  </a:outerShdw>
                </a:effectLst>
                <a:latin typeface="Corbel" pitchFamily="34" charset="0"/>
              </a:defRPr>
            </a:lvl1pPr>
          </a:lstStyle>
          <a:p>
            <a:r>
              <a:rPr lang="en-US" dirty="0"/>
              <a:t>Click to edit Master title style</a:t>
            </a:r>
          </a:p>
        </p:txBody>
      </p:sp>
      <p:sp>
        <p:nvSpPr>
          <p:cNvPr id="4" name="Content Placeholder 5"/>
          <p:cNvSpPr>
            <a:spLocks noGrp="1"/>
          </p:cNvSpPr>
          <p:nvPr>
            <p:ph sz="quarter" idx="10" hasCustomPrompt="1"/>
          </p:nvPr>
        </p:nvSpPr>
        <p:spPr>
          <a:xfrm>
            <a:off x="609600" y="1981200"/>
            <a:ext cx="5181600" cy="3581400"/>
          </a:xfrm>
          <a:prstGeom prst="rect">
            <a:avLst/>
          </a:prstGeom>
        </p:spPr>
        <p:txBody>
          <a:bodyPr/>
          <a:lstStyle>
            <a:lvl1pPr marL="0" indent="0">
              <a:buFont typeface="Wingdings" pitchFamily="2" charset="2"/>
              <a:buNone/>
              <a:defRPr sz="2400" b="0" baseline="0">
                <a:latin typeface="Corbel" pitchFamily="34" charset="0"/>
              </a:defRPr>
            </a:lvl1pPr>
          </a:lstStyle>
          <a:p>
            <a:pPr lvl="0"/>
            <a:r>
              <a:rPr lang="en-US" dirty="0"/>
              <a:t>Two-Column Content</a:t>
            </a:r>
          </a:p>
        </p:txBody>
      </p:sp>
      <p:sp>
        <p:nvSpPr>
          <p:cNvPr id="5" name="Content Placeholder 7"/>
          <p:cNvSpPr>
            <a:spLocks noGrp="1"/>
          </p:cNvSpPr>
          <p:nvPr>
            <p:ph sz="quarter" idx="11"/>
          </p:nvPr>
        </p:nvSpPr>
        <p:spPr>
          <a:xfrm>
            <a:off x="6197600" y="1981200"/>
            <a:ext cx="5283200" cy="3581400"/>
          </a:xfrm>
          <a:prstGeom prst="rect">
            <a:avLst/>
          </a:prstGeom>
        </p:spPr>
        <p:txBody>
          <a:bodyPr/>
          <a:lstStyle>
            <a:lvl1pPr marL="0" indent="0">
              <a:buNone/>
              <a:defRPr sz="2400" b="0">
                <a:latin typeface="Corbel" pitchFamily="34" charset="0"/>
              </a:defRPr>
            </a:lvl1pPr>
          </a:lstStyle>
          <a:p>
            <a:pPr lvl="0"/>
            <a:endParaRPr lang="en-US" dirty="0"/>
          </a:p>
        </p:txBody>
      </p:sp>
    </p:spTree>
    <p:extLst>
      <p:ext uri="{BB962C8B-B14F-4D97-AF65-F5344CB8AC3E}">
        <p14:creationId xmlns:p14="http://schemas.microsoft.com/office/powerpoint/2010/main" val="14799908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wo-Line Title, Two-Column Content">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609600" y="274638"/>
            <a:ext cx="10972800" cy="1143000"/>
          </a:xfrm>
          <a:prstGeom prst="rect">
            <a:avLst/>
          </a:prstGeom>
        </p:spPr>
        <p:txBody>
          <a:bodyPr/>
          <a:lstStyle>
            <a:lvl1pPr algn="l">
              <a:lnSpc>
                <a:spcPts val="3600"/>
              </a:lnSpc>
              <a:defRPr sz="3400" b="1" baseline="0">
                <a:solidFill>
                  <a:schemeClr val="bg1"/>
                </a:solidFill>
                <a:effectLst>
                  <a:outerShdw blurRad="38100" dist="38100" dir="2700000" algn="tl">
                    <a:srgbClr val="000000">
                      <a:alpha val="43137"/>
                    </a:srgbClr>
                  </a:outerShdw>
                </a:effectLst>
                <a:latin typeface="Corbel" pitchFamily="34" charset="0"/>
              </a:defRPr>
            </a:lvl1pPr>
          </a:lstStyle>
          <a:p>
            <a:r>
              <a:rPr lang="en-US" dirty="0"/>
              <a:t>Click to edit Master title style</a:t>
            </a:r>
            <a:br>
              <a:rPr lang="en-US" dirty="0"/>
            </a:br>
            <a:r>
              <a:rPr lang="en-US" dirty="0"/>
              <a:t>for longer title content</a:t>
            </a:r>
          </a:p>
        </p:txBody>
      </p:sp>
      <p:sp>
        <p:nvSpPr>
          <p:cNvPr id="6" name="Content Placeholder 5"/>
          <p:cNvSpPr>
            <a:spLocks noGrp="1"/>
          </p:cNvSpPr>
          <p:nvPr>
            <p:ph sz="quarter" idx="10" hasCustomPrompt="1"/>
          </p:nvPr>
        </p:nvSpPr>
        <p:spPr>
          <a:xfrm>
            <a:off x="609600" y="1981200"/>
            <a:ext cx="5181600" cy="3581400"/>
          </a:xfrm>
          <a:prstGeom prst="rect">
            <a:avLst/>
          </a:prstGeom>
        </p:spPr>
        <p:txBody>
          <a:bodyPr/>
          <a:lstStyle>
            <a:lvl1pPr marL="0" indent="0">
              <a:buFont typeface="Wingdings" pitchFamily="2" charset="2"/>
              <a:buNone/>
              <a:defRPr sz="2400" b="0" baseline="0">
                <a:latin typeface="Corbel" pitchFamily="34" charset="0"/>
              </a:defRPr>
            </a:lvl1pPr>
          </a:lstStyle>
          <a:p>
            <a:pPr lvl="0"/>
            <a:r>
              <a:rPr lang="en-US" dirty="0"/>
              <a:t>Two-Column Content</a:t>
            </a:r>
          </a:p>
        </p:txBody>
      </p:sp>
      <p:sp>
        <p:nvSpPr>
          <p:cNvPr id="8" name="Content Placeholder 7"/>
          <p:cNvSpPr>
            <a:spLocks noGrp="1"/>
          </p:cNvSpPr>
          <p:nvPr>
            <p:ph sz="quarter" idx="11"/>
          </p:nvPr>
        </p:nvSpPr>
        <p:spPr>
          <a:xfrm>
            <a:off x="6197600" y="1981200"/>
            <a:ext cx="5283200" cy="3581400"/>
          </a:xfrm>
          <a:prstGeom prst="rect">
            <a:avLst/>
          </a:prstGeom>
        </p:spPr>
        <p:txBody>
          <a:bodyPr/>
          <a:lstStyle>
            <a:lvl1pPr marL="0" indent="0">
              <a:buNone/>
              <a:defRPr sz="2400">
                <a:latin typeface="Corbel" pitchFamily="34" charset="0"/>
              </a:defRPr>
            </a:lvl1pPr>
          </a:lstStyle>
          <a:p>
            <a:pPr lvl="0"/>
            <a:endParaRPr lang="en-US" dirty="0"/>
          </a:p>
        </p:txBody>
      </p:sp>
    </p:spTree>
    <p:extLst>
      <p:ext uri="{BB962C8B-B14F-4D97-AF65-F5344CB8AC3E}">
        <p14:creationId xmlns:p14="http://schemas.microsoft.com/office/powerpoint/2010/main" val="16147197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7" name="Group 16"/>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Rectangle 8"/>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9192"/>
            <a:ext cx="4343400" cy="2286000"/>
          </a:xfrm>
          <a:prstGeom prst="rect">
            <a:avLst/>
          </a:prstGeom>
        </p:spPr>
        <p:txBody>
          <a:bodyPr anchor="ctr" anchorCtr="0"/>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4576" y="2679192"/>
            <a:ext cx="3758184" cy="2286000"/>
          </a:xfrm>
        </p:spPr>
        <p:txBody>
          <a:bodyPr anchor="ctr" anchorCtr="0"/>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09472EB-AC54-4713-BFC2-BEB621108C63}" type="datetimeFigureOut">
              <a:rPr lang="en-US" dirty="0"/>
              <a:t>10/1/2018</a:t>
            </a:fld>
            <a:endParaRPr lang="en-US" dirty="0"/>
          </a:p>
        </p:txBody>
      </p:sp>
      <p:sp>
        <p:nvSpPr>
          <p:cNvPr id="5" name="Footer Placeholder 4"/>
          <p:cNvSpPr>
            <a:spLocks noGrp="1"/>
          </p:cNvSpPr>
          <p:nvPr>
            <p:ph type="ftr" sz="quarter" idx="11"/>
          </p:nvPr>
        </p:nvSpPr>
        <p:spPr/>
        <p:txBody>
          <a:bodyPr/>
          <a:lstStyle>
            <a:lvl1pPr>
              <a:defRPr sz="1000" b="1"/>
            </a:lvl1pPr>
          </a:lstStyle>
          <a:p>
            <a:r>
              <a:rPr lang="en-US" dirty="0"/>
              <a:t>
              </a:t>
            </a:r>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54953" y="969264"/>
            <a:ext cx="8825659" cy="704088"/>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8032" cy="341630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76" y="2603500"/>
            <a:ext cx="4828032" cy="34163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9455A0C-791E-4545-B787-F98AD45CD761}" type="datetimeFigureOut">
              <a:rPr lang="en-US" dirty="0"/>
              <a:t>10/1/2018</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54954" y="969264"/>
            <a:ext cx="8825659" cy="704088"/>
          </a:xfrm>
          <a:prstGeom prst="rect">
            <a:avLst/>
          </a:prstGeo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6040"/>
            <a:ext cx="482803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54954" y="3198448"/>
            <a:ext cx="4828032" cy="284378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76" y="2606040"/>
            <a:ext cx="482803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08711" y="3187921"/>
            <a:ext cx="4825160" cy="285431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2536B77-F4F4-4427-AC4F-9A623798AD82}" type="datetimeFigureOut">
              <a:rPr lang="en-US" dirty="0"/>
              <a:t>10/1/2018</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52144" y="969264"/>
            <a:ext cx="8825659" cy="704088"/>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8BE790C-34EB-4565-8437-CACF4CDB7822}" type="datetimeFigureOut">
              <a:rPr lang="en-US" dirty="0"/>
              <a:t>10/1/2018</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4A4C11-22B8-4A4E-8126-B3AF6B948A8E}" type="datetimeFigureOut">
              <a:rPr lang="en-US" dirty="0"/>
              <a:t>10/1/2018</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6" name="Rectangle 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8" name="Group 17"/>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3" y="1298448"/>
            <a:ext cx="2793159" cy="1597152"/>
          </a:xfrm>
          <a:prstGeom prst="rect">
            <a:avLst/>
          </a:prstGeo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79008" y="1447800"/>
            <a:ext cx="5195997" cy="45720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3" y="3129280"/>
            <a:ext cx="2793159" cy="2895599"/>
          </a:xfrm>
        </p:spPr>
        <p:txBody>
          <a:bodyPr/>
          <a:lstStyle>
            <a:lvl1pPr marL="0" indent="0">
              <a:buNone/>
              <a:defRPr sz="14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6ED06B6-C816-4861-964D-15A98395707D}" type="datetimeFigureOut">
              <a:rPr lang="en-US" dirty="0"/>
              <a:t>10/1/2018</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18" name="Group 17"/>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59" cy="1735668"/>
          </a:xfrm>
          <a:prstGeom prst="rect">
            <a:avLst/>
          </a:prstGeo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0B1A8AB-EA7C-4B1B-9D73-E2551851FABE}" type="datetimeFigureOut">
              <a:rPr lang="en-US" dirty="0"/>
              <a:t>10/1/2018</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jpe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 name="Group 1"/>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23">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4"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7"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30"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2760" y="6391656"/>
            <a:ext cx="990599" cy="304799"/>
          </a:xfrm>
          <a:prstGeom prst="rect">
            <a:avLst/>
          </a:prstGeom>
        </p:spPr>
        <p:txBody>
          <a:bodyPr vert="horz" lIns="91440" tIns="45720" rIns="91440" bIns="45720" rtlCol="0" anchor="ctr" anchorCtr="0"/>
          <a:lstStyle>
            <a:lvl1pPr algn="r">
              <a:defRPr sz="1000" b="1" i="0">
                <a:solidFill>
                  <a:schemeClr val="accent1"/>
                </a:solidFill>
              </a:defRPr>
            </a:lvl1pPr>
          </a:lstStyle>
          <a:p>
            <a:fld id="{90786BE5-D2A3-4BF0-8B30-D7403E61B3DC}" type="datetimeFigureOut">
              <a:rPr lang="en-US" dirty="0"/>
              <a:t>10/1/2018</a:t>
            </a:fld>
            <a:endParaRPr lang="en-US" dirty="0"/>
          </a:p>
        </p:txBody>
      </p:sp>
      <p:sp>
        <p:nvSpPr>
          <p:cNvPr id="5" name="Footer Placeholder 4"/>
          <p:cNvSpPr>
            <a:spLocks noGrp="1"/>
          </p:cNvSpPr>
          <p:nvPr>
            <p:ph type="ftr" sz="quarter" idx="3"/>
          </p:nvPr>
        </p:nvSpPr>
        <p:spPr>
          <a:xfrm>
            <a:off x="557784" y="6391656"/>
            <a:ext cx="3867912" cy="310896"/>
          </a:xfrm>
          <a:prstGeom prst="rect">
            <a:avLst/>
          </a:prstGeom>
        </p:spPr>
        <p:txBody>
          <a:bodyPr vert="horz" lIns="91440" tIns="45720" rIns="91440" bIns="45720" rtlCol="0" anchor="ctr" anchorCtr="0"/>
          <a:lstStyle>
            <a:lvl1pPr algn="l">
              <a:defRPr sz="1000" b="1" i="0">
                <a:solidFill>
                  <a:schemeClr val="accent1"/>
                </a:solidFill>
              </a:defRPr>
            </a:lvl1pPr>
          </a:lstStyle>
          <a:p>
            <a:r>
              <a:rPr lang="en-US" dirty="0"/>
              <a:t>
              </a:t>
            </a:r>
          </a:p>
        </p:txBody>
      </p:sp>
      <p:sp>
        <p:nvSpPr>
          <p:cNvPr id="29" name="Rectangle 2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 id="2147483672" r:id="rId18"/>
    <p:sldLayoutId id="2147483673" r:id="rId19"/>
    <p:sldLayoutId id="2147483674" r:id="rId20"/>
    <p:sldLayoutId id="2147483675" r:id="rId21"/>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Guimel_decarvalho@waysideyouth.org"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18.xml"/><Relationship Id="rId5" Type="http://schemas.openxmlformats.org/officeDocument/2006/relationships/image" Target="../media/image14.jp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slideLayout" Target="../slideLayouts/slideLayout18.xml"/><Relationship Id="rId1" Type="http://schemas.openxmlformats.org/officeDocument/2006/relationships/vmlDrawing" Target="../drawings/vmlDrawing1.vml"/><Relationship Id="rId4" Type="http://schemas.openxmlformats.org/officeDocument/2006/relationships/image" Target="../media/image18.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2.jpg"/><Relationship Id="rId1" Type="http://schemas.openxmlformats.org/officeDocument/2006/relationships/slideLayout" Target="../slideLayouts/slideLayout18.xml"/><Relationship Id="rId5" Type="http://schemas.openxmlformats.org/officeDocument/2006/relationships/image" Target="../media/image14.jpg"/><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hyperlink" Target="http://www.waysideyouth.org/WorkWithUs/EmployeeIntranet/DiversityInclusion.aspx" TargetMode="Externa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A1E192-8F43-4FBA-A278-230742287320}"/>
              </a:ext>
            </a:extLst>
          </p:cNvPr>
          <p:cNvSpPr>
            <a:spLocks noGrp="1"/>
          </p:cNvSpPr>
          <p:nvPr>
            <p:ph type="ctrTitle"/>
          </p:nvPr>
        </p:nvSpPr>
        <p:spPr>
          <a:xfrm>
            <a:off x="880879" y="2037670"/>
            <a:ext cx="10430241" cy="2782660"/>
          </a:xfrm>
        </p:spPr>
        <p:txBody>
          <a:bodyPr/>
          <a:lstStyle/>
          <a:p>
            <a:r>
              <a:rPr lang="en-US" sz="4400" dirty="0"/>
              <a:t>Growing Pains: Dealing with High Expectations and Resistance in DEI Culture Change in Your Organization</a:t>
            </a:r>
            <a:br>
              <a:rPr lang="en-US" sz="4400" dirty="0"/>
            </a:br>
            <a:endParaRPr lang="en-US" sz="4400" dirty="0"/>
          </a:p>
        </p:txBody>
      </p:sp>
      <p:sp>
        <p:nvSpPr>
          <p:cNvPr id="3" name="Subtitle 2">
            <a:extLst>
              <a:ext uri="{FF2B5EF4-FFF2-40B4-BE49-F238E27FC236}">
                <a16:creationId xmlns:a16="http://schemas.microsoft.com/office/drawing/2014/main" id="{B3AA5F8A-3940-46D9-8D20-9EB9A2EE70D3}"/>
              </a:ext>
            </a:extLst>
          </p:cNvPr>
          <p:cNvSpPr>
            <a:spLocks noGrp="1"/>
          </p:cNvSpPr>
          <p:nvPr>
            <p:ph type="subTitle" idx="1"/>
          </p:nvPr>
        </p:nvSpPr>
        <p:spPr>
          <a:xfrm>
            <a:off x="1138177" y="4668322"/>
            <a:ext cx="9046058" cy="1531141"/>
          </a:xfrm>
        </p:spPr>
        <p:txBody>
          <a:bodyPr>
            <a:normAutofit lnSpcReduction="10000"/>
          </a:bodyPr>
          <a:lstStyle/>
          <a:p>
            <a:r>
              <a:rPr lang="en-US" dirty="0"/>
              <a:t>Guimel DeCarvalho, LICSW, SHRM-CP</a:t>
            </a:r>
          </a:p>
          <a:p>
            <a:r>
              <a:rPr lang="en-US" dirty="0"/>
              <a:t>Director of People &amp; Culture and Chief Diversity Officer</a:t>
            </a:r>
          </a:p>
          <a:p>
            <a:r>
              <a:rPr lang="en-US" dirty="0"/>
              <a:t>Wayside Youth &amp; Family Support Network</a:t>
            </a:r>
          </a:p>
          <a:p>
            <a:r>
              <a:rPr lang="en-US" dirty="0">
                <a:hlinkClick r:id="rId2"/>
              </a:rPr>
              <a:t>Guimel_decarvalho@waysideyouth.org</a:t>
            </a:r>
            <a:r>
              <a:rPr lang="en-US" dirty="0"/>
              <a:t> </a:t>
            </a:r>
          </a:p>
          <a:p>
            <a:endParaRPr lang="en-US" dirty="0"/>
          </a:p>
        </p:txBody>
      </p:sp>
    </p:spTree>
    <p:extLst>
      <p:ext uri="{BB962C8B-B14F-4D97-AF65-F5344CB8AC3E}">
        <p14:creationId xmlns:p14="http://schemas.microsoft.com/office/powerpoint/2010/main" val="1606657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F970D-452B-4138-88C6-62CE910E6298}"/>
              </a:ext>
            </a:extLst>
          </p:cNvPr>
          <p:cNvSpPr>
            <a:spLocks noGrp="1"/>
          </p:cNvSpPr>
          <p:nvPr>
            <p:ph type="title"/>
          </p:nvPr>
        </p:nvSpPr>
        <p:spPr>
          <a:xfrm>
            <a:off x="609600" y="618587"/>
            <a:ext cx="10972800" cy="1143000"/>
          </a:xfrm>
        </p:spPr>
        <p:txBody>
          <a:bodyPr/>
          <a:lstStyle/>
          <a:p>
            <a:r>
              <a:rPr lang="en-US" dirty="0"/>
              <a:t>Then We Measured</a:t>
            </a:r>
          </a:p>
        </p:txBody>
      </p:sp>
      <p:pic>
        <p:nvPicPr>
          <p:cNvPr id="4" name="Picture 3">
            <a:extLst>
              <a:ext uri="{FF2B5EF4-FFF2-40B4-BE49-F238E27FC236}">
                <a16:creationId xmlns:a16="http://schemas.microsoft.com/office/drawing/2014/main" id="{014EAFA1-0F1A-4B07-9769-EAD4C59AD343}"/>
              </a:ext>
            </a:extLst>
          </p:cNvPr>
          <p:cNvPicPr>
            <a:picLocks noChangeAspect="1"/>
          </p:cNvPicPr>
          <p:nvPr/>
        </p:nvPicPr>
        <p:blipFill>
          <a:blip r:embed="rId2"/>
          <a:stretch>
            <a:fillRect/>
          </a:stretch>
        </p:blipFill>
        <p:spPr>
          <a:xfrm>
            <a:off x="2742502" y="2474350"/>
            <a:ext cx="6857999" cy="4109012"/>
          </a:xfrm>
          <a:prstGeom prst="rect">
            <a:avLst/>
          </a:prstGeom>
        </p:spPr>
      </p:pic>
    </p:spTree>
    <p:extLst>
      <p:ext uri="{BB962C8B-B14F-4D97-AF65-F5344CB8AC3E}">
        <p14:creationId xmlns:p14="http://schemas.microsoft.com/office/powerpoint/2010/main" val="39756083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B0FB5-D1D3-40FC-87AD-8085D4C6BF6E}"/>
              </a:ext>
            </a:extLst>
          </p:cNvPr>
          <p:cNvSpPr>
            <a:spLocks noGrp="1"/>
          </p:cNvSpPr>
          <p:nvPr>
            <p:ph type="title"/>
          </p:nvPr>
        </p:nvSpPr>
        <p:spPr>
          <a:xfrm>
            <a:off x="609600" y="668921"/>
            <a:ext cx="10972800" cy="1143000"/>
          </a:xfrm>
        </p:spPr>
        <p:txBody>
          <a:bodyPr/>
          <a:lstStyle/>
          <a:p>
            <a:r>
              <a:rPr lang="en-US" sz="4800" dirty="0"/>
              <a:t>Establishing a Baseline</a:t>
            </a:r>
          </a:p>
        </p:txBody>
      </p:sp>
      <p:pic>
        <p:nvPicPr>
          <p:cNvPr id="4" name="Content Placeholder 3">
            <a:extLst>
              <a:ext uri="{FF2B5EF4-FFF2-40B4-BE49-F238E27FC236}">
                <a16:creationId xmlns:a16="http://schemas.microsoft.com/office/drawing/2014/main" id="{065D7F36-DF53-4D82-985E-285BE0443A6F}"/>
              </a:ext>
            </a:extLst>
          </p:cNvPr>
          <p:cNvPicPr>
            <a:picLocks noGrp="1" noChangeAspect="1"/>
          </p:cNvPicPr>
          <p:nvPr>
            <p:ph sz="quarter" idx="10"/>
          </p:nvPr>
        </p:nvPicPr>
        <p:blipFill>
          <a:blip r:embed="rId2"/>
          <a:stretch>
            <a:fillRect/>
          </a:stretch>
        </p:blipFill>
        <p:spPr>
          <a:xfrm>
            <a:off x="878047" y="3273849"/>
            <a:ext cx="10304477" cy="3309513"/>
          </a:xfrm>
          <a:prstGeom prst="rect">
            <a:avLst/>
          </a:prstGeom>
        </p:spPr>
      </p:pic>
      <p:pic>
        <p:nvPicPr>
          <p:cNvPr id="5" name="Picture 4">
            <a:extLst>
              <a:ext uri="{FF2B5EF4-FFF2-40B4-BE49-F238E27FC236}">
                <a16:creationId xmlns:a16="http://schemas.microsoft.com/office/drawing/2014/main" id="{8F7BB40E-662B-4D25-BC43-B88AEA5839E6}"/>
              </a:ext>
            </a:extLst>
          </p:cNvPr>
          <p:cNvPicPr>
            <a:picLocks noChangeAspect="1"/>
          </p:cNvPicPr>
          <p:nvPr/>
        </p:nvPicPr>
        <p:blipFill>
          <a:blip r:embed="rId3"/>
          <a:stretch>
            <a:fillRect/>
          </a:stretch>
        </p:blipFill>
        <p:spPr>
          <a:xfrm>
            <a:off x="878047" y="2539459"/>
            <a:ext cx="10304477" cy="797768"/>
          </a:xfrm>
          <a:prstGeom prst="rect">
            <a:avLst/>
          </a:prstGeom>
        </p:spPr>
      </p:pic>
    </p:spTree>
    <p:extLst>
      <p:ext uri="{BB962C8B-B14F-4D97-AF65-F5344CB8AC3E}">
        <p14:creationId xmlns:p14="http://schemas.microsoft.com/office/powerpoint/2010/main" val="9075599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60921-B256-420E-AF5C-B749A709D578}"/>
              </a:ext>
            </a:extLst>
          </p:cNvPr>
          <p:cNvSpPr>
            <a:spLocks noGrp="1"/>
          </p:cNvSpPr>
          <p:nvPr>
            <p:ph type="title"/>
          </p:nvPr>
        </p:nvSpPr>
        <p:spPr>
          <a:xfrm>
            <a:off x="609600" y="719255"/>
            <a:ext cx="10972800" cy="1143000"/>
          </a:xfrm>
        </p:spPr>
        <p:txBody>
          <a:bodyPr/>
          <a:lstStyle/>
          <a:p>
            <a:r>
              <a:rPr lang="en-US" sz="4800" dirty="0"/>
              <a:t>Establishing a Baseline</a:t>
            </a:r>
            <a:endParaRPr lang="en-US" sz="4400" dirty="0"/>
          </a:p>
        </p:txBody>
      </p:sp>
      <p:graphicFrame>
        <p:nvGraphicFramePr>
          <p:cNvPr id="11" name="Content Placeholder 10">
            <a:extLst>
              <a:ext uri="{FF2B5EF4-FFF2-40B4-BE49-F238E27FC236}">
                <a16:creationId xmlns:a16="http://schemas.microsoft.com/office/drawing/2014/main" id="{82C67902-7B67-43C3-A05C-0D3BCDF59279}"/>
              </a:ext>
            </a:extLst>
          </p:cNvPr>
          <p:cNvGraphicFramePr>
            <a:graphicFrameLocks noGrp="1"/>
          </p:cNvGraphicFramePr>
          <p:nvPr>
            <p:ph sz="quarter" idx="10"/>
            <p:extLst>
              <p:ext uri="{D42A27DB-BD31-4B8C-83A1-F6EECF244321}">
                <p14:modId xmlns:p14="http://schemas.microsoft.com/office/powerpoint/2010/main" val="2737011896"/>
              </p:ext>
            </p:extLst>
          </p:nvPr>
        </p:nvGraphicFramePr>
        <p:xfrm>
          <a:off x="6493079" y="2407640"/>
          <a:ext cx="5089321" cy="4285478"/>
        </p:xfrm>
        <a:graphic>
          <a:graphicData uri="http://schemas.openxmlformats.org/drawingml/2006/table">
            <a:tbl>
              <a:tblPr firstRow="1" firstCol="1" bandRow="1">
                <a:tableStyleId>{5C22544A-7EE6-4342-B048-85BDC9FD1C3A}</a:tableStyleId>
              </a:tblPr>
              <a:tblGrid>
                <a:gridCol w="2366639">
                  <a:extLst>
                    <a:ext uri="{9D8B030D-6E8A-4147-A177-3AD203B41FA5}">
                      <a16:colId xmlns:a16="http://schemas.microsoft.com/office/drawing/2014/main" val="3792951730"/>
                    </a:ext>
                  </a:extLst>
                </a:gridCol>
                <a:gridCol w="1361341">
                  <a:extLst>
                    <a:ext uri="{9D8B030D-6E8A-4147-A177-3AD203B41FA5}">
                      <a16:colId xmlns:a16="http://schemas.microsoft.com/office/drawing/2014/main" val="2122261115"/>
                    </a:ext>
                  </a:extLst>
                </a:gridCol>
                <a:gridCol w="1361341">
                  <a:extLst>
                    <a:ext uri="{9D8B030D-6E8A-4147-A177-3AD203B41FA5}">
                      <a16:colId xmlns:a16="http://schemas.microsoft.com/office/drawing/2014/main" val="2284365914"/>
                    </a:ext>
                  </a:extLst>
                </a:gridCol>
              </a:tblGrid>
              <a:tr h="501264">
                <a:tc>
                  <a:txBody>
                    <a:bodyPr/>
                    <a:lstStyle/>
                    <a:p>
                      <a:pPr marL="0" marR="0">
                        <a:spcBef>
                          <a:spcPts val="0"/>
                        </a:spcBef>
                        <a:spcAft>
                          <a:spcPts val="0"/>
                        </a:spcAft>
                      </a:pPr>
                      <a:endParaRPr lang="en-US" sz="18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1800" dirty="0">
                          <a:effectLst/>
                        </a:rPr>
                        <a:t>Dec 2015</a:t>
                      </a:r>
                      <a:endParaRPr lang="en-US" sz="18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1800" dirty="0">
                          <a:effectLst/>
                        </a:rPr>
                        <a:t>Dec 2014</a:t>
                      </a:r>
                      <a:endParaRPr lang="en-US" sz="18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b"/>
                </a:tc>
                <a:extLst>
                  <a:ext uri="{0D108BD9-81ED-4DB2-BD59-A6C34878D82A}">
                    <a16:rowId xmlns:a16="http://schemas.microsoft.com/office/drawing/2014/main" val="1706452678"/>
                  </a:ext>
                </a:extLst>
              </a:tr>
              <a:tr h="375459">
                <a:tc>
                  <a:txBody>
                    <a:bodyPr/>
                    <a:lstStyle/>
                    <a:p>
                      <a:pPr marL="0" marR="0">
                        <a:spcBef>
                          <a:spcPts val="0"/>
                        </a:spcBef>
                        <a:spcAft>
                          <a:spcPts val="0"/>
                        </a:spcAft>
                      </a:pPr>
                      <a:r>
                        <a:rPr lang="en-US" sz="1200" dirty="0">
                          <a:effectLst/>
                        </a:rPr>
                        <a:t># Requests Sent to Staff</a:t>
                      </a:r>
                      <a:endParaRPr lang="en-US"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600" b="1" dirty="0">
                          <a:effectLst/>
                        </a:rPr>
                        <a:t>420</a:t>
                      </a:r>
                      <a:endParaRPr lang="en-US" sz="1600" b="1"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b="1" dirty="0">
                          <a:effectLst/>
                        </a:rPr>
                        <a:t>400</a:t>
                      </a:r>
                      <a:endParaRPr lang="en-US" sz="1600" b="1"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extLst>
                  <a:ext uri="{0D108BD9-81ED-4DB2-BD59-A6C34878D82A}">
                    <a16:rowId xmlns:a16="http://schemas.microsoft.com/office/drawing/2014/main" val="362992400"/>
                  </a:ext>
                </a:extLst>
              </a:tr>
              <a:tr h="240294">
                <a:tc>
                  <a:txBody>
                    <a:bodyPr/>
                    <a:lstStyle/>
                    <a:p>
                      <a:pPr marL="0" marR="0">
                        <a:spcBef>
                          <a:spcPts val="0"/>
                        </a:spcBef>
                        <a:spcAft>
                          <a:spcPts val="0"/>
                        </a:spcAft>
                      </a:pPr>
                      <a:r>
                        <a:rPr lang="en-US" sz="1200" dirty="0">
                          <a:effectLst/>
                        </a:rPr>
                        <a:t>Responders</a:t>
                      </a:r>
                      <a:endParaRPr lang="en-US"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600" b="1" dirty="0">
                          <a:effectLst/>
                        </a:rPr>
                        <a:t>135</a:t>
                      </a:r>
                      <a:endParaRPr lang="en-US" sz="1600" b="1"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b="1" dirty="0">
                          <a:effectLst/>
                        </a:rPr>
                        <a:t>88</a:t>
                      </a:r>
                      <a:endParaRPr lang="en-US" sz="1600" b="1"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extLst>
                  <a:ext uri="{0D108BD9-81ED-4DB2-BD59-A6C34878D82A}">
                    <a16:rowId xmlns:a16="http://schemas.microsoft.com/office/drawing/2014/main" val="635083918"/>
                  </a:ext>
                </a:extLst>
              </a:tr>
              <a:tr h="240294">
                <a:tc>
                  <a:txBody>
                    <a:bodyPr/>
                    <a:lstStyle/>
                    <a:p>
                      <a:pPr marL="0" marR="0">
                        <a:spcBef>
                          <a:spcPts val="0"/>
                        </a:spcBef>
                        <a:spcAft>
                          <a:spcPts val="0"/>
                        </a:spcAft>
                      </a:pPr>
                      <a:r>
                        <a:rPr lang="en-US" sz="1200" dirty="0">
                          <a:effectLst/>
                        </a:rPr>
                        <a:t>Response Rate</a:t>
                      </a:r>
                      <a:endParaRPr lang="en-US"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600" b="1" dirty="0">
                          <a:effectLst/>
                        </a:rPr>
                        <a:t>32%</a:t>
                      </a:r>
                      <a:endParaRPr lang="en-US" sz="1600" b="1"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b="1" dirty="0">
                          <a:effectLst/>
                        </a:rPr>
                        <a:t>22%</a:t>
                      </a:r>
                      <a:endParaRPr lang="en-US" sz="1600" b="1"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49210370"/>
                  </a:ext>
                </a:extLst>
              </a:tr>
              <a:tr h="563189">
                <a:tc>
                  <a:txBody>
                    <a:bodyPr/>
                    <a:lstStyle/>
                    <a:p>
                      <a:pPr marL="0" marR="0">
                        <a:spcBef>
                          <a:spcPts val="0"/>
                        </a:spcBef>
                        <a:spcAft>
                          <a:spcPts val="0"/>
                        </a:spcAft>
                      </a:pPr>
                      <a:r>
                        <a:rPr lang="en-US" sz="1200" dirty="0">
                          <a:effectLst/>
                        </a:rPr>
                        <a:t>Wayside Commitment to Diversity (Yes)</a:t>
                      </a:r>
                      <a:endParaRPr lang="en-US"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600" b="1" dirty="0">
                          <a:effectLst/>
                        </a:rPr>
                        <a:t>99%</a:t>
                      </a:r>
                      <a:endParaRPr lang="en-US" sz="1600" b="1"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b="1" dirty="0">
                          <a:effectLst/>
                        </a:rPr>
                        <a:t>87%</a:t>
                      </a:r>
                      <a:endParaRPr lang="en-US" sz="1600" b="1"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extLst>
                  <a:ext uri="{0D108BD9-81ED-4DB2-BD59-A6C34878D82A}">
                    <a16:rowId xmlns:a16="http://schemas.microsoft.com/office/drawing/2014/main" val="2533447531"/>
                  </a:ext>
                </a:extLst>
              </a:tr>
              <a:tr h="375459">
                <a:tc>
                  <a:txBody>
                    <a:bodyPr/>
                    <a:lstStyle/>
                    <a:p>
                      <a:pPr marL="0" marR="0">
                        <a:spcBef>
                          <a:spcPts val="0"/>
                        </a:spcBef>
                        <a:spcAft>
                          <a:spcPts val="0"/>
                        </a:spcAft>
                      </a:pPr>
                      <a:r>
                        <a:rPr lang="en-US" sz="1200" dirty="0">
                          <a:effectLst/>
                        </a:rPr>
                        <a:t>Observed Stated or unstated Bias (Yes)</a:t>
                      </a:r>
                      <a:endParaRPr lang="en-US"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600" b="1" dirty="0">
                          <a:effectLst/>
                        </a:rPr>
                        <a:t>21%</a:t>
                      </a:r>
                      <a:endParaRPr lang="en-US" sz="1600" b="1"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b="1" dirty="0">
                          <a:effectLst/>
                        </a:rPr>
                        <a:t>43%</a:t>
                      </a:r>
                      <a:endParaRPr lang="en-US" sz="1600" b="1"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extLst>
                  <a:ext uri="{0D108BD9-81ED-4DB2-BD59-A6C34878D82A}">
                    <a16:rowId xmlns:a16="http://schemas.microsoft.com/office/drawing/2014/main" val="605881862"/>
                  </a:ext>
                </a:extLst>
              </a:tr>
              <a:tr h="360441">
                <a:tc>
                  <a:txBody>
                    <a:bodyPr/>
                    <a:lstStyle/>
                    <a:p>
                      <a:pPr marL="0" marR="0">
                        <a:spcBef>
                          <a:spcPts val="0"/>
                        </a:spcBef>
                        <a:spcAft>
                          <a:spcPts val="0"/>
                        </a:spcAft>
                      </a:pPr>
                      <a:r>
                        <a:rPr lang="en-US" sz="1200" dirty="0">
                          <a:effectLst/>
                        </a:rPr>
                        <a:t>Witnessed Bias (Yes)</a:t>
                      </a:r>
                      <a:endParaRPr lang="en-US"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600" b="1" dirty="0">
                          <a:effectLst/>
                        </a:rPr>
                        <a:t>17%</a:t>
                      </a:r>
                      <a:endParaRPr lang="en-US" sz="1600" b="1"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b="1" dirty="0">
                          <a:effectLst/>
                        </a:rPr>
                        <a:t>N/A</a:t>
                      </a:r>
                      <a:endParaRPr lang="en-US" sz="1600" b="1"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extLst>
                  <a:ext uri="{0D108BD9-81ED-4DB2-BD59-A6C34878D82A}">
                    <a16:rowId xmlns:a16="http://schemas.microsoft.com/office/drawing/2014/main" val="697054924"/>
                  </a:ext>
                </a:extLst>
              </a:tr>
              <a:tr h="360441">
                <a:tc>
                  <a:txBody>
                    <a:bodyPr/>
                    <a:lstStyle/>
                    <a:p>
                      <a:pPr marL="0" marR="0">
                        <a:spcBef>
                          <a:spcPts val="0"/>
                        </a:spcBef>
                        <a:spcAft>
                          <a:spcPts val="0"/>
                        </a:spcAft>
                      </a:pPr>
                      <a:r>
                        <a:rPr lang="en-US" sz="1200" dirty="0">
                          <a:effectLst/>
                        </a:rPr>
                        <a:t>Experienced Bias (Yes)</a:t>
                      </a:r>
                      <a:endParaRPr lang="en-US"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600" b="1" dirty="0">
                          <a:effectLst/>
                        </a:rPr>
                        <a:t>24%</a:t>
                      </a:r>
                      <a:endParaRPr lang="en-US" sz="1600" b="1"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b="1" dirty="0">
                          <a:effectLst/>
                        </a:rPr>
                        <a:t>N/A</a:t>
                      </a:r>
                      <a:endParaRPr lang="en-US" sz="1600" b="1"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extLst>
                  <a:ext uri="{0D108BD9-81ED-4DB2-BD59-A6C34878D82A}">
                    <a16:rowId xmlns:a16="http://schemas.microsoft.com/office/drawing/2014/main" val="2224771070"/>
                  </a:ext>
                </a:extLst>
              </a:tr>
              <a:tr h="1261545">
                <a:tc>
                  <a:txBody>
                    <a:bodyPr/>
                    <a:lstStyle/>
                    <a:p>
                      <a:pPr marL="0" marR="0">
                        <a:spcBef>
                          <a:spcPts val="0"/>
                        </a:spcBef>
                        <a:spcAft>
                          <a:spcPts val="0"/>
                        </a:spcAft>
                      </a:pPr>
                      <a:r>
                        <a:rPr lang="en-US" sz="1200" dirty="0">
                          <a:effectLst/>
                        </a:rPr>
                        <a:t>Policies &amp; Actions Supportive of Staff &amp; Clients, reflecting Wayside commitment to diversity &amp; inclusion</a:t>
                      </a:r>
                      <a:endParaRPr lang="en-US"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600" b="1" dirty="0">
                          <a:effectLst/>
                        </a:rPr>
                        <a:t>76%</a:t>
                      </a:r>
                      <a:endParaRPr lang="en-US" sz="1600" b="1"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b="1" dirty="0">
                          <a:effectLst/>
                        </a:rPr>
                        <a:t>72%</a:t>
                      </a:r>
                      <a:endParaRPr lang="en-US" sz="1600" b="1"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061702878"/>
                  </a:ext>
                </a:extLst>
              </a:tr>
            </a:tbl>
          </a:graphicData>
        </a:graphic>
      </p:graphicFrame>
      <p:sp>
        <p:nvSpPr>
          <p:cNvPr id="3" name="TextBox 2">
            <a:extLst>
              <a:ext uri="{FF2B5EF4-FFF2-40B4-BE49-F238E27FC236}">
                <a16:creationId xmlns:a16="http://schemas.microsoft.com/office/drawing/2014/main" id="{F82EDEA8-6037-4B52-96F1-8AF8DEDE109D}"/>
              </a:ext>
            </a:extLst>
          </p:cNvPr>
          <p:cNvSpPr txBox="1"/>
          <p:nvPr/>
        </p:nvSpPr>
        <p:spPr>
          <a:xfrm>
            <a:off x="880845" y="2971801"/>
            <a:ext cx="4818077" cy="3416320"/>
          </a:xfrm>
          <a:prstGeom prst="rect">
            <a:avLst/>
          </a:prstGeom>
          <a:noFill/>
        </p:spPr>
        <p:txBody>
          <a:bodyPr wrap="square" rtlCol="0">
            <a:spAutoFit/>
          </a:bodyPr>
          <a:lstStyle/>
          <a:p>
            <a:pPr marL="285750" indent="-285750">
              <a:buFont typeface="Arial" panose="020B0604020202020204" pitchFamily="34" charset="0"/>
              <a:buChar char="•"/>
            </a:pPr>
            <a:r>
              <a:rPr lang="en-US" sz="2400" dirty="0"/>
              <a:t>All measures demonstrated staff overwhelmingly agreed that the Agency was “committed to diversity”</a:t>
            </a:r>
          </a:p>
          <a:p>
            <a:pPr marL="285750" indent="-285750">
              <a:buFont typeface="Arial" panose="020B0604020202020204" pitchFamily="34" charset="0"/>
              <a:buChar char="•"/>
            </a:pPr>
            <a:r>
              <a:rPr lang="en-US" sz="2400" dirty="0"/>
              <a:t>Incidents of bias were decreasing.</a:t>
            </a:r>
          </a:p>
          <a:p>
            <a:pPr marL="285750" indent="-285750">
              <a:buFont typeface="Arial" panose="020B0604020202020204" pitchFamily="34" charset="0"/>
              <a:buChar char="•"/>
            </a:pPr>
            <a:r>
              <a:rPr lang="en-US" sz="2400" dirty="0"/>
              <a:t>Staff witnessed bias at a similar rate of those who experienced it.</a:t>
            </a:r>
          </a:p>
        </p:txBody>
      </p:sp>
    </p:spTree>
    <p:extLst>
      <p:ext uri="{BB962C8B-B14F-4D97-AF65-F5344CB8AC3E}">
        <p14:creationId xmlns:p14="http://schemas.microsoft.com/office/powerpoint/2010/main" val="12382610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68323" y="609060"/>
            <a:ext cx="10972800" cy="1143000"/>
          </a:xfrm>
        </p:spPr>
        <p:txBody>
          <a:bodyPr/>
          <a:lstStyle/>
          <a:p>
            <a:r>
              <a:rPr lang="en-US" dirty="0"/>
              <a:t>What we did (so far)</a:t>
            </a:r>
          </a:p>
        </p:txBody>
      </p:sp>
      <p:pic>
        <p:nvPicPr>
          <p:cNvPr id="8" name="Picture 7">
            <a:extLst>
              <a:ext uri="{FF2B5EF4-FFF2-40B4-BE49-F238E27FC236}">
                <a16:creationId xmlns:a16="http://schemas.microsoft.com/office/drawing/2014/main" id="{D1BB73EB-0504-40E4-AEB8-0EF114A1BD02}"/>
              </a:ext>
            </a:extLst>
          </p:cNvPr>
          <p:cNvPicPr>
            <a:picLocks noChangeAspect="1"/>
          </p:cNvPicPr>
          <p:nvPr/>
        </p:nvPicPr>
        <p:blipFill rotWithShape="1">
          <a:blip r:embed="rId2">
            <a:extLst>
              <a:ext uri="{28A0092B-C50C-407E-A947-70E740481C1C}">
                <a14:useLocalDpi xmlns:a14="http://schemas.microsoft.com/office/drawing/2010/main" val="0"/>
              </a:ext>
            </a:extLst>
          </a:blip>
          <a:srcRect l="1572" t="12263" r="-315" b="17260"/>
          <a:stretch/>
        </p:blipFill>
        <p:spPr>
          <a:xfrm>
            <a:off x="6539218" y="5028890"/>
            <a:ext cx="3330224" cy="1644142"/>
          </a:xfrm>
          <a:prstGeom prst="rect">
            <a:avLst/>
          </a:prstGeom>
        </p:spPr>
      </p:pic>
      <p:sp>
        <p:nvSpPr>
          <p:cNvPr id="11" name="Content Placeholder 2">
            <a:extLst>
              <a:ext uri="{FF2B5EF4-FFF2-40B4-BE49-F238E27FC236}">
                <a16:creationId xmlns:a16="http://schemas.microsoft.com/office/drawing/2014/main" id="{98E7B411-3051-4FC8-A73C-2D380604ED7F}"/>
              </a:ext>
            </a:extLst>
          </p:cNvPr>
          <p:cNvSpPr txBox="1">
            <a:spLocks/>
          </p:cNvSpPr>
          <p:nvPr/>
        </p:nvSpPr>
        <p:spPr>
          <a:xfrm>
            <a:off x="1660321" y="2482440"/>
            <a:ext cx="8458200" cy="533400"/>
          </a:xfrm>
          <a:prstGeom prst="rect">
            <a:avLst/>
          </a:prstGeom>
        </p:spPr>
        <p:txBody>
          <a:bodyPr vert="horz" lIns="91440" tIns="45720" rIns="91440" bIns="45720" rtlCol="0">
            <a:normAutofit/>
          </a:bodyPr>
          <a:lstStyle>
            <a:lvl1pPr marL="0" indent="0" algn="l" defTabSz="457200" rtl="0" eaLnBrk="1" latinLnBrk="0" hangingPunct="1">
              <a:lnSpc>
                <a:spcPts val="2000"/>
              </a:lnSpc>
              <a:spcBef>
                <a:spcPct val="0"/>
              </a:spcBef>
              <a:spcAft>
                <a:spcPts val="1400"/>
              </a:spcAft>
              <a:buClrTx/>
              <a:buSzPct val="80000"/>
              <a:buFont typeface="Wingdings" pitchFamily="2" charset="2"/>
              <a:buNone/>
              <a:defRPr sz="1400" b="0" i="0" kern="1200">
                <a:solidFill>
                  <a:schemeClr val="tx1">
                    <a:lumMod val="75000"/>
                    <a:lumOff val="25000"/>
                  </a:schemeClr>
                </a:solidFill>
                <a:latin typeface="Corbel" pitchFamily="34" charset="0"/>
                <a:ea typeface="+mn-ea"/>
                <a:cs typeface="+mn-cs"/>
              </a:defRPr>
            </a:lvl1pPr>
            <a:lvl2pPr marL="1028700" indent="-285750" algn="l" defTabSz="457200" rtl="0" eaLnBrk="1" latinLnBrk="0" hangingPunct="1">
              <a:lnSpc>
                <a:spcPts val="2000"/>
              </a:lnSpc>
              <a:spcBef>
                <a:spcPct val="0"/>
              </a:spcBef>
              <a:spcAft>
                <a:spcPts val="1400"/>
              </a:spcAft>
              <a:buClr>
                <a:schemeClr val="accent1"/>
              </a:buClr>
              <a:buSzPct val="80000"/>
              <a:buFont typeface="Wingdings" pitchFamily="2"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algn="ctr"/>
            <a:r>
              <a:rPr lang="en-US" sz="3600" b="1" dirty="0">
                <a:solidFill>
                  <a:srgbClr val="FF0000"/>
                </a:solidFill>
              </a:rPr>
              <a:t>21 Different Action Items!!</a:t>
            </a:r>
          </a:p>
        </p:txBody>
      </p:sp>
      <p:pic>
        <p:nvPicPr>
          <p:cNvPr id="12" name="Content Placeholder 3">
            <a:extLst>
              <a:ext uri="{FF2B5EF4-FFF2-40B4-BE49-F238E27FC236}">
                <a16:creationId xmlns:a16="http://schemas.microsoft.com/office/drawing/2014/main" id="{3513BF2D-510A-4C1A-859B-33836A416D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0540" y="3058623"/>
            <a:ext cx="4104530" cy="1286086"/>
          </a:xfrm>
          <a:prstGeom prst="rect">
            <a:avLst/>
          </a:prstGeom>
        </p:spPr>
      </p:pic>
      <p:pic>
        <p:nvPicPr>
          <p:cNvPr id="13" name="Picture 12">
            <a:extLst>
              <a:ext uri="{FF2B5EF4-FFF2-40B4-BE49-F238E27FC236}">
                <a16:creationId xmlns:a16="http://schemas.microsoft.com/office/drawing/2014/main" id="{722062AD-5405-449F-8BA3-A402D32D884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65708" y="3042410"/>
            <a:ext cx="2927578" cy="1668720"/>
          </a:xfrm>
          <a:prstGeom prst="rect">
            <a:avLst/>
          </a:prstGeom>
        </p:spPr>
      </p:pic>
      <p:pic>
        <p:nvPicPr>
          <p:cNvPr id="14" name="Picture 13">
            <a:extLst>
              <a:ext uri="{FF2B5EF4-FFF2-40B4-BE49-F238E27FC236}">
                <a16:creationId xmlns:a16="http://schemas.microsoft.com/office/drawing/2014/main" id="{B50D5920-0622-4A3A-8CC8-2D57F003478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12834" y="4711131"/>
            <a:ext cx="3491717" cy="1961901"/>
          </a:xfrm>
          <a:prstGeom prst="rect">
            <a:avLst/>
          </a:prstGeom>
        </p:spPr>
      </p:pic>
    </p:spTree>
    <p:extLst>
      <p:ext uri="{BB962C8B-B14F-4D97-AF65-F5344CB8AC3E}">
        <p14:creationId xmlns:p14="http://schemas.microsoft.com/office/powerpoint/2010/main" val="2178271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399FF-2C76-4BEA-82FD-59EB7E434F90}"/>
              </a:ext>
            </a:extLst>
          </p:cNvPr>
          <p:cNvSpPr>
            <a:spLocks noGrp="1"/>
          </p:cNvSpPr>
          <p:nvPr>
            <p:ph type="title"/>
          </p:nvPr>
        </p:nvSpPr>
        <p:spPr>
          <a:xfrm>
            <a:off x="609600" y="652143"/>
            <a:ext cx="10972800" cy="1143000"/>
          </a:xfrm>
        </p:spPr>
        <p:txBody>
          <a:bodyPr/>
          <a:lstStyle/>
          <a:p>
            <a:r>
              <a:rPr lang="en-US" sz="5400" dirty="0"/>
              <a:t>Mid-Year Check In</a:t>
            </a:r>
          </a:p>
        </p:txBody>
      </p:sp>
      <p:pic>
        <p:nvPicPr>
          <p:cNvPr id="4" name="Picture 3">
            <a:extLst>
              <a:ext uri="{FF2B5EF4-FFF2-40B4-BE49-F238E27FC236}">
                <a16:creationId xmlns:a16="http://schemas.microsoft.com/office/drawing/2014/main" id="{EE0C6389-D388-4D79-9A2F-5FDA2F093C7E}"/>
              </a:ext>
            </a:extLst>
          </p:cNvPr>
          <p:cNvPicPr>
            <a:picLocks noChangeAspect="1"/>
          </p:cNvPicPr>
          <p:nvPr/>
        </p:nvPicPr>
        <p:blipFill>
          <a:blip r:embed="rId2"/>
          <a:stretch>
            <a:fillRect/>
          </a:stretch>
        </p:blipFill>
        <p:spPr>
          <a:xfrm>
            <a:off x="3786668" y="2323751"/>
            <a:ext cx="4400550" cy="4400550"/>
          </a:xfrm>
          <a:prstGeom prst="rect">
            <a:avLst/>
          </a:prstGeom>
        </p:spPr>
      </p:pic>
    </p:spTree>
    <p:extLst>
      <p:ext uri="{BB962C8B-B14F-4D97-AF65-F5344CB8AC3E}">
        <p14:creationId xmlns:p14="http://schemas.microsoft.com/office/powerpoint/2010/main" val="42796751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643754"/>
            <a:ext cx="10972800" cy="1143000"/>
          </a:xfrm>
        </p:spPr>
        <p:txBody>
          <a:bodyPr/>
          <a:lstStyle/>
          <a:p>
            <a:r>
              <a:rPr lang="en-US" dirty="0"/>
              <a:t>Diversity Survey Results</a:t>
            </a:r>
          </a:p>
        </p:txBody>
      </p:sp>
      <p:sp>
        <p:nvSpPr>
          <p:cNvPr id="5" name="Content Placeholder 4"/>
          <p:cNvSpPr>
            <a:spLocks noGrp="1"/>
          </p:cNvSpPr>
          <p:nvPr>
            <p:ph sz="quarter" idx="10"/>
          </p:nvPr>
        </p:nvSpPr>
        <p:spPr>
          <a:xfrm>
            <a:off x="609599" y="2492928"/>
            <a:ext cx="10522591" cy="4365072"/>
          </a:xfrm>
        </p:spPr>
        <p:txBody>
          <a:bodyPr>
            <a:normAutofit/>
          </a:bodyPr>
          <a:lstStyle/>
          <a:p>
            <a:pPr marL="342900" indent="-342900">
              <a:buFont typeface="Arial" panose="020B0604020202020204" pitchFamily="34" charset="0"/>
              <a:buChar char="•"/>
            </a:pPr>
            <a:r>
              <a:rPr lang="en-US" sz="2000" dirty="0"/>
              <a:t>Overall, 98% of staff agreed that Wayside is committed to diversity and inclusion and 94% agreed that their program is committed to diversity and inclusion. </a:t>
            </a:r>
          </a:p>
          <a:p>
            <a:pPr marL="342900" indent="-342900">
              <a:buFont typeface="Arial" panose="020B0604020202020204" pitchFamily="34" charset="0"/>
              <a:buChar char="•"/>
            </a:pPr>
            <a:r>
              <a:rPr lang="en-US" sz="2000" dirty="0"/>
              <a:t>61% of staff were interested in joining an affinity group. On a scale of 1 to 10, 73% of staff felt more prepared than not (5+ rating) to engage in Courageous Conversations. 17.6% of staff felt extremely unprepared (0 rating). </a:t>
            </a:r>
          </a:p>
          <a:p>
            <a:pPr marL="342900" indent="-342900">
              <a:buFont typeface="Arial" panose="020B0604020202020204" pitchFamily="34" charset="0"/>
              <a:buChar char="•"/>
            </a:pPr>
            <a:r>
              <a:rPr lang="en-US" sz="2000" dirty="0"/>
              <a:t>Within the Wayside work environment, 9.5% of staff experienced mistreatment based on racial or group identity and 9.9% felt isolated due to racial or group identity. 31% of staff have observed intentional or unintentional acts of bias </a:t>
            </a:r>
            <a:r>
              <a:rPr lang="en-US" sz="2000" b="1" dirty="0">
                <a:solidFill>
                  <a:srgbClr val="FF0000"/>
                </a:solidFill>
                <a:highlight>
                  <a:srgbClr val="FFFF00"/>
                </a:highlight>
              </a:rPr>
              <a:t>(3 times more than those who experienced it firsthand)</a:t>
            </a:r>
            <a:r>
              <a:rPr lang="en-US" sz="2000" dirty="0">
                <a:solidFill>
                  <a:srgbClr val="FF0000"/>
                </a:solidFill>
                <a:highlight>
                  <a:srgbClr val="FFFF00"/>
                </a:highlight>
              </a:rPr>
              <a:t>. </a:t>
            </a:r>
          </a:p>
          <a:p>
            <a:pPr marL="342900" indent="-342900">
              <a:buFont typeface="Arial" panose="020B0604020202020204" pitchFamily="34" charset="0"/>
              <a:buChar char="•"/>
            </a:pPr>
            <a:endParaRPr lang="en-US" sz="2000" dirty="0"/>
          </a:p>
        </p:txBody>
      </p:sp>
    </p:spTree>
    <p:extLst>
      <p:ext uri="{BB962C8B-B14F-4D97-AF65-F5344CB8AC3E}">
        <p14:creationId xmlns:p14="http://schemas.microsoft.com/office/powerpoint/2010/main" val="24014318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A7B7D-BFCC-42A3-8471-A39FF11F1582}"/>
              </a:ext>
            </a:extLst>
          </p:cNvPr>
          <p:cNvSpPr>
            <a:spLocks noGrp="1"/>
          </p:cNvSpPr>
          <p:nvPr>
            <p:ph type="title"/>
          </p:nvPr>
        </p:nvSpPr>
        <p:spPr>
          <a:xfrm>
            <a:off x="772903" y="673944"/>
            <a:ext cx="8229600" cy="1143000"/>
          </a:xfrm>
        </p:spPr>
        <p:txBody>
          <a:bodyPr/>
          <a:lstStyle/>
          <a:p>
            <a:r>
              <a:rPr lang="en-US" sz="4800" dirty="0"/>
              <a:t>Let me say this another way</a:t>
            </a:r>
          </a:p>
        </p:txBody>
      </p:sp>
      <p:graphicFrame>
        <p:nvGraphicFramePr>
          <p:cNvPr id="4" name="Content Placeholder 3">
            <a:extLst>
              <a:ext uri="{FF2B5EF4-FFF2-40B4-BE49-F238E27FC236}">
                <a16:creationId xmlns:a16="http://schemas.microsoft.com/office/drawing/2014/main" id="{51FF5ECD-0825-4958-856F-EEDBDBED2DAE}"/>
              </a:ext>
            </a:extLst>
          </p:cNvPr>
          <p:cNvGraphicFramePr>
            <a:graphicFrameLocks noGrp="1"/>
          </p:cNvGraphicFramePr>
          <p:nvPr>
            <p:ph sz="quarter" idx="10"/>
            <p:extLst>
              <p:ext uri="{D42A27DB-BD31-4B8C-83A1-F6EECF244321}">
                <p14:modId xmlns:p14="http://schemas.microsoft.com/office/powerpoint/2010/main" val="1064047805"/>
              </p:ext>
            </p:extLst>
          </p:nvPr>
        </p:nvGraphicFramePr>
        <p:xfrm>
          <a:off x="6880507" y="2721404"/>
          <a:ext cx="4243993" cy="3672377"/>
        </p:xfrm>
        <a:graphic>
          <a:graphicData uri="http://schemas.openxmlformats.org/drawingml/2006/table">
            <a:tbl>
              <a:tblPr firstRow="1" bandRow="1">
                <a:tableStyleId>{5C22544A-7EE6-4342-B048-85BDC9FD1C3A}</a:tableStyleId>
              </a:tblPr>
              <a:tblGrid>
                <a:gridCol w="1664311">
                  <a:extLst>
                    <a:ext uri="{9D8B030D-6E8A-4147-A177-3AD203B41FA5}">
                      <a16:colId xmlns:a16="http://schemas.microsoft.com/office/drawing/2014/main" val="2618334622"/>
                    </a:ext>
                  </a:extLst>
                </a:gridCol>
                <a:gridCol w="1248234">
                  <a:extLst>
                    <a:ext uri="{9D8B030D-6E8A-4147-A177-3AD203B41FA5}">
                      <a16:colId xmlns:a16="http://schemas.microsoft.com/office/drawing/2014/main" val="2523038297"/>
                    </a:ext>
                  </a:extLst>
                </a:gridCol>
                <a:gridCol w="1331448">
                  <a:extLst>
                    <a:ext uri="{9D8B030D-6E8A-4147-A177-3AD203B41FA5}">
                      <a16:colId xmlns:a16="http://schemas.microsoft.com/office/drawing/2014/main" val="3301591338"/>
                    </a:ext>
                  </a:extLst>
                </a:gridCol>
              </a:tblGrid>
              <a:tr h="0">
                <a:tc>
                  <a:txBody>
                    <a:bodyPr/>
                    <a:lstStyle/>
                    <a:p>
                      <a:endParaRPr lang="en-US" dirty="0"/>
                    </a:p>
                  </a:txBody>
                  <a:tcPr/>
                </a:tc>
                <a:tc>
                  <a:txBody>
                    <a:bodyPr/>
                    <a:lstStyle/>
                    <a:p>
                      <a:r>
                        <a:rPr lang="en-US" dirty="0"/>
                        <a:t>Dec 2015</a:t>
                      </a:r>
                    </a:p>
                  </a:txBody>
                  <a:tcPr/>
                </a:tc>
                <a:tc>
                  <a:txBody>
                    <a:bodyPr/>
                    <a:lstStyle/>
                    <a:p>
                      <a:r>
                        <a:rPr lang="en-US" dirty="0"/>
                        <a:t>June 2017</a:t>
                      </a:r>
                    </a:p>
                  </a:txBody>
                  <a:tcPr/>
                </a:tc>
                <a:extLst>
                  <a:ext uri="{0D108BD9-81ED-4DB2-BD59-A6C34878D82A}">
                    <a16:rowId xmlns:a16="http://schemas.microsoft.com/office/drawing/2014/main" val="3094948724"/>
                  </a:ext>
                </a:extLst>
              </a:tr>
              <a:tr h="620893">
                <a:tc>
                  <a:txBody>
                    <a:bodyPr/>
                    <a:lstStyle/>
                    <a:p>
                      <a:r>
                        <a:rPr lang="en-US" dirty="0"/>
                        <a:t>Agency Commitment</a:t>
                      </a:r>
                    </a:p>
                  </a:txBody>
                  <a:tcPr/>
                </a:tc>
                <a:tc>
                  <a:txBody>
                    <a:bodyPr/>
                    <a:lstStyle/>
                    <a:p>
                      <a:pPr algn="ctr"/>
                      <a:r>
                        <a:rPr lang="en-US" dirty="0"/>
                        <a:t>99%</a:t>
                      </a:r>
                    </a:p>
                  </a:txBody>
                  <a:tcPr/>
                </a:tc>
                <a:tc>
                  <a:txBody>
                    <a:bodyPr/>
                    <a:lstStyle/>
                    <a:p>
                      <a:pPr algn="ctr"/>
                      <a:r>
                        <a:rPr lang="en-US" dirty="0"/>
                        <a:t>98%</a:t>
                      </a:r>
                    </a:p>
                  </a:txBody>
                  <a:tcPr/>
                </a:tc>
                <a:extLst>
                  <a:ext uri="{0D108BD9-81ED-4DB2-BD59-A6C34878D82A}">
                    <a16:rowId xmlns:a16="http://schemas.microsoft.com/office/drawing/2014/main" val="3699896210"/>
                  </a:ext>
                </a:extLst>
              </a:tr>
              <a:tr h="620893">
                <a:tc>
                  <a:txBody>
                    <a:bodyPr/>
                    <a:lstStyle/>
                    <a:p>
                      <a:r>
                        <a:rPr lang="en-US" dirty="0"/>
                        <a:t>Experienced Bias</a:t>
                      </a:r>
                    </a:p>
                  </a:txBody>
                  <a:tcPr/>
                </a:tc>
                <a:tc>
                  <a:txBody>
                    <a:bodyPr/>
                    <a:lstStyle/>
                    <a:p>
                      <a:pPr algn="ctr"/>
                      <a:r>
                        <a:rPr lang="en-US" dirty="0"/>
                        <a:t>24%</a:t>
                      </a:r>
                    </a:p>
                  </a:txBody>
                  <a:tcPr/>
                </a:tc>
                <a:tc>
                  <a:txBody>
                    <a:bodyPr/>
                    <a:lstStyle/>
                    <a:p>
                      <a:pPr algn="ctr"/>
                      <a:r>
                        <a:rPr lang="en-US" dirty="0"/>
                        <a:t>9.5%</a:t>
                      </a:r>
                    </a:p>
                  </a:txBody>
                  <a:tcPr/>
                </a:tc>
                <a:extLst>
                  <a:ext uri="{0D108BD9-81ED-4DB2-BD59-A6C34878D82A}">
                    <a16:rowId xmlns:a16="http://schemas.microsoft.com/office/drawing/2014/main" val="1482730086"/>
                  </a:ext>
                </a:extLst>
              </a:tr>
              <a:tr h="620893">
                <a:tc>
                  <a:txBody>
                    <a:bodyPr/>
                    <a:lstStyle/>
                    <a:p>
                      <a:r>
                        <a:rPr lang="en-US" dirty="0"/>
                        <a:t>Felt Isolated</a:t>
                      </a:r>
                    </a:p>
                  </a:txBody>
                  <a:tcPr/>
                </a:tc>
                <a:tc>
                  <a:txBody>
                    <a:bodyPr/>
                    <a:lstStyle/>
                    <a:p>
                      <a:pPr algn="ctr"/>
                      <a:r>
                        <a:rPr lang="en-US" dirty="0"/>
                        <a:t>NA</a:t>
                      </a:r>
                    </a:p>
                  </a:txBody>
                  <a:tcPr/>
                </a:tc>
                <a:tc>
                  <a:txBody>
                    <a:bodyPr/>
                    <a:lstStyle/>
                    <a:p>
                      <a:pPr algn="ctr"/>
                      <a:r>
                        <a:rPr lang="en-US" dirty="0"/>
                        <a:t>9.9%</a:t>
                      </a:r>
                    </a:p>
                  </a:txBody>
                  <a:tcPr/>
                </a:tc>
                <a:extLst>
                  <a:ext uri="{0D108BD9-81ED-4DB2-BD59-A6C34878D82A}">
                    <a16:rowId xmlns:a16="http://schemas.microsoft.com/office/drawing/2014/main" val="3827020057"/>
                  </a:ext>
                </a:extLst>
              </a:tr>
              <a:tr h="620893">
                <a:tc>
                  <a:txBody>
                    <a:bodyPr/>
                    <a:lstStyle/>
                    <a:p>
                      <a:r>
                        <a:rPr lang="en-US" dirty="0"/>
                        <a:t>Witnessed Bias</a:t>
                      </a:r>
                    </a:p>
                  </a:txBody>
                  <a:tcPr/>
                </a:tc>
                <a:tc>
                  <a:txBody>
                    <a:bodyPr/>
                    <a:lstStyle/>
                    <a:p>
                      <a:pPr algn="ctr"/>
                      <a:r>
                        <a:rPr lang="en-US" dirty="0"/>
                        <a:t>17% to 21%</a:t>
                      </a:r>
                    </a:p>
                  </a:txBody>
                  <a:tcPr/>
                </a:tc>
                <a:tc>
                  <a:txBody>
                    <a:bodyPr/>
                    <a:lstStyle/>
                    <a:p>
                      <a:pPr algn="ctr"/>
                      <a:r>
                        <a:rPr lang="en-US" dirty="0"/>
                        <a:t>31%</a:t>
                      </a:r>
                    </a:p>
                  </a:txBody>
                  <a:tcPr/>
                </a:tc>
                <a:extLst>
                  <a:ext uri="{0D108BD9-81ED-4DB2-BD59-A6C34878D82A}">
                    <a16:rowId xmlns:a16="http://schemas.microsoft.com/office/drawing/2014/main" val="2139550003"/>
                  </a:ext>
                </a:extLst>
              </a:tr>
              <a:tr h="765484">
                <a:tc>
                  <a:txBody>
                    <a:bodyPr/>
                    <a:lstStyle/>
                    <a:p>
                      <a:r>
                        <a:rPr lang="en-US" sz="2400" b="1" dirty="0"/>
                        <a:t>Ratio</a:t>
                      </a:r>
                    </a:p>
                  </a:txBody>
                  <a:tcPr/>
                </a:tc>
                <a:tc>
                  <a:txBody>
                    <a:bodyPr/>
                    <a:lstStyle/>
                    <a:p>
                      <a:pPr algn="ctr"/>
                      <a:r>
                        <a:rPr lang="en-US" sz="2400" b="1" dirty="0"/>
                        <a:t>.79</a:t>
                      </a:r>
                    </a:p>
                  </a:txBody>
                  <a:tcPr/>
                </a:tc>
                <a:tc>
                  <a:txBody>
                    <a:bodyPr/>
                    <a:lstStyle/>
                    <a:p>
                      <a:pPr algn="ctr"/>
                      <a:r>
                        <a:rPr lang="en-US" sz="2400" b="1" dirty="0"/>
                        <a:t>3.26</a:t>
                      </a:r>
                    </a:p>
                  </a:txBody>
                  <a:tcPr/>
                </a:tc>
                <a:extLst>
                  <a:ext uri="{0D108BD9-81ED-4DB2-BD59-A6C34878D82A}">
                    <a16:rowId xmlns:a16="http://schemas.microsoft.com/office/drawing/2014/main" val="4012208439"/>
                  </a:ext>
                </a:extLst>
              </a:tr>
            </a:tbl>
          </a:graphicData>
        </a:graphic>
      </p:graphicFrame>
      <p:pic>
        <p:nvPicPr>
          <p:cNvPr id="5" name="Picture 4">
            <a:extLst>
              <a:ext uri="{FF2B5EF4-FFF2-40B4-BE49-F238E27FC236}">
                <a16:creationId xmlns:a16="http://schemas.microsoft.com/office/drawing/2014/main" id="{26586BA3-49E7-4B85-A354-8CFE10892420}"/>
              </a:ext>
            </a:extLst>
          </p:cNvPr>
          <p:cNvPicPr>
            <a:picLocks noChangeAspect="1"/>
          </p:cNvPicPr>
          <p:nvPr/>
        </p:nvPicPr>
        <p:blipFill>
          <a:blip r:embed="rId2"/>
          <a:stretch>
            <a:fillRect/>
          </a:stretch>
        </p:blipFill>
        <p:spPr>
          <a:xfrm>
            <a:off x="1067500" y="2818702"/>
            <a:ext cx="4737682" cy="2733469"/>
          </a:xfrm>
          <a:prstGeom prst="rect">
            <a:avLst/>
          </a:prstGeom>
        </p:spPr>
      </p:pic>
    </p:spTree>
    <p:extLst>
      <p:ext uri="{BB962C8B-B14F-4D97-AF65-F5344CB8AC3E}">
        <p14:creationId xmlns:p14="http://schemas.microsoft.com/office/powerpoint/2010/main" val="14979622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9599" y="626976"/>
            <a:ext cx="10972800" cy="1143000"/>
          </a:xfrm>
        </p:spPr>
        <p:txBody>
          <a:bodyPr/>
          <a:lstStyle/>
          <a:p>
            <a:r>
              <a:rPr lang="en-US" sz="5400" dirty="0"/>
              <a:t>Group Differences</a:t>
            </a:r>
          </a:p>
        </p:txBody>
      </p:sp>
      <p:sp>
        <p:nvSpPr>
          <p:cNvPr id="6" name="Content Placeholder 5"/>
          <p:cNvSpPr>
            <a:spLocks noGrp="1"/>
          </p:cNvSpPr>
          <p:nvPr>
            <p:ph sz="quarter" idx="10"/>
          </p:nvPr>
        </p:nvSpPr>
        <p:spPr>
          <a:xfrm>
            <a:off x="609599" y="2541164"/>
            <a:ext cx="10723927" cy="4161639"/>
          </a:xfrm>
        </p:spPr>
        <p:txBody>
          <a:bodyPr/>
          <a:lstStyle/>
          <a:p>
            <a:pPr marL="171450" indent="-171450">
              <a:buFont typeface="Arial" panose="020B0604020202020204" pitchFamily="34" charset="0"/>
              <a:buChar char="•"/>
            </a:pPr>
            <a:r>
              <a:rPr lang="en-US" sz="1800" dirty="0"/>
              <a:t>There were </a:t>
            </a:r>
            <a:r>
              <a:rPr lang="en-US" sz="1800" b="1" u="sng" dirty="0"/>
              <a:t>limited</a:t>
            </a:r>
            <a:r>
              <a:rPr lang="en-US" sz="1800" b="1" dirty="0"/>
              <a:t> </a:t>
            </a:r>
            <a:r>
              <a:rPr lang="en-US" sz="1800" dirty="0"/>
              <a:t>differences between White staff and staff of Color. </a:t>
            </a:r>
          </a:p>
          <a:p>
            <a:pPr lvl="1"/>
            <a:r>
              <a:rPr lang="en-US" dirty="0"/>
              <a:t>10.5% of staff of Color rated Wayside as “no, not much” on Wayside as a safe place for People of Color compared to 4.4% of White staff.</a:t>
            </a:r>
          </a:p>
          <a:p>
            <a:pPr lvl="1"/>
            <a:r>
              <a:rPr lang="en-US" dirty="0"/>
              <a:t>15% fewer staff of Color rated Wayside as “yes, very much” on Wayside is committed to diversity and inclusion.</a:t>
            </a:r>
          </a:p>
          <a:p>
            <a:pPr lvl="1"/>
            <a:r>
              <a:rPr lang="en-US" dirty="0"/>
              <a:t>13% of staff of Color experienced mistreatment based on racial or group identity and 12% felt isolated due to racial or group identity compared to 6% of White staff respectively. </a:t>
            </a:r>
          </a:p>
          <a:p>
            <a:pPr lvl="1"/>
            <a:r>
              <a:rPr lang="en-US" b="1" dirty="0">
                <a:solidFill>
                  <a:srgbClr val="FF0000"/>
                </a:solidFill>
              </a:rPr>
              <a:t>The largest differences were across Programs with three programs showing the most areas for improvement. </a:t>
            </a:r>
          </a:p>
        </p:txBody>
      </p:sp>
    </p:spTree>
    <p:extLst>
      <p:ext uri="{BB962C8B-B14F-4D97-AF65-F5344CB8AC3E}">
        <p14:creationId xmlns:p14="http://schemas.microsoft.com/office/powerpoint/2010/main" val="17322601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72A2ED-FBD0-4248-9FE2-4FE782539D9B}"/>
              </a:ext>
            </a:extLst>
          </p:cNvPr>
          <p:cNvSpPr>
            <a:spLocks noGrp="1"/>
          </p:cNvSpPr>
          <p:nvPr>
            <p:ph type="title"/>
          </p:nvPr>
        </p:nvSpPr>
        <p:spPr>
          <a:xfrm>
            <a:off x="609600" y="601809"/>
            <a:ext cx="10972800" cy="1143000"/>
          </a:xfrm>
        </p:spPr>
        <p:txBody>
          <a:bodyPr/>
          <a:lstStyle/>
          <a:p>
            <a:r>
              <a:rPr lang="en-US" dirty="0"/>
              <a:t>Staff Satisfaction Diversity Questions: Program Differences</a:t>
            </a:r>
          </a:p>
        </p:txBody>
      </p:sp>
      <p:pic>
        <p:nvPicPr>
          <p:cNvPr id="4" name="Content Placeholder 3">
            <a:extLst>
              <a:ext uri="{FF2B5EF4-FFF2-40B4-BE49-F238E27FC236}">
                <a16:creationId xmlns:a16="http://schemas.microsoft.com/office/drawing/2014/main" id="{F3EF502C-4B0F-4447-8FE8-984AE1E22197}"/>
              </a:ext>
            </a:extLst>
          </p:cNvPr>
          <p:cNvPicPr>
            <a:picLocks noGrp="1" noChangeAspect="1"/>
          </p:cNvPicPr>
          <p:nvPr>
            <p:ph sz="quarter" idx="10"/>
          </p:nvPr>
        </p:nvPicPr>
        <p:blipFill>
          <a:blip r:embed="rId2"/>
          <a:stretch>
            <a:fillRect/>
          </a:stretch>
        </p:blipFill>
        <p:spPr>
          <a:xfrm>
            <a:off x="6800677" y="2375625"/>
            <a:ext cx="3352800" cy="4300333"/>
          </a:xfrm>
          <a:prstGeom prst="rect">
            <a:avLst/>
          </a:prstGeom>
        </p:spPr>
      </p:pic>
      <p:sp>
        <p:nvSpPr>
          <p:cNvPr id="5" name="TextBox 4">
            <a:extLst>
              <a:ext uri="{FF2B5EF4-FFF2-40B4-BE49-F238E27FC236}">
                <a16:creationId xmlns:a16="http://schemas.microsoft.com/office/drawing/2014/main" id="{88F4267F-5C94-4CD9-97E5-BCB8A6F820CD}"/>
              </a:ext>
            </a:extLst>
          </p:cNvPr>
          <p:cNvSpPr txBox="1"/>
          <p:nvPr/>
        </p:nvSpPr>
        <p:spPr>
          <a:xfrm>
            <a:off x="1200325" y="3002298"/>
            <a:ext cx="4191000" cy="3046988"/>
          </a:xfrm>
          <a:prstGeom prst="rect">
            <a:avLst/>
          </a:prstGeom>
          <a:noFill/>
        </p:spPr>
        <p:txBody>
          <a:bodyPr wrap="square" rtlCol="0">
            <a:spAutoFit/>
          </a:bodyPr>
          <a:lstStyle/>
          <a:p>
            <a:pPr marL="285750" indent="-285750">
              <a:buFont typeface="Arial" panose="020B0604020202020204" pitchFamily="34" charset="0"/>
              <a:buChar char="•"/>
            </a:pPr>
            <a:r>
              <a:rPr lang="en-US" sz="3200" dirty="0"/>
              <a:t>From 8 to 40 point drops in percentile</a:t>
            </a:r>
          </a:p>
          <a:p>
            <a:endParaRPr lang="en-US" sz="3200" dirty="0"/>
          </a:p>
          <a:p>
            <a:pPr marL="285750" indent="-285750">
              <a:buFont typeface="Arial" panose="020B0604020202020204" pitchFamily="34" charset="0"/>
              <a:buChar char="•"/>
            </a:pPr>
            <a:r>
              <a:rPr lang="en-US" sz="3200" dirty="0"/>
              <a:t>Dramatic differences by Program</a:t>
            </a:r>
          </a:p>
        </p:txBody>
      </p:sp>
    </p:spTree>
    <p:extLst>
      <p:ext uri="{BB962C8B-B14F-4D97-AF65-F5344CB8AC3E}">
        <p14:creationId xmlns:p14="http://schemas.microsoft.com/office/powerpoint/2010/main" val="10809296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A66DA-5B01-4AFC-8076-053F3DDB4047}"/>
              </a:ext>
            </a:extLst>
          </p:cNvPr>
          <p:cNvSpPr>
            <a:spLocks noGrp="1"/>
          </p:cNvSpPr>
          <p:nvPr>
            <p:ph type="title"/>
          </p:nvPr>
        </p:nvSpPr>
        <p:spPr>
          <a:xfrm>
            <a:off x="873853" y="638262"/>
            <a:ext cx="9855666" cy="1143000"/>
          </a:xfrm>
        </p:spPr>
        <p:txBody>
          <a:bodyPr/>
          <a:lstStyle/>
          <a:p>
            <a:r>
              <a:rPr lang="en-US" sz="4800" dirty="0"/>
              <a:t>Areas for Pride: Staff Feel Valued</a:t>
            </a:r>
          </a:p>
        </p:txBody>
      </p:sp>
      <p:graphicFrame>
        <p:nvGraphicFramePr>
          <p:cNvPr id="4" name="Object 3">
            <a:extLst>
              <a:ext uri="{FF2B5EF4-FFF2-40B4-BE49-F238E27FC236}">
                <a16:creationId xmlns:a16="http://schemas.microsoft.com/office/drawing/2014/main" id="{80986A67-74E5-459B-95F9-3C069F041A51}"/>
              </a:ext>
            </a:extLst>
          </p:cNvPr>
          <p:cNvGraphicFramePr>
            <a:graphicFrameLocks noChangeAspect="1"/>
          </p:cNvGraphicFramePr>
          <p:nvPr>
            <p:extLst>
              <p:ext uri="{D42A27DB-BD31-4B8C-83A1-F6EECF244321}">
                <p14:modId xmlns:p14="http://schemas.microsoft.com/office/powerpoint/2010/main" val="914615625"/>
              </p:ext>
            </p:extLst>
          </p:nvPr>
        </p:nvGraphicFramePr>
        <p:xfrm>
          <a:off x="948244" y="2695071"/>
          <a:ext cx="10077685" cy="2906786"/>
        </p:xfrm>
        <a:graphic>
          <a:graphicData uri="http://schemas.openxmlformats.org/presentationml/2006/ole">
            <mc:AlternateContent xmlns:mc="http://schemas.openxmlformats.org/markup-compatibility/2006">
              <mc:Choice xmlns:v="urn:schemas-microsoft-com:vml" Requires="v">
                <p:oleObj spid="_x0000_s2066" name="Worksheet" r:id="rId3" imgW="8001096" imgH="1790629" progId="Excel.Sheet.12">
                  <p:embed/>
                </p:oleObj>
              </mc:Choice>
              <mc:Fallback>
                <p:oleObj name="Worksheet" r:id="rId3" imgW="8001096" imgH="1790629" progId="Excel.Sheet.12">
                  <p:embed/>
                  <p:pic>
                    <p:nvPicPr>
                      <p:cNvPr id="4" name="Object 3">
                        <a:extLst>
                          <a:ext uri="{FF2B5EF4-FFF2-40B4-BE49-F238E27FC236}">
                            <a16:creationId xmlns:a16="http://schemas.microsoft.com/office/drawing/2014/main" id="{80986A67-74E5-459B-95F9-3C069F041A51}"/>
                          </a:ext>
                        </a:extLst>
                      </p:cNvPr>
                      <p:cNvPicPr/>
                      <p:nvPr/>
                    </p:nvPicPr>
                    <p:blipFill>
                      <a:blip r:embed="rId4"/>
                      <a:stretch>
                        <a:fillRect/>
                      </a:stretch>
                    </p:blipFill>
                    <p:spPr>
                      <a:xfrm>
                        <a:off x="948244" y="2695071"/>
                        <a:ext cx="10077685" cy="2906786"/>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048C68C8-738F-463C-A068-C3E118CC0B18}"/>
              </a:ext>
            </a:extLst>
          </p:cNvPr>
          <p:cNvSpPr/>
          <p:nvPr/>
        </p:nvSpPr>
        <p:spPr>
          <a:xfrm>
            <a:off x="1905000" y="5601857"/>
            <a:ext cx="8382000" cy="369332"/>
          </a:xfrm>
          <a:prstGeom prst="rect">
            <a:avLst/>
          </a:prstGeom>
        </p:spPr>
        <p:txBody>
          <a:bodyPr wrap="square">
            <a:spAutoFit/>
          </a:bodyPr>
          <a:lstStyle/>
          <a:p>
            <a:r>
              <a:rPr lang="en-US" dirty="0"/>
              <a:t>*Areas in yellow have over 90% of staff agreeing or strongly agreeing.</a:t>
            </a:r>
          </a:p>
        </p:txBody>
      </p:sp>
    </p:spTree>
    <p:extLst>
      <p:ext uri="{BB962C8B-B14F-4D97-AF65-F5344CB8AC3E}">
        <p14:creationId xmlns:p14="http://schemas.microsoft.com/office/powerpoint/2010/main" val="34410210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53549" y="701457"/>
            <a:ext cx="10972800" cy="1143000"/>
          </a:xfrm>
        </p:spPr>
        <p:txBody>
          <a:bodyPr/>
          <a:lstStyle/>
          <a:p>
            <a:r>
              <a:rPr lang="en-US" dirty="0"/>
              <a:t>The Key Takeaways</a:t>
            </a:r>
          </a:p>
        </p:txBody>
      </p:sp>
      <p:sp>
        <p:nvSpPr>
          <p:cNvPr id="5" name="Content Placeholder 4"/>
          <p:cNvSpPr>
            <a:spLocks noGrp="1"/>
          </p:cNvSpPr>
          <p:nvPr>
            <p:ph sz="quarter" idx="10"/>
          </p:nvPr>
        </p:nvSpPr>
        <p:spPr>
          <a:xfrm>
            <a:off x="609600" y="2904688"/>
            <a:ext cx="10769600" cy="3581400"/>
          </a:xfrm>
        </p:spPr>
        <p:txBody>
          <a:bodyPr/>
          <a:lstStyle/>
          <a:p>
            <a:pPr marL="285750" indent="-285750">
              <a:buFont typeface="Wingdings" pitchFamily="2" charset="2"/>
              <a:buChar char="§"/>
            </a:pPr>
            <a:r>
              <a:rPr lang="en-US" sz="2400" dirty="0">
                <a:solidFill>
                  <a:srgbClr val="000000"/>
                </a:solidFill>
              </a:rPr>
              <a:t>You may see drops in satisfaction scores and hear anecdotal stories of “more conflict” among staff. </a:t>
            </a:r>
          </a:p>
          <a:p>
            <a:pPr marL="285750" indent="-285750">
              <a:buFont typeface="Wingdings" pitchFamily="2" charset="2"/>
              <a:buChar char="§"/>
            </a:pPr>
            <a:r>
              <a:rPr lang="en-US" sz="2400" dirty="0">
                <a:solidFill>
                  <a:srgbClr val="000000"/>
                </a:solidFill>
              </a:rPr>
              <a:t>Focus on objective measures like turnover, retention, and diversity in management levels. </a:t>
            </a:r>
          </a:p>
          <a:p>
            <a:pPr marL="285750" indent="-285750">
              <a:buFont typeface="Wingdings" pitchFamily="2" charset="2"/>
              <a:buChar char="§"/>
            </a:pPr>
            <a:r>
              <a:rPr lang="en-US" sz="2400" dirty="0">
                <a:solidFill>
                  <a:srgbClr val="000000"/>
                </a:solidFill>
              </a:rPr>
              <a:t>Go slow, but be consistent in messaging and clear in purpose.</a:t>
            </a:r>
          </a:p>
          <a:p>
            <a:endParaRPr lang="en-US" sz="2400" dirty="0">
              <a:solidFill>
                <a:srgbClr val="000000"/>
              </a:solidFill>
            </a:endParaRPr>
          </a:p>
          <a:p>
            <a:pPr marL="285750" indent="-285750">
              <a:buFont typeface="Wingdings" pitchFamily="2" charset="2"/>
              <a:buChar char="§"/>
            </a:pPr>
            <a:r>
              <a:rPr lang="en-US" sz="2400" dirty="0">
                <a:solidFill>
                  <a:srgbClr val="000000"/>
                </a:solidFill>
              </a:rPr>
              <a:t>Bonus Takeaway: Download all the presentations from the conference!! </a:t>
            </a:r>
          </a:p>
        </p:txBody>
      </p:sp>
    </p:spTree>
    <p:extLst>
      <p:ext uri="{BB962C8B-B14F-4D97-AF65-F5344CB8AC3E}">
        <p14:creationId xmlns:p14="http://schemas.microsoft.com/office/powerpoint/2010/main" val="26315457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4657" y="539094"/>
            <a:ext cx="10175868" cy="1341438"/>
          </a:xfrm>
        </p:spPr>
        <p:txBody>
          <a:bodyPr/>
          <a:lstStyle/>
          <a:p>
            <a:pPr>
              <a:lnSpc>
                <a:spcPct val="100000"/>
              </a:lnSpc>
            </a:pPr>
            <a:r>
              <a:rPr lang="en-US" sz="4800" dirty="0"/>
              <a:t>Diversity Turnover: They are staying</a:t>
            </a:r>
          </a:p>
        </p:txBody>
      </p:sp>
      <p:sp>
        <p:nvSpPr>
          <p:cNvPr id="4" name="Content Placeholder 3"/>
          <p:cNvSpPr>
            <a:spLocks noGrp="1"/>
          </p:cNvSpPr>
          <p:nvPr>
            <p:ph sz="quarter" idx="10"/>
          </p:nvPr>
        </p:nvSpPr>
        <p:spPr>
          <a:xfrm>
            <a:off x="1116249" y="1905000"/>
            <a:ext cx="4876800" cy="4953000"/>
          </a:xfrm>
        </p:spPr>
        <p:txBody>
          <a:bodyPr>
            <a:normAutofit fontScale="92500" lnSpcReduction="20000"/>
          </a:bodyPr>
          <a:lstStyle/>
          <a:p>
            <a:endParaRPr lang="en-US" sz="2000" dirty="0"/>
          </a:p>
          <a:p>
            <a:pPr lvl="0"/>
            <a:endParaRPr lang="en-US" sz="2000" b="1" u="sng" dirty="0"/>
          </a:p>
          <a:p>
            <a:pPr marL="285750" indent="-285750">
              <a:buFont typeface="Arial" panose="020B0604020202020204" pitchFamily="34" charset="0"/>
              <a:buChar char="•"/>
            </a:pPr>
            <a:r>
              <a:rPr lang="en-US" sz="2000" b="1" u="sng" dirty="0">
                <a:solidFill>
                  <a:schemeClr val="accent1"/>
                </a:solidFill>
              </a:rPr>
              <a:t>Turnover of staff of color dropped from 36% to 26.5%.</a:t>
            </a:r>
            <a:r>
              <a:rPr lang="en-US" sz="2000" b="1" dirty="0">
                <a:solidFill>
                  <a:schemeClr val="accent1"/>
                </a:solidFill>
              </a:rPr>
              <a:t> </a:t>
            </a:r>
          </a:p>
          <a:p>
            <a:pPr lvl="0"/>
            <a:endParaRPr lang="en-US" sz="2000" b="1" dirty="0">
              <a:solidFill>
                <a:schemeClr val="accent1"/>
              </a:solidFill>
            </a:endParaRPr>
          </a:p>
          <a:p>
            <a:pPr marL="285750" indent="-285750">
              <a:buFont typeface="Arial" panose="020B0604020202020204" pitchFamily="34" charset="0"/>
              <a:buChar char="•"/>
            </a:pPr>
            <a:r>
              <a:rPr lang="en-US" sz="2000" dirty="0"/>
              <a:t>Slightly lower than the total agency turnover rate of 27%. </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Of the 41 staff of color hired in FY2017 only 7 left the agency, which is </a:t>
            </a:r>
            <a:r>
              <a:rPr lang="en-US" sz="2000" b="1" u="sng" dirty="0">
                <a:solidFill>
                  <a:schemeClr val="accent1"/>
                </a:solidFill>
              </a:rPr>
              <a:t>an 83% first year retention rate</a:t>
            </a:r>
            <a:r>
              <a:rPr lang="en-US" sz="2000" dirty="0"/>
              <a:t> compared to a 73% first year retention rate for the agency as a whole. The </a:t>
            </a:r>
            <a:r>
              <a:rPr lang="en-US" sz="2000" b="1" u="sng" dirty="0">
                <a:solidFill>
                  <a:schemeClr val="accent1"/>
                </a:solidFill>
              </a:rPr>
              <a:t>second year retention rate of staff of color is 73% </a:t>
            </a:r>
            <a:r>
              <a:rPr lang="en-US" sz="2000" dirty="0"/>
              <a:t>which is the same as the second year retention rate for the agency as a whole. </a:t>
            </a:r>
          </a:p>
        </p:txBody>
      </p:sp>
      <p:pic>
        <p:nvPicPr>
          <p:cNvPr id="5" name="Picture 4">
            <a:extLst>
              <a:ext uri="{FF2B5EF4-FFF2-40B4-BE49-F238E27FC236}">
                <a16:creationId xmlns:a16="http://schemas.microsoft.com/office/drawing/2014/main" id="{4EA47C16-CFC5-42E5-8D8A-947ECEB08388}"/>
              </a:ext>
            </a:extLst>
          </p:cNvPr>
          <p:cNvPicPr>
            <a:picLocks noChangeAspect="1"/>
          </p:cNvPicPr>
          <p:nvPr/>
        </p:nvPicPr>
        <p:blipFill>
          <a:blip r:embed="rId2"/>
          <a:stretch>
            <a:fillRect/>
          </a:stretch>
        </p:blipFill>
        <p:spPr>
          <a:xfrm>
            <a:off x="6677637" y="2613171"/>
            <a:ext cx="4398114" cy="3851085"/>
          </a:xfrm>
          <a:prstGeom prst="rect">
            <a:avLst/>
          </a:prstGeom>
        </p:spPr>
      </p:pic>
    </p:spTree>
    <p:extLst>
      <p:ext uri="{BB962C8B-B14F-4D97-AF65-F5344CB8AC3E}">
        <p14:creationId xmlns:p14="http://schemas.microsoft.com/office/powerpoint/2010/main" val="13629685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CE4AB-495B-4E88-9BE2-41599ACCB2A1}"/>
              </a:ext>
            </a:extLst>
          </p:cNvPr>
          <p:cNvSpPr>
            <a:spLocks noGrp="1"/>
          </p:cNvSpPr>
          <p:nvPr>
            <p:ph type="title"/>
          </p:nvPr>
        </p:nvSpPr>
        <p:spPr>
          <a:xfrm>
            <a:off x="609600" y="593420"/>
            <a:ext cx="10972800" cy="1143000"/>
          </a:xfrm>
        </p:spPr>
        <p:txBody>
          <a:bodyPr/>
          <a:lstStyle/>
          <a:p>
            <a:r>
              <a:rPr lang="en-US" dirty="0"/>
              <a:t>Direction from Diversity Survey</a:t>
            </a:r>
          </a:p>
        </p:txBody>
      </p:sp>
      <p:graphicFrame>
        <p:nvGraphicFramePr>
          <p:cNvPr id="4" name="Content Placeholder 3">
            <a:extLst>
              <a:ext uri="{FF2B5EF4-FFF2-40B4-BE49-F238E27FC236}">
                <a16:creationId xmlns:a16="http://schemas.microsoft.com/office/drawing/2014/main" id="{B7E886D4-49DE-443C-A260-1B0C815078E1}"/>
              </a:ext>
            </a:extLst>
          </p:cNvPr>
          <p:cNvGraphicFramePr>
            <a:graphicFrameLocks/>
          </p:cNvGraphicFramePr>
          <p:nvPr>
            <p:extLst>
              <p:ext uri="{D42A27DB-BD31-4B8C-83A1-F6EECF244321}">
                <p14:modId xmlns:p14="http://schemas.microsoft.com/office/powerpoint/2010/main" val="3032178330"/>
              </p:ext>
            </p:extLst>
          </p:nvPr>
        </p:nvGraphicFramePr>
        <p:xfrm>
          <a:off x="794546" y="2398931"/>
          <a:ext cx="8153401" cy="3971036"/>
        </p:xfrm>
        <a:graphic>
          <a:graphicData uri="http://schemas.openxmlformats.org/drawingml/2006/table">
            <a:tbl>
              <a:tblPr firstRow="1" bandRow="1">
                <a:tableStyleId>{5C22544A-7EE6-4342-B048-85BDC9FD1C3A}</a:tableStyleId>
              </a:tblPr>
              <a:tblGrid>
                <a:gridCol w="4224088">
                  <a:extLst>
                    <a:ext uri="{9D8B030D-6E8A-4147-A177-3AD203B41FA5}">
                      <a16:colId xmlns:a16="http://schemas.microsoft.com/office/drawing/2014/main" val="20000"/>
                    </a:ext>
                  </a:extLst>
                </a:gridCol>
                <a:gridCol w="1838019">
                  <a:extLst>
                    <a:ext uri="{9D8B030D-6E8A-4147-A177-3AD203B41FA5}">
                      <a16:colId xmlns:a16="http://schemas.microsoft.com/office/drawing/2014/main" val="20001"/>
                    </a:ext>
                  </a:extLst>
                </a:gridCol>
                <a:gridCol w="2091294">
                  <a:extLst>
                    <a:ext uri="{9D8B030D-6E8A-4147-A177-3AD203B41FA5}">
                      <a16:colId xmlns:a16="http://schemas.microsoft.com/office/drawing/2014/main" val="20002"/>
                    </a:ext>
                  </a:extLst>
                </a:gridCol>
              </a:tblGrid>
              <a:tr h="582168">
                <a:tc>
                  <a:txBody>
                    <a:bodyPr/>
                    <a:lstStyle/>
                    <a:p>
                      <a:pPr algn="ctr"/>
                      <a:r>
                        <a:rPr lang="en-US" sz="2800" dirty="0"/>
                        <a:t>Comments</a:t>
                      </a:r>
                    </a:p>
                  </a:txBody>
                  <a:tcPr/>
                </a:tc>
                <a:tc>
                  <a:txBody>
                    <a:bodyPr/>
                    <a:lstStyle/>
                    <a:p>
                      <a:pPr algn="ctr"/>
                      <a:r>
                        <a:rPr lang="en-US" sz="2400" dirty="0"/>
                        <a:t>Number</a:t>
                      </a:r>
                    </a:p>
                  </a:txBody>
                  <a:tcPr/>
                </a:tc>
                <a:tc>
                  <a:txBody>
                    <a:bodyPr/>
                    <a:lstStyle/>
                    <a:p>
                      <a:pPr algn="ctr"/>
                      <a:r>
                        <a:rPr lang="en-US" sz="2400" dirty="0"/>
                        <a:t>Percent</a:t>
                      </a:r>
                    </a:p>
                  </a:txBody>
                  <a:tcPr/>
                </a:tc>
                <a:extLst>
                  <a:ext uri="{0D108BD9-81ED-4DB2-BD59-A6C34878D82A}">
                    <a16:rowId xmlns:a16="http://schemas.microsoft.com/office/drawing/2014/main" val="10000"/>
                  </a:ext>
                </a:extLst>
              </a:tr>
              <a:tr h="719149">
                <a:tc>
                  <a:txBody>
                    <a:bodyPr/>
                    <a:lstStyle/>
                    <a:p>
                      <a:r>
                        <a:rPr lang="en-US" dirty="0"/>
                        <a:t>Need to increase number of managers/supervisors of color</a:t>
                      </a:r>
                    </a:p>
                  </a:txBody>
                  <a:tcPr/>
                </a:tc>
                <a:tc>
                  <a:txBody>
                    <a:bodyPr/>
                    <a:lstStyle/>
                    <a:p>
                      <a:pPr algn="ctr"/>
                      <a:r>
                        <a:rPr lang="en-US" sz="2400" dirty="0"/>
                        <a:t>38</a:t>
                      </a:r>
                    </a:p>
                  </a:txBody>
                  <a:tcPr/>
                </a:tc>
                <a:tc>
                  <a:txBody>
                    <a:bodyPr/>
                    <a:lstStyle/>
                    <a:p>
                      <a:pPr algn="ctr"/>
                      <a:r>
                        <a:rPr lang="en-US" sz="2400" dirty="0"/>
                        <a:t>21%</a:t>
                      </a:r>
                    </a:p>
                  </a:txBody>
                  <a:tcPr/>
                </a:tc>
                <a:extLst>
                  <a:ext uri="{0D108BD9-81ED-4DB2-BD59-A6C34878D82A}">
                    <a16:rowId xmlns:a16="http://schemas.microsoft.com/office/drawing/2014/main" val="10001"/>
                  </a:ext>
                </a:extLst>
              </a:tr>
              <a:tr h="650190">
                <a:tc>
                  <a:txBody>
                    <a:bodyPr/>
                    <a:lstStyle/>
                    <a:p>
                      <a:r>
                        <a:rPr lang="en-US" dirty="0"/>
                        <a:t>Need to increase trainings</a:t>
                      </a:r>
                    </a:p>
                  </a:txBody>
                  <a:tcPr/>
                </a:tc>
                <a:tc>
                  <a:txBody>
                    <a:bodyPr/>
                    <a:lstStyle/>
                    <a:p>
                      <a:pPr algn="ctr"/>
                      <a:r>
                        <a:rPr lang="en-US" sz="2400" dirty="0"/>
                        <a:t>69</a:t>
                      </a:r>
                    </a:p>
                  </a:txBody>
                  <a:tcPr/>
                </a:tc>
                <a:tc>
                  <a:txBody>
                    <a:bodyPr/>
                    <a:lstStyle/>
                    <a:p>
                      <a:pPr algn="ctr"/>
                      <a:r>
                        <a:rPr lang="en-US" sz="2400" dirty="0"/>
                        <a:t>38%</a:t>
                      </a:r>
                    </a:p>
                  </a:txBody>
                  <a:tcPr/>
                </a:tc>
                <a:extLst>
                  <a:ext uri="{0D108BD9-81ED-4DB2-BD59-A6C34878D82A}">
                    <a16:rowId xmlns:a16="http://schemas.microsoft.com/office/drawing/2014/main" val="10002"/>
                  </a:ext>
                </a:extLst>
              </a:tr>
              <a:tr h="719149">
                <a:tc>
                  <a:txBody>
                    <a:bodyPr/>
                    <a:lstStyle/>
                    <a:p>
                      <a:r>
                        <a:rPr lang="en-US" dirty="0"/>
                        <a:t>Need to increase Courageous Conversations</a:t>
                      </a:r>
                    </a:p>
                  </a:txBody>
                  <a:tcPr/>
                </a:tc>
                <a:tc>
                  <a:txBody>
                    <a:bodyPr/>
                    <a:lstStyle/>
                    <a:p>
                      <a:pPr algn="ctr"/>
                      <a:r>
                        <a:rPr lang="en-US" sz="2400" dirty="0"/>
                        <a:t>38</a:t>
                      </a:r>
                    </a:p>
                  </a:txBody>
                  <a:tcPr/>
                </a:tc>
                <a:tc>
                  <a:txBody>
                    <a:bodyPr/>
                    <a:lstStyle/>
                    <a:p>
                      <a:pPr algn="ctr"/>
                      <a:r>
                        <a:rPr lang="en-US" sz="2400" dirty="0"/>
                        <a:t>21%</a:t>
                      </a:r>
                    </a:p>
                  </a:txBody>
                  <a:tcPr/>
                </a:tc>
                <a:extLst>
                  <a:ext uri="{0D108BD9-81ED-4DB2-BD59-A6C34878D82A}">
                    <a16:rowId xmlns:a16="http://schemas.microsoft.com/office/drawing/2014/main" val="10003"/>
                  </a:ext>
                </a:extLst>
              </a:tr>
              <a:tr h="650190">
                <a:tc>
                  <a:txBody>
                    <a:bodyPr/>
                    <a:lstStyle/>
                    <a:p>
                      <a:r>
                        <a:rPr lang="en-US" i="1" dirty="0"/>
                        <a:t>*Fragility Comment</a:t>
                      </a:r>
                    </a:p>
                  </a:txBody>
                  <a:tcPr/>
                </a:tc>
                <a:tc>
                  <a:txBody>
                    <a:bodyPr/>
                    <a:lstStyle/>
                    <a:p>
                      <a:pPr algn="ctr"/>
                      <a:r>
                        <a:rPr lang="en-US" sz="2400" i="1" dirty="0"/>
                        <a:t>17</a:t>
                      </a:r>
                    </a:p>
                  </a:txBody>
                  <a:tcPr/>
                </a:tc>
                <a:tc>
                  <a:txBody>
                    <a:bodyPr/>
                    <a:lstStyle/>
                    <a:p>
                      <a:pPr algn="ctr"/>
                      <a:r>
                        <a:rPr lang="en-US" sz="2400" i="1" dirty="0"/>
                        <a:t>9%</a:t>
                      </a:r>
                    </a:p>
                  </a:txBody>
                  <a:tcPr/>
                </a:tc>
                <a:extLst>
                  <a:ext uri="{0D108BD9-81ED-4DB2-BD59-A6C34878D82A}">
                    <a16:rowId xmlns:a16="http://schemas.microsoft.com/office/drawing/2014/main" val="10004"/>
                  </a:ext>
                </a:extLst>
              </a:tr>
              <a:tr h="650190">
                <a:tc>
                  <a:txBody>
                    <a:bodyPr/>
                    <a:lstStyle/>
                    <a:p>
                      <a:r>
                        <a:rPr lang="en-US" i="1" dirty="0"/>
                        <a:t>*Difference of Opinion</a:t>
                      </a:r>
                      <a:r>
                        <a:rPr lang="en-US" i="1" baseline="0" dirty="0"/>
                        <a:t> is not valued</a:t>
                      </a:r>
                      <a:endParaRPr lang="en-US" i="1" dirty="0"/>
                    </a:p>
                  </a:txBody>
                  <a:tcPr/>
                </a:tc>
                <a:tc>
                  <a:txBody>
                    <a:bodyPr/>
                    <a:lstStyle/>
                    <a:p>
                      <a:pPr algn="ctr"/>
                      <a:r>
                        <a:rPr lang="en-US" sz="2400" i="1" dirty="0"/>
                        <a:t>9</a:t>
                      </a:r>
                    </a:p>
                  </a:txBody>
                  <a:tcPr/>
                </a:tc>
                <a:tc>
                  <a:txBody>
                    <a:bodyPr/>
                    <a:lstStyle/>
                    <a:p>
                      <a:pPr algn="ctr"/>
                      <a:r>
                        <a:rPr lang="en-US" sz="2400" i="1" dirty="0"/>
                        <a:t>5%</a:t>
                      </a:r>
                    </a:p>
                  </a:txBody>
                  <a:tcPr/>
                </a:tc>
                <a:extLst>
                  <a:ext uri="{0D108BD9-81ED-4DB2-BD59-A6C34878D82A}">
                    <a16:rowId xmlns:a16="http://schemas.microsoft.com/office/drawing/2014/main" val="10005"/>
                  </a:ext>
                </a:extLst>
              </a:tr>
            </a:tbl>
          </a:graphicData>
        </a:graphic>
      </p:graphicFrame>
      <p:sp>
        <p:nvSpPr>
          <p:cNvPr id="5" name="Rectangle 4">
            <a:extLst>
              <a:ext uri="{FF2B5EF4-FFF2-40B4-BE49-F238E27FC236}">
                <a16:creationId xmlns:a16="http://schemas.microsoft.com/office/drawing/2014/main" id="{E5262AF3-D8AA-4067-AB9F-50515FCFB318}"/>
              </a:ext>
            </a:extLst>
          </p:cNvPr>
          <p:cNvSpPr/>
          <p:nvPr/>
        </p:nvSpPr>
        <p:spPr>
          <a:xfrm>
            <a:off x="9093666" y="4892639"/>
            <a:ext cx="2642532" cy="1477328"/>
          </a:xfrm>
          <a:prstGeom prst="rect">
            <a:avLst/>
          </a:prstGeom>
        </p:spPr>
        <p:txBody>
          <a:bodyPr wrap="square">
            <a:spAutoFit/>
          </a:bodyPr>
          <a:lstStyle/>
          <a:p>
            <a:r>
              <a:rPr lang="en-US" dirty="0"/>
              <a:t>* Comments were only counted for this category if they were explicit fragility statements.</a:t>
            </a:r>
          </a:p>
        </p:txBody>
      </p:sp>
    </p:spTree>
    <p:extLst>
      <p:ext uri="{BB962C8B-B14F-4D97-AF65-F5344CB8AC3E}">
        <p14:creationId xmlns:p14="http://schemas.microsoft.com/office/powerpoint/2010/main" val="42896213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10268" y="654220"/>
            <a:ext cx="10972800" cy="1143000"/>
          </a:xfrm>
        </p:spPr>
        <p:txBody>
          <a:bodyPr/>
          <a:lstStyle/>
          <a:p>
            <a:r>
              <a:rPr lang="en-US" dirty="0"/>
              <a:t>What we </a:t>
            </a:r>
            <a:r>
              <a:rPr lang="en-US" u="sng" dirty="0"/>
              <a:t>kept</a:t>
            </a:r>
            <a:r>
              <a:rPr lang="en-US" dirty="0"/>
              <a:t> doing (so far)</a:t>
            </a:r>
          </a:p>
        </p:txBody>
      </p:sp>
      <p:sp>
        <p:nvSpPr>
          <p:cNvPr id="3" name="Content Placeholder 2">
            <a:extLst>
              <a:ext uri="{FF2B5EF4-FFF2-40B4-BE49-F238E27FC236}">
                <a16:creationId xmlns:a16="http://schemas.microsoft.com/office/drawing/2014/main" id="{8937E74C-70B2-482F-955E-F58DE73E220D}"/>
              </a:ext>
            </a:extLst>
          </p:cNvPr>
          <p:cNvSpPr>
            <a:spLocks noGrp="1"/>
          </p:cNvSpPr>
          <p:nvPr>
            <p:ph sz="quarter" idx="10"/>
          </p:nvPr>
        </p:nvSpPr>
        <p:spPr>
          <a:xfrm>
            <a:off x="1785970" y="2385593"/>
            <a:ext cx="8458200" cy="533400"/>
          </a:xfrm>
        </p:spPr>
        <p:txBody>
          <a:bodyPr/>
          <a:lstStyle/>
          <a:p>
            <a:pPr algn="ctr"/>
            <a:r>
              <a:rPr lang="en-US" sz="3600" b="1" dirty="0">
                <a:solidFill>
                  <a:srgbClr val="FF0000"/>
                </a:solidFill>
              </a:rPr>
              <a:t>31 Different Action Items!!</a:t>
            </a:r>
          </a:p>
        </p:txBody>
      </p:sp>
      <p:pic>
        <p:nvPicPr>
          <p:cNvPr id="6" name="Content Placeholder 3">
            <a:extLst>
              <a:ext uri="{FF2B5EF4-FFF2-40B4-BE49-F238E27FC236}">
                <a16:creationId xmlns:a16="http://schemas.microsoft.com/office/drawing/2014/main" id="{CC82BAA0-D61F-4962-BAFE-B342B09014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10540" y="2968953"/>
            <a:ext cx="4104530" cy="1286086"/>
          </a:xfrm>
          <a:prstGeom prst="rect">
            <a:avLst/>
          </a:prstGeom>
        </p:spPr>
      </p:pic>
      <p:pic>
        <p:nvPicPr>
          <p:cNvPr id="8" name="Picture 7">
            <a:extLst>
              <a:ext uri="{FF2B5EF4-FFF2-40B4-BE49-F238E27FC236}">
                <a16:creationId xmlns:a16="http://schemas.microsoft.com/office/drawing/2014/main" id="{D1BB73EB-0504-40E4-AEB8-0EF114A1BD02}"/>
              </a:ext>
            </a:extLst>
          </p:cNvPr>
          <p:cNvPicPr>
            <a:picLocks noChangeAspect="1"/>
          </p:cNvPicPr>
          <p:nvPr/>
        </p:nvPicPr>
        <p:blipFill rotWithShape="1">
          <a:blip r:embed="rId3">
            <a:extLst>
              <a:ext uri="{28A0092B-C50C-407E-A947-70E740481C1C}">
                <a14:useLocalDpi xmlns:a14="http://schemas.microsoft.com/office/drawing/2010/main" val="0"/>
              </a:ext>
            </a:extLst>
          </a:blip>
          <a:srcRect l="1572" t="12263" r="-315" b="17260"/>
          <a:stretch/>
        </p:blipFill>
        <p:spPr>
          <a:xfrm>
            <a:off x="6564385" y="4939219"/>
            <a:ext cx="3330224" cy="1644142"/>
          </a:xfrm>
          <a:prstGeom prst="rect">
            <a:avLst/>
          </a:prstGeom>
        </p:spPr>
      </p:pic>
      <p:pic>
        <p:nvPicPr>
          <p:cNvPr id="9" name="Picture 8">
            <a:extLst>
              <a:ext uri="{FF2B5EF4-FFF2-40B4-BE49-F238E27FC236}">
                <a16:creationId xmlns:a16="http://schemas.microsoft.com/office/drawing/2014/main" id="{A7D5F1B5-DD04-4E28-940E-DA45325D4B8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65708" y="2952740"/>
            <a:ext cx="2927578" cy="1668720"/>
          </a:xfrm>
          <a:prstGeom prst="rect">
            <a:avLst/>
          </a:prstGeom>
        </p:spPr>
      </p:pic>
      <p:pic>
        <p:nvPicPr>
          <p:cNvPr id="10" name="Picture 9">
            <a:extLst>
              <a:ext uri="{FF2B5EF4-FFF2-40B4-BE49-F238E27FC236}">
                <a16:creationId xmlns:a16="http://schemas.microsoft.com/office/drawing/2014/main" id="{BCDAA3AF-8DB7-4634-8AC5-8E6DFD3B473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12834" y="4621461"/>
            <a:ext cx="3491717" cy="1961901"/>
          </a:xfrm>
          <a:prstGeom prst="rect">
            <a:avLst/>
          </a:prstGeom>
        </p:spPr>
      </p:pic>
    </p:spTree>
    <p:extLst>
      <p:ext uri="{BB962C8B-B14F-4D97-AF65-F5344CB8AC3E}">
        <p14:creationId xmlns:p14="http://schemas.microsoft.com/office/powerpoint/2010/main" val="22629844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2D272E-E8B4-4F50-BEA3-856722526A55}"/>
              </a:ext>
            </a:extLst>
          </p:cNvPr>
          <p:cNvSpPr>
            <a:spLocks noGrp="1"/>
          </p:cNvSpPr>
          <p:nvPr>
            <p:ph type="title"/>
          </p:nvPr>
        </p:nvSpPr>
        <p:spPr>
          <a:xfrm>
            <a:off x="609600" y="615919"/>
            <a:ext cx="10972800" cy="1143000"/>
          </a:xfrm>
        </p:spPr>
        <p:txBody>
          <a:bodyPr/>
          <a:lstStyle/>
          <a:p>
            <a:r>
              <a:rPr lang="en-US" dirty="0"/>
              <a:t>Changing Institutions &amp; Culture</a:t>
            </a:r>
          </a:p>
        </p:txBody>
      </p:sp>
      <p:pic>
        <p:nvPicPr>
          <p:cNvPr id="4" name="Content Placeholder 3">
            <a:extLst>
              <a:ext uri="{FF2B5EF4-FFF2-40B4-BE49-F238E27FC236}">
                <a16:creationId xmlns:a16="http://schemas.microsoft.com/office/drawing/2014/main" id="{D96E220A-BFB1-4F8A-9F5E-C4C334AD1A10}"/>
              </a:ext>
            </a:extLst>
          </p:cNvPr>
          <p:cNvPicPr>
            <a:picLocks noGrp="1" noChangeAspect="1"/>
          </p:cNvPicPr>
          <p:nvPr>
            <p:ph sz="quarter" idx="10"/>
          </p:nvPr>
        </p:nvPicPr>
        <p:blipFill>
          <a:blip r:embed="rId2"/>
          <a:stretch>
            <a:fillRect/>
          </a:stretch>
        </p:blipFill>
        <p:spPr>
          <a:xfrm>
            <a:off x="6920740" y="2508281"/>
            <a:ext cx="2680371" cy="3581400"/>
          </a:xfrm>
          <a:prstGeom prst="rect">
            <a:avLst/>
          </a:prstGeom>
        </p:spPr>
      </p:pic>
      <p:sp>
        <p:nvSpPr>
          <p:cNvPr id="5" name="Rectangle 4">
            <a:extLst>
              <a:ext uri="{FF2B5EF4-FFF2-40B4-BE49-F238E27FC236}">
                <a16:creationId xmlns:a16="http://schemas.microsoft.com/office/drawing/2014/main" id="{13BD4929-A09F-4F56-9FF2-51A626DEC05D}"/>
              </a:ext>
            </a:extLst>
          </p:cNvPr>
          <p:cNvSpPr/>
          <p:nvPr/>
        </p:nvSpPr>
        <p:spPr>
          <a:xfrm>
            <a:off x="6770773" y="6125677"/>
            <a:ext cx="3459601" cy="369332"/>
          </a:xfrm>
          <a:prstGeom prst="rect">
            <a:avLst/>
          </a:prstGeom>
        </p:spPr>
        <p:txBody>
          <a:bodyPr wrap="none">
            <a:spAutoFit/>
          </a:bodyPr>
          <a:lstStyle/>
          <a:p>
            <a:r>
              <a:rPr lang="en-US" dirty="0"/>
              <a:t>https://vimeo.com/47025981 </a:t>
            </a:r>
          </a:p>
        </p:txBody>
      </p:sp>
      <p:pic>
        <p:nvPicPr>
          <p:cNvPr id="6" name="Picture 5">
            <a:extLst>
              <a:ext uri="{FF2B5EF4-FFF2-40B4-BE49-F238E27FC236}">
                <a16:creationId xmlns:a16="http://schemas.microsoft.com/office/drawing/2014/main" id="{38ABFA02-865F-41CB-BB1D-FBA22D21D027}"/>
              </a:ext>
            </a:extLst>
          </p:cNvPr>
          <p:cNvPicPr>
            <a:picLocks noChangeAspect="1"/>
          </p:cNvPicPr>
          <p:nvPr/>
        </p:nvPicPr>
        <p:blipFill>
          <a:blip r:embed="rId3"/>
          <a:stretch>
            <a:fillRect/>
          </a:stretch>
        </p:blipFill>
        <p:spPr>
          <a:xfrm>
            <a:off x="2104328" y="2508281"/>
            <a:ext cx="3733800" cy="3733800"/>
          </a:xfrm>
          <a:prstGeom prst="rect">
            <a:avLst/>
          </a:prstGeom>
        </p:spPr>
      </p:pic>
    </p:spTree>
    <p:extLst>
      <p:ext uri="{BB962C8B-B14F-4D97-AF65-F5344CB8AC3E}">
        <p14:creationId xmlns:p14="http://schemas.microsoft.com/office/powerpoint/2010/main" val="14022085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FDBF218-5938-4734-A9E7-53497B3A3327}"/>
              </a:ext>
            </a:extLst>
          </p:cNvPr>
          <p:cNvPicPr>
            <a:picLocks noChangeAspect="1"/>
          </p:cNvPicPr>
          <p:nvPr/>
        </p:nvPicPr>
        <p:blipFill>
          <a:blip r:embed="rId2"/>
          <a:stretch>
            <a:fillRect/>
          </a:stretch>
        </p:blipFill>
        <p:spPr>
          <a:xfrm>
            <a:off x="1233450" y="4145028"/>
            <a:ext cx="4552140" cy="2612928"/>
          </a:xfrm>
          <a:prstGeom prst="rect">
            <a:avLst/>
          </a:prstGeom>
        </p:spPr>
      </p:pic>
      <p:sp>
        <p:nvSpPr>
          <p:cNvPr id="2" name="Title 1">
            <a:extLst>
              <a:ext uri="{FF2B5EF4-FFF2-40B4-BE49-F238E27FC236}">
                <a16:creationId xmlns:a16="http://schemas.microsoft.com/office/drawing/2014/main" id="{AE11CC67-2F85-4ECB-A08A-72DAFEAC0CE2}"/>
              </a:ext>
            </a:extLst>
          </p:cNvPr>
          <p:cNvSpPr>
            <a:spLocks noGrp="1"/>
          </p:cNvSpPr>
          <p:nvPr>
            <p:ph type="title"/>
          </p:nvPr>
        </p:nvSpPr>
        <p:spPr>
          <a:xfrm>
            <a:off x="654341" y="836145"/>
            <a:ext cx="9531292" cy="779552"/>
          </a:xfrm>
        </p:spPr>
        <p:txBody>
          <a:bodyPr/>
          <a:lstStyle/>
          <a:p>
            <a:r>
              <a:rPr lang="en-US" dirty="0"/>
              <a:t>Validate, Challenge, Request Training</a:t>
            </a:r>
          </a:p>
        </p:txBody>
      </p:sp>
      <p:graphicFrame>
        <p:nvGraphicFramePr>
          <p:cNvPr id="8" name="Table 7">
            <a:extLst>
              <a:ext uri="{FF2B5EF4-FFF2-40B4-BE49-F238E27FC236}">
                <a16:creationId xmlns:a16="http://schemas.microsoft.com/office/drawing/2014/main" id="{6B6E10E7-D44C-4648-BF00-DFA094D525F7}"/>
              </a:ext>
            </a:extLst>
          </p:cNvPr>
          <p:cNvGraphicFramePr>
            <a:graphicFrameLocks noGrp="1"/>
          </p:cNvGraphicFramePr>
          <p:nvPr>
            <p:extLst>
              <p:ext uri="{D42A27DB-BD31-4B8C-83A1-F6EECF244321}">
                <p14:modId xmlns:p14="http://schemas.microsoft.com/office/powerpoint/2010/main" val="4011118981"/>
              </p:ext>
            </p:extLst>
          </p:nvPr>
        </p:nvGraphicFramePr>
        <p:xfrm>
          <a:off x="7102620" y="2601287"/>
          <a:ext cx="3352800" cy="2286000"/>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835130548"/>
                    </a:ext>
                  </a:extLst>
                </a:gridCol>
                <a:gridCol w="1676400">
                  <a:extLst>
                    <a:ext uri="{9D8B030D-6E8A-4147-A177-3AD203B41FA5}">
                      <a16:colId xmlns:a16="http://schemas.microsoft.com/office/drawing/2014/main" val="313430153"/>
                    </a:ext>
                  </a:extLst>
                </a:gridCol>
              </a:tblGrid>
              <a:tr h="594360">
                <a:tc>
                  <a:txBody>
                    <a:bodyPr/>
                    <a:lstStyle/>
                    <a:p>
                      <a:pPr algn="ctr"/>
                      <a:r>
                        <a:rPr lang="en-US" sz="2400" dirty="0"/>
                        <a:t>Rating</a:t>
                      </a:r>
                    </a:p>
                  </a:txBody>
                  <a:tcPr/>
                </a:tc>
                <a:tc>
                  <a:txBody>
                    <a:bodyPr/>
                    <a:lstStyle/>
                    <a:p>
                      <a:pPr algn="ctr"/>
                      <a:r>
                        <a:rPr lang="en-US" sz="2400" dirty="0"/>
                        <a:t>Percent</a:t>
                      </a:r>
                    </a:p>
                  </a:txBody>
                  <a:tcPr/>
                </a:tc>
                <a:extLst>
                  <a:ext uri="{0D108BD9-81ED-4DB2-BD59-A6C34878D82A}">
                    <a16:rowId xmlns:a16="http://schemas.microsoft.com/office/drawing/2014/main" val="1428543376"/>
                  </a:ext>
                </a:extLst>
              </a:tr>
              <a:tr h="594360">
                <a:tc>
                  <a:txBody>
                    <a:bodyPr/>
                    <a:lstStyle/>
                    <a:p>
                      <a:pPr algn="ctr"/>
                      <a:r>
                        <a:rPr lang="en-US" dirty="0"/>
                        <a:t>1 to 2</a:t>
                      </a:r>
                    </a:p>
                  </a:txBody>
                  <a:tcPr/>
                </a:tc>
                <a:tc>
                  <a:txBody>
                    <a:bodyPr/>
                    <a:lstStyle/>
                    <a:p>
                      <a:pPr algn="ctr"/>
                      <a:r>
                        <a:rPr lang="en-US" dirty="0"/>
                        <a:t>1%</a:t>
                      </a:r>
                    </a:p>
                  </a:txBody>
                  <a:tcPr/>
                </a:tc>
                <a:extLst>
                  <a:ext uri="{0D108BD9-81ED-4DB2-BD59-A6C34878D82A}">
                    <a16:rowId xmlns:a16="http://schemas.microsoft.com/office/drawing/2014/main" val="149442072"/>
                  </a:ext>
                </a:extLst>
              </a:tr>
              <a:tr h="594360">
                <a:tc>
                  <a:txBody>
                    <a:bodyPr/>
                    <a:lstStyle/>
                    <a:p>
                      <a:pPr algn="ctr"/>
                      <a:r>
                        <a:rPr lang="en-US" dirty="0"/>
                        <a:t>3</a:t>
                      </a:r>
                    </a:p>
                  </a:txBody>
                  <a:tcPr/>
                </a:tc>
                <a:tc>
                  <a:txBody>
                    <a:bodyPr/>
                    <a:lstStyle/>
                    <a:p>
                      <a:pPr algn="ctr"/>
                      <a:r>
                        <a:rPr lang="en-US" dirty="0"/>
                        <a:t>5%</a:t>
                      </a:r>
                    </a:p>
                  </a:txBody>
                  <a:tcPr/>
                </a:tc>
                <a:extLst>
                  <a:ext uri="{0D108BD9-81ED-4DB2-BD59-A6C34878D82A}">
                    <a16:rowId xmlns:a16="http://schemas.microsoft.com/office/drawing/2014/main" val="3436592960"/>
                  </a:ext>
                </a:extLst>
              </a:tr>
              <a:tr h="502920">
                <a:tc>
                  <a:txBody>
                    <a:bodyPr/>
                    <a:lstStyle/>
                    <a:p>
                      <a:pPr algn="ctr"/>
                      <a:r>
                        <a:rPr lang="en-US" sz="2400" b="1" dirty="0"/>
                        <a:t>4 to 5</a:t>
                      </a:r>
                    </a:p>
                  </a:txBody>
                  <a:tcPr/>
                </a:tc>
                <a:tc>
                  <a:txBody>
                    <a:bodyPr/>
                    <a:lstStyle/>
                    <a:p>
                      <a:pPr algn="ctr"/>
                      <a:r>
                        <a:rPr lang="en-US" sz="2400" b="1" dirty="0"/>
                        <a:t>94%</a:t>
                      </a:r>
                    </a:p>
                  </a:txBody>
                  <a:tcPr/>
                </a:tc>
                <a:extLst>
                  <a:ext uri="{0D108BD9-81ED-4DB2-BD59-A6C34878D82A}">
                    <a16:rowId xmlns:a16="http://schemas.microsoft.com/office/drawing/2014/main" val="2450730390"/>
                  </a:ext>
                </a:extLst>
              </a:tr>
            </a:tbl>
          </a:graphicData>
        </a:graphic>
      </p:graphicFrame>
      <p:pic>
        <p:nvPicPr>
          <p:cNvPr id="9" name="Picture 8">
            <a:extLst>
              <a:ext uri="{FF2B5EF4-FFF2-40B4-BE49-F238E27FC236}">
                <a16:creationId xmlns:a16="http://schemas.microsoft.com/office/drawing/2014/main" id="{8B2916F0-62C9-4ED7-86C3-1FBD3ED533FC}"/>
              </a:ext>
            </a:extLst>
          </p:cNvPr>
          <p:cNvPicPr>
            <a:picLocks noChangeAspect="1"/>
          </p:cNvPicPr>
          <p:nvPr/>
        </p:nvPicPr>
        <p:blipFill>
          <a:blip r:embed="rId3"/>
          <a:stretch>
            <a:fillRect/>
          </a:stretch>
        </p:blipFill>
        <p:spPr>
          <a:xfrm>
            <a:off x="1233451" y="2390953"/>
            <a:ext cx="4552141" cy="3067747"/>
          </a:xfrm>
          <a:prstGeom prst="rect">
            <a:avLst/>
          </a:prstGeom>
        </p:spPr>
      </p:pic>
      <p:sp>
        <p:nvSpPr>
          <p:cNvPr id="3" name="TextBox 2">
            <a:extLst>
              <a:ext uri="{FF2B5EF4-FFF2-40B4-BE49-F238E27FC236}">
                <a16:creationId xmlns:a16="http://schemas.microsoft.com/office/drawing/2014/main" id="{3E71729B-3123-489C-A8B3-AB29CFA0372F}"/>
              </a:ext>
            </a:extLst>
          </p:cNvPr>
          <p:cNvSpPr txBox="1"/>
          <p:nvPr/>
        </p:nvSpPr>
        <p:spPr>
          <a:xfrm>
            <a:off x="7001696" y="5039687"/>
            <a:ext cx="3873634" cy="1569660"/>
          </a:xfrm>
          <a:prstGeom prst="rect">
            <a:avLst/>
          </a:prstGeom>
          <a:noFill/>
        </p:spPr>
        <p:txBody>
          <a:bodyPr wrap="square" rtlCol="0">
            <a:spAutoFit/>
          </a:bodyPr>
          <a:lstStyle/>
          <a:p>
            <a:pPr marL="285750" indent="-285750">
              <a:buFont typeface="Arial" panose="020B0604020202020204" pitchFamily="34" charset="0"/>
              <a:buChar char="•"/>
            </a:pPr>
            <a:r>
              <a:rPr lang="en-US" sz="2400" dirty="0"/>
              <a:t>240 Staff Attended</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All Senior Managers Participated</a:t>
            </a:r>
          </a:p>
        </p:txBody>
      </p:sp>
    </p:spTree>
    <p:extLst>
      <p:ext uri="{BB962C8B-B14F-4D97-AF65-F5344CB8AC3E}">
        <p14:creationId xmlns:p14="http://schemas.microsoft.com/office/powerpoint/2010/main" val="6481709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0"/>
          </p:nvPr>
        </p:nvSpPr>
        <p:spPr>
          <a:xfrm>
            <a:off x="951269" y="2323751"/>
            <a:ext cx="3352800" cy="4038585"/>
          </a:xfrm>
        </p:spPr>
        <p:txBody>
          <a:bodyPr/>
          <a:lstStyle/>
          <a:p>
            <a:r>
              <a:rPr lang="en-US" sz="3200" b="1" u="sng" dirty="0"/>
              <a:t>Future Efforts:</a:t>
            </a:r>
          </a:p>
          <a:p>
            <a:endParaRPr lang="en-US" b="1" u="sng" dirty="0"/>
          </a:p>
          <a:p>
            <a:pPr marL="285750" indent="-285750">
              <a:buFont typeface="Arial" panose="020B0604020202020204" pitchFamily="34" charset="0"/>
              <a:buChar char="•"/>
            </a:pPr>
            <a:r>
              <a:rPr lang="en-US" sz="2800" dirty="0"/>
              <a:t>Keep Increasing Managers of Color</a:t>
            </a:r>
          </a:p>
          <a:p>
            <a:endParaRPr lang="en-US" sz="2800" dirty="0"/>
          </a:p>
          <a:p>
            <a:pPr marL="285750" indent="-285750">
              <a:buFont typeface="Arial" panose="020B0604020202020204" pitchFamily="34" charset="0"/>
              <a:buChar char="•"/>
            </a:pPr>
            <a:r>
              <a:rPr lang="en-US" sz="2800" dirty="0"/>
              <a:t>Create program specific strategies on DEI</a:t>
            </a:r>
          </a:p>
          <a:p>
            <a:endParaRPr lang="en-US" sz="1800" dirty="0"/>
          </a:p>
        </p:txBody>
      </p:sp>
      <p:graphicFrame>
        <p:nvGraphicFramePr>
          <p:cNvPr id="7" name="Content Placeholder 4">
            <a:extLst>
              <a:ext uri="{FF2B5EF4-FFF2-40B4-BE49-F238E27FC236}">
                <a16:creationId xmlns:a16="http://schemas.microsoft.com/office/drawing/2014/main" id="{A7D4E2B9-1192-492D-A4E0-41198A03A13B}"/>
              </a:ext>
            </a:extLst>
          </p:cNvPr>
          <p:cNvGraphicFramePr>
            <a:graphicFrameLocks/>
          </p:cNvGraphicFramePr>
          <p:nvPr>
            <p:extLst>
              <p:ext uri="{D42A27DB-BD31-4B8C-83A1-F6EECF244321}">
                <p14:modId xmlns:p14="http://schemas.microsoft.com/office/powerpoint/2010/main" val="2115670994"/>
              </p:ext>
            </p:extLst>
          </p:nvPr>
        </p:nvGraphicFramePr>
        <p:xfrm>
          <a:off x="5619277" y="2777419"/>
          <a:ext cx="5621454" cy="3565685"/>
        </p:xfrm>
        <a:graphic>
          <a:graphicData uri="http://schemas.openxmlformats.org/drawingml/2006/table">
            <a:tbl>
              <a:tblPr firstRow="1" bandRow="1">
                <a:tableStyleId>{5C22544A-7EE6-4342-B048-85BDC9FD1C3A}</a:tableStyleId>
              </a:tblPr>
              <a:tblGrid>
                <a:gridCol w="1486380">
                  <a:extLst>
                    <a:ext uri="{9D8B030D-6E8A-4147-A177-3AD203B41FA5}">
                      <a16:colId xmlns:a16="http://schemas.microsoft.com/office/drawing/2014/main" val="20000"/>
                    </a:ext>
                  </a:extLst>
                </a:gridCol>
                <a:gridCol w="961860">
                  <a:extLst>
                    <a:ext uri="{9D8B030D-6E8A-4147-A177-3AD203B41FA5}">
                      <a16:colId xmlns:a16="http://schemas.microsoft.com/office/drawing/2014/main" val="20001"/>
                    </a:ext>
                  </a:extLst>
                </a:gridCol>
                <a:gridCol w="1057738">
                  <a:extLst>
                    <a:ext uri="{9D8B030D-6E8A-4147-A177-3AD203B41FA5}">
                      <a16:colId xmlns:a16="http://schemas.microsoft.com/office/drawing/2014/main" val="20002"/>
                    </a:ext>
                  </a:extLst>
                </a:gridCol>
                <a:gridCol w="1057738">
                  <a:extLst>
                    <a:ext uri="{9D8B030D-6E8A-4147-A177-3AD203B41FA5}">
                      <a16:colId xmlns:a16="http://schemas.microsoft.com/office/drawing/2014/main" val="3477841710"/>
                    </a:ext>
                  </a:extLst>
                </a:gridCol>
                <a:gridCol w="1057738">
                  <a:extLst>
                    <a:ext uri="{9D8B030D-6E8A-4147-A177-3AD203B41FA5}">
                      <a16:colId xmlns:a16="http://schemas.microsoft.com/office/drawing/2014/main" val="20003"/>
                    </a:ext>
                  </a:extLst>
                </a:gridCol>
              </a:tblGrid>
              <a:tr h="623821">
                <a:tc>
                  <a:txBody>
                    <a:bodyPr/>
                    <a:lstStyle/>
                    <a:p>
                      <a:pPr marL="0" marR="0">
                        <a:lnSpc>
                          <a:spcPct val="115000"/>
                        </a:lnSpc>
                        <a:spcBef>
                          <a:spcPts val="0"/>
                        </a:spcBef>
                        <a:spcAft>
                          <a:spcPts val="100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1000"/>
                        </a:spcAft>
                      </a:pPr>
                      <a:r>
                        <a:rPr lang="en-US" sz="1800" b="1">
                          <a:effectLst/>
                          <a:latin typeface="Arial" panose="020B0604020202020204" pitchFamily="34" charset="0"/>
                          <a:ea typeface="Calibri" panose="020F0502020204030204" pitchFamily="34" charset="0"/>
                          <a:cs typeface="Times New Roman" panose="02020603050405020304" pitchFamily="18" charset="0"/>
                        </a:rPr>
                        <a:t>FY2015</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1000"/>
                        </a:spcAft>
                      </a:pPr>
                      <a:r>
                        <a:rPr lang="en-US" sz="1800" b="1" dirty="0">
                          <a:effectLst/>
                          <a:latin typeface="Arial" panose="020B0604020202020204" pitchFamily="34" charset="0"/>
                          <a:ea typeface="Calibri" panose="020F0502020204030204" pitchFamily="34" charset="0"/>
                          <a:cs typeface="Times New Roman" panose="02020603050405020304" pitchFamily="18" charset="0"/>
                        </a:rPr>
                        <a:t>Dec. 2016</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1000"/>
                        </a:spcAft>
                      </a:pPr>
                      <a:r>
                        <a:rPr lang="en-US" sz="1800" b="1">
                          <a:effectLst/>
                          <a:latin typeface="Arial" panose="020B0604020202020204" pitchFamily="34" charset="0"/>
                          <a:ea typeface="Calibri" panose="020F0502020204030204" pitchFamily="34" charset="0"/>
                          <a:cs typeface="Times New Roman" panose="02020603050405020304" pitchFamily="18" charset="0"/>
                        </a:rPr>
                        <a:t>FY2017</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1000"/>
                        </a:spcAft>
                      </a:pPr>
                      <a:r>
                        <a:rPr lang="en-US" sz="1800" b="1">
                          <a:effectLst/>
                          <a:latin typeface="Arial" panose="020B0604020202020204" pitchFamily="34" charset="0"/>
                          <a:ea typeface="Calibri" panose="020F0502020204030204" pitchFamily="34" charset="0"/>
                          <a:cs typeface="Times New Roman" panose="02020603050405020304" pitchFamily="18" charset="0"/>
                        </a:rPr>
                        <a:t>FY2018</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733316">
                <a:tc>
                  <a:txBody>
                    <a:bodyPr/>
                    <a:lstStyle/>
                    <a:p>
                      <a:pPr marL="0" marR="0">
                        <a:lnSpc>
                          <a:spcPct val="115000"/>
                        </a:lnSpc>
                        <a:spcBef>
                          <a:spcPts val="0"/>
                        </a:spcBef>
                        <a:spcAft>
                          <a:spcPts val="1000"/>
                        </a:spcAft>
                      </a:pPr>
                      <a:r>
                        <a:rPr lang="en-US" sz="1800" b="1" dirty="0">
                          <a:effectLst/>
                          <a:latin typeface="Arial" panose="020B0604020202020204" pitchFamily="34" charset="0"/>
                          <a:ea typeface="Calibri" panose="020F0502020204030204" pitchFamily="34" charset="0"/>
                          <a:cs typeface="Times New Roman" panose="02020603050405020304" pitchFamily="18" charset="0"/>
                        </a:rPr>
                        <a:t>Senior Manager</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1000"/>
                        </a:spcAft>
                      </a:pPr>
                      <a:r>
                        <a:rPr lang="en-US" sz="1800">
                          <a:effectLst/>
                          <a:latin typeface="Arial" panose="020B0604020202020204" pitchFamily="34" charset="0"/>
                          <a:ea typeface="Calibri" panose="020F0502020204030204" pitchFamily="34" charset="0"/>
                          <a:cs typeface="Times New Roman" panose="02020603050405020304" pitchFamily="18" charset="0"/>
                        </a:rPr>
                        <a:t>20%</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1000"/>
                        </a:spcAft>
                      </a:pPr>
                      <a:r>
                        <a:rPr lang="en-US" sz="1800">
                          <a:effectLst/>
                          <a:latin typeface="Arial" panose="020B0604020202020204" pitchFamily="34" charset="0"/>
                          <a:ea typeface="Calibri" panose="020F0502020204030204" pitchFamily="34" charset="0"/>
                          <a:cs typeface="Times New Roman" panose="02020603050405020304" pitchFamily="18" charset="0"/>
                        </a:rPr>
                        <a:t>22%</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100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22% </a:t>
                      </a:r>
                    </a:p>
                    <a:p>
                      <a:pPr marL="0" marR="0" algn="ctr">
                        <a:lnSpc>
                          <a:spcPct val="115000"/>
                        </a:lnSpc>
                        <a:spcBef>
                          <a:spcPts val="0"/>
                        </a:spcBef>
                        <a:spcAft>
                          <a:spcPts val="100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(2 of 9)</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100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14% </a:t>
                      </a:r>
                    </a:p>
                    <a:p>
                      <a:pPr marL="0" marR="0" algn="ctr">
                        <a:lnSpc>
                          <a:spcPct val="115000"/>
                        </a:lnSpc>
                        <a:spcBef>
                          <a:spcPts val="0"/>
                        </a:spcBef>
                        <a:spcAft>
                          <a:spcPts val="100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(1 of 7)</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733316">
                <a:tc>
                  <a:txBody>
                    <a:bodyPr/>
                    <a:lstStyle/>
                    <a:p>
                      <a:pPr marL="0" marR="0">
                        <a:lnSpc>
                          <a:spcPct val="115000"/>
                        </a:lnSpc>
                        <a:spcBef>
                          <a:spcPts val="0"/>
                        </a:spcBef>
                        <a:spcAft>
                          <a:spcPts val="1000"/>
                        </a:spcAft>
                      </a:pPr>
                      <a:r>
                        <a:rPr lang="en-US" sz="1800" b="1" dirty="0">
                          <a:effectLst/>
                          <a:latin typeface="Arial" panose="020B0604020202020204" pitchFamily="34" charset="0"/>
                          <a:ea typeface="Calibri" panose="020F0502020204030204" pitchFamily="34" charset="0"/>
                          <a:cs typeface="Times New Roman" panose="02020603050405020304" pitchFamily="18" charset="0"/>
                        </a:rPr>
                        <a:t>Program Director</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1000"/>
                        </a:spcAft>
                      </a:pPr>
                      <a:r>
                        <a:rPr lang="en-US" sz="1800">
                          <a:effectLst/>
                          <a:latin typeface="Arial" panose="020B0604020202020204" pitchFamily="34" charset="0"/>
                          <a:ea typeface="Calibri" panose="020F0502020204030204" pitchFamily="34" charset="0"/>
                          <a:cs typeface="Times New Roman" panose="02020603050405020304" pitchFamily="18" charset="0"/>
                        </a:rPr>
                        <a:t>16%</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1000"/>
                        </a:spcAft>
                      </a:pPr>
                      <a:r>
                        <a:rPr lang="en-US" sz="1800">
                          <a:effectLst/>
                          <a:latin typeface="Arial" panose="020B0604020202020204" pitchFamily="34" charset="0"/>
                          <a:ea typeface="Calibri" panose="020F0502020204030204" pitchFamily="34" charset="0"/>
                          <a:cs typeface="Times New Roman" panose="02020603050405020304" pitchFamily="18" charset="0"/>
                        </a:rPr>
                        <a:t>16%</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100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16% </a:t>
                      </a:r>
                    </a:p>
                    <a:p>
                      <a:pPr marL="0" marR="0" algn="ctr">
                        <a:lnSpc>
                          <a:spcPct val="115000"/>
                        </a:lnSpc>
                        <a:spcBef>
                          <a:spcPts val="0"/>
                        </a:spcBef>
                        <a:spcAft>
                          <a:spcPts val="100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(5 of 31)</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100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19% </a:t>
                      </a:r>
                    </a:p>
                    <a:p>
                      <a:pPr marL="0" marR="0" algn="ctr">
                        <a:lnSpc>
                          <a:spcPct val="115000"/>
                        </a:lnSpc>
                        <a:spcBef>
                          <a:spcPts val="0"/>
                        </a:spcBef>
                        <a:spcAft>
                          <a:spcPts val="100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(7 of 37)</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733316">
                <a:tc>
                  <a:txBody>
                    <a:bodyPr/>
                    <a:lstStyle/>
                    <a:p>
                      <a:pPr marL="0" marR="0">
                        <a:lnSpc>
                          <a:spcPct val="115000"/>
                        </a:lnSpc>
                        <a:spcBef>
                          <a:spcPts val="0"/>
                        </a:spcBef>
                        <a:spcAft>
                          <a:spcPts val="1000"/>
                        </a:spcAft>
                      </a:pPr>
                      <a:r>
                        <a:rPr lang="en-US" sz="1800" b="1" dirty="0">
                          <a:effectLst/>
                          <a:latin typeface="Arial" panose="020B0604020202020204" pitchFamily="34" charset="0"/>
                          <a:ea typeface="Calibri" panose="020F0502020204030204" pitchFamily="34" charset="0"/>
                          <a:cs typeface="Times New Roman" panose="02020603050405020304" pitchFamily="18" charset="0"/>
                        </a:rPr>
                        <a:t>Supervisor</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1000"/>
                        </a:spcAft>
                      </a:pPr>
                      <a:r>
                        <a:rPr lang="en-US" sz="1800">
                          <a:effectLst/>
                          <a:latin typeface="Arial" panose="020B0604020202020204" pitchFamily="34" charset="0"/>
                          <a:ea typeface="Calibri" panose="020F0502020204030204" pitchFamily="34" charset="0"/>
                          <a:cs typeface="Times New Roman" panose="02020603050405020304" pitchFamily="18" charset="0"/>
                        </a:rPr>
                        <a:t>34%</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1000"/>
                        </a:spcAft>
                      </a:pPr>
                      <a:r>
                        <a:rPr lang="en-US" sz="1800">
                          <a:effectLst/>
                          <a:latin typeface="Arial" panose="020B0604020202020204" pitchFamily="34" charset="0"/>
                          <a:ea typeface="Calibri" panose="020F0502020204030204" pitchFamily="34" charset="0"/>
                          <a:cs typeface="Times New Roman" panose="02020603050405020304" pitchFamily="18" charset="0"/>
                        </a:rPr>
                        <a:t>42%</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100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46% </a:t>
                      </a:r>
                    </a:p>
                    <a:p>
                      <a:pPr marL="0" marR="0" algn="ctr">
                        <a:lnSpc>
                          <a:spcPct val="115000"/>
                        </a:lnSpc>
                        <a:spcBef>
                          <a:spcPts val="0"/>
                        </a:spcBef>
                        <a:spcAft>
                          <a:spcPts val="1000"/>
                        </a:spcAft>
                      </a:pPr>
                      <a:r>
                        <a:rPr lang="en-US" sz="1600" dirty="0">
                          <a:effectLst/>
                          <a:latin typeface="Arial" panose="020B0604020202020204" pitchFamily="34" charset="0"/>
                          <a:ea typeface="Calibri" panose="020F0502020204030204" pitchFamily="34" charset="0"/>
                          <a:cs typeface="Times New Roman" panose="02020603050405020304" pitchFamily="18" charset="0"/>
                        </a:rPr>
                        <a:t>(36 of 78)</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100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47% </a:t>
                      </a:r>
                    </a:p>
                    <a:p>
                      <a:pPr marL="0" marR="0" algn="ctr">
                        <a:lnSpc>
                          <a:spcPct val="115000"/>
                        </a:lnSpc>
                        <a:spcBef>
                          <a:spcPts val="0"/>
                        </a:spcBef>
                        <a:spcAft>
                          <a:spcPts val="1000"/>
                        </a:spcAft>
                      </a:pPr>
                      <a:r>
                        <a:rPr lang="en-US" sz="1600" dirty="0">
                          <a:effectLst/>
                          <a:latin typeface="Arial" panose="020B0604020202020204" pitchFamily="34" charset="0"/>
                          <a:ea typeface="Calibri" panose="020F0502020204030204" pitchFamily="34" charset="0"/>
                          <a:cs typeface="Times New Roman" panose="02020603050405020304" pitchFamily="18" charset="0"/>
                        </a:rPr>
                        <a:t>(30 of 64)</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733316">
                <a:tc>
                  <a:txBody>
                    <a:bodyPr/>
                    <a:lstStyle/>
                    <a:p>
                      <a:pPr marL="0" marR="0">
                        <a:lnSpc>
                          <a:spcPct val="115000"/>
                        </a:lnSpc>
                        <a:spcBef>
                          <a:spcPts val="0"/>
                        </a:spcBef>
                        <a:spcAft>
                          <a:spcPts val="1000"/>
                        </a:spcAft>
                      </a:pPr>
                      <a:r>
                        <a:rPr lang="en-US" sz="1800" b="1" dirty="0">
                          <a:effectLst/>
                          <a:latin typeface="Arial" panose="020B0604020202020204" pitchFamily="34" charset="0"/>
                          <a:ea typeface="Calibri" panose="020F0502020204030204" pitchFamily="34" charset="0"/>
                          <a:cs typeface="Times New Roman" panose="02020603050405020304" pitchFamily="18" charset="0"/>
                        </a:rPr>
                        <a:t>Overall</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1000"/>
                        </a:spcAft>
                      </a:pPr>
                      <a:r>
                        <a:rPr lang="en-US" sz="1800">
                          <a:effectLst/>
                          <a:latin typeface="Arial" panose="020B0604020202020204" pitchFamily="34" charset="0"/>
                          <a:ea typeface="Calibri" panose="020F0502020204030204" pitchFamily="34" charset="0"/>
                          <a:cs typeface="Times New Roman" panose="02020603050405020304" pitchFamily="18" charset="0"/>
                        </a:rPr>
                        <a:t>27%</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100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31%</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100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37% </a:t>
                      </a:r>
                    </a:p>
                    <a:p>
                      <a:pPr marL="0" marR="0" algn="ctr">
                        <a:lnSpc>
                          <a:spcPct val="115000"/>
                        </a:lnSpc>
                        <a:spcBef>
                          <a:spcPts val="0"/>
                        </a:spcBef>
                        <a:spcAft>
                          <a:spcPts val="1000"/>
                        </a:spcAft>
                      </a:pPr>
                      <a:r>
                        <a:rPr lang="en-US" sz="1400" dirty="0">
                          <a:effectLst/>
                          <a:latin typeface="Arial" panose="020B0604020202020204" pitchFamily="34" charset="0"/>
                          <a:ea typeface="Calibri" panose="020F0502020204030204" pitchFamily="34" charset="0"/>
                          <a:cs typeface="Times New Roman" panose="02020603050405020304" pitchFamily="18" charset="0"/>
                        </a:rPr>
                        <a:t>(43 of 118)</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100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35% </a:t>
                      </a:r>
                    </a:p>
                    <a:p>
                      <a:pPr marL="0" marR="0" algn="ctr">
                        <a:lnSpc>
                          <a:spcPct val="115000"/>
                        </a:lnSpc>
                        <a:spcBef>
                          <a:spcPts val="0"/>
                        </a:spcBef>
                        <a:spcAft>
                          <a:spcPts val="1000"/>
                        </a:spcAft>
                      </a:pPr>
                      <a:r>
                        <a:rPr lang="en-US" sz="1400" dirty="0">
                          <a:effectLst/>
                          <a:latin typeface="Arial" panose="020B0604020202020204" pitchFamily="34" charset="0"/>
                          <a:ea typeface="Calibri" panose="020F0502020204030204" pitchFamily="34" charset="0"/>
                          <a:cs typeface="Times New Roman" panose="02020603050405020304" pitchFamily="18" charset="0"/>
                        </a:rPr>
                        <a:t>(38 of 108)</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bl>
          </a:graphicData>
        </a:graphic>
      </p:graphicFrame>
      <p:cxnSp>
        <p:nvCxnSpPr>
          <p:cNvPr id="10" name="Straight Connector 9">
            <a:extLst>
              <a:ext uri="{FF2B5EF4-FFF2-40B4-BE49-F238E27FC236}">
                <a16:creationId xmlns:a16="http://schemas.microsoft.com/office/drawing/2014/main" id="{14691E09-71E2-4011-BCAB-A5440AA04273}"/>
              </a:ext>
            </a:extLst>
          </p:cNvPr>
          <p:cNvCxnSpPr>
            <a:cxnSpLocks/>
          </p:cNvCxnSpPr>
          <p:nvPr/>
        </p:nvCxnSpPr>
        <p:spPr>
          <a:xfrm>
            <a:off x="5619277" y="5609572"/>
            <a:ext cx="5621454" cy="0"/>
          </a:xfrm>
          <a:prstGeom prst="line">
            <a:avLst/>
          </a:prstGeom>
        </p:spPr>
        <p:style>
          <a:lnRef idx="3">
            <a:schemeClr val="accent1"/>
          </a:lnRef>
          <a:fillRef idx="0">
            <a:schemeClr val="accent1"/>
          </a:fillRef>
          <a:effectRef idx="2">
            <a:schemeClr val="accent1"/>
          </a:effectRef>
          <a:fontRef idx="minor">
            <a:schemeClr val="tx1"/>
          </a:fontRef>
        </p:style>
      </p:cxnSp>
      <p:sp>
        <p:nvSpPr>
          <p:cNvPr id="12" name="Oval 11">
            <a:extLst>
              <a:ext uri="{FF2B5EF4-FFF2-40B4-BE49-F238E27FC236}">
                <a16:creationId xmlns:a16="http://schemas.microsoft.com/office/drawing/2014/main" id="{2CD0E60C-85A5-4E35-AFD4-63614C91DCA1}"/>
              </a:ext>
            </a:extLst>
          </p:cNvPr>
          <p:cNvSpPr/>
          <p:nvPr/>
        </p:nvSpPr>
        <p:spPr>
          <a:xfrm>
            <a:off x="10128497" y="4874680"/>
            <a:ext cx="1112234" cy="73488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Arrow: Right 12">
            <a:extLst>
              <a:ext uri="{FF2B5EF4-FFF2-40B4-BE49-F238E27FC236}">
                <a16:creationId xmlns:a16="http://schemas.microsoft.com/office/drawing/2014/main" id="{7C1E358C-38DF-4E40-B89C-576943277740}"/>
              </a:ext>
            </a:extLst>
          </p:cNvPr>
          <p:cNvSpPr/>
          <p:nvPr/>
        </p:nvSpPr>
        <p:spPr>
          <a:xfrm rot="12596468">
            <a:off x="11052618" y="4238416"/>
            <a:ext cx="495191" cy="39428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3">
            <a:extLst>
              <a:ext uri="{FF2B5EF4-FFF2-40B4-BE49-F238E27FC236}">
                <a16:creationId xmlns:a16="http://schemas.microsoft.com/office/drawing/2014/main" id="{11B52E99-A1E7-417C-A207-6FB5F26DB27C}"/>
              </a:ext>
            </a:extLst>
          </p:cNvPr>
          <p:cNvSpPr txBox="1">
            <a:spLocks/>
          </p:cNvSpPr>
          <p:nvPr/>
        </p:nvSpPr>
        <p:spPr bwMode="gray">
          <a:xfrm>
            <a:off x="711666" y="609249"/>
            <a:ext cx="10972800" cy="1143000"/>
          </a:xfrm>
          <a:prstGeom prst="rect">
            <a:avLst/>
          </a:prstGeom>
        </p:spPr>
        <p:txBody>
          <a:bodyPr vert="horz" lIns="91440" tIns="45720" rIns="91440" bIns="45720" rtlCol="0" anchor="ctr">
            <a:noAutofit/>
          </a:bodyPr>
          <a:lstStyle>
            <a:lvl1pPr algn="l" defTabSz="457200" rtl="0" eaLnBrk="1" latinLnBrk="0" hangingPunct="1">
              <a:spcBef>
                <a:spcPct val="0"/>
              </a:spcBef>
              <a:buNone/>
              <a:defRPr sz="4500" b="1" i="0" kern="1200">
                <a:solidFill>
                  <a:schemeClr val="bg1"/>
                </a:solidFill>
                <a:effectLst>
                  <a:outerShdw blurRad="38100" dist="38100" dir="2700000" algn="tl">
                    <a:srgbClr val="000000">
                      <a:alpha val="43137"/>
                    </a:srgbClr>
                  </a:outerShdw>
                </a:effectLst>
                <a:latin typeface="Corbel"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Starting to Reach the Goal!!</a:t>
            </a:r>
          </a:p>
        </p:txBody>
      </p:sp>
    </p:spTree>
    <p:extLst>
      <p:ext uri="{BB962C8B-B14F-4D97-AF65-F5344CB8AC3E}">
        <p14:creationId xmlns:p14="http://schemas.microsoft.com/office/powerpoint/2010/main" val="42895716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87324034-7632-4D6A-AE33-5A43D0FB4603}"/>
              </a:ext>
            </a:extLst>
          </p:cNvPr>
          <p:cNvGraphicFramePr>
            <a:graphicFrameLocks noGrp="1"/>
          </p:cNvGraphicFramePr>
          <p:nvPr>
            <p:extLst>
              <p:ext uri="{D42A27DB-BD31-4B8C-83A1-F6EECF244321}">
                <p14:modId xmlns:p14="http://schemas.microsoft.com/office/powerpoint/2010/main" val="1319383655"/>
              </p:ext>
            </p:extLst>
          </p:nvPr>
        </p:nvGraphicFramePr>
        <p:xfrm>
          <a:off x="685101" y="3021236"/>
          <a:ext cx="5299047" cy="2926080"/>
        </p:xfrm>
        <a:graphic>
          <a:graphicData uri="http://schemas.openxmlformats.org/drawingml/2006/table">
            <a:tbl>
              <a:tblPr firstRow="1" bandRow="1">
                <a:tableStyleId>{5C22544A-7EE6-4342-B048-85BDC9FD1C3A}</a:tableStyleId>
              </a:tblPr>
              <a:tblGrid>
                <a:gridCol w="2806299">
                  <a:extLst>
                    <a:ext uri="{9D8B030D-6E8A-4147-A177-3AD203B41FA5}">
                      <a16:colId xmlns:a16="http://schemas.microsoft.com/office/drawing/2014/main" val="2516063351"/>
                    </a:ext>
                  </a:extLst>
                </a:gridCol>
                <a:gridCol w="1246374">
                  <a:extLst>
                    <a:ext uri="{9D8B030D-6E8A-4147-A177-3AD203B41FA5}">
                      <a16:colId xmlns:a16="http://schemas.microsoft.com/office/drawing/2014/main" val="1211488479"/>
                    </a:ext>
                  </a:extLst>
                </a:gridCol>
                <a:gridCol w="1246374">
                  <a:extLst>
                    <a:ext uri="{9D8B030D-6E8A-4147-A177-3AD203B41FA5}">
                      <a16:colId xmlns:a16="http://schemas.microsoft.com/office/drawing/2014/main" val="1052977487"/>
                    </a:ext>
                  </a:extLst>
                </a:gridCol>
              </a:tblGrid>
              <a:tr h="792662">
                <a:tc>
                  <a:txBody>
                    <a:bodyPr/>
                    <a:lstStyle/>
                    <a:p>
                      <a:r>
                        <a:rPr lang="en-US" sz="2400" dirty="0"/>
                        <a:t>Increased Diversity</a:t>
                      </a:r>
                    </a:p>
                  </a:txBody>
                  <a:tcPr/>
                </a:tc>
                <a:tc>
                  <a:txBody>
                    <a:bodyPr/>
                    <a:lstStyle/>
                    <a:p>
                      <a:pPr algn="ctr"/>
                      <a:r>
                        <a:rPr lang="en-US" dirty="0"/>
                        <a:t>FY2017</a:t>
                      </a:r>
                    </a:p>
                  </a:txBody>
                  <a:tcPr/>
                </a:tc>
                <a:tc>
                  <a:txBody>
                    <a:bodyPr/>
                    <a:lstStyle/>
                    <a:p>
                      <a:pPr algn="ctr"/>
                      <a:r>
                        <a:rPr lang="en-US" dirty="0"/>
                        <a:t>FY2018</a:t>
                      </a:r>
                    </a:p>
                  </a:txBody>
                  <a:tcPr/>
                </a:tc>
                <a:extLst>
                  <a:ext uri="{0D108BD9-81ED-4DB2-BD59-A6C34878D82A}">
                    <a16:rowId xmlns:a16="http://schemas.microsoft.com/office/drawing/2014/main" val="1474574998"/>
                  </a:ext>
                </a:extLst>
              </a:tr>
              <a:tr h="357187">
                <a:tc>
                  <a:txBody>
                    <a:bodyPr/>
                    <a:lstStyle/>
                    <a:p>
                      <a:r>
                        <a:rPr lang="en-US" dirty="0"/>
                        <a:t>Staff of Color</a:t>
                      </a:r>
                    </a:p>
                  </a:txBody>
                  <a:tcPr/>
                </a:tc>
                <a:tc>
                  <a:txBody>
                    <a:bodyPr/>
                    <a:lstStyle/>
                    <a:p>
                      <a:pPr algn="ctr"/>
                      <a:r>
                        <a:rPr lang="en-US" dirty="0"/>
                        <a:t>36%</a:t>
                      </a:r>
                    </a:p>
                  </a:txBody>
                  <a:tcPr/>
                </a:tc>
                <a:tc>
                  <a:txBody>
                    <a:bodyPr/>
                    <a:lstStyle/>
                    <a:p>
                      <a:pPr algn="ctr"/>
                      <a:r>
                        <a:rPr lang="en-US" dirty="0"/>
                        <a:t>41%</a:t>
                      </a:r>
                    </a:p>
                  </a:txBody>
                  <a:tcPr/>
                </a:tc>
                <a:extLst>
                  <a:ext uri="{0D108BD9-81ED-4DB2-BD59-A6C34878D82A}">
                    <a16:rowId xmlns:a16="http://schemas.microsoft.com/office/drawing/2014/main" val="407017932"/>
                  </a:ext>
                </a:extLst>
              </a:tr>
              <a:tr h="357187">
                <a:tc>
                  <a:txBody>
                    <a:bodyPr/>
                    <a:lstStyle/>
                    <a:p>
                      <a:r>
                        <a:rPr lang="en-US" dirty="0"/>
                        <a:t>Bilingual Clinicians</a:t>
                      </a:r>
                    </a:p>
                  </a:txBody>
                  <a:tcPr/>
                </a:tc>
                <a:tc>
                  <a:txBody>
                    <a:bodyPr/>
                    <a:lstStyle/>
                    <a:p>
                      <a:pPr algn="ctr"/>
                      <a:r>
                        <a:rPr lang="en-US" dirty="0"/>
                        <a:t>27%</a:t>
                      </a:r>
                    </a:p>
                  </a:txBody>
                  <a:tcPr/>
                </a:tc>
                <a:tc>
                  <a:txBody>
                    <a:bodyPr/>
                    <a:lstStyle/>
                    <a:p>
                      <a:pPr algn="ctr"/>
                      <a:r>
                        <a:rPr lang="en-US" dirty="0"/>
                        <a:t>31%</a:t>
                      </a:r>
                    </a:p>
                  </a:txBody>
                  <a:tcPr/>
                </a:tc>
                <a:extLst>
                  <a:ext uri="{0D108BD9-81ED-4DB2-BD59-A6C34878D82A}">
                    <a16:rowId xmlns:a16="http://schemas.microsoft.com/office/drawing/2014/main" val="2207022784"/>
                  </a:ext>
                </a:extLst>
              </a:tr>
              <a:tr h="357187">
                <a:tc>
                  <a:txBody>
                    <a:bodyPr/>
                    <a:lstStyle/>
                    <a:p>
                      <a:r>
                        <a:rPr lang="en-US" dirty="0"/>
                        <a:t>LGBTQ+</a:t>
                      </a:r>
                    </a:p>
                  </a:txBody>
                  <a:tcPr/>
                </a:tc>
                <a:tc>
                  <a:txBody>
                    <a:bodyPr/>
                    <a:lstStyle/>
                    <a:p>
                      <a:pPr algn="ctr"/>
                      <a:r>
                        <a:rPr lang="en-US" dirty="0"/>
                        <a:t>11%</a:t>
                      </a:r>
                    </a:p>
                  </a:txBody>
                  <a:tcPr/>
                </a:tc>
                <a:tc>
                  <a:txBody>
                    <a:bodyPr/>
                    <a:lstStyle/>
                    <a:p>
                      <a:pPr algn="ctr"/>
                      <a:r>
                        <a:rPr lang="en-US" dirty="0"/>
                        <a:t>15%</a:t>
                      </a:r>
                    </a:p>
                  </a:txBody>
                  <a:tcPr/>
                </a:tc>
                <a:extLst>
                  <a:ext uri="{0D108BD9-81ED-4DB2-BD59-A6C34878D82A}">
                    <a16:rowId xmlns:a16="http://schemas.microsoft.com/office/drawing/2014/main" val="2328913278"/>
                  </a:ext>
                </a:extLst>
              </a:tr>
              <a:tr h="616515">
                <a:tc>
                  <a:txBody>
                    <a:bodyPr/>
                    <a:lstStyle/>
                    <a:p>
                      <a:r>
                        <a:rPr lang="en-US" dirty="0"/>
                        <a:t>Mental/Emotional Disability</a:t>
                      </a:r>
                    </a:p>
                  </a:txBody>
                  <a:tcPr/>
                </a:tc>
                <a:tc>
                  <a:txBody>
                    <a:bodyPr/>
                    <a:lstStyle/>
                    <a:p>
                      <a:pPr algn="ctr"/>
                      <a:r>
                        <a:rPr lang="en-US" dirty="0"/>
                        <a:t>4%</a:t>
                      </a:r>
                    </a:p>
                  </a:txBody>
                  <a:tcPr/>
                </a:tc>
                <a:tc>
                  <a:txBody>
                    <a:bodyPr/>
                    <a:lstStyle/>
                    <a:p>
                      <a:pPr algn="ctr"/>
                      <a:r>
                        <a:rPr lang="en-US" dirty="0"/>
                        <a:t>13%</a:t>
                      </a:r>
                    </a:p>
                  </a:txBody>
                  <a:tcPr/>
                </a:tc>
                <a:extLst>
                  <a:ext uri="{0D108BD9-81ED-4DB2-BD59-A6C34878D82A}">
                    <a16:rowId xmlns:a16="http://schemas.microsoft.com/office/drawing/2014/main" val="85769313"/>
                  </a:ext>
                </a:extLst>
              </a:tr>
              <a:tr h="357187">
                <a:tc>
                  <a:txBody>
                    <a:bodyPr/>
                    <a:lstStyle/>
                    <a:p>
                      <a:r>
                        <a:rPr lang="en-US" dirty="0"/>
                        <a:t>Immigrant</a:t>
                      </a:r>
                    </a:p>
                  </a:txBody>
                  <a:tcPr/>
                </a:tc>
                <a:tc>
                  <a:txBody>
                    <a:bodyPr/>
                    <a:lstStyle/>
                    <a:p>
                      <a:pPr algn="ctr"/>
                      <a:r>
                        <a:rPr lang="en-US" dirty="0"/>
                        <a:t>7%</a:t>
                      </a:r>
                    </a:p>
                  </a:txBody>
                  <a:tcPr/>
                </a:tc>
                <a:tc>
                  <a:txBody>
                    <a:bodyPr/>
                    <a:lstStyle/>
                    <a:p>
                      <a:pPr algn="ctr"/>
                      <a:r>
                        <a:rPr lang="en-US" dirty="0"/>
                        <a:t>9%</a:t>
                      </a:r>
                    </a:p>
                  </a:txBody>
                  <a:tcPr/>
                </a:tc>
                <a:extLst>
                  <a:ext uri="{0D108BD9-81ED-4DB2-BD59-A6C34878D82A}">
                    <a16:rowId xmlns:a16="http://schemas.microsoft.com/office/drawing/2014/main" val="1000447866"/>
                  </a:ext>
                </a:extLst>
              </a:tr>
            </a:tbl>
          </a:graphicData>
        </a:graphic>
      </p:graphicFrame>
      <p:graphicFrame>
        <p:nvGraphicFramePr>
          <p:cNvPr id="7" name="Content Placeholder 4">
            <a:extLst>
              <a:ext uri="{FF2B5EF4-FFF2-40B4-BE49-F238E27FC236}">
                <a16:creationId xmlns:a16="http://schemas.microsoft.com/office/drawing/2014/main" id="{8F64EB8C-1ACA-4156-A1E1-DC6768904B86}"/>
              </a:ext>
            </a:extLst>
          </p:cNvPr>
          <p:cNvGraphicFramePr>
            <a:graphicFrameLocks noGrp="1"/>
          </p:cNvGraphicFramePr>
          <p:nvPr>
            <p:ph sz="half" idx="1"/>
            <p:extLst>
              <p:ext uri="{D42A27DB-BD31-4B8C-83A1-F6EECF244321}">
                <p14:modId xmlns:p14="http://schemas.microsoft.com/office/powerpoint/2010/main" val="2891795304"/>
              </p:ext>
            </p:extLst>
          </p:nvPr>
        </p:nvGraphicFramePr>
        <p:xfrm>
          <a:off x="6484689" y="2613473"/>
          <a:ext cx="4926318" cy="3741607"/>
        </p:xfrm>
        <a:graphic>
          <a:graphicData uri="http://schemas.openxmlformats.org/drawingml/2006/table">
            <a:tbl>
              <a:tblPr firstRow="1" bandRow="1">
                <a:tableStyleId>{5C22544A-7EE6-4342-B048-85BDC9FD1C3A}</a:tableStyleId>
              </a:tblPr>
              <a:tblGrid>
                <a:gridCol w="1679779">
                  <a:extLst>
                    <a:ext uri="{9D8B030D-6E8A-4147-A177-3AD203B41FA5}">
                      <a16:colId xmlns:a16="http://schemas.microsoft.com/office/drawing/2014/main" val="2696427568"/>
                    </a:ext>
                  </a:extLst>
                </a:gridCol>
                <a:gridCol w="972853">
                  <a:extLst>
                    <a:ext uri="{9D8B030D-6E8A-4147-A177-3AD203B41FA5}">
                      <a16:colId xmlns:a16="http://schemas.microsoft.com/office/drawing/2014/main" val="4205316779"/>
                    </a:ext>
                  </a:extLst>
                </a:gridCol>
                <a:gridCol w="1136843">
                  <a:extLst>
                    <a:ext uri="{9D8B030D-6E8A-4147-A177-3AD203B41FA5}">
                      <a16:colId xmlns:a16="http://schemas.microsoft.com/office/drawing/2014/main" val="3227296540"/>
                    </a:ext>
                  </a:extLst>
                </a:gridCol>
                <a:gridCol w="1136843">
                  <a:extLst>
                    <a:ext uri="{9D8B030D-6E8A-4147-A177-3AD203B41FA5}">
                      <a16:colId xmlns:a16="http://schemas.microsoft.com/office/drawing/2014/main" val="2928837038"/>
                    </a:ext>
                  </a:extLst>
                </a:gridCol>
              </a:tblGrid>
              <a:tr h="594979">
                <a:tc>
                  <a:txBody>
                    <a:bodyPr/>
                    <a:lstStyle/>
                    <a:p>
                      <a:endParaRPr lang="en-US" sz="2800" dirty="0"/>
                    </a:p>
                  </a:txBody>
                  <a:tcPr/>
                </a:tc>
                <a:tc>
                  <a:txBody>
                    <a:bodyPr/>
                    <a:lstStyle/>
                    <a:p>
                      <a:r>
                        <a:rPr lang="en-US" dirty="0"/>
                        <a:t>Dec 2015</a:t>
                      </a:r>
                    </a:p>
                  </a:txBody>
                  <a:tcPr/>
                </a:tc>
                <a:tc>
                  <a:txBody>
                    <a:bodyPr/>
                    <a:lstStyle/>
                    <a:p>
                      <a:r>
                        <a:rPr lang="en-US" dirty="0"/>
                        <a:t>FY 2017</a:t>
                      </a:r>
                    </a:p>
                  </a:txBody>
                  <a:tcPr/>
                </a:tc>
                <a:tc>
                  <a:txBody>
                    <a:bodyPr/>
                    <a:lstStyle/>
                    <a:p>
                      <a:r>
                        <a:rPr lang="en-US" dirty="0"/>
                        <a:t>FY2018</a:t>
                      </a:r>
                    </a:p>
                  </a:txBody>
                  <a:tcPr/>
                </a:tc>
                <a:extLst>
                  <a:ext uri="{0D108BD9-81ED-4DB2-BD59-A6C34878D82A}">
                    <a16:rowId xmlns:a16="http://schemas.microsoft.com/office/drawing/2014/main" val="2757561688"/>
                  </a:ext>
                </a:extLst>
              </a:tr>
              <a:tr h="849969">
                <a:tc>
                  <a:txBody>
                    <a:bodyPr/>
                    <a:lstStyle/>
                    <a:p>
                      <a:r>
                        <a:rPr lang="en-US" dirty="0"/>
                        <a:t>Agency Commitment to Diversity</a:t>
                      </a:r>
                    </a:p>
                  </a:txBody>
                  <a:tcPr/>
                </a:tc>
                <a:tc>
                  <a:txBody>
                    <a:bodyPr/>
                    <a:lstStyle/>
                    <a:p>
                      <a:pPr algn="ctr"/>
                      <a:r>
                        <a:rPr lang="en-US" dirty="0"/>
                        <a:t>99%</a:t>
                      </a:r>
                    </a:p>
                  </a:txBody>
                  <a:tcPr/>
                </a:tc>
                <a:tc>
                  <a:txBody>
                    <a:bodyPr/>
                    <a:lstStyle/>
                    <a:p>
                      <a:pPr algn="ctr"/>
                      <a:r>
                        <a:rPr lang="en-US" dirty="0"/>
                        <a:t>98%</a:t>
                      </a:r>
                    </a:p>
                  </a:txBody>
                  <a:tcPr/>
                </a:tc>
                <a:tc>
                  <a:txBody>
                    <a:bodyPr/>
                    <a:lstStyle/>
                    <a:p>
                      <a:pPr algn="ctr"/>
                      <a:r>
                        <a:rPr lang="en-US" dirty="0"/>
                        <a:t>99.9%</a:t>
                      </a:r>
                    </a:p>
                  </a:txBody>
                  <a:tcPr/>
                </a:tc>
                <a:extLst>
                  <a:ext uri="{0D108BD9-81ED-4DB2-BD59-A6C34878D82A}">
                    <a16:rowId xmlns:a16="http://schemas.microsoft.com/office/drawing/2014/main" val="2864015956"/>
                  </a:ext>
                </a:extLst>
              </a:tr>
              <a:tr h="597960">
                <a:tc>
                  <a:txBody>
                    <a:bodyPr/>
                    <a:lstStyle/>
                    <a:p>
                      <a:r>
                        <a:rPr lang="en-US" dirty="0"/>
                        <a:t>Experienced Bias</a:t>
                      </a:r>
                    </a:p>
                  </a:txBody>
                  <a:tcPr/>
                </a:tc>
                <a:tc>
                  <a:txBody>
                    <a:bodyPr/>
                    <a:lstStyle/>
                    <a:p>
                      <a:pPr algn="ctr"/>
                      <a:r>
                        <a:rPr lang="en-US" dirty="0"/>
                        <a:t>24%</a:t>
                      </a:r>
                    </a:p>
                  </a:txBody>
                  <a:tcPr/>
                </a:tc>
                <a:tc>
                  <a:txBody>
                    <a:bodyPr/>
                    <a:lstStyle/>
                    <a:p>
                      <a:pPr algn="ctr"/>
                      <a:r>
                        <a:rPr lang="en-US" dirty="0"/>
                        <a:t>9.5%</a:t>
                      </a:r>
                    </a:p>
                  </a:txBody>
                  <a:tcPr/>
                </a:tc>
                <a:tc>
                  <a:txBody>
                    <a:bodyPr/>
                    <a:lstStyle/>
                    <a:p>
                      <a:pPr algn="ctr"/>
                      <a:r>
                        <a:rPr lang="en-US" dirty="0"/>
                        <a:t>6%</a:t>
                      </a:r>
                    </a:p>
                  </a:txBody>
                  <a:tcPr/>
                </a:tc>
                <a:extLst>
                  <a:ext uri="{0D108BD9-81ED-4DB2-BD59-A6C34878D82A}">
                    <a16:rowId xmlns:a16="http://schemas.microsoft.com/office/drawing/2014/main" val="2768139365"/>
                  </a:ext>
                </a:extLst>
              </a:tr>
              <a:tr h="835501">
                <a:tc>
                  <a:txBody>
                    <a:bodyPr/>
                    <a:lstStyle/>
                    <a:p>
                      <a:r>
                        <a:rPr lang="en-US" dirty="0"/>
                        <a:t>Witnessed Bias</a:t>
                      </a:r>
                    </a:p>
                  </a:txBody>
                  <a:tcPr/>
                </a:tc>
                <a:tc>
                  <a:txBody>
                    <a:bodyPr/>
                    <a:lstStyle/>
                    <a:p>
                      <a:pPr algn="ctr"/>
                      <a:r>
                        <a:rPr lang="en-US" dirty="0"/>
                        <a:t>17% to 21%</a:t>
                      </a:r>
                    </a:p>
                  </a:txBody>
                  <a:tcPr/>
                </a:tc>
                <a:tc>
                  <a:txBody>
                    <a:bodyPr/>
                    <a:lstStyle/>
                    <a:p>
                      <a:pPr algn="ctr"/>
                      <a:r>
                        <a:rPr lang="en-US" dirty="0"/>
                        <a:t>31%</a:t>
                      </a:r>
                    </a:p>
                  </a:txBody>
                  <a:tcPr/>
                </a:tc>
                <a:tc>
                  <a:txBody>
                    <a:bodyPr/>
                    <a:lstStyle/>
                    <a:p>
                      <a:pPr algn="ctr"/>
                      <a:r>
                        <a:rPr lang="en-US" dirty="0"/>
                        <a:t>29%</a:t>
                      </a:r>
                    </a:p>
                  </a:txBody>
                  <a:tcPr/>
                </a:tc>
                <a:extLst>
                  <a:ext uri="{0D108BD9-81ED-4DB2-BD59-A6C34878D82A}">
                    <a16:rowId xmlns:a16="http://schemas.microsoft.com/office/drawing/2014/main" val="247935486"/>
                  </a:ext>
                </a:extLst>
              </a:tr>
              <a:tr h="711546">
                <a:tc>
                  <a:txBody>
                    <a:bodyPr/>
                    <a:lstStyle/>
                    <a:p>
                      <a:r>
                        <a:rPr lang="en-US" sz="2400" b="1" dirty="0"/>
                        <a:t>Ratio</a:t>
                      </a:r>
                    </a:p>
                  </a:txBody>
                  <a:tcPr/>
                </a:tc>
                <a:tc>
                  <a:txBody>
                    <a:bodyPr/>
                    <a:lstStyle/>
                    <a:p>
                      <a:pPr algn="ctr"/>
                      <a:r>
                        <a:rPr lang="en-US" sz="2400" b="1" dirty="0"/>
                        <a:t>.79</a:t>
                      </a:r>
                    </a:p>
                  </a:txBody>
                  <a:tcPr/>
                </a:tc>
                <a:tc>
                  <a:txBody>
                    <a:bodyPr/>
                    <a:lstStyle/>
                    <a:p>
                      <a:pPr algn="ctr"/>
                      <a:r>
                        <a:rPr lang="en-US" sz="2400" b="1" dirty="0"/>
                        <a:t>3.26</a:t>
                      </a:r>
                    </a:p>
                  </a:txBody>
                  <a:tcPr/>
                </a:tc>
                <a:tc>
                  <a:txBody>
                    <a:bodyPr/>
                    <a:lstStyle/>
                    <a:p>
                      <a:pPr algn="ctr"/>
                      <a:r>
                        <a:rPr lang="en-US" sz="2400" b="1" dirty="0"/>
                        <a:t>4.83</a:t>
                      </a:r>
                    </a:p>
                  </a:txBody>
                  <a:tcPr/>
                </a:tc>
                <a:extLst>
                  <a:ext uri="{0D108BD9-81ED-4DB2-BD59-A6C34878D82A}">
                    <a16:rowId xmlns:a16="http://schemas.microsoft.com/office/drawing/2014/main" val="3123650997"/>
                  </a:ext>
                </a:extLst>
              </a:tr>
            </a:tbl>
          </a:graphicData>
        </a:graphic>
      </p:graphicFrame>
      <p:sp>
        <p:nvSpPr>
          <p:cNvPr id="4" name="Slide Number Placeholder 3">
            <a:extLst>
              <a:ext uri="{FF2B5EF4-FFF2-40B4-BE49-F238E27FC236}">
                <a16:creationId xmlns:a16="http://schemas.microsoft.com/office/drawing/2014/main" id="{09B3B9B4-F6E1-4984-A198-D8595DF60C4D}"/>
              </a:ext>
            </a:extLst>
          </p:cNvPr>
          <p:cNvSpPr>
            <a:spLocks noGrp="1"/>
          </p:cNvSpPr>
          <p:nvPr>
            <p:ph type="sldNum" sz="quarter" idx="12"/>
          </p:nvPr>
        </p:nvSpPr>
        <p:spPr/>
        <p:txBody>
          <a:bodyPr/>
          <a:lstStyle/>
          <a:p>
            <a:fld id="{D57F1E4F-1CFF-5643-939E-217C01CDF565}" type="slidenum">
              <a:rPr lang="en-US" smtClean="0"/>
              <a:pPr/>
              <a:t>26</a:t>
            </a:fld>
            <a:endParaRPr lang="en-US" dirty="0"/>
          </a:p>
        </p:txBody>
      </p:sp>
      <p:sp>
        <p:nvSpPr>
          <p:cNvPr id="8" name="Title 3">
            <a:extLst>
              <a:ext uri="{FF2B5EF4-FFF2-40B4-BE49-F238E27FC236}">
                <a16:creationId xmlns:a16="http://schemas.microsoft.com/office/drawing/2014/main" id="{FCCEF15D-F24D-4F92-9B94-EB7B3EAA28C8}"/>
              </a:ext>
            </a:extLst>
          </p:cNvPr>
          <p:cNvSpPr>
            <a:spLocks noGrp="1"/>
          </p:cNvSpPr>
          <p:nvPr>
            <p:ph type="title"/>
          </p:nvPr>
        </p:nvSpPr>
        <p:spPr>
          <a:xfrm>
            <a:off x="609600" y="609249"/>
            <a:ext cx="10972800" cy="1143000"/>
          </a:xfrm>
        </p:spPr>
        <p:txBody>
          <a:bodyPr/>
          <a:lstStyle/>
          <a:p>
            <a:r>
              <a:rPr lang="en-US" sz="4500" b="1" dirty="0">
                <a:effectLst>
                  <a:outerShdw blurRad="38100" dist="38100" dir="2700000" algn="tl">
                    <a:srgbClr val="000000">
                      <a:alpha val="43137"/>
                    </a:srgbClr>
                  </a:outerShdw>
                </a:effectLst>
                <a:latin typeface="Corbel" panose="020B0503020204020204" pitchFamily="34" charset="0"/>
              </a:rPr>
              <a:t>Starting to Reach the Goal!!</a:t>
            </a:r>
          </a:p>
        </p:txBody>
      </p:sp>
    </p:spTree>
    <p:extLst>
      <p:ext uri="{BB962C8B-B14F-4D97-AF65-F5344CB8AC3E}">
        <p14:creationId xmlns:p14="http://schemas.microsoft.com/office/powerpoint/2010/main" val="32550050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538BFF78-500E-4E38-A882-76B87AB83AFD}"/>
              </a:ext>
            </a:extLst>
          </p:cNvPr>
          <p:cNvGraphicFramePr>
            <a:graphicFrameLocks noGrp="1"/>
          </p:cNvGraphicFramePr>
          <p:nvPr>
            <p:extLst/>
          </p:nvPr>
        </p:nvGraphicFramePr>
        <p:xfrm>
          <a:off x="2031998" y="2768368"/>
          <a:ext cx="7606954" cy="1325459"/>
        </p:xfrm>
        <a:graphic>
          <a:graphicData uri="http://schemas.openxmlformats.org/drawingml/2006/table">
            <a:tbl>
              <a:tblPr firstRow="1" bandRow="1">
                <a:tableStyleId>{5C22544A-7EE6-4342-B048-85BDC9FD1C3A}</a:tableStyleId>
              </a:tblPr>
              <a:tblGrid>
                <a:gridCol w="3485074">
                  <a:extLst>
                    <a:ext uri="{9D8B030D-6E8A-4147-A177-3AD203B41FA5}">
                      <a16:colId xmlns:a16="http://schemas.microsoft.com/office/drawing/2014/main" val="3000956833"/>
                    </a:ext>
                  </a:extLst>
                </a:gridCol>
                <a:gridCol w="2060940">
                  <a:extLst>
                    <a:ext uri="{9D8B030D-6E8A-4147-A177-3AD203B41FA5}">
                      <a16:colId xmlns:a16="http://schemas.microsoft.com/office/drawing/2014/main" val="3689986097"/>
                    </a:ext>
                  </a:extLst>
                </a:gridCol>
                <a:gridCol w="2060940">
                  <a:extLst>
                    <a:ext uri="{9D8B030D-6E8A-4147-A177-3AD203B41FA5}">
                      <a16:colId xmlns:a16="http://schemas.microsoft.com/office/drawing/2014/main" val="1904764022"/>
                    </a:ext>
                  </a:extLst>
                </a:gridCol>
              </a:tblGrid>
              <a:tr h="484148">
                <a:tc>
                  <a:txBody>
                    <a:bodyPr/>
                    <a:lstStyle/>
                    <a:p>
                      <a:r>
                        <a:rPr lang="en-US" sz="2400" dirty="0"/>
                        <a:t>Turnover</a:t>
                      </a:r>
                    </a:p>
                  </a:txBody>
                  <a:tcPr/>
                </a:tc>
                <a:tc>
                  <a:txBody>
                    <a:bodyPr/>
                    <a:lstStyle/>
                    <a:p>
                      <a:pPr algn="ctr"/>
                      <a:r>
                        <a:rPr lang="en-US" dirty="0"/>
                        <a:t>FY2017</a:t>
                      </a:r>
                    </a:p>
                  </a:txBody>
                  <a:tcPr/>
                </a:tc>
                <a:tc>
                  <a:txBody>
                    <a:bodyPr/>
                    <a:lstStyle/>
                    <a:p>
                      <a:pPr algn="ctr"/>
                      <a:r>
                        <a:rPr lang="en-US" dirty="0"/>
                        <a:t>FY2018</a:t>
                      </a:r>
                    </a:p>
                  </a:txBody>
                  <a:tcPr/>
                </a:tc>
                <a:extLst>
                  <a:ext uri="{0D108BD9-81ED-4DB2-BD59-A6C34878D82A}">
                    <a16:rowId xmlns:a16="http://schemas.microsoft.com/office/drawing/2014/main" val="3593107727"/>
                  </a:ext>
                </a:extLst>
              </a:tr>
              <a:tr h="448613">
                <a:tc>
                  <a:txBody>
                    <a:bodyPr/>
                    <a:lstStyle/>
                    <a:p>
                      <a:r>
                        <a:rPr lang="en-US" dirty="0"/>
                        <a:t>Overall Turnover</a:t>
                      </a:r>
                    </a:p>
                  </a:txBody>
                  <a:tcPr/>
                </a:tc>
                <a:tc>
                  <a:txBody>
                    <a:bodyPr/>
                    <a:lstStyle/>
                    <a:p>
                      <a:pPr algn="ctr"/>
                      <a:r>
                        <a:rPr lang="en-US" dirty="0"/>
                        <a:t>27%</a:t>
                      </a:r>
                    </a:p>
                  </a:txBody>
                  <a:tcPr/>
                </a:tc>
                <a:tc>
                  <a:txBody>
                    <a:bodyPr/>
                    <a:lstStyle/>
                    <a:p>
                      <a:pPr algn="ctr"/>
                      <a:r>
                        <a:rPr lang="en-US" dirty="0"/>
                        <a:t>30%</a:t>
                      </a:r>
                    </a:p>
                  </a:txBody>
                  <a:tcPr/>
                </a:tc>
                <a:extLst>
                  <a:ext uri="{0D108BD9-81ED-4DB2-BD59-A6C34878D82A}">
                    <a16:rowId xmlns:a16="http://schemas.microsoft.com/office/drawing/2014/main" val="2403261943"/>
                  </a:ext>
                </a:extLst>
              </a:tr>
              <a:tr h="392698">
                <a:tc>
                  <a:txBody>
                    <a:bodyPr/>
                    <a:lstStyle/>
                    <a:p>
                      <a:r>
                        <a:rPr lang="en-US" dirty="0"/>
                        <a:t>Staff of Color Turnover</a:t>
                      </a:r>
                    </a:p>
                  </a:txBody>
                  <a:tcPr/>
                </a:tc>
                <a:tc>
                  <a:txBody>
                    <a:bodyPr/>
                    <a:lstStyle/>
                    <a:p>
                      <a:pPr algn="ctr"/>
                      <a:r>
                        <a:rPr lang="en-US" dirty="0"/>
                        <a:t>26.5%</a:t>
                      </a:r>
                    </a:p>
                  </a:txBody>
                  <a:tcPr/>
                </a:tc>
                <a:tc>
                  <a:txBody>
                    <a:bodyPr/>
                    <a:lstStyle/>
                    <a:p>
                      <a:pPr algn="ctr"/>
                      <a:r>
                        <a:rPr lang="en-US" dirty="0"/>
                        <a:t>28%</a:t>
                      </a:r>
                    </a:p>
                  </a:txBody>
                  <a:tcPr/>
                </a:tc>
                <a:extLst>
                  <a:ext uri="{0D108BD9-81ED-4DB2-BD59-A6C34878D82A}">
                    <a16:rowId xmlns:a16="http://schemas.microsoft.com/office/drawing/2014/main" val="214690496"/>
                  </a:ext>
                </a:extLst>
              </a:tr>
            </a:tbl>
          </a:graphicData>
        </a:graphic>
      </p:graphicFrame>
      <p:graphicFrame>
        <p:nvGraphicFramePr>
          <p:cNvPr id="6" name="Table 5">
            <a:extLst>
              <a:ext uri="{FF2B5EF4-FFF2-40B4-BE49-F238E27FC236}">
                <a16:creationId xmlns:a16="http://schemas.microsoft.com/office/drawing/2014/main" id="{B20AE8E9-02E8-4EE9-A258-DB53250C38DF}"/>
              </a:ext>
            </a:extLst>
          </p:cNvPr>
          <p:cNvGraphicFramePr>
            <a:graphicFrameLocks noGrp="1"/>
          </p:cNvGraphicFramePr>
          <p:nvPr>
            <p:extLst/>
          </p:nvPr>
        </p:nvGraphicFramePr>
        <p:xfrm>
          <a:off x="2031998" y="4291062"/>
          <a:ext cx="7606953" cy="2194560"/>
        </p:xfrm>
        <a:graphic>
          <a:graphicData uri="http://schemas.openxmlformats.org/drawingml/2006/table">
            <a:tbl>
              <a:tblPr firstRow="1" bandRow="1">
                <a:tableStyleId>{5C22544A-7EE6-4342-B048-85BDC9FD1C3A}</a:tableStyleId>
              </a:tblPr>
              <a:tblGrid>
                <a:gridCol w="2535651">
                  <a:extLst>
                    <a:ext uri="{9D8B030D-6E8A-4147-A177-3AD203B41FA5}">
                      <a16:colId xmlns:a16="http://schemas.microsoft.com/office/drawing/2014/main" val="1366376763"/>
                    </a:ext>
                  </a:extLst>
                </a:gridCol>
                <a:gridCol w="2535651">
                  <a:extLst>
                    <a:ext uri="{9D8B030D-6E8A-4147-A177-3AD203B41FA5}">
                      <a16:colId xmlns:a16="http://schemas.microsoft.com/office/drawing/2014/main" val="671197960"/>
                    </a:ext>
                  </a:extLst>
                </a:gridCol>
                <a:gridCol w="2535651">
                  <a:extLst>
                    <a:ext uri="{9D8B030D-6E8A-4147-A177-3AD203B41FA5}">
                      <a16:colId xmlns:a16="http://schemas.microsoft.com/office/drawing/2014/main" val="565722006"/>
                    </a:ext>
                  </a:extLst>
                </a:gridCol>
              </a:tblGrid>
              <a:tr h="812786">
                <a:tc>
                  <a:txBody>
                    <a:bodyPr/>
                    <a:lstStyle/>
                    <a:p>
                      <a:r>
                        <a:rPr lang="en-US" sz="2400" dirty="0"/>
                        <a:t>Courageous Conversations</a:t>
                      </a:r>
                    </a:p>
                  </a:txBody>
                  <a:tcPr/>
                </a:tc>
                <a:tc>
                  <a:txBody>
                    <a:bodyPr/>
                    <a:lstStyle/>
                    <a:p>
                      <a:pPr algn="ctr"/>
                      <a:r>
                        <a:rPr lang="en-US" dirty="0"/>
                        <a:t>FY2017</a:t>
                      </a:r>
                    </a:p>
                  </a:txBody>
                  <a:tcPr/>
                </a:tc>
                <a:tc>
                  <a:txBody>
                    <a:bodyPr/>
                    <a:lstStyle/>
                    <a:p>
                      <a:pPr algn="ctr"/>
                      <a:r>
                        <a:rPr lang="en-US" dirty="0"/>
                        <a:t>FY2018</a:t>
                      </a:r>
                    </a:p>
                  </a:txBody>
                  <a:tcPr/>
                </a:tc>
                <a:extLst>
                  <a:ext uri="{0D108BD9-81ED-4DB2-BD59-A6C34878D82A}">
                    <a16:rowId xmlns:a16="http://schemas.microsoft.com/office/drawing/2014/main" val="1152544041"/>
                  </a:ext>
                </a:extLst>
              </a:tr>
              <a:tr h="526947">
                <a:tc>
                  <a:txBody>
                    <a:bodyPr/>
                    <a:lstStyle/>
                    <a:p>
                      <a:r>
                        <a:rPr lang="en-US" dirty="0"/>
                        <a:t>5+ rating on prepared</a:t>
                      </a:r>
                    </a:p>
                  </a:txBody>
                  <a:tcPr/>
                </a:tc>
                <a:tc>
                  <a:txBody>
                    <a:bodyPr/>
                    <a:lstStyle/>
                    <a:p>
                      <a:pPr algn="ctr"/>
                      <a:r>
                        <a:rPr lang="en-US" dirty="0"/>
                        <a:t>73%</a:t>
                      </a:r>
                    </a:p>
                  </a:txBody>
                  <a:tcPr/>
                </a:tc>
                <a:tc>
                  <a:txBody>
                    <a:bodyPr/>
                    <a:lstStyle/>
                    <a:p>
                      <a:pPr algn="ctr"/>
                      <a:r>
                        <a:rPr lang="en-US" dirty="0"/>
                        <a:t>85%</a:t>
                      </a:r>
                    </a:p>
                  </a:txBody>
                  <a:tcPr/>
                </a:tc>
                <a:extLst>
                  <a:ext uri="{0D108BD9-81ED-4DB2-BD59-A6C34878D82A}">
                    <a16:rowId xmlns:a16="http://schemas.microsoft.com/office/drawing/2014/main" val="2138619007"/>
                  </a:ext>
                </a:extLst>
              </a:tr>
              <a:tr h="301112">
                <a:tc>
                  <a:txBody>
                    <a:bodyPr/>
                    <a:lstStyle/>
                    <a:p>
                      <a:r>
                        <a:rPr lang="en-US" dirty="0"/>
                        <a:t>Avg. Rating</a:t>
                      </a:r>
                    </a:p>
                  </a:txBody>
                  <a:tcPr/>
                </a:tc>
                <a:tc>
                  <a:txBody>
                    <a:bodyPr/>
                    <a:lstStyle/>
                    <a:p>
                      <a:pPr algn="ctr"/>
                      <a:r>
                        <a:rPr lang="en-US" dirty="0"/>
                        <a:t>61</a:t>
                      </a:r>
                    </a:p>
                  </a:txBody>
                  <a:tcPr/>
                </a:tc>
                <a:tc>
                  <a:txBody>
                    <a:bodyPr/>
                    <a:lstStyle/>
                    <a:p>
                      <a:pPr algn="ctr"/>
                      <a:r>
                        <a:rPr lang="en-US" dirty="0"/>
                        <a:t>72</a:t>
                      </a:r>
                    </a:p>
                  </a:txBody>
                  <a:tcPr/>
                </a:tc>
                <a:extLst>
                  <a:ext uri="{0D108BD9-81ED-4DB2-BD59-A6C34878D82A}">
                    <a16:rowId xmlns:a16="http://schemas.microsoft.com/office/drawing/2014/main" val="490084149"/>
                  </a:ext>
                </a:extLst>
              </a:tr>
              <a:tr h="301112">
                <a:tc>
                  <a:txBody>
                    <a:bodyPr/>
                    <a:lstStyle/>
                    <a:p>
                      <a:r>
                        <a:rPr lang="en-US" dirty="0"/>
                        <a:t>Pct. Rating 0 </a:t>
                      </a:r>
                    </a:p>
                  </a:txBody>
                  <a:tcPr/>
                </a:tc>
                <a:tc>
                  <a:txBody>
                    <a:bodyPr/>
                    <a:lstStyle/>
                    <a:p>
                      <a:pPr algn="ctr"/>
                      <a:r>
                        <a:rPr lang="en-US" dirty="0"/>
                        <a:t>17.6%</a:t>
                      </a:r>
                    </a:p>
                  </a:txBody>
                  <a:tcPr/>
                </a:tc>
                <a:tc>
                  <a:txBody>
                    <a:bodyPr/>
                    <a:lstStyle/>
                    <a:p>
                      <a:pPr algn="ctr"/>
                      <a:r>
                        <a:rPr lang="en-US" dirty="0"/>
                        <a:t>1.4%</a:t>
                      </a:r>
                    </a:p>
                  </a:txBody>
                  <a:tcPr/>
                </a:tc>
                <a:extLst>
                  <a:ext uri="{0D108BD9-81ED-4DB2-BD59-A6C34878D82A}">
                    <a16:rowId xmlns:a16="http://schemas.microsoft.com/office/drawing/2014/main" val="1670568090"/>
                  </a:ext>
                </a:extLst>
              </a:tr>
            </a:tbl>
          </a:graphicData>
        </a:graphic>
      </p:graphicFrame>
      <p:sp>
        <p:nvSpPr>
          <p:cNvPr id="4" name="Slide Number Placeholder 3">
            <a:extLst>
              <a:ext uri="{FF2B5EF4-FFF2-40B4-BE49-F238E27FC236}">
                <a16:creationId xmlns:a16="http://schemas.microsoft.com/office/drawing/2014/main" id="{4D2114F4-05D0-4E9B-90D8-514A34C1B717}"/>
              </a:ext>
            </a:extLst>
          </p:cNvPr>
          <p:cNvSpPr>
            <a:spLocks noGrp="1"/>
          </p:cNvSpPr>
          <p:nvPr>
            <p:ph type="sldNum" sz="quarter" idx="12"/>
          </p:nvPr>
        </p:nvSpPr>
        <p:spPr/>
        <p:txBody>
          <a:bodyPr/>
          <a:lstStyle/>
          <a:p>
            <a:fld id="{D57F1E4F-1CFF-5643-939E-217C01CDF565}" type="slidenum">
              <a:rPr lang="en-US" smtClean="0"/>
              <a:pPr/>
              <a:t>27</a:t>
            </a:fld>
            <a:endParaRPr lang="en-US" dirty="0"/>
          </a:p>
        </p:txBody>
      </p:sp>
      <p:sp>
        <p:nvSpPr>
          <p:cNvPr id="8" name="Title 3">
            <a:extLst>
              <a:ext uri="{FF2B5EF4-FFF2-40B4-BE49-F238E27FC236}">
                <a16:creationId xmlns:a16="http://schemas.microsoft.com/office/drawing/2014/main" id="{CAA6CD70-9AE3-4AF4-88E6-B570F0685DFD}"/>
              </a:ext>
            </a:extLst>
          </p:cNvPr>
          <p:cNvSpPr txBox="1">
            <a:spLocks/>
          </p:cNvSpPr>
          <p:nvPr/>
        </p:nvSpPr>
        <p:spPr bwMode="gray">
          <a:xfrm>
            <a:off x="609600" y="609249"/>
            <a:ext cx="10972800" cy="1143000"/>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500" b="1" dirty="0">
                <a:effectLst>
                  <a:outerShdw blurRad="38100" dist="38100" dir="2700000" algn="tl">
                    <a:srgbClr val="000000">
                      <a:alpha val="43137"/>
                    </a:srgbClr>
                  </a:outerShdw>
                </a:effectLst>
                <a:latin typeface="Corbel" panose="020B0503020204020204" pitchFamily="34" charset="0"/>
              </a:rPr>
              <a:t>Starting to Reach the Goal!!</a:t>
            </a:r>
          </a:p>
        </p:txBody>
      </p:sp>
    </p:spTree>
    <p:extLst>
      <p:ext uri="{BB962C8B-B14F-4D97-AF65-F5344CB8AC3E}">
        <p14:creationId xmlns:p14="http://schemas.microsoft.com/office/powerpoint/2010/main" val="12193683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42207D-A8A9-47FD-967A-1F355A822410}"/>
              </a:ext>
            </a:extLst>
          </p:cNvPr>
          <p:cNvSpPr>
            <a:spLocks noGrp="1"/>
          </p:cNvSpPr>
          <p:nvPr>
            <p:ph type="title"/>
          </p:nvPr>
        </p:nvSpPr>
        <p:spPr/>
        <p:txBody>
          <a:bodyPr/>
          <a:lstStyle/>
          <a:p>
            <a:r>
              <a:rPr lang="en-US" sz="4500" b="1" dirty="0">
                <a:effectLst>
                  <a:outerShdw blurRad="38100" dist="38100" dir="2700000" algn="tl">
                    <a:srgbClr val="000000">
                      <a:alpha val="43137"/>
                    </a:srgbClr>
                  </a:outerShdw>
                </a:effectLst>
                <a:latin typeface="Corbel" panose="020B0503020204020204" pitchFamily="34" charset="0"/>
              </a:rPr>
              <a:t>Good News!</a:t>
            </a:r>
          </a:p>
        </p:txBody>
      </p:sp>
      <p:sp>
        <p:nvSpPr>
          <p:cNvPr id="3" name="Content Placeholder 2">
            <a:extLst>
              <a:ext uri="{FF2B5EF4-FFF2-40B4-BE49-F238E27FC236}">
                <a16:creationId xmlns:a16="http://schemas.microsoft.com/office/drawing/2014/main" id="{7AB7AF46-43F4-4A20-97F8-7A578894A3A6}"/>
              </a:ext>
            </a:extLst>
          </p:cNvPr>
          <p:cNvSpPr>
            <a:spLocks noGrp="1"/>
          </p:cNvSpPr>
          <p:nvPr>
            <p:ph idx="1"/>
          </p:nvPr>
        </p:nvSpPr>
        <p:spPr/>
        <p:txBody>
          <a:bodyPr/>
          <a:lstStyle/>
          <a:p>
            <a:r>
              <a:rPr lang="en-US" b="1" dirty="0"/>
              <a:t>Increased staff diversity!</a:t>
            </a:r>
            <a:endParaRPr lang="en-US" dirty="0"/>
          </a:p>
          <a:p>
            <a:r>
              <a:rPr lang="en-US" b="1" dirty="0"/>
              <a:t>Continued lower turnover of staff of color compared to agency turnover!</a:t>
            </a:r>
          </a:p>
          <a:p>
            <a:r>
              <a:rPr lang="en-US" b="1" dirty="0"/>
              <a:t>Increased preparedness to have Courageous Conversations!</a:t>
            </a:r>
          </a:p>
          <a:p>
            <a:r>
              <a:rPr lang="en-US" b="1" dirty="0"/>
              <a:t>Of the 29% of staff who witnessed some form of bias, 38% did something to intervene!</a:t>
            </a:r>
          </a:p>
          <a:p>
            <a:endParaRPr lang="en-US" dirty="0"/>
          </a:p>
          <a:p>
            <a:pPr marL="0" lvl="0" indent="0">
              <a:buNone/>
            </a:pPr>
            <a:endParaRPr lang="en-US" b="1" u="sng" dirty="0">
              <a:solidFill>
                <a:schemeClr val="accent1"/>
              </a:solidFill>
            </a:endParaRPr>
          </a:p>
          <a:p>
            <a:pPr marL="0" indent="0">
              <a:buNone/>
            </a:pPr>
            <a:endParaRPr lang="en-US" dirty="0"/>
          </a:p>
          <a:p>
            <a:endParaRPr lang="en-US" dirty="0"/>
          </a:p>
        </p:txBody>
      </p:sp>
      <p:pic>
        <p:nvPicPr>
          <p:cNvPr id="5" name="Picture 4">
            <a:extLst>
              <a:ext uri="{FF2B5EF4-FFF2-40B4-BE49-F238E27FC236}">
                <a16:creationId xmlns:a16="http://schemas.microsoft.com/office/drawing/2014/main" id="{9B095CBC-A424-4D61-B402-627CEA08CD29}"/>
              </a:ext>
            </a:extLst>
          </p:cNvPr>
          <p:cNvPicPr>
            <a:picLocks noChangeAspect="1"/>
          </p:cNvPicPr>
          <p:nvPr/>
        </p:nvPicPr>
        <p:blipFill>
          <a:blip r:embed="rId2"/>
          <a:stretch>
            <a:fillRect/>
          </a:stretch>
        </p:blipFill>
        <p:spPr>
          <a:xfrm>
            <a:off x="3433373" y="4552282"/>
            <a:ext cx="4600284" cy="1940483"/>
          </a:xfrm>
          <a:prstGeom prst="rect">
            <a:avLst/>
          </a:prstGeom>
        </p:spPr>
      </p:pic>
      <p:sp>
        <p:nvSpPr>
          <p:cNvPr id="4" name="Slide Number Placeholder 3">
            <a:extLst>
              <a:ext uri="{FF2B5EF4-FFF2-40B4-BE49-F238E27FC236}">
                <a16:creationId xmlns:a16="http://schemas.microsoft.com/office/drawing/2014/main" id="{129C10A3-5CA5-494B-BBA7-D0999EAC9DB7}"/>
              </a:ext>
            </a:extLst>
          </p:cNvPr>
          <p:cNvSpPr>
            <a:spLocks noGrp="1"/>
          </p:cNvSpPr>
          <p:nvPr>
            <p:ph type="sldNum" sz="quarter" idx="12"/>
          </p:nvPr>
        </p:nvSpPr>
        <p:spPr/>
        <p:txBody>
          <a:bodyPr/>
          <a:lstStyle/>
          <a:p>
            <a:fld id="{D57F1E4F-1CFF-5643-939E-217C01CDF565}" type="slidenum">
              <a:rPr lang="en-US" smtClean="0"/>
              <a:pPr/>
              <a:t>28</a:t>
            </a:fld>
            <a:endParaRPr lang="en-US" dirty="0"/>
          </a:p>
        </p:txBody>
      </p:sp>
    </p:spTree>
    <p:extLst>
      <p:ext uri="{BB962C8B-B14F-4D97-AF65-F5344CB8AC3E}">
        <p14:creationId xmlns:p14="http://schemas.microsoft.com/office/powerpoint/2010/main" val="39075452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71057" y="626988"/>
            <a:ext cx="9144000" cy="1249362"/>
          </a:xfrm>
        </p:spPr>
        <p:txBody>
          <a:bodyPr/>
          <a:lstStyle/>
          <a:p>
            <a:r>
              <a:rPr lang="en-US" dirty="0"/>
              <a:t>List of Wayside’s DEI related efforts and accomplishments of 2017 - 2018</a:t>
            </a:r>
          </a:p>
        </p:txBody>
      </p:sp>
      <p:sp>
        <p:nvSpPr>
          <p:cNvPr id="3" name="Content Placeholder 2">
            <a:extLst>
              <a:ext uri="{FF2B5EF4-FFF2-40B4-BE49-F238E27FC236}">
                <a16:creationId xmlns:a16="http://schemas.microsoft.com/office/drawing/2014/main" id="{FF7465F4-12AF-4EE2-B77D-9E8C79955A86}"/>
              </a:ext>
            </a:extLst>
          </p:cNvPr>
          <p:cNvSpPr>
            <a:spLocks noGrp="1"/>
          </p:cNvSpPr>
          <p:nvPr>
            <p:ph sz="quarter" idx="10"/>
          </p:nvPr>
        </p:nvSpPr>
        <p:spPr>
          <a:xfrm>
            <a:off x="404767" y="2230773"/>
            <a:ext cx="11557933" cy="4186805"/>
          </a:xfrm>
        </p:spPr>
        <p:txBody>
          <a:bodyPr>
            <a:normAutofit/>
          </a:bodyPr>
          <a:lstStyle/>
          <a:p>
            <a:pPr marL="285750" indent="-285750">
              <a:buFont typeface="Arial" panose="020B0604020202020204" pitchFamily="34" charset="0"/>
              <a:buChar char="•"/>
            </a:pPr>
            <a:r>
              <a:rPr lang="en-US" sz="1800" dirty="0"/>
              <a:t>Named the Director of People and Culture, as our Chief Diversity Officer</a:t>
            </a:r>
          </a:p>
          <a:p>
            <a:pPr marL="285750" indent="-285750">
              <a:buFont typeface="Arial" panose="020B0604020202020204" pitchFamily="34" charset="0"/>
              <a:buChar char="•"/>
            </a:pPr>
            <a:r>
              <a:rPr lang="en-US" sz="1800" dirty="0"/>
              <a:t>Named the Director of Talent Acquisition, as Director of Recruitment and Inclusion</a:t>
            </a:r>
          </a:p>
          <a:p>
            <a:pPr marL="285750" indent="-285750">
              <a:buFont typeface="Arial" panose="020B0604020202020204" pitchFamily="34" charset="0"/>
              <a:buChar char="•"/>
            </a:pPr>
            <a:r>
              <a:rPr lang="en-US" sz="1800" b="1" dirty="0"/>
              <a:t>UNITY Day Event</a:t>
            </a:r>
            <a:r>
              <a:rPr lang="en-US" sz="1800" dirty="0"/>
              <a:t> as part of the MetroWest Human Service Advocacy Council</a:t>
            </a:r>
          </a:p>
          <a:p>
            <a:pPr marL="285750" indent="-285750">
              <a:buFont typeface="Arial" panose="020B0604020202020204" pitchFamily="34" charset="0"/>
              <a:buChar char="•"/>
            </a:pPr>
            <a:r>
              <a:rPr lang="en-US" sz="1800" dirty="0"/>
              <a:t>Lowered turnover rate of staff of color</a:t>
            </a:r>
          </a:p>
          <a:p>
            <a:pPr marL="285750" indent="-285750">
              <a:buFont typeface="Arial" panose="020B0604020202020204" pitchFamily="34" charset="0"/>
              <a:buChar char="•"/>
            </a:pPr>
            <a:r>
              <a:rPr lang="en-US" sz="1800" dirty="0"/>
              <a:t>Increased </a:t>
            </a:r>
            <a:r>
              <a:rPr lang="en-US" sz="1800" b="1" u="sng" dirty="0"/>
              <a:t>supervisors of color increased from 34% to 47%</a:t>
            </a:r>
            <a:r>
              <a:rPr lang="en-US" sz="1800" dirty="0"/>
              <a:t> and </a:t>
            </a:r>
            <a:r>
              <a:rPr lang="en-US" sz="1800" b="1" u="sng" dirty="0"/>
              <a:t>Program Directors of color increased from 16% to 19%</a:t>
            </a:r>
            <a:r>
              <a:rPr lang="en-US" sz="1800" dirty="0"/>
              <a:t> </a:t>
            </a:r>
          </a:p>
          <a:p>
            <a:pPr marL="285750" indent="-285750">
              <a:buFont typeface="Arial" panose="020B0604020202020204" pitchFamily="34" charset="0"/>
              <a:buChar char="•"/>
            </a:pPr>
            <a:r>
              <a:rPr lang="en-US" sz="1800" dirty="0"/>
              <a:t>Completed </a:t>
            </a:r>
            <a:r>
              <a:rPr lang="en-US" sz="1800" b="1" dirty="0"/>
              <a:t>four Leadership Academy sessions with 46% of participants being staff of color </a:t>
            </a:r>
            <a:endParaRPr lang="en-US" sz="1800" dirty="0"/>
          </a:p>
          <a:p>
            <a:pPr marL="285750" indent="-285750">
              <a:buFont typeface="Arial" panose="020B0604020202020204" pitchFamily="34" charset="0"/>
              <a:buChar char="•"/>
            </a:pPr>
            <a:r>
              <a:rPr lang="en-US" sz="1800" dirty="0"/>
              <a:t>All Wayside training in February on the fundamentals of White Privilege – 4 hours; nearly 200 participants</a:t>
            </a:r>
          </a:p>
          <a:p>
            <a:pPr marL="285750" indent="-285750">
              <a:buFont typeface="Arial" panose="020B0604020202020204" pitchFamily="34" charset="0"/>
              <a:buChar char="•"/>
            </a:pPr>
            <a:r>
              <a:rPr lang="en-US" sz="1800" b="1" dirty="0"/>
              <a:t>Held 20 on-site sessions of Learning How to Have Courageous Conversations led by EDCO consultants at 20 programs – 1.5 hours</a:t>
            </a:r>
            <a:endParaRPr lang="en-US" sz="1800" dirty="0"/>
          </a:p>
        </p:txBody>
      </p:sp>
    </p:spTree>
    <p:extLst>
      <p:ext uri="{BB962C8B-B14F-4D97-AF65-F5344CB8AC3E}">
        <p14:creationId xmlns:p14="http://schemas.microsoft.com/office/powerpoint/2010/main" val="28191796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A8866-0064-4EC3-B08D-CB133CDEC461}"/>
              </a:ext>
            </a:extLst>
          </p:cNvPr>
          <p:cNvSpPr>
            <a:spLocks noGrp="1"/>
          </p:cNvSpPr>
          <p:nvPr>
            <p:ph type="title"/>
          </p:nvPr>
        </p:nvSpPr>
        <p:spPr>
          <a:xfrm>
            <a:off x="609600" y="652143"/>
            <a:ext cx="10972800" cy="1143000"/>
          </a:xfrm>
        </p:spPr>
        <p:txBody>
          <a:bodyPr/>
          <a:lstStyle/>
          <a:p>
            <a:r>
              <a:rPr lang="en-US" dirty="0"/>
              <a:t>Wayside: A Case Study</a:t>
            </a:r>
          </a:p>
        </p:txBody>
      </p:sp>
      <p:sp>
        <p:nvSpPr>
          <p:cNvPr id="3" name="Content Placeholder 2">
            <a:extLst>
              <a:ext uri="{FF2B5EF4-FFF2-40B4-BE49-F238E27FC236}">
                <a16:creationId xmlns:a16="http://schemas.microsoft.com/office/drawing/2014/main" id="{63913ED7-9982-446D-AAB5-1CFAB54DC648}"/>
              </a:ext>
            </a:extLst>
          </p:cNvPr>
          <p:cNvSpPr>
            <a:spLocks noGrp="1"/>
          </p:cNvSpPr>
          <p:nvPr>
            <p:ph sz="quarter" idx="10"/>
          </p:nvPr>
        </p:nvSpPr>
        <p:spPr>
          <a:xfrm>
            <a:off x="880146" y="2861345"/>
            <a:ext cx="5215854" cy="3996655"/>
          </a:xfrm>
        </p:spPr>
        <p:txBody>
          <a:bodyPr>
            <a:normAutofit/>
          </a:bodyPr>
          <a:lstStyle/>
          <a:p>
            <a:pPr marL="285750" indent="-285750">
              <a:buFont typeface="Arial" panose="020B0604020202020204" pitchFamily="34" charset="0"/>
              <a:buChar char="•"/>
            </a:pPr>
            <a:r>
              <a:rPr lang="en-US" sz="2400" dirty="0"/>
              <a:t>Children’s Mental Health Agency</a:t>
            </a:r>
          </a:p>
          <a:p>
            <a:pPr marL="285750" indent="-285750">
              <a:buFont typeface="Arial" panose="020B0604020202020204" pitchFamily="34" charset="0"/>
              <a:buChar char="•"/>
            </a:pPr>
            <a:r>
              <a:rPr lang="en-US" sz="2400" dirty="0"/>
              <a:t>450+ employees spread out over 17 locations in Massachusetts </a:t>
            </a:r>
          </a:p>
          <a:p>
            <a:pPr marL="285750" indent="-285750">
              <a:buFont typeface="Arial" panose="020B0604020202020204" pitchFamily="34" charset="0"/>
              <a:buChar char="•"/>
            </a:pPr>
            <a:r>
              <a:rPr lang="en-US" sz="2400" dirty="0"/>
              <a:t>21 – 76 years old</a:t>
            </a:r>
          </a:p>
          <a:p>
            <a:pPr marL="285750" indent="-285750">
              <a:buFont typeface="Arial" panose="020B0604020202020204" pitchFamily="34" charset="0"/>
              <a:buChar char="•"/>
            </a:pPr>
            <a:r>
              <a:rPr lang="en-US" sz="2400" dirty="0"/>
              <a:t>75% Female</a:t>
            </a:r>
          </a:p>
          <a:p>
            <a:pPr marL="285750" indent="-285750">
              <a:buFont typeface="Arial" panose="020B0604020202020204" pitchFamily="34" charset="0"/>
              <a:buChar char="•"/>
            </a:pPr>
            <a:r>
              <a:rPr lang="en-US" sz="2400" dirty="0"/>
              <a:t>36% staff of color</a:t>
            </a:r>
          </a:p>
          <a:p>
            <a:pPr marL="285750" indent="-285750">
              <a:buFont typeface="Arial" panose="020B0604020202020204" pitchFamily="34" charset="0"/>
              <a:buChar char="•"/>
            </a:pPr>
            <a:r>
              <a:rPr lang="en-US" sz="2400" dirty="0"/>
              <a:t>Mix of educational background from no degree to MD</a:t>
            </a:r>
          </a:p>
          <a:p>
            <a:endParaRPr lang="en-US" sz="1800" dirty="0"/>
          </a:p>
        </p:txBody>
      </p:sp>
      <p:pic>
        <p:nvPicPr>
          <p:cNvPr id="4" name="Picture 3">
            <a:extLst>
              <a:ext uri="{FF2B5EF4-FFF2-40B4-BE49-F238E27FC236}">
                <a16:creationId xmlns:a16="http://schemas.microsoft.com/office/drawing/2014/main" id="{9807F428-75F3-4972-AAB9-F1A8FFD6BFED}"/>
              </a:ext>
            </a:extLst>
          </p:cNvPr>
          <p:cNvPicPr>
            <a:picLocks noChangeAspect="1"/>
          </p:cNvPicPr>
          <p:nvPr/>
        </p:nvPicPr>
        <p:blipFill>
          <a:blip r:embed="rId2"/>
          <a:stretch>
            <a:fillRect/>
          </a:stretch>
        </p:blipFill>
        <p:spPr>
          <a:xfrm>
            <a:off x="6342775" y="2649787"/>
            <a:ext cx="4969079" cy="3215287"/>
          </a:xfrm>
          <a:prstGeom prst="rect">
            <a:avLst/>
          </a:prstGeom>
        </p:spPr>
      </p:pic>
    </p:spTree>
    <p:extLst>
      <p:ext uri="{BB962C8B-B14F-4D97-AF65-F5344CB8AC3E}">
        <p14:creationId xmlns:p14="http://schemas.microsoft.com/office/powerpoint/2010/main" val="16249247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998290" y="517930"/>
            <a:ext cx="9343938" cy="1310870"/>
          </a:xfrm>
        </p:spPr>
        <p:txBody>
          <a:bodyPr/>
          <a:lstStyle/>
          <a:p>
            <a:r>
              <a:rPr lang="en-US" dirty="0"/>
              <a:t>List of Wayside’s DEI related efforts and accomplishments of 2017 - 2018</a:t>
            </a:r>
          </a:p>
        </p:txBody>
      </p:sp>
      <p:sp>
        <p:nvSpPr>
          <p:cNvPr id="3" name="Content Placeholder 2">
            <a:extLst>
              <a:ext uri="{FF2B5EF4-FFF2-40B4-BE49-F238E27FC236}">
                <a16:creationId xmlns:a16="http://schemas.microsoft.com/office/drawing/2014/main" id="{FF7465F4-12AF-4EE2-B77D-9E8C79955A86}"/>
              </a:ext>
            </a:extLst>
          </p:cNvPr>
          <p:cNvSpPr>
            <a:spLocks noGrp="1"/>
          </p:cNvSpPr>
          <p:nvPr>
            <p:ph sz="quarter" idx="10"/>
          </p:nvPr>
        </p:nvSpPr>
        <p:spPr>
          <a:xfrm>
            <a:off x="399875" y="2390861"/>
            <a:ext cx="11392249" cy="4278385"/>
          </a:xfrm>
        </p:spPr>
        <p:txBody>
          <a:bodyPr>
            <a:normAutofit/>
          </a:bodyPr>
          <a:lstStyle/>
          <a:p>
            <a:pPr marL="285750" indent="-285750">
              <a:buFont typeface="Arial" panose="020B0604020202020204" pitchFamily="34" charset="0"/>
              <a:buChar char="•"/>
            </a:pPr>
            <a:r>
              <a:rPr lang="en-US" sz="1800" b="1" dirty="0"/>
              <a:t>Two All Wayside trainings in November by Dr. Ken Hardy on the Validate, Challenge, Request model </a:t>
            </a:r>
            <a:r>
              <a:rPr lang="en-US" sz="1800" dirty="0"/>
              <a:t>of confronting challenging conversations around race/bigotry – 3 hours; 240 participants </a:t>
            </a:r>
          </a:p>
          <a:p>
            <a:pPr marL="285750" indent="-285750">
              <a:buFont typeface="Arial" panose="020B0604020202020204" pitchFamily="34" charset="0"/>
              <a:buChar char="•"/>
            </a:pPr>
            <a:r>
              <a:rPr lang="en-US" sz="1800" dirty="0"/>
              <a:t>Created the </a:t>
            </a:r>
            <a:r>
              <a:rPr lang="en-US" sz="1800" b="1" dirty="0"/>
              <a:t>Wayside Virtual Open Door </a:t>
            </a:r>
            <a:r>
              <a:rPr lang="en-US" sz="1800" dirty="0"/>
              <a:t>– an online suggestions/complaints box for staff to submit concerns, incidents, etc. which can be done anonymously </a:t>
            </a:r>
          </a:p>
          <a:p>
            <a:pPr marL="285750" indent="-285750">
              <a:buFont typeface="Arial" panose="020B0604020202020204" pitchFamily="34" charset="0"/>
              <a:buChar char="•"/>
            </a:pPr>
            <a:r>
              <a:rPr lang="en-US" sz="1800" dirty="0"/>
              <a:t>Created </a:t>
            </a:r>
            <a:r>
              <a:rPr lang="en-US" sz="1800" b="1" dirty="0"/>
              <a:t>Wayside Affinity Groups (WAGs) </a:t>
            </a:r>
            <a:r>
              <a:rPr lang="en-US" sz="1800" dirty="0"/>
              <a:t>to allow space for staff to meet to connect over common interests</a:t>
            </a:r>
          </a:p>
          <a:p>
            <a:pPr marL="285750" indent="-285750">
              <a:buFont typeface="Arial" panose="020B0604020202020204" pitchFamily="34" charset="0"/>
              <a:buChar char="•"/>
            </a:pPr>
            <a:r>
              <a:rPr lang="en-US" sz="1800" dirty="0"/>
              <a:t>Completed the 3</a:t>
            </a:r>
            <a:r>
              <a:rPr lang="en-US" sz="1800" baseline="30000" dirty="0"/>
              <a:t>rd</a:t>
            </a:r>
            <a:r>
              <a:rPr lang="en-US" sz="1800" dirty="0"/>
              <a:t> annual Diversity Survey and have a </a:t>
            </a:r>
            <a:r>
              <a:rPr lang="en-US" sz="1800" b="1" u="sng" dirty="0"/>
              <a:t>2018-2019 Diversity Action Plan</a:t>
            </a:r>
            <a:r>
              <a:rPr lang="en-US" sz="1800" dirty="0"/>
              <a:t> as a result</a:t>
            </a:r>
          </a:p>
          <a:p>
            <a:pPr marL="285750" indent="-285750">
              <a:buFont typeface="Arial" panose="020B0604020202020204" pitchFamily="34" charset="0"/>
              <a:buChar char="•"/>
            </a:pPr>
            <a:r>
              <a:rPr lang="en-US" sz="1800" dirty="0"/>
              <a:t>Program trainings on Best Practices in documentation of transgender clients</a:t>
            </a:r>
          </a:p>
          <a:p>
            <a:pPr marL="285750" indent="-285750">
              <a:buFont typeface="Arial" panose="020B0604020202020204" pitchFamily="34" charset="0"/>
              <a:buChar char="•"/>
            </a:pPr>
            <a:r>
              <a:rPr lang="en-US" sz="1800" dirty="0"/>
              <a:t>Listing preferred pronouns in applications, on-boarding emails, and on name tents during Pre-Service </a:t>
            </a:r>
          </a:p>
          <a:p>
            <a:pPr marL="285750" indent="-285750">
              <a:buFont typeface="Arial" panose="020B0604020202020204" pitchFamily="34" charset="0"/>
              <a:buChar char="•"/>
            </a:pPr>
            <a:r>
              <a:rPr lang="en-US" sz="1800" dirty="0"/>
              <a:t>Created Gender Inclusivity Statement and mechanism for staff to self-identify their preferred pronouns in email with a link to this statement</a:t>
            </a:r>
          </a:p>
        </p:txBody>
      </p:sp>
    </p:spTree>
    <p:extLst>
      <p:ext uri="{BB962C8B-B14F-4D97-AF65-F5344CB8AC3E}">
        <p14:creationId xmlns:p14="http://schemas.microsoft.com/office/powerpoint/2010/main" val="38377954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736833" y="593431"/>
            <a:ext cx="9144000" cy="1249362"/>
          </a:xfrm>
        </p:spPr>
        <p:txBody>
          <a:bodyPr/>
          <a:lstStyle/>
          <a:p>
            <a:r>
              <a:rPr lang="en-US" dirty="0"/>
              <a:t>List of Wayside’s DEI related efforts and accomplishments of 2017 - 2018</a:t>
            </a:r>
          </a:p>
        </p:txBody>
      </p:sp>
      <p:sp>
        <p:nvSpPr>
          <p:cNvPr id="3" name="Content Placeholder 2">
            <a:extLst>
              <a:ext uri="{FF2B5EF4-FFF2-40B4-BE49-F238E27FC236}">
                <a16:creationId xmlns:a16="http://schemas.microsoft.com/office/drawing/2014/main" id="{FF7465F4-12AF-4EE2-B77D-9E8C79955A86}"/>
              </a:ext>
            </a:extLst>
          </p:cNvPr>
          <p:cNvSpPr>
            <a:spLocks noGrp="1"/>
          </p:cNvSpPr>
          <p:nvPr>
            <p:ph sz="quarter" idx="10"/>
          </p:nvPr>
        </p:nvSpPr>
        <p:spPr>
          <a:xfrm>
            <a:off x="404767" y="2532775"/>
            <a:ext cx="11524377" cy="4195195"/>
          </a:xfrm>
        </p:spPr>
        <p:txBody>
          <a:bodyPr>
            <a:normAutofit fontScale="85000" lnSpcReduction="10000"/>
          </a:bodyPr>
          <a:lstStyle/>
          <a:p>
            <a:pPr marL="285750" indent="-285750">
              <a:buFont typeface="Arial" panose="020B0604020202020204" pitchFamily="34" charset="0"/>
              <a:buChar char="•"/>
            </a:pPr>
            <a:r>
              <a:rPr lang="en-US" sz="2000" dirty="0"/>
              <a:t>Changed time of Diversity &amp; Inclusion Committee when held on Campus to allow more residential staff to attend</a:t>
            </a:r>
          </a:p>
          <a:p>
            <a:pPr marL="285750" indent="-285750">
              <a:buFont typeface="Arial" panose="020B0604020202020204" pitchFamily="34" charset="0"/>
              <a:buChar char="•"/>
            </a:pPr>
            <a:r>
              <a:rPr lang="en-US" sz="2000" dirty="0"/>
              <a:t>Cultural Competency Online Training is now conducted at start date – 1.25 hours </a:t>
            </a:r>
          </a:p>
          <a:p>
            <a:pPr marL="285750" indent="-285750">
              <a:buFont typeface="Arial" panose="020B0604020202020204" pitchFamily="34" charset="0"/>
              <a:buChar char="•"/>
            </a:pPr>
            <a:r>
              <a:rPr lang="en-US" sz="2000" dirty="0"/>
              <a:t>Diversity and Inclusion section of Pre-Service Orientation where new hires receive an overview of the Agency’s efforts on DEI</a:t>
            </a:r>
          </a:p>
          <a:p>
            <a:pPr marL="285750" indent="-285750">
              <a:buFont typeface="Arial" panose="020B0604020202020204" pitchFamily="34" charset="0"/>
              <a:buChar char="•"/>
            </a:pPr>
            <a:r>
              <a:rPr lang="en-US" sz="2000" dirty="0"/>
              <a:t>Distribution of Rainbow Peace Flags and non-discrimination statement</a:t>
            </a:r>
          </a:p>
          <a:p>
            <a:pPr marL="285750" indent="-285750">
              <a:buFont typeface="Arial" panose="020B0604020202020204" pitchFamily="34" charset="0"/>
              <a:buChar char="•"/>
            </a:pPr>
            <a:r>
              <a:rPr lang="en-US" sz="2000" dirty="0"/>
              <a:t>Organized a customized LCSW/LICSW licensing course specifically designed </a:t>
            </a:r>
            <a:r>
              <a:rPr lang="en-US" sz="2000" b="1" u="sng" dirty="0"/>
              <a:t>for bilingual staff and staff of color who traditionally have had difficulty passing the exam</a:t>
            </a:r>
          </a:p>
          <a:p>
            <a:pPr marL="285750" indent="-285750">
              <a:buFont typeface="Arial" panose="020B0604020202020204" pitchFamily="34" charset="0"/>
              <a:buChar char="•"/>
            </a:pPr>
            <a:r>
              <a:rPr lang="en-US" sz="2000" dirty="0"/>
              <a:t>Created VCR Champions -  An internal workgroup of staff with areas of expertise that can train across sites</a:t>
            </a:r>
          </a:p>
          <a:p>
            <a:pPr marL="285750" indent="-285750">
              <a:buFont typeface="Arial" panose="020B0604020202020204" pitchFamily="34" charset="0"/>
              <a:buChar char="•"/>
            </a:pPr>
            <a:r>
              <a:rPr lang="en-US" sz="2000" dirty="0"/>
              <a:t>Completed translation of Intake Documents</a:t>
            </a:r>
          </a:p>
          <a:p>
            <a:pPr marL="285750" indent="-285750">
              <a:buFont typeface="Arial" panose="020B0604020202020204" pitchFamily="34" charset="0"/>
              <a:buChar char="•"/>
            </a:pPr>
            <a:r>
              <a:rPr lang="en-US" sz="2000" dirty="0"/>
              <a:t>Assessment of new Electronic Health Records system for gender and race/ethnicity language and data collection of clients</a:t>
            </a:r>
          </a:p>
          <a:p>
            <a:pPr marL="285750" indent="-285750">
              <a:buFont typeface="Arial" panose="020B0604020202020204" pitchFamily="34" charset="0"/>
              <a:buChar char="•"/>
            </a:pPr>
            <a:endParaRPr lang="en-US" sz="2000" dirty="0"/>
          </a:p>
        </p:txBody>
      </p:sp>
    </p:spTree>
    <p:extLst>
      <p:ext uri="{BB962C8B-B14F-4D97-AF65-F5344CB8AC3E}">
        <p14:creationId xmlns:p14="http://schemas.microsoft.com/office/powerpoint/2010/main" val="8995389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814E0DE-C067-41BD-A2B7-B6BA73730EA7}"/>
              </a:ext>
            </a:extLst>
          </p:cNvPr>
          <p:cNvSpPr>
            <a:spLocks noGrp="1"/>
          </p:cNvSpPr>
          <p:nvPr>
            <p:ph sz="quarter" idx="10"/>
          </p:nvPr>
        </p:nvSpPr>
        <p:spPr>
          <a:xfrm>
            <a:off x="634767" y="2334237"/>
            <a:ext cx="11042708" cy="4242732"/>
          </a:xfrm>
        </p:spPr>
        <p:txBody>
          <a:bodyPr>
            <a:normAutofit/>
          </a:bodyPr>
          <a:lstStyle/>
          <a:p>
            <a:pPr marL="285750" indent="-285750">
              <a:buFont typeface="Arial" panose="020B0604020202020204" pitchFamily="34" charset="0"/>
              <a:buChar char="•"/>
            </a:pPr>
            <a:r>
              <a:rPr lang="en-US" sz="2000" dirty="0"/>
              <a:t>Developed an online resource/training guide that serves as a support for the VCR technique in collaboration </a:t>
            </a:r>
          </a:p>
          <a:p>
            <a:pPr marL="285750" indent="-285750">
              <a:buFont typeface="Arial" panose="020B0604020202020204" pitchFamily="34" charset="0"/>
              <a:buChar char="•"/>
            </a:pPr>
            <a:r>
              <a:rPr lang="en-US" sz="2000" dirty="0"/>
              <a:t>Created a DEI Training plan for staff at all stages of employment </a:t>
            </a:r>
          </a:p>
          <a:p>
            <a:pPr marL="285750" indent="-285750">
              <a:buFont typeface="Arial" panose="020B0604020202020204" pitchFamily="34" charset="0"/>
              <a:buChar char="•"/>
            </a:pPr>
            <a:r>
              <a:rPr lang="en-US" sz="2000" dirty="0"/>
              <a:t>Assisting in the development and implementation of a Mentoring Program. </a:t>
            </a:r>
          </a:p>
          <a:p>
            <a:pPr marL="285750" indent="-285750">
              <a:buFont typeface="Arial" panose="020B0604020202020204" pitchFamily="34" charset="0"/>
              <a:buChar char="•"/>
            </a:pPr>
            <a:r>
              <a:rPr lang="en-US" sz="2000" dirty="0"/>
              <a:t>Development of a Career Map and Career Consults</a:t>
            </a:r>
          </a:p>
          <a:p>
            <a:pPr marL="285750" indent="-285750">
              <a:buFont typeface="Arial" panose="020B0604020202020204" pitchFamily="34" charset="0"/>
              <a:buChar char="•"/>
            </a:pPr>
            <a:r>
              <a:rPr lang="en-US" sz="2000" dirty="0"/>
              <a:t>Working with Director of Recruitment &amp; Inclusion on recruiting sources of diverse candidate pools. </a:t>
            </a:r>
          </a:p>
          <a:p>
            <a:pPr marL="285750" indent="-285750">
              <a:buFont typeface="Arial" panose="020B0604020202020204" pitchFamily="34" charset="0"/>
              <a:buChar char="•"/>
            </a:pPr>
            <a:r>
              <a:rPr lang="en-US" sz="2000" dirty="0"/>
              <a:t>On-boarding – online trainings, onboarding module, pre-service to help create a trusting culture</a:t>
            </a:r>
          </a:p>
          <a:p>
            <a:pPr marL="285750" indent="-285750">
              <a:buFont typeface="Arial" panose="020B0604020202020204" pitchFamily="34" charset="0"/>
              <a:buChar char="•"/>
            </a:pPr>
            <a:r>
              <a:rPr lang="en-US" sz="2000" dirty="0"/>
              <a:t>Program Specific Onboarding to help create a trusting culture</a:t>
            </a:r>
          </a:p>
          <a:p>
            <a:pPr marL="285750" indent="-285750">
              <a:buFont typeface="Arial" panose="020B0604020202020204" pitchFamily="34" charset="0"/>
              <a:buChar char="•"/>
            </a:pPr>
            <a:r>
              <a:rPr lang="en-US" sz="2000" dirty="0"/>
              <a:t>Lastly, we have provided important support and resources for staff during times of national crisis around DEI issues (Orlando, Charleston, the election, the 1</a:t>
            </a:r>
            <a:r>
              <a:rPr lang="en-US" sz="2000" baseline="30000" dirty="0"/>
              <a:t>st</a:t>
            </a:r>
            <a:r>
              <a:rPr lang="en-US" sz="2000" dirty="0"/>
              <a:t> Muslim ban, Charlottesville, etc.)</a:t>
            </a:r>
          </a:p>
        </p:txBody>
      </p:sp>
      <p:sp>
        <p:nvSpPr>
          <p:cNvPr id="4" name="Title 5">
            <a:extLst>
              <a:ext uri="{FF2B5EF4-FFF2-40B4-BE49-F238E27FC236}">
                <a16:creationId xmlns:a16="http://schemas.microsoft.com/office/drawing/2014/main" id="{B6677F6A-08E2-46A5-AEA1-3595C39052EA}"/>
              </a:ext>
            </a:extLst>
          </p:cNvPr>
          <p:cNvSpPr>
            <a:spLocks noGrp="1"/>
          </p:cNvSpPr>
          <p:nvPr>
            <p:ph type="title"/>
          </p:nvPr>
        </p:nvSpPr>
        <p:spPr>
          <a:xfrm>
            <a:off x="736833" y="593431"/>
            <a:ext cx="9144000" cy="1249362"/>
          </a:xfrm>
        </p:spPr>
        <p:txBody>
          <a:bodyPr/>
          <a:lstStyle/>
          <a:p>
            <a:r>
              <a:rPr lang="en-US" dirty="0"/>
              <a:t>List of Wayside’s DEI related efforts and accomplishments of 2017 - 2018</a:t>
            </a:r>
          </a:p>
        </p:txBody>
      </p:sp>
    </p:spTree>
    <p:extLst>
      <p:ext uri="{BB962C8B-B14F-4D97-AF65-F5344CB8AC3E}">
        <p14:creationId xmlns:p14="http://schemas.microsoft.com/office/powerpoint/2010/main" val="35454803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can you do?</a:t>
            </a:r>
          </a:p>
        </p:txBody>
      </p:sp>
      <p:sp>
        <p:nvSpPr>
          <p:cNvPr id="5" name="Text Placeholder 4"/>
          <p:cNvSpPr>
            <a:spLocks noGrp="1"/>
          </p:cNvSpPr>
          <p:nvPr>
            <p:ph type="body" sz="quarter" idx="3"/>
          </p:nvPr>
        </p:nvSpPr>
        <p:spPr>
          <a:xfrm>
            <a:off x="6428743" y="2301013"/>
            <a:ext cx="4828032" cy="576262"/>
          </a:xfrm>
        </p:spPr>
        <p:txBody>
          <a:bodyPr/>
          <a:lstStyle/>
          <a:p>
            <a:pPr algn="ctr"/>
            <a:r>
              <a:rPr lang="en-US" dirty="0"/>
              <a:t>5 Key Steps</a:t>
            </a:r>
          </a:p>
        </p:txBody>
      </p:sp>
      <p:sp>
        <p:nvSpPr>
          <p:cNvPr id="6" name="Content Placeholder 5"/>
          <p:cNvSpPr>
            <a:spLocks noGrp="1"/>
          </p:cNvSpPr>
          <p:nvPr>
            <p:ph sz="quarter" idx="4"/>
          </p:nvPr>
        </p:nvSpPr>
        <p:spPr>
          <a:xfrm>
            <a:off x="6459666" y="2905316"/>
            <a:ext cx="4990592" cy="3430573"/>
          </a:xfrm>
        </p:spPr>
        <p:txBody>
          <a:bodyPr>
            <a:normAutofit/>
          </a:bodyPr>
          <a:lstStyle/>
          <a:p>
            <a:r>
              <a:rPr lang="en-US" sz="2000" dirty="0"/>
              <a:t>CEO Buy-In &amp; Full Support</a:t>
            </a:r>
            <a:endParaRPr lang="en-US" sz="2000" dirty="0">
              <a:sym typeface="Wingdings" panose="05000000000000000000" pitchFamily="2" charset="2"/>
            </a:endParaRPr>
          </a:p>
          <a:p>
            <a:r>
              <a:rPr lang="en-US" sz="2000" dirty="0">
                <a:sym typeface="Wingdings" panose="05000000000000000000" pitchFamily="2" charset="2"/>
              </a:rPr>
              <a:t>Measure &amp; Accountability</a:t>
            </a:r>
          </a:p>
          <a:p>
            <a:pPr lvl="1"/>
            <a:r>
              <a:rPr lang="en-US" sz="1800" dirty="0">
                <a:sym typeface="Wingdings" panose="05000000000000000000" pitchFamily="2" charset="2"/>
              </a:rPr>
              <a:t>Self-Assessment Survey</a:t>
            </a:r>
          </a:p>
          <a:p>
            <a:r>
              <a:rPr lang="en-US" sz="2000" dirty="0">
                <a:sym typeface="Wingdings" panose="05000000000000000000" pitchFamily="2" charset="2"/>
              </a:rPr>
              <a:t>Consider Outside Consultant</a:t>
            </a:r>
          </a:p>
          <a:p>
            <a:r>
              <a:rPr lang="en-US" sz="2000" dirty="0">
                <a:sym typeface="Wingdings" panose="05000000000000000000" pitchFamily="2" charset="2"/>
              </a:rPr>
              <a:t>Make a Comprehensive Plan</a:t>
            </a:r>
          </a:p>
          <a:p>
            <a:r>
              <a:rPr lang="en-US" dirty="0"/>
              <a:t>Be resilient in the face of resistance from those that think this is all too much and/or frustration of those who think you’re going too slow </a:t>
            </a:r>
          </a:p>
        </p:txBody>
      </p:sp>
      <p:sp>
        <p:nvSpPr>
          <p:cNvPr id="7" name="Rectangle 6"/>
          <p:cNvSpPr/>
          <p:nvPr/>
        </p:nvSpPr>
        <p:spPr>
          <a:xfrm>
            <a:off x="6459665" y="2905315"/>
            <a:ext cx="4990591" cy="3430573"/>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 name="Slide Number Placeholder 2">
            <a:extLst>
              <a:ext uri="{FF2B5EF4-FFF2-40B4-BE49-F238E27FC236}">
                <a16:creationId xmlns:a16="http://schemas.microsoft.com/office/drawing/2014/main" id="{CE1772E6-AB9B-44B6-82A4-6BE1B374C2A1}"/>
              </a:ext>
            </a:extLst>
          </p:cNvPr>
          <p:cNvSpPr>
            <a:spLocks noGrp="1"/>
          </p:cNvSpPr>
          <p:nvPr>
            <p:ph type="sldNum" sz="quarter" idx="12"/>
          </p:nvPr>
        </p:nvSpPr>
        <p:spPr/>
        <p:txBody>
          <a:bodyPr/>
          <a:lstStyle/>
          <a:p>
            <a:fld id="{D57F1E4F-1CFF-5643-939E-217C01CDF565}" type="slidenum">
              <a:rPr lang="en-US" smtClean="0"/>
              <a:pPr/>
              <a:t>33</a:t>
            </a:fld>
            <a:endParaRPr lang="en-US" dirty="0"/>
          </a:p>
        </p:txBody>
      </p:sp>
      <p:pic>
        <p:nvPicPr>
          <p:cNvPr id="11" name="Picture 10">
            <a:extLst>
              <a:ext uri="{FF2B5EF4-FFF2-40B4-BE49-F238E27FC236}">
                <a16:creationId xmlns:a16="http://schemas.microsoft.com/office/drawing/2014/main" id="{99BB1DCB-4F2D-4A81-B453-C23C4A15C9D1}"/>
              </a:ext>
            </a:extLst>
          </p:cNvPr>
          <p:cNvPicPr>
            <a:picLocks noChangeAspect="1"/>
          </p:cNvPicPr>
          <p:nvPr/>
        </p:nvPicPr>
        <p:blipFill>
          <a:blip r:embed="rId2"/>
          <a:stretch>
            <a:fillRect/>
          </a:stretch>
        </p:blipFill>
        <p:spPr>
          <a:xfrm>
            <a:off x="482268" y="2474752"/>
            <a:ext cx="5500957" cy="3816991"/>
          </a:xfrm>
          <a:prstGeom prst="rect">
            <a:avLst/>
          </a:prstGeom>
        </p:spPr>
      </p:pic>
    </p:spTree>
    <p:extLst>
      <p:ext uri="{BB962C8B-B14F-4D97-AF65-F5344CB8AC3E}">
        <p14:creationId xmlns:p14="http://schemas.microsoft.com/office/powerpoint/2010/main" val="11850859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0A04373-CDBE-4EAC-8C6D-032B1870E3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77471" y="2457276"/>
            <a:ext cx="6437057" cy="3990975"/>
          </a:xfrm>
          <a:prstGeom prst="rect">
            <a:avLst/>
          </a:prstGeom>
        </p:spPr>
      </p:pic>
      <p:sp>
        <p:nvSpPr>
          <p:cNvPr id="11" name="Title 5">
            <a:extLst>
              <a:ext uri="{FF2B5EF4-FFF2-40B4-BE49-F238E27FC236}">
                <a16:creationId xmlns:a16="http://schemas.microsoft.com/office/drawing/2014/main" id="{E8E944CB-A0CA-44EE-9685-F1E0C4F46340}"/>
              </a:ext>
            </a:extLst>
          </p:cNvPr>
          <p:cNvSpPr>
            <a:spLocks noGrp="1"/>
          </p:cNvSpPr>
          <p:nvPr>
            <p:ph type="title"/>
          </p:nvPr>
        </p:nvSpPr>
        <p:spPr>
          <a:xfrm>
            <a:off x="1398165" y="697685"/>
            <a:ext cx="9144000" cy="1249362"/>
          </a:xfrm>
        </p:spPr>
        <p:txBody>
          <a:bodyPr/>
          <a:lstStyle/>
          <a:p>
            <a:pPr algn="ctr"/>
            <a:r>
              <a:rPr lang="en-US" sz="6600" dirty="0"/>
              <a:t>Thank you</a:t>
            </a:r>
          </a:p>
        </p:txBody>
      </p:sp>
    </p:spTree>
    <p:extLst>
      <p:ext uri="{BB962C8B-B14F-4D97-AF65-F5344CB8AC3E}">
        <p14:creationId xmlns:p14="http://schemas.microsoft.com/office/powerpoint/2010/main" val="4707809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37BF5-B0E6-4B35-A913-585C810D9464}"/>
              </a:ext>
            </a:extLst>
          </p:cNvPr>
          <p:cNvSpPr>
            <a:spLocks noGrp="1"/>
          </p:cNvSpPr>
          <p:nvPr>
            <p:ph type="title"/>
          </p:nvPr>
        </p:nvSpPr>
        <p:spPr>
          <a:xfrm>
            <a:off x="668323" y="752811"/>
            <a:ext cx="10972800" cy="1143000"/>
          </a:xfrm>
        </p:spPr>
        <p:txBody>
          <a:bodyPr/>
          <a:lstStyle/>
          <a:p>
            <a:r>
              <a:rPr lang="en-US" dirty="0"/>
              <a:t>Inciting Incident</a:t>
            </a:r>
          </a:p>
        </p:txBody>
      </p:sp>
      <p:pic>
        <p:nvPicPr>
          <p:cNvPr id="6" name="Picture 5">
            <a:extLst>
              <a:ext uri="{FF2B5EF4-FFF2-40B4-BE49-F238E27FC236}">
                <a16:creationId xmlns:a16="http://schemas.microsoft.com/office/drawing/2014/main" id="{8109C956-38D1-4FED-B056-3266B8C6F3EC}"/>
              </a:ext>
            </a:extLst>
          </p:cNvPr>
          <p:cNvPicPr>
            <a:picLocks noChangeAspect="1"/>
          </p:cNvPicPr>
          <p:nvPr/>
        </p:nvPicPr>
        <p:blipFill>
          <a:blip r:embed="rId2"/>
          <a:stretch>
            <a:fillRect/>
          </a:stretch>
        </p:blipFill>
        <p:spPr>
          <a:xfrm>
            <a:off x="3104341" y="2483841"/>
            <a:ext cx="6100763" cy="4069526"/>
          </a:xfrm>
          <a:prstGeom prst="rect">
            <a:avLst/>
          </a:prstGeom>
        </p:spPr>
      </p:pic>
    </p:spTree>
    <p:extLst>
      <p:ext uri="{BB962C8B-B14F-4D97-AF65-F5344CB8AC3E}">
        <p14:creationId xmlns:p14="http://schemas.microsoft.com/office/powerpoint/2010/main" val="42394812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5800C5E-C385-4AF7-9841-659CBADA6F1E}"/>
              </a:ext>
            </a:extLst>
          </p:cNvPr>
          <p:cNvPicPr>
            <a:picLocks noChangeAspect="1"/>
          </p:cNvPicPr>
          <p:nvPr/>
        </p:nvPicPr>
        <p:blipFill>
          <a:blip r:embed="rId2"/>
          <a:stretch>
            <a:fillRect/>
          </a:stretch>
        </p:blipFill>
        <p:spPr>
          <a:xfrm>
            <a:off x="7021535" y="2991195"/>
            <a:ext cx="3901486" cy="2428093"/>
          </a:xfrm>
          <a:prstGeom prst="rect">
            <a:avLst/>
          </a:prstGeom>
        </p:spPr>
      </p:pic>
      <p:sp>
        <p:nvSpPr>
          <p:cNvPr id="6" name="Title 1">
            <a:extLst>
              <a:ext uri="{FF2B5EF4-FFF2-40B4-BE49-F238E27FC236}">
                <a16:creationId xmlns:a16="http://schemas.microsoft.com/office/drawing/2014/main" id="{873EFC5D-FE89-4A3B-B4C2-6494C9703ECB}"/>
              </a:ext>
            </a:extLst>
          </p:cNvPr>
          <p:cNvSpPr txBox="1">
            <a:spLocks/>
          </p:cNvSpPr>
          <p:nvPr/>
        </p:nvSpPr>
        <p:spPr bwMode="gray">
          <a:xfrm>
            <a:off x="609600" y="737532"/>
            <a:ext cx="10972800" cy="1143000"/>
          </a:xfrm>
          <a:prstGeom prst="rect">
            <a:avLst/>
          </a:prstGeom>
        </p:spPr>
        <p:txBody>
          <a:bodyPr vert="horz" lIns="91440" tIns="45720" rIns="91440" bIns="45720" rtlCol="0" anchor="ctr">
            <a:noAutofit/>
          </a:bodyPr>
          <a:lstStyle>
            <a:lvl1pPr algn="l" defTabSz="457200" rtl="0" eaLnBrk="1" latinLnBrk="0" hangingPunct="1">
              <a:spcBef>
                <a:spcPct val="0"/>
              </a:spcBef>
              <a:buNone/>
              <a:defRPr sz="4500" b="1" i="0" kern="1200">
                <a:solidFill>
                  <a:schemeClr val="bg1"/>
                </a:solidFill>
                <a:effectLst>
                  <a:outerShdw blurRad="38100" dist="38100" dir="2700000" algn="tl">
                    <a:srgbClr val="000000">
                      <a:alpha val="43137"/>
                    </a:srgbClr>
                  </a:outerShdw>
                </a:effectLst>
                <a:latin typeface="Corbel"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White Privilege Training</a:t>
            </a:r>
          </a:p>
        </p:txBody>
      </p:sp>
      <p:pic>
        <p:nvPicPr>
          <p:cNvPr id="7" name="Picture 6">
            <a:extLst>
              <a:ext uri="{FF2B5EF4-FFF2-40B4-BE49-F238E27FC236}">
                <a16:creationId xmlns:a16="http://schemas.microsoft.com/office/drawing/2014/main" id="{002DB7BC-398D-46E2-BC62-4E8EC15869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0200" y="2477650"/>
            <a:ext cx="4495800" cy="3956008"/>
          </a:xfrm>
          <a:prstGeom prst="rect">
            <a:avLst/>
          </a:prstGeom>
        </p:spPr>
      </p:pic>
    </p:spTree>
    <p:extLst>
      <p:ext uri="{BB962C8B-B14F-4D97-AF65-F5344CB8AC3E}">
        <p14:creationId xmlns:p14="http://schemas.microsoft.com/office/powerpoint/2010/main" val="31506929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5F516-F5F1-4DC4-B78F-E3DA8FF55A95}"/>
              </a:ext>
            </a:extLst>
          </p:cNvPr>
          <p:cNvSpPr>
            <a:spLocks noGrp="1"/>
          </p:cNvSpPr>
          <p:nvPr>
            <p:ph type="title"/>
          </p:nvPr>
        </p:nvSpPr>
        <p:spPr>
          <a:xfrm>
            <a:off x="687897" y="1021259"/>
            <a:ext cx="10972800" cy="1143000"/>
          </a:xfrm>
        </p:spPr>
        <p:txBody>
          <a:bodyPr/>
          <a:lstStyle/>
          <a:p>
            <a:r>
              <a:rPr lang="en-US" sz="4800" dirty="0"/>
              <a:t>Diversity &amp; Inclusion Committee Feedback</a:t>
            </a:r>
            <a:br>
              <a:rPr lang="en-US" sz="4800" dirty="0"/>
            </a:br>
            <a:endParaRPr lang="en-US" sz="4800" dirty="0"/>
          </a:p>
        </p:txBody>
      </p:sp>
      <p:pic>
        <p:nvPicPr>
          <p:cNvPr id="4" name="Picture 3">
            <a:extLst>
              <a:ext uri="{FF2B5EF4-FFF2-40B4-BE49-F238E27FC236}">
                <a16:creationId xmlns:a16="http://schemas.microsoft.com/office/drawing/2014/main" id="{4B5AF35D-5F07-4984-BDB2-86ACC03557FB}"/>
              </a:ext>
            </a:extLst>
          </p:cNvPr>
          <p:cNvPicPr>
            <a:picLocks noChangeAspect="1"/>
          </p:cNvPicPr>
          <p:nvPr/>
        </p:nvPicPr>
        <p:blipFill>
          <a:blip r:embed="rId2"/>
          <a:stretch>
            <a:fillRect/>
          </a:stretch>
        </p:blipFill>
        <p:spPr>
          <a:xfrm>
            <a:off x="1167523" y="2771164"/>
            <a:ext cx="4048125" cy="3371850"/>
          </a:xfrm>
          <a:prstGeom prst="rect">
            <a:avLst/>
          </a:prstGeom>
        </p:spPr>
      </p:pic>
      <p:sp>
        <p:nvSpPr>
          <p:cNvPr id="5" name="TextBox 4">
            <a:extLst>
              <a:ext uri="{FF2B5EF4-FFF2-40B4-BE49-F238E27FC236}">
                <a16:creationId xmlns:a16="http://schemas.microsoft.com/office/drawing/2014/main" id="{12EF141D-4CA0-4206-B6B0-3F6EB30CAA10}"/>
              </a:ext>
            </a:extLst>
          </p:cNvPr>
          <p:cNvSpPr txBox="1"/>
          <p:nvPr/>
        </p:nvSpPr>
        <p:spPr>
          <a:xfrm>
            <a:off x="6554612" y="2858200"/>
            <a:ext cx="5106085" cy="2677656"/>
          </a:xfrm>
          <a:prstGeom prst="rect">
            <a:avLst/>
          </a:prstGeom>
          <a:noFill/>
        </p:spPr>
        <p:txBody>
          <a:bodyPr wrap="square" rtlCol="0">
            <a:spAutoFit/>
          </a:bodyPr>
          <a:lstStyle/>
          <a:p>
            <a:pPr marL="285750" indent="-285750">
              <a:buFont typeface="Arial" panose="020B0604020202020204" pitchFamily="34" charset="0"/>
              <a:buChar char="•"/>
            </a:pPr>
            <a:r>
              <a:rPr lang="en-US" sz="2800" dirty="0"/>
              <a:t>Basic Level information</a:t>
            </a:r>
          </a:p>
          <a:p>
            <a:pPr marL="285750" indent="-285750">
              <a:buFont typeface="Arial" panose="020B0604020202020204" pitchFamily="34" charset="0"/>
              <a:buChar char="•"/>
            </a:pPr>
            <a:r>
              <a:rPr lang="en-US" sz="2800" dirty="0"/>
              <a:t>Many in Admin (majority White staff) did not attend</a:t>
            </a:r>
          </a:p>
          <a:p>
            <a:pPr marL="285750" indent="-285750">
              <a:buFont typeface="Arial" panose="020B0604020202020204" pitchFamily="34" charset="0"/>
              <a:buChar char="•"/>
            </a:pPr>
            <a:r>
              <a:rPr lang="en-US" sz="2800" dirty="0"/>
              <a:t>Logistics Issues</a:t>
            </a:r>
          </a:p>
          <a:p>
            <a:pPr marL="285750" indent="-285750">
              <a:buFont typeface="Arial" panose="020B0604020202020204" pitchFamily="34" charset="0"/>
              <a:buChar char="•"/>
            </a:pPr>
            <a:r>
              <a:rPr lang="en-US" sz="2800" dirty="0"/>
              <a:t>Held in a church</a:t>
            </a:r>
          </a:p>
          <a:p>
            <a:pPr marL="285750" indent="-285750">
              <a:buFont typeface="Arial" panose="020B0604020202020204" pitchFamily="34" charset="0"/>
              <a:buChar char="•"/>
            </a:pPr>
            <a:r>
              <a:rPr lang="en-US" sz="2800" dirty="0"/>
              <a:t>Poor trainer</a:t>
            </a:r>
          </a:p>
        </p:txBody>
      </p:sp>
    </p:spTree>
    <p:extLst>
      <p:ext uri="{BB962C8B-B14F-4D97-AF65-F5344CB8AC3E}">
        <p14:creationId xmlns:p14="http://schemas.microsoft.com/office/powerpoint/2010/main" val="21677569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5B9B1-1AE6-484B-B720-B4D7E9375CFD}"/>
              </a:ext>
            </a:extLst>
          </p:cNvPr>
          <p:cNvSpPr>
            <a:spLocks noGrp="1"/>
          </p:cNvSpPr>
          <p:nvPr>
            <p:ph type="title"/>
          </p:nvPr>
        </p:nvSpPr>
        <p:spPr>
          <a:xfrm>
            <a:off x="609600" y="601809"/>
            <a:ext cx="10972800" cy="1143000"/>
          </a:xfrm>
        </p:spPr>
        <p:txBody>
          <a:bodyPr/>
          <a:lstStyle/>
          <a:p>
            <a:r>
              <a:rPr lang="en-US" dirty="0"/>
              <a:t>Regrouped</a:t>
            </a:r>
          </a:p>
        </p:txBody>
      </p:sp>
      <p:pic>
        <p:nvPicPr>
          <p:cNvPr id="5" name="Picture 4">
            <a:extLst>
              <a:ext uri="{FF2B5EF4-FFF2-40B4-BE49-F238E27FC236}">
                <a16:creationId xmlns:a16="http://schemas.microsoft.com/office/drawing/2014/main" id="{E525B59A-9247-4D77-A187-FEBC5E5DD5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9057" y="2793535"/>
            <a:ext cx="8073886" cy="3659101"/>
          </a:xfrm>
          <a:prstGeom prst="rect">
            <a:avLst/>
          </a:prstGeom>
        </p:spPr>
      </p:pic>
    </p:spTree>
    <p:extLst>
      <p:ext uri="{BB962C8B-B14F-4D97-AF65-F5344CB8AC3E}">
        <p14:creationId xmlns:p14="http://schemas.microsoft.com/office/powerpoint/2010/main" val="31627012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8DE3E-EF67-45F4-88C1-7F2EEF0D8E94}"/>
              </a:ext>
            </a:extLst>
          </p:cNvPr>
          <p:cNvSpPr>
            <a:spLocks noGrp="1"/>
          </p:cNvSpPr>
          <p:nvPr>
            <p:ph type="title"/>
          </p:nvPr>
        </p:nvSpPr>
        <p:spPr>
          <a:xfrm>
            <a:off x="609600" y="610198"/>
            <a:ext cx="10972800" cy="1143000"/>
          </a:xfrm>
        </p:spPr>
        <p:txBody>
          <a:bodyPr/>
          <a:lstStyle/>
          <a:p>
            <a:r>
              <a:rPr lang="en-US" dirty="0"/>
              <a:t>Equity Continuum</a:t>
            </a:r>
          </a:p>
        </p:txBody>
      </p:sp>
      <p:sp>
        <p:nvSpPr>
          <p:cNvPr id="3" name="Content Placeholder 2">
            <a:extLst>
              <a:ext uri="{FF2B5EF4-FFF2-40B4-BE49-F238E27FC236}">
                <a16:creationId xmlns:a16="http://schemas.microsoft.com/office/drawing/2014/main" id="{994B7623-2B90-470F-AF2B-72E777D20395}"/>
              </a:ext>
            </a:extLst>
          </p:cNvPr>
          <p:cNvSpPr>
            <a:spLocks noGrp="1"/>
          </p:cNvSpPr>
          <p:nvPr>
            <p:ph sz="quarter" idx="10"/>
          </p:nvPr>
        </p:nvSpPr>
        <p:spPr>
          <a:xfrm>
            <a:off x="711200" y="2424418"/>
            <a:ext cx="10769600" cy="3927446"/>
          </a:xfrm>
        </p:spPr>
        <p:txBody>
          <a:bodyPr>
            <a:normAutofit/>
          </a:bodyPr>
          <a:lstStyle/>
          <a:p>
            <a:r>
              <a:rPr lang="en-US" sz="2000" dirty="0"/>
              <a:t>The Equity Continuum is an evidenced based framework that is being developed by Monisha Kapila, CEO of ProInspire. It outlines three phases of DEI through an organizational focus, leadership, and strategies, as follows: </a:t>
            </a:r>
          </a:p>
          <a:p>
            <a:endParaRPr lang="en-US" sz="2000" dirty="0"/>
          </a:p>
          <a:p>
            <a:r>
              <a:rPr lang="en-US" sz="2000" dirty="0"/>
              <a:t>• </a:t>
            </a:r>
            <a:r>
              <a:rPr lang="en-US" sz="2000" b="1" dirty="0"/>
              <a:t>101: Diversity</a:t>
            </a:r>
            <a:r>
              <a:rPr lang="en-US" sz="2000" dirty="0"/>
              <a:t> - when leaders are awake to the importance of diversity, and the organization starts building a diverse workforce by focusing on recruitment and retention.</a:t>
            </a:r>
          </a:p>
          <a:p>
            <a:r>
              <a:rPr lang="en-US" sz="2000" dirty="0"/>
              <a:t>• </a:t>
            </a:r>
            <a:r>
              <a:rPr lang="en-US" sz="2000" b="1" dirty="0"/>
              <a:t>201: Inclusion</a:t>
            </a:r>
            <a:r>
              <a:rPr lang="en-US" sz="2000" dirty="0"/>
              <a:t> - when leaders become woke about social issues and injustices, and the organization focuses on creating an inclusive culture by viewing and managing cultural change. </a:t>
            </a:r>
          </a:p>
          <a:p>
            <a:r>
              <a:rPr lang="en-US" sz="2000" dirty="0"/>
              <a:t>• </a:t>
            </a:r>
            <a:r>
              <a:rPr lang="en-US" sz="2000" b="1" dirty="0"/>
              <a:t>301: Equity</a:t>
            </a:r>
            <a:r>
              <a:rPr lang="en-US" sz="2000" dirty="0"/>
              <a:t> - when leaders are doing the work to become anti-racist/anti-oppression, and the organization is driving equity inside and outside the organization by addressing structural and institutional oppression.</a:t>
            </a:r>
          </a:p>
          <a:p>
            <a:endParaRPr lang="en-US" sz="2000" dirty="0"/>
          </a:p>
        </p:txBody>
      </p:sp>
    </p:spTree>
    <p:extLst>
      <p:ext uri="{BB962C8B-B14F-4D97-AF65-F5344CB8AC3E}">
        <p14:creationId xmlns:p14="http://schemas.microsoft.com/office/powerpoint/2010/main" val="21711327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0AD832-41B5-4601-B780-CAEF561A4102}"/>
              </a:ext>
            </a:extLst>
          </p:cNvPr>
          <p:cNvSpPr>
            <a:spLocks noGrp="1"/>
          </p:cNvSpPr>
          <p:nvPr>
            <p:ph type="title"/>
          </p:nvPr>
        </p:nvSpPr>
        <p:spPr>
          <a:xfrm>
            <a:off x="772486" y="646651"/>
            <a:ext cx="10586207" cy="1143000"/>
          </a:xfrm>
        </p:spPr>
        <p:txBody>
          <a:bodyPr/>
          <a:lstStyle/>
          <a:p>
            <a:r>
              <a:rPr lang="en-US" sz="4400" dirty="0"/>
              <a:t>We Developed Our Guiding Principles</a:t>
            </a:r>
          </a:p>
        </p:txBody>
      </p:sp>
      <p:sp>
        <p:nvSpPr>
          <p:cNvPr id="3" name="Content Placeholder 2">
            <a:extLst>
              <a:ext uri="{FF2B5EF4-FFF2-40B4-BE49-F238E27FC236}">
                <a16:creationId xmlns:a16="http://schemas.microsoft.com/office/drawing/2014/main" id="{9F9F2956-FA28-4801-AD7E-6C4F0E437199}"/>
              </a:ext>
            </a:extLst>
          </p:cNvPr>
          <p:cNvSpPr>
            <a:spLocks noGrp="1"/>
          </p:cNvSpPr>
          <p:nvPr>
            <p:ph sz="quarter" idx="10"/>
          </p:nvPr>
        </p:nvSpPr>
        <p:spPr>
          <a:xfrm>
            <a:off x="1905000" y="2549554"/>
            <a:ext cx="8077200" cy="3886200"/>
          </a:xfrm>
        </p:spPr>
        <p:txBody>
          <a:bodyPr/>
          <a:lstStyle/>
          <a:p>
            <a:r>
              <a:rPr lang="en-US" sz="1800" b="1" dirty="0"/>
              <a:t>Wayside will do the work to become an anti-racist, social justice, and advocacy organization that provides mental health services to children and families. </a:t>
            </a:r>
          </a:p>
          <a:p>
            <a:r>
              <a:rPr lang="en-US" dirty="0">
                <a:hlinkClick r:id="rId2"/>
              </a:rPr>
              <a:t>http://www.waysideyouth.org/WorkWithUs/EmployeeIntranet/DiversityInclusion.aspx</a:t>
            </a:r>
            <a:r>
              <a:rPr lang="en-US" dirty="0"/>
              <a:t> </a:t>
            </a:r>
          </a:p>
          <a:p>
            <a:r>
              <a:rPr lang="en-US" sz="1800" dirty="0"/>
              <a:t>We will accomplish this through the attainment of 5 goals:</a:t>
            </a:r>
          </a:p>
          <a:p>
            <a:r>
              <a:rPr lang="en-US" sz="1800" dirty="0"/>
              <a:t>1)	Create trust. </a:t>
            </a:r>
          </a:p>
          <a:p>
            <a:r>
              <a:rPr lang="en-US" sz="1800" dirty="0"/>
              <a:t>2)	Have courageous conversations. </a:t>
            </a:r>
          </a:p>
          <a:p>
            <a:r>
              <a:rPr lang="en-US" sz="1800" dirty="0"/>
              <a:t>3)	Increase social capital. </a:t>
            </a:r>
          </a:p>
          <a:p>
            <a:r>
              <a:rPr lang="en-US" sz="1800" dirty="0"/>
              <a:t>4)	Apply an equity lens. </a:t>
            </a:r>
          </a:p>
          <a:p>
            <a:r>
              <a:rPr lang="en-US" sz="1800" dirty="0"/>
              <a:t>5)	Measure data &amp; hold ourselves accountable. </a:t>
            </a:r>
          </a:p>
          <a:p>
            <a:endParaRPr lang="en-US" dirty="0"/>
          </a:p>
        </p:txBody>
      </p:sp>
    </p:spTree>
    <p:extLst>
      <p:ext uri="{BB962C8B-B14F-4D97-AF65-F5344CB8AC3E}">
        <p14:creationId xmlns:p14="http://schemas.microsoft.com/office/powerpoint/2010/main" val="233378569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FFC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EC7F02AD-9687-440F-A9DF-FAA6F22270D7}"/>
    </a:ext>
  </a:extLst>
</a:theme>
</file>

<file path=docProps/app.xml><?xml version="1.0" encoding="utf-8"?>
<Properties xmlns="http://schemas.openxmlformats.org/officeDocument/2006/extended-properties" xmlns:vt="http://schemas.openxmlformats.org/officeDocument/2006/docPropsVTypes">
  <Template>Ion Boardroom</Template>
  <TotalTime>173</TotalTime>
  <Words>1874</Words>
  <Application>Microsoft Office PowerPoint</Application>
  <PresentationFormat>Widescreen</PresentationFormat>
  <Paragraphs>309</Paragraphs>
  <Slides>34</Slides>
  <Notes>0</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34</vt:i4>
      </vt:variant>
    </vt:vector>
  </HeadingPairs>
  <TitlesOfParts>
    <vt:vector size="45" baseType="lpstr">
      <vt:lpstr>MS Mincho</vt:lpstr>
      <vt:lpstr>Arial</vt:lpstr>
      <vt:lpstr>Calibri</vt:lpstr>
      <vt:lpstr>Cambria</vt:lpstr>
      <vt:lpstr>Century Gothic</vt:lpstr>
      <vt:lpstr>Corbel</vt:lpstr>
      <vt:lpstr>Times New Roman</vt:lpstr>
      <vt:lpstr>Wingdings</vt:lpstr>
      <vt:lpstr>Wingdings 3</vt:lpstr>
      <vt:lpstr>Ion Boardroom</vt:lpstr>
      <vt:lpstr>Worksheet</vt:lpstr>
      <vt:lpstr>Growing Pains: Dealing with High Expectations and Resistance in DEI Culture Change in Your Organization </vt:lpstr>
      <vt:lpstr>The Key Takeaways</vt:lpstr>
      <vt:lpstr>Wayside: A Case Study</vt:lpstr>
      <vt:lpstr>Inciting Incident</vt:lpstr>
      <vt:lpstr>PowerPoint Presentation</vt:lpstr>
      <vt:lpstr>Diversity &amp; Inclusion Committee Feedback </vt:lpstr>
      <vt:lpstr>Regrouped</vt:lpstr>
      <vt:lpstr>Equity Continuum</vt:lpstr>
      <vt:lpstr>We Developed Our Guiding Principles</vt:lpstr>
      <vt:lpstr>Then We Measured</vt:lpstr>
      <vt:lpstr>Establishing a Baseline</vt:lpstr>
      <vt:lpstr>Establishing a Baseline</vt:lpstr>
      <vt:lpstr>What we did (so far)</vt:lpstr>
      <vt:lpstr>Mid-Year Check In</vt:lpstr>
      <vt:lpstr>Diversity Survey Results</vt:lpstr>
      <vt:lpstr>Let me say this another way</vt:lpstr>
      <vt:lpstr>Group Differences</vt:lpstr>
      <vt:lpstr>Staff Satisfaction Diversity Questions: Program Differences</vt:lpstr>
      <vt:lpstr>Areas for Pride: Staff Feel Valued</vt:lpstr>
      <vt:lpstr>Diversity Turnover: They are staying</vt:lpstr>
      <vt:lpstr>Direction from Diversity Survey</vt:lpstr>
      <vt:lpstr>What we kept doing (so far)</vt:lpstr>
      <vt:lpstr>Changing Institutions &amp; Culture</vt:lpstr>
      <vt:lpstr>Validate, Challenge, Request Training</vt:lpstr>
      <vt:lpstr>PowerPoint Presentation</vt:lpstr>
      <vt:lpstr>Starting to Reach the Goal!!</vt:lpstr>
      <vt:lpstr>PowerPoint Presentation</vt:lpstr>
      <vt:lpstr>Good News!</vt:lpstr>
      <vt:lpstr>List of Wayside’s DEI related efforts and accomplishments of 2017 - 2018</vt:lpstr>
      <vt:lpstr>List of Wayside’s DEI related efforts and accomplishments of 2017 - 2018</vt:lpstr>
      <vt:lpstr>List of Wayside’s DEI related efforts and accomplishments of 2017 - 2018</vt:lpstr>
      <vt:lpstr>List of Wayside’s DEI related efforts and accomplishments of 2017 - 2018</vt:lpstr>
      <vt:lpstr>What can you do?</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Growing Pains: Dealing with High Expectations and Resistance in DEI Culture Change in Your Organization </dc:title>
  <dc:creator>Guimel DeCarvalho</dc:creator>
  <cp:lastModifiedBy>Guimel DeCarvalho</cp:lastModifiedBy>
  <cp:revision>17</cp:revision>
  <dcterms:created xsi:type="dcterms:W3CDTF">2018-09-26T16:11:14Z</dcterms:created>
  <dcterms:modified xsi:type="dcterms:W3CDTF">2018-10-01T16:52:45Z</dcterms:modified>
</cp:coreProperties>
</file>