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79" r:id="rId5"/>
    <p:sldId id="27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4" r:id="rId17"/>
    <p:sldId id="275" r:id="rId18"/>
    <p:sldId id="281" r:id="rId19"/>
    <p:sldId id="276" r:id="rId20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22"/>
      <p:bold r:id="rId23"/>
      <p:italic r:id="rId24"/>
      <p:boldItalic r:id="rId25"/>
    </p:embeddedFont>
    <p:embeddedFont>
      <p:font typeface="Wingdings 3" panose="05040102010807070707" pitchFamily="18" charset="2"/>
      <p:regular r:id="rId26"/>
    </p:embeddedFont>
    <p:embeddedFont>
      <p:font typeface="Rambla" panose="020B0604020202020204" charset="0"/>
      <p:regular r:id="rId27"/>
      <p:bold r:id="rId28"/>
      <p:italic r:id="rId29"/>
      <p:boldItalic r:id="rId30"/>
    </p:embeddedFont>
    <p:embeddedFont>
      <p:font typeface="Lucida Sans Unicode" panose="020B0602030504020204" pitchFamily="34" charset="0"/>
      <p:regular r:id="rId31"/>
    </p:embeddedFont>
    <p:embeddedFont>
      <p:font typeface="Wingdings 2" panose="05020102010507070707" pitchFamily="18" charset="2"/>
      <p:regular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3" d="100"/>
          <a:sy n="113" d="100"/>
        </p:scale>
        <p:origin x="-15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950998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42c3f631fc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42c3f631fc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2c3f631f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2c3f631fc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2c3f631fc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2c3f631fc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2c3f631f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2c3f631fc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42c3f631fc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42c3f631fc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42c3f631fc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42c3f631fc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42c33dcb7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42c33dcb7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42c33dcb73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42c33dcb73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42c33dcb73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42c33dcb73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42c33dcb73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42c33dcb73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2c33dcb73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2c33dcb73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2c33dcb73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2c33dcb73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2c33dcb73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2c33dcb73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2c3f631fc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2c3f631fc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2c3f631fc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2c3f631fc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2c3f631f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2c3f631fc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2c3f631fc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2c3f631fc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nadine@pfautzconsulting.co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macnayr@helpfbms.org" TargetMode="External"/><Relationship Id="rId4" Type="http://schemas.openxmlformats.org/officeDocument/2006/relationships/hyperlink" Target="mailto:deborah@pfautzconsulting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Rambla"/>
              <a:buNone/>
            </a:pPr>
            <a:r>
              <a:rPr lang="en-US" sz="4800" b="1" i="0" u="none" strike="noStrike" cap="non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STAFFING ASSESSMENT</a:t>
            </a:r>
            <a:endParaRPr sz="4800" b="1" i="0" u="none" strike="noStrike" cap="none">
              <a:solidFill>
                <a:schemeClr val="dk2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  <p:sp>
        <p:nvSpPr>
          <p:cNvPr id="103" name="Google Shape;103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64008" lvl="0" indent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en-US" sz="2700" b="0" i="0" u="none" strike="noStrike" cap="non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Massachusetts </a:t>
            </a:r>
            <a:r>
              <a:rPr lang="en-US" sz="2700" b="0" i="0" u="none" strike="noStrike" cap="none" smtClean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Nonprofit </a:t>
            </a:r>
            <a:r>
              <a:rPr lang="en-US" sz="2700" b="0" i="0" u="none" strike="noStrike" cap="none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Network</a:t>
            </a:r>
            <a:endParaRPr/>
          </a:p>
          <a:p>
            <a:pPr marL="0" marR="64008" lvl="0" indent="0" algn="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None/>
            </a:pPr>
            <a:r>
              <a:rPr lang="en-US" sz="2700" b="0" i="0" u="none" strike="noStrike" cap="none" dirty="0">
                <a:solidFill>
                  <a:schemeClr val="dk2"/>
                </a:solidFill>
                <a:latin typeface="Rambla"/>
                <a:ea typeface="Rambla"/>
                <a:cs typeface="Rambla"/>
                <a:sym typeface="Rambla"/>
              </a:rPr>
              <a:t>October 2018</a:t>
            </a:r>
            <a:endParaRPr sz="2700" b="0" i="0" u="none" strike="noStrike" cap="none" dirty="0">
              <a:solidFill>
                <a:schemeClr val="dk2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mbla"/>
              <a:buChar char="●"/>
            </a:pPr>
            <a:r>
              <a:rPr lang="en-US" sz="2000" dirty="0"/>
              <a:t>Do other employees outside of my function regularly influence achieving </a:t>
            </a:r>
            <a:r>
              <a:rPr lang="en-US" sz="2000" dirty="0" smtClean="0"/>
              <a:t>team </a:t>
            </a:r>
            <a:r>
              <a:rPr lang="en-US" sz="2000" dirty="0"/>
              <a:t>goals (e.g., perhaps the employee in payroll who reports to the chief financial officer)? </a:t>
            </a:r>
            <a:endParaRPr lang="en-US" sz="2000" dirty="0" smtClean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mbla"/>
              <a:buChar char="●"/>
            </a:pPr>
            <a:r>
              <a:rPr lang="en-US" sz="2000" dirty="0" smtClean="0"/>
              <a:t>Do </a:t>
            </a:r>
            <a:r>
              <a:rPr lang="en-US" sz="2000" dirty="0"/>
              <a:t>vendors, contractors or others outside my organization regularly contribute to achieving team goals?</a:t>
            </a:r>
            <a:endParaRPr sz="20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mbla"/>
              <a:buChar char="●"/>
            </a:pPr>
            <a:r>
              <a:rPr lang="en-US" sz="2000" dirty="0"/>
              <a:t>What are the competencies my current staff have?</a:t>
            </a:r>
            <a:endParaRPr sz="20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mbla"/>
              <a:buChar char="●"/>
            </a:pPr>
            <a:r>
              <a:rPr lang="en-US" sz="2000" dirty="0"/>
              <a:t>Do I have any employees who are flight risks or who have personal issues that may affect their longevity with the organization?</a:t>
            </a:r>
            <a:endParaRPr sz="20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1" name="Google Shape;151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3: Continued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>
            <a:spLocks noGrp="1"/>
          </p:cNvSpPr>
          <p:nvPr>
            <p:ph idx="1"/>
          </p:nvPr>
        </p:nvSpPr>
        <p:spPr>
          <a:xfrm>
            <a:off x="457200" y="1417650"/>
            <a:ext cx="8229600" cy="4589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</a:rPr>
              <a:t>Envision what will be needed to accomplish the goals set out in Step 1. 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>
                <a:solidFill>
                  <a:srgbClr val="000000"/>
                </a:solidFill>
              </a:rPr>
              <a:t>Questions to ask while envisioning needs include: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expertise does the </a:t>
            </a:r>
            <a:r>
              <a:rPr lang="en-US" sz="2000" dirty="0" smtClean="0">
                <a:solidFill>
                  <a:srgbClr val="000000"/>
                </a:solidFill>
              </a:rPr>
              <a:t>function </a:t>
            </a:r>
            <a:r>
              <a:rPr lang="en-US" sz="2000" dirty="0">
                <a:solidFill>
                  <a:srgbClr val="000000"/>
                </a:solidFill>
              </a:rPr>
              <a:t>need to accomplish our goals for next year?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How many people will we need to meet our goals, and where should they be located? 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endParaRPr lang="en-US"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11430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11430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Continued on next page</a:t>
            </a:r>
            <a:endParaRPr dirty="0"/>
          </a:p>
        </p:txBody>
      </p:sp>
      <p:sp>
        <p:nvSpPr>
          <p:cNvPr id="157" name="Google Shape;157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4: Envision Needs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Does staffing change throughout the year? What will it look like in six months? In 12 months?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is the ideal mix of staff, contractors or outside expertise needed to meet our goals? Generally outside experts are costly specialists such as lawyers or consultants whom </a:t>
            </a:r>
            <a:r>
              <a:rPr lang="en-US" sz="2000" dirty="0" smtClean="0">
                <a:solidFill>
                  <a:srgbClr val="000000"/>
                </a:solidFill>
              </a:rPr>
              <a:t>you </a:t>
            </a:r>
            <a:r>
              <a:rPr lang="en-US" sz="2000" dirty="0">
                <a:solidFill>
                  <a:srgbClr val="000000"/>
                </a:solidFill>
              </a:rPr>
              <a:t>may want on only a very limited basis but whose input is critical to the success of the plan. Contractors should be hired to fill short-term needs.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budget will we need to meet our goals?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" name="Google Shape;163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4: Continued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>
            <a:spLocks noGrp="1"/>
          </p:cNvSpPr>
          <p:nvPr>
            <p:ph idx="1"/>
          </p:nvPr>
        </p:nvSpPr>
        <p:spPr>
          <a:xfrm>
            <a:off x="536275" y="1341453"/>
            <a:ext cx="8229600" cy="468681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</a:rPr>
              <a:t>Step 5 identifies what is missing between the end state outlined in Step 4 and the current state identified in Step 3. 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>
                <a:solidFill>
                  <a:srgbClr val="000000"/>
                </a:solidFill>
              </a:rPr>
              <a:t>Questions to ask when doing a gap analysis include: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If I compare the end state to the current state, in what areas are we currently unable to support outlined goals?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Where will we need to adjust current staffing? Will factors such as current performance or mobility affect the current staffing?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Do we lack staff with the right expertise in functional areas?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Do we have geographical gaps in which we need to hire staff?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Will cross-functional collaboration be needed? If so, how can we strengthen that partnership?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9" name="Google Shape;169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5: Conduct a Gap Analysis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6"/>
          <p:cNvSpPr txBox="1">
            <a:spLocks noGrp="1"/>
          </p:cNvSpPr>
          <p:nvPr>
            <p:ph idx="1"/>
          </p:nvPr>
        </p:nvSpPr>
        <p:spPr>
          <a:xfrm>
            <a:off x="423333" y="1320461"/>
            <a:ext cx="8229600" cy="452596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>
                <a:solidFill>
                  <a:srgbClr val="000000"/>
                </a:solidFill>
              </a:rPr>
              <a:t>Put together a plan to achieve the stated goals for the upcoming year</a:t>
            </a:r>
            <a:r>
              <a:rPr lang="en-US" sz="2000" dirty="0" smtClean="0">
                <a:solidFill>
                  <a:srgbClr val="000000"/>
                </a:solidFill>
              </a:rPr>
              <a:t>. The plan should include both end-state staffing and any interim staffing needed. </a:t>
            </a:r>
            <a:r>
              <a:rPr lang="en-US" sz="2000" dirty="0">
                <a:solidFill>
                  <a:srgbClr val="000000"/>
                </a:solidFill>
              </a:rPr>
              <a:t>Step 6 often encompasses determining timing (i.e., when to hire or promote specific staff) and assigning costs if the staffing plan is being done in conjunction with a budget cycle.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</a:rPr>
              <a:t>What level of expertise do I require in which roles?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</a:rPr>
              <a:t>How am I accommodating for the influencers identified in Step 2?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11430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sz="2000" dirty="0" smtClean="0"/>
              <a:t>Continued on next page</a:t>
            </a:r>
            <a:endParaRPr sz="2000" dirty="0" smtClean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1" name="Google Shape;181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6: Develop a Solution Plan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 txBox="1">
            <a:spLocks noGrp="1"/>
          </p:cNvSpPr>
          <p:nvPr>
            <p:ph idx="1"/>
          </p:nvPr>
        </p:nvSpPr>
        <p:spPr>
          <a:xfrm>
            <a:off x="406400" y="1295061"/>
            <a:ext cx="8229600" cy="467393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Clr>
                <a:schemeClr val="dk1"/>
              </a:buClr>
              <a:buSzPts val="1100"/>
              <a:buFont typeface="Wingdings" panose="05000000000000000000" pitchFamily="2" charset="2"/>
              <a:buChar char="Ø"/>
            </a:pPr>
            <a:r>
              <a:rPr lang="en-US" sz="2000" dirty="0"/>
              <a:t>How am I addressing the gaps outlined in Step 5? Outside of hiring, would training or other methods help cover these gaps? Can we fill some of these gaps with technology?</a:t>
            </a:r>
          </a:p>
          <a:p>
            <a:pPr marL="342900" indent="-342900">
              <a:spcBef>
                <a:spcPts val="0"/>
              </a:spcBef>
              <a:buClr>
                <a:schemeClr val="dk1"/>
              </a:buClr>
              <a:buSzPts val="11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</a:rPr>
              <a:t>H</a:t>
            </a:r>
            <a:r>
              <a:rPr lang="en-US" sz="2000" dirty="0" smtClean="0"/>
              <a:t>ow </a:t>
            </a:r>
            <a:r>
              <a:rPr lang="en-US" sz="2000" dirty="0"/>
              <a:t>often do I need to revisit this plan to ensure it continues to meet organizational needs?</a:t>
            </a:r>
            <a:endParaRPr lang="en-US"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Questions to ask while developing the solution plan include:</a:t>
            </a:r>
            <a:endParaRPr sz="2000" dirty="0" smtClean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 smtClean="0">
                <a:solidFill>
                  <a:srgbClr val="000000"/>
                </a:solidFill>
              </a:rPr>
              <a:t>Given </a:t>
            </a:r>
            <a:r>
              <a:rPr lang="en-US" sz="2000" dirty="0">
                <a:solidFill>
                  <a:srgbClr val="000000"/>
                </a:solidFill>
              </a:rPr>
              <a:t>all the information above, how do I use it to achieve the goals outlined in Step 1?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At the end of the year, what should my staff composition consist of?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When and where will we need to adjust staffing levels to support organizational goals?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6: Continued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dirty="0" smtClean="0"/>
              <a:t>How the results were reported (and to whom).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dirty="0" smtClean="0"/>
              <a:t>What </a:t>
            </a:r>
            <a:r>
              <a:rPr lang="en-US" dirty="0"/>
              <a:t>happened after </a:t>
            </a:r>
            <a:r>
              <a:rPr lang="en-US" dirty="0" smtClean="0"/>
              <a:t>the report was received? </a:t>
            </a:r>
            <a:endParaRPr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dirty="0"/>
              <a:t>How has the assessment been used? </a:t>
            </a:r>
            <a:endParaRPr dirty="0"/>
          </a:p>
          <a:p>
            <a:pPr marL="457200" indent="-457200">
              <a:buFont typeface="Wingdings" panose="05000000000000000000" pitchFamily="2" charset="2"/>
              <a:buChar char="v"/>
            </a:pPr>
            <a:endParaRPr dirty="0"/>
          </a:p>
          <a:p>
            <a:pPr marL="457200" indent="-457200">
              <a:buClr>
                <a:schemeClr val="dk1"/>
              </a:buClr>
              <a:buSzPts val="1100"/>
              <a:buFont typeface="Wingdings" panose="05000000000000000000" pitchFamily="2" charset="2"/>
              <a:buChar char="v"/>
            </a:pPr>
            <a:r>
              <a:rPr lang="en-US" dirty="0"/>
              <a:t>What is the value of a staffing assessment?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1" name="Google Shape;211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FBMS </a:t>
            </a:r>
            <a:r>
              <a:rPr lang="en-US" dirty="0" smtClean="0"/>
              <a:t>– Results and Report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3600" b="1" dirty="0" smtClean="0"/>
              <a:t>BEST PRACTICES</a:t>
            </a:r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3600" b="1" dirty="0" smtClean="0"/>
              <a:t>AND LESSONS LEARNED</a:t>
            </a:r>
            <a:endParaRPr sz="3600" b="1" dirty="0"/>
          </a:p>
        </p:txBody>
      </p:sp>
      <p:sp>
        <p:nvSpPr>
          <p:cNvPr id="217" name="Google Shape;217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3600" b="1"/>
              <a:t>QUESTIONS?</a:t>
            </a:r>
            <a:endParaRPr sz="3600" b="1"/>
          </a:p>
        </p:txBody>
      </p:sp>
      <p:sp>
        <p:nvSpPr>
          <p:cNvPr id="217" name="Google Shape;217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110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3"/>
          <p:cNvSpPr txBox="1">
            <a:spLocks noGrp="1"/>
          </p:cNvSpPr>
          <p:nvPr>
            <p:ph idx="1"/>
          </p:nvPr>
        </p:nvSpPr>
        <p:spPr>
          <a:xfrm>
            <a:off x="2840175" y="1165950"/>
            <a:ext cx="5846400" cy="4808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Nadine F. Pfautz, SPHR &amp; SHRM-SCP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Owner &amp; Founder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Pfautz Consulting Group, LLC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hlink"/>
                </a:solidFill>
                <a:hlinkClick r:id="rId3"/>
              </a:rPr>
              <a:t>nadine@pfautzconsulting.com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Deborah M. McCormick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Associate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Pfautz Consulting Group, LLC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hlink"/>
                </a:solidFill>
                <a:hlinkClick r:id="rId4"/>
              </a:rPr>
              <a:t>deborah@pfautzconsulting.com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Terri MacNayr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Director of Human Resources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/>
              <a:t>Father Bill’s &amp; MainSpring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1800" u="sng">
                <a:solidFill>
                  <a:schemeClr val="hlink"/>
                </a:solidFill>
                <a:hlinkClick r:id="rId5"/>
              </a:rPr>
              <a:t>tmacnayr@helpfbms.org</a:t>
            </a:r>
            <a:endParaRPr sz="180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33"/>
          <p:cNvSpPr txBox="1">
            <a:spLocks noGrp="1"/>
          </p:cNvSpPr>
          <p:nvPr>
            <p:ph type="title"/>
          </p:nvPr>
        </p:nvSpPr>
        <p:spPr>
          <a:xfrm>
            <a:off x="457200" y="841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Panelists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>
            <a:spLocks noGrp="1"/>
          </p:cNvSpPr>
          <p:nvPr>
            <p:ph idx="1"/>
          </p:nvPr>
        </p:nvSpPr>
        <p:spPr>
          <a:xfrm>
            <a:off x="457200" y="1245100"/>
            <a:ext cx="8229600" cy="47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Introduction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6 Steps to Complete a Staffing </a:t>
            </a:r>
            <a:r>
              <a:rPr lang="en-US" dirty="0" smtClean="0"/>
              <a:t>Assessment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FBMS Assessment Results and Report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Best Practices and Lessons Learned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Questions</a:t>
            </a:r>
            <a:endParaRPr dirty="0"/>
          </a:p>
          <a:p>
            <a:pPr marL="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9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Rambla"/>
              <a:buNone/>
            </a:pPr>
            <a:r>
              <a:rPr lang="en-US"/>
              <a:t>AGENDA</a:t>
            </a:r>
            <a:endParaRPr sz="4100" b="1" i="0" u="none" strike="noStrike" cap="none">
              <a:solidFill>
                <a:schemeClr val="dk2"/>
              </a:solidFill>
              <a:latin typeface="Rambla"/>
              <a:ea typeface="Rambla"/>
              <a:cs typeface="Rambla"/>
              <a:sym typeface="Rambl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>
            <a:spLocks noGrp="1"/>
          </p:cNvSpPr>
          <p:nvPr>
            <p:ph idx="1"/>
          </p:nvPr>
        </p:nvSpPr>
        <p:spPr>
          <a:xfrm>
            <a:off x="457199" y="1667925"/>
            <a:ext cx="8229600" cy="402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are </a:t>
            </a:r>
            <a:r>
              <a:rPr lang="en-US" sz="2400" dirty="0">
                <a:solidFill>
                  <a:srgbClr val="000000"/>
                </a:solidFill>
              </a:rPr>
              <a:t>used to identify not only head count additions and reductions but also the different skills and knowledge that might be needed.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may </a:t>
            </a:r>
            <a:r>
              <a:rPr lang="en-US" sz="2400" dirty="0">
                <a:solidFill>
                  <a:srgbClr val="000000"/>
                </a:solidFill>
              </a:rPr>
              <a:t>encompass employees, contractors, consultants or other experts. 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457200" indent="-3810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2400"/>
              <a:buFont typeface="Wingdings 3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are </a:t>
            </a:r>
            <a:r>
              <a:rPr lang="en-US" sz="2400" dirty="0">
                <a:solidFill>
                  <a:srgbClr val="000000"/>
                </a:solidFill>
              </a:rPr>
              <a:t>often used during budget cycles to help plan and allocate costs.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457200" y="20688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Staffing Plans…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>
            <a:spLocks noGrp="1"/>
          </p:cNvSpPr>
          <p:nvPr>
            <p:ph idx="1"/>
          </p:nvPr>
        </p:nvSpPr>
        <p:spPr>
          <a:xfrm>
            <a:off x="423333" y="1964258"/>
            <a:ext cx="8229600" cy="261620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has an operational/tactical focus.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generally has a one-year outlook.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is generally a head count plan.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addresses one future-state scenario.</a:t>
            </a: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457200" y="20688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A Staffing Plan…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62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>
            <a:spLocks noGrp="1"/>
          </p:cNvSpPr>
          <p:nvPr>
            <p:ph idx="1"/>
          </p:nvPr>
        </p:nvSpPr>
        <p:spPr>
          <a:xfrm>
            <a:off x="474132" y="1896526"/>
            <a:ext cx="8229600" cy="402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>
                <a:solidFill>
                  <a:srgbClr val="000000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re used </a:t>
            </a:r>
            <a:r>
              <a:rPr lang="en-US" sz="2400" dirty="0">
                <a:solidFill>
                  <a:srgbClr val="000000"/>
                </a:solidFill>
              </a:rPr>
              <a:t>in developing a staffing </a:t>
            </a:r>
            <a:r>
              <a:rPr lang="en-US" sz="2400" dirty="0" smtClean="0">
                <a:solidFill>
                  <a:srgbClr val="000000"/>
                </a:solidFill>
              </a:rPr>
              <a:t>plan.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help you </a:t>
            </a:r>
            <a:r>
              <a:rPr lang="en-US" sz="2400" dirty="0">
                <a:solidFill>
                  <a:srgbClr val="000000"/>
                </a:solidFill>
              </a:rPr>
              <a:t>ask the right questions to come to a clear understanding of the current and desired future state of the function and how to get there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can be applied to any function within an organization – or the organization as a whole.</a:t>
            </a: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▶"/>
            </a:pPr>
            <a:r>
              <a:rPr lang="en-US" sz="2400" dirty="0" smtClean="0">
                <a:solidFill>
                  <a:srgbClr val="000000"/>
                </a:solidFill>
              </a:rPr>
              <a:t>should be completed in order for best results.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5" name="Google Shape;115;p15"/>
          <p:cNvSpPr txBox="1">
            <a:spLocks noGrp="1"/>
          </p:cNvSpPr>
          <p:nvPr>
            <p:ph type="title"/>
          </p:nvPr>
        </p:nvSpPr>
        <p:spPr>
          <a:xfrm>
            <a:off x="482600" y="367754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Staffing Plan Steps…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419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idx="1"/>
          </p:nvPr>
        </p:nvSpPr>
        <p:spPr>
          <a:xfrm>
            <a:off x="448734" y="2014728"/>
            <a:ext cx="8229600" cy="402200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2000" b="1" dirty="0">
                <a:solidFill>
                  <a:srgbClr val="000000"/>
                </a:solidFill>
              </a:rPr>
              <a:t>valuate goals:</a:t>
            </a:r>
            <a:r>
              <a:rPr lang="en-US" sz="2000" dirty="0">
                <a:solidFill>
                  <a:srgbClr val="000000"/>
                </a:solidFill>
              </a:rPr>
              <a:t> What does this function need to accomplish?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ambla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Identify influencers:</a:t>
            </a:r>
            <a:r>
              <a:rPr lang="en-US" sz="2000" dirty="0">
                <a:solidFill>
                  <a:srgbClr val="000000"/>
                </a:solidFill>
              </a:rPr>
              <a:t> What factors might affect the staffing plan?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ambla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Identify the current state:</a:t>
            </a:r>
            <a:r>
              <a:rPr lang="en-US" sz="2000" dirty="0">
                <a:solidFill>
                  <a:srgbClr val="000000"/>
                </a:solidFill>
              </a:rPr>
              <a:t> What is the starting point?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ambla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Envision needs:</a:t>
            </a:r>
            <a:r>
              <a:rPr lang="en-US" sz="2000" dirty="0">
                <a:solidFill>
                  <a:srgbClr val="000000"/>
                </a:solidFill>
              </a:rPr>
              <a:t> What is really needed (end state)?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ambla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Conduct a gap analysis:</a:t>
            </a:r>
            <a:r>
              <a:rPr lang="en-US" sz="2000" dirty="0">
                <a:solidFill>
                  <a:srgbClr val="000000"/>
                </a:solidFill>
              </a:rPr>
              <a:t> What differences exist between the current state and the end state?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Rambla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Develop a solution plan:</a:t>
            </a:r>
            <a:r>
              <a:rPr lang="en-US" sz="2000" dirty="0">
                <a:solidFill>
                  <a:srgbClr val="000000"/>
                </a:solidFill>
              </a:rPr>
              <a:t> What types of staff are needed? When and where?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lang="en-US" sz="2400" dirty="0" smtClean="0"/>
          </a:p>
          <a:p>
            <a:pPr marL="0" lvl="0" indent="0" algn="ctr">
              <a:buNone/>
            </a:pPr>
            <a:r>
              <a:rPr lang="en-US" sz="1800" baseline="30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How </a:t>
            </a:r>
            <a:r>
              <a:rPr lang="en-US" sz="1800" dirty="0"/>
              <a:t>to Guide </a:t>
            </a:r>
            <a:r>
              <a:rPr lang="en-US" sz="1800" dirty="0" smtClean="0"/>
              <a:t>– “</a:t>
            </a:r>
            <a:r>
              <a:rPr lang="en-US" sz="1800" i="1" dirty="0" smtClean="0"/>
              <a:t>How </a:t>
            </a:r>
            <a:r>
              <a:rPr lang="en-US" sz="1800" i="1" dirty="0"/>
              <a:t>to Develop a Staffing </a:t>
            </a:r>
            <a:r>
              <a:rPr lang="en-US" sz="1800" i="1" dirty="0" smtClean="0"/>
              <a:t>Plan”  </a:t>
            </a:r>
            <a:r>
              <a:rPr lang="en-US" sz="1800" dirty="0" smtClean="0"/>
              <a:t>Society for Human Resources Management, January </a:t>
            </a:r>
            <a:r>
              <a:rPr lang="en-US" sz="1800" dirty="0"/>
              <a:t>11, 2018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2400" baseline="30000" dirty="0"/>
          </a:p>
        </p:txBody>
      </p:sp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457200" y="469372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Six Steps </a:t>
            </a:r>
            <a:r>
              <a:rPr lang="en-US" dirty="0"/>
              <a:t>to Complete a Staffing </a:t>
            </a:r>
            <a:r>
              <a:rPr lang="en-US" dirty="0" smtClean="0"/>
              <a:t>Plan</a:t>
            </a:r>
            <a:r>
              <a:rPr lang="en-US" sz="3200" b="0" baseline="30000" dirty="0" smtClean="0">
                <a:effectLst/>
              </a:rPr>
              <a:t>1</a:t>
            </a:r>
            <a:endParaRPr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>
            <a:spLocks noGrp="1"/>
          </p:cNvSpPr>
          <p:nvPr>
            <p:ph idx="1"/>
          </p:nvPr>
        </p:nvSpPr>
        <p:spPr>
          <a:xfrm>
            <a:off x="440267" y="1286595"/>
            <a:ext cx="8229600" cy="452596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What goals need to be achieved?  Note: departmental goals </a:t>
            </a:r>
            <a:r>
              <a:rPr lang="en-US" sz="2000" dirty="0">
                <a:solidFill>
                  <a:srgbClr val="000000"/>
                </a:solidFill>
              </a:rPr>
              <a:t>should align and support organizational </a:t>
            </a:r>
            <a:r>
              <a:rPr lang="en-US" sz="2000" dirty="0" smtClean="0">
                <a:solidFill>
                  <a:srgbClr val="000000"/>
                </a:solidFill>
              </a:rPr>
              <a:t>goals.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>
                <a:solidFill>
                  <a:srgbClr val="000000"/>
                </a:solidFill>
              </a:rPr>
              <a:t>Questions to ask when evaluating goals include: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are the organization's major strategic and tactical goals for the upcoming year?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How will the </a:t>
            </a:r>
            <a:r>
              <a:rPr lang="en-US" sz="2000" dirty="0" smtClean="0">
                <a:solidFill>
                  <a:srgbClr val="000000"/>
                </a:solidFill>
              </a:rPr>
              <a:t>function </a:t>
            </a:r>
            <a:r>
              <a:rPr lang="en-US" sz="2000" dirty="0">
                <a:solidFill>
                  <a:srgbClr val="000000"/>
                </a:solidFill>
              </a:rPr>
              <a:t>support those goals?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goals do I need to set for my function to ensure I'm aligned with the company's goals?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support are other functions/departments expecting from my department this year?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internal goals would this function like to achieve this year?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2000" dirty="0">
              <a:solidFill>
                <a:srgbClr val="000000"/>
              </a:solidFill>
            </a:endParaRPr>
          </a:p>
        </p:txBody>
      </p:sp>
      <p:sp>
        <p:nvSpPr>
          <p:cNvPr id="127" name="Google Shape;127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1: Evaluate Goals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>
            <a:spLocks noGrp="1"/>
          </p:cNvSpPr>
          <p:nvPr>
            <p:ph idx="1"/>
          </p:nvPr>
        </p:nvSpPr>
        <p:spPr>
          <a:xfrm>
            <a:off x="457200" y="999599"/>
            <a:ext cx="8229600" cy="4703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</a:t>
            </a:r>
            <a:r>
              <a:rPr lang="en-US" sz="2000" dirty="0">
                <a:solidFill>
                  <a:srgbClr val="000000"/>
                </a:solidFill>
              </a:rPr>
              <a:t>etermine the factors that might affect the staffing plan. Influencers can be internal or external to the organization. 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>
                <a:solidFill>
                  <a:srgbClr val="000000"/>
                </a:solidFill>
              </a:rPr>
              <a:t>Questions to help identify influencers include: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is the talent availability in our market?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trends are affecting skill development? </a:t>
            </a:r>
            <a:r>
              <a:rPr lang="en-US" sz="2000" dirty="0" smtClean="0">
                <a:solidFill>
                  <a:srgbClr val="000000"/>
                </a:solidFill>
              </a:rPr>
              <a:t>Will </a:t>
            </a:r>
            <a:r>
              <a:rPr lang="en-US" sz="2000" dirty="0">
                <a:solidFill>
                  <a:srgbClr val="000000"/>
                </a:solidFill>
              </a:rPr>
              <a:t>technology changes influence our labor supply or demand</a:t>
            </a:r>
            <a:r>
              <a:rPr lang="en-US" sz="2000" dirty="0" smtClean="0">
                <a:solidFill>
                  <a:srgbClr val="000000"/>
                </a:solidFill>
              </a:rPr>
              <a:t>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Will changes to regulations affect our workforce?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Do we have competitors that will affect the supply of labor? 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Will economic or financial factors affect our staffing plans? 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Do we need to account for constraints or impacts from facilities or infrastructure? </a:t>
            </a:r>
          </a:p>
          <a:p>
            <a:pPr marL="457200" lvl="0" indent="-3429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Are potential "game changers" affecting our industry? </a:t>
            </a: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sz="1800" dirty="0"/>
          </a:p>
        </p:txBody>
      </p:sp>
      <p:sp>
        <p:nvSpPr>
          <p:cNvPr id="133" name="Google Shape;133;p18"/>
          <p:cNvSpPr txBox="1">
            <a:spLocks noGrp="1"/>
          </p:cNvSpPr>
          <p:nvPr>
            <p:ph type="title"/>
          </p:nvPr>
        </p:nvSpPr>
        <p:spPr>
          <a:xfrm>
            <a:off x="457200" y="-12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2: Identify Influencers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</a:rPr>
              <a:t>Compile information on the current state of the function or create an inventory of the important components of the skill set currently in play.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dirty="0">
                <a:solidFill>
                  <a:srgbClr val="000000"/>
                </a:solidFill>
              </a:rPr>
              <a:t>Questions to ask while analyzing the current state include: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systems should I review for data on the current state?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Who are my current staff members? What positions affect how we get things done (e.g., what responsibilities require an HR manager versus an HR administrator)?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r>
              <a:rPr lang="en-US" sz="2000" dirty="0">
                <a:solidFill>
                  <a:srgbClr val="000000"/>
                </a:solidFill>
              </a:rPr>
              <a:t>What expertise do staff members bring to their role</a:t>
            </a:r>
            <a:r>
              <a:rPr lang="en-US" sz="2000" dirty="0" smtClean="0">
                <a:solidFill>
                  <a:srgbClr val="000000"/>
                </a:solidFill>
              </a:rPr>
              <a:t>?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ambla"/>
              <a:buChar char="●"/>
            </a:pPr>
            <a:endParaRPr lang="en-US" sz="2000" dirty="0">
              <a:solidFill>
                <a:srgbClr val="000000"/>
              </a:solidFill>
            </a:endParaRPr>
          </a:p>
          <a:p>
            <a:pPr marL="11430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Continued on the next page</a:t>
            </a:r>
            <a:endParaRPr sz="2000" dirty="0">
              <a:solidFill>
                <a:srgbClr val="000000"/>
              </a:solidFill>
            </a:endParaRPr>
          </a:p>
        </p:txBody>
      </p:sp>
      <p:sp>
        <p:nvSpPr>
          <p:cNvPr id="145" name="Google Shape;145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Step 3: Analyze the Current State of the Function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</TotalTime>
  <Words>1248</Words>
  <Application>Microsoft Office PowerPoint</Application>
  <PresentationFormat>On-screen Show (4:3)</PresentationFormat>
  <Paragraphs>138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Verdana</vt:lpstr>
      <vt:lpstr>Wingdings 3</vt:lpstr>
      <vt:lpstr>Rambla</vt:lpstr>
      <vt:lpstr>Lucida Sans Unicode</vt:lpstr>
      <vt:lpstr>Noto Sans Symbols</vt:lpstr>
      <vt:lpstr>Wingdings 2</vt:lpstr>
      <vt:lpstr>Wingdings</vt:lpstr>
      <vt:lpstr>Concourse</vt:lpstr>
      <vt:lpstr>STAFFING ASSESSMENT</vt:lpstr>
      <vt:lpstr>AGENDA</vt:lpstr>
      <vt:lpstr>Staffing Plans…</vt:lpstr>
      <vt:lpstr>A Staffing Plan…</vt:lpstr>
      <vt:lpstr>Staffing Plan Steps…</vt:lpstr>
      <vt:lpstr>Six Steps to Complete a Staffing Plan1</vt:lpstr>
      <vt:lpstr>Step 1: Evaluate Goals</vt:lpstr>
      <vt:lpstr>Step 2: Identify Influencers</vt:lpstr>
      <vt:lpstr>Step 3: Analyze the Current State of the Function</vt:lpstr>
      <vt:lpstr>Step 3: Continued</vt:lpstr>
      <vt:lpstr>Step 4: Envision Needs</vt:lpstr>
      <vt:lpstr>Step 4: Continued</vt:lpstr>
      <vt:lpstr>Step 5: Conduct a Gap Analysis</vt:lpstr>
      <vt:lpstr>Step 6: Develop a Solution Plan</vt:lpstr>
      <vt:lpstr>Step 6: Continued</vt:lpstr>
      <vt:lpstr>FBMS – Results and Report </vt:lpstr>
      <vt:lpstr>PowerPoint Presentation</vt:lpstr>
      <vt:lpstr>PowerPoint Presentation</vt:lpstr>
      <vt:lpstr>Panelists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STAFFING ASSESSMENT</dc:title>
  <dc:creator>Nadine</dc:creator>
  <cp:lastModifiedBy>Nadine</cp:lastModifiedBy>
  <cp:revision>11</cp:revision>
  <dcterms:modified xsi:type="dcterms:W3CDTF">2018-10-01T11:41:35Z</dcterms:modified>
</cp:coreProperties>
</file>