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257" r:id="rId2"/>
    <p:sldId id="261" r:id="rId3"/>
    <p:sldId id="286" r:id="rId4"/>
    <p:sldId id="264" r:id="rId5"/>
    <p:sldId id="268" r:id="rId6"/>
    <p:sldId id="263" r:id="rId7"/>
    <p:sldId id="265" r:id="rId8"/>
    <p:sldId id="266" r:id="rId9"/>
    <p:sldId id="312" r:id="rId10"/>
    <p:sldId id="303" r:id="rId11"/>
    <p:sldId id="267" r:id="rId12"/>
    <p:sldId id="273" r:id="rId13"/>
    <p:sldId id="274" r:id="rId14"/>
    <p:sldId id="291" r:id="rId15"/>
    <p:sldId id="284" r:id="rId16"/>
    <p:sldId id="276" r:id="rId17"/>
    <p:sldId id="277" r:id="rId18"/>
    <p:sldId id="287" r:id="rId19"/>
    <p:sldId id="290" r:id="rId20"/>
    <p:sldId id="313" r:id="rId21"/>
    <p:sldId id="289" r:id="rId22"/>
    <p:sldId id="300" r:id="rId23"/>
    <p:sldId id="298" r:id="rId24"/>
    <p:sldId id="295" r:id="rId25"/>
    <p:sldId id="294" r:id="rId26"/>
    <p:sldId id="308" r:id="rId27"/>
    <p:sldId id="309" r:id="rId28"/>
    <p:sldId id="310" r:id="rId29"/>
    <p:sldId id="311" r:id="rId30"/>
    <p:sldId id="304" r:id="rId31"/>
    <p:sldId id="307" r:id="rId32"/>
    <p:sldId id="301" r:id="rId33"/>
    <p:sldId id="292" r:id="rId34"/>
    <p:sldId id="296" r:id="rId35"/>
    <p:sldId id="260" r:id="rId36"/>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3A2E"/>
    <a:srgbClr val="8187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0" autoAdjust="0"/>
    <p:restoredTop sz="94599" autoAdjust="0"/>
  </p:normalViewPr>
  <p:slideViewPr>
    <p:cSldViewPr>
      <p:cViewPr varScale="1">
        <p:scale>
          <a:sx n="108" d="100"/>
          <a:sy n="108" d="100"/>
        </p:scale>
        <p:origin x="171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9C86E8-B663-4D77-94B5-44249C12FC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15696AF-4D4A-4C04-BCF0-79D285B61053}">
      <dgm:prSet phldrT="[Text]"/>
      <dgm:spPr/>
      <dgm:t>
        <a:bodyPr/>
        <a:lstStyle/>
        <a:p>
          <a:r>
            <a:rPr lang="en-US" b="1" dirty="0">
              <a:solidFill>
                <a:schemeClr val="bg1"/>
              </a:solidFill>
              <a:latin typeface="Avenir LT Std 45 Book" panose="020B0502020203020204" pitchFamily="34" charset="0"/>
            </a:rPr>
            <a:t>Education</a:t>
          </a:r>
          <a:endParaRPr lang="en-US" dirty="0"/>
        </a:p>
      </dgm:t>
    </dgm:pt>
    <dgm:pt modelId="{2AE0CBFD-F96F-458D-A51C-264198C7E00F}" type="parTrans" cxnId="{074136DA-F61C-4DA1-9A7F-4A96FD32E4D9}">
      <dgm:prSet/>
      <dgm:spPr/>
      <dgm:t>
        <a:bodyPr/>
        <a:lstStyle/>
        <a:p>
          <a:endParaRPr lang="en-US"/>
        </a:p>
      </dgm:t>
    </dgm:pt>
    <dgm:pt modelId="{7D1AABB7-6DD8-442B-B05D-5164A6257E5A}" type="sibTrans" cxnId="{074136DA-F61C-4DA1-9A7F-4A96FD32E4D9}">
      <dgm:prSet/>
      <dgm:spPr/>
      <dgm:t>
        <a:bodyPr/>
        <a:lstStyle/>
        <a:p>
          <a:endParaRPr lang="en-US"/>
        </a:p>
      </dgm:t>
    </dgm:pt>
    <dgm:pt modelId="{541ADAEB-479C-456D-923B-36D623EA3254}">
      <dgm:prSet phldrT="[Text]"/>
      <dgm:spPr/>
      <dgm:t>
        <a:bodyPr/>
        <a:lstStyle/>
        <a:p>
          <a:pPr marL="0" indent="0" algn="l">
            <a:buClr>
              <a:srgbClr val="83992A"/>
            </a:buClr>
            <a:buSzPct val="115000"/>
            <a:buFont typeface="Arial" panose="020B0604020202020204" pitchFamily="34" charset="0"/>
            <a:buNone/>
          </a:pPr>
          <a:r>
            <a:rPr kumimoji="0" lang="en-US" altLang="en-US" b="0" u="none" strike="noStrike" cap="none" spc="0" normalizeH="0" baseline="0" noProof="0" dirty="0">
              <a:ln>
                <a:noFill/>
              </a:ln>
              <a:effectLst/>
              <a:uLnTx/>
              <a:uFillTx/>
              <a:latin typeface="Avenir LT Std 45 Book" panose="020B0502020203020204" pitchFamily="34" charset="0"/>
            </a:rPr>
            <a:t>Balanced, nonpartisan information, a full and fair consideration of the facts </a:t>
          </a:r>
          <a:endParaRPr lang="en-US" dirty="0"/>
        </a:p>
      </dgm:t>
    </dgm:pt>
    <dgm:pt modelId="{2E34A3A9-376E-4B1E-86CB-FCEDD0B2F880}" type="parTrans" cxnId="{7018E5A8-3A6B-47B6-968E-2C9A8B7B212F}">
      <dgm:prSet/>
      <dgm:spPr/>
      <dgm:t>
        <a:bodyPr/>
        <a:lstStyle/>
        <a:p>
          <a:endParaRPr lang="en-US"/>
        </a:p>
      </dgm:t>
    </dgm:pt>
    <dgm:pt modelId="{7881A52C-CE52-474B-934F-1BD6840D2E87}" type="sibTrans" cxnId="{7018E5A8-3A6B-47B6-968E-2C9A8B7B212F}">
      <dgm:prSet/>
      <dgm:spPr/>
      <dgm:t>
        <a:bodyPr/>
        <a:lstStyle/>
        <a:p>
          <a:endParaRPr lang="en-US"/>
        </a:p>
      </dgm:t>
    </dgm:pt>
    <dgm:pt modelId="{87019CCA-6A3E-4E9A-B7F4-8987C60CF325}">
      <dgm:prSet phldrT="[Text]"/>
      <dgm:spPr/>
      <dgm:t>
        <a:bodyPr/>
        <a:lstStyle/>
        <a:p>
          <a:r>
            <a:rPr lang="en-US" b="1" dirty="0">
              <a:solidFill>
                <a:schemeClr val="bg1"/>
              </a:solidFill>
              <a:latin typeface="Avenir LT Std 45 Book" panose="020B0502020203020204" pitchFamily="34" charset="0"/>
            </a:rPr>
            <a:t>Advocacy</a:t>
          </a:r>
          <a:endParaRPr lang="en-US" dirty="0"/>
        </a:p>
      </dgm:t>
    </dgm:pt>
    <dgm:pt modelId="{529A3E9B-18A0-4165-958F-4418E9538CC2}" type="parTrans" cxnId="{B7C5D022-D57B-42E7-89E0-4EC2C7908DE4}">
      <dgm:prSet/>
      <dgm:spPr/>
      <dgm:t>
        <a:bodyPr/>
        <a:lstStyle/>
        <a:p>
          <a:endParaRPr lang="en-US"/>
        </a:p>
      </dgm:t>
    </dgm:pt>
    <dgm:pt modelId="{6B28A983-C42C-4D93-9189-D3AA9441F608}" type="sibTrans" cxnId="{B7C5D022-D57B-42E7-89E0-4EC2C7908DE4}">
      <dgm:prSet/>
      <dgm:spPr/>
      <dgm:t>
        <a:bodyPr/>
        <a:lstStyle/>
        <a:p>
          <a:endParaRPr lang="en-US"/>
        </a:p>
      </dgm:t>
    </dgm:pt>
    <dgm:pt modelId="{96AB3F8E-8A43-498F-BC8E-A4F95FFA4530}">
      <dgm:prSet phldrT="[Text]"/>
      <dgm:spPr/>
      <dgm:t>
        <a:bodyPr/>
        <a:lstStyle/>
        <a:p>
          <a:pPr marL="0" indent="0">
            <a:buClr>
              <a:srgbClr val="83992A"/>
            </a:buClr>
            <a:buSzPct val="115000"/>
            <a:buFont typeface="Arial" panose="020B0604020202020204" pitchFamily="34" charset="0"/>
            <a:buNone/>
          </a:pPr>
          <a:r>
            <a:rPr kumimoji="0" lang="en-US" altLang="en-US" u="none" strike="noStrike" cap="none" spc="0" normalizeH="0" baseline="0" noProof="0" dirty="0">
              <a:ln>
                <a:noFill/>
              </a:ln>
              <a:effectLst/>
              <a:uLnTx/>
              <a:uFillTx/>
              <a:latin typeface="Avenir LT Std 45 Book" panose="020B0502020203020204" pitchFamily="34" charset="0"/>
            </a:rPr>
            <a:t>Attempting to influence the public or policymakers on issues (including, but not limited to, lobbying) </a:t>
          </a:r>
          <a:endParaRPr lang="en-US" dirty="0"/>
        </a:p>
      </dgm:t>
    </dgm:pt>
    <dgm:pt modelId="{31B1779D-C92B-4357-9CA6-438593B70C60}" type="parTrans" cxnId="{5E039932-8D9D-4B8D-A62F-D11E7FC67F9C}">
      <dgm:prSet/>
      <dgm:spPr/>
      <dgm:t>
        <a:bodyPr/>
        <a:lstStyle/>
        <a:p>
          <a:endParaRPr lang="en-US"/>
        </a:p>
      </dgm:t>
    </dgm:pt>
    <dgm:pt modelId="{9221908A-2818-410B-BAF9-1BB1E1A6F66E}" type="sibTrans" cxnId="{5E039932-8D9D-4B8D-A62F-D11E7FC67F9C}">
      <dgm:prSet/>
      <dgm:spPr/>
      <dgm:t>
        <a:bodyPr/>
        <a:lstStyle/>
        <a:p>
          <a:endParaRPr lang="en-US"/>
        </a:p>
      </dgm:t>
    </dgm:pt>
    <dgm:pt modelId="{45B677DD-24EE-4766-BC02-EF8AEE59563B}">
      <dgm:prSet phldrT="[Text]"/>
      <dgm:spPr/>
      <dgm:t>
        <a:bodyPr/>
        <a:lstStyle/>
        <a:p>
          <a:r>
            <a:rPr lang="en-US" b="1" dirty="0">
              <a:solidFill>
                <a:schemeClr val="bg1"/>
              </a:solidFill>
              <a:latin typeface="Avenir LT Std 45 Book" panose="020B0502020203020204" pitchFamily="34" charset="0"/>
            </a:rPr>
            <a:t>Lobbying</a:t>
          </a:r>
          <a:endParaRPr lang="en-US" dirty="0"/>
        </a:p>
      </dgm:t>
    </dgm:pt>
    <dgm:pt modelId="{DE2857C1-6811-46AE-BF6E-B8DC23122AA7}" type="parTrans" cxnId="{263E1409-F441-47C5-A703-893E3CD93B4D}">
      <dgm:prSet/>
      <dgm:spPr/>
      <dgm:t>
        <a:bodyPr/>
        <a:lstStyle/>
        <a:p>
          <a:endParaRPr lang="en-US"/>
        </a:p>
      </dgm:t>
    </dgm:pt>
    <dgm:pt modelId="{830A7334-41E3-42CB-B2E0-8D065370E80C}" type="sibTrans" cxnId="{263E1409-F441-47C5-A703-893E3CD93B4D}">
      <dgm:prSet/>
      <dgm:spPr/>
      <dgm:t>
        <a:bodyPr/>
        <a:lstStyle/>
        <a:p>
          <a:endParaRPr lang="en-US"/>
        </a:p>
      </dgm:t>
    </dgm:pt>
    <dgm:pt modelId="{A8BE927A-110D-42B2-B092-2F504AB2458F}">
      <dgm:prSet phldrT="[Text]"/>
      <dgm:spPr/>
      <dgm:t>
        <a:bodyPr/>
        <a:lstStyle/>
        <a:p>
          <a:pPr marL="0" indent="0">
            <a:buClr>
              <a:srgbClr val="83992A"/>
            </a:buClr>
            <a:buSzPct val="115000"/>
            <a:buFont typeface="Arial" panose="020B0604020202020204" pitchFamily="34" charset="0"/>
            <a:buNone/>
          </a:pPr>
          <a:r>
            <a:rPr kumimoji="0" lang="en-US" altLang="en-US" u="none" strike="noStrike" cap="none" spc="0" normalizeH="0" baseline="0" noProof="0" dirty="0">
              <a:ln>
                <a:noFill/>
              </a:ln>
              <a:effectLst/>
              <a:uLnTx/>
              <a:uFillTx/>
              <a:latin typeface="Avenir LT Std 45 Book" panose="020B0502020203020204" pitchFamily="34" charset="0"/>
            </a:rPr>
            <a:t>Advocating adoption/rejection of legislation: </a:t>
          </a:r>
          <a:endParaRPr lang="en-US" dirty="0"/>
        </a:p>
      </dgm:t>
    </dgm:pt>
    <dgm:pt modelId="{2FC240F5-3B5C-41BE-AF56-ED9064BA05FB}" type="parTrans" cxnId="{FC0AA2C8-95ED-4DD0-A944-70259DB57B71}">
      <dgm:prSet/>
      <dgm:spPr/>
      <dgm:t>
        <a:bodyPr/>
        <a:lstStyle/>
        <a:p>
          <a:endParaRPr lang="en-US"/>
        </a:p>
      </dgm:t>
    </dgm:pt>
    <dgm:pt modelId="{4EACB558-8C12-42F4-8D3C-0E506F68B12F}" type="sibTrans" cxnId="{FC0AA2C8-95ED-4DD0-A944-70259DB57B71}">
      <dgm:prSet/>
      <dgm:spPr/>
      <dgm:t>
        <a:bodyPr/>
        <a:lstStyle/>
        <a:p>
          <a:endParaRPr lang="en-US"/>
        </a:p>
      </dgm:t>
    </dgm:pt>
    <dgm:pt modelId="{EBF37A83-65EF-489E-B55A-D1FAF9F8C591}">
      <dgm:prSet phldrT="[Text]"/>
      <dgm:spPr/>
      <dgm:t>
        <a:bodyPr/>
        <a:lstStyle/>
        <a:p>
          <a:r>
            <a:rPr lang="en-US" b="1" dirty="0">
              <a:solidFill>
                <a:schemeClr val="bg1"/>
              </a:solidFill>
              <a:latin typeface="Avenir LT Std 45 Book" panose="020B0502020203020204" pitchFamily="34" charset="0"/>
            </a:rPr>
            <a:t>Campaign intervention</a:t>
          </a:r>
          <a:endParaRPr lang="en-US" dirty="0"/>
        </a:p>
      </dgm:t>
    </dgm:pt>
    <dgm:pt modelId="{495E85FD-640E-4779-B19A-2CFBF6D4D9B7}" type="parTrans" cxnId="{DCD086A3-7797-42BC-9D9A-27235B32514B}">
      <dgm:prSet/>
      <dgm:spPr/>
      <dgm:t>
        <a:bodyPr/>
        <a:lstStyle/>
        <a:p>
          <a:endParaRPr lang="en-US"/>
        </a:p>
      </dgm:t>
    </dgm:pt>
    <dgm:pt modelId="{64CE1C16-9DEF-4FFC-83ED-F72DAB7BA7D9}" type="sibTrans" cxnId="{DCD086A3-7797-42BC-9D9A-27235B32514B}">
      <dgm:prSet/>
      <dgm:spPr/>
      <dgm:t>
        <a:bodyPr/>
        <a:lstStyle/>
        <a:p>
          <a:endParaRPr lang="en-US"/>
        </a:p>
      </dgm:t>
    </dgm:pt>
    <dgm:pt modelId="{73755A47-7824-4F1D-AB81-6BC024B775DB}">
      <dgm:prSet/>
      <dgm:spPr/>
      <dgm:t>
        <a:bodyPr/>
        <a:lstStyle/>
        <a:p>
          <a:pPr marL="114300" indent="0">
            <a:buFont typeface="Arial" panose="020B0604020202020204" pitchFamily="34" charset="0"/>
            <a:buChar char="•"/>
          </a:pPr>
          <a:r>
            <a:rPr kumimoji="0" lang="en-US" altLang="en-US" u="none" strike="noStrike" cap="none" spc="0" normalizeH="0" baseline="0" noProof="0" dirty="0">
              <a:ln>
                <a:noFill/>
              </a:ln>
              <a:effectLst/>
              <a:uLnTx/>
              <a:uFillTx/>
              <a:latin typeface="Avenir LT Std 45 Book" panose="020B0502020203020204" pitchFamily="34" charset="0"/>
            </a:rPr>
            <a:t> Communications to legislators regarding specific legislation (direct)</a:t>
          </a:r>
        </a:p>
      </dgm:t>
    </dgm:pt>
    <dgm:pt modelId="{64C58B82-987B-4033-819F-0252F27A95DA}" type="parTrans" cxnId="{3D62B4EA-851E-4587-A5EA-3C47680C1E95}">
      <dgm:prSet/>
      <dgm:spPr/>
      <dgm:t>
        <a:bodyPr/>
        <a:lstStyle/>
        <a:p>
          <a:endParaRPr lang="en-US"/>
        </a:p>
      </dgm:t>
    </dgm:pt>
    <dgm:pt modelId="{0363080C-5FF6-4FDD-871D-4ACB92502CF5}" type="sibTrans" cxnId="{3D62B4EA-851E-4587-A5EA-3C47680C1E95}">
      <dgm:prSet/>
      <dgm:spPr/>
      <dgm:t>
        <a:bodyPr/>
        <a:lstStyle/>
        <a:p>
          <a:endParaRPr lang="en-US"/>
        </a:p>
      </dgm:t>
    </dgm:pt>
    <dgm:pt modelId="{DF87C7C2-D166-4AE9-B309-AA353B5E0567}">
      <dgm:prSet/>
      <dgm:spPr/>
      <dgm:t>
        <a:bodyPr/>
        <a:lstStyle/>
        <a:p>
          <a:pPr marL="114300" indent="0">
            <a:buFont typeface="Arial" panose="020B0604020202020204" pitchFamily="34" charset="0"/>
            <a:buChar char="•"/>
          </a:pPr>
          <a:r>
            <a:rPr kumimoji="0" lang="en-US" altLang="en-US" u="none" strike="noStrike" cap="none" spc="0" normalizeH="0" baseline="0" noProof="0" dirty="0">
              <a:ln>
                <a:noFill/>
              </a:ln>
              <a:effectLst/>
              <a:uLnTx/>
              <a:uFillTx/>
              <a:latin typeface="Avenir LT Std 45 Book" panose="020B0502020203020204" pitchFamily="34" charset="0"/>
            </a:rPr>
            <a:t> Urging the public to contact legislators in support/opposition to legislation (grass roots)</a:t>
          </a:r>
        </a:p>
      </dgm:t>
    </dgm:pt>
    <dgm:pt modelId="{67A7B238-A810-4332-B2FD-A97277100A5E}" type="parTrans" cxnId="{6BA9C979-919B-4921-8B70-C0AC96DF606B}">
      <dgm:prSet/>
      <dgm:spPr/>
      <dgm:t>
        <a:bodyPr/>
        <a:lstStyle/>
        <a:p>
          <a:endParaRPr lang="en-US"/>
        </a:p>
      </dgm:t>
    </dgm:pt>
    <dgm:pt modelId="{0C94004B-2D93-4AB8-BF94-1FBE4ED562C6}" type="sibTrans" cxnId="{6BA9C979-919B-4921-8B70-C0AC96DF606B}">
      <dgm:prSet/>
      <dgm:spPr/>
      <dgm:t>
        <a:bodyPr/>
        <a:lstStyle/>
        <a:p>
          <a:endParaRPr lang="en-US"/>
        </a:p>
      </dgm:t>
    </dgm:pt>
    <dgm:pt modelId="{A3962C2F-C569-4687-90DB-DCAB8468B9F3}">
      <dgm:prSet phldrT="[Text]" custT="1"/>
      <dgm:spPr/>
      <dgm:t>
        <a:bodyPr/>
        <a:lstStyle/>
        <a:p>
          <a:pPr marL="0" indent="0">
            <a:buClr>
              <a:srgbClr val="83992A"/>
            </a:buClr>
            <a:buSzPct val="115000"/>
            <a:buFont typeface="Arial" panose="020B0604020202020204" pitchFamily="34" charset="0"/>
            <a:buNone/>
          </a:pPr>
          <a:r>
            <a:rPr kumimoji="0" lang="en-US" altLang="en-US" sz="1100" u="none" strike="noStrike" kern="1200" cap="none" spc="0" normalizeH="0" baseline="0" noProof="0" dirty="0">
              <a:ln>
                <a:noFill/>
              </a:ln>
              <a:solidFill>
                <a:prstClr val="black">
                  <a:hueOff val="0"/>
                  <a:satOff val="0"/>
                  <a:lumOff val="0"/>
                  <a:alphaOff val="0"/>
                </a:prstClr>
              </a:solidFill>
              <a:effectLst/>
              <a:uLnTx/>
              <a:uFillTx/>
              <a:latin typeface="Avenir LT Std 45 Book" panose="020B0502020203020204" pitchFamily="34" charset="0"/>
              <a:ea typeface="+mn-ea"/>
              <a:cs typeface="+mn-cs"/>
            </a:rPr>
            <a:t>Endorsing or spending on behalf of/in opposition to a candidate for public office </a:t>
          </a:r>
          <a:endParaRPr kumimoji="0" lang="en-US" sz="1100" u="none" strike="noStrike" kern="1200" cap="none" spc="0" normalizeH="0" baseline="0" dirty="0">
            <a:ln>
              <a:noFill/>
            </a:ln>
            <a:solidFill>
              <a:prstClr val="black">
                <a:hueOff val="0"/>
                <a:satOff val="0"/>
                <a:lumOff val="0"/>
                <a:alphaOff val="0"/>
              </a:prstClr>
            </a:solidFill>
            <a:effectLst/>
            <a:uLnTx/>
            <a:uFillTx/>
            <a:latin typeface="Avenir LT Std 45 Book" panose="020B0502020203020204" pitchFamily="34" charset="0"/>
            <a:ea typeface="+mn-ea"/>
            <a:cs typeface="+mn-cs"/>
          </a:endParaRPr>
        </a:p>
      </dgm:t>
    </dgm:pt>
    <dgm:pt modelId="{C5D5212F-C66D-4AB0-83C4-ACA72F8563E7}" type="parTrans" cxnId="{454AD753-1807-4303-98DA-FEFD547AAEB5}">
      <dgm:prSet/>
      <dgm:spPr/>
      <dgm:t>
        <a:bodyPr/>
        <a:lstStyle/>
        <a:p>
          <a:endParaRPr lang="en-US"/>
        </a:p>
      </dgm:t>
    </dgm:pt>
    <dgm:pt modelId="{12D3A918-A3A1-40B2-AA9D-7E22951E16A1}" type="sibTrans" cxnId="{454AD753-1807-4303-98DA-FEFD547AAEB5}">
      <dgm:prSet/>
      <dgm:spPr/>
      <dgm:t>
        <a:bodyPr/>
        <a:lstStyle/>
        <a:p>
          <a:endParaRPr lang="en-US"/>
        </a:p>
      </dgm:t>
    </dgm:pt>
    <dgm:pt modelId="{CE16FCEF-0693-4A77-A699-77651771CC58}" type="pres">
      <dgm:prSet presAssocID="{589C86E8-B663-4D77-94B5-44249C12FC6F}" presName="Name0" presStyleCnt="0">
        <dgm:presLayoutVars>
          <dgm:dir/>
          <dgm:animLvl val="lvl"/>
          <dgm:resizeHandles val="exact"/>
        </dgm:presLayoutVars>
      </dgm:prSet>
      <dgm:spPr/>
    </dgm:pt>
    <dgm:pt modelId="{158D8C6F-7863-451A-A980-87E19ACEDCE6}" type="pres">
      <dgm:prSet presAssocID="{615696AF-4D4A-4C04-BCF0-79D285B61053}" presName="composite" presStyleCnt="0"/>
      <dgm:spPr/>
    </dgm:pt>
    <dgm:pt modelId="{8A351798-26F8-4DB6-A5F7-C3D769BF36EA}" type="pres">
      <dgm:prSet presAssocID="{615696AF-4D4A-4C04-BCF0-79D285B61053}" presName="parTx" presStyleLbl="alignNode1" presStyleIdx="0" presStyleCnt="4">
        <dgm:presLayoutVars>
          <dgm:chMax val="0"/>
          <dgm:chPref val="0"/>
          <dgm:bulletEnabled val="1"/>
        </dgm:presLayoutVars>
      </dgm:prSet>
      <dgm:spPr/>
    </dgm:pt>
    <dgm:pt modelId="{743DE666-D18B-4851-81A4-7B5AD8C73B4E}" type="pres">
      <dgm:prSet presAssocID="{615696AF-4D4A-4C04-BCF0-79D285B61053}" presName="desTx" presStyleLbl="alignAccFollowNode1" presStyleIdx="0" presStyleCnt="4">
        <dgm:presLayoutVars>
          <dgm:bulletEnabled val="1"/>
        </dgm:presLayoutVars>
      </dgm:prSet>
      <dgm:spPr/>
    </dgm:pt>
    <dgm:pt modelId="{1218220F-B0EE-429A-BC10-2566C35C66A0}" type="pres">
      <dgm:prSet presAssocID="{7D1AABB7-6DD8-442B-B05D-5164A6257E5A}" presName="space" presStyleCnt="0"/>
      <dgm:spPr/>
    </dgm:pt>
    <dgm:pt modelId="{98A4582D-33DD-484C-A49D-BD87FE747349}" type="pres">
      <dgm:prSet presAssocID="{87019CCA-6A3E-4E9A-B7F4-8987C60CF325}" presName="composite" presStyleCnt="0"/>
      <dgm:spPr/>
    </dgm:pt>
    <dgm:pt modelId="{56D081E2-263D-47F9-A54F-AB594AF1B871}" type="pres">
      <dgm:prSet presAssocID="{87019CCA-6A3E-4E9A-B7F4-8987C60CF325}" presName="parTx" presStyleLbl="alignNode1" presStyleIdx="1" presStyleCnt="4">
        <dgm:presLayoutVars>
          <dgm:chMax val="0"/>
          <dgm:chPref val="0"/>
          <dgm:bulletEnabled val="1"/>
        </dgm:presLayoutVars>
      </dgm:prSet>
      <dgm:spPr/>
    </dgm:pt>
    <dgm:pt modelId="{2DCD51C1-CDA8-4F84-ACA4-CABF16FB0B22}" type="pres">
      <dgm:prSet presAssocID="{87019CCA-6A3E-4E9A-B7F4-8987C60CF325}" presName="desTx" presStyleLbl="alignAccFollowNode1" presStyleIdx="1" presStyleCnt="4">
        <dgm:presLayoutVars>
          <dgm:bulletEnabled val="1"/>
        </dgm:presLayoutVars>
      </dgm:prSet>
      <dgm:spPr/>
    </dgm:pt>
    <dgm:pt modelId="{56712E58-D787-4D77-8A93-14920122D18F}" type="pres">
      <dgm:prSet presAssocID="{6B28A983-C42C-4D93-9189-D3AA9441F608}" presName="space" presStyleCnt="0"/>
      <dgm:spPr/>
    </dgm:pt>
    <dgm:pt modelId="{EC0EBFA5-8F4F-4867-B08F-DF5AEAD798BA}" type="pres">
      <dgm:prSet presAssocID="{45B677DD-24EE-4766-BC02-EF8AEE59563B}" presName="composite" presStyleCnt="0"/>
      <dgm:spPr/>
    </dgm:pt>
    <dgm:pt modelId="{F86411F1-4F4E-4789-94A4-911E09AD61A9}" type="pres">
      <dgm:prSet presAssocID="{45B677DD-24EE-4766-BC02-EF8AEE59563B}" presName="parTx" presStyleLbl="alignNode1" presStyleIdx="2" presStyleCnt="4">
        <dgm:presLayoutVars>
          <dgm:chMax val="0"/>
          <dgm:chPref val="0"/>
          <dgm:bulletEnabled val="1"/>
        </dgm:presLayoutVars>
      </dgm:prSet>
      <dgm:spPr/>
    </dgm:pt>
    <dgm:pt modelId="{6836EA08-B9BC-415D-9DD6-A068FAACA5C0}" type="pres">
      <dgm:prSet presAssocID="{45B677DD-24EE-4766-BC02-EF8AEE59563B}" presName="desTx" presStyleLbl="alignAccFollowNode1" presStyleIdx="2" presStyleCnt="4">
        <dgm:presLayoutVars>
          <dgm:bulletEnabled val="1"/>
        </dgm:presLayoutVars>
      </dgm:prSet>
      <dgm:spPr/>
    </dgm:pt>
    <dgm:pt modelId="{24D75E16-8901-495B-B668-6A8C1B2145CA}" type="pres">
      <dgm:prSet presAssocID="{830A7334-41E3-42CB-B2E0-8D065370E80C}" presName="space" presStyleCnt="0"/>
      <dgm:spPr/>
    </dgm:pt>
    <dgm:pt modelId="{A2F89C40-1414-44F7-9C88-FB0BF657F8EC}" type="pres">
      <dgm:prSet presAssocID="{EBF37A83-65EF-489E-B55A-D1FAF9F8C591}" presName="composite" presStyleCnt="0"/>
      <dgm:spPr/>
    </dgm:pt>
    <dgm:pt modelId="{ECA7D174-F125-4D20-8BB7-822CCFC966F5}" type="pres">
      <dgm:prSet presAssocID="{EBF37A83-65EF-489E-B55A-D1FAF9F8C591}" presName="parTx" presStyleLbl="alignNode1" presStyleIdx="3" presStyleCnt="4">
        <dgm:presLayoutVars>
          <dgm:chMax val="0"/>
          <dgm:chPref val="0"/>
          <dgm:bulletEnabled val="1"/>
        </dgm:presLayoutVars>
      </dgm:prSet>
      <dgm:spPr/>
    </dgm:pt>
    <dgm:pt modelId="{5C6AC8F5-5DC3-45B7-B311-2749FC3E7CEB}" type="pres">
      <dgm:prSet presAssocID="{EBF37A83-65EF-489E-B55A-D1FAF9F8C591}" presName="desTx" presStyleLbl="alignAccFollowNode1" presStyleIdx="3" presStyleCnt="4">
        <dgm:presLayoutVars>
          <dgm:bulletEnabled val="1"/>
        </dgm:presLayoutVars>
      </dgm:prSet>
      <dgm:spPr/>
    </dgm:pt>
  </dgm:ptLst>
  <dgm:cxnLst>
    <dgm:cxn modelId="{263E1409-F441-47C5-A703-893E3CD93B4D}" srcId="{589C86E8-B663-4D77-94B5-44249C12FC6F}" destId="{45B677DD-24EE-4766-BC02-EF8AEE59563B}" srcOrd="2" destOrd="0" parTransId="{DE2857C1-6811-46AE-BF6E-B8DC23122AA7}" sibTransId="{830A7334-41E3-42CB-B2E0-8D065370E80C}"/>
    <dgm:cxn modelId="{6322351A-FE27-409C-BFE1-28471B1D73E3}" type="presOf" srcId="{73755A47-7824-4F1D-AB81-6BC024B775DB}" destId="{6836EA08-B9BC-415D-9DD6-A068FAACA5C0}" srcOrd="0" destOrd="1" presId="urn:microsoft.com/office/officeart/2005/8/layout/hList1"/>
    <dgm:cxn modelId="{B7C5D022-D57B-42E7-89E0-4EC2C7908DE4}" srcId="{589C86E8-B663-4D77-94B5-44249C12FC6F}" destId="{87019CCA-6A3E-4E9A-B7F4-8987C60CF325}" srcOrd="1" destOrd="0" parTransId="{529A3E9B-18A0-4165-958F-4418E9538CC2}" sibTransId="{6B28A983-C42C-4D93-9189-D3AA9441F608}"/>
    <dgm:cxn modelId="{5E039932-8D9D-4B8D-A62F-D11E7FC67F9C}" srcId="{87019CCA-6A3E-4E9A-B7F4-8987C60CF325}" destId="{96AB3F8E-8A43-498F-BC8E-A4F95FFA4530}" srcOrd="0" destOrd="0" parTransId="{31B1779D-C92B-4357-9CA6-438593B70C60}" sibTransId="{9221908A-2818-410B-BAF9-1BB1E1A6F66E}"/>
    <dgm:cxn modelId="{EC336035-7156-4F7C-BA03-E75F460B97A1}" type="presOf" srcId="{87019CCA-6A3E-4E9A-B7F4-8987C60CF325}" destId="{56D081E2-263D-47F9-A54F-AB594AF1B871}" srcOrd="0" destOrd="0" presId="urn:microsoft.com/office/officeart/2005/8/layout/hList1"/>
    <dgm:cxn modelId="{E6B6BC3C-637E-473D-935F-64E5A12D9D42}" type="presOf" srcId="{541ADAEB-479C-456D-923B-36D623EA3254}" destId="{743DE666-D18B-4851-81A4-7B5AD8C73B4E}" srcOrd="0" destOrd="0" presId="urn:microsoft.com/office/officeart/2005/8/layout/hList1"/>
    <dgm:cxn modelId="{3610386A-E3D1-4E29-8B67-B102CBBC46C3}" type="presOf" srcId="{A3962C2F-C569-4687-90DB-DCAB8468B9F3}" destId="{5C6AC8F5-5DC3-45B7-B311-2749FC3E7CEB}" srcOrd="0" destOrd="0" presId="urn:microsoft.com/office/officeart/2005/8/layout/hList1"/>
    <dgm:cxn modelId="{454AD753-1807-4303-98DA-FEFD547AAEB5}" srcId="{EBF37A83-65EF-489E-B55A-D1FAF9F8C591}" destId="{A3962C2F-C569-4687-90DB-DCAB8468B9F3}" srcOrd="0" destOrd="0" parTransId="{C5D5212F-C66D-4AB0-83C4-ACA72F8563E7}" sibTransId="{12D3A918-A3A1-40B2-AA9D-7E22951E16A1}"/>
    <dgm:cxn modelId="{6BA9C979-919B-4921-8B70-C0AC96DF606B}" srcId="{A8BE927A-110D-42B2-B092-2F504AB2458F}" destId="{DF87C7C2-D166-4AE9-B309-AA353B5E0567}" srcOrd="1" destOrd="0" parTransId="{67A7B238-A810-4332-B2FD-A97277100A5E}" sibTransId="{0C94004B-2D93-4AB8-BF94-1FBE4ED562C6}"/>
    <dgm:cxn modelId="{22A6417D-433D-4678-AABA-6BB3C26914A7}" type="presOf" srcId="{EBF37A83-65EF-489E-B55A-D1FAF9F8C591}" destId="{ECA7D174-F125-4D20-8BB7-822CCFC966F5}" srcOrd="0" destOrd="0" presId="urn:microsoft.com/office/officeart/2005/8/layout/hList1"/>
    <dgm:cxn modelId="{DAAB1798-5F23-419A-842A-5449510BBA93}" type="presOf" srcId="{589C86E8-B663-4D77-94B5-44249C12FC6F}" destId="{CE16FCEF-0693-4A77-A699-77651771CC58}" srcOrd="0" destOrd="0" presId="urn:microsoft.com/office/officeart/2005/8/layout/hList1"/>
    <dgm:cxn modelId="{DCD086A3-7797-42BC-9D9A-27235B32514B}" srcId="{589C86E8-B663-4D77-94B5-44249C12FC6F}" destId="{EBF37A83-65EF-489E-B55A-D1FAF9F8C591}" srcOrd="3" destOrd="0" parTransId="{495E85FD-640E-4779-B19A-2CFBF6D4D9B7}" sibTransId="{64CE1C16-9DEF-4FFC-83ED-F72DAB7BA7D9}"/>
    <dgm:cxn modelId="{BF3FCEA6-ED8C-4B8E-B4E5-75F06B12AB9F}" type="presOf" srcId="{45B677DD-24EE-4766-BC02-EF8AEE59563B}" destId="{F86411F1-4F4E-4789-94A4-911E09AD61A9}" srcOrd="0" destOrd="0" presId="urn:microsoft.com/office/officeart/2005/8/layout/hList1"/>
    <dgm:cxn modelId="{7018E5A8-3A6B-47B6-968E-2C9A8B7B212F}" srcId="{615696AF-4D4A-4C04-BCF0-79D285B61053}" destId="{541ADAEB-479C-456D-923B-36D623EA3254}" srcOrd="0" destOrd="0" parTransId="{2E34A3A9-376E-4B1E-86CB-FCEDD0B2F880}" sibTransId="{7881A52C-CE52-474B-934F-1BD6840D2E87}"/>
    <dgm:cxn modelId="{521812C5-C4C6-47C8-A664-2F2EFB779266}" type="presOf" srcId="{96AB3F8E-8A43-498F-BC8E-A4F95FFA4530}" destId="{2DCD51C1-CDA8-4F84-ACA4-CABF16FB0B22}" srcOrd="0" destOrd="0" presId="urn:microsoft.com/office/officeart/2005/8/layout/hList1"/>
    <dgm:cxn modelId="{FC0AA2C8-95ED-4DD0-A944-70259DB57B71}" srcId="{45B677DD-24EE-4766-BC02-EF8AEE59563B}" destId="{A8BE927A-110D-42B2-B092-2F504AB2458F}" srcOrd="0" destOrd="0" parTransId="{2FC240F5-3B5C-41BE-AF56-ED9064BA05FB}" sibTransId="{4EACB558-8C12-42F4-8D3C-0E506F68B12F}"/>
    <dgm:cxn modelId="{F4BABCD9-728A-4F3C-AD91-EDBD3A889781}" type="presOf" srcId="{DF87C7C2-D166-4AE9-B309-AA353B5E0567}" destId="{6836EA08-B9BC-415D-9DD6-A068FAACA5C0}" srcOrd="0" destOrd="2" presId="urn:microsoft.com/office/officeart/2005/8/layout/hList1"/>
    <dgm:cxn modelId="{074136DA-F61C-4DA1-9A7F-4A96FD32E4D9}" srcId="{589C86E8-B663-4D77-94B5-44249C12FC6F}" destId="{615696AF-4D4A-4C04-BCF0-79D285B61053}" srcOrd="0" destOrd="0" parTransId="{2AE0CBFD-F96F-458D-A51C-264198C7E00F}" sibTransId="{7D1AABB7-6DD8-442B-B05D-5164A6257E5A}"/>
    <dgm:cxn modelId="{65DB3CDE-63E3-4174-B42A-8266B7ACC58D}" type="presOf" srcId="{615696AF-4D4A-4C04-BCF0-79D285B61053}" destId="{8A351798-26F8-4DB6-A5F7-C3D769BF36EA}" srcOrd="0" destOrd="0" presId="urn:microsoft.com/office/officeart/2005/8/layout/hList1"/>
    <dgm:cxn modelId="{3D62B4EA-851E-4587-A5EA-3C47680C1E95}" srcId="{A8BE927A-110D-42B2-B092-2F504AB2458F}" destId="{73755A47-7824-4F1D-AB81-6BC024B775DB}" srcOrd="0" destOrd="0" parTransId="{64C58B82-987B-4033-819F-0252F27A95DA}" sibTransId="{0363080C-5FF6-4FDD-871D-4ACB92502CF5}"/>
    <dgm:cxn modelId="{93C25AEC-E01D-48DD-B780-FF8F807243E9}" type="presOf" srcId="{A8BE927A-110D-42B2-B092-2F504AB2458F}" destId="{6836EA08-B9BC-415D-9DD6-A068FAACA5C0}" srcOrd="0" destOrd="0" presId="urn:microsoft.com/office/officeart/2005/8/layout/hList1"/>
    <dgm:cxn modelId="{115E0BC1-A8AD-4864-8ABE-6E350078002F}" type="presParOf" srcId="{CE16FCEF-0693-4A77-A699-77651771CC58}" destId="{158D8C6F-7863-451A-A980-87E19ACEDCE6}" srcOrd="0" destOrd="0" presId="urn:microsoft.com/office/officeart/2005/8/layout/hList1"/>
    <dgm:cxn modelId="{ADE83E5C-69CA-4097-B08A-630FA33F99E5}" type="presParOf" srcId="{158D8C6F-7863-451A-A980-87E19ACEDCE6}" destId="{8A351798-26F8-4DB6-A5F7-C3D769BF36EA}" srcOrd="0" destOrd="0" presId="urn:microsoft.com/office/officeart/2005/8/layout/hList1"/>
    <dgm:cxn modelId="{574943CC-59C3-458D-B0C3-788BCA814A26}" type="presParOf" srcId="{158D8C6F-7863-451A-A980-87E19ACEDCE6}" destId="{743DE666-D18B-4851-81A4-7B5AD8C73B4E}" srcOrd="1" destOrd="0" presId="urn:microsoft.com/office/officeart/2005/8/layout/hList1"/>
    <dgm:cxn modelId="{FE085885-E782-496E-8DC0-CA6332093E9D}" type="presParOf" srcId="{CE16FCEF-0693-4A77-A699-77651771CC58}" destId="{1218220F-B0EE-429A-BC10-2566C35C66A0}" srcOrd="1" destOrd="0" presId="urn:microsoft.com/office/officeart/2005/8/layout/hList1"/>
    <dgm:cxn modelId="{749B45BE-019F-4099-B72B-4DC46D4E924C}" type="presParOf" srcId="{CE16FCEF-0693-4A77-A699-77651771CC58}" destId="{98A4582D-33DD-484C-A49D-BD87FE747349}" srcOrd="2" destOrd="0" presId="urn:microsoft.com/office/officeart/2005/8/layout/hList1"/>
    <dgm:cxn modelId="{26411805-4FDB-4994-87B4-4CBBE53A7579}" type="presParOf" srcId="{98A4582D-33DD-484C-A49D-BD87FE747349}" destId="{56D081E2-263D-47F9-A54F-AB594AF1B871}" srcOrd="0" destOrd="0" presId="urn:microsoft.com/office/officeart/2005/8/layout/hList1"/>
    <dgm:cxn modelId="{4E767202-4941-4294-8B90-B39B10E5E8D9}" type="presParOf" srcId="{98A4582D-33DD-484C-A49D-BD87FE747349}" destId="{2DCD51C1-CDA8-4F84-ACA4-CABF16FB0B22}" srcOrd="1" destOrd="0" presId="urn:microsoft.com/office/officeart/2005/8/layout/hList1"/>
    <dgm:cxn modelId="{87893741-B9AE-4AB9-9AC1-6182FA1FEF0E}" type="presParOf" srcId="{CE16FCEF-0693-4A77-A699-77651771CC58}" destId="{56712E58-D787-4D77-8A93-14920122D18F}" srcOrd="3" destOrd="0" presId="urn:microsoft.com/office/officeart/2005/8/layout/hList1"/>
    <dgm:cxn modelId="{9778366E-D14B-4C96-BC59-3434F61991B8}" type="presParOf" srcId="{CE16FCEF-0693-4A77-A699-77651771CC58}" destId="{EC0EBFA5-8F4F-4867-B08F-DF5AEAD798BA}" srcOrd="4" destOrd="0" presId="urn:microsoft.com/office/officeart/2005/8/layout/hList1"/>
    <dgm:cxn modelId="{7DE1A694-B932-4141-90A6-B7CBC5C91B47}" type="presParOf" srcId="{EC0EBFA5-8F4F-4867-B08F-DF5AEAD798BA}" destId="{F86411F1-4F4E-4789-94A4-911E09AD61A9}" srcOrd="0" destOrd="0" presId="urn:microsoft.com/office/officeart/2005/8/layout/hList1"/>
    <dgm:cxn modelId="{B91C47CB-17C5-48E3-92A5-DB0FE7D41FA5}" type="presParOf" srcId="{EC0EBFA5-8F4F-4867-B08F-DF5AEAD798BA}" destId="{6836EA08-B9BC-415D-9DD6-A068FAACA5C0}" srcOrd="1" destOrd="0" presId="urn:microsoft.com/office/officeart/2005/8/layout/hList1"/>
    <dgm:cxn modelId="{27C670C7-7791-4DCC-9F7E-E451F012207A}" type="presParOf" srcId="{CE16FCEF-0693-4A77-A699-77651771CC58}" destId="{24D75E16-8901-495B-B668-6A8C1B2145CA}" srcOrd="5" destOrd="0" presId="urn:microsoft.com/office/officeart/2005/8/layout/hList1"/>
    <dgm:cxn modelId="{DA4D62E5-D561-4469-9909-E123CDC9C15B}" type="presParOf" srcId="{CE16FCEF-0693-4A77-A699-77651771CC58}" destId="{A2F89C40-1414-44F7-9C88-FB0BF657F8EC}" srcOrd="6" destOrd="0" presId="urn:microsoft.com/office/officeart/2005/8/layout/hList1"/>
    <dgm:cxn modelId="{F2140D6D-5CDA-4A7F-8504-BCA01596D92A}" type="presParOf" srcId="{A2F89C40-1414-44F7-9C88-FB0BF657F8EC}" destId="{ECA7D174-F125-4D20-8BB7-822CCFC966F5}" srcOrd="0" destOrd="0" presId="urn:microsoft.com/office/officeart/2005/8/layout/hList1"/>
    <dgm:cxn modelId="{372F971D-57C8-4C73-89EE-9EF189DCF55A}" type="presParOf" srcId="{A2F89C40-1414-44F7-9C88-FB0BF657F8EC}" destId="{5C6AC8F5-5DC3-45B7-B311-2749FC3E7CE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B52010-25A6-4463-9378-06EFBD63E2B3}" type="doc">
      <dgm:prSet loTypeId="urn:microsoft.com/office/officeart/2005/8/layout/pyramid1" loCatId="pyramid" qsTypeId="urn:microsoft.com/office/officeart/2005/8/quickstyle/simple1" qsCatId="simple" csTypeId="urn:microsoft.com/office/officeart/2005/8/colors/accent1_2" csCatId="accent1" phldr="1"/>
      <dgm:spPr/>
    </dgm:pt>
    <dgm:pt modelId="{42609190-305C-4D4F-8406-930D8A563A6C}">
      <dgm:prSet phldrT="[Text]" custT="1"/>
      <dgm:spPr/>
      <dgm:t>
        <a:bodyPr/>
        <a:lstStyle/>
        <a:p>
          <a:r>
            <a:rPr lang="en-US" altLang="en-US" sz="1600" b="1" dirty="0">
              <a:solidFill>
                <a:schemeClr val="bg1"/>
              </a:solidFill>
            </a:rPr>
            <a:t>5% </a:t>
          </a:r>
        </a:p>
        <a:p>
          <a:r>
            <a:rPr lang="en-US" altLang="en-US" sz="1600" b="1" dirty="0">
              <a:solidFill>
                <a:schemeClr val="bg1"/>
              </a:solidFill>
            </a:rPr>
            <a:t>of </a:t>
          </a:r>
        </a:p>
        <a:p>
          <a:r>
            <a:rPr lang="en-US" altLang="en-US" sz="1600" b="1" dirty="0">
              <a:solidFill>
                <a:schemeClr val="bg1"/>
              </a:solidFill>
            </a:rPr>
            <a:t>remainder,</a:t>
          </a:r>
        </a:p>
        <a:p>
          <a:r>
            <a:rPr lang="en-US" altLang="en-US" sz="1600" b="1" dirty="0">
              <a:solidFill>
                <a:schemeClr val="bg1"/>
              </a:solidFill>
            </a:rPr>
            <a:t>up to total</a:t>
          </a:r>
        </a:p>
        <a:p>
          <a:r>
            <a:rPr lang="en-US" altLang="en-US" sz="1600" b="1" dirty="0">
              <a:solidFill>
                <a:schemeClr val="bg1"/>
              </a:solidFill>
            </a:rPr>
            <a:t>annual cap of $1 million</a:t>
          </a:r>
          <a:r>
            <a:rPr lang="en-US" altLang="en-US" sz="1800" b="1" dirty="0">
              <a:solidFill>
                <a:schemeClr val="bg1"/>
              </a:solidFill>
            </a:rPr>
            <a:t> </a:t>
          </a:r>
          <a:endParaRPr lang="en-US" sz="1800" b="1" dirty="0">
            <a:solidFill>
              <a:schemeClr val="bg1"/>
            </a:solidFill>
          </a:endParaRPr>
        </a:p>
      </dgm:t>
    </dgm:pt>
    <dgm:pt modelId="{15BC4FCE-274E-4F3A-999E-2EC07FC263B5}" type="parTrans" cxnId="{EB7D7008-B3CF-49F6-8677-73D152EEF854}">
      <dgm:prSet/>
      <dgm:spPr/>
      <dgm:t>
        <a:bodyPr/>
        <a:lstStyle/>
        <a:p>
          <a:endParaRPr lang="en-US"/>
        </a:p>
      </dgm:t>
    </dgm:pt>
    <dgm:pt modelId="{CCDCA075-FA62-4968-B84B-69BBF926C35A}" type="sibTrans" cxnId="{EB7D7008-B3CF-49F6-8677-73D152EEF854}">
      <dgm:prSet/>
      <dgm:spPr/>
      <dgm:t>
        <a:bodyPr/>
        <a:lstStyle/>
        <a:p>
          <a:endParaRPr lang="en-US"/>
        </a:p>
      </dgm:t>
    </dgm:pt>
    <dgm:pt modelId="{7BE6762E-B89B-4B44-8E01-FA85613DFF0B}">
      <dgm:prSet phldrT="[Text]" custT="1"/>
      <dgm:spPr/>
      <dgm:t>
        <a:bodyPr/>
        <a:lstStyle/>
        <a:p>
          <a:r>
            <a:rPr lang="en-US" altLang="en-US" sz="1600" b="1" dirty="0">
              <a:solidFill>
                <a:schemeClr val="bg1"/>
              </a:solidFill>
            </a:rPr>
            <a:t>20% of the organization’s first $500,000 of expenditures, plus</a:t>
          </a:r>
          <a:endParaRPr lang="en-US" sz="1600" b="1" dirty="0">
            <a:solidFill>
              <a:schemeClr val="bg1"/>
            </a:solidFill>
          </a:endParaRPr>
        </a:p>
      </dgm:t>
    </dgm:pt>
    <dgm:pt modelId="{98ADBA86-9AB1-404D-8681-FAD345B0312C}" type="parTrans" cxnId="{FF966E70-BC0B-4E07-A40C-655F07CEF679}">
      <dgm:prSet/>
      <dgm:spPr/>
      <dgm:t>
        <a:bodyPr/>
        <a:lstStyle/>
        <a:p>
          <a:endParaRPr lang="en-US"/>
        </a:p>
      </dgm:t>
    </dgm:pt>
    <dgm:pt modelId="{B651C5C3-193B-4978-BA80-53A2BE42F007}" type="sibTrans" cxnId="{FF966E70-BC0B-4E07-A40C-655F07CEF679}">
      <dgm:prSet/>
      <dgm:spPr/>
      <dgm:t>
        <a:bodyPr/>
        <a:lstStyle/>
        <a:p>
          <a:endParaRPr lang="en-US"/>
        </a:p>
      </dgm:t>
    </dgm:pt>
    <dgm:pt modelId="{5FC7918B-4ED4-4055-A536-EA7523FA2599}">
      <dgm:prSet custT="1"/>
      <dgm:spPr/>
      <dgm:t>
        <a:bodyPr/>
        <a:lstStyle/>
        <a:p>
          <a:r>
            <a:rPr lang="en-US" sz="1600" b="1" dirty="0">
              <a:solidFill>
                <a:schemeClr val="bg1"/>
              </a:solidFill>
            </a:rPr>
            <a:t>10% of next $500,000, plus</a:t>
          </a:r>
        </a:p>
      </dgm:t>
    </dgm:pt>
    <dgm:pt modelId="{0111A070-6643-4912-90A9-9960A91E6F57}" type="parTrans" cxnId="{E84CF02C-4DA6-49FC-BE4D-9FB44FC212A3}">
      <dgm:prSet/>
      <dgm:spPr/>
      <dgm:t>
        <a:bodyPr/>
        <a:lstStyle/>
        <a:p>
          <a:endParaRPr lang="en-US"/>
        </a:p>
      </dgm:t>
    </dgm:pt>
    <dgm:pt modelId="{57E115F0-6239-4CDD-81CD-74E589137CF5}" type="sibTrans" cxnId="{E84CF02C-4DA6-49FC-BE4D-9FB44FC212A3}">
      <dgm:prSet/>
      <dgm:spPr/>
      <dgm:t>
        <a:bodyPr/>
        <a:lstStyle/>
        <a:p>
          <a:endParaRPr lang="en-US"/>
        </a:p>
      </dgm:t>
    </dgm:pt>
    <dgm:pt modelId="{F0CCCAE7-6133-423F-ACF2-393E9DD2F96F}">
      <dgm:prSet custT="1"/>
      <dgm:spPr/>
      <dgm:t>
        <a:bodyPr/>
        <a:lstStyle/>
        <a:p>
          <a:r>
            <a:rPr lang="en-US" sz="1600" b="1" dirty="0">
              <a:solidFill>
                <a:schemeClr val="bg1"/>
              </a:solidFill>
            </a:rPr>
            <a:t>15% of next $500,000, plus </a:t>
          </a:r>
        </a:p>
      </dgm:t>
    </dgm:pt>
    <dgm:pt modelId="{35716E96-E86E-4D18-9181-A04762573B51}" type="parTrans" cxnId="{0E28C20F-0AF0-4BD4-ACE2-9090B368374B}">
      <dgm:prSet/>
      <dgm:spPr/>
      <dgm:t>
        <a:bodyPr/>
        <a:lstStyle/>
        <a:p>
          <a:endParaRPr lang="en-US"/>
        </a:p>
      </dgm:t>
    </dgm:pt>
    <dgm:pt modelId="{99F657B9-0DD9-4376-9E57-A7181B0BA1DA}" type="sibTrans" cxnId="{0E28C20F-0AF0-4BD4-ACE2-9090B368374B}">
      <dgm:prSet/>
      <dgm:spPr/>
      <dgm:t>
        <a:bodyPr/>
        <a:lstStyle/>
        <a:p>
          <a:endParaRPr lang="en-US"/>
        </a:p>
      </dgm:t>
    </dgm:pt>
    <dgm:pt modelId="{1008E768-D687-499A-942C-DB3B0A596BAF}" type="pres">
      <dgm:prSet presAssocID="{22B52010-25A6-4463-9378-06EFBD63E2B3}" presName="Name0" presStyleCnt="0">
        <dgm:presLayoutVars>
          <dgm:dir/>
          <dgm:animLvl val="lvl"/>
          <dgm:resizeHandles val="exact"/>
        </dgm:presLayoutVars>
      </dgm:prSet>
      <dgm:spPr/>
    </dgm:pt>
    <dgm:pt modelId="{6558B730-8949-488F-897F-69D9A7DD8279}" type="pres">
      <dgm:prSet presAssocID="{42609190-305C-4D4F-8406-930D8A563A6C}" presName="Name8" presStyleCnt="0"/>
      <dgm:spPr/>
    </dgm:pt>
    <dgm:pt modelId="{B25A6892-9363-44C8-9E8F-A96AD53B4F2B}" type="pres">
      <dgm:prSet presAssocID="{42609190-305C-4D4F-8406-930D8A563A6C}" presName="level" presStyleLbl="node1" presStyleIdx="0" presStyleCnt="4" custScaleX="109767" custScaleY="190611">
        <dgm:presLayoutVars>
          <dgm:chMax val="1"/>
          <dgm:bulletEnabled val="1"/>
        </dgm:presLayoutVars>
      </dgm:prSet>
      <dgm:spPr/>
    </dgm:pt>
    <dgm:pt modelId="{2ADFD481-B2C9-40B0-A177-D8A179A4A4A8}" type="pres">
      <dgm:prSet presAssocID="{42609190-305C-4D4F-8406-930D8A563A6C}" presName="levelTx" presStyleLbl="revTx" presStyleIdx="0" presStyleCnt="0">
        <dgm:presLayoutVars>
          <dgm:chMax val="1"/>
          <dgm:bulletEnabled val="1"/>
        </dgm:presLayoutVars>
      </dgm:prSet>
      <dgm:spPr/>
    </dgm:pt>
    <dgm:pt modelId="{AB5831F4-0C3D-4309-9DAA-2F422D57EFB9}" type="pres">
      <dgm:prSet presAssocID="{5FC7918B-4ED4-4055-A536-EA7523FA2599}" presName="Name8" presStyleCnt="0"/>
      <dgm:spPr/>
    </dgm:pt>
    <dgm:pt modelId="{1AD01AD3-855B-42CB-9E9E-6FD465261687}" type="pres">
      <dgm:prSet presAssocID="{5FC7918B-4ED4-4055-A536-EA7523FA2599}" presName="level" presStyleLbl="node1" presStyleIdx="1" presStyleCnt="4" custScaleX="104915" custScaleY="56617">
        <dgm:presLayoutVars>
          <dgm:chMax val="1"/>
          <dgm:bulletEnabled val="1"/>
        </dgm:presLayoutVars>
      </dgm:prSet>
      <dgm:spPr/>
    </dgm:pt>
    <dgm:pt modelId="{A56DC0E1-9E41-4DA4-894F-B6A2FC402522}" type="pres">
      <dgm:prSet presAssocID="{5FC7918B-4ED4-4055-A536-EA7523FA2599}" presName="levelTx" presStyleLbl="revTx" presStyleIdx="0" presStyleCnt="0">
        <dgm:presLayoutVars>
          <dgm:chMax val="1"/>
          <dgm:bulletEnabled val="1"/>
        </dgm:presLayoutVars>
      </dgm:prSet>
      <dgm:spPr/>
    </dgm:pt>
    <dgm:pt modelId="{976F0A23-E11E-41F0-9DB4-ED19A066336C}" type="pres">
      <dgm:prSet presAssocID="{F0CCCAE7-6133-423F-ACF2-393E9DD2F96F}" presName="Name8" presStyleCnt="0"/>
      <dgm:spPr/>
    </dgm:pt>
    <dgm:pt modelId="{644C37AC-1F13-497C-BA35-5F213682015B}" type="pres">
      <dgm:prSet presAssocID="{F0CCCAE7-6133-423F-ACF2-393E9DD2F96F}" presName="level" presStyleLbl="node1" presStyleIdx="2" presStyleCnt="4" custScaleX="100155" custScaleY="61824">
        <dgm:presLayoutVars>
          <dgm:chMax val="1"/>
          <dgm:bulletEnabled val="1"/>
        </dgm:presLayoutVars>
      </dgm:prSet>
      <dgm:spPr/>
    </dgm:pt>
    <dgm:pt modelId="{588951CA-E870-49B0-835A-F1FF49296053}" type="pres">
      <dgm:prSet presAssocID="{F0CCCAE7-6133-423F-ACF2-393E9DD2F96F}" presName="levelTx" presStyleLbl="revTx" presStyleIdx="0" presStyleCnt="0">
        <dgm:presLayoutVars>
          <dgm:chMax val="1"/>
          <dgm:bulletEnabled val="1"/>
        </dgm:presLayoutVars>
      </dgm:prSet>
      <dgm:spPr/>
    </dgm:pt>
    <dgm:pt modelId="{D6A4AB8C-5B48-4233-9533-979C3584C9F1}" type="pres">
      <dgm:prSet presAssocID="{7BE6762E-B89B-4B44-8E01-FA85613DFF0B}" presName="Name8" presStyleCnt="0"/>
      <dgm:spPr/>
    </dgm:pt>
    <dgm:pt modelId="{940E6638-2248-454F-8CD6-762AA92AC8A8}" type="pres">
      <dgm:prSet presAssocID="{7BE6762E-B89B-4B44-8E01-FA85613DFF0B}" presName="level" presStyleLbl="node1" presStyleIdx="3" presStyleCnt="4" custScaleX="96632" custScaleY="63170">
        <dgm:presLayoutVars>
          <dgm:chMax val="1"/>
          <dgm:bulletEnabled val="1"/>
        </dgm:presLayoutVars>
      </dgm:prSet>
      <dgm:spPr/>
    </dgm:pt>
    <dgm:pt modelId="{E6BFA5B7-A5EA-4919-83CD-6B80AFF8F77A}" type="pres">
      <dgm:prSet presAssocID="{7BE6762E-B89B-4B44-8E01-FA85613DFF0B}" presName="levelTx" presStyleLbl="revTx" presStyleIdx="0" presStyleCnt="0">
        <dgm:presLayoutVars>
          <dgm:chMax val="1"/>
          <dgm:bulletEnabled val="1"/>
        </dgm:presLayoutVars>
      </dgm:prSet>
      <dgm:spPr/>
    </dgm:pt>
  </dgm:ptLst>
  <dgm:cxnLst>
    <dgm:cxn modelId="{EB7D7008-B3CF-49F6-8677-73D152EEF854}" srcId="{22B52010-25A6-4463-9378-06EFBD63E2B3}" destId="{42609190-305C-4D4F-8406-930D8A563A6C}" srcOrd="0" destOrd="0" parTransId="{15BC4FCE-274E-4F3A-999E-2EC07FC263B5}" sibTransId="{CCDCA075-FA62-4968-B84B-69BBF926C35A}"/>
    <dgm:cxn modelId="{0E28C20F-0AF0-4BD4-ACE2-9090B368374B}" srcId="{22B52010-25A6-4463-9378-06EFBD63E2B3}" destId="{F0CCCAE7-6133-423F-ACF2-393E9DD2F96F}" srcOrd="2" destOrd="0" parTransId="{35716E96-E86E-4D18-9181-A04762573B51}" sibTransId="{99F657B9-0DD9-4376-9E57-A7181B0BA1DA}"/>
    <dgm:cxn modelId="{E84CF02C-4DA6-49FC-BE4D-9FB44FC212A3}" srcId="{22B52010-25A6-4463-9378-06EFBD63E2B3}" destId="{5FC7918B-4ED4-4055-A536-EA7523FA2599}" srcOrd="1" destOrd="0" parTransId="{0111A070-6643-4912-90A9-9960A91E6F57}" sibTransId="{57E115F0-6239-4CDD-81CD-74E589137CF5}"/>
    <dgm:cxn modelId="{AA6A0937-71AB-4CB6-90EF-DB38935251A7}" type="presOf" srcId="{42609190-305C-4D4F-8406-930D8A563A6C}" destId="{2ADFD481-B2C9-40B0-A177-D8A179A4A4A8}" srcOrd="1" destOrd="0" presId="urn:microsoft.com/office/officeart/2005/8/layout/pyramid1"/>
    <dgm:cxn modelId="{EB33573B-30DB-4BBE-BEBE-4BA29731B9B8}" type="presOf" srcId="{5FC7918B-4ED4-4055-A536-EA7523FA2599}" destId="{A56DC0E1-9E41-4DA4-894F-B6A2FC402522}" srcOrd="1" destOrd="0" presId="urn:microsoft.com/office/officeart/2005/8/layout/pyramid1"/>
    <dgm:cxn modelId="{13941560-92DC-4655-9F60-C9A76010AB87}" type="presOf" srcId="{22B52010-25A6-4463-9378-06EFBD63E2B3}" destId="{1008E768-D687-499A-942C-DB3B0A596BAF}" srcOrd="0" destOrd="0" presId="urn:microsoft.com/office/officeart/2005/8/layout/pyramid1"/>
    <dgm:cxn modelId="{FF966E70-BC0B-4E07-A40C-655F07CEF679}" srcId="{22B52010-25A6-4463-9378-06EFBD63E2B3}" destId="{7BE6762E-B89B-4B44-8E01-FA85613DFF0B}" srcOrd="3" destOrd="0" parTransId="{98ADBA86-9AB1-404D-8681-FAD345B0312C}" sibTransId="{B651C5C3-193B-4978-BA80-53A2BE42F007}"/>
    <dgm:cxn modelId="{3E0B9984-01A3-4E2F-A2C0-697AFA4F8D12}" type="presOf" srcId="{7BE6762E-B89B-4B44-8E01-FA85613DFF0B}" destId="{E6BFA5B7-A5EA-4919-83CD-6B80AFF8F77A}" srcOrd="1" destOrd="0" presId="urn:microsoft.com/office/officeart/2005/8/layout/pyramid1"/>
    <dgm:cxn modelId="{A64D928F-DD22-4481-89D9-E77EDCF00A90}" type="presOf" srcId="{42609190-305C-4D4F-8406-930D8A563A6C}" destId="{B25A6892-9363-44C8-9E8F-A96AD53B4F2B}" srcOrd="0" destOrd="0" presId="urn:microsoft.com/office/officeart/2005/8/layout/pyramid1"/>
    <dgm:cxn modelId="{9F2EEE8F-875F-4BCF-8421-E188BC091516}" type="presOf" srcId="{5FC7918B-4ED4-4055-A536-EA7523FA2599}" destId="{1AD01AD3-855B-42CB-9E9E-6FD465261687}" srcOrd="0" destOrd="0" presId="urn:microsoft.com/office/officeart/2005/8/layout/pyramid1"/>
    <dgm:cxn modelId="{24CD8BE5-0D9C-4FD1-9D7D-2357AC1A3897}" type="presOf" srcId="{7BE6762E-B89B-4B44-8E01-FA85613DFF0B}" destId="{940E6638-2248-454F-8CD6-762AA92AC8A8}" srcOrd="0" destOrd="0" presId="urn:microsoft.com/office/officeart/2005/8/layout/pyramid1"/>
    <dgm:cxn modelId="{B08905EE-5660-4D96-A101-2275A5ADDBD2}" type="presOf" srcId="{F0CCCAE7-6133-423F-ACF2-393E9DD2F96F}" destId="{588951CA-E870-49B0-835A-F1FF49296053}" srcOrd="1" destOrd="0" presId="urn:microsoft.com/office/officeart/2005/8/layout/pyramid1"/>
    <dgm:cxn modelId="{BD01CBF9-895A-4B36-8485-916655E16B54}" type="presOf" srcId="{F0CCCAE7-6133-423F-ACF2-393E9DD2F96F}" destId="{644C37AC-1F13-497C-BA35-5F213682015B}" srcOrd="0" destOrd="0" presId="urn:microsoft.com/office/officeart/2005/8/layout/pyramid1"/>
    <dgm:cxn modelId="{620FFF96-6F8D-45E7-AA36-F0A86458D7FE}" type="presParOf" srcId="{1008E768-D687-499A-942C-DB3B0A596BAF}" destId="{6558B730-8949-488F-897F-69D9A7DD8279}" srcOrd="0" destOrd="0" presId="urn:microsoft.com/office/officeart/2005/8/layout/pyramid1"/>
    <dgm:cxn modelId="{F27226F6-F6D7-47D4-B90E-9B6C2FAAF824}" type="presParOf" srcId="{6558B730-8949-488F-897F-69D9A7DD8279}" destId="{B25A6892-9363-44C8-9E8F-A96AD53B4F2B}" srcOrd="0" destOrd="0" presId="urn:microsoft.com/office/officeart/2005/8/layout/pyramid1"/>
    <dgm:cxn modelId="{D47022E3-ED8B-4887-BEEF-D0A39573DAEC}" type="presParOf" srcId="{6558B730-8949-488F-897F-69D9A7DD8279}" destId="{2ADFD481-B2C9-40B0-A177-D8A179A4A4A8}" srcOrd="1" destOrd="0" presId="urn:microsoft.com/office/officeart/2005/8/layout/pyramid1"/>
    <dgm:cxn modelId="{467F2FBF-B3AF-42D7-B03F-9A056845257D}" type="presParOf" srcId="{1008E768-D687-499A-942C-DB3B0A596BAF}" destId="{AB5831F4-0C3D-4309-9DAA-2F422D57EFB9}" srcOrd="1" destOrd="0" presId="urn:microsoft.com/office/officeart/2005/8/layout/pyramid1"/>
    <dgm:cxn modelId="{6221BDE6-FCC5-42D7-AB51-49851206057D}" type="presParOf" srcId="{AB5831F4-0C3D-4309-9DAA-2F422D57EFB9}" destId="{1AD01AD3-855B-42CB-9E9E-6FD465261687}" srcOrd="0" destOrd="0" presId="urn:microsoft.com/office/officeart/2005/8/layout/pyramid1"/>
    <dgm:cxn modelId="{6AB9A659-FDE5-4251-AE54-BD304A095006}" type="presParOf" srcId="{AB5831F4-0C3D-4309-9DAA-2F422D57EFB9}" destId="{A56DC0E1-9E41-4DA4-894F-B6A2FC402522}" srcOrd="1" destOrd="0" presId="urn:microsoft.com/office/officeart/2005/8/layout/pyramid1"/>
    <dgm:cxn modelId="{9324EF22-05C1-4D81-984B-AF2CD689371E}" type="presParOf" srcId="{1008E768-D687-499A-942C-DB3B0A596BAF}" destId="{976F0A23-E11E-41F0-9DB4-ED19A066336C}" srcOrd="2" destOrd="0" presId="urn:microsoft.com/office/officeart/2005/8/layout/pyramid1"/>
    <dgm:cxn modelId="{6CACF715-0D16-4463-B274-29863C2FBBB1}" type="presParOf" srcId="{976F0A23-E11E-41F0-9DB4-ED19A066336C}" destId="{644C37AC-1F13-497C-BA35-5F213682015B}" srcOrd="0" destOrd="0" presId="urn:microsoft.com/office/officeart/2005/8/layout/pyramid1"/>
    <dgm:cxn modelId="{5F39BEE4-289D-410C-B180-8B63BBB0714F}" type="presParOf" srcId="{976F0A23-E11E-41F0-9DB4-ED19A066336C}" destId="{588951CA-E870-49B0-835A-F1FF49296053}" srcOrd="1" destOrd="0" presId="urn:microsoft.com/office/officeart/2005/8/layout/pyramid1"/>
    <dgm:cxn modelId="{5EC6BFE6-525E-4398-8ECE-2BF371AF1117}" type="presParOf" srcId="{1008E768-D687-499A-942C-DB3B0A596BAF}" destId="{D6A4AB8C-5B48-4233-9533-979C3584C9F1}" srcOrd="3" destOrd="0" presId="urn:microsoft.com/office/officeart/2005/8/layout/pyramid1"/>
    <dgm:cxn modelId="{D9ACD636-203E-4799-B9B5-82ACBB9EAE5B}" type="presParOf" srcId="{D6A4AB8C-5B48-4233-9533-979C3584C9F1}" destId="{940E6638-2248-454F-8CD6-762AA92AC8A8}" srcOrd="0" destOrd="0" presId="urn:microsoft.com/office/officeart/2005/8/layout/pyramid1"/>
    <dgm:cxn modelId="{0EB4339A-D6BF-41AF-A4E0-6FFE5E248500}" type="presParOf" srcId="{D6A4AB8C-5B48-4233-9533-979C3584C9F1}" destId="{E6BFA5B7-A5EA-4919-83CD-6B80AFF8F77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9C86E8-B663-4D77-94B5-44249C12FC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15696AF-4D4A-4C04-BCF0-79D285B61053}">
      <dgm:prSet phldrT="[Text]"/>
      <dgm:spPr/>
      <dgm:t>
        <a:bodyPr/>
        <a:lstStyle/>
        <a:p>
          <a:r>
            <a:rPr lang="en-US" b="1" dirty="0">
              <a:solidFill>
                <a:schemeClr val="bg1"/>
              </a:solidFill>
              <a:latin typeface="Avenir LT Std 45 Book" panose="020B0502020203020204" pitchFamily="34" charset="0"/>
            </a:rPr>
            <a:t>Lobbying Contacts </a:t>
          </a:r>
          <a:endParaRPr lang="en-US" dirty="0"/>
        </a:p>
      </dgm:t>
    </dgm:pt>
    <dgm:pt modelId="{2AE0CBFD-F96F-458D-A51C-264198C7E00F}" type="parTrans" cxnId="{074136DA-F61C-4DA1-9A7F-4A96FD32E4D9}">
      <dgm:prSet/>
      <dgm:spPr/>
      <dgm:t>
        <a:bodyPr/>
        <a:lstStyle/>
        <a:p>
          <a:endParaRPr lang="en-US"/>
        </a:p>
      </dgm:t>
    </dgm:pt>
    <dgm:pt modelId="{7D1AABB7-6DD8-442B-B05D-5164A6257E5A}" type="sibTrans" cxnId="{074136DA-F61C-4DA1-9A7F-4A96FD32E4D9}">
      <dgm:prSet/>
      <dgm:spPr/>
      <dgm:t>
        <a:bodyPr/>
        <a:lstStyle/>
        <a:p>
          <a:endParaRPr lang="en-US"/>
        </a:p>
      </dgm:t>
    </dgm:pt>
    <dgm:pt modelId="{541ADAEB-479C-456D-923B-36D623EA3254}">
      <dgm:prSet phldrT="[Text]"/>
      <dgm:spPr/>
      <dgm:t>
        <a:bodyPr/>
        <a:lstStyle/>
        <a:p>
          <a:pPr marL="0" indent="0" algn="l">
            <a:buClr>
              <a:srgbClr val="83992A"/>
            </a:buClr>
            <a:buSzPct val="115000"/>
            <a:buFont typeface="Arial" panose="020B0604020202020204" pitchFamily="34" charset="0"/>
            <a:buNone/>
          </a:pPr>
          <a:r>
            <a:rPr kumimoji="0" lang="en-US" altLang="en-US" b="0" u="none" strike="noStrike" cap="none" spc="0" normalizeH="0" baseline="0" noProof="0" dirty="0">
              <a:ln>
                <a:noFill/>
              </a:ln>
              <a:effectLst/>
              <a:uLnTx/>
              <a:uFillTx/>
              <a:latin typeface="Avenir LT Std 45 Book" panose="020B0502020203020204" pitchFamily="34" charset="0"/>
            </a:rPr>
            <a:t>Communication with legislative or executive branch official regarding:</a:t>
          </a:r>
          <a:endParaRPr lang="en-US" dirty="0"/>
        </a:p>
      </dgm:t>
    </dgm:pt>
    <dgm:pt modelId="{2E34A3A9-376E-4B1E-86CB-FCEDD0B2F880}" type="parTrans" cxnId="{7018E5A8-3A6B-47B6-968E-2C9A8B7B212F}">
      <dgm:prSet/>
      <dgm:spPr/>
      <dgm:t>
        <a:bodyPr/>
        <a:lstStyle/>
        <a:p>
          <a:endParaRPr lang="en-US"/>
        </a:p>
      </dgm:t>
    </dgm:pt>
    <dgm:pt modelId="{7881A52C-CE52-474B-934F-1BD6840D2E87}" type="sibTrans" cxnId="{7018E5A8-3A6B-47B6-968E-2C9A8B7B212F}">
      <dgm:prSet/>
      <dgm:spPr/>
      <dgm:t>
        <a:bodyPr/>
        <a:lstStyle/>
        <a:p>
          <a:endParaRPr lang="en-US"/>
        </a:p>
      </dgm:t>
    </dgm:pt>
    <dgm:pt modelId="{87019CCA-6A3E-4E9A-B7F4-8987C60CF325}">
      <dgm:prSet phldrT="[Text]"/>
      <dgm:spPr/>
      <dgm:t>
        <a:bodyPr/>
        <a:lstStyle/>
        <a:p>
          <a:r>
            <a:rPr lang="en-US" b="1" dirty="0">
              <a:solidFill>
                <a:schemeClr val="bg1"/>
              </a:solidFill>
              <a:latin typeface="Avenir LT Std 45 Book" panose="020B0502020203020204" pitchFamily="34" charset="0"/>
            </a:rPr>
            <a:t>Lobbying Activities </a:t>
          </a:r>
          <a:endParaRPr lang="en-US" dirty="0"/>
        </a:p>
      </dgm:t>
    </dgm:pt>
    <dgm:pt modelId="{529A3E9B-18A0-4165-958F-4418E9538CC2}" type="parTrans" cxnId="{B7C5D022-D57B-42E7-89E0-4EC2C7908DE4}">
      <dgm:prSet/>
      <dgm:spPr/>
      <dgm:t>
        <a:bodyPr/>
        <a:lstStyle/>
        <a:p>
          <a:endParaRPr lang="en-US"/>
        </a:p>
      </dgm:t>
    </dgm:pt>
    <dgm:pt modelId="{6B28A983-C42C-4D93-9189-D3AA9441F608}" type="sibTrans" cxnId="{B7C5D022-D57B-42E7-89E0-4EC2C7908DE4}">
      <dgm:prSet/>
      <dgm:spPr/>
      <dgm:t>
        <a:bodyPr/>
        <a:lstStyle/>
        <a:p>
          <a:endParaRPr lang="en-US"/>
        </a:p>
      </dgm:t>
    </dgm:pt>
    <dgm:pt modelId="{96AB3F8E-8A43-498F-BC8E-A4F95FFA4530}">
      <dgm:prSet phldrT="[Text]"/>
      <dgm:spPr/>
      <dgm:t>
        <a:bodyPr/>
        <a:lstStyle/>
        <a:p>
          <a:pPr marL="0" indent="0">
            <a:buClr>
              <a:srgbClr val="83992A"/>
            </a:buClr>
            <a:buSzPct val="115000"/>
            <a:buFont typeface="Arial" panose="020B0604020202020204" pitchFamily="34" charset="0"/>
            <a:buNone/>
          </a:pPr>
          <a:r>
            <a:rPr kumimoji="0" lang="en-US" altLang="en-US" u="none" strike="noStrike" cap="none" spc="0" normalizeH="0" baseline="0" noProof="0" dirty="0">
              <a:ln>
                <a:noFill/>
              </a:ln>
              <a:effectLst/>
              <a:uLnTx/>
              <a:uFillTx/>
              <a:latin typeface="Avenir LT Std 45 Book" panose="020B0502020203020204" pitchFamily="34" charset="0"/>
            </a:rPr>
            <a:t>Includes preparation and planning for lobbying contacts</a:t>
          </a:r>
          <a:endParaRPr lang="en-US" dirty="0"/>
        </a:p>
      </dgm:t>
    </dgm:pt>
    <dgm:pt modelId="{31B1779D-C92B-4357-9CA6-438593B70C60}" type="parTrans" cxnId="{5E039932-8D9D-4B8D-A62F-D11E7FC67F9C}">
      <dgm:prSet/>
      <dgm:spPr/>
      <dgm:t>
        <a:bodyPr/>
        <a:lstStyle/>
        <a:p>
          <a:endParaRPr lang="en-US"/>
        </a:p>
      </dgm:t>
    </dgm:pt>
    <dgm:pt modelId="{9221908A-2818-410B-BAF9-1BB1E1A6F66E}" type="sibTrans" cxnId="{5E039932-8D9D-4B8D-A62F-D11E7FC67F9C}">
      <dgm:prSet/>
      <dgm:spPr/>
      <dgm:t>
        <a:bodyPr/>
        <a:lstStyle/>
        <a:p>
          <a:endParaRPr lang="en-US"/>
        </a:p>
      </dgm:t>
    </dgm:pt>
    <dgm:pt modelId="{45B677DD-24EE-4766-BC02-EF8AEE59563B}">
      <dgm:prSet phldrT="[Text]"/>
      <dgm:spPr/>
      <dgm:t>
        <a:bodyPr/>
        <a:lstStyle/>
        <a:p>
          <a:r>
            <a:rPr lang="en-US" b="1" dirty="0">
              <a:solidFill>
                <a:schemeClr val="bg1"/>
              </a:solidFill>
              <a:latin typeface="Avenir LT Std 45 Book" panose="020B0502020203020204" pitchFamily="34" charset="0"/>
            </a:rPr>
            <a:t>Lobbying Expenses </a:t>
          </a:r>
          <a:endParaRPr lang="en-US" dirty="0"/>
        </a:p>
      </dgm:t>
    </dgm:pt>
    <dgm:pt modelId="{DE2857C1-6811-46AE-BF6E-B8DC23122AA7}" type="parTrans" cxnId="{263E1409-F441-47C5-A703-893E3CD93B4D}">
      <dgm:prSet/>
      <dgm:spPr/>
      <dgm:t>
        <a:bodyPr/>
        <a:lstStyle/>
        <a:p>
          <a:endParaRPr lang="en-US"/>
        </a:p>
      </dgm:t>
    </dgm:pt>
    <dgm:pt modelId="{830A7334-41E3-42CB-B2E0-8D065370E80C}" type="sibTrans" cxnId="{263E1409-F441-47C5-A703-893E3CD93B4D}">
      <dgm:prSet/>
      <dgm:spPr/>
      <dgm:t>
        <a:bodyPr/>
        <a:lstStyle/>
        <a:p>
          <a:endParaRPr lang="en-US"/>
        </a:p>
      </dgm:t>
    </dgm:pt>
    <dgm:pt modelId="{A8BE927A-110D-42B2-B092-2F504AB2458F}">
      <dgm:prSet phldrT="[Text]"/>
      <dgm:spPr/>
      <dgm:t>
        <a:bodyPr/>
        <a:lstStyle/>
        <a:p>
          <a:pPr marL="0" indent="0">
            <a:buClr>
              <a:srgbClr val="83992A"/>
            </a:buClr>
            <a:buSzPct val="115000"/>
            <a:buFont typeface="Arial" panose="020B0604020202020204" pitchFamily="34" charset="0"/>
            <a:buNone/>
          </a:pPr>
          <a:r>
            <a:rPr kumimoji="0" lang="en-US" altLang="en-US" u="none" strike="noStrike" cap="none" spc="0" normalizeH="0" baseline="0" noProof="0" dirty="0">
              <a:ln>
                <a:noFill/>
              </a:ln>
              <a:effectLst/>
              <a:uLnTx/>
              <a:uFillTx/>
              <a:latin typeface="Avenir LT Std 45 Book" panose="020B0502020203020204" pitchFamily="34" charset="0"/>
            </a:rPr>
            <a:t>Includes pro rata portion of salary spent on lobbying activities </a:t>
          </a:r>
          <a:endParaRPr lang="en-US" dirty="0"/>
        </a:p>
      </dgm:t>
    </dgm:pt>
    <dgm:pt modelId="{2FC240F5-3B5C-41BE-AF56-ED9064BA05FB}" type="parTrans" cxnId="{FC0AA2C8-95ED-4DD0-A944-70259DB57B71}">
      <dgm:prSet/>
      <dgm:spPr/>
      <dgm:t>
        <a:bodyPr/>
        <a:lstStyle/>
        <a:p>
          <a:endParaRPr lang="en-US"/>
        </a:p>
      </dgm:t>
    </dgm:pt>
    <dgm:pt modelId="{4EACB558-8C12-42F4-8D3C-0E506F68B12F}" type="sibTrans" cxnId="{FC0AA2C8-95ED-4DD0-A944-70259DB57B71}">
      <dgm:prSet/>
      <dgm:spPr/>
      <dgm:t>
        <a:bodyPr/>
        <a:lstStyle/>
        <a:p>
          <a:endParaRPr lang="en-US"/>
        </a:p>
      </dgm:t>
    </dgm:pt>
    <dgm:pt modelId="{F1A6CE36-5201-4759-9FC2-7F08BF6078F0}">
      <dgm:prSet phldrT="[Text]"/>
      <dgm:spPr/>
      <dgm:t>
        <a:bodyPr/>
        <a:lstStyle/>
        <a:p>
          <a:pPr marL="171450" indent="-171450" algn="l">
            <a:buClr>
              <a:srgbClr val="83992A"/>
            </a:buClr>
            <a:buSzPct val="115000"/>
            <a:buFont typeface="Arial" panose="020B0604020202020204" pitchFamily="34" charset="0"/>
            <a:buChar char="•"/>
          </a:pPr>
          <a:r>
            <a:rPr kumimoji="0" lang="en-US" altLang="en-US" b="0" u="none" strike="noStrike" cap="none" spc="0" normalizeH="0" baseline="0" noProof="0" dirty="0">
              <a:ln>
                <a:noFill/>
              </a:ln>
              <a:effectLst/>
              <a:uLnTx/>
              <a:uFillTx/>
              <a:latin typeface="Avenir LT Std 45 Book" panose="020B0502020203020204" pitchFamily="34" charset="0"/>
            </a:rPr>
            <a:t>legislation</a:t>
          </a:r>
          <a:endParaRPr lang="en-US" dirty="0"/>
        </a:p>
      </dgm:t>
    </dgm:pt>
    <dgm:pt modelId="{34DE6F9A-9C26-496F-967A-DB901FCACF28}" type="parTrans" cxnId="{41A1DC7B-0AB8-4AAB-A2CA-37F641483DE3}">
      <dgm:prSet/>
      <dgm:spPr/>
      <dgm:t>
        <a:bodyPr/>
        <a:lstStyle/>
        <a:p>
          <a:endParaRPr lang="en-US"/>
        </a:p>
      </dgm:t>
    </dgm:pt>
    <dgm:pt modelId="{617218FB-5F9D-4796-A388-283AF9C39692}" type="sibTrans" cxnId="{41A1DC7B-0AB8-4AAB-A2CA-37F641483DE3}">
      <dgm:prSet/>
      <dgm:spPr/>
      <dgm:t>
        <a:bodyPr/>
        <a:lstStyle/>
        <a:p>
          <a:endParaRPr lang="en-US"/>
        </a:p>
      </dgm:t>
    </dgm:pt>
    <dgm:pt modelId="{DEE4B5D1-265D-479C-BD35-B809C1921541}">
      <dgm:prSet phldrT="[Text]"/>
      <dgm:spPr/>
      <dgm:t>
        <a:bodyPr/>
        <a:lstStyle/>
        <a:p>
          <a:pPr marL="171450" indent="-171450" algn="l">
            <a:buClr>
              <a:srgbClr val="83992A"/>
            </a:buClr>
            <a:buSzPct val="115000"/>
            <a:buFont typeface="Arial" panose="020B0604020202020204" pitchFamily="34" charset="0"/>
            <a:buChar char="•"/>
          </a:pPr>
          <a:r>
            <a:rPr kumimoji="0" lang="en-US" altLang="en-US" b="0" u="none" strike="noStrike" cap="none" spc="0" normalizeH="0" baseline="0" noProof="0" dirty="0">
              <a:ln>
                <a:noFill/>
              </a:ln>
              <a:effectLst/>
              <a:uLnTx/>
              <a:uFillTx/>
              <a:latin typeface="Avenir LT Std 45 Book" panose="020B0502020203020204" pitchFamily="34" charset="0"/>
            </a:rPr>
            <a:t>regulations</a:t>
          </a:r>
          <a:endParaRPr lang="en-US" dirty="0"/>
        </a:p>
      </dgm:t>
    </dgm:pt>
    <dgm:pt modelId="{1B3429FE-856A-4AD0-BCCD-C4BE7FDE2ED4}" type="parTrans" cxnId="{C1A08CDD-3F9F-4BFA-89DF-C08C03F1038F}">
      <dgm:prSet/>
      <dgm:spPr/>
      <dgm:t>
        <a:bodyPr/>
        <a:lstStyle/>
        <a:p>
          <a:endParaRPr lang="en-US"/>
        </a:p>
      </dgm:t>
    </dgm:pt>
    <dgm:pt modelId="{FDC8EB02-B4E1-48C8-BA40-701161CEC17A}" type="sibTrans" cxnId="{C1A08CDD-3F9F-4BFA-89DF-C08C03F1038F}">
      <dgm:prSet/>
      <dgm:spPr/>
      <dgm:t>
        <a:bodyPr/>
        <a:lstStyle/>
        <a:p>
          <a:endParaRPr lang="en-US"/>
        </a:p>
      </dgm:t>
    </dgm:pt>
    <dgm:pt modelId="{7E8A37A5-D727-4130-B7FE-5807F35C3402}">
      <dgm:prSet phldrT="[Text]"/>
      <dgm:spPr/>
      <dgm:t>
        <a:bodyPr/>
        <a:lstStyle/>
        <a:p>
          <a:pPr marL="171450" indent="-171450" algn="l">
            <a:buClr>
              <a:srgbClr val="83992A"/>
            </a:buClr>
            <a:buSzPct val="115000"/>
            <a:buFont typeface="Arial" panose="020B0604020202020204" pitchFamily="34" charset="0"/>
            <a:buChar char="•"/>
          </a:pPr>
          <a:r>
            <a:rPr kumimoji="0" lang="en-US" altLang="en-US" b="0" u="none" strike="noStrike" cap="none" spc="0" normalizeH="0" baseline="0" noProof="0" dirty="0">
              <a:ln>
                <a:noFill/>
              </a:ln>
              <a:effectLst/>
              <a:uLnTx/>
              <a:uFillTx/>
              <a:latin typeface="Avenir LT Std 45 Book" panose="020B0502020203020204" pitchFamily="34" charset="0"/>
            </a:rPr>
            <a:t>rules or policies</a:t>
          </a:r>
          <a:endParaRPr lang="en-US" dirty="0"/>
        </a:p>
      </dgm:t>
    </dgm:pt>
    <dgm:pt modelId="{B46D1580-0239-4887-AD4E-95E88FF4A59C}" type="parTrans" cxnId="{E6E35266-2F39-4059-B097-412FFD41EE69}">
      <dgm:prSet/>
      <dgm:spPr/>
      <dgm:t>
        <a:bodyPr/>
        <a:lstStyle/>
        <a:p>
          <a:endParaRPr lang="en-US"/>
        </a:p>
      </dgm:t>
    </dgm:pt>
    <dgm:pt modelId="{6D96E99C-F4E7-472A-90AD-5C6511CD3ADD}" type="sibTrans" cxnId="{E6E35266-2F39-4059-B097-412FFD41EE69}">
      <dgm:prSet/>
      <dgm:spPr/>
      <dgm:t>
        <a:bodyPr/>
        <a:lstStyle/>
        <a:p>
          <a:endParaRPr lang="en-US"/>
        </a:p>
      </dgm:t>
    </dgm:pt>
    <dgm:pt modelId="{CE16FCEF-0693-4A77-A699-77651771CC58}" type="pres">
      <dgm:prSet presAssocID="{589C86E8-B663-4D77-94B5-44249C12FC6F}" presName="Name0" presStyleCnt="0">
        <dgm:presLayoutVars>
          <dgm:dir/>
          <dgm:animLvl val="lvl"/>
          <dgm:resizeHandles val="exact"/>
        </dgm:presLayoutVars>
      </dgm:prSet>
      <dgm:spPr/>
    </dgm:pt>
    <dgm:pt modelId="{158D8C6F-7863-451A-A980-87E19ACEDCE6}" type="pres">
      <dgm:prSet presAssocID="{615696AF-4D4A-4C04-BCF0-79D285B61053}" presName="composite" presStyleCnt="0"/>
      <dgm:spPr/>
    </dgm:pt>
    <dgm:pt modelId="{8A351798-26F8-4DB6-A5F7-C3D769BF36EA}" type="pres">
      <dgm:prSet presAssocID="{615696AF-4D4A-4C04-BCF0-79D285B61053}" presName="parTx" presStyleLbl="alignNode1" presStyleIdx="0" presStyleCnt="3">
        <dgm:presLayoutVars>
          <dgm:chMax val="0"/>
          <dgm:chPref val="0"/>
          <dgm:bulletEnabled val="1"/>
        </dgm:presLayoutVars>
      </dgm:prSet>
      <dgm:spPr/>
    </dgm:pt>
    <dgm:pt modelId="{743DE666-D18B-4851-81A4-7B5AD8C73B4E}" type="pres">
      <dgm:prSet presAssocID="{615696AF-4D4A-4C04-BCF0-79D285B61053}" presName="desTx" presStyleLbl="alignAccFollowNode1" presStyleIdx="0" presStyleCnt="3">
        <dgm:presLayoutVars>
          <dgm:bulletEnabled val="1"/>
        </dgm:presLayoutVars>
      </dgm:prSet>
      <dgm:spPr/>
    </dgm:pt>
    <dgm:pt modelId="{1218220F-B0EE-429A-BC10-2566C35C66A0}" type="pres">
      <dgm:prSet presAssocID="{7D1AABB7-6DD8-442B-B05D-5164A6257E5A}" presName="space" presStyleCnt="0"/>
      <dgm:spPr/>
    </dgm:pt>
    <dgm:pt modelId="{98A4582D-33DD-484C-A49D-BD87FE747349}" type="pres">
      <dgm:prSet presAssocID="{87019CCA-6A3E-4E9A-B7F4-8987C60CF325}" presName="composite" presStyleCnt="0"/>
      <dgm:spPr/>
    </dgm:pt>
    <dgm:pt modelId="{56D081E2-263D-47F9-A54F-AB594AF1B871}" type="pres">
      <dgm:prSet presAssocID="{87019CCA-6A3E-4E9A-B7F4-8987C60CF325}" presName="parTx" presStyleLbl="alignNode1" presStyleIdx="1" presStyleCnt="3">
        <dgm:presLayoutVars>
          <dgm:chMax val="0"/>
          <dgm:chPref val="0"/>
          <dgm:bulletEnabled val="1"/>
        </dgm:presLayoutVars>
      </dgm:prSet>
      <dgm:spPr/>
    </dgm:pt>
    <dgm:pt modelId="{2DCD51C1-CDA8-4F84-ACA4-CABF16FB0B22}" type="pres">
      <dgm:prSet presAssocID="{87019CCA-6A3E-4E9A-B7F4-8987C60CF325}" presName="desTx" presStyleLbl="alignAccFollowNode1" presStyleIdx="1" presStyleCnt="3">
        <dgm:presLayoutVars>
          <dgm:bulletEnabled val="1"/>
        </dgm:presLayoutVars>
      </dgm:prSet>
      <dgm:spPr/>
    </dgm:pt>
    <dgm:pt modelId="{56712E58-D787-4D77-8A93-14920122D18F}" type="pres">
      <dgm:prSet presAssocID="{6B28A983-C42C-4D93-9189-D3AA9441F608}" presName="space" presStyleCnt="0"/>
      <dgm:spPr/>
    </dgm:pt>
    <dgm:pt modelId="{EC0EBFA5-8F4F-4867-B08F-DF5AEAD798BA}" type="pres">
      <dgm:prSet presAssocID="{45B677DD-24EE-4766-BC02-EF8AEE59563B}" presName="composite" presStyleCnt="0"/>
      <dgm:spPr/>
    </dgm:pt>
    <dgm:pt modelId="{F86411F1-4F4E-4789-94A4-911E09AD61A9}" type="pres">
      <dgm:prSet presAssocID="{45B677DD-24EE-4766-BC02-EF8AEE59563B}" presName="parTx" presStyleLbl="alignNode1" presStyleIdx="2" presStyleCnt="3">
        <dgm:presLayoutVars>
          <dgm:chMax val="0"/>
          <dgm:chPref val="0"/>
          <dgm:bulletEnabled val="1"/>
        </dgm:presLayoutVars>
      </dgm:prSet>
      <dgm:spPr/>
    </dgm:pt>
    <dgm:pt modelId="{6836EA08-B9BC-415D-9DD6-A068FAACA5C0}" type="pres">
      <dgm:prSet presAssocID="{45B677DD-24EE-4766-BC02-EF8AEE59563B}" presName="desTx" presStyleLbl="alignAccFollowNode1" presStyleIdx="2" presStyleCnt="3">
        <dgm:presLayoutVars>
          <dgm:bulletEnabled val="1"/>
        </dgm:presLayoutVars>
      </dgm:prSet>
      <dgm:spPr/>
    </dgm:pt>
  </dgm:ptLst>
  <dgm:cxnLst>
    <dgm:cxn modelId="{263E1409-F441-47C5-A703-893E3CD93B4D}" srcId="{589C86E8-B663-4D77-94B5-44249C12FC6F}" destId="{45B677DD-24EE-4766-BC02-EF8AEE59563B}" srcOrd="2" destOrd="0" parTransId="{DE2857C1-6811-46AE-BF6E-B8DC23122AA7}" sibTransId="{830A7334-41E3-42CB-B2E0-8D065370E80C}"/>
    <dgm:cxn modelId="{B7C5D022-D57B-42E7-89E0-4EC2C7908DE4}" srcId="{589C86E8-B663-4D77-94B5-44249C12FC6F}" destId="{87019CCA-6A3E-4E9A-B7F4-8987C60CF325}" srcOrd="1" destOrd="0" parTransId="{529A3E9B-18A0-4165-958F-4418E9538CC2}" sibTransId="{6B28A983-C42C-4D93-9189-D3AA9441F608}"/>
    <dgm:cxn modelId="{5E039932-8D9D-4B8D-A62F-D11E7FC67F9C}" srcId="{87019CCA-6A3E-4E9A-B7F4-8987C60CF325}" destId="{96AB3F8E-8A43-498F-BC8E-A4F95FFA4530}" srcOrd="0" destOrd="0" parTransId="{31B1779D-C92B-4357-9CA6-438593B70C60}" sibTransId="{9221908A-2818-410B-BAF9-1BB1E1A6F66E}"/>
    <dgm:cxn modelId="{EC336035-7156-4F7C-BA03-E75F460B97A1}" type="presOf" srcId="{87019CCA-6A3E-4E9A-B7F4-8987C60CF325}" destId="{56D081E2-263D-47F9-A54F-AB594AF1B871}" srcOrd="0" destOrd="0" presId="urn:microsoft.com/office/officeart/2005/8/layout/hList1"/>
    <dgm:cxn modelId="{E6B6BC3C-637E-473D-935F-64E5A12D9D42}" type="presOf" srcId="{541ADAEB-479C-456D-923B-36D623EA3254}" destId="{743DE666-D18B-4851-81A4-7B5AD8C73B4E}" srcOrd="0" destOrd="0" presId="urn:microsoft.com/office/officeart/2005/8/layout/hList1"/>
    <dgm:cxn modelId="{E6E35266-2F39-4059-B097-412FFD41EE69}" srcId="{615696AF-4D4A-4C04-BCF0-79D285B61053}" destId="{7E8A37A5-D727-4130-B7FE-5807F35C3402}" srcOrd="3" destOrd="0" parTransId="{B46D1580-0239-4887-AD4E-95E88FF4A59C}" sibTransId="{6D96E99C-F4E7-472A-90AD-5C6511CD3ADD}"/>
    <dgm:cxn modelId="{EE4FB873-D1AA-4857-A4BF-D4DDC31421CD}" type="presOf" srcId="{7E8A37A5-D727-4130-B7FE-5807F35C3402}" destId="{743DE666-D18B-4851-81A4-7B5AD8C73B4E}" srcOrd="0" destOrd="3" presId="urn:microsoft.com/office/officeart/2005/8/layout/hList1"/>
    <dgm:cxn modelId="{70F71779-8BAD-46B0-B3DA-801F1E3F4B3F}" type="presOf" srcId="{F1A6CE36-5201-4759-9FC2-7F08BF6078F0}" destId="{743DE666-D18B-4851-81A4-7B5AD8C73B4E}" srcOrd="0" destOrd="1" presId="urn:microsoft.com/office/officeart/2005/8/layout/hList1"/>
    <dgm:cxn modelId="{41A1DC7B-0AB8-4AAB-A2CA-37F641483DE3}" srcId="{615696AF-4D4A-4C04-BCF0-79D285B61053}" destId="{F1A6CE36-5201-4759-9FC2-7F08BF6078F0}" srcOrd="1" destOrd="0" parTransId="{34DE6F9A-9C26-496F-967A-DB901FCACF28}" sibTransId="{617218FB-5F9D-4796-A388-283AF9C39692}"/>
    <dgm:cxn modelId="{DAAB1798-5F23-419A-842A-5449510BBA93}" type="presOf" srcId="{589C86E8-B663-4D77-94B5-44249C12FC6F}" destId="{CE16FCEF-0693-4A77-A699-77651771CC58}" srcOrd="0" destOrd="0" presId="urn:microsoft.com/office/officeart/2005/8/layout/hList1"/>
    <dgm:cxn modelId="{BF3FCEA6-ED8C-4B8E-B4E5-75F06B12AB9F}" type="presOf" srcId="{45B677DD-24EE-4766-BC02-EF8AEE59563B}" destId="{F86411F1-4F4E-4789-94A4-911E09AD61A9}" srcOrd="0" destOrd="0" presId="urn:microsoft.com/office/officeart/2005/8/layout/hList1"/>
    <dgm:cxn modelId="{7018E5A8-3A6B-47B6-968E-2C9A8B7B212F}" srcId="{615696AF-4D4A-4C04-BCF0-79D285B61053}" destId="{541ADAEB-479C-456D-923B-36D623EA3254}" srcOrd="0" destOrd="0" parTransId="{2E34A3A9-376E-4B1E-86CB-FCEDD0B2F880}" sibTransId="{7881A52C-CE52-474B-934F-1BD6840D2E87}"/>
    <dgm:cxn modelId="{7852E7BA-1D28-4352-9225-63116C6A4ED1}" type="presOf" srcId="{DEE4B5D1-265D-479C-BD35-B809C1921541}" destId="{743DE666-D18B-4851-81A4-7B5AD8C73B4E}" srcOrd="0" destOrd="2" presId="urn:microsoft.com/office/officeart/2005/8/layout/hList1"/>
    <dgm:cxn modelId="{521812C5-C4C6-47C8-A664-2F2EFB779266}" type="presOf" srcId="{96AB3F8E-8A43-498F-BC8E-A4F95FFA4530}" destId="{2DCD51C1-CDA8-4F84-ACA4-CABF16FB0B22}" srcOrd="0" destOrd="0" presId="urn:microsoft.com/office/officeart/2005/8/layout/hList1"/>
    <dgm:cxn modelId="{FC0AA2C8-95ED-4DD0-A944-70259DB57B71}" srcId="{45B677DD-24EE-4766-BC02-EF8AEE59563B}" destId="{A8BE927A-110D-42B2-B092-2F504AB2458F}" srcOrd="0" destOrd="0" parTransId="{2FC240F5-3B5C-41BE-AF56-ED9064BA05FB}" sibTransId="{4EACB558-8C12-42F4-8D3C-0E506F68B12F}"/>
    <dgm:cxn modelId="{074136DA-F61C-4DA1-9A7F-4A96FD32E4D9}" srcId="{589C86E8-B663-4D77-94B5-44249C12FC6F}" destId="{615696AF-4D4A-4C04-BCF0-79D285B61053}" srcOrd="0" destOrd="0" parTransId="{2AE0CBFD-F96F-458D-A51C-264198C7E00F}" sibTransId="{7D1AABB7-6DD8-442B-B05D-5164A6257E5A}"/>
    <dgm:cxn modelId="{C1A08CDD-3F9F-4BFA-89DF-C08C03F1038F}" srcId="{615696AF-4D4A-4C04-BCF0-79D285B61053}" destId="{DEE4B5D1-265D-479C-BD35-B809C1921541}" srcOrd="2" destOrd="0" parTransId="{1B3429FE-856A-4AD0-BCCD-C4BE7FDE2ED4}" sibTransId="{FDC8EB02-B4E1-48C8-BA40-701161CEC17A}"/>
    <dgm:cxn modelId="{65DB3CDE-63E3-4174-B42A-8266B7ACC58D}" type="presOf" srcId="{615696AF-4D4A-4C04-BCF0-79D285B61053}" destId="{8A351798-26F8-4DB6-A5F7-C3D769BF36EA}" srcOrd="0" destOrd="0" presId="urn:microsoft.com/office/officeart/2005/8/layout/hList1"/>
    <dgm:cxn modelId="{93C25AEC-E01D-48DD-B780-FF8F807243E9}" type="presOf" srcId="{A8BE927A-110D-42B2-B092-2F504AB2458F}" destId="{6836EA08-B9BC-415D-9DD6-A068FAACA5C0}" srcOrd="0" destOrd="0" presId="urn:microsoft.com/office/officeart/2005/8/layout/hList1"/>
    <dgm:cxn modelId="{115E0BC1-A8AD-4864-8ABE-6E350078002F}" type="presParOf" srcId="{CE16FCEF-0693-4A77-A699-77651771CC58}" destId="{158D8C6F-7863-451A-A980-87E19ACEDCE6}" srcOrd="0" destOrd="0" presId="urn:microsoft.com/office/officeart/2005/8/layout/hList1"/>
    <dgm:cxn modelId="{ADE83E5C-69CA-4097-B08A-630FA33F99E5}" type="presParOf" srcId="{158D8C6F-7863-451A-A980-87E19ACEDCE6}" destId="{8A351798-26F8-4DB6-A5F7-C3D769BF36EA}" srcOrd="0" destOrd="0" presId="urn:microsoft.com/office/officeart/2005/8/layout/hList1"/>
    <dgm:cxn modelId="{574943CC-59C3-458D-B0C3-788BCA814A26}" type="presParOf" srcId="{158D8C6F-7863-451A-A980-87E19ACEDCE6}" destId="{743DE666-D18B-4851-81A4-7B5AD8C73B4E}" srcOrd="1" destOrd="0" presId="urn:microsoft.com/office/officeart/2005/8/layout/hList1"/>
    <dgm:cxn modelId="{FE085885-E782-496E-8DC0-CA6332093E9D}" type="presParOf" srcId="{CE16FCEF-0693-4A77-A699-77651771CC58}" destId="{1218220F-B0EE-429A-BC10-2566C35C66A0}" srcOrd="1" destOrd="0" presId="urn:microsoft.com/office/officeart/2005/8/layout/hList1"/>
    <dgm:cxn modelId="{749B45BE-019F-4099-B72B-4DC46D4E924C}" type="presParOf" srcId="{CE16FCEF-0693-4A77-A699-77651771CC58}" destId="{98A4582D-33DD-484C-A49D-BD87FE747349}" srcOrd="2" destOrd="0" presId="urn:microsoft.com/office/officeart/2005/8/layout/hList1"/>
    <dgm:cxn modelId="{26411805-4FDB-4994-87B4-4CBBE53A7579}" type="presParOf" srcId="{98A4582D-33DD-484C-A49D-BD87FE747349}" destId="{56D081E2-263D-47F9-A54F-AB594AF1B871}" srcOrd="0" destOrd="0" presId="urn:microsoft.com/office/officeart/2005/8/layout/hList1"/>
    <dgm:cxn modelId="{4E767202-4941-4294-8B90-B39B10E5E8D9}" type="presParOf" srcId="{98A4582D-33DD-484C-A49D-BD87FE747349}" destId="{2DCD51C1-CDA8-4F84-ACA4-CABF16FB0B22}" srcOrd="1" destOrd="0" presId="urn:microsoft.com/office/officeart/2005/8/layout/hList1"/>
    <dgm:cxn modelId="{87893741-B9AE-4AB9-9AC1-6182FA1FEF0E}" type="presParOf" srcId="{CE16FCEF-0693-4A77-A699-77651771CC58}" destId="{56712E58-D787-4D77-8A93-14920122D18F}" srcOrd="3" destOrd="0" presId="urn:microsoft.com/office/officeart/2005/8/layout/hList1"/>
    <dgm:cxn modelId="{9778366E-D14B-4C96-BC59-3434F61991B8}" type="presParOf" srcId="{CE16FCEF-0693-4A77-A699-77651771CC58}" destId="{EC0EBFA5-8F4F-4867-B08F-DF5AEAD798BA}" srcOrd="4" destOrd="0" presId="urn:microsoft.com/office/officeart/2005/8/layout/hList1"/>
    <dgm:cxn modelId="{7DE1A694-B932-4141-90A6-B7CBC5C91B47}" type="presParOf" srcId="{EC0EBFA5-8F4F-4867-B08F-DF5AEAD798BA}" destId="{F86411F1-4F4E-4789-94A4-911E09AD61A9}" srcOrd="0" destOrd="0" presId="urn:microsoft.com/office/officeart/2005/8/layout/hList1"/>
    <dgm:cxn modelId="{B91C47CB-17C5-48E3-92A5-DB0FE7D41FA5}" type="presParOf" srcId="{EC0EBFA5-8F4F-4867-B08F-DF5AEAD798BA}" destId="{6836EA08-B9BC-415D-9DD6-A068FAACA5C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9C86E8-B663-4D77-94B5-44249C12FC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15696AF-4D4A-4C04-BCF0-79D285B61053}">
      <dgm:prSet phldrT="[Text]"/>
      <dgm:spPr/>
      <dgm:t>
        <a:bodyPr/>
        <a:lstStyle/>
        <a:p>
          <a:r>
            <a:rPr lang="en-US" b="1" dirty="0">
              <a:solidFill>
                <a:schemeClr val="bg1"/>
              </a:solidFill>
              <a:latin typeface="Avenir LT Std 45 Book" panose="020B0502020203020204" pitchFamily="34" charset="0"/>
            </a:rPr>
            <a:t>Contributions to Candidates </a:t>
          </a:r>
        </a:p>
        <a:p>
          <a:r>
            <a:rPr lang="en-US" b="1" dirty="0">
              <a:solidFill>
                <a:schemeClr val="bg1"/>
              </a:solidFill>
              <a:latin typeface="Avenir LT Std 45 Book" panose="020B0502020203020204" pitchFamily="34" charset="0"/>
            </a:rPr>
            <a:t>(“Hard Money”)</a:t>
          </a:r>
          <a:endParaRPr lang="en-US" dirty="0"/>
        </a:p>
      </dgm:t>
    </dgm:pt>
    <dgm:pt modelId="{2AE0CBFD-F96F-458D-A51C-264198C7E00F}" type="parTrans" cxnId="{074136DA-F61C-4DA1-9A7F-4A96FD32E4D9}">
      <dgm:prSet/>
      <dgm:spPr/>
      <dgm:t>
        <a:bodyPr/>
        <a:lstStyle/>
        <a:p>
          <a:endParaRPr lang="en-US"/>
        </a:p>
      </dgm:t>
    </dgm:pt>
    <dgm:pt modelId="{7D1AABB7-6DD8-442B-B05D-5164A6257E5A}" type="sibTrans" cxnId="{074136DA-F61C-4DA1-9A7F-4A96FD32E4D9}">
      <dgm:prSet/>
      <dgm:spPr/>
      <dgm:t>
        <a:bodyPr/>
        <a:lstStyle/>
        <a:p>
          <a:endParaRPr lang="en-US"/>
        </a:p>
      </dgm:t>
    </dgm:pt>
    <dgm:pt modelId="{541ADAEB-479C-456D-923B-36D623EA3254}">
      <dgm:prSet phldrT="[Text]"/>
      <dgm:spPr/>
      <dgm:t>
        <a:bodyPr/>
        <a:lstStyle/>
        <a:p>
          <a:pPr marL="0" indent="0" algn="l">
            <a:buClr>
              <a:srgbClr val="83992A"/>
            </a:buClr>
            <a:buSzPct val="115000"/>
            <a:buFont typeface="Arial" panose="020B0604020202020204" pitchFamily="34" charset="0"/>
            <a:buNone/>
          </a:pPr>
          <a:r>
            <a:rPr kumimoji="0" lang="en-US" altLang="en-US" b="0" u="none" strike="noStrike" cap="none" spc="0" normalizeH="0" baseline="0" noProof="0" dirty="0">
              <a:ln>
                <a:noFill/>
              </a:ln>
              <a:effectLst/>
              <a:uLnTx/>
              <a:uFillTx/>
              <a:latin typeface="Avenir LT Std 45 Book" panose="020B0502020203020204" pitchFamily="34" charset="0"/>
            </a:rPr>
            <a:t>Contributions of money or other things of value to candidate campaign committees</a:t>
          </a:r>
          <a:endParaRPr lang="en-US" dirty="0"/>
        </a:p>
      </dgm:t>
    </dgm:pt>
    <dgm:pt modelId="{2E34A3A9-376E-4B1E-86CB-FCEDD0B2F880}" type="parTrans" cxnId="{7018E5A8-3A6B-47B6-968E-2C9A8B7B212F}">
      <dgm:prSet/>
      <dgm:spPr/>
      <dgm:t>
        <a:bodyPr/>
        <a:lstStyle/>
        <a:p>
          <a:endParaRPr lang="en-US"/>
        </a:p>
      </dgm:t>
    </dgm:pt>
    <dgm:pt modelId="{7881A52C-CE52-474B-934F-1BD6840D2E87}" type="sibTrans" cxnId="{7018E5A8-3A6B-47B6-968E-2C9A8B7B212F}">
      <dgm:prSet/>
      <dgm:spPr/>
      <dgm:t>
        <a:bodyPr/>
        <a:lstStyle/>
        <a:p>
          <a:endParaRPr lang="en-US"/>
        </a:p>
      </dgm:t>
    </dgm:pt>
    <dgm:pt modelId="{87019CCA-6A3E-4E9A-B7F4-8987C60CF325}">
      <dgm:prSet phldrT="[Text]"/>
      <dgm:spPr/>
      <dgm:t>
        <a:bodyPr/>
        <a:lstStyle/>
        <a:p>
          <a:r>
            <a:rPr lang="en-US" b="1" dirty="0">
              <a:solidFill>
                <a:schemeClr val="bg1"/>
              </a:solidFill>
              <a:latin typeface="Avenir LT Std 45 Book" panose="020B0502020203020204" pitchFamily="34" charset="0"/>
            </a:rPr>
            <a:t>Other Uncapped Contributions</a:t>
          </a:r>
        </a:p>
        <a:p>
          <a:r>
            <a:rPr lang="en-US" b="1" dirty="0">
              <a:solidFill>
                <a:schemeClr val="bg1"/>
              </a:solidFill>
              <a:latin typeface="Avenir LT Std 45 Book" panose="020B0502020203020204" pitchFamily="34" charset="0"/>
            </a:rPr>
            <a:t>(“Soft Money”)</a:t>
          </a:r>
          <a:endParaRPr lang="en-US" dirty="0"/>
        </a:p>
      </dgm:t>
    </dgm:pt>
    <dgm:pt modelId="{529A3E9B-18A0-4165-958F-4418E9538CC2}" type="parTrans" cxnId="{B7C5D022-D57B-42E7-89E0-4EC2C7908DE4}">
      <dgm:prSet/>
      <dgm:spPr/>
      <dgm:t>
        <a:bodyPr/>
        <a:lstStyle/>
        <a:p>
          <a:endParaRPr lang="en-US"/>
        </a:p>
      </dgm:t>
    </dgm:pt>
    <dgm:pt modelId="{6B28A983-C42C-4D93-9189-D3AA9441F608}" type="sibTrans" cxnId="{B7C5D022-D57B-42E7-89E0-4EC2C7908DE4}">
      <dgm:prSet/>
      <dgm:spPr/>
      <dgm:t>
        <a:bodyPr/>
        <a:lstStyle/>
        <a:p>
          <a:endParaRPr lang="en-US"/>
        </a:p>
      </dgm:t>
    </dgm:pt>
    <dgm:pt modelId="{96AB3F8E-8A43-498F-BC8E-A4F95FFA4530}">
      <dgm:prSet phldrT="[Text]"/>
      <dgm:spPr/>
      <dgm:t>
        <a:bodyPr/>
        <a:lstStyle/>
        <a:p>
          <a:pPr marL="0" indent="0">
            <a:buClr>
              <a:srgbClr val="83992A"/>
            </a:buClr>
            <a:buSzPct val="115000"/>
            <a:buFont typeface="Arial" panose="020B0604020202020204" pitchFamily="34" charset="0"/>
            <a:buNone/>
          </a:pPr>
          <a:r>
            <a:rPr kumimoji="0" lang="en-US" altLang="en-US" u="none" strike="noStrike" cap="none" spc="0" normalizeH="0" baseline="0" noProof="0" dirty="0">
              <a:ln>
                <a:noFill/>
              </a:ln>
              <a:effectLst/>
              <a:uLnTx/>
              <a:uFillTx/>
              <a:latin typeface="Avenir LT Std 45 Book" panose="020B0502020203020204" pitchFamily="34" charset="0"/>
            </a:rPr>
            <a:t>Contributions to political action committees or </a:t>
          </a:r>
          <a:r>
            <a:rPr kumimoji="0" lang="en-US" altLang="en-US" u="none" strike="noStrike" cap="none" spc="0" normalizeH="0" baseline="0" noProof="0" dirty="0" err="1">
              <a:ln>
                <a:noFill/>
              </a:ln>
              <a:effectLst/>
              <a:uLnTx/>
              <a:uFillTx/>
              <a:latin typeface="Avenir LT Std 45 Book" panose="020B0502020203020204" pitchFamily="34" charset="0"/>
            </a:rPr>
            <a:t>SuperPACs</a:t>
          </a:r>
          <a:r>
            <a:rPr kumimoji="0" lang="en-US" altLang="en-US" u="none" strike="noStrike" cap="none" spc="0" normalizeH="0" baseline="0" noProof="0" dirty="0">
              <a:ln>
                <a:noFill/>
              </a:ln>
              <a:effectLst/>
              <a:uLnTx/>
              <a:uFillTx/>
              <a:latin typeface="Avenir LT Std 45 Book" panose="020B0502020203020204" pitchFamily="34" charset="0"/>
            </a:rPr>
            <a:t> </a:t>
          </a:r>
          <a:endParaRPr lang="en-US" dirty="0"/>
        </a:p>
      </dgm:t>
    </dgm:pt>
    <dgm:pt modelId="{31B1779D-C92B-4357-9CA6-438593B70C60}" type="parTrans" cxnId="{5E039932-8D9D-4B8D-A62F-D11E7FC67F9C}">
      <dgm:prSet/>
      <dgm:spPr/>
      <dgm:t>
        <a:bodyPr/>
        <a:lstStyle/>
        <a:p>
          <a:endParaRPr lang="en-US"/>
        </a:p>
      </dgm:t>
    </dgm:pt>
    <dgm:pt modelId="{9221908A-2818-410B-BAF9-1BB1E1A6F66E}" type="sibTrans" cxnId="{5E039932-8D9D-4B8D-A62F-D11E7FC67F9C}">
      <dgm:prSet/>
      <dgm:spPr/>
      <dgm:t>
        <a:bodyPr/>
        <a:lstStyle/>
        <a:p>
          <a:endParaRPr lang="en-US"/>
        </a:p>
      </dgm:t>
    </dgm:pt>
    <dgm:pt modelId="{45B677DD-24EE-4766-BC02-EF8AEE59563B}">
      <dgm:prSet phldrT="[Text]"/>
      <dgm:spPr/>
      <dgm:t>
        <a:bodyPr/>
        <a:lstStyle/>
        <a:p>
          <a:r>
            <a:rPr lang="en-US" b="1" dirty="0">
              <a:solidFill>
                <a:schemeClr val="bg1"/>
              </a:solidFill>
              <a:latin typeface="Avenir LT Std 45 Book" panose="020B0502020203020204" pitchFamily="34" charset="0"/>
            </a:rPr>
            <a:t>Independent Expenditure</a:t>
          </a:r>
          <a:endParaRPr lang="en-US" dirty="0"/>
        </a:p>
      </dgm:t>
    </dgm:pt>
    <dgm:pt modelId="{DE2857C1-6811-46AE-BF6E-B8DC23122AA7}" type="parTrans" cxnId="{263E1409-F441-47C5-A703-893E3CD93B4D}">
      <dgm:prSet/>
      <dgm:spPr/>
      <dgm:t>
        <a:bodyPr/>
        <a:lstStyle/>
        <a:p>
          <a:endParaRPr lang="en-US"/>
        </a:p>
      </dgm:t>
    </dgm:pt>
    <dgm:pt modelId="{830A7334-41E3-42CB-B2E0-8D065370E80C}" type="sibTrans" cxnId="{263E1409-F441-47C5-A703-893E3CD93B4D}">
      <dgm:prSet/>
      <dgm:spPr/>
      <dgm:t>
        <a:bodyPr/>
        <a:lstStyle/>
        <a:p>
          <a:endParaRPr lang="en-US"/>
        </a:p>
      </dgm:t>
    </dgm:pt>
    <dgm:pt modelId="{A8BE927A-110D-42B2-B092-2F504AB2458F}">
      <dgm:prSet phldrT="[Text]"/>
      <dgm:spPr/>
      <dgm:t>
        <a:bodyPr/>
        <a:lstStyle/>
        <a:p>
          <a:pPr marL="0" indent="0">
            <a:buClr>
              <a:srgbClr val="83992A"/>
            </a:buClr>
            <a:buSzPct val="115000"/>
            <a:buFont typeface="Arial" panose="020B0604020202020204" pitchFamily="34" charset="0"/>
            <a:buNone/>
          </a:pPr>
          <a:r>
            <a:rPr kumimoji="0" lang="en-US" altLang="en-US" u="none" strike="noStrike" cap="none" spc="0" normalizeH="0" baseline="0" noProof="0" dirty="0">
              <a:ln>
                <a:noFill/>
              </a:ln>
              <a:effectLst/>
              <a:uLnTx/>
              <a:uFillTx/>
              <a:latin typeface="Avenir LT Std 45 Book" panose="020B0502020203020204" pitchFamily="34" charset="0"/>
            </a:rPr>
            <a:t>Expenditures in support of/opposition to candidates or political parties, made without any coordination whatsoever with the candidate or party </a:t>
          </a:r>
          <a:endParaRPr lang="en-US" dirty="0"/>
        </a:p>
      </dgm:t>
    </dgm:pt>
    <dgm:pt modelId="{2FC240F5-3B5C-41BE-AF56-ED9064BA05FB}" type="parTrans" cxnId="{FC0AA2C8-95ED-4DD0-A944-70259DB57B71}">
      <dgm:prSet/>
      <dgm:spPr/>
      <dgm:t>
        <a:bodyPr/>
        <a:lstStyle/>
        <a:p>
          <a:endParaRPr lang="en-US"/>
        </a:p>
      </dgm:t>
    </dgm:pt>
    <dgm:pt modelId="{4EACB558-8C12-42F4-8D3C-0E506F68B12F}" type="sibTrans" cxnId="{FC0AA2C8-95ED-4DD0-A944-70259DB57B71}">
      <dgm:prSet/>
      <dgm:spPr/>
      <dgm:t>
        <a:bodyPr/>
        <a:lstStyle/>
        <a:p>
          <a:endParaRPr lang="en-US"/>
        </a:p>
      </dgm:t>
    </dgm:pt>
    <dgm:pt modelId="{CE16FCEF-0693-4A77-A699-77651771CC58}" type="pres">
      <dgm:prSet presAssocID="{589C86E8-B663-4D77-94B5-44249C12FC6F}" presName="Name0" presStyleCnt="0">
        <dgm:presLayoutVars>
          <dgm:dir/>
          <dgm:animLvl val="lvl"/>
          <dgm:resizeHandles val="exact"/>
        </dgm:presLayoutVars>
      </dgm:prSet>
      <dgm:spPr/>
    </dgm:pt>
    <dgm:pt modelId="{158D8C6F-7863-451A-A980-87E19ACEDCE6}" type="pres">
      <dgm:prSet presAssocID="{615696AF-4D4A-4C04-BCF0-79D285B61053}" presName="composite" presStyleCnt="0"/>
      <dgm:spPr/>
    </dgm:pt>
    <dgm:pt modelId="{8A351798-26F8-4DB6-A5F7-C3D769BF36EA}" type="pres">
      <dgm:prSet presAssocID="{615696AF-4D4A-4C04-BCF0-79D285B61053}" presName="parTx" presStyleLbl="alignNode1" presStyleIdx="0" presStyleCnt="3">
        <dgm:presLayoutVars>
          <dgm:chMax val="0"/>
          <dgm:chPref val="0"/>
          <dgm:bulletEnabled val="1"/>
        </dgm:presLayoutVars>
      </dgm:prSet>
      <dgm:spPr/>
    </dgm:pt>
    <dgm:pt modelId="{743DE666-D18B-4851-81A4-7B5AD8C73B4E}" type="pres">
      <dgm:prSet presAssocID="{615696AF-4D4A-4C04-BCF0-79D285B61053}" presName="desTx" presStyleLbl="alignAccFollowNode1" presStyleIdx="0" presStyleCnt="3">
        <dgm:presLayoutVars>
          <dgm:bulletEnabled val="1"/>
        </dgm:presLayoutVars>
      </dgm:prSet>
      <dgm:spPr/>
    </dgm:pt>
    <dgm:pt modelId="{1218220F-B0EE-429A-BC10-2566C35C66A0}" type="pres">
      <dgm:prSet presAssocID="{7D1AABB7-6DD8-442B-B05D-5164A6257E5A}" presName="space" presStyleCnt="0"/>
      <dgm:spPr/>
    </dgm:pt>
    <dgm:pt modelId="{98A4582D-33DD-484C-A49D-BD87FE747349}" type="pres">
      <dgm:prSet presAssocID="{87019CCA-6A3E-4E9A-B7F4-8987C60CF325}" presName="composite" presStyleCnt="0"/>
      <dgm:spPr/>
    </dgm:pt>
    <dgm:pt modelId="{56D081E2-263D-47F9-A54F-AB594AF1B871}" type="pres">
      <dgm:prSet presAssocID="{87019CCA-6A3E-4E9A-B7F4-8987C60CF325}" presName="parTx" presStyleLbl="alignNode1" presStyleIdx="1" presStyleCnt="3">
        <dgm:presLayoutVars>
          <dgm:chMax val="0"/>
          <dgm:chPref val="0"/>
          <dgm:bulletEnabled val="1"/>
        </dgm:presLayoutVars>
      </dgm:prSet>
      <dgm:spPr/>
    </dgm:pt>
    <dgm:pt modelId="{2DCD51C1-CDA8-4F84-ACA4-CABF16FB0B22}" type="pres">
      <dgm:prSet presAssocID="{87019CCA-6A3E-4E9A-B7F4-8987C60CF325}" presName="desTx" presStyleLbl="alignAccFollowNode1" presStyleIdx="1" presStyleCnt="3">
        <dgm:presLayoutVars>
          <dgm:bulletEnabled val="1"/>
        </dgm:presLayoutVars>
      </dgm:prSet>
      <dgm:spPr/>
    </dgm:pt>
    <dgm:pt modelId="{56712E58-D787-4D77-8A93-14920122D18F}" type="pres">
      <dgm:prSet presAssocID="{6B28A983-C42C-4D93-9189-D3AA9441F608}" presName="space" presStyleCnt="0"/>
      <dgm:spPr/>
    </dgm:pt>
    <dgm:pt modelId="{EC0EBFA5-8F4F-4867-B08F-DF5AEAD798BA}" type="pres">
      <dgm:prSet presAssocID="{45B677DD-24EE-4766-BC02-EF8AEE59563B}" presName="composite" presStyleCnt="0"/>
      <dgm:spPr/>
    </dgm:pt>
    <dgm:pt modelId="{F86411F1-4F4E-4789-94A4-911E09AD61A9}" type="pres">
      <dgm:prSet presAssocID="{45B677DD-24EE-4766-BC02-EF8AEE59563B}" presName="parTx" presStyleLbl="alignNode1" presStyleIdx="2" presStyleCnt="3">
        <dgm:presLayoutVars>
          <dgm:chMax val="0"/>
          <dgm:chPref val="0"/>
          <dgm:bulletEnabled val="1"/>
        </dgm:presLayoutVars>
      </dgm:prSet>
      <dgm:spPr/>
    </dgm:pt>
    <dgm:pt modelId="{6836EA08-B9BC-415D-9DD6-A068FAACA5C0}" type="pres">
      <dgm:prSet presAssocID="{45B677DD-24EE-4766-BC02-EF8AEE59563B}" presName="desTx" presStyleLbl="alignAccFollowNode1" presStyleIdx="2" presStyleCnt="3">
        <dgm:presLayoutVars>
          <dgm:bulletEnabled val="1"/>
        </dgm:presLayoutVars>
      </dgm:prSet>
      <dgm:spPr/>
    </dgm:pt>
  </dgm:ptLst>
  <dgm:cxnLst>
    <dgm:cxn modelId="{263E1409-F441-47C5-A703-893E3CD93B4D}" srcId="{589C86E8-B663-4D77-94B5-44249C12FC6F}" destId="{45B677DD-24EE-4766-BC02-EF8AEE59563B}" srcOrd="2" destOrd="0" parTransId="{DE2857C1-6811-46AE-BF6E-B8DC23122AA7}" sibTransId="{830A7334-41E3-42CB-B2E0-8D065370E80C}"/>
    <dgm:cxn modelId="{B7C5D022-D57B-42E7-89E0-4EC2C7908DE4}" srcId="{589C86E8-B663-4D77-94B5-44249C12FC6F}" destId="{87019CCA-6A3E-4E9A-B7F4-8987C60CF325}" srcOrd="1" destOrd="0" parTransId="{529A3E9B-18A0-4165-958F-4418E9538CC2}" sibTransId="{6B28A983-C42C-4D93-9189-D3AA9441F608}"/>
    <dgm:cxn modelId="{5E039932-8D9D-4B8D-A62F-D11E7FC67F9C}" srcId="{87019CCA-6A3E-4E9A-B7F4-8987C60CF325}" destId="{96AB3F8E-8A43-498F-BC8E-A4F95FFA4530}" srcOrd="0" destOrd="0" parTransId="{31B1779D-C92B-4357-9CA6-438593B70C60}" sibTransId="{9221908A-2818-410B-BAF9-1BB1E1A6F66E}"/>
    <dgm:cxn modelId="{EC336035-7156-4F7C-BA03-E75F460B97A1}" type="presOf" srcId="{87019CCA-6A3E-4E9A-B7F4-8987C60CF325}" destId="{56D081E2-263D-47F9-A54F-AB594AF1B871}" srcOrd="0" destOrd="0" presId="urn:microsoft.com/office/officeart/2005/8/layout/hList1"/>
    <dgm:cxn modelId="{E6B6BC3C-637E-473D-935F-64E5A12D9D42}" type="presOf" srcId="{541ADAEB-479C-456D-923B-36D623EA3254}" destId="{743DE666-D18B-4851-81A4-7B5AD8C73B4E}" srcOrd="0" destOrd="0" presId="urn:microsoft.com/office/officeart/2005/8/layout/hList1"/>
    <dgm:cxn modelId="{DAAB1798-5F23-419A-842A-5449510BBA93}" type="presOf" srcId="{589C86E8-B663-4D77-94B5-44249C12FC6F}" destId="{CE16FCEF-0693-4A77-A699-77651771CC58}" srcOrd="0" destOrd="0" presId="urn:microsoft.com/office/officeart/2005/8/layout/hList1"/>
    <dgm:cxn modelId="{BF3FCEA6-ED8C-4B8E-B4E5-75F06B12AB9F}" type="presOf" srcId="{45B677DD-24EE-4766-BC02-EF8AEE59563B}" destId="{F86411F1-4F4E-4789-94A4-911E09AD61A9}" srcOrd="0" destOrd="0" presId="urn:microsoft.com/office/officeart/2005/8/layout/hList1"/>
    <dgm:cxn modelId="{7018E5A8-3A6B-47B6-968E-2C9A8B7B212F}" srcId="{615696AF-4D4A-4C04-BCF0-79D285B61053}" destId="{541ADAEB-479C-456D-923B-36D623EA3254}" srcOrd="0" destOrd="0" parTransId="{2E34A3A9-376E-4B1E-86CB-FCEDD0B2F880}" sibTransId="{7881A52C-CE52-474B-934F-1BD6840D2E87}"/>
    <dgm:cxn modelId="{521812C5-C4C6-47C8-A664-2F2EFB779266}" type="presOf" srcId="{96AB3F8E-8A43-498F-BC8E-A4F95FFA4530}" destId="{2DCD51C1-CDA8-4F84-ACA4-CABF16FB0B22}" srcOrd="0" destOrd="0" presId="urn:microsoft.com/office/officeart/2005/8/layout/hList1"/>
    <dgm:cxn modelId="{FC0AA2C8-95ED-4DD0-A944-70259DB57B71}" srcId="{45B677DD-24EE-4766-BC02-EF8AEE59563B}" destId="{A8BE927A-110D-42B2-B092-2F504AB2458F}" srcOrd="0" destOrd="0" parTransId="{2FC240F5-3B5C-41BE-AF56-ED9064BA05FB}" sibTransId="{4EACB558-8C12-42F4-8D3C-0E506F68B12F}"/>
    <dgm:cxn modelId="{074136DA-F61C-4DA1-9A7F-4A96FD32E4D9}" srcId="{589C86E8-B663-4D77-94B5-44249C12FC6F}" destId="{615696AF-4D4A-4C04-BCF0-79D285B61053}" srcOrd="0" destOrd="0" parTransId="{2AE0CBFD-F96F-458D-A51C-264198C7E00F}" sibTransId="{7D1AABB7-6DD8-442B-B05D-5164A6257E5A}"/>
    <dgm:cxn modelId="{65DB3CDE-63E3-4174-B42A-8266B7ACC58D}" type="presOf" srcId="{615696AF-4D4A-4C04-BCF0-79D285B61053}" destId="{8A351798-26F8-4DB6-A5F7-C3D769BF36EA}" srcOrd="0" destOrd="0" presId="urn:microsoft.com/office/officeart/2005/8/layout/hList1"/>
    <dgm:cxn modelId="{93C25AEC-E01D-48DD-B780-FF8F807243E9}" type="presOf" srcId="{A8BE927A-110D-42B2-B092-2F504AB2458F}" destId="{6836EA08-B9BC-415D-9DD6-A068FAACA5C0}" srcOrd="0" destOrd="0" presId="urn:microsoft.com/office/officeart/2005/8/layout/hList1"/>
    <dgm:cxn modelId="{115E0BC1-A8AD-4864-8ABE-6E350078002F}" type="presParOf" srcId="{CE16FCEF-0693-4A77-A699-77651771CC58}" destId="{158D8C6F-7863-451A-A980-87E19ACEDCE6}" srcOrd="0" destOrd="0" presId="urn:microsoft.com/office/officeart/2005/8/layout/hList1"/>
    <dgm:cxn modelId="{ADE83E5C-69CA-4097-B08A-630FA33F99E5}" type="presParOf" srcId="{158D8C6F-7863-451A-A980-87E19ACEDCE6}" destId="{8A351798-26F8-4DB6-A5F7-C3D769BF36EA}" srcOrd="0" destOrd="0" presId="urn:microsoft.com/office/officeart/2005/8/layout/hList1"/>
    <dgm:cxn modelId="{574943CC-59C3-458D-B0C3-788BCA814A26}" type="presParOf" srcId="{158D8C6F-7863-451A-A980-87E19ACEDCE6}" destId="{743DE666-D18B-4851-81A4-7B5AD8C73B4E}" srcOrd="1" destOrd="0" presId="urn:microsoft.com/office/officeart/2005/8/layout/hList1"/>
    <dgm:cxn modelId="{FE085885-E782-496E-8DC0-CA6332093E9D}" type="presParOf" srcId="{CE16FCEF-0693-4A77-A699-77651771CC58}" destId="{1218220F-B0EE-429A-BC10-2566C35C66A0}" srcOrd="1" destOrd="0" presId="urn:microsoft.com/office/officeart/2005/8/layout/hList1"/>
    <dgm:cxn modelId="{749B45BE-019F-4099-B72B-4DC46D4E924C}" type="presParOf" srcId="{CE16FCEF-0693-4A77-A699-77651771CC58}" destId="{98A4582D-33DD-484C-A49D-BD87FE747349}" srcOrd="2" destOrd="0" presId="urn:microsoft.com/office/officeart/2005/8/layout/hList1"/>
    <dgm:cxn modelId="{26411805-4FDB-4994-87B4-4CBBE53A7579}" type="presParOf" srcId="{98A4582D-33DD-484C-A49D-BD87FE747349}" destId="{56D081E2-263D-47F9-A54F-AB594AF1B871}" srcOrd="0" destOrd="0" presId="urn:microsoft.com/office/officeart/2005/8/layout/hList1"/>
    <dgm:cxn modelId="{4E767202-4941-4294-8B90-B39B10E5E8D9}" type="presParOf" srcId="{98A4582D-33DD-484C-A49D-BD87FE747349}" destId="{2DCD51C1-CDA8-4F84-ACA4-CABF16FB0B22}" srcOrd="1" destOrd="0" presId="urn:microsoft.com/office/officeart/2005/8/layout/hList1"/>
    <dgm:cxn modelId="{87893741-B9AE-4AB9-9AC1-6182FA1FEF0E}" type="presParOf" srcId="{CE16FCEF-0693-4A77-A699-77651771CC58}" destId="{56712E58-D787-4D77-8A93-14920122D18F}" srcOrd="3" destOrd="0" presId="urn:microsoft.com/office/officeart/2005/8/layout/hList1"/>
    <dgm:cxn modelId="{9778366E-D14B-4C96-BC59-3434F61991B8}" type="presParOf" srcId="{CE16FCEF-0693-4A77-A699-77651771CC58}" destId="{EC0EBFA5-8F4F-4867-B08F-DF5AEAD798BA}" srcOrd="4" destOrd="0" presId="urn:microsoft.com/office/officeart/2005/8/layout/hList1"/>
    <dgm:cxn modelId="{7DE1A694-B932-4141-90A6-B7CBC5C91B47}" type="presParOf" srcId="{EC0EBFA5-8F4F-4867-B08F-DF5AEAD798BA}" destId="{F86411F1-4F4E-4789-94A4-911E09AD61A9}" srcOrd="0" destOrd="0" presId="urn:microsoft.com/office/officeart/2005/8/layout/hList1"/>
    <dgm:cxn modelId="{B91C47CB-17C5-48E3-92A5-DB0FE7D41FA5}" type="presParOf" srcId="{EC0EBFA5-8F4F-4867-B08F-DF5AEAD798BA}" destId="{6836EA08-B9BC-415D-9DD6-A068FAACA5C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9C86E8-B663-4D77-94B5-44249C12FC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15696AF-4D4A-4C04-BCF0-79D285B61053}">
      <dgm:prSet phldrT="[Text]" custT="1"/>
      <dgm:spPr/>
      <dgm:t>
        <a:bodyPr/>
        <a:lstStyle/>
        <a:p>
          <a:r>
            <a:rPr lang="en-US" sz="1500" b="1" dirty="0">
              <a:solidFill>
                <a:schemeClr val="bg1"/>
              </a:solidFill>
              <a:latin typeface="Avenir LT Std 45 Book" panose="020B0502020203020204" pitchFamily="34" charset="0"/>
            </a:rPr>
            <a:t>Direct Contributions</a:t>
          </a:r>
          <a:endParaRPr lang="en-US" sz="1500" dirty="0"/>
        </a:p>
      </dgm:t>
    </dgm:pt>
    <dgm:pt modelId="{2AE0CBFD-F96F-458D-A51C-264198C7E00F}" type="parTrans" cxnId="{074136DA-F61C-4DA1-9A7F-4A96FD32E4D9}">
      <dgm:prSet/>
      <dgm:spPr/>
      <dgm:t>
        <a:bodyPr/>
        <a:lstStyle/>
        <a:p>
          <a:endParaRPr lang="en-US"/>
        </a:p>
      </dgm:t>
    </dgm:pt>
    <dgm:pt modelId="{7D1AABB7-6DD8-442B-B05D-5164A6257E5A}" type="sibTrans" cxnId="{074136DA-F61C-4DA1-9A7F-4A96FD32E4D9}">
      <dgm:prSet/>
      <dgm:spPr/>
      <dgm:t>
        <a:bodyPr/>
        <a:lstStyle/>
        <a:p>
          <a:endParaRPr lang="en-US"/>
        </a:p>
      </dgm:t>
    </dgm:pt>
    <dgm:pt modelId="{541ADAEB-479C-456D-923B-36D623EA3254}">
      <dgm:prSet phldrT="[Text]" custT="1"/>
      <dgm:spPr/>
      <dgm:t>
        <a:bodyPr/>
        <a:lstStyle/>
        <a:p>
          <a:pPr marL="109538" indent="-109538" algn="l">
            <a:spcAft>
              <a:spcPts val="600"/>
            </a:spcAft>
            <a:buClr>
              <a:srgbClr val="83992A"/>
            </a:buClr>
            <a:buSzPct val="115000"/>
            <a:buFont typeface="Arial" panose="020B0604020202020204" pitchFamily="34" charset="0"/>
            <a:buChar char="•"/>
          </a:pPr>
          <a:r>
            <a:rPr kumimoji="0" lang="en-US" altLang="en-US" sz="1400" b="0" u="none" strike="noStrike" cap="none" spc="0" normalizeH="0" baseline="0" noProof="0" dirty="0">
              <a:ln>
                <a:noFill/>
              </a:ln>
              <a:effectLst/>
              <a:uLnTx/>
              <a:uFillTx/>
              <a:latin typeface="Avenir LT Std 45 Book" panose="020B0502020203020204" pitchFamily="34" charset="0"/>
            </a:rPr>
            <a:t>PROHIBITED</a:t>
          </a:r>
          <a:endParaRPr lang="en-US" sz="1400" dirty="0"/>
        </a:p>
      </dgm:t>
    </dgm:pt>
    <dgm:pt modelId="{2E34A3A9-376E-4B1E-86CB-FCEDD0B2F880}" type="parTrans" cxnId="{7018E5A8-3A6B-47B6-968E-2C9A8B7B212F}">
      <dgm:prSet/>
      <dgm:spPr/>
      <dgm:t>
        <a:bodyPr/>
        <a:lstStyle/>
        <a:p>
          <a:endParaRPr lang="en-US"/>
        </a:p>
      </dgm:t>
    </dgm:pt>
    <dgm:pt modelId="{7881A52C-CE52-474B-934F-1BD6840D2E87}" type="sibTrans" cxnId="{7018E5A8-3A6B-47B6-968E-2C9A8B7B212F}">
      <dgm:prSet/>
      <dgm:spPr/>
      <dgm:t>
        <a:bodyPr/>
        <a:lstStyle/>
        <a:p>
          <a:endParaRPr lang="en-US"/>
        </a:p>
      </dgm:t>
    </dgm:pt>
    <dgm:pt modelId="{87019CCA-6A3E-4E9A-B7F4-8987C60CF325}">
      <dgm:prSet phldrT="[Text]" custT="1"/>
      <dgm:spPr/>
      <dgm:t>
        <a:bodyPr/>
        <a:lstStyle/>
        <a:p>
          <a:r>
            <a:rPr lang="en-US" sz="1500" b="1" dirty="0">
              <a:solidFill>
                <a:schemeClr val="bg1"/>
              </a:solidFill>
              <a:latin typeface="Avenir LT Std 45 Book" panose="020B0502020203020204" pitchFamily="34" charset="0"/>
            </a:rPr>
            <a:t>Other Contributions*</a:t>
          </a:r>
          <a:endParaRPr lang="en-US" sz="1500" dirty="0"/>
        </a:p>
      </dgm:t>
    </dgm:pt>
    <dgm:pt modelId="{529A3E9B-18A0-4165-958F-4418E9538CC2}" type="parTrans" cxnId="{B7C5D022-D57B-42E7-89E0-4EC2C7908DE4}">
      <dgm:prSet/>
      <dgm:spPr/>
      <dgm:t>
        <a:bodyPr/>
        <a:lstStyle/>
        <a:p>
          <a:endParaRPr lang="en-US"/>
        </a:p>
      </dgm:t>
    </dgm:pt>
    <dgm:pt modelId="{6B28A983-C42C-4D93-9189-D3AA9441F608}" type="sibTrans" cxnId="{B7C5D022-D57B-42E7-89E0-4EC2C7908DE4}">
      <dgm:prSet/>
      <dgm:spPr/>
      <dgm:t>
        <a:bodyPr/>
        <a:lstStyle/>
        <a:p>
          <a:endParaRPr lang="en-US"/>
        </a:p>
      </dgm:t>
    </dgm:pt>
    <dgm:pt modelId="{96AB3F8E-8A43-498F-BC8E-A4F95FFA4530}">
      <dgm:prSet phldrT="[Text]" custT="1"/>
      <dgm:spPr/>
      <dgm:t>
        <a:bodyPr/>
        <a:lstStyle/>
        <a:p>
          <a:pPr marL="171450" indent="-171450">
            <a:spcAft>
              <a:spcPts val="600"/>
            </a:spcAft>
            <a:buClr>
              <a:srgbClr val="83992A"/>
            </a:buClr>
            <a:buSzPct val="115000"/>
            <a:buFont typeface="Arial" panose="020B0604020202020204" pitchFamily="34" charset="0"/>
            <a:buChar char="•"/>
          </a:pPr>
          <a:r>
            <a:rPr kumimoji="0" lang="en-US" altLang="en-US" sz="1400" b="1" u="none" strike="noStrike" cap="none" spc="0" normalizeH="0" baseline="0" noProof="0" dirty="0">
              <a:ln>
                <a:noFill/>
              </a:ln>
              <a:effectLst/>
              <a:uLnTx/>
              <a:uFillTx/>
              <a:latin typeface="Avenir LT Std 45 Book" panose="020B0502020203020204" pitchFamily="34" charset="0"/>
            </a:rPr>
            <a:t>Separate Segregated Fund:  </a:t>
          </a:r>
          <a:r>
            <a:rPr kumimoji="0" lang="en-US" altLang="en-US" sz="1400" u="none" strike="noStrike" cap="none" spc="0" normalizeH="0" baseline="0" noProof="0" dirty="0">
              <a:ln>
                <a:noFill/>
              </a:ln>
              <a:effectLst/>
              <a:uLnTx/>
              <a:uFillTx/>
              <a:latin typeface="Avenir LT Std 45 Book" panose="020B0502020203020204" pitchFamily="34" charset="0"/>
            </a:rPr>
            <a:t>corporations can establish an affiliated PAC – to raise funds from those affiliated with the corporation, but it may not contribute to the affiliated PAC beyond paying its administrative costs </a:t>
          </a:r>
          <a:endParaRPr lang="en-US" sz="1400" dirty="0"/>
        </a:p>
      </dgm:t>
    </dgm:pt>
    <dgm:pt modelId="{31B1779D-C92B-4357-9CA6-438593B70C60}" type="parTrans" cxnId="{5E039932-8D9D-4B8D-A62F-D11E7FC67F9C}">
      <dgm:prSet/>
      <dgm:spPr/>
      <dgm:t>
        <a:bodyPr/>
        <a:lstStyle/>
        <a:p>
          <a:endParaRPr lang="en-US"/>
        </a:p>
      </dgm:t>
    </dgm:pt>
    <dgm:pt modelId="{9221908A-2818-410B-BAF9-1BB1E1A6F66E}" type="sibTrans" cxnId="{5E039932-8D9D-4B8D-A62F-D11E7FC67F9C}">
      <dgm:prSet/>
      <dgm:spPr/>
      <dgm:t>
        <a:bodyPr/>
        <a:lstStyle/>
        <a:p>
          <a:endParaRPr lang="en-US"/>
        </a:p>
      </dgm:t>
    </dgm:pt>
    <dgm:pt modelId="{45B677DD-24EE-4766-BC02-EF8AEE59563B}">
      <dgm:prSet phldrT="[Text]" custT="1"/>
      <dgm:spPr/>
      <dgm:t>
        <a:bodyPr/>
        <a:lstStyle/>
        <a:p>
          <a:r>
            <a:rPr lang="en-US" sz="1500" b="1" dirty="0">
              <a:solidFill>
                <a:schemeClr val="bg1"/>
              </a:solidFill>
              <a:latin typeface="Avenir LT Std 45 Book" panose="020B0502020203020204" pitchFamily="34" charset="0"/>
            </a:rPr>
            <a:t>Independent Expenditure</a:t>
          </a:r>
          <a:endParaRPr lang="en-US" sz="1500" dirty="0"/>
        </a:p>
      </dgm:t>
    </dgm:pt>
    <dgm:pt modelId="{DE2857C1-6811-46AE-BF6E-B8DC23122AA7}" type="parTrans" cxnId="{263E1409-F441-47C5-A703-893E3CD93B4D}">
      <dgm:prSet/>
      <dgm:spPr/>
      <dgm:t>
        <a:bodyPr/>
        <a:lstStyle/>
        <a:p>
          <a:endParaRPr lang="en-US"/>
        </a:p>
      </dgm:t>
    </dgm:pt>
    <dgm:pt modelId="{830A7334-41E3-42CB-B2E0-8D065370E80C}" type="sibTrans" cxnId="{263E1409-F441-47C5-A703-893E3CD93B4D}">
      <dgm:prSet/>
      <dgm:spPr/>
      <dgm:t>
        <a:bodyPr/>
        <a:lstStyle/>
        <a:p>
          <a:endParaRPr lang="en-US"/>
        </a:p>
      </dgm:t>
    </dgm:pt>
    <dgm:pt modelId="{A8BE927A-110D-42B2-B092-2F504AB2458F}">
      <dgm:prSet phldrT="[Text]" custT="1"/>
      <dgm:spPr/>
      <dgm:t>
        <a:bodyPr/>
        <a:lstStyle/>
        <a:p>
          <a:pPr marL="109538" indent="-109538">
            <a:buClr>
              <a:srgbClr val="83992A"/>
            </a:buClr>
            <a:buSzPct val="115000"/>
            <a:buFont typeface="Arial" panose="020B0604020202020204" pitchFamily="34" charset="0"/>
            <a:buChar char="•"/>
          </a:pPr>
          <a:r>
            <a:rPr kumimoji="0" lang="en-US" altLang="en-US" sz="1400" u="none" strike="noStrike" cap="none" spc="0" normalizeH="0" baseline="0" noProof="0" dirty="0">
              <a:ln>
                <a:noFill/>
              </a:ln>
              <a:effectLst/>
              <a:uLnTx/>
              <a:uFillTx/>
              <a:latin typeface="Avenir LT Std 45 Book" panose="020B0502020203020204" pitchFamily="34" charset="0"/>
            </a:rPr>
            <a:t>Corporations may make unlimited independent expenditures in support of/opposition to a candidate or political party  (</a:t>
          </a:r>
          <a:r>
            <a:rPr kumimoji="0" lang="en-US" altLang="en-US" sz="1400" i="1" u="none" strike="noStrike" cap="none" spc="0" normalizeH="0" baseline="0" noProof="0" dirty="0">
              <a:ln>
                <a:noFill/>
              </a:ln>
              <a:effectLst/>
              <a:uLnTx/>
              <a:uFillTx/>
              <a:latin typeface="Avenir LT Std 45 Book" panose="020B0502020203020204" pitchFamily="34" charset="0"/>
            </a:rPr>
            <a:t>Citizens United </a:t>
          </a:r>
          <a:r>
            <a:rPr kumimoji="0" lang="en-US" altLang="en-US" sz="1400" u="none" strike="noStrike" cap="none" spc="0" normalizeH="0" baseline="0" noProof="0" dirty="0">
              <a:ln>
                <a:noFill/>
              </a:ln>
              <a:effectLst/>
              <a:uLnTx/>
              <a:uFillTx/>
              <a:latin typeface="Avenir LT Std 45 Book" panose="020B0502020203020204" pitchFamily="34" charset="0"/>
            </a:rPr>
            <a:t>) </a:t>
          </a:r>
          <a:endParaRPr lang="en-US" sz="1400" dirty="0"/>
        </a:p>
      </dgm:t>
    </dgm:pt>
    <dgm:pt modelId="{2FC240F5-3B5C-41BE-AF56-ED9064BA05FB}" type="parTrans" cxnId="{FC0AA2C8-95ED-4DD0-A944-70259DB57B71}">
      <dgm:prSet/>
      <dgm:spPr/>
      <dgm:t>
        <a:bodyPr/>
        <a:lstStyle/>
        <a:p>
          <a:endParaRPr lang="en-US"/>
        </a:p>
      </dgm:t>
    </dgm:pt>
    <dgm:pt modelId="{4EACB558-8C12-42F4-8D3C-0E506F68B12F}" type="sibTrans" cxnId="{FC0AA2C8-95ED-4DD0-A944-70259DB57B71}">
      <dgm:prSet/>
      <dgm:spPr/>
      <dgm:t>
        <a:bodyPr/>
        <a:lstStyle/>
        <a:p>
          <a:endParaRPr lang="en-US"/>
        </a:p>
      </dgm:t>
    </dgm:pt>
    <dgm:pt modelId="{4B99E123-AF1E-4B46-BA44-581475564131}">
      <dgm:prSet custT="1"/>
      <dgm:spPr/>
      <dgm:t>
        <a:bodyPr/>
        <a:lstStyle/>
        <a:p>
          <a:pPr marL="109538" indent="-109538" algn="l">
            <a:spcAft>
              <a:spcPts val="600"/>
            </a:spcAft>
            <a:buClr>
              <a:srgbClr val="83992A"/>
            </a:buClr>
            <a:buSzPct val="115000"/>
            <a:buFont typeface="Arial" panose="020B0604020202020204" pitchFamily="34" charset="0"/>
            <a:buNone/>
          </a:pPr>
          <a:endParaRPr kumimoji="0" lang="en-US" altLang="en-US" sz="1400" b="0" u="none" strike="noStrike" cap="none" spc="0" normalizeH="0" baseline="0" noProof="0" dirty="0">
            <a:ln>
              <a:noFill/>
            </a:ln>
            <a:effectLst/>
            <a:uLnTx/>
            <a:uFillTx/>
            <a:latin typeface="Avenir LT Std 45 Book" panose="020B0502020203020204" pitchFamily="34" charset="0"/>
          </a:endParaRPr>
        </a:p>
      </dgm:t>
    </dgm:pt>
    <dgm:pt modelId="{8B4F2418-F55D-450D-BDAB-0396A8A108A3}" type="parTrans" cxnId="{CDE3ECAF-147B-499C-9D06-FD8E8CB60E90}">
      <dgm:prSet/>
      <dgm:spPr/>
      <dgm:t>
        <a:bodyPr/>
        <a:lstStyle/>
        <a:p>
          <a:endParaRPr lang="en-US"/>
        </a:p>
      </dgm:t>
    </dgm:pt>
    <dgm:pt modelId="{42BEB7D2-9088-47E3-AB96-F7240D813C81}" type="sibTrans" cxnId="{CDE3ECAF-147B-499C-9D06-FD8E8CB60E90}">
      <dgm:prSet/>
      <dgm:spPr/>
      <dgm:t>
        <a:bodyPr/>
        <a:lstStyle/>
        <a:p>
          <a:endParaRPr lang="en-US"/>
        </a:p>
      </dgm:t>
    </dgm:pt>
    <dgm:pt modelId="{FD14562E-76B8-4FBB-B02F-15142B17E286}">
      <dgm:prSet custT="1"/>
      <dgm:spPr/>
      <dgm:t>
        <a:bodyPr/>
        <a:lstStyle/>
        <a:p>
          <a:pPr marL="171450" indent="-171450">
            <a:spcAft>
              <a:spcPts val="600"/>
            </a:spcAft>
            <a:buClr>
              <a:srgbClr val="83992A"/>
            </a:buClr>
            <a:buSzPct val="115000"/>
            <a:buFont typeface="Arial" panose="020B0604020202020204" pitchFamily="34" charset="0"/>
            <a:buChar char="•"/>
          </a:pPr>
          <a:r>
            <a:rPr kumimoji="0" lang="en-US" altLang="en-US" sz="1400" b="1" u="none" strike="noStrike" cap="none" spc="0" normalizeH="0" baseline="0" noProof="0" dirty="0">
              <a:ln>
                <a:noFill/>
              </a:ln>
              <a:effectLst/>
              <a:uLnTx/>
              <a:uFillTx/>
              <a:latin typeface="Avenir LT Std 45 Book" panose="020B0502020203020204" pitchFamily="34" charset="0"/>
            </a:rPr>
            <a:t>SuperPAC:  </a:t>
          </a:r>
          <a:r>
            <a:rPr kumimoji="0" lang="en-US" altLang="en-US" sz="1400" u="none" strike="noStrike" cap="none" spc="0" normalizeH="0" baseline="0" noProof="0" dirty="0">
              <a:ln>
                <a:noFill/>
              </a:ln>
              <a:effectLst/>
              <a:uLnTx/>
              <a:uFillTx/>
              <a:latin typeface="Avenir LT Std 45 Book" panose="020B0502020203020204" pitchFamily="34" charset="0"/>
            </a:rPr>
            <a:t>corporations can donate without limitation to a SuperPAC (which is permitted to make independent expenditures only).  See </a:t>
          </a:r>
          <a:r>
            <a:rPr kumimoji="0" lang="en-US" altLang="en-US" sz="1400" i="1" u="none" strike="noStrike" cap="none" spc="0" normalizeH="0" baseline="0" noProof="0" dirty="0">
              <a:ln>
                <a:noFill/>
              </a:ln>
              <a:effectLst/>
              <a:uLnTx/>
              <a:uFillTx/>
              <a:latin typeface="Avenir LT Std 45 Book" panose="020B0502020203020204" pitchFamily="34" charset="0"/>
            </a:rPr>
            <a:t>SpeechNow.org v. FEC</a:t>
          </a:r>
          <a:r>
            <a:rPr kumimoji="0" lang="en-US" altLang="en-US" sz="1400" u="none" strike="noStrike" cap="none" spc="0" normalizeH="0" baseline="0" noProof="0" dirty="0">
              <a:ln>
                <a:noFill/>
              </a:ln>
              <a:effectLst/>
              <a:uLnTx/>
              <a:uFillTx/>
              <a:latin typeface="Avenir LT Std 45 Book" panose="020B0502020203020204" pitchFamily="34" charset="0"/>
            </a:rPr>
            <a:t>; FEC Advisory Op. 2010-11 </a:t>
          </a:r>
        </a:p>
      </dgm:t>
    </dgm:pt>
    <dgm:pt modelId="{1468BC9F-FAE1-49ED-85AF-DCC0BB7340B4}" type="parTrans" cxnId="{A4C84839-3EBA-463E-847E-A582251F6A16}">
      <dgm:prSet/>
      <dgm:spPr/>
      <dgm:t>
        <a:bodyPr/>
        <a:lstStyle/>
        <a:p>
          <a:endParaRPr lang="en-US"/>
        </a:p>
      </dgm:t>
    </dgm:pt>
    <dgm:pt modelId="{792764B6-D348-482C-AEBF-1CC00579D86F}" type="sibTrans" cxnId="{A4C84839-3EBA-463E-847E-A582251F6A16}">
      <dgm:prSet/>
      <dgm:spPr/>
      <dgm:t>
        <a:bodyPr/>
        <a:lstStyle/>
        <a:p>
          <a:endParaRPr lang="en-US"/>
        </a:p>
      </dgm:t>
    </dgm:pt>
    <dgm:pt modelId="{BDCB33E1-62A4-40AF-8946-4BCC0F0F06AA}">
      <dgm:prSet custT="1"/>
      <dgm:spPr/>
      <dgm:t>
        <a:bodyPr/>
        <a:lstStyle/>
        <a:p>
          <a:pPr marL="109538" indent="-109538">
            <a:buClr>
              <a:srgbClr val="83992A"/>
            </a:buClr>
            <a:buSzPct val="115000"/>
            <a:buFont typeface="Arial" panose="020B0604020202020204" pitchFamily="34" charset="0"/>
            <a:buNone/>
          </a:pPr>
          <a:endParaRPr kumimoji="0" lang="en-US" altLang="en-US" sz="1400" u="none" strike="noStrike" cap="none" spc="0" normalizeH="0" baseline="0" noProof="0" dirty="0">
            <a:ln>
              <a:noFill/>
            </a:ln>
            <a:effectLst/>
            <a:uLnTx/>
            <a:uFillTx/>
            <a:latin typeface="Avenir LT Std 45 Book" panose="020B0502020203020204" pitchFamily="34" charset="0"/>
          </a:endParaRPr>
        </a:p>
      </dgm:t>
    </dgm:pt>
    <dgm:pt modelId="{706C029C-BEFD-4469-91EA-6B6AF54AE2B7}" type="parTrans" cxnId="{329DB4BD-170C-47DC-A726-6D462122790F}">
      <dgm:prSet/>
      <dgm:spPr/>
      <dgm:t>
        <a:bodyPr/>
        <a:lstStyle/>
        <a:p>
          <a:endParaRPr lang="en-US"/>
        </a:p>
      </dgm:t>
    </dgm:pt>
    <dgm:pt modelId="{D2881839-1D5A-4CCB-96A8-C7CF90FD62CA}" type="sibTrans" cxnId="{329DB4BD-170C-47DC-A726-6D462122790F}">
      <dgm:prSet/>
      <dgm:spPr/>
      <dgm:t>
        <a:bodyPr/>
        <a:lstStyle/>
        <a:p>
          <a:endParaRPr lang="en-US"/>
        </a:p>
      </dgm:t>
    </dgm:pt>
    <dgm:pt modelId="{B769C2F4-2A4C-4B13-9A5C-4130EEED0583}">
      <dgm:prSet phldrT="[Text]" custT="1"/>
      <dgm:spPr/>
      <dgm:t>
        <a:bodyPr/>
        <a:lstStyle/>
        <a:p>
          <a:pPr marL="109538" indent="-109538" algn="l">
            <a:spcAft>
              <a:spcPts val="600"/>
            </a:spcAft>
            <a:buClr>
              <a:srgbClr val="83992A"/>
            </a:buClr>
            <a:buSzPct val="115000"/>
            <a:buFont typeface="Arial" panose="020B0604020202020204" pitchFamily="34" charset="0"/>
            <a:buChar char="•"/>
          </a:pPr>
          <a:r>
            <a:rPr kumimoji="0" lang="en-US" altLang="en-US" sz="1400" b="0" u="none" strike="noStrike" cap="none" spc="0" normalizeH="0" baseline="0" noProof="0" dirty="0">
              <a:ln>
                <a:noFill/>
              </a:ln>
              <a:effectLst/>
              <a:uLnTx/>
              <a:uFillTx/>
              <a:latin typeface="Avenir LT Std 45 Book" panose="020B0502020203020204" pitchFamily="34" charset="0"/>
            </a:rPr>
            <a:t>Federal law bars corporate contributions to candidate committees.  52 U.S.C. s. 30118 </a:t>
          </a:r>
          <a:endParaRPr lang="en-US" sz="1400" dirty="0"/>
        </a:p>
      </dgm:t>
    </dgm:pt>
    <dgm:pt modelId="{5F97FD6D-2859-436E-8BA0-FE88E9C0E6DD}" type="parTrans" cxnId="{219D9357-1C44-47D2-B4A1-A82DEEB99476}">
      <dgm:prSet/>
      <dgm:spPr/>
      <dgm:t>
        <a:bodyPr/>
        <a:lstStyle/>
        <a:p>
          <a:endParaRPr lang="en-US"/>
        </a:p>
      </dgm:t>
    </dgm:pt>
    <dgm:pt modelId="{C3919039-7F71-4FA7-A0BA-B92AD54B87FD}" type="sibTrans" cxnId="{219D9357-1C44-47D2-B4A1-A82DEEB99476}">
      <dgm:prSet/>
      <dgm:spPr/>
      <dgm:t>
        <a:bodyPr/>
        <a:lstStyle/>
        <a:p>
          <a:endParaRPr lang="en-US"/>
        </a:p>
      </dgm:t>
    </dgm:pt>
    <dgm:pt modelId="{CE16FCEF-0693-4A77-A699-77651771CC58}" type="pres">
      <dgm:prSet presAssocID="{589C86E8-B663-4D77-94B5-44249C12FC6F}" presName="Name0" presStyleCnt="0">
        <dgm:presLayoutVars>
          <dgm:dir/>
          <dgm:animLvl val="lvl"/>
          <dgm:resizeHandles val="exact"/>
        </dgm:presLayoutVars>
      </dgm:prSet>
      <dgm:spPr/>
    </dgm:pt>
    <dgm:pt modelId="{158D8C6F-7863-451A-A980-87E19ACEDCE6}" type="pres">
      <dgm:prSet presAssocID="{615696AF-4D4A-4C04-BCF0-79D285B61053}" presName="composite" presStyleCnt="0"/>
      <dgm:spPr/>
    </dgm:pt>
    <dgm:pt modelId="{8A351798-26F8-4DB6-A5F7-C3D769BF36EA}" type="pres">
      <dgm:prSet presAssocID="{615696AF-4D4A-4C04-BCF0-79D285B61053}" presName="parTx" presStyleLbl="alignNode1" presStyleIdx="0" presStyleCnt="3" custScaleX="96942" custLinFactNeighborY="8909">
        <dgm:presLayoutVars>
          <dgm:chMax val="0"/>
          <dgm:chPref val="0"/>
          <dgm:bulletEnabled val="1"/>
        </dgm:presLayoutVars>
      </dgm:prSet>
      <dgm:spPr/>
    </dgm:pt>
    <dgm:pt modelId="{743DE666-D18B-4851-81A4-7B5AD8C73B4E}" type="pres">
      <dgm:prSet presAssocID="{615696AF-4D4A-4C04-BCF0-79D285B61053}" presName="desTx" presStyleLbl="alignAccFollowNode1" presStyleIdx="0" presStyleCnt="3" custScaleX="96809" custScaleY="98364" custLinFactNeighborY="1439">
        <dgm:presLayoutVars>
          <dgm:bulletEnabled val="1"/>
        </dgm:presLayoutVars>
      </dgm:prSet>
      <dgm:spPr/>
    </dgm:pt>
    <dgm:pt modelId="{1218220F-B0EE-429A-BC10-2566C35C66A0}" type="pres">
      <dgm:prSet presAssocID="{7D1AABB7-6DD8-442B-B05D-5164A6257E5A}" presName="space" presStyleCnt="0"/>
      <dgm:spPr/>
    </dgm:pt>
    <dgm:pt modelId="{98A4582D-33DD-484C-A49D-BD87FE747349}" type="pres">
      <dgm:prSet presAssocID="{87019CCA-6A3E-4E9A-B7F4-8987C60CF325}" presName="composite" presStyleCnt="0"/>
      <dgm:spPr/>
    </dgm:pt>
    <dgm:pt modelId="{56D081E2-263D-47F9-A54F-AB594AF1B871}" type="pres">
      <dgm:prSet presAssocID="{87019CCA-6A3E-4E9A-B7F4-8987C60CF325}" presName="parTx" presStyleLbl="alignNode1" presStyleIdx="1" presStyleCnt="3" custScaleX="163187">
        <dgm:presLayoutVars>
          <dgm:chMax val="0"/>
          <dgm:chPref val="0"/>
          <dgm:bulletEnabled val="1"/>
        </dgm:presLayoutVars>
      </dgm:prSet>
      <dgm:spPr/>
    </dgm:pt>
    <dgm:pt modelId="{2DCD51C1-CDA8-4F84-ACA4-CABF16FB0B22}" type="pres">
      <dgm:prSet presAssocID="{87019CCA-6A3E-4E9A-B7F4-8987C60CF325}" presName="desTx" presStyleLbl="alignAccFollowNode1" presStyleIdx="1" presStyleCnt="3" custScaleX="164763" custScaleY="98738">
        <dgm:presLayoutVars>
          <dgm:bulletEnabled val="1"/>
        </dgm:presLayoutVars>
      </dgm:prSet>
      <dgm:spPr/>
    </dgm:pt>
    <dgm:pt modelId="{56712E58-D787-4D77-8A93-14920122D18F}" type="pres">
      <dgm:prSet presAssocID="{6B28A983-C42C-4D93-9189-D3AA9441F608}" presName="space" presStyleCnt="0"/>
      <dgm:spPr/>
    </dgm:pt>
    <dgm:pt modelId="{EC0EBFA5-8F4F-4867-B08F-DF5AEAD798BA}" type="pres">
      <dgm:prSet presAssocID="{45B677DD-24EE-4766-BC02-EF8AEE59563B}" presName="composite" presStyleCnt="0"/>
      <dgm:spPr/>
    </dgm:pt>
    <dgm:pt modelId="{F86411F1-4F4E-4789-94A4-911E09AD61A9}" type="pres">
      <dgm:prSet presAssocID="{45B677DD-24EE-4766-BC02-EF8AEE59563B}" presName="parTx" presStyleLbl="alignNode1" presStyleIdx="2" presStyleCnt="3" custScaleX="95993" custLinFactNeighborY="1358">
        <dgm:presLayoutVars>
          <dgm:chMax val="0"/>
          <dgm:chPref val="0"/>
          <dgm:bulletEnabled val="1"/>
        </dgm:presLayoutVars>
      </dgm:prSet>
      <dgm:spPr/>
    </dgm:pt>
    <dgm:pt modelId="{6836EA08-B9BC-415D-9DD6-A068FAACA5C0}" type="pres">
      <dgm:prSet presAssocID="{45B677DD-24EE-4766-BC02-EF8AEE59563B}" presName="desTx" presStyleLbl="alignAccFollowNode1" presStyleIdx="2" presStyleCnt="3" custScaleX="96527" custScaleY="100000" custLinFactNeighborY="1582">
        <dgm:presLayoutVars>
          <dgm:bulletEnabled val="1"/>
        </dgm:presLayoutVars>
      </dgm:prSet>
      <dgm:spPr/>
    </dgm:pt>
  </dgm:ptLst>
  <dgm:cxnLst>
    <dgm:cxn modelId="{263E1409-F441-47C5-A703-893E3CD93B4D}" srcId="{589C86E8-B663-4D77-94B5-44249C12FC6F}" destId="{45B677DD-24EE-4766-BC02-EF8AEE59563B}" srcOrd="2" destOrd="0" parTransId="{DE2857C1-6811-46AE-BF6E-B8DC23122AA7}" sibTransId="{830A7334-41E3-42CB-B2E0-8D065370E80C}"/>
    <dgm:cxn modelId="{B7C5D022-D57B-42E7-89E0-4EC2C7908DE4}" srcId="{589C86E8-B663-4D77-94B5-44249C12FC6F}" destId="{87019CCA-6A3E-4E9A-B7F4-8987C60CF325}" srcOrd="1" destOrd="0" parTransId="{529A3E9B-18A0-4165-958F-4418E9538CC2}" sibTransId="{6B28A983-C42C-4D93-9189-D3AA9441F608}"/>
    <dgm:cxn modelId="{4D5FA831-91FD-4EAF-AB35-8CB16857874B}" type="presOf" srcId="{4B99E123-AF1E-4B46-BA44-581475564131}" destId="{743DE666-D18B-4851-81A4-7B5AD8C73B4E}" srcOrd="0" destOrd="2" presId="urn:microsoft.com/office/officeart/2005/8/layout/hList1"/>
    <dgm:cxn modelId="{5E039932-8D9D-4B8D-A62F-D11E7FC67F9C}" srcId="{87019CCA-6A3E-4E9A-B7F4-8987C60CF325}" destId="{96AB3F8E-8A43-498F-BC8E-A4F95FFA4530}" srcOrd="0" destOrd="0" parTransId="{31B1779D-C92B-4357-9CA6-438593B70C60}" sibTransId="{9221908A-2818-410B-BAF9-1BB1E1A6F66E}"/>
    <dgm:cxn modelId="{EC336035-7156-4F7C-BA03-E75F460B97A1}" type="presOf" srcId="{87019CCA-6A3E-4E9A-B7F4-8987C60CF325}" destId="{56D081E2-263D-47F9-A54F-AB594AF1B871}" srcOrd="0" destOrd="0" presId="urn:microsoft.com/office/officeart/2005/8/layout/hList1"/>
    <dgm:cxn modelId="{A4C84839-3EBA-463E-847E-A582251F6A16}" srcId="{87019CCA-6A3E-4E9A-B7F4-8987C60CF325}" destId="{FD14562E-76B8-4FBB-B02F-15142B17E286}" srcOrd="1" destOrd="0" parTransId="{1468BC9F-FAE1-49ED-85AF-DCC0BB7340B4}" sibTransId="{792764B6-D348-482C-AEBF-1CC00579D86F}"/>
    <dgm:cxn modelId="{E6B6BC3C-637E-473D-935F-64E5A12D9D42}" type="presOf" srcId="{541ADAEB-479C-456D-923B-36D623EA3254}" destId="{743DE666-D18B-4851-81A4-7B5AD8C73B4E}" srcOrd="0" destOrd="0" presId="urn:microsoft.com/office/officeart/2005/8/layout/hList1"/>
    <dgm:cxn modelId="{995EDD5C-9329-4BF7-BCCC-521E7EF39BF7}" type="presOf" srcId="{B769C2F4-2A4C-4B13-9A5C-4130EEED0583}" destId="{743DE666-D18B-4851-81A4-7B5AD8C73B4E}" srcOrd="0" destOrd="1" presId="urn:microsoft.com/office/officeart/2005/8/layout/hList1"/>
    <dgm:cxn modelId="{219D9357-1C44-47D2-B4A1-A82DEEB99476}" srcId="{615696AF-4D4A-4C04-BCF0-79D285B61053}" destId="{B769C2F4-2A4C-4B13-9A5C-4130EEED0583}" srcOrd="1" destOrd="0" parTransId="{5F97FD6D-2859-436E-8BA0-FE88E9C0E6DD}" sibTransId="{C3919039-7F71-4FA7-A0BA-B92AD54B87FD}"/>
    <dgm:cxn modelId="{BF2B6B79-4C90-46A4-8B33-2A8318ADE74F}" type="presOf" srcId="{FD14562E-76B8-4FBB-B02F-15142B17E286}" destId="{2DCD51C1-CDA8-4F84-ACA4-CABF16FB0B22}" srcOrd="0" destOrd="1" presId="urn:microsoft.com/office/officeart/2005/8/layout/hList1"/>
    <dgm:cxn modelId="{DAAB1798-5F23-419A-842A-5449510BBA93}" type="presOf" srcId="{589C86E8-B663-4D77-94B5-44249C12FC6F}" destId="{CE16FCEF-0693-4A77-A699-77651771CC58}" srcOrd="0" destOrd="0" presId="urn:microsoft.com/office/officeart/2005/8/layout/hList1"/>
    <dgm:cxn modelId="{BF3FCEA6-ED8C-4B8E-B4E5-75F06B12AB9F}" type="presOf" srcId="{45B677DD-24EE-4766-BC02-EF8AEE59563B}" destId="{F86411F1-4F4E-4789-94A4-911E09AD61A9}" srcOrd="0" destOrd="0" presId="urn:microsoft.com/office/officeart/2005/8/layout/hList1"/>
    <dgm:cxn modelId="{7018E5A8-3A6B-47B6-968E-2C9A8B7B212F}" srcId="{615696AF-4D4A-4C04-BCF0-79D285B61053}" destId="{541ADAEB-479C-456D-923B-36D623EA3254}" srcOrd="0" destOrd="0" parTransId="{2E34A3A9-376E-4B1E-86CB-FCEDD0B2F880}" sibTransId="{7881A52C-CE52-474B-934F-1BD6840D2E87}"/>
    <dgm:cxn modelId="{CDE3ECAF-147B-499C-9D06-FD8E8CB60E90}" srcId="{615696AF-4D4A-4C04-BCF0-79D285B61053}" destId="{4B99E123-AF1E-4B46-BA44-581475564131}" srcOrd="2" destOrd="0" parTransId="{8B4F2418-F55D-450D-BDAB-0396A8A108A3}" sibTransId="{42BEB7D2-9088-47E3-AB96-F7240D813C81}"/>
    <dgm:cxn modelId="{329DB4BD-170C-47DC-A726-6D462122790F}" srcId="{45B677DD-24EE-4766-BC02-EF8AEE59563B}" destId="{BDCB33E1-62A4-40AF-8946-4BCC0F0F06AA}" srcOrd="1" destOrd="0" parTransId="{706C029C-BEFD-4469-91EA-6B6AF54AE2B7}" sibTransId="{D2881839-1D5A-4CCB-96A8-C7CF90FD62CA}"/>
    <dgm:cxn modelId="{521812C5-C4C6-47C8-A664-2F2EFB779266}" type="presOf" srcId="{96AB3F8E-8A43-498F-BC8E-A4F95FFA4530}" destId="{2DCD51C1-CDA8-4F84-ACA4-CABF16FB0B22}" srcOrd="0" destOrd="0" presId="urn:microsoft.com/office/officeart/2005/8/layout/hList1"/>
    <dgm:cxn modelId="{FC0AA2C8-95ED-4DD0-A944-70259DB57B71}" srcId="{45B677DD-24EE-4766-BC02-EF8AEE59563B}" destId="{A8BE927A-110D-42B2-B092-2F504AB2458F}" srcOrd="0" destOrd="0" parTransId="{2FC240F5-3B5C-41BE-AF56-ED9064BA05FB}" sibTransId="{4EACB558-8C12-42F4-8D3C-0E506F68B12F}"/>
    <dgm:cxn modelId="{074136DA-F61C-4DA1-9A7F-4A96FD32E4D9}" srcId="{589C86E8-B663-4D77-94B5-44249C12FC6F}" destId="{615696AF-4D4A-4C04-BCF0-79D285B61053}" srcOrd="0" destOrd="0" parTransId="{2AE0CBFD-F96F-458D-A51C-264198C7E00F}" sibTransId="{7D1AABB7-6DD8-442B-B05D-5164A6257E5A}"/>
    <dgm:cxn modelId="{65DB3CDE-63E3-4174-B42A-8266B7ACC58D}" type="presOf" srcId="{615696AF-4D4A-4C04-BCF0-79D285B61053}" destId="{8A351798-26F8-4DB6-A5F7-C3D769BF36EA}" srcOrd="0" destOrd="0" presId="urn:microsoft.com/office/officeart/2005/8/layout/hList1"/>
    <dgm:cxn modelId="{93C25AEC-E01D-48DD-B780-FF8F807243E9}" type="presOf" srcId="{A8BE927A-110D-42B2-B092-2F504AB2458F}" destId="{6836EA08-B9BC-415D-9DD6-A068FAACA5C0}" srcOrd="0" destOrd="0" presId="urn:microsoft.com/office/officeart/2005/8/layout/hList1"/>
    <dgm:cxn modelId="{323DB7FD-06A5-4FBA-81C3-C0B49E4128F8}" type="presOf" srcId="{BDCB33E1-62A4-40AF-8946-4BCC0F0F06AA}" destId="{6836EA08-B9BC-415D-9DD6-A068FAACA5C0}" srcOrd="0" destOrd="1" presId="urn:microsoft.com/office/officeart/2005/8/layout/hList1"/>
    <dgm:cxn modelId="{115E0BC1-A8AD-4864-8ABE-6E350078002F}" type="presParOf" srcId="{CE16FCEF-0693-4A77-A699-77651771CC58}" destId="{158D8C6F-7863-451A-A980-87E19ACEDCE6}" srcOrd="0" destOrd="0" presId="urn:microsoft.com/office/officeart/2005/8/layout/hList1"/>
    <dgm:cxn modelId="{ADE83E5C-69CA-4097-B08A-630FA33F99E5}" type="presParOf" srcId="{158D8C6F-7863-451A-A980-87E19ACEDCE6}" destId="{8A351798-26F8-4DB6-A5F7-C3D769BF36EA}" srcOrd="0" destOrd="0" presId="urn:microsoft.com/office/officeart/2005/8/layout/hList1"/>
    <dgm:cxn modelId="{574943CC-59C3-458D-B0C3-788BCA814A26}" type="presParOf" srcId="{158D8C6F-7863-451A-A980-87E19ACEDCE6}" destId="{743DE666-D18B-4851-81A4-7B5AD8C73B4E}" srcOrd="1" destOrd="0" presId="urn:microsoft.com/office/officeart/2005/8/layout/hList1"/>
    <dgm:cxn modelId="{FE085885-E782-496E-8DC0-CA6332093E9D}" type="presParOf" srcId="{CE16FCEF-0693-4A77-A699-77651771CC58}" destId="{1218220F-B0EE-429A-BC10-2566C35C66A0}" srcOrd="1" destOrd="0" presId="urn:microsoft.com/office/officeart/2005/8/layout/hList1"/>
    <dgm:cxn modelId="{749B45BE-019F-4099-B72B-4DC46D4E924C}" type="presParOf" srcId="{CE16FCEF-0693-4A77-A699-77651771CC58}" destId="{98A4582D-33DD-484C-A49D-BD87FE747349}" srcOrd="2" destOrd="0" presId="urn:microsoft.com/office/officeart/2005/8/layout/hList1"/>
    <dgm:cxn modelId="{26411805-4FDB-4994-87B4-4CBBE53A7579}" type="presParOf" srcId="{98A4582D-33DD-484C-A49D-BD87FE747349}" destId="{56D081E2-263D-47F9-A54F-AB594AF1B871}" srcOrd="0" destOrd="0" presId="urn:microsoft.com/office/officeart/2005/8/layout/hList1"/>
    <dgm:cxn modelId="{4E767202-4941-4294-8B90-B39B10E5E8D9}" type="presParOf" srcId="{98A4582D-33DD-484C-A49D-BD87FE747349}" destId="{2DCD51C1-CDA8-4F84-ACA4-CABF16FB0B22}" srcOrd="1" destOrd="0" presId="urn:microsoft.com/office/officeart/2005/8/layout/hList1"/>
    <dgm:cxn modelId="{87893741-B9AE-4AB9-9AC1-6182FA1FEF0E}" type="presParOf" srcId="{CE16FCEF-0693-4A77-A699-77651771CC58}" destId="{56712E58-D787-4D77-8A93-14920122D18F}" srcOrd="3" destOrd="0" presId="urn:microsoft.com/office/officeart/2005/8/layout/hList1"/>
    <dgm:cxn modelId="{9778366E-D14B-4C96-BC59-3434F61991B8}" type="presParOf" srcId="{CE16FCEF-0693-4A77-A699-77651771CC58}" destId="{EC0EBFA5-8F4F-4867-B08F-DF5AEAD798BA}" srcOrd="4" destOrd="0" presId="urn:microsoft.com/office/officeart/2005/8/layout/hList1"/>
    <dgm:cxn modelId="{7DE1A694-B932-4141-90A6-B7CBC5C91B47}" type="presParOf" srcId="{EC0EBFA5-8F4F-4867-B08F-DF5AEAD798BA}" destId="{F86411F1-4F4E-4789-94A4-911E09AD61A9}" srcOrd="0" destOrd="0" presId="urn:microsoft.com/office/officeart/2005/8/layout/hList1"/>
    <dgm:cxn modelId="{B91C47CB-17C5-48E3-92A5-DB0FE7D41FA5}" type="presParOf" srcId="{EC0EBFA5-8F4F-4867-B08F-DF5AEAD798BA}" destId="{6836EA08-B9BC-415D-9DD6-A068FAACA5C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9C86E8-B663-4D77-94B5-44249C12FC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15696AF-4D4A-4C04-BCF0-79D285B61053}">
      <dgm:prSet phldrT="[Text]" custT="1"/>
      <dgm:spPr/>
      <dgm:t>
        <a:bodyPr/>
        <a:lstStyle/>
        <a:p>
          <a:r>
            <a:rPr lang="en-US" sz="1600" b="1" dirty="0">
              <a:solidFill>
                <a:schemeClr val="bg1"/>
              </a:solidFill>
              <a:latin typeface="Avenir LT Std 45 Book" panose="020B0502020203020204" pitchFamily="34" charset="0"/>
            </a:rPr>
            <a:t>Direct Contributions*</a:t>
          </a:r>
          <a:endParaRPr lang="en-US" sz="1600" dirty="0"/>
        </a:p>
      </dgm:t>
    </dgm:pt>
    <dgm:pt modelId="{2AE0CBFD-F96F-458D-A51C-264198C7E00F}" type="parTrans" cxnId="{074136DA-F61C-4DA1-9A7F-4A96FD32E4D9}">
      <dgm:prSet/>
      <dgm:spPr/>
      <dgm:t>
        <a:bodyPr/>
        <a:lstStyle/>
        <a:p>
          <a:endParaRPr lang="en-US"/>
        </a:p>
      </dgm:t>
    </dgm:pt>
    <dgm:pt modelId="{7D1AABB7-6DD8-442B-B05D-5164A6257E5A}" type="sibTrans" cxnId="{074136DA-F61C-4DA1-9A7F-4A96FD32E4D9}">
      <dgm:prSet/>
      <dgm:spPr/>
      <dgm:t>
        <a:bodyPr/>
        <a:lstStyle/>
        <a:p>
          <a:endParaRPr lang="en-US"/>
        </a:p>
      </dgm:t>
    </dgm:pt>
    <dgm:pt modelId="{541ADAEB-479C-456D-923B-36D623EA3254}">
      <dgm:prSet phldrT="[Text]" custT="1"/>
      <dgm:spPr/>
      <dgm:t>
        <a:bodyPr/>
        <a:lstStyle/>
        <a:p>
          <a:pPr marL="109538" indent="-109538" algn="l">
            <a:spcAft>
              <a:spcPts val="600"/>
            </a:spcAft>
            <a:buClr>
              <a:srgbClr val="83992A"/>
            </a:buClr>
            <a:buSzPct val="115000"/>
            <a:buFont typeface="Arial" panose="020B0604020202020204" pitchFamily="34" charset="0"/>
            <a:buChar char="•"/>
          </a:pPr>
          <a:r>
            <a:rPr kumimoji="0" lang="en-US" altLang="en-US" sz="1400" b="0" u="none" strike="noStrike" cap="none" spc="0" normalizeH="0" baseline="0" noProof="0" dirty="0">
              <a:ln>
                <a:noFill/>
              </a:ln>
              <a:effectLst/>
              <a:uLnTx/>
              <a:uFillTx/>
              <a:latin typeface="Avenir LT Std 45 Book" panose="020B0502020203020204" pitchFamily="34" charset="0"/>
            </a:rPr>
            <a:t>Nonprofits may donate directly to a state candidate committee.  </a:t>
          </a:r>
          <a:endParaRPr lang="en-US" sz="1400" dirty="0"/>
        </a:p>
      </dgm:t>
    </dgm:pt>
    <dgm:pt modelId="{2E34A3A9-376E-4B1E-86CB-FCEDD0B2F880}" type="parTrans" cxnId="{7018E5A8-3A6B-47B6-968E-2C9A8B7B212F}">
      <dgm:prSet/>
      <dgm:spPr/>
      <dgm:t>
        <a:bodyPr/>
        <a:lstStyle/>
        <a:p>
          <a:endParaRPr lang="en-US"/>
        </a:p>
      </dgm:t>
    </dgm:pt>
    <dgm:pt modelId="{7881A52C-CE52-474B-934F-1BD6840D2E87}" type="sibTrans" cxnId="{7018E5A8-3A6B-47B6-968E-2C9A8B7B212F}">
      <dgm:prSet/>
      <dgm:spPr/>
      <dgm:t>
        <a:bodyPr/>
        <a:lstStyle/>
        <a:p>
          <a:endParaRPr lang="en-US"/>
        </a:p>
      </dgm:t>
    </dgm:pt>
    <dgm:pt modelId="{87019CCA-6A3E-4E9A-B7F4-8987C60CF325}">
      <dgm:prSet phldrT="[Text]" custT="1"/>
      <dgm:spPr/>
      <dgm:t>
        <a:bodyPr/>
        <a:lstStyle/>
        <a:p>
          <a:r>
            <a:rPr lang="en-US" sz="1600" b="1" dirty="0">
              <a:solidFill>
                <a:schemeClr val="bg1"/>
              </a:solidFill>
              <a:latin typeface="Avenir LT Std 45 Book" panose="020B0502020203020204" pitchFamily="34" charset="0"/>
            </a:rPr>
            <a:t>Other Contributions*</a:t>
          </a:r>
          <a:endParaRPr lang="en-US" sz="1600" dirty="0"/>
        </a:p>
      </dgm:t>
    </dgm:pt>
    <dgm:pt modelId="{529A3E9B-18A0-4165-958F-4418E9538CC2}" type="parTrans" cxnId="{B7C5D022-D57B-42E7-89E0-4EC2C7908DE4}">
      <dgm:prSet/>
      <dgm:spPr/>
      <dgm:t>
        <a:bodyPr/>
        <a:lstStyle/>
        <a:p>
          <a:endParaRPr lang="en-US"/>
        </a:p>
      </dgm:t>
    </dgm:pt>
    <dgm:pt modelId="{6B28A983-C42C-4D93-9189-D3AA9441F608}" type="sibTrans" cxnId="{B7C5D022-D57B-42E7-89E0-4EC2C7908DE4}">
      <dgm:prSet/>
      <dgm:spPr/>
      <dgm:t>
        <a:bodyPr/>
        <a:lstStyle/>
        <a:p>
          <a:endParaRPr lang="en-US"/>
        </a:p>
      </dgm:t>
    </dgm:pt>
    <dgm:pt modelId="{96AB3F8E-8A43-498F-BC8E-A4F95FFA4530}">
      <dgm:prSet phldrT="[Text]" custT="1"/>
      <dgm:spPr/>
      <dgm:t>
        <a:bodyPr/>
        <a:lstStyle/>
        <a:p>
          <a:pPr marL="171450" indent="-171450">
            <a:spcAft>
              <a:spcPts val="600"/>
            </a:spcAft>
            <a:buClr>
              <a:srgbClr val="83992A"/>
            </a:buClr>
            <a:buSzPct val="115000"/>
            <a:buFont typeface="Arial" panose="020B0604020202020204" pitchFamily="34" charset="0"/>
            <a:buChar char="•"/>
          </a:pPr>
          <a:r>
            <a:rPr kumimoji="0" lang="en-US" altLang="en-US" sz="1400" u="none" strike="noStrike" cap="none" spc="0" normalizeH="0" baseline="0" noProof="0" dirty="0">
              <a:ln>
                <a:noFill/>
              </a:ln>
              <a:effectLst/>
              <a:uLnTx/>
              <a:uFillTx/>
              <a:latin typeface="Avenir LT Std 45 Book" panose="020B0502020203020204" pitchFamily="34" charset="0"/>
            </a:rPr>
            <a:t>Nonprofits may give $500 to a state PAC or start a committee (and donate $500 to it) </a:t>
          </a:r>
          <a:endParaRPr lang="en-US" sz="1400" dirty="0"/>
        </a:p>
      </dgm:t>
    </dgm:pt>
    <dgm:pt modelId="{31B1779D-C92B-4357-9CA6-438593B70C60}" type="parTrans" cxnId="{5E039932-8D9D-4B8D-A62F-D11E7FC67F9C}">
      <dgm:prSet/>
      <dgm:spPr/>
      <dgm:t>
        <a:bodyPr/>
        <a:lstStyle/>
        <a:p>
          <a:endParaRPr lang="en-US"/>
        </a:p>
      </dgm:t>
    </dgm:pt>
    <dgm:pt modelId="{9221908A-2818-410B-BAF9-1BB1E1A6F66E}" type="sibTrans" cxnId="{5E039932-8D9D-4B8D-A62F-D11E7FC67F9C}">
      <dgm:prSet/>
      <dgm:spPr/>
      <dgm:t>
        <a:bodyPr/>
        <a:lstStyle/>
        <a:p>
          <a:endParaRPr lang="en-US"/>
        </a:p>
      </dgm:t>
    </dgm:pt>
    <dgm:pt modelId="{45B677DD-24EE-4766-BC02-EF8AEE59563B}">
      <dgm:prSet phldrT="[Text]" custT="1"/>
      <dgm:spPr/>
      <dgm:t>
        <a:bodyPr/>
        <a:lstStyle/>
        <a:p>
          <a:r>
            <a:rPr lang="en-US" sz="1600" b="1" dirty="0">
              <a:solidFill>
                <a:schemeClr val="bg1"/>
              </a:solidFill>
              <a:latin typeface="Avenir LT Std 45 Book" panose="020B0502020203020204" pitchFamily="34" charset="0"/>
            </a:rPr>
            <a:t>Independent Expenditure</a:t>
          </a:r>
          <a:endParaRPr lang="en-US" sz="1600" dirty="0"/>
        </a:p>
      </dgm:t>
    </dgm:pt>
    <dgm:pt modelId="{DE2857C1-6811-46AE-BF6E-B8DC23122AA7}" type="parTrans" cxnId="{263E1409-F441-47C5-A703-893E3CD93B4D}">
      <dgm:prSet/>
      <dgm:spPr/>
      <dgm:t>
        <a:bodyPr/>
        <a:lstStyle/>
        <a:p>
          <a:endParaRPr lang="en-US"/>
        </a:p>
      </dgm:t>
    </dgm:pt>
    <dgm:pt modelId="{830A7334-41E3-42CB-B2E0-8D065370E80C}" type="sibTrans" cxnId="{263E1409-F441-47C5-A703-893E3CD93B4D}">
      <dgm:prSet/>
      <dgm:spPr/>
      <dgm:t>
        <a:bodyPr/>
        <a:lstStyle/>
        <a:p>
          <a:endParaRPr lang="en-US"/>
        </a:p>
      </dgm:t>
    </dgm:pt>
    <dgm:pt modelId="{A8BE927A-110D-42B2-B092-2F504AB2458F}">
      <dgm:prSet phldrT="[Text]" custT="1"/>
      <dgm:spPr/>
      <dgm:t>
        <a:bodyPr/>
        <a:lstStyle/>
        <a:p>
          <a:pPr marL="109538" indent="-109538">
            <a:buClr>
              <a:srgbClr val="83992A"/>
            </a:buClr>
            <a:buSzPct val="115000"/>
            <a:buFont typeface="Arial" panose="020B0604020202020204" pitchFamily="34" charset="0"/>
            <a:buChar char="•"/>
          </a:pPr>
          <a:r>
            <a:rPr kumimoji="0" lang="en-US" altLang="en-US" sz="1400" u="none" strike="noStrike" cap="none" spc="0" normalizeH="0" baseline="0" noProof="0" dirty="0">
              <a:ln>
                <a:noFill/>
              </a:ln>
              <a:effectLst/>
              <a:uLnTx/>
              <a:uFillTx/>
              <a:latin typeface="Avenir LT Std 45 Book" panose="020B0502020203020204" pitchFamily="34" charset="0"/>
            </a:rPr>
            <a:t>If a nonprofit spends more than $250 on independent expenditures in support of/opposition to candidates/parties, it must create an Independent Expenditure PAC for that purpose </a:t>
          </a:r>
          <a:endParaRPr lang="en-US" sz="1400" dirty="0"/>
        </a:p>
      </dgm:t>
    </dgm:pt>
    <dgm:pt modelId="{2FC240F5-3B5C-41BE-AF56-ED9064BA05FB}" type="parTrans" cxnId="{FC0AA2C8-95ED-4DD0-A944-70259DB57B71}">
      <dgm:prSet/>
      <dgm:spPr/>
      <dgm:t>
        <a:bodyPr/>
        <a:lstStyle/>
        <a:p>
          <a:endParaRPr lang="en-US"/>
        </a:p>
      </dgm:t>
    </dgm:pt>
    <dgm:pt modelId="{4EACB558-8C12-42F4-8D3C-0E506F68B12F}" type="sibTrans" cxnId="{FC0AA2C8-95ED-4DD0-A944-70259DB57B71}">
      <dgm:prSet/>
      <dgm:spPr/>
      <dgm:t>
        <a:bodyPr/>
        <a:lstStyle/>
        <a:p>
          <a:endParaRPr lang="en-US"/>
        </a:p>
      </dgm:t>
    </dgm:pt>
    <dgm:pt modelId="{12B89F9C-D5E1-4AC9-9872-108A34DFEED9}">
      <dgm:prSet custT="1"/>
      <dgm:spPr/>
      <dgm:t>
        <a:bodyPr/>
        <a:lstStyle/>
        <a:p>
          <a:pPr marL="171450" indent="-171450">
            <a:spcAft>
              <a:spcPct val="15000"/>
            </a:spcAft>
            <a:buClr>
              <a:srgbClr val="83992A"/>
            </a:buClr>
            <a:buSzPct val="115000"/>
            <a:buFont typeface="Arial" panose="020B0604020202020204" pitchFamily="34" charset="0"/>
            <a:buChar char="•"/>
          </a:pPr>
          <a:r>
            <a:rPr kumimoji="0" lang="en-US" altLang="en-US" sz="1400" u="none" strike="noStrike" cap="none" spc="0" normalizeH="0" baseline="0" noProof="0" dirty="0">
              <a:ln>
                <a:noFill/>
              </a:ln>
              <a:effectLst/>
              <a:uLnTx/>
              <a:uFillTx/>
              <a:latin typeface="Avenir LT Std 45 Book" panose="020B0502020203020204" pitchFamily="34" charset="0"/>
            </a:rPr>
            <a:t>Nonprofits may contribute without limitation to a so-called “Independent Expenditure PAC,” which makes expenditures without coordination with candidates/parties</a:t>
          </a:r>
        </a:p>
      </dgm:t>
    </dgm:pt>
    <dgm:pt modelId="{C001CEA7-042F-4AC8-8289-AACE1A9AB7AE}" type="parTrans" cxnId="{B0740B47-C3B4-4DF7-A618-6EB0292500D3}">
      <dgm:prSet/>
      <dgm:spPr/>
      <dgm:t>
        <a:bodyPr/>
        <a:lstStyle/>
        <a:p>
          <a:endParaRPr lang="en-US"/>
        </a:p>
      </dgm:t>
    </dgm:pt>
    <dgm:pt modelId="{F1B41C92-AE84-4625-8034-37326747D3F4}" type="sibTrans" cxnId="{B0740B47-C3B4-4DF7-A618-6EB0292500D3}">
      <dgm:prSet/>
      <dgm:spPr/>
      <dgm:t>
        <a:bodyPr/>
        <a:lstStyle/>
        <a:p>
          <a:endParaRPr lang="en-US"/>
        </a:p>
      </dgm:t>
    </dgm:pt>
    <dgm:pt modelId="{2A1E0B00-4658-43D5-9DC9-4CAA5D36C16D}">
      <dgm:prSet phldrT="[Text]" custT="1"/>
      <dgm:spPr/>
      <dgm:t>
        <a:bodyPr/>
        <a:lstStyle/>
        <a:p>
          <a:pPr marL="109538" indent="-109538" algn="l">
            <a:spcAft>
              <a:spcPct val="15000"/>
            </a:spcAft>
            <a:buClr>
              <a:srgbClr val="83992A"/>
            </a:buClr>
            <a:buSzPct val="115000"/>
            <a:buFont typeface="Arial" panose="020B0604020202020204" pitchFamily="34" charset="0"/>
            <a:buChar char="•"/>
          </a:pPr>
          <a:r>
            <a:rPr kumimoji="0" lang="en-US" altLang="en-US" sz="1400" b="0" u="none" strike="noStrike" cap="none" spc="0" normalizeH="0" baseline="0" noProof="0" dirty="0">
              <a:ln>
                <a:noFill/>
              </a:ln>
              <a:effectLst/>
              <a:uLnTx/>
              <a:uFillTx/>
              <a:latin typeface="Avenir LT Std 45 Book" panose="020B0502020203020204" pitchFamily="34" charset="0"/>
            </a:rPr>
            <a:t>No limits apply if the organization spends less than $15,000 cumulatively on campaign contributions annually (or 10% of annual revenue, whichever is lesser)</a:t>
          </a:r>
          <a:endParaRPr lang="en-US" sz="1400" dirty="0"/>
        </a:p>
      </dgm:t>
    </dgm:pt>
    <dgm:pt modelId="{048807B0-8EE3-4B3F-B486-AE169DA4F42A}" type="parTrans" cxnId="{D6E4A6DE-7A16-46A5-A5CC-B8EFE8CBA5A5}">
      <dgm:prSet/>
      <dgm:spPr/>
      <dgm:t>
        <a:bodyPr/>
        <a:lstStyle/>
        <a:p>
          <a:endParaRPr lang="en-US"/>
        </a:p>
      </dgm:t>
    </dgm:pt>
    <dgm:pt modelId="{47AC6252-EA39-4D6E-872E-22C7F21BA61C}" type="sibTrans" cxnId="{D6E4A6DE-7A16-46A5-A5CC-B8EFE8CBA5A5}">
      <dgm:prSet/>
      <dgm:spPr/>
      <dgm:t>
        <a:bodyPr/>
        <a:lstStyle/>
        <a:p>
          <a:endParaRPr lang="en-US"/>
        </a:p>
      </dgm:t>
    </dgm:pt>
    <dgm:pt modelId="{CE16FCEF-0693-4A77-A699-77651771CC58}" type="pres">
      <dgm:prSet presAssocID="{589C86E8-B663-4D77-94B5-44249C12FC6F}" presName="Name0" presStyleCnt="0">
        <dgm:presLayoutVars>
          <dgm:dir/>
          <dgm:animLvl val="lvl"/>
          <dgm:resizeHandles val="exact"/>
        </dgm:presLayoutVars>
      </dgm:prSet>
      <dgm:spPr/>
    </dgm:pt>
    <dgm:pt modelId="{158D8C6F-7863-451A-A980-87E19ACEDCE6}" type="pres">
      <dgm:prSet presAssocID="{615696AF-4D4A-4C04-BCF0-79D285B61053}" presName="composite" presStyleCnt="0"/>
      <dgm:spPr/>
    </dgm:pt>
    <dgm:pt modelId="{8A351798-26F8-4DB6-A5F7-C3D769BF36EA}" type="pres">
      <dgm:prSet presAssocID="{615696AF-4D4A-4C04-BCF0-79D285B61053}" presName="parTx" presStyleLbl="alignNode1" presStyleIdx="0" presStyleCnt="3">
        <dgm:presLayoutVars>
          <dgm:chMax val="0"/>
          <dgm:chPref val="0"/>
          <dgm:bulletEnabled val="1"/>
        </dgm:presLayoutVars>
      </dgm:prSet>
      <dgm:spPr/>
    </dgm:pt>
    <dgm:pt modelId="{743DE666-D18B-4851-81A4-7B5AD8C73B4E}" type="pres">
      <dgm:prSet presAssocID="{615696AF-4D4A-4C04-BCF0-79D285B61053}" presName="desTx" presStyleLbl="alignAccFollowNode1" presStyleIdx="0" presStyleCnt="3">
        <dgm:presLayoutVars>
          <dgm:bulletEnabled val="1"/>
        </dgm:presLayoutVars>
      </dgm:prSet>
      <dgm:spPr/>
    </dgm:pt>
    <dgm:pt modelId="{1218220F-B0EE-429A-BC10-2566C35C66A0}" type="pres">
      <dgm:prSet presAssocID="{7D1AABB7-6DD8-442B-B05D-5164A6257E5A}" presName="space" presStyleCnt="0"/>
      <dgm:spPr/>
    </dgm:pt>
    <dgm:pt modelId="{98A4582D-33DD-484C-A49D-BD87FE747349}" type="pres">
      <dgm:prSet presAssocID="{87019CCA-6A3E-4E9A-B7F4-8987C60CF325}" presName="composite" presStyleCnt="0"/>
      <dgm:spPr/>
    </dgm:pt>
    <dgm:pt modelId="{56D081E2-263D-47F9-A54F-AB594AF1B871}" type="pres">
      <dgm:prSet presAssocID="{87019CCA-6A3E-4E9A-B7F4-8987C60CF325}" presName="parTx" presStyleLbl="alignNode1" presStyleIdx="1" presStyleCnt="3">
        <dgm:presLayoutVars>
          <dgm:chMax val="0"/>
          <dgm:chPref val="0"/>
          <dgm:bulletEnabled val="1"/>
        </dgm:presLayoutVars>
      </dgm:prSet>
      <dgm:spPr/>
    </dgm:pt>
    <dgm:pt modelId="{2DCD51C1-CDA8-4F84-ACA4-CABF16FB0B22}" type="pres">
      <dgm:prSet presAssocID="{87019CCA-6A3E-4E9A-B7F4-8987C60CF325}" presName="desTx" presStyleLbl="alignAccFollowNode1" presStyleIdx="1" presStyleCnt="3">
        <dgm:presLayoutVars>
          <dgm:bulletEnabled val="1"/>
        </dgm:presLayoutVars>
      </dgm:prSet>
      <dgm:spPr/>
    </dgm:pt>
    <dgm:pt modelId="{56712E58-D787-4D77-8A93-14920122D18F}" type="pres">
      <dgm:prSet presAssocID="{6B28A983-C42C-4D93-9189-D3AA9441F608}" presName="space" presStyleCnt="0"/>
      <dgm:spPr/>
    </dgm:pt>
    <dgm:pt modelId="{EC0EBFA5-8F4F-4867-B08F-DF5AEAD798BA}" type="pres">
      <dgm:prSet presAssocID="{45B677DD-24EE-4766-BC02-EF8AEE59563B}" presName="composite" presStyleCnt="0"/>
      <dgm:spPr/>
    </dgm:pt>
    <dgm:pt modelId="{F86411F1-4F4E-4789-94A4-911E09AD61A9}" type="pres">
      <dgm:prSet presAssocID="{45B677DD-24EE-4766-BC02-EF8AEE59563B}" presName="parTx" presStyleLbl="alignNode1" presStyleIdx="2" presStyleCnt="3">
        <dgm:presLayoutVars>
          <dgm:chMax val="0"/>
          <dgm:chPref val="0"/>
          <dgm:bulletEnabled val="1"/>
        </dgm:presLayoutVars>
      </dgm:prSet>
      <dgm:spPr/>
    </dgm:pt>
    <dgm:pt modelId="{6836EA08-B9BC-415D-9DD6-A068FAACA5C0}" type="pres">
      <dgm:prSet presAssocID="{45B677DD-24EE-4766-BC02-EF8AEE59563B}" presName="desTx" presStyleLbl="alignAccFollowNode1" presStyleIdx="2" presStyleCnt="3">
        <dgm:presLayoutVars>
          <dgm:bulletEnabled val="1"/>
        </dgm:presLayoutVars>
      </dgm:prSet>
      <dgm:spPr/>
    </dgm:pt>
  </dgm:ptLst>
  <dgm:cxnLst>
    <dgm:cxn modelId="{263E1409-F441-47C5-A703-893E3CD93B4D}" srcId="{589C86E8-B663-4D77-94B5-44249C12FC6F}" destId="{45B677DD-24EE-4766-BC02-EF8AEE59563B}" srcOrd="2" destOrd="0" parTransId="{DE2857C1-6811-46AE-BF6E-B8DC23122AA7}" sibTransId="{830A7334-41E3-42CB-B2E0-8D065370E80C}"/>
    <dgm:cxn modelId="{B7C5D022-D57B-42E7-89E0-4EC2C7908DE4}" srcId="{589C86E8-B663-4D77-94B5-44249C12FC6F}" destId="{87019CCA-6A3E-4E9A-B7F4-8987C60CF325}" srcOrd="1" destOrd="0" parTransId="{529A3E9B-18A0-4165-958F-4418E9538CC2}" sibTransId="{6B28A983-C42C-4D93-9189-D3AA9441F608}"/>
    <dgm:cxn modelId="{5E039932-8D9D-4B8D-A62F-D11E7FC67F9C}" srcId="{87019CCA-6A3E-4E9A-B7F4-8987C60CF325}" destId="{96AB3F8E-8A43-498F-BC8E-A4F95FFA4530}" srcOrd="0" destOrd="0" parTransId="{31B1779D-C92B-4357-9CA6-438593B70C60}" sibTransId="{9221908A-2818-410B-BAF9-1BB1E1A6F66E}"/>
    <dgm:cxn modelId="{EC336035-7156-4F7C-BA03-E75F460B97A1}" type="presOf" srcId="{87019CCA-6A3E-4E9A-B7F4-8987C60CF325}" destId="{56D081E2-263D-47F9-A54F-AB594AF1B871}" srcOrd="0" destOrd="0" presId="urn:microsoft.com/office/officeart/2005/8/layout/hList1"/>
    <dgm:cxn modelId="{E6B6BC3C-637E-473D-935F-64E5A12D9D42}" type="presOf" srcId="{541ADAEB-479C-456D-923B-36D623EA3254}" destId="{743DE666-D18B-4851-81A4-7B5AD8C73B4E}" srcOrd="0" destOrd="0" presId="urn:microsoft.com/office/officeart/2005/8/layout/hList1"/>
    <dgm:cxn modelId="{B0740B47-C3B4-4DF7-A618-6EB0292500D3}" srcId="{87019CCA-6A3E-4E9A-B7F4-8987C60CF325}" destId="{12B89F9C-D5E1-4AC9-9872-108A34DFEED9}" srcOrd="1" destOrd="0" parTransId="{C001CEA7-042F-4AC8-8289-AACE1A9AB7AE}" sibTransId="{F1B41C92-AE84-4625-8034-37326747D3F4}"/>
    <dgm:cxn modelId="{7CCCE181-7C89-424C-8686-3CE512A841CD}" type="presOf" srcId="{12B89F9C-D5E1-4AC9-9872-108A34DFEED9}" destId="{2DCD51C1-CDA8-4F84-ACA4-CABF16FB0B22}" srcOrd="0" destOrd="1" presId="urn:microsoft.com/office/officeart/2005/8/layout/hList1"/>
    <dgm:cxn modelId="{17831495-1F00-4FF4-B2B9-6197F96327E0}" type="presOf" srcId="{2A1E0B00-4658-43D5-9DC9-4CAA5D36C16D}" destId="{743DE666-D18B-4851-81A4-7B5AD8C73B4E}" srcOrd="0" destOrd="1" presId="urn:microsoft.com/office/officeart/2005/8/layout/hList1"/>
    <dgm:cxn modelId="{DAAB1798-5F23-419A-842A-5449510BBA93}" type="presOf" srcId="{589C86E8-B663-4D77-94B5-44249C12FC6F}" destId="{CE16FCEF-0693-4A77-A699-77651771CC58}" srcOrd="0" destOrd="0" presId="urn:microsoft.com/office/officeart/2005/8/layout/hList1"/>
    <dgm:cxn modelId="{BF3FCEA6-ED8C-4B8E-B4E5-75F06B12AB9F}" type="presOf" srcId="{45B677DD-24EE-4766-BC02-EF8AEE59563B}" destId="{F86411F1-4F4E-4789-94A4-911E09AD61A9}" srcOrd="0" destOrd="0" presId="urn:microsoft.com/office/officeart/2005/8/layout/hList1"/>
    <dgm:cxn modelId="{7018E5A8-3A6B-47B6-968E-2C9A8B7B212F}" srcId="{615696AF-4D4A-4C04-BCF0-79D285B61053}" destId="{541ADAEB-479C-456D-923B-36D623EA3254}" srcOrd="0" destOrd="0" parTransId="{2E34A3A9-376E-4B1E-86CB-FCEDD0B2F880}" sibTransId="{7881A52C-CE52-474B-934F-1BD6840D2E87}"/>
    <dgm:cxn modelId="{521812C5-C4C6-47C8-A664-2F2EFB779266}" type="presOf" srcId="{96AB3F8E-8A43-498F-BC8E-A4F95FFA4530}" destId="{2DCD51C1-CDA8-4F84-ACA4-CABF16FB0B22}" srcOrd="0" destOrd="0" presId="urn:microsoft.com/office/officeart/2005/8/layout/hList1"/>
    <dgm:cxn modelId="{FC0AA2C8-95ED-4DD0-A944-70259DB57B71}" srcId="{45B677DD-24EE-4766-BC02-EF8AEE59563B}" destId="{A8BE927A-110D-42B2-B092-2F504AB2458F}" srcOrd="0" destOrd="0" parTransId="{2FC240F5-3B5C-41BE-AF56-ED9064BA05FB}" sibTransId="{4EACB558-8C12-42F4-8D3C-0E506F68B12F}"/>
    <dgm:cxn modelId="{074136DA-F61C-4DA1-9A7F-4A96FD32E4D9}" srcId="{589C86E8-B663-4D77-94B5-44249C12FC6F}" destId="{615696AF-4D4A-4C04-BCF0-79D285B61053}" srcOrd="0" destOrd="0" parTransId="{2AE0CBFD-F96F-458D-A51C-264198C7E00F}" sibTransId="{7D1AABB7-6DD8-442B-B05D-5164A6257E5A}"/>
    <dgm:cxn modelId="{65DB3CDE-63E3-4174-B42A-8266B7ACC58D}" type="presOf" srcId="{615696AF-4D4A-4C04-BCF0-79D285B61053}" destId="{8A351798-26F8-4DB6-A5F7-C3D769BF36EA}" srcOrd="0" destOrd="0" presId="urn:microsoft.com/office/officeart/2005/8/layout/hList1"/>
    <dgm:cxn modelId="{D6E4A6DE-7A16-46A5-A5CC-B8EFE8CBA5A5}" srcId="{615696AF-4D4A-4C04-BCF0-79D285B61053}" destId="{2A1E0B00-4658-43D5-9DC9-4CAA5D36C16D}" srcOrd="1" destOrd="0" parTransId="{048807B0-8EE3-4B3F-B486-AE169DA4F42A}" sibTransId="{47AC6252-EA39-4D6E-872E-22C7F21BA61C}"/>
    <dgm:cxn modelId="{93C25AEC-E01D-48DD-B780-FF8F807243E9}" type="presOf" srcId="{A8BE927A-110D-42B2-B092-2F504AB2458F}" destId="{6836EA08-B9BC-415D-9DD6-A068FAACA5C0}" srcOrd="0" destOrd="0" presId="urn:microsoft.com/office/officeart/2005/8/layout/hList1"/>
    <dgm:cxn modelId="{115E0BC1-A8AD-4864-8ABE-6E350078002F}" type="presParOf" srcId="{CE16FCEF-0693-4A77-A699-77651771CC58}" destId="{158D8C6F-7863-451A-A980-87E19ACEDCE6}" srcOrd="0" destOrd="0" presId="urn:microsoft.com/office/officeart/2005/8/layout/hList1"/>
    <dgm:cxn modelId="{ADE83E5C-69CA-4097-B08A-630FA33F99E5}" type="presParOf" srcId="{158D8C6F-7863-451A-A980-87E19ACEDCE6}" destId="{8A351798-26F8-4DB6-A5F7-C3D769BF36EA}" srcOrd="0" destOrd="0" presId="urn:microsoft.com/office/officeart/2005/8/layout/hList1"/>
    <dgm:cxn modelId="{574943CC-59C3-458D-B0C3-788BCA814A26}" type="presParOf" srcId="{158D8C6F-7863-451A-A980-87E19ACEDCE6}" destId="{743DE666-D18B-4851-81A4-7B5AD8C73B4E}" srcOrd="1" destOrd="0" presId="urn:microsoft.com/office/officeart/2005/8/layout/hList1"/>
    <dgm:cxn modelId="{FE085885-E782-496E-8DC0-CA6332093E9D}" type="presParOf" srcId="{CE16FCEF-0693-4A77-A699-77651771CC58}" destId="{1218220F-B0EE-429A-BC10-2566C35C66A0}" srcOrd="1" destOrd="0" presId="urn:microsoft.com/office/officeart/2005/8/layout/hList1"/>
    <dgm:cxn modelId="{749B45BE-019F-4099-B72B-4DC46D4E924C}" type="presParOf" srcId="{CE16FCEF-0693-4A77-A699-77651771CC58}" destId="{98A4582D-33DD-484C-A49D-BD87FE747349}" srcOrd="2" destOrd="0" presId="urn:microsoft.com/office/officeart/2005/8/layout/hList1"/>
    <dgm:cxn modelId="{26411805-4FDB-4994-87B4-4CBBE53A7579}" type="presParOf" srcId="{98A4582D-33DD-484C-A49D-BD87FE747349}" destId="{56D081E2-263D-47F9-A54F-AB594AF1B871}" srcOrd="0" destOrd="0" presId="urn:microsoft.com/office/officeart/2005/8/layout/hList1"/>
    <dgm:cxn modelId="{4E767202-4941-4294-8B90-B39B10E5E8D9}" type="presParOf" srcId="{98A4582D-33DD-484C-A49D-BD87FE747349}" destId="{2DCD51C1-CDA8-4F84-ACA4-CABF16FB0B22}" srcOrd="1" destOrd="0" presId="urn:microsoft.com/office/officeart/2005/8/layout/hList1"/>
    <dgm:cxn modelId="{87893741-B9AE-4AB9-9AC1-6182FA1FEF0E}" type="presParOf" srcId="{CE16FCEF-0693-4A77-A699-77651771CC58}" destId="{56712E58-D787-4D77-8A93-14920122D18F}" srcOrd="3" destOrd="0" presId="urn:microsoft.com/office/officeart/2005/8/layout/hList1"/>
    <dgm:cxn modelId="{9778366E-D14B-4C96-BC59-3434F61991B8}" type="presParOf" srcId="{CE16FCEF-0693-4A77-A699-77651771CC58}" destId="{EC0EBFA5-8F4F-4867-B08F-DF5AEAD798BA}" srcOrd="4" destOrd="0" presId="urn:microsoft.com/office/officeart/2005/8/layout/hList1"/>
    <dgm:cxn modelId="{7DE1A694-B932-4141-90A6-B7CBC5C91B47}" type="presParOf" srcId="{EC0EBFA5-8F4F-4867-B08F-DF5AEAD798BA}" destId="{F86411F1-4F4E-4789-94A4-911E09AD61A9}" srcOrd="0" destOrd="0" presId="urn:microsoft.com/office/officeart/2005/8/layout/hList1"/>
    <dgm:cxn modelId="{B91C47CB-17C5-48E3-92A5-DB0FE7D41FA5}" type="presParOf" srcId="{EC0EBFA5-8F4F-4867-B08F-DF5AEAD798BA}" destId="{6836EA08-B9BC-415D-9DD6-A068FAACA5C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51798-26F8-4DB6-A5F7-C3D769BF36EA}">
      <dsp:nvSpPr>
        <dsp:cNvPr id="0" name=""/>
        <dsp:cNvSpPr/>
      </dsp:nvSpPr>
      <dsp:spPr>
        <a:xfrm>
          <a:off x="2807" y="467716"/>
          <a:ext cx="1688231" cy="43832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Avenir LT Std 45 Book" panose="020B0502020203020204" pitchFamily="34" charset="0"/>
            </a:rPr>
            <a:t>Education</a:t>
          </a:r>
          <a:endParaRPr lang="en-US" sz="1200" kern="1200" dirty="0"/>
        </a:p>
      </dsp:txBody>
      <dsp:txXfrm>
        <a:off x="2807" y="467716"/>
        <a:ext cx="1688231" cy="438326"/>
      </dsp:txXfrm>
    </dsp:sp>
    <dsp:sp modelId="{743DE666-D18B-4851-81A4-7B5AD8C73B4E}">
      <dsp:nvSpPr>
        <dsp:cNvPr id="0" name=""/>
        <dsp:cNvSpPr/>
      </dsp:nvSpPr>
      <dsp:spPr>
        <a:xfrm>
          <a:off x="2807" y="906042"/>
          <a:ext cx="1688231" cy="243624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0" lvl="1" indent="0" algn="l" defTabSz="533400">
            <a:lnSpc>
              <a:spcPct val="90000"/>
            </a:lnSpc>
            <a:spcBef>
              <a:spcPct val="0"/>
            </a:spcBef>
            <a:spcAft>
              <a:spcPct val="15000"/>
            </a:spcAft>
            <a:buClr>
              <a:srgbClr val="83992A"/>
            </a:buClr>
            <a:buSzPct val="115000"/>
            <a:buFont typeface="Arial" panose="020B0604020202020204" pitchFamily="34" charset="0"/>
            <a:buNone/>
          </a:pPr>
          <a:r>
            <a:rPr kumimoji="0" lang="en-US" altLang="en-US" sz="1200" b="0" u="none" strike="noStrike" kern="1200" cap="none" spc="0" normalizeH="0" baseline="0" noProof="0" dirty="0">
              <a:ln>
                <a:noFill/>
              </a:ln>
              <a:effectLst/>
              <a:uLnTx/>
              <a:uFillTx/>
              <a:latin typeface="Avenir LT Std 45 Book" panose="020B0502020203020204" pitchFamily="34" charset="0"/>
            </a:rPr>
            <a:t>Balanced, nonpartisan information, a full and fair consideration of the facts </a:t>
          </a:r>
          <a:endParaRPr lang="en-US" sz="1200" kern="1200" dirty="0"/>
        </a:p>
      </dsp:txBody>
      <dsp:txXfrm>
        <a:off x="2807" y="906042"/>
        <a:ext cx="1688231" cy="2436241"/>
      </dsp:txXfrm>
    </dsp:sp>
    <dsp:sp modelId="{56D081E2-263D-47F9-A54F-AB594AF1B871}">
      <dsp:nvSpPr>
        <dsp:cNvPr id="0" name=""/>
        <dsp:cNvSpPr/>
      </dsp:nvSpPr>
      <dsp:spPr>
        <a:xfrm>
          <a:off x="1927391" y="467716"/>
          <a:ext cx="1688231" cy="43832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Avenir LT Std 45 Book" panose="020B0502020203020204" pitchFamily="34" charset="0"/>
            </a:rPr>
            <a:t>Advocacy</a:t>
          </a:r>
          <a:endParaRPr lang="en-US" sz="1200" kern="1200" dirty="0"/>
        </a:p>
      </dsp:txBody>
      <dsp:txXfrm>
        <a:off x="1927391" y="467716"/>
        <a:ext cx="1688231" cy="438326"/>
      </dsp:txXfrm>
    </dsp:sp>
    <dsp:sp modelId="{2DCD51C1-CDA8-4F84-ACA4-CABF16FB0B22}">
      <dsp:nvSpPr>
        <dsp:cNvPr id="0" name=""/>
        <dsp:cNvSpPr/>
      </dsp:nvSpPr>
      <dsp:spPr>
        <a:xfrm>
          <a:off x="1927391" y="906042"/>
          <a:ext cx="1688231" cy="243624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0" lvl="1" indent="0" algn="l" defTabSz="533400">
            <a:lnSpc>
              <a:spcPct val="90000"/>
            </a:lnSpc>
            <a:spcBef>
              <a:spcPct val="0"/>
            </a:spcBef>
            <a:spcAft>
              <a:spcPct val="15000"/>
            </a:spcAft>
            <a:buClr>
              <a:srgbClr val="83992A"/>
            </a:buClr>
            <a:buSzPct val="115000"/>
            <a:buFont typeface="Arial" panose="020B0604020202020204" pitchFamily="34" charset="0"/>
            <a:buNone/>
          </a:pPr>
          <a:r>
            <a:rPr kumimoji="0" lang="en-US" altLang="en-US" sz="1200" u="none" strike="noStrike" kern="1200" cap="none" spc="0" normalizeH="0" baseline="0" noProof="0" dirty="0">
              <a:ln>
                <a:noFill/>
              </a:ln>
              <a:effectLst/>
              <a:uLnTx/>
              <a:uFillTx/>
              <a:latin typeface="Avenir LT Std 45 Book" panose="020B0502020203020204" pitchFamily="34" charset="0"/>
            </a:rPr>
            <a:t>Attempting to influence the public or policymakers on issues (including, but not limited to, lobbying) </a:t>
          </a:r>
          <a:endParaRPr lang="en-US" sz="1200" kern="1200" dirty="0"/>
        </a:p>
      </dsp:txBody>
      <dsp:txXfrm>
        <a:off x="1927391" y="906042"/>
        <a:ext cx="1688231" cy="2436241"/>
      </dsp:txXfrm>
    </dsp:sp>
    <dsp:sp modelId="{F86411F1-4F4E-4789-94A4-911E09AD61A9}">
      <dsp:nvSpPr>
        <dsp:cNvPr id="0" name=""/>
        <dsp:cNvSpPr/>
      </dsp:nvSpPr>
      <dsp:spPr>
        <a:xfrm>
          <a:off x="3851976" y="467716"/>
          <a:ext cx="1688231" cy="43832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Avenir LT Std 45 Book" panose="020B0502020203020204" pitchFamily="34" charset="0"/>
            </a:rPr>
            <a:t>Lobbying</a:t>
          </a:r>
          <a:endParaRPr lang="en-US" sz="1200" kern="1200" dirty="0"/>
        </a:p>
      </dsp:txBody>
      <dsp:txXfrm>
        <a:off x="3851976" y="467716"/>
        <a:ext cx="1688231" cy="438326"/>
      </dsp:txXfrm>
    </dsp:sp>
    <dsp:sp modelId="{6836EA08-B9BC-415D-9DD6-A068FAACA5C0}">
      <dsp:nvSpPr>
        <dsp:cNvPr id="0" name=""/>
        <dsp:cNvSpPr/>
      </dsp:nvSpPr>
      <dsp:spPr>
        <a:xfrm>
          <a:off x="3851976" y="906042"/>
          <a:ext cx="1688231" cy="243624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0" lvl="1" indent="0" algn="l" defTabSz="533400">
            <a:lnSpc>
              <a:spcPct val="90000"/>
            </a:lnSpc>
            <a:spcBef>
              <a:spcPct val="0"/>
            </a:spcBef>
            <a:spcAft>
              <a:spcPct val="15000"/>
            </a:spcAft>
            <a:buClr>
              <a:srgbClr val="83992A"/>
            </a:buClr>
            <a:buSzPct val="115000"/>
            <a:buFont typeface="Arial" panose="020B0604020202020204" pitchFamily="34" charset="0"/>
            <a:buNone/>
          </a:pPr>
          <a:r>
            <a:rPr kumimoji="0" lang="en-US" altLang="en-US" sz="1200" u="none" strike="noStrike" kern="1200" cap="none" spc="0" normalizeH="0" baseline="0" noProof="0" dirty="0">
              <a:ln>
                <a:noFill/>
              </a:ln>
              <a:effectLst/>
              <a:uLnTx/>
              <a:uFillTx/>
              <a:latin typeface="Avenir LT Std 45 Book" panose="020B0502020203020204" pitchFamily="34" charset="0"/>
            </a:rPr>
            <a:t>Advocating adoption/rejection of legislation: </a:t>
          </a:r>
          <a:endParaRPr lang="en-US" sz="1200" kern="1200" dirty="0"/>
        </a:p>
        <a:p>
          <a:pPr marL="114300" lvl="2" indent="0" algn="l" defTabSz="533400">
            <a:lnSpc>
              <a:spcPct val="90000"/>
            </a:lnSpc>
            <a:spcBef>
              <a:spcPct val="0"/>
            </a:spcBef>
            <a:spcAft>
              <a:spcPct val="15000"/>
            </a:spcAft>
            <a:buFont typeface="Arial" panose="020B0604020202020204" pitchFamily="34" charset="0"/>
            <a:buChar char="•"/>
          </a:pPr>
          <a:r>
            <a:rPr kumimoji="0" lang="en-US" altLang="en-US" sz="1200" u="none" strike="noStrike" kern="1200" cap="none" spc="0" normalizeH="0" baseline="0" noProof="0" dirty="0">
              <a:ln>
                <a:noFill/>
              </a:ln>
              <a:effectLst/>
              <a:uLnTx/>
              <a:uFillTx/>
              <a:latin typeface="Avenir LT Std 45 Book" panose="020B0502020203020204" pitchFamily="34" charset="0"/>
            </a:rPr>
            <a:t> Communications to legislators regarding specific legislation (direct)</a:t>
          </a:r>
        </a:p>
        <a:p>
          <a:pPr marL="114300" lvl="2" indent="0" algn="l" defTabSz="533400">
            <a:lnSpc>
              <a:spcPct val="90000"/>
            </a:lnSpc>
            <a:spcBef>
              <a:spcPct val="0"/>
            </a:spcBef>
            <a:spcAft>
              <a:spcPct val="15000"/>
            </a:spcAft>
            <a:buFont typeface="Arial" panose="020B0604020202020204" pitchFamily="34" charset="0"/>
            <a:buChar char="•"/>
          </a:pPr>
          <a:r>
            <a:rPr kumimoji="0" lang="en-US" altLang="en-US" sz="1200" u="none" strike="noStrike" kern="1200" cap="none" spc="0" normalizeH="0" baseline="0" noProof="0" dirty="0">
              <a:ln>
                <a:noFill/>
              </a:ln>
              <a:effectLst/>
              <a:uLnTx/>
              <a:uFillTx/>
              <a:latin typeface="Avenir LT Std 45 Book" panose="020B0502020203020204" pitchFamily="34" charset="0"/>
            </a:rPr>
            <a:t> Urging the public to contact legislators in support/opposition to legislation (grass roots)</a:t>
          </a:r>
        </a:p>
      </dsp:txBody>
      <dsp:txXfrm>
        <a:off x="3851976" y="906042"/>
        <a:ext cx="1688231" cy="2436241"/>
      </dsp:txXfrm>
    </dsp:sp>
    <dsp:sp modelId="{ECA7D174-F125-4D20-8BB7-822CCFC966F5}">
      <dsp:nvSpPr>
        <dsp:cNvPr id="0" name=""/>
        <dsp:cNvSpPr/>
      </dsp:nvSpPr>
      <dsp:spPr>
        <a:xfrm>
          <a:off x="5776560" y="467716"/>
          <a:ext cx="1688231" cy="43832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Avenir LT Std 45 Book" panose="020B0502020203020204" pitchFamily="34" charset="0"/>
            </a:rPr>
            <a:t>Campaign intervention</a:t>
          </a:r>
          <a:endParaRPr lang="en-US" sz="1200" kern="1200" dirty="0"/>
        </a:p>
      </dsp:txBody>
      <dsp:txXfrm>
        <a:off x="5776560" y="467716"/>
        <a:ext cx="1688231" cy="438326"/>
      </dsp:txXfrm>
    </dsp:sp>
    <dsp:sp modelId="{5C6AC8F5-5DC3-45B7-B311-2749FC3E7CEB}">
      <dsp:nvSpPr>
        <dsp:cNvPr id="0" name=""/>
        <dsp:cNvSpPr/>
      </dsp:nvSpPr>
      <dsp:spPr>
        <a:xfrm>
          <a:off x="5776560" y="906042"/>
          <a:ext cx="1688231" cy="243624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0" lvl="1" indent="0" algn="l" defTabSz="488950">
            <a:lnSpc>
              <a:spcPct val="90000"/>
            </a:lnSpc>
            <a:spcBef>
              <a:spcPct val="0"/>
            </a:spcBef>
            <a:spcAft>
              <a:spcPct val="15000"/>
            </a:spcAft>
            <a:buClr>
              <a:srgbClr val="83992A"/>
            </a:buClr>
            <a:buSzPct val="115000"/>
            <a:buFont typeface="Arial" panose="020B0604020202020204" pitchFamily="34" charset="0"/>
            <a:buNone/>
          </a:pPr>
          <a:r>
            <a:rPr kumimoji="0" lang="en-US" altLang="en-US" sz="1100" u="none" strike="noStrike" kern="1200" cap="none" spc="0" normalizeH="0" baseline="0" noProof="0" dirty="0">
              <a:ln>
                <a:noFill/>
              </a:ln>
              <a:solidFill>
                <a:prstClr val="black">
                  <a:hueOff val="0"/>
                  <a:satOff val="0"/>
                  <a:lumOff val="0"/>
                  <a:alphaOff val="0"/>
                </a:prstClr>
              </a:solidFill>
              <a:effectLst/>
              <a:uLnTx/>
              <a:uFillTx/>
              <a:latin typeface="Avenir LT Std 45 Book" panose="020B0502020203020204" pitchFamily="34" charset="0"/>
              <a:ea typeface="+mn-ea"/>
              <a:cs typeface="+mn-cs"/>
            </a:rPr>
            <a:t>Endorsing or spending on behalf of/in opposition to a candidate for public office </a:t>
          </a:r>
          <a:endParaRPr kumimoji="0" lang="en-US" sz="1100" u="none" strike="noStrike" kern="1200" cap="none" spc="0" normalizeH="0" baseline="0" dirty="0">
            <a:ln>
              <a:noFill/>
            </a:ln>
            <a:solidFill>
              <a:prstClr val="black">
                <a:hueOff val="0"/>
                <a:satOff val="0"/>
                <a:lumOff val="0"/>
                <a:alphaOff val="0"/>
              </a:prstClr>
            </a:solidFill>
            <a:effectLst/>
            <a:uLnTx/>
            <a:uFillTx/>
            <a:latin typeface="Avenir LT Std 45 Book" panose="020B0502020203020204" pitchFamily="34" charset="0"/>
            <a:ea typeface="+mn-ea"/>
            <a:cs typeface="+mn-cs"/>
          </a:endParaRPr>
        </a:p>
      </dsp:txBody>
      <dsp:txXfrm>
        <a:off x="5776560" y="906042"/>
        <a:ext cx="1688231" cy="2436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A6892-9363-44C8-9E8F-A96AD53B4F2B}">
      <dsp:nvSpPr>
        <dsp:cNvPr id="0" name=""/>
        <dsp:cNvSpPr/>
      </dsp:nvSpPr>
      <dsp:spPr>
        <a:xfrm>
          <a:off x="990599" y="0"/>
          <a:ext cx="2543175" cy="1866515"/>
        </a:xfrm>
        <a:prstGeom prst="trapezoid">
          <a:avLst>
            <a:gd name="adj" fmla="val 62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altLang="en-US" sz="1600" b="1" kern="1200" dirty="0">
              <a:solidFill>
                <a:schemeClr val="bg1"/>
              </a:solidFill>
            </a:rPr>
            <a:t>5% </a:t>
          </a:r>
        </a:p>
        <a:p>
          <a:pPr marL="0" lvl="0" indent="0" algn="ctr" defTabSz="711200">
            <a:lnSpc>
              <a:spcPct val="90000"/>
            </a:lnSpc>
            <a:spcBef>
              <a:spcPct val="0"/>
            </a:spcBef>
            <a:spcAft>
              <a:spcPct val="35000"/>
            </a:spcAft>
            <a:buNone/>
          </a:pPr>
          <a:r>
            <a:rPr lang="en-US" altLang="en-US" sz="1600" b="1" kern="1200" dirty="0">
              <a:solidFill>
                <a:schemeClr val="bg1"/>
              </a:solidFill>
            </a:rPr>
            <a:t>of </a:t>
          </a:r>
        </a:p>
        <a:p>
          <a:pPr marL="0" lvl="0" indent="0" algn="ctr" defTabSz="711200">
            <a:lnSpc>
              <a:spcPct val="90000"/>
            </a:lnSpc>
            <a:spcBef>
              <a:spcPct val="0"/>
            </a:spcBef>
            <a:spcAft>
              <a:spcPct val="35000"/>
            </a:spcAft>
            <a:buNone/>
          </a:pPr>
          <a:r>
            <a:rPr lang="en-US" altLang="en-US" sz="1600" b="1" kern="1200" dirty="0">
              <a:solidFill>
                <a:schemeClr val="bg1"/>
              </a:solidFill>
            </a:rPr>
            <a:t>remainder,</a:t>
          </a:r>
        </a:p>
        <a:p>
          <a:pPr marL="0" lvl="0" indent="0" algn="ctr" defTabSz="711200">
            <a:lnSpc>
              <a:spcPct val="90000"/>
            </a:lnSpc>
            <a:spcBef>
              <a:spcPct val="0"/>
            </a:spcBef>
            <a:spcAft>
              <a:spcPct val="35000"/>
            </a:spcAft>
            <a:buNone/>
          </a:pPr>
          <a:r>
            <a:rPr lang="en-US" altLang="en-US" sz="1600" b="1" kern="1200" dirty="0">
              <a:solidFill>
                <a:schemeClr val="bg1"/>
              </a:solidFill>
            </a:rPr>
            <a:t>up to total</a:t>
          </a:r>
        </a:p>
        <a:p>
          <a:pPr marL="0" lvl="0" indent="0" algn="ctr" defTabSz="711200">
            <a:lnSpc>
              <a:spcPct val="90000"/>
            </a:lnSpc>
            <a:spcBef>
              <a:spcPct val="0"/>
            </a:spcBef>
            <a:spcAft>
              <a:spcPct val="35000"/>
            </a:spcAft>
            <a:buNone/>
          </a:pPr>
          <a:r>
            <a:rPr lang="en-US" altLang="en-US" sz="1600" b="1" kern="1200" dirty="0">
              <a:solidFill>
                <a:schemeClr val="bg1"/>
              </a:solidFill>
            </a:rPr>
            <a:t>annual cap of $1 million</a:t>
          </a:r>
          <a:r>
            <a:rPr lang="en-US" altLang="en-US" sz="1800" b="1" kern="1200" dirty="0">
              <a:solidFill>
                <a:schemeClr val="bg1"/>
              </a:solidFill>
            </a:rPr>
            <a:t> </a:t>
          </a:r>
          <a:endParaRPr lang="en-US" sz="1800" b="1" kern="1200" dirty="0">
            <a:solidFill>
              <a:schemeClr val="bg1"/>
            </a:solidFill>
          </a:endParaRPr>
        </a:p>
      </dsp:txBody>
      <dsp:txXfrm>
        <a:off x="990599" y="0"/>
        <a:ext cx="2543175" cy="1866515"/>
      </dsp:txXfrm>
    </dsp:sp>
    <dsp:sp modelId="{1AD01AD3-855B-42CB-9E9E-6FD465261687}">
      <dsp:nvSpPr>
        <dsp:cNvPr id="0" name=""/>
        <dsp:cNvSpPr/>
      </dsp:nvSpPr>
      <dsp:spPr>
        <a:xfrm>
          <a:off x="685804" y="1866515"/>
          <a:ext cx="3152766" cy="554409"/>
        </a:xfrm>
        <a:prstGeom prst="trapezoid">
          <a:avLst>
            <a:gd name="adj" fmla="val 62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rPr>
            <a:t>10% of next $500,000, plus</a:t>
          </a:r>
        </a:p>
      </dsp:txBody>
      <dsp:txXfrm>
        <a:off x="1237538" y="1866515"/>
        <a:ext cx="2049298" cy="554409"/>
      </dsp:txXfrm>
    </dsp:sp>
    <dsp:sp modelId="{644C37AC-1F13-497C-BA35-5F213682015B}">
      <dsp:nvSpPr>
        <dsp:cNvPr id="0" name=""/>
        <dsp:cNvSpPr/>
      </dsp:nvSpPr>
      <dsp:spPr>
        <a:xfrm>
          <a:off x="381005" y="2420924"/>
          <a:ext cx="3762363" cy="605397"/>
        </a:xfrm>
        <a:prstGeom prst="trapezoid">
          <a:avLst>
            <a:gd name="adj" fmla="val 62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rPr>
            <a:t>15% of next $500,000, plus </a:t>
          </a:r>
        </a:p>
      </dsp:txBody>
      <dsp:txXfrm>
        <a:off x="1039419" y="2420924"/>
        <a:ext cx="2445536" cy="605397"/>
      </dsp:txXfrm>
    </dsp:sp>
    <dsp:sp modelId="{940E6638-2248-454F-8CD6-762AA92AC8A8}">
      <dsp:nvSpPr>
        <dsp:cNvPr id="0" name=""/>
        <dsp:cNvSpPr/>
      </dsp:nvSpPr>
      <dsp:spPr>
        <a:xfrm>
          <a:off x="76190" y="3026322"/>
          <a:ext cx="4371994" cy="618577"/>
        </a:xfrm>
        <a:prstGeom prst="trapezoid">
          <a:avLst>
            <a:gd name="adj" fmla="val 6206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altLang="en-US" sz="1600" b="1" kern="1200" dirty="0">
              <a:solidFill>
                <a:schemeClr val="bg1"/>
              </a:solidFill>
            </a:rPr>
            <a:t>20% of the organization’s first $500,000 of expenditures, plus</a:t>
          </a:r>
          <a:endParaRPr lang="en-US" sz="1600" b="1" kern="1200" dirty="0">
            <a:solidFill>
              <a:schemeClr val="bg1"/>
            </a:solidFill>
          </a:endParaRPr>
        </a:p>
      </dsp:txBody>
      <dsp:txXfrm>
        <a:off x="841289" y="3026322"/>
        <a:ext cx="2841796" cy="618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51798-26F8-4DB6-A5F7-C3D769BF36EA}">
      <dsp:nvSpPr>
        <dsp:cNvPr id="0" name=""/>
        <dsp:cNvSpPr/>
      </dsp:nvSpPr>
      <dsp:spPr>
        <a:xfrm>
          <a:off x="2333" y="178492"/>
          <a:ext cx="2275284" cy="7326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latin typeface="Avenir LT Std 45 Book" panose="020B0502020203020204" pitchFamily="34" charset="0"/>
            </a:rPr>
            <a:t>Lobbying Contacts </a:t>
          </a:r>
          <a:endParaRPr lang="en-US" sz="2000" kern="1200" dirty="0"/>
        </a:p>
      </dsp:txBody>
      <dsp:txXfrm>
        <a:off x="2333" y="178492"/>
        <a:ext cx="2275284" cy="732615"/>
      </dsp:txXfrm>
    </dsp:sp>
    <dsp:sp modelId="{743DE666-D18B-4851-81A4-7B5AD8C73B4E}">
      <dsp:nvSpPr>
        <dsp:cNvPr id="0" name=""/>
        <dsp:cNvSpPr/>
      </dsp:nvSpPr>
      <dsp:spPr>
        <a:xfrm>
          <a:off x="2333" y="911107"/>
          <a:ext cx="2275284" cy="24155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Clr>
              <a:srgbClr val="83992A"/>
            </a:buClr>
            <a:buSzPct val="115000"/>
            <a:buFont typeface="Arial" panose="020B0604020202020204" pitchFamily="34" charset="0"/>
            <a:buNone/>
          </a:pPr>
          <a:r>
            <a:rPr kumimoji="0" lang="en-US" altLang="en-US" sz="2000" b="0" u="none" strike="noStrike" kern="1200" cap="none" spc="0" normalizeH="0" baseline="0" noProof="0" dirty="0">
              <a:ln>
                <a:noFill/>
              </a:ln>
              <a:effectLst/>
              <a:uLnTx/>
              <a:uFillTx/>
              <a:latin typeface="Avenir LT Std 45 Book" panose="020B0502020203020204" pitchFamily="34" charset="0"/>
            </a:rPr>
            <a:t>Communication with legislative or executive branch official regarding:</a:t>
          </a:r>
          <a:endParaRPr lang="en-US" sz="2000" kern="1200" dirty="0"/>
        </a:p>
        <a:p>
          <a:pPr marL="171450" lvl="1" indent="-171450" algn="l" defTabSz="889000">
            <a:lnSpc>
              <a:spcPct val="90000"/>
            </a:lnSpc>
            <a:spcBef>
              <a:spcPct val="0"/>
            </a:spcBef>
            <a:spcAft>
              <a:spcPct val="15000"/>
            </a:spcAft>
            <a:buClr>
              <a:srgbClr val="83992A"/>
            </a:buClr>
            <a:buSzPct val="115000"/>
            <a:buFont typeface="Arial" panose="020B0604020202020204" pitchFamily="34" charset="0"/>
            <a:buChar char="•"/>
          </a:pPr>
          <a:r>
            <a:rPr kumimoji="0" lang="en-US" altLang="en-US" sz="2000" b="0" u="none" strike="noStrike" kern="1200" cap="none" spc="0" normalizeH="0" baseline="0" noProof="0" dirty="0">
              <a:ln>
                <a:noFill/>
              </a:ln>
              <a:effectLst/>
              <a:uLnTx/>
              <a:uFillTx/>
              <a:latin typeface="Avenir LT Std 45 Book" panose="020B0502020203020204" pitchFamily="34" charset="0"/>
            </a:rPr>
            <a:t>legislation</a:t>
          </a:r>
          <a:endParaRPr lang="en-US" sz="2000" kern="1200" dirty="0"/>
        </a:p>
        <a:p>
          <a:pPr marL="171450" lvl="1" indent="-171450" algn="l" defTabSz="889000">
            <a:lnSpc>
              <a:spcPct val="90000"/>
            </a:lnSpc>
            <a:spcBef>
              <a:spcPct val="0"/>
            </a:spcBef>
            <a:spcAft>
              <a:spcPct val="15000"/>
            </a:spcAft>
            <a:buClr>
              <a:srgbClr val="83992A"/>
            </a:buClr>
            <a:buSzPct val="115000"/>
            <a:buFont typeface="Arial" panose="020B0604020202020204" pitchFamily="34" charset="0"/>
            <a:buChar char="•"/>
          </a:pPr>
          <a:r>
            <a:rPr kumimoji="0" lang="en-US" altLang="en-US" sz="2000" b="0" u="none" strike="noStrike" kern="1200" cap="none" spc="0" normalizeH="0" baseline="0" noProof="0" dirty="0">
              <a:ln>
                <a:noFill/>
              </a:ln>
              <a:effectLst/>
              <a:uLnTx/>
              <a:uFillTx/>
              <a:latin typeface="Avenir LT Std 45 Book" panose="020B0502020203020204" pitchFamily="34" charset="0"/>
            </a:rPr>
            <a:t>regulations</a:t>
          </a:r>
          <a:endParaRPr lang="en-US" sz="2000" kern="1200" dirty="0"/>
        </a:p>
        <a:p>
          <a:pPr marL="171450" lvl="1" indent="-171450" algn="l" defTabSz="889000">
            <a:lnSpc>
              <a:spcPct val="90000"/>
            </a:lnSpc>
            <a:spcBef>
              <a:spcPct val="0"/>
            </a:spcBef>
            <a:spcAft>
              <a:spcPct val="15000"/>
            </a:spcAft>
            <a:buClr>
              <a:srgbClr val="83992A"/>
            </a:buClr>
            <a:buSzPct val="115000"/>
            <a:buFont typeface="Arial" panose="020B0604020202020204" pitchFamily="34" charset="0"/>
            <a:buChar char="•"/>
          </a:pPr>
          <a:r>
            <a:rPr kumimoji="0" lang="en-US" altLang="en-US" sz="2000" b="0" u="none" strike="noStrike" kern="1200" cap="none" spc="0" normalizeH="0" baseline="0" noProof="0" dirty="0">
              <a:ln>
                <a:noFill/>
              </a:ln>
              <a:effectLst/>
              <a:uLnTx/>
              <a:uFillTx/>
              <a:latin typeface="Avenir LT Std 45 Book" panose="020B0502020203020204" pitchFamily="34" charset="0"/>
            </a:rPr>
            <a:t>rules or policies</a:t>
          </a:r>
          <a:endParaRPr lang="en-US" sz="2000" kern="1200" dirty="0"/>
        </a:p>
      </dsp:txBody>
      <dsp:txXfrm>
        <a:off x="2333" y="911107"/>
        <a:ext cx="2275284" cy="2415599"/>
      </dsp:txXfrm>
    </dsp:sp>
    <dsp:sp modelId="{56D081E2-263D-47F9-A54F-AB594AF1B871}">
      <dsp:nvSpPr>
        <dsp:cNvPr id="0" name=""/>
        <dsp:cNvSpPr/>
      </dsp:nvSpPr>
      <dsp:spPr>
        <a:xfrm>
          <a:off x="2596157" y="178492"/>
          <a:ext cx="2275284" cy="7326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latin typeface="Avenir LT Std 45 Book" panose="020B0502020203020204" pitchFamily="34" charset="0"/>
            </a:rPr>
            <a:t>Lobbying Activities </a:t>
          </a:r>
          <a:endParaRPr lang="en-US" sz="2000" kern="1200" dirty="0"/>
        </a:p>
      </dsp:txBody>
      <dsp:txXfrm>
        <a:off x="2596157" y="178492"/>
        <a:ext cx="2275284" cy="732615"/>
      </dsp:txXfrm>
    </dsp:sp>
    <dsp:sp modelId="{2DCD51C1-CDA8-4F84-ACA4-CABF16FB0B22}">
      <dsp:nvSpPr>
        <dsp:cNvPr id="0" name=""/>
        <dsp:cNvSpPr/>
      </dsp:nvSpPr>
      <dsp:spPr>
        <a:xfrm>
          <a:off x="2596157" y="911107"/>
          <a:ext cx="2275284" cy="24155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Clr>
              <a:srgbClr val="83992A"/>
            </a:buClr>
            <a:buSzPct val="115000"/>
            <a:buFont typeface="Arial" panose="020B0604020202020204" pitchFamily="34" charset="0"/>
            <a:buNone/>
          </a:pPr>
          <a:r>
            <a:rPr kumimoji="0" lang="en-US" altLang="en-US" sz="2000" u="none" strike="noStrike" kern="1200" cap="none" spc="0" normalizeH="0" baseline="0" noProof="0" dirty="0">
              <a:ln>
                <a:noFill/>
              </a:ln>
              <a:effectLst/>
              <a:uLnTx/>
              <a:uFillTx/>
              <a:latin typeface="Avenir LT Std 45 Book" panose="020B0502020203020204" pitchFamily="34" charset="0"/>
            </a:rPr>
            <a:t>Includes preparation and planning for lobbying contacts</a:t>
          </a:r>
          <a:endParaRPr lang="en-US" sz="2000" kern="1200" dirty="0"/>
        </a:p>
      </dsp:txBody>
      <dsp:txXfrm>
        <a:off x="2596157" y="911107"/>
        <a:ext cx="2275284" cy="2415599"/>
      </dsp:txXfrm>
    </dsp:sp>
    <dsp:sp modelId="{F86411F1-4F4E-4789-94A4-911E09AD61A9}">
      <dsp:nvSpPr>
        <dsp:cNvPr id="0" name=""/>
        <dsp:cNvSpPr/>
      </dsp:nvSpPr>
      <dsp:spPr>
        <a:xfrm>
          <a:off x="5189981" y="178492"/>
          <a:ext cx="2275284" cy="7326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latin typeface="Avenir LT Std 45 Book" panose="020B0502020203020204" pitchFamily="34" charset="0"/>
            </a:rPr>
            <a:t>Lobbying Expenses </a:t>
          </a:r>
          <a:endParaRPr lang="en-US" sz="2000" kern="1200" dirty="0"/>
        </a:p>
      </dsp:txBody>
      <dsp:txXfrm>
        <a:off x="5189981" y="178492"/>
        <a:ext cx="2275284" cy="732615"/>
      </dsp:txXfrm>
    </dsp:sp>
    <dsp:sp modelId="{6836EA08-B9BC-415D-9DD6-A068FAACA5C0}">
      <dsp:nvSpPr>
        <dsp:cNvPr id="0" name=""/>
        <dsp:cNvSpPr/>
      </dsp:nvSpPr>
      <dsp:spPr>
        <a:xfrm>
          <a:off x="5189981" y="911107"/>
          <a:ext cx="2275284" cy="24155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Clr>
              <a:srgbClr val="83992A"/>
            </a:buClr>
            <a:buSzPct val="115000"/>
            <a:buFont typeface="Arial" panose="020B0604020202020204" pitchFamily="34" charset="0"/>
            <a:buNone/>
          </a:pPr>
          <a:r>
            <a:rPr kumimoji="0" lang="en-US" altLang="en-US" sz="2000" u="none" strike="noStrike" kern="1200" cap="none" spc="0" normalizeH="0" baseline="0" noProof="0" dirty="0">
              <a:ln>
                <a:noFill/>
              </a:ln>
              <a:effectLst/>
              <a:uLnTx/>
              <a:uFillTx/>
              <a:latin typeface="Avenir LT Std 45 Book" panose="020B0502020203020204" pitchFamily="34" charset="0"/>
            </a:rPr>
            <a:t>Includes pro rata portion of salary spent on lobbying activities </a:t>
          </a:r>
          <a:endParaRPr lang="en-US" sz="2000" kern="1200" dirty="0"/>
        </a:p>
      </dsp:txBody>
      <dsp:txXfrm>
        <a:off x="5189981" y="911107"/>
        <a:ext cx="2275284" cy="24155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51798-26F8-4DB6-A5F7-C3D769BF36EA}">
      <dsp:nvSpPr>
        <dsp:cNvPr id="0" name=""/>
        <dsp:cNvSpPr/>
      </dsp:nvSpPr>
      <dsp:spPr>
        <a:xfrm>
          <a:off x="2333" y="307099"/>
          <a:ext cx="2275284" cy="89607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Contributions to Candidates </a:t>
          </a:r>
        </a:p>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(“Hard Money”)</a:t>
          </a:r>
          <a:endParaRPr lang="en-US" sz="1600" kern="1200" dirty="0"/>
        </a:p>
      </dsp:txBody>
      <dsp:txXfrm>
        <a:off x="2333" y="307099"/>
        <a:ext cx="2275284" cy="896072"/>
      </dsp:txXfrm>
    </dsp:sp>
    <dsp:sp modelId="{743DE666-D18B-4851-81A4-7B5AD8C73B4E}">
      <dsp:nvSpPr>
        <dsp:cNvPr id="0" name=""/>
        <dsp:cNvSpPr/>
      </dsp:nvSpPr>
      <dsp:spPr>
        <a:xfrm>
          <a:off x="2333" y="1203171"/>
          <a:ext cx="2275284" cy="19949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0" lvl="1" indent="0" algn="l" defTabSz="711200">
            <a:lnSpc>
              <a:spcPct val="90000"/>
            </a:lnSpc>
            <a:spcBef>
              <a:spcPct val="0"/>
            </a:spcBef>
            <a:spcAft>
              <a:spcPct val="15000"/>
            </a:spcAft>
            <a:buClr>
              <a:srgbClr val="83992A"/>
            </a:buClr>
            <a:buSzPct val="115000"/>
            <a:buFont typeface="Arial" panose="020B0604020202020204" pitchFamily="34" charset="0"/>
            <a:buNone/>
          </a:pPr>
          <a:r>
            <a:rPr kumimoji="0" lang="en-US" altLang="en-US" sz="1600" b="0" u="none" strike="noStrike" kern="1200" cap="none" spc="0" normalizeH="0" baseline="0" noProof="0" dirty="0">
              <a:ln>
                <a:noFill/>
              </a:ln>
              <a:effectLst/>
              <a:uLnTx/>
              <a:uFillTx/>
              <a:latin typeface="Avenir LT Std 45 Book" panose="020B0502020203020204" pitchFamily="34" charset="0"/>
            </a:rPr>
            <a:t>Contributions of money or other things of value to candidate campaign committees</a:t>
          </a:r>
          <a:endParaRPr lang="en-US" sz="1600" kern="1200" dirty="0"/>
        </a:p>
      </dsp:txBody>
      <dsp:txXfrm>
        <a:off x="2333" y="1203171"/>
        <a:ext cx="2275284" cy="1994928"/>
      </dsp:txXfrm>
    </dsp:sp>
    <dsp:sp modelId="{56D081E2-263D-47F9-A54F-AB594AF1B871}">
      <dsp:nvSpPr>
        <dsp:cNvPr id="0" name=""/>
        <dsp:cNvSpPr/>
      </dsp:nvSpPr>
      <dsp:spPr>
        <a:xfrm>
          <a:off x="2596157" y="307099"/>
          <a:ext cx="2275284" cy="89607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Other Uncapped Contributions</a:t>
          </a:r>
        </a:p>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(“Soft Money”)</a:t>
          </a:r>
          <a:endParaRPr lang="en-US" sz="1600" kern="1200" dirty="0"/>
        </a:p>
      </dsp:txBody>
      <dsp:txXfrm>
        <a:off x="2596157" y="307099"/>
        <a:ext cx="2275284" cy="896072"/>
      </dsp:txXfrm>
    </dsp:sp>
    <dsp:sp modelId="{2DCD51C1-CDA8-4F84-ACA4-CABF16FB0B22}">
      <dsp:nvSpPr>
        <dsp:cNvPr id="0" name=""/>
        <dsp:cNvSpPr/>
      </dsp:nvSpPr>
      <dsp:spPr>
        <a:xfrm>
          <a:off x="2596157" y="1203171"/>
          <a:ext cx="2275284" cy="19949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0" lvl="1" indent="0" algn="l" defTabSz="711200">
            <a:lnSpc>
              <a:spcPct val="90000"/>
            </a:lnSpc>
            <a:spcBef>
              <a:spcPct val="0"/>
            </a:spcBef>
            <a:spcAft>
              <a:spcPct val="15000"/>
            </a:spcAft>
            <a:buClr>
              <a:srgbClr val="83992A"/>
            </a:buClr>
            <a:buSzPct val="115000"/>
            <a:buFont typeface="Arial" panose="020B0604020202020204" pitchFamily="34" charset="0"/>
            <a:buNone/>
          </a:pPr>
          <a:r>
            <a:rPr kumimoji="0" lang="en-US" altLang="en-US" sz="1600" u="none" strike="noStrike" kern="1200" cap="none" spc="0" normalizeH="0" baseline="0" noProof="0" dirty="0">
              <a:ln>
                <a:noFill/>
              </a:ln>
              <a:effectLst/>
              <a:uLnTx/>
              <a:uFillTx/>
              <a:latin typeface="Avenir LT Std 45 Book" panose="020B0502020203020204" pitchFamily="34" charset="0"/>
            </a:rPr>
            <a:t>Contributions to political action committees or </a:t>
          </a:r>
          <a:r>
            <a:rPr kumimoji="0" lang="en-US" altLang="en-US" sz="1600" u="none" strike="noStrike" kern="1200" cap="none" spc="0" normalizeH="0" baseline="0" noProof="0" dirty="0" err="1">
              <a:ln>
                <a:noFill/>
              </a:ln>
              <a:effectLst/>
              <a:uLnTx/>
              <a:uFillTx/>
              <a:latin typeface="Avenir LT Std 45 Book" panose="020B0502020203020204" pitchFamily="34" charset="0"/>
            </a:rPr>
            <a:t>SuperPACs</a:t>
          </a:r>
          <a:r>
            <a:rPr kumimoji="0" lang="en-US" altLang="en-US" sz="1600" u="none" strike="noStrike" kern="1200" cap="none" spc="0" normalizeH="0" baseline="0" noProof="0" dirty="0">
              <a:ln>
                <a:noFill/>
              </a:ln>
              <a:effectLst/>
              <a:uLnTx/>
              <a:uFillTx/>
              <a:latin typeface="Avenir LT Std 45 Book" panose="020B0502020203020204" pitchFamily="34" charset="0"/>
            </a:rPr>
            <a:t> </a:t>
          </a:r>
          <a:endParaRPr lang="en-US" sz="1600" kern="1200" dirty="0"/>
        </a:p>
      </dsp:txBody>
      <dsp:txXfrm>
        <a:off x="2596157" y="1203171"/>
        <a:ext cx="2275284" cy="1994928"/>
      </dsp:txXfrm>
    </dsp:sp>
    <dsp:sp modelId="{F86411F1-4F4E-4789-94A4-911E09AD61A9}">
      <dsp:nvSpPr>
        <dsp:cNvPr id="0" name=""/>
        <dsp:cNvSpPr/>
      </dsp:nvSpPr>
      <dsp:spPr>
        <a:xfrm>
          <a:off x="5189981" y="307099"/>
          <a:ext cx="2275284" cy="89607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Independent Expenditure</a:t>
          </a:r>
          <a:endParaRPr lang="en-US" sz="1600" kern="1200" dirty="0"/>
        </a:p>
      </dsp:txBody>
      <dsp:txXfrm>
        <a:off x="5189981" y="307099"/>
        <a:ext cx="2275284" cy="896072"/>
      </dsp:txXfrm>
    </dsp:sp>
    <dsp:sp modelId="{6836EA08-B9BC-415D-9DD6-A068FAACA5C0}">
      <dsp:nvSpPr>
        <dsp:cNvPr id="0" name=""/>
        <dsp:cNvSpPr/>
      </dsp:nvSpPr>
      <dsp:spPr>
        <a:xfrm>
          <a:off x="5189981" y="1203171"/>
          <a:ext cx="2275284" cy="19949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0" lvl="1" indent="0" algn="l" defTabSz="711200">
            <a:lnSpc>
              <a:spcPct val="90000"/>
            </a:lnSpc>
            <a:spcBef>
              <a:spcPct val="0"/>
            </a:spcBef>
            <a:spcAft>
              <a:spcPct val="15000"/>
            </a:spcAft>
            <a:buClr>
              <a:srgbClr val="83992A"/>
            </a:buClr>
            <a:buSzPct val="115000"/>
            <a:buFont typeface="Arial" panose="020B0604020202020204" pitchFamily="34" charset="0"/>
            <a:buNone/>
          </a:pPr>
          <a:r>
            <a:rPr kumimoji="0" lang="en-US" altLang="en-US" sz="1600" u="none" strike="noStrike" kern="1200" cap="none" spc="0" normalizeH="0" baseline="0" noProof="0" dirty="0">
              <a:ln>
                <a:noFill/>
              </a:ln>
              <a:effectLst/>
              <a:uLnTx/>
              <a:uFillTx/>
              <a:latin typeface="Avenir LT Std 45 Book" panose="020B0502020203020204" pitchFamily="34" charset="0"/>
            </a:rPr>
            <a:t>Expenditures in support of/opposition to candidates or political parties, made without any coordination whatsoever with the candidate or party </a:t>
          </a:r>
          <a:endParaRPr lang="en-US" sz="1600" kern="1200" dirty="0"/>
        </a:p>
      </dsp:txBody>
      <dsp:txXfrm>
        <a:off x="5189981" y="1203171"/>
        <a:ext cx="2275284" cy="19949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51798-26F8-4DB6-A5F7-C3D769BF36EA}">
      <dsp:nvSpPr>
        <dsp:cNvPr id="0" name=""/>
        <dsp:cNvSpPr/>
      </dsp:nvSpPr>
      <dsp:spPr>
        <a:xfrm>
          <a:off x="342845" y="21642"/>
          <a:ext cx="1553411" cy="55678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bg1"/>
              </a:solidFill>
              <a:latin typeface="Avenir LT Std 45 Book" panose="020B0502020203020204" pitchFamily="34" charset="0"/>
            </a:rPr>
            <a:t>Direct Contributions</a:t>
          </a:r>
          <a:endParaRPr lang="en-US" sz="1500" kern="1200" dirty="0"/>
        </a:p>
      </dsp:txBody>
      <dsp:txXfrm>
        <a:off x="342845" y="21642"/>
        <a:ext cx="1553411" cy="556789"/>
      </dsp:txXfrm>
    </dsp:sp>
    <dsp:sp modelId="{743DE666-D18B-4851-81A4-7B5AD8C73B4E}">
      <dsp:nvSpPr>
        <dsp:cNvPr id="0" name=""/>
        <dsp:cNvSpPr/>
      </dsp:nvSpPr>
      <dsp:spPr>
        <a:xfrm>
          <a:off x="343701" y="553606"/>
          <a:ext cx="1538554" cy="297955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09538" lvl="1" indent="-109538" algn="l" defTabSz="622300">
            <a:lnSpc>
              <a:spcPct val="90000"/>
            </a:lnSpc>
            <a:spcBef>
              <a:spcPct val="0"/>
            </a:spcBef>
            <a:spcAft>
              <a:spcPts val="600"/>
            </a:spcAft>
            <a:buClr>
              <a:srgbClr val="83992A"/>
            </a:buClr>
            <a:buSzPct val="115000"/>
            <a:buFont typeface="Arial" panose="020B0604020202020204" pitchFamily="34" charset="0"/>
            <a:buChar char="•"/>
          </a:pPr>
          <a:r>
            <a:rPr kumimoji="0" lang="en-US" altLang="en-US" sz="1400" b="0" u="none" strike="noStrike" kern="1200" cap="none" spc="0" normalizeH="0" baseline="0" noProof="0" dirty="0">
              <a:ln>
                <a:noFill/>
              </a:ln>
              <a:effectLst/>
              <a:uLnTx/>
              <a:uFillTx/>
              <a:latin typeface="Avenir LT Std 45 Book" panose="020B0502020203020204" pitchFamily="34" charset="0"/>
            </a:rPr>
            <a:t>PROHIBITED</a:t>
          </a:r>
          <a:endParaRPr lang="en-US" sz="1400" kern="1200" dirty="0"/>
        </a:p>
        <a:p>
          <a:pPr marL="109538" lvl="1" indent="-109538" algn="l" defTabSz="622300">
            <a:lnSpc>
              <a:spcPct val="90000"/>
            </a:lnSpc>
            <a:spcBef>
              <a:spcPct val="0"/>
            </a:spcBef>
            <a:spcAft>
              <a:spcPts val="600"/>
            </a:spcAft>
            <a:buClr>
              <a:srgbClr val="83992A"/>
            </a:buClr>
            <a:buSzPct val="115000"/>
            <a:buFont typeface="Arial" panose="020B0604020202020204" pitchFamily="34" charset="0"/>
            <a:buChar char="•"/>
          </a:pPr>
          <a:r>
            <a:rPr kumimoji="0" lang="en-US" altLang="en-US" sz="1400" b="0" u="none" strike="noStrike" kern="1200" cap="none" spc="0" normalizeH="0" baseline="0" noProof="0" dirty="0">
              <a:ln>
                <a:noFill/>
              </a:ln>
              <a:effectLst/>
              <a:uLnTx/>
              <a:uFillTx/>
              <a:latin typeface="Avenir LT Std 45 Book" panose="020B0502020203020204" pitchFamily="34" charset="0"/>
            </a:rPr>
            <a:t>Federal law bars corporate contributions to candidate committees.  52 U.S.C. s. 30118 </a:t>
          </a:r>
          <a:endParaRPr lang="en-US" sz="1400" kern="1200" dirty="0"/>
        </a:p>
        <a:p>
          <a:pPr marL="109538" lvl="1" indent="-109538" algn="l" defTabSz="622300">
            <a:lnSpc>
              <a:spcPct val="90000"/>
            </a:lnSpc>
            <a:spcBef>
              <a:spcPct val="0"/>
            </a:spcBef>
            <a:spcAft>
              <a:spcPts val="600"/>
            </a:spcAft>
            <a:buClr>
              <a:srgbClr val="83992A"/>
            </a:buClr>
            <a:buSzPct val="115000"/>
            <a:buFont typeface="Arial" panose="020B0604020202020204" pitchFamily="34" charset="0"/>
            <a:buNone/>
          </a:pPr>
          <a:endParaRPr kumimoji="0" lang="en-US" altLang="en-US" sz="1400" b="0" u="none" strike="noStrike" kern="1200" cap="none" spc="0" normalizeH="0" baseline="0" noProof="0" dirty="0">
            <a:ln>
              <a:noFill/>
            </a:ln>
            <a:effectLst/>
            <a:uLnTx/>
            <a:uFillTx/>
            <a:latin typeface="Avenir LT Std 45 Book" panose="020B0502020203020204" pitchFamily="34" charset="0"/>
          </a:endParaRPr>
        </a:p>
      </dsp:txBody>
      <dsp:txXfrm>
        <a:off x="343701" y="553606"/>
        <a:ext cx="1538554" cy="2979555"/>
      </dsp:txXfrm>
    </dsp:sp>
    <dsp:sp modelId="{56D081E2-263D-47F9-A54F-AB594AF1B871}">
      <dsp:nvSpPr>
        <dsp:cNvPr id="0" name=""/>
        <dsp:cNvSpPr/>
      </dsp:nvSpPr>
      <dsp:spPr>
        <a:xfrm>
          <a:off x="2181496" y="-11801"/>
          <a:ext cx="3150563" cy="55678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bg1"/>
              </a:solidFill>
              <a:latin typeface="Avenir LT Std 45 Book" panose="020B0502020203020204" pitchFamily="34" charset="0"/>
            </a:rPr>
            <a:t>Other Contributions*</a:t>
          </a:r>
          <a:endParaRPr lang="en-US" sz="1500" kern="1200" dirty="0"/>
        </a:p>
      </dsp:txBody>
      <dsp:txXfrm>
        <a:off x="2181496" y="-11801"/>
        <a:ext cx="3150563" cy="556789"/>
      </dsp:txXfrm>
    </dsp:sp>
    <dsp:sp modelId="{2DCD51C1-CDA8-4F84-ACA4-CABF16FB0B22}">
      <dsp:nvSpPr>
        <dsp:cNvPr id="0" name=""/>
        <dsp:cNvSpPr/>
      </dsp:nvSpPr>
      <dsp:spPr>
        <a:xfrm>
          <a:off x="2166283" y="563861"/>
          <a:ext cx="3180990" cy="29531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1450" lvl="1" indent="-171450" algn="l" defTabSz="622300">
            <a:lnSpc>
              <a:spcPct val="90000"/>
            </a:lnSpc>
            <a:spcBef>
              <a:spcPct val="0"/>
            </a:spcBef>
            <a:spcAft>
              <a:spcPts val="600"/>
            </a:spcAft>
            <a:buClr>
              <a:srgbClr val="83992A"/>
            </a:buClr>
            <a:buSzPct val="115000"/>
            <a:buFont typeface="Arial" panose="020B0604020202020204" pitchFamily="34" charset="0"/>
            <a:buChar char="•"/>
          </a:pPr>
          <a:r>
            <a:rPr kumimoji="0" lang="en-US" altLang="en-US" sz="1400" b="1" u="none" strike="noStrike" kern="1200" cap="none" spc="0" normalizeH="0" baseline="0" noProof="0" dirty="0">
              <a:ln>
                <a:noFill/>
              </a:ln>
              <a:effectLst/>
              <a:uLnTx/>
              <a:uFillTx/>
              <a:latin typeface="Avenir LT Std 45 Book" panose="020B0502020203020204" pitchFamily="34" charset="0"/>
            </a:rPr>
            <a:t>Separate Segregated Fund:  </a:t>
          </a:r>
          <a:r>
            <a:rPr kumimoji="0" lang="en-US" altLang="en-US" sz="1400" u="none" strike="noStrike" kern="1200" cap="none" spc="0" normalizeH="0" baseline="0" noProof="0" dirty="0">
              <a:ln>
                <a:noFill/>
              </a:ln>
              <a:effectLst/>
              <a:uLnTx/>
              <a:uFillTx/>
              <a:latin typeface="Avenir LT Std 45 Book" panose="020B0502020203020204" pitchFamily="34" charset="0"/>
            </a:rPr>
            <a:t>corporations can establish an affiliated PAC – to raise funds from those affiliated with the corporation, but it may not contribute to the affiliated PAC beyond paying its administrative costs </a:t>
          </a:r>
          <a:endParaRPr lang="en-US" sz="1400" kern="1200" dirty="0"/>
        </a:p>
        <a:p>
          <a:pPr marL="171450" lvl="1" indent="-171450" algn="l" defTabSz="622300">
            <a:lnSpc>
              <a:spcPct val="90000"/>
            </a:lnSpc>
            <a:spcBef>
              <a:spcPct val="0"/>
            </a:spcBef>
            <a:spcAft>
              <a:spcPts val="600"/>
            </a:spcAft>
            <a:buClr>
              <a:srgbClr val="83992A"/>
            </a:buClr>
            <a:buSzPct val="115000"/>
            <a:buFont typeface="Arial" panose="020B0604020202020204" pitchFamily="34" charset="0"/>
            <a:buChar char="•"/>
          </a:pPr>
          <a:r>
            <a:rPr kumimoji="0" lang="en-US" altLang="en-US" sz="1400" b="1" u="none" strike="noStrike" kern="1200" cap="none" spc="0" normalizeH="0" baseline="0" noProof="0" dirty="0">
              <a:ln>
                <a:noFill/>
              </a:ln>
              <a:effectLst/>
              <a:uLnTx/>
              <a:uFillTx/>
              <a:latin typeface="Avenir LT Std 45 Book" panose="020B0502020203020204" pitchFamily="34" charset="0"/>
            </a:rPr>
            <a:t>SuperPAC:  </a:t>
          </a:r>
          <a:r>
            <a:rPr kumimoji="0" lang="en-US" altLang="en-US" sz="1400" u="none" strike="noStrike" kern="1200" cap="none" spc="0" normalizeH="0" baseline="0" noProof="0" dirty="0">
              <a:ln>
                <a:noFill/>
              </a:ln>
              <a:effectLst/>
              <a:uLnTx/>
              <a:uFillTx/>
              <a:latin typeface="Avenir LT Std 45 Book" panose="020B0502020203020204" pitchFamily="34" charset="0"/>
            </a:rPr>
            <a:t>corporations can donate without limitation to a SuperPAC (which is permitted to make independent expenditures only).  See </a:t>
          </a:r>
          <a:r>
            <a:rPr kumimoji="0" lang="en-US" altLang="en-US" sz="1400" i="1" u="none" strike="noStrike" kern="1200" cap="none" spc="0" normalizeH="0" baseline="0" noProof="0" dirty="0">
              <a:ln>
                <a:noFill/>
              </a:ln>
              <a:effectLst/>
              <a:uLnTx/>
              <a:uFillTx/>
              <a:latin typeface="Avenir LT Std 45 Book" panose="020B0502020203020204" pitchFamily="34" charset="0"/>
            </a:rPr>
            <a:t>SpeechNow.org v. FEC</a:t>
          </a:r>
          <a:r>
            <a:rPr kumimoji="0" lang="en-US" altLang="en-US" sz="1400" u="none" strike="noStrike" kern="1200" cap="none" spc="0" normalizeH="0" baseline="0" noProof="0" dirty="0">
              <a:ln>
                <a:noFill/>
              </a:ln>
              <a:effectLst/>
              <a:uLnTx/>
              <a:uFillTx/>
              <a:latin typeface="Avenir LT Std 45 Book" panose="020B0502020203020204" pitchFamily="34" charset="0"/>
            </a:rPr>
            <a:t>; FEC Advisory Op. 2010-11 </a:t>
          </a:r>
        </a:p>
      </dsp:txBody>
      <dsp:txXfrm>
        <a:off x="2166283" y="563861"/>
        <a:ext cx="3180990" cy="2953139"/>
      </dsp:txXfrm>
    </dsp:sp>
    <dsp:sp modelId="{F86411F1-4F4E-4789-94A4-911E09AD61A9}">
      <dsp:nvSpPr>
        <dsp:cNvPr id="0" name=""/>
        <dsp:cNvSpPr/>
      </dsp:nvSpPr>
      <dsp:spPr>
        <a:xfrm>
          <a:off x="5620445" y="-13676"/>
          <a:ext cx="1450038" cy="55678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bg1"/>
              </a:solidFill>
              <a:latin typeface="Avenir LT Std 45 Book" panose="020B0502020203020204" pitchFamily="34" charset="0"/>
            </a:rPr>
            <a:t>Independent Expenditure</a:t>
          </a:r>
          <a:endParaRPr lang="en-US" sz="1500" kern="1200" dirty="0"/>
        </a:p>
      </dsp:txBody>
      <dsp:txXfrm>
        <a:off x="5620445" y="-13676"/>
        <a:ext cx="1450038" cy="556789"/>
      </dsp:txXfrm>
    </dsp:sp>
    <dsp:sp modelId="{6836EA08-B9BC-415D-9DD6-A068FAACA5C0}">
      <dsp:nvSpPr>
        <dsp:cNvPr id="0" name=""/>
        <dsp:cNvSpPr/>
      </dsp:nvSpPr>
      <dsp:spPr>
        <a:xfrm>
          <a:off x="5617299" y="535552"/>
          <a:ext cx="1507454" cy="299088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09538" lvl="1" indent="-109538" algn="l" defTabSz="622300">
            <a:lnSpc>
              <a:spcPct val="90000"/>
            </a:lnSpc>
            <a:spcBef>
              <a:spcPct val="0"/>
            </a:spcBef>
            <a:spcAft>
              <a:spcPct val="15000"/>
            </a:spcAft>
            <a:buClr>
              <a:srgbClr val="83992A"/>
            </a:buClr>
            <a:buSzPct val="115000"/>
            <a:buFont typeface="Arial" panose="020B0604020202020204" pitchFamily="34" charset="0"/>
            <a:buChar char="•"/>
          </a:pPr>
          <a:r>
            <a:rPr kumimoji="0" lang="en-US" altLang="en-US" sz="1400" u="none" strike="noStrike" kern="1200" cap="none" spc="0" normalizeH="0" baseline="0" noProof="0" dirty="0">
              <a:ln>
                <a:noFill/>
              </a:ln>
              <a:effectLst/>
              <a:uLnTx/>
              <a:uFillTx/>
              <a:latin typeface="Avenir LT Std 45 Book" panose="020B0502020203020204" pitchFamily="34" charset="0"/>
            </a:rPr>
            <a:t>Corporations may make unlimited independent expenditures in support of/opposition to a candidate or political party  (</a:t>
          </a:r>
          <a:r>
            <a:rPr kumimoji="0" lang="en-US" altLang="en-US" sz="1400" i="1" u="none" strike="noStrike" kern="1200" cap="none" spc="0" normalizeH="0" baseline="0" noProof="0" dirty="0">
              <a:ln>
                <a:noFill/>
              </a:ln>
              <a:effectLst/>
              <a:uLnTx/>
              <a:uFillTx/>
              <a:latin typeface="Avenir LT Std 45 Book" panose="020B0502020203020204" pitchFamily="34" charset="0"/>
            </a:rPr>
            <a:t>Citizens United </a:t>
          </a:r>
          <a:r>
            <a:rPr kumimoji="0" lang="en-US" altLang="en-US" sz="1400" u="none" strike="noStrike" kern="1200" cap="none" spc="0" normalizeH="0" baseline="0" noProof="0" dirty="0">
              <a:ln>
                <a:noFill/>
              </a:ln>
              <a:effectLst/>
              <a:uLnTx/>
              <a:uFillTx/>
              <a:latin typeface="Avenir LT Std 45 Book" panose="020B0502020203020204" pitchFamily="34" charset="0"/>
            </a:rPr>
            <a:t>) </a:t>
          </a:r>
          <a:endParaRPr lang="en-US" sz="1400" kern="1200" dirty="0"/>
        </a:p>
        <a:p>
          <a:pPr marL="109538" lvl="1" indent="-109538" algn="l" defTabSz="622300">
            <a:lnSpc>
              <a:spcPct val="90000"/>
            </a:lnSpc>
            <a:spcBef>
              <a:spcPct val="0"/>
            </a:spcBef>
            <a:spcAft>
              <a:spcPct val="15000"/>
            </a:spcAft>
            <a:buClr>
              <a:srgbClr val="83992A"/>
            </a:buClr>
            <a:buSzPct val="115000"/>
            <a:buFont typeface="Arial" panose="020B0604020202020204" pitchFamily="34" charset="0"/>
            <a:buNone/>
          </a:pPr>
          <a:endParaRPr kumimoji="0" lang="en-US" altLang="en-US" sz="1400" u="none" strike="noStrike" kern="1200" cap="none" spc="0" normalizeH="0" baseline="0" noProof="0" dirty="0">
            <a:ln>
              <a:noFill/>
            </a:ln>
            <a:effectLst/>
            <a:uLnTx/>
            <a:uFillTx/>
            <a:latin typeface="Avenir LT Std 45 Book" panose="020B0502020203020204" pitchFamily="34" charset="0"/>
          </a:endParaRPr>
        </a:p>
      </dsp:txBody>
      <dsp:txXfrm>
        <a:off x="5617299" y="535552"/>
        <a:ext cx="1507454" cy="29908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51798-26F8-4DB6-A5F7-C3D769BF36EA}">
      <dsp:nvSpPr>
        <dsp:cNvPr id="0" name=""/>
        <dsp:cNvSpPr/>
      </dsp:nvSpPr>
      <dsp:spPr>
        <a:xfrm>
          <a:off x="2333" y="39281"/>
          <a:ext cx="2275284" cy="633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Direct Contributions*</a:t>
          </a:r>
          <a:endParaRPr lang="en-US" sz="1600" kern="1200" dirty="0"/>
        </a:p>
      </dsp:txBody>
      <dsp:txXfrm>
        <a:off x="2333" y="39281"/>
        <a:ext cx="2275284" cy="633600"/>
      </dsp:txXfrm>
    </dsp:sp>
    <dsp:sp modelId="{743DE666-D18B-4851-81A4-7B5AD8C73B4E}">
      <dsp:nvSpPr>
        <dsp:cNvPr id="0" name=""/>
        <dsp:cNvSpPr/>
      </dsp:nvSpPr>
      <dsp:spPr>
        <a:xfrm>
          <a:off x="2333" y="672881"/>
          <a:ext cx="2275284" cy="27930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09538" lvl="1" indent="-109538" algn="l" defTabSz="622300">
            <a:lnSpc>
              <a:spcPct val="90000"/>
            </a:lnSpc>
            <a:spcBef>
              <a:spcPct val="0"/>
            </a:spcBef>
            <a:spcAft>
              <a:spcPts val="600"/>
            </a:spcAft>
            <a:buClr>
              <a:srgbClr val="83992A"/>
            </a:buClr>
            <a:buSzPct val="115000"/>
            <a:buFont typeface="Arial" panose="020B0604020202020204" pitchFamily="34" charset="0"/>
            <a:buChar char="•"/>
          </a:pPr>
          <a:r>
            <a:rPr kumimoji="0" lang="en-US" altLang="en-US" sz="1400" b="0" u="none" strike="noStrike" kern="1200" cap="none" spc="0" normalizeH="0" baseline="0" noProof="0" dirty="0">
              <a:ln>
                <a:noFill/>
              </a:ln>
              <a:effectLst/>
              <a:uLnTx/>
              <a:uFillTx/>
              <a:latin typeface="Avenir LT Std 45 Book" panose="020B0502020203020204" pitchFamily="34" charset="0"/>
            </a:rPr>
            <a:t>Nonprofits may donate directly to a state candidate committee.  </a:t>
          </a:r>
          <a:endParaRPr lang="en-US" sz="1400" kern="1200" dirty="0"/>
        </a:p>
        <a:p>
          <a:pPr marL="109538" lvl="1" indent="-109538" algn="l" defTabSz="622300">
            <a:lnSpc>
              <a:spcPct val="90000"/>
            </a:lnSpc>
            <a:spcBef>
              <a:spcPct val="0"/>
            </a:spcBef>
            <a:spcAft>
              <a:spcPct val="15000"/>
            </a:spcAft>
            <a:buClr>
              <a:srgbClr val="83992A"/>
            </a:buClr>
            <a:buSzPct val="115000"/>
            <a:buFont typeface="Arial" panose="020B0604020202020204" pitchFamily="34" charset="0"/>
            <a:buChar char="•"/>
          </a:pPr>
          <a:r>
            <a:rPr kumimoji="0" lang="en-US" altLang="en-US" sz="1400" b="0" u="none" strike="noStrike" kern="1200" cap="none" spc="0" normalizeH="0" baseline="0" noProof="0" dirty="0">
              <a:ln>
                <a:noFill/>
              </a:ln>
              <a:effectLst/>
              <a:uLnTx/>
              <a:uFillTx/>
              <a:latin typeface="Avenir LT Std 45 Book" panose="020B0502020203020204" pitchFamily="34" charset="0"/>
            </a:rPr>
            <a:t>No limits apply if the organization spends less than $15,000 cumulatively on campaign contributions annually (or 10% of annual revenue, whichever is lesser)</a:t>
          </a:r>
          <a:endParaRPr lang="en-US" sz="1400" kern="1200" dirty="0"/>
        </a:p>
      </dsp:txBody>
      <dsp:txXfrm>
        <a:off x="2333" y="672881"/>
        <a:ext cx="2275284" cy="2793037"/>
      </dsp:txXfrm>
    </dsp:sp>
    <dsp:sp modelId="{56D081E2-263D-47F9-A54F-AB594AF1B871}">
      <dsp:nvSpPr>
        <dsp:cNvPr id="0" name=""/>
        <dsp:cNvSpPr/>
      </dsp:nvSpPr>
      <dsp:spPr>
        <a:xfrm>
          <a:off x="2596157" y="39281"/>
          <a:ext cx="2275284" cy="633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Other Contributions*</a:t>
          </a:r>
          <a:endParaRPr lang="en-US" sz="1600" kern="1200" dirty="0"/>
        </a:p>
      </dsp:txBody>
      <dsp:txXfrm>
        <a:off x="2596157" y="39281"/>
        <a:ext cx="2275284" cy="633600"/>
      </dsp:txXfrm>
    </dsp:sp>
    <dsp:sp modelId="{2DCD51C1-CDA8-4F84-ACA4-CABF16FB0B22}">
      <dsp:nvSpPr>
        <dsp:cNvPr id="0" name=""/>
        <dsp:cNvSpPr/>
      </dsp:nvSpPr>
      <dsp:spPr>
        <a:xfrm>
          <a:off x="2596157" y="672881"/>
          <a:ext cx="2275284" cy="27930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71450" lvl="1" indent="-171450" algn="l" defTabSz="622300">
            <a:lnSpc>
              <a:spcPct val="90000"/>
            </a:lnSpc>
            <a:spcBef>
              <a:spcPct val="0"/>
            </a:spcBef>
            <a:spcAft>
              <a:spcPts val="600"/>
            </a:spcAft>
            <a:buClr>
              <a:srgbClr val="83992A"/>
            </a:buClr>
            <a:buSzPct val="115000"/>
            <a:buFont typeface="Arial" panose="020B0604020202020204" pitchFamily="34" charset="0"/>
            <a:buChar char="•"/>
          </a:pPr>
          <a:r>
            <a:rPr kumimoji="0" lang="en-US" altLang="en-US" sz="1400" u="none" strike="noStrike" kern="1200" cap="none" spc="0" normalizeH="0" baseline="0" noProof="0" dirty="0">
              <a:ln>
                <a:noFill/>
              </a:ln>
              <a:effectLst/>
              <a:uLnTx/>
              <a:uFillTx/>
              <a:latin typeface="Avenir LT Std 45 Book" panose="020B0502020203020204" pitchFamily="34" charset="0"/>
            </a:rPr>
            <a:t>Nonprofits may give $500 to a state PAC or start a committee (and donate $500 to it) </a:t>
          </a:r>
          <a:endParaRPr lang="en-US" sz="1400" kern="1200" dirty="0"/>
        </a:p>
        <a:p>
          <a:pPr marL="171450" lvl="1" indent="-171450" algn="l" defTabSz="622300">
            <a:lnSpc>
              <a:spcPct val="90000"/>
            </a:lnSpc>
            <a:spcBef>
              <a:spcPct val="0"/>
            </a:spcBef>
            <a:spcAft>
              <a:spcPct val="15000"/>
            </a:spcAft>
            <a:buClr>
              <a:srgbClr val="83992A"/>
            </a:buClr>
            <a:buSzPct val="115000"/>
            <a:buFont typeface="Arial" panose="020B0604020202020204" pitchFamily="34" charset="0"/>
            <a:buChar char="•"/>
          </a:pPr>
          <a:r>
            <a:rPr kumimoji="0" lang="en-US" altLang="en-US" sz="1400" u="none" strike="noStrike" kern="1200" cap="none" spc="0" normalizeH="0" baseline="0" noProof="0" dirty="0">
              <a:ln>
                <a:noFill/>
              </a:ln>
              <a:effectLst/>
              <a:uLnTx/>
              <a:uFillTx/>
              <a:latin typeface="Avenir LT Std 45 Book" panose="020B0502020203020204" pitchFamily="34" charset="0"/>
            </a:rPr>
            <a:t>Nonprofits may contribute without limitation to a so-called “Independent Expenditure PAC,” which makes expenditures without coordination with candidates/parties</a:t>
          </a:r>
        </a:p>
      </dsp:txBody>
      <dsp:txXfrm>
        <a:off x="2596157" y="672881"/>
        <a:ext cx="2275284" cy="2793037"/>
      </dsp:txXfrm>
    </dsp:sp>
    <dsp:sp modelId="{F86411F1-4F4E-4789-94A4-911E09AD61A9}">
      <dsp:nvSpPr>
        <dsp:cNvPr id="0" name=""/>
        <dsp:cNvSpPr/>
      </dsp:nvSpPr>
      <dsp:spPr>
        <a:xfrm>
          <a:off x="5189981" y="39281"/>
          <a:ext cx="2275284" cy="633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venir LT Std 45 Book" panose="020B0502020203020204" pitchFamily="34" charset="0"/>
            </a:rPr>
            <a:t>Independent Expenditure</a:t>
          </a:r>
          <a:endParaRPr lang="en-US" sz="1600" kern="1200" dirty="0"/>
        </a:p>
      </dsp:txBody>
      <dsp:txXfrm>
        <a:off x="5189981" y="39281"/>
        <a:ext cx="2275284" cy="633600"/>
      </dsp:txXfrm>
    </dsp:sp>
    <dsp:sp modelId="{6836EA08-B9BC-415D-9DD6-A068FAACA5C0}">
      <dsp:nvSpPr>
        <dsp:cNvPr id="0" name=""/>
        <dsp:cNvSpPr/>
      </dsp:nvSpPr>
      <dsp:spPr>
        <a:xfrm>
          <a:off x="5189981" y="672881"/>
          <a:ext cx="2275284" cy="27930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09538" lvl="1" indent="-109538" algn="l" defTabSz="622300">
            <a:lnSpc>
              <a:spcPct val="90000"/>
            </a:lnSpc>
            <a:spcBef>
              <a:spcPct val="0"/>
            </a:spcBef>
            <a:spcAft>
              <a:spcPct val="15000"/>
            </a:spcAft>
            <a:buClr>
              <a:srgbClr val="83992A"/>
            </a:buClr>
            <a:buSzPct val="115000"/>
            <a:buFont typeface="Arial" panose="020B0604020202020204" pitchFamily="34" charset="0"/>
            <a:buChar char="•"/>
          </a:pPr>
          <a:r>
            <a:rPr kumimoji="0" lang="en-US" altLang="en-US" sz="1400" u="none" strike="noStrike" kern="1200" cap="none" spc="0" normalizeH="0" baseline="0" noProof="0" dirty="0">
              <a:ln>
                <a:noFill/>
              </a:ln>
              <a:effectLst/>
              <a:uLnTx/>
              <a:uFillTx/>
              <a:latin typeface="Avenir LT Std 45 Book" panose="020B0502020203020204" pitchFamily="34" charset="0"/>
            </a:rPr>
            <a:t>If a nonprofit spends more than $250 on independent expenditures in support of/opposition to candidates/parties, it must create an Independent Expenditure PAC for that purpose </a:t>
          </a:r>
          <a:endParaRPr lang="en-US" sz="1400" kern="1200" dirty="0"/>
        </a:p>
      </dsp:txBody>
      <dsp:txXfrm>
        <a:off x="5189981" y="672881"/>
        <a:ext cx="2275284" cy="279303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55D644-38C9-4068-B0AC-5CE9CFF8FC41}"/>
              </a:ext>
            </a:extLst>
          </p:cNvPr>
          <p:cNvSpPr>
            <a:spLocks noGrp="1"/>
          </p:cNvSpPr>
          <p:nvPr>
            <p:ph type="hdr" sz="quarter"/>
          </p:nvPr>
        </p:nvSpPr>
        <p:spPr>
          <a:xfrm>
            <a:off x="0" y="0"/>
            <a:ext cx="3038475" cy="46196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AD5D04D-7F55-42B6-B3DB-1FE9D764F6B9}"/>
              </a:ext>
            </a:extLst>
          </p:cNvPr>
          <p:cNvSpPr>
            <a:spLocks noGrp="1"/>
          </p:cNvSpPr>
          <p:nvPr>
            <p:ph type="dt" sz="quarter" idx="1"/>
          </p:nvPr>
        </p:nvSpPr>
        <p:spPr>
          <a:xfrm>
            <a:off x="3970338" y="0"/>
            <a:ext cx="3038475" cy="461963"/>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C3152E0-5D19-486E-A458-578AEEA0E52D}" type="datetimeFigureOut">
              <a:rPr lang="en-US"/>
              <a:pPr>
                <a:defRPr/>
              </a:pPr>
              <a:t>10/3/2018</a:t>
            </a:fld>
            <a:endParaRPr lang="en-US"/>
          </a:p>
        </p:txBody>
      </p:sp>
      <p:sp>
        <p:nvSpPr>
          <p:cNvPr id="4" name="Footer Placeholder 3">
            <a:extLst>
              <a:ext uri="{FF2B5EF4-FFF2-40B4-BE49-F238E27FC236}">
                <a16:creationId xmlns:a16="http://schemas.microsoft.com/office/drawing/2014/main" id="{19CF7FC3-1A0F-4CB7-9E36-C43B7B0BAAE9}"/>
              </a:ext>
            </a:extLst>
          </p:cNvPr>
          <p:cNvSpPr>
            <a:spLocks noGrp="1"/>
          </p:cNvSpPr>
          <p:nvPr>
            <p:ph type="ftr" sz="quarter" idx="2"/>
          </p:nvPr>
        </p:nvSpPr>
        <p:spPr>
          <a:xfrm>
            <a:off x="0" y="8772525"/>
            <a:ext cx="3038475" cy="46196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934876</a:t>
            </a:r>
          </a:p>
        </p:txBody>
      </p:sp>
      <p:sp>
        <p:nvSpPr>
          <p:cNvPr id="5" name="Slide Number Placeholder 4">
            <a:extLst>
              <a:ext uri="{FF2B5EF4-FFF2-40B4-BE49-F238E27FC236}">
                <a16:creationId xmlns:a16="http://schemas.microsoft.com/office/drawing/2014/main" id="{591F092A-227F-4584-94C1-96134E2136A4}"/>
              </a:ext>
            </a:extLst>
          </p:cNvPr>
          <p:cNvSpPr>
            <a:spLocks noGrp="1"/>
          </p:cNvSpPr>
          <p:nvPr>
            <p:ph type="sldNum" sz="quarter" idx="3"/>
          </p:nvPr>
        </p:nvSpPr>
        <p:spPr>
          <a:xfrm>
            <a:off x="3970338" y="8772525"/>
            <a:ext cx="3038475" cy="461963"/>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73487794-A050-4DD1-987C-D1C1C07D9742}" type="slidenum">
              <a:rPr lang="en-US"/>
              <a:pPr>
                <a:defRPr/>
              </a:pPr>
              <a:t>‹#›</a:t>
            </a:fld>
            <a:endParaRPr lang="en-U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3A4A36A-3787-4695-91DB-360D20E4C127}"/>
              </a:ext>
            </a:extLst>
          </p:cNvPr>
          <p:cNvSpPr>
            <a:spLocks noGrp="1"/>
          </p:cNvSpPr>
          <p:nvPr>
            <p:ph type="hdr" sz="quarter"/>
          </p:nvPr>
        </p:nvSpPr>
        <p:spPr>
          <a:xfrm>
            <a:off x="0" y="0"/>
            <a:ext cx="3038475" cy="46196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3F54F30C-CCC6-49AE-A4AE-8DA1CD3927AC}"/>
              </a:ext>
            </a:extLst>
          </p:cNvPr>
          <p:cNvSpPr>
            <a:spLocks noGrp="1"/>
          </p:cNvSpPr>
          <p:nvPr>
            <p:ph type="dt" idx="1"/>
          </p:nvPr>
        </p:nvSpPr>
        <p:spPr>
          <a:xfrm>
            <a:off x="3970338" y="0"/>
            <a:ext cx="3038475" cy="461963"/>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8A21FAFC-894F-4468-939E-854FEE304C4D}" type="datetimeFigureOut">
              <a:rPr lang="en-US"/>
              <a:pPr>
                <a:defRPr/>
              </a:pPr>
              <a:t>10/3/2018</a:t>
            </a:fld>
            <a:endParaRPr lang="en-US"/>
          </a:p>
        </p:txBody>
      </p:sp>
      <p:sp>
        <p:nvSpPr>
          <p:cNvPr id="4" name="Slide Image Placeholder 3">
            <a:extLst>
              <a:ext uri="{FF2B5EF4-FFF2-40B4-BE49-F238E27FC236}">
                <a16:creationId xmlns:a16="http://schemas.microsoft.com/office/drawing/2014/main" id="{CBD8E45C-52D7-4DC6-9F84-4504413D1640}"/>
              </a:ext>
            </a:extLst>
          </p:cNvPr>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DD8E861-EE1D-4D5C-B89D-FCE79A7CCC93}"/>
              </a:ext>
            </a:extLst>
          </p:cNvPr>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67CC144-6202-4818-90F2-6AAE3D203B1A}"/>
              </a:ext>
            </a:extLst>
          </p:cNvPr>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934876</a:t>
            </a:r>
          </a:p>
        </p:txBody>
      </p:sp>
      <p:sp>
        <p:nvSpPr>
          <p:cNvPr id="7" name="Slide Number Placeholder 6">
            <a:extLst>
              <a:ext uri="{FF2B5EF4-FFF2-40B4-BE49-F238E27FC236}">
                <a16:creationId xmlns:a16="http://schemas.microsoft.com/office/drawing/2014/main" id="{060A30DF-3CA4-4AE0-A810-39F706E70759}"/>
              </a:ext>
            </a:extLst>
          </p:cNvPr>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AED598C4-664B-4966-9A0C-5B620EA97CE6}" type="slidenum">
              <a:rPr lang="en-US"/>
              <a:pPr>
                <a:defRPr/>
              </a:pPr>
              <a:t>‹#›</a:t>
            </a:fld>
            <a:endParaRPr lang="en-US"/>
          </a:p>
        </p:txBody>
      </p:sp>
    </p:spTree>
  </p:cSld>
  <p:clrMap bg1="lt1" tx1="dk1" bg2="lt2" tx2="dk2" accent1="accent1" accent2="accent2" accent3="accent3" accent4="accent4" accent5="accent5" accent6="accent6" hlink="hlink" folHlink="folHlink"/>
  <p:hf sldNum="0"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400">
                <a:latin typeface="Avenir LT Std 45 Book"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b="0">
                <a:solidFill>
                  <a:schemeClr val="tx1"/>
                </a:solidFill>
                <a:latin typeface="Avenir LT Std 45 Book"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4">
            <a:extLst>
              <a:ext uri="{FF2B5EF4-FFF2-40B4-BE49-F238E27FC236}">
                <a16:creationId xmlns:a16="http://schemas.microsoft.com/office/drawing/2014/main" id="{DD3C482B-1E30-4496-96B2-F82693276928}"/>
              </a:ext>
            </a:extLst>
          </p:cNvPr>
          <p:cNvSpPr>
            <a:spLocks noGrp="1"/>
          </p:cNvSpPr>
          <p:nvPr>
            <p:ph type="ftr" sz="quarter" idx="10"/>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29D98A3A-F87C-430C-88CD-FD11429F0DA8}"/>
              </a:ext>
            </a:extLst>
          </p:cNvPr>
          <p:cNvSpPr>
            <a:spLocks noGrp="1"/>
          </p:cNvSpPr>
          <p:nvPr>
            <p:ph type="sldNum" sz="quarter" idx="11"/>
          </p:nvPr>
        </p:nvSpPr>
        <p:spPr/>
        <p:txBody>
          <a:bodyPr/>
          <a:lstStyle>
            <a:lvl1pPr>
              <a:defRPr/>
            </a:lvl1pPr>
          </a:lstStyle>
          <a:p>
            <a:pPr>
              <a:defRPr/>
            </a:pPr>
            <a:fld id="{A2280B7F-1E12-4E86-87CE-0C8B96ADBAF9}" type="slidenum">
              <a:rPr lang="en-US"/>
              <a:pPr>
                <a:defRPr/>
              </a:pPr>
              <a:t>‹#›</a:t>
            </a:fld>
            <a:endParaRPr lang="en-US"/>
          </a:p>
        </p:txBody>
      </p:sp>
    </p:spTree>
    <p:extLst>
      <p:ext uri="{BB962C8B-B14F-4D97-AF65-F5344CB8AC3E}">
        <p14:creationId xmlns:p14="http://schemas.microsoft.com/office/powerpoint/2010/main" val="3375126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143000"/>
            <a:ext cx="7467600" cy="685800"/>
          </a:xfrm>
        </p:spPr>
        <p:txBody>
          <a:bodyPr/>
          <a:lstStyle>
            <a:lvl1pPr>
              <a:defRPr>
                <a:latin typeface="Avenir LT Std 45 Book" pitchFamily="34" charset="0"/>
              </a:defRPr>
            </a:lvl1pPr>
          </a:lstStyle>
          <a:p>
            <a:r>
              <a:rPr lang="en-US" dirty="0"/>
              <a:t>Click to edit Master title style</a:t>
            </a:r>
          </a:p>
        </p:txBody>
      </p:sp>
      <p:sp>
        <p:nvSpPr>
          <p:cNvPr id="3" name="Content Placeholder 2"/>
          <p:cNvSpPr>
            <a:spLocks noGrp="1"/>
          </p:cNvSpPr>
          <p:nvPr>
            <p:ph idx="1"/>
          </p:nvPr>
        </p:nvSpPr>
        <p:spPr>
          <a:xfrm>
            <a:off x="838200" y="1828800"/>
            <a:ext cx="7467600" cy="3810001"/>
          </a:xfrm>
        </p:spPr>
        <p:txBody>
          <a:bodyPr/>
          <a:lstStyle>
            <a:lvl1pPr marL="342900" indent="-342900">
              <a:buClrTx/>
              <a:buFont typeface="Arial" panose="020B0604020202020204" pitchFamily="34" charset="0"/>
              <a:buChar char="•"/>
              <a:defRPr>
                <a:latin typeface="Avenir LT Std 45 Book" pitchFamily="34" charset="0"/>
              </a:defRPr>
            </a:lvl1pPr>
            <a:lvl2pPr marL="742950" indent="-285750">
              <a:buFont typeface="Calibri" panose="020F0502020204030204" pitchFamily="34" charset="0"/>
              <a:buChar char="—"/>
              <a:defRPr>
                <a:latin typeface="Avenir LT Std 45 Book" pitchFamily="34" charset="0"/>
              </a:defRPr>
            </a:lvl2pPr>
            <a:lvl3pPr marL="1143000" indent="-228600">
              <a:buFont typeface="Calibri" panose="020F0502020204030204" pitchFamily="34" charset="0"/>
              <a:buChar char="›"/>
              <a:defRPr sz="2200">
                <a:latin typeface="Avenir LT Std 45 Book" pitchFamily="34" charset="0"/>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35D9D9CE-378C-4CB4-9358-4F5BCA053C6D}"/>
              </a:ext>
            </a:extLst>
          </p:cNvPr>
          <p:cNvSpPr>
            <a:spLocks noGrp="1"/>
          </p:cNvSpPr>
          <p:nvPr>
            <p:ph type="sldNum" sz="quarter" idx="11"/>
          </p:nvPr>
        </p:nvSpPr>
        <p:spPr/>
        <p:txBody>
          <a:bodyPr/>
          <a:lstStyle>
            <a:lvl1pPr>
              <a:defRPr/>
            </a:lvl1pPr>
          </a:lstStyle>
          <a:p>
            <a:pPr>
              <a:defRPr/>
            </a:pPr>
            <a:fld id="{72A81F0D-E1A4-45E9-9448-98EC7B7E4FA7}" type="slidenum">
              <a:rPr lang="en-US"/>
              <a:pPr>
                <a:defRPr/>
              </a:pPr>
              <a:t>‹#›</a:t>
            </a:fld>
            <a:endParaRPr lang="en-US"/>
          </a:p>
        </p:txBody>
      </p:sp>
    </p:spTree>
    <p:extLst>
      <p:ext uri="{BB962C8B-B14F-4D97-AF65-F5344CB8AC3E}">
        <p14:creationId xmlns:p14="http://schemas.microsoft.com/office/powerpoint/2010/main" val="311085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467600" cy="685800"/>
          </a:xfrm>
        </p:spPr>
        <p:txBody>
          <a:bodyPr/>
          <a:lstStyle>
            <a:lvl1pPr>
              <a:defRPr>
                <a:latin typeface="Avenir LT Std 45 Book"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8800"/>
            <a:ext cx="3657600" cy="4297363"/>
          </a:xfrm>
        </p:spPr>
        <p:txBody>
          <a:bodyPr/>
          <a:lstStyle>
            <a:lvl1pPr>
              <a:defRPr sz="2400">
                <a:latin typeface="Avenir LT Std 45 Book" pitchFamily="34" charset="0"/>
              </a:defRPr>
            </a:lvl1pPr>
            <a:lvl2pPr>
              <a:defRPr sz="2200">
                <a:latin typeface="Avenir LT Std 45 Book" pitchFamily="34" charset="0"/>
              </a:defRPr>
            </a:lvl2pPr>
            <a:lvl3pPr>
              <a:defRPr sz="2200">
                <a:latin typeface="Avenir LT Std 45 Book" pitchFamily="34" charset="0"/>
              </a:defRPr>
            </a:lvl3pPr>
            <a:lvl4pPr>
              <a:defRPr sz="2200">
                <a:latin typeface="Avenir LT Std 45 Book" pitchFamily="34" charset="0"/>
              </a:defRPr>
            </a:lvl4pPr>
            <a:lvl5pPr marL="2057400" indent="-228600">
              <a:defRPr sz="2200">
                <a:latin typeface="Avenir LT Std 45 Book"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28800"/>
            <a:ext cx="3657600" cy="4297363"/>
          </a:xfrm>
        </p:spPr>
        <p:txBody>
          <a:bodyPr/>
          <a:lstStyle>
            <a:lvl1pPr>
              <a:defRPr sz="2400">
                <a:latin typeface="Avenir LT Std 45 Book" pitchFamily="34" charset="0"/>
              </a:defRPr>
            </a:lvl1pPr>
            <a:lvl2pPr>
              <a:defRPr sz="2200">
                <a:latin typeface="Avenir LT Std 45 Book" pitchFamily="34" charset="0"/>
              </a:defRPr>
            </a:lvl2pPr>
            <a:lvl3pPr>
              <a:defRPr sz="2200">
                <a:latin typeface="Avenir LT Std 45 Book" pitchFamily="34" charset="0"/>
              </a:defRPr>
            </a:lvl3pPr>
            <a:lvl4pPr>
              <a:defRPr sz="2200">
                <a:latin typeface="Avenir LT Std 45 Book" pitchFamily="34" charset="0"/>
              </a:defRPr>
            </a:lvl4pPr>
            <a:lvl5pPr marL="2057400" indent="-228600">
              <a:defRPr sz="2200">
                <a:latin typeface="Avenir LT Std 45 Book"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5">
            <a:extLst>
              <a:ext uri="{FF2B5EF4-FFF2-40B4-BE49-F238E27FC236}">
                <a16:creationId xmlns:a16="http://schemas.microsoft.com/office/drawing/2014/main" id="{2C59E795-8BA8-47A3-A328-42F76F3A530A}"/>
              </a:ext>
            </a:extLst>
          </p:cNvPr>
          <p:cNvSpPr>
            <a:spLocks noGrp="1"/>
          </p:cNvSpPr>
          <p:nvPr>
            <p:ph type="ftr" sz="quarter" idx="10"/>
          </p:nvPr>
        </p:nvSpPr>
        <p:spPr/>
        <p:txBody>
          <a:bodyPr/>
          <a:lstStyle>
            <a:lvl1pPr>
              <a:defRPr dirty="0"/>
            </a:lvl1pPr>
          </a:lstStyle>
          <a:p>
            <a:pPr>
              <a:defRPr/>
            </a:pPr>
            <a:endParaRPr lang="en-US"/>
          </a:p>
        </p:txBody>
      </p:sp>
      <p:sp>
        <p:nvSpPr>
          <p:cNvPr id="6" name="Slide Number Placeholder 6">
            <a:extLst>
              <a:ext uri="{FF2B5EF4-FFF2-40B4-BE49-F238E27FC236}">
                <a16:creationId xmlns:a16="http://schemas.microsoft.com/office/drawing/2014/main" id="{429F1195-90FE-4A8E-923E-B03BBCCA9956}"/>
              </a:ext>
            </a:extLst>
          </p:cNvPr>
          <p:cNvSpPr>
            <a:spLocks noGrp="1"/>
          </p:cNvSpPr>
          <p:nvPr>
            <p:ph type="sldNum" sz="quarter" idx="11"/>
          </p:nvPr>
        </p:nvSpPr>
        <p:spPr/>
        <p:txBody>
          <a:bodyPr/>
          <a:lstStyle>
            <a:lvl1pPr>
              <a:defRPr/>
            </a:lvl1pPr>
          </a:lstStyle>
          <a:p>
            <a:pPr>
              <a:defRPr/>
            </a:pPr>
            <a:fld id="{AD6A6714-26F4-4D0F-B6BD-63064E793EE3}" type="slidenum">
              <a:rPr lang="en-US"/>
              <a:pPr>
                <a:defRPr/>
              </a:pPr>
              <a:t>‹#›</a:t>
            </a:fld>
            <a:endParaRPr lang="en-US"/>
          </a:p>
        </p:txBody>
      </p:sp>
    </p:spTree>
    <p:extLst>
      <p:ext uri="{BB962C8B-B14F-4D97-AF65-F5344CB8AC3E}">
        <p14:creationId xmlns:p14="http://schemas.microsoft.com/office/powerpoint/2010/main" val="281319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8F476E40-60F4-44E8-A495-2B0A60A6AD1E}"/>
              </a:ext>
            </a:extLst>
          </p:cNvPr>
          <p:cNvSpPr>
            <a:spLocks noGrp="1"/>
          </p:cNvSpPr>
          <p:nvPr>
            <p:ph type="ftr" sz="quarter" idx="10"/>
          </p:nvPr>
        </p:nvSpPr>
        <p:spPr/>
        <p:txBody>
          <a:bodyPr/>
          <a:lstStyle>
            <a:lvl1pPr>
              <a:defRPr dirty="0"/>
            </a:lvl1pPr>
          </a:lstStyle>
          <a:p>
            <a:pPr>
              <a:defRPr/>
            </a:pPr>
            <a:endParaRPr lang="en-US"/>
          </a:p>
        </p:txBody>
      </p:sp>
      <p:sp>
        <p:nvSpPr>
          <p:cNvPr id="4" name="Slide Number Placeholder 4">
            <a:extLst>
              <a:ext uri="{FF2B5EF4-FFF2-40B4-BE49-F238E27FC236}">
                <a16:creationId xmlns:a16="http://schemas.microsoft.com/office/drawing/2014/main" id="{7C8F733C-4C70-40C4-AD24-8173F2BBE907}"/>
              </a:ext>
            </a:extLst>
          </p:cNvPr>
          <p:cNvSpPr>
            <a:spLocks noGrp="1"/>
          </p:cNvSpPr>
          <p:nvPr>
            <p:ph type="sldNum" sz="quarter" idx="11"/>
          </p:nvPr>
        </p:nvSpPr>
        <p:spPr/>
        <p:txBody>
          <a:bodyPr/>
          <a:lstStyle>
            <a:lvl1pPr>
              <a:defRPr/>
            </a:lvl1pPr>
          </a:lstStyle>
          <a:p>
            <a:pPr>
              <a:defRPr/>
            </a:pPr>
            <a:fld id="{8F7302F3-1312-49BD-8572-0B4D23892BDE}" type="slidenum">
              <a:rPr lang="en-US"/>
              <a:pPr>
                <a:defRPr/>
              </a:pPr>
              <a:t>‹#›</a:t>
            </a:fld>
            <a:endParaRPr lang="en-US"/>
          </a:p>
        </p:txBody>
      </p:sp>
    </p:spTree>
    <p:extLst>
      <p:ext uri="{BB962C8B-B14F-4D97-AF65-F5344CB8AC3E}">
        <p14:creationId xmlns:p14="http://schemas.microsoft.com/office/powerpoint/2010/main" val="608905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2551113" cy="1143000"/>
          </a:xfrm>
        </p:spPr>
        <p:txBody>
          <a:bodyPr anchor="b">
            <a:noAutofit/>
          </a:bodyPr>
          <a:lstStyle>
            <a:lvl1pPr algn="l">
              <a:defRPr sz="2400" b="1"/>
            </a:lvl1pPr>
          </a:lstStyle>
          <a:p>
            <a:r>
              <a:rPr lang="en-US" dirty="0"/>
              <a:t>Click to edit Master title style</a:t>
            </a:r>
          </a:p>
        </p:txBody>
      </p:sp>
      <p:sp>
        <p:nvSpPr>
          <p:cNvPr id="3" name="Content Placeholder 2"/>
          <p:cNvSpPr>
            <a:spLocks noGrp="1"/>
          </p:cNvSpPr>
          <p:nvPr>
            <p:ph idx="1"/>
          </p:nvPr>
        </p:nvSpPr>
        <p:spPr>
          <a:xfrm>
            <a:off x="3575050" y="1219200"/>
            <a:ext cx="4730750" cy="4906963"/>
          </a:xfrm>
        </p:spPr>
        <p:txBody>
          <a:bodyPr/>
          <a:lstStyle>
            <a:lvl1pPr>
              <a:defRPr sz="2400" b="1"/>
            </a:lvl1pPr>
            <a:lvl2pPr>
              <a:defRPr sz="22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14400" y="2362200"/>
            <a:ext cx="2551113" cy="3763963"/>
          </a:xfrm>
        </p:spPr>
        <p:txBody>
          <a:bodyPr>
            <a:normAutofit/>
          </a:bodyPr>
          <a:lstStyle>
            <a:lvl1pPr marL="0" indent="0">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Footer Placeholder 5">
            <a:extLst>
              <a:ext uri="{FF2B5EF4-FFF2-40B4-BE49-F238E27FC236}">
                <a16:creationId xmlns:a16="http://schemas.microsoft.com/office/drawing/2014/main" id="{EE4A4DEF-174F-4BA5-A973-AFFBB03187E4}"/>
              </a:ext>
            </a:extLst>
          </p:cNvPr>
          <p:cNvSpPr>
            <a:spLocks noGrp="1"/>
          </p:cNvSpPr>
          <p:nvPr>
            <p:ph type="ftr" sz="quarter" idx="10"/>
          </p:nvPr>
        </p:nvSpPr>
        <p:spPr/>
        <p:txBody>
          <a:bodyPr/>
          <a:lstStyle>
            <a:lvl1pPr>
              <a:defRPr dirty="0"/>
            </a:lvl1pPr>
          </a:lstStyle>
          <a:p>
            <a:pPr>
              <a:defRPr/>
            </a:pPr>
            <a:endParaRPr lang="en-US"/>
          </a:p>
        </p:txBody>
      </p:sp>
      <p:sp>
        <p:nvSpPr>
          <p:cNvPr id="6" name="Slide Number Placeholder 6">
            <a:extLst>
              <a:ext uri="{FF2B5EF4-FFF2-40B4-BE49-F238E27FC236}">
                <a16:creationId xmlns:a16="http://schemas.microsoft.com/office/drawing/2014/main" id="{36945986-2B8B-493C-8098-B62E42A5027C}"/>
              </a:ext>
            </a:extLst>
          </p:cNvPr>
          <p:cNvSpPr>
            <a:spLocks noGrp="1"/>
          </p:cNvSpPr>
          <p:nvPr>
            <p:ph type="sldNum" sz="quarter" idx="11"/>
          </p:nvPr>
        </p:nvSpPr>
        <p:spPr/>
        <p:txBody>
          <a:bodyPr/>
          <a:lstStyle>
            <a:lvl1pPr>
              <a:defRPr/>
            </a:lvl1pPr>
          </a:lstStyle>
          <a:p>
            <a:pPr>
              <a:defRPr/>
            </a:pPr>
            <a:fld id="{7D9FFF14-2EB4-4C93-B5C6-5FDD16DE2CE1}" type="slidenum">
              <a:rPr lang="en-US"/>
              <a:pPr>
                <a:defRPr/>
              </a:pPr>
              <a:t>‹#›</a:t>
            </a:fld>
            <a:endParaRPr lang="en-US"/>
          </a:p>
        </p:txBody>
      </p:sp>
    </p:spTree>
    <p:extLst>
      <p:ext uri="{BB962C8B-B14F-4D97-AF65-F5344CB8AC3E}">
        <p14:creationId xmlns:p14="http://schemas.microsoft.com/office/powerpoint/2010/main" val="3972912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dirty="0"/>
              <a:t>Click to edit Master title style</a:t>
            </a:r>
          </a:p>
        </p:txBody>
      </p:sp>
      <p:sp>
        <p:nvSpPr>
          <p:cNvPr id="3" name="Picture Placeholder 2"/>
          <p:cNvSpPr>
            <a:spLocks noGrp="1"/>
          </p:cNvSpPr>
          <p:nvPr>
            <p:ph type="pic" idx="1"/>
          </p:nvPr>
        </p:nvSpPr>
        <p:spPr>
          <a:xfrm>
            <a:off x="1792288" y="1219200"/>
            <a:ext cx="5486400" cy="35083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Footer Placeholder 5">
            <a:extLst>
              <a:ext uri="{FF2B5EF4-FFF2-40B4-BE49-F238E27FC236}">
                <a16:creationId xmlns:a16="http://schemas.microsoft.com/office/drawing/2014/main" id="{821A06E3-ADEE-4323-9080-406F06991EC2}"/>
              </a:ext>
            </a:extLst>
          </p:cNvPr>
          <p:cNvSpPr>
            <a:spLocks noGrp="1"/>
          </p:cNvSpPr>
          <p:nvPr>
            <p:ph type="ftr" sz="quarter" idx="10"/>
          </p:nvPr>
        </p:nvSpPr>
        <p:spPr/>
        <p:txBody>
          <a:bodyPr/>
          <a:lstStyle>
            <a:lvl1pPr>
              <a:defRPr dirty="0"/>
            </a:lvl1pPr>
          </a:lstStyle>
          <a:p>
            <a:pPr>
              <a:defRPr/>
            </a:pPr>
            <a:endParaRPr lang="en-US"/>
          </a:p>
        </p:txBody>
      </p:sp>
      <p:sp>
        <p:nvSpPr>
          <p:cNvPr id="5" name="Slide Number Placeholder 6">
            <a:extLst>
              <a:ext uri="{FF2B5EF4-FFF2-40B4-BE49-F238E27FC236}">
                <a16:creationId xmlns:a16="http://schemas.microsoft.com/office/drawing/2014/main" id="{217D9CF5-F0DE-4470-98D8-F6471E0313A0}"/>
              </a:ext>
            </a:extLst>
          </p:cNvPr>
          <p:cNvSpPr>
            <a:spLocks noGrp="1"/>
          </p:cNvSpPr>
          <p:nvPr>
            <p:ph type="sldNum" sz="quarter" idx="11"/>
          </p:nvPr>
        </p:nvSpPr>
        <p:spPr/>
        <p:txBody>
          <a:bodyPr/>
          <a:lstStyle>
            <a:lvl1pPr>
              <a:defRPr/>
            </a:lvl1pPr>
          </a:lstStyle>
          <a:p>
            <a:pPr>
              <a:defRPr/>
            </a:pPr>
            <a:fld id="{ACAA6B2B-907D-4415-828A-153C8E078B5A}" type="slidenum">
              <a:rPr lang="en-US"/>
              <a:pPr>
                <a:defRPr/>
              </a:pPr>
              <a:t>‹#›</a:t>
            </a:fld>
            <a:endParaRPr lang="en-US"/>
          </a:p>
        </p:txBody>
      </p:sp>
    </p:spTree>
    <p:extLst>
      <p:ext uri="{BB962C8B-B14F-4D97-AF65-F5344CB8AC3E}">
        <p14:creationId xmlns:p14="http://schemas.microsoft.com/office/powerpoint/2010/main" val="295174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BE07D7-FA8F-40F8-9842-AEC2D880DEB7}"/>
              </a:ext>
            </a:extLst>
          </p:cNvPr>
          <p:cNvSpPr>
            <a:spLocks noGrp="1" noChangeArrowheads="1"/>
          </p:cNvSpPr>
          <p:nvPr>
            <p:ph type="title"/>
          </p:nvPr>
        </p:nvSpPr>
        <p:spPr bwMode="auto">
          <a:xfrm>
            <a:off x="838200" y="1295400"/>
            <a:ext cx="746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1169823-CE07-4CF2-8E56-98529FFF998F}"/>
              </a:ext>
            </a:extLst>
          </p:cNvPr>
          <p:cNvSpPr>
            <a:spLocks noGrp="1" noChangeArrowheads="1"/>
          </p:cNvSpPr>
          <p:nvPr>
            <p:ph type="body" idx="1"/>
          </p:nvPr>
        </p:nvSpPr>
        <p:spPr bwMode="auto">
          <a:xfrm>
            <a:off x="838200" y="2286000"/>
            <a:ext cx="7467600" cy="4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116C3699-ECB6-40FA-8089-E07DAAC4470C}"/>
              </a:ext>
            </a:extLst>
          </p:cNvPr>
          <p:cNvSpPr>
            <a:spLocks noGrp="1"/>
          </p:cNvSpPr>
          <p:nvPr>
            <p:ph type="ftr" sz="quarter" idx="3"/>
          </p:nvPr>
        </p:nvSpPr>
        <p:spPr>
          <a:xfrm>
            <a:off x="152400" y="632460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a:extLst>
              <a:ext uri="{FF2B5EF4-FFF2-40B4-BE49-F238E27FC236}">
                <a16:creationId xmlns:a16="http://schemas.microsoft.com/office/drawing/2014/main" id="{FC36DE73-C7FC-4936-8A5F-C1FFC8ED3686}"/>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7A60CFDD-FA92-41FA-8325-63BBBD46C8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hf hdr="0" ftr="0" dt="0"/>
  <p:txStyles>
    <p:titleStyle>
      <a:lvl1pPr algn="ctr" rtl="0" fontAlgn="base">
        <a:spcBef>
          <a:spcPct val="0"/>
        </a:spcBef>
        <a:spcAft>
          <a:spcPct val="0"/>
        </a:spcAft>
        <a:defRPr sz="3400" kern="1200">
          <a:solidFill>
            <a:schemeClr val="tx1"/>
          </a:solidFill>
          <a:latin typeface="Avenir LT Std 45 Book" pitchFamily="34" charset="0"/>
          <a:ea typeface="+mj-ea"/>
          <a:cs typeface="+mj-cs"/>
        </a:defRPr>
      </a:lvl1pPr>
      <a:lvl2pPr algn="ctr" rtl="0" fontAlgn="base">
        <a:spcBef>
          <a:spcPct val="0"/>
        </a:spcBef>
        <a:spcAft>
          <a:spcPct val="0"/>
        </a:spcAft>
        <a:defRPr sz="3400">
          <a:solidFill>
            <a:schemeClr val="tx1"/>
          </a:solidFill>
          <a:latin typeface="Avenir LT Std 45 Book" panose="020B0502020203020204" pitchFamily="34" charset="0"/>
        </a:defRPr>
      </a:lvl2pPr>
      <a:lvl3pPr algn="ctr" rtl="0" fontAlgn="base">
        <a:spcBef>
          <a:spcPct val="0"/>
        </a:spcBef>
        <a:spcAft>
          <a:spcPct val="0"/>
        </a:spcAft>
        <a:defRPr sz="3400">
          <a:solidFill>
            <a:schemeClr val="tx1"/>
          </a:solidFill>
          <a:latin typeface="Avenir LT Std 45 Book" panose="020B0502020203020204" pitchFamily="34" charset="0"/>
        </a:defRPr>
      </a:lvl3pPr>
      <a:lvl4pPr algn="ctr" rtl="0" fontAlgn="base">
        <a:spcBef>
          <a:spcPct val="0"/>
        </a:spcBef>
        <a:spcAft>
          <a:spcPct val="0"/>
        </a:spcAft>
        <a:defRPr sz="3400">
          <a:solidFill>
            <a:schemeClr val="tx1"/>
          </a:solidFill>
          <a:latin typeface="Avenir LT Std 45 Book" panose="020B0502020203020204" pitchFamily="34" charset="0"/>
        </a:defRPr>
      </a:lvl4pPr>
      <a:lvl5pPr algn="ctr" rtl="0" fontAlgn="base">
        <a:spcBef>
          <a:spcPct val="0"/>
        </a:spcBef>
        <a:spcAft>
          <a:spcPct val="0"/>
        </a:spcAft>
        <a:defRPr sz="3400">
          <a:solidFill>
            <a:schemeClr val="tx1"/>
          </a:solidFill>
          <a:latin typeface="Avenir LT Std 45 Book" panose="020B0502020203020204" pitchFamily="34" charset="0"/>
        </a:defRPr>
      </a:lvl5pPr>
      <a:lvl6pPr marL="457200" algn="ctr" rtl="0" fontAlgn="base">
        <a:spcBef>
          <a:spcPct val="0"/>
        </a:spcBef>
        <a:spcAft>
          <a:spcPct val="0"/>
        </a:spcAft>
        <a:defRPr sz="3400">
          <a:solidFill>
            <a:schemeClr val="tx1"/>
          </a:solidFill>
          <a:latin typeface="Avenir LT Std 45 Book" panose="020B0502020203020204" pitchFamily="34" charset="0"/>
        </a:defRPr>
      </a:lvl6pPr>
      <a:lvl7pPr marL="914400" algn="ctr" rtl="0" fontAlgn="base">
        <a:spcBef>
          <a:spcPct val="0"/>
        </a:spcBef>
        <a:spcAft>
          <a:spcPct val="0"/>
        </a:spcAft>
        <a:defRPr sz="3400">
          <a:solidFill>
            <a:schemeClr val="tx1"/>
          </a:solidFill>
          <a:latin typeface="Avenir LT Std 45 Book" panose="020B0502020203020204" pitchFamily="34" charset="0"/>
        </a:defRPr>
      </a:lvl7pPr>
      <a:lvl8pPr marL="1371600" algn="ctr" rtl="0" fontAlgn="base">
        <a:spcBef>
          <a:spcPct val="0"/>
        </a:spcBef>
        <a:spcAft>
          <a:spcPct val="0"/>
        </a:spcAft>
        <a:defRPr sz="3400">
          <a:solidFill>
            <a:schemeClr val="tx1"/>
          </a:solidFill>
          <a:latin typeface="Avenir LT Std 45 Book" panose="020B0502020203020204" pitchFamily="34" charset="0"/>
        </a:defRPr>
      </a:lvl8pPr>
      <a:lvl9pPr marL="1828800" algn="ctr" rtl="0" fontAlgn="base">
        <a:spcBef>
          <a:spcPct val="0"/>
        </a:spcBef>
        <a:spcAft>
          <a:spcPct val="0"/>
        </a:spcAft>
        <a:defRPr sz="3400">
          <a:solidFill>
            <a:schemeClr val="tx1"/>
          </a:solidFill>
          <a:latin typeface="Avenir LT Std 45 Book" panose="020B050202020302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2400" b="1" kern="1200">
          <a:solidFill>
            <a:schemeClr val="tx1"/>
          </a:solidFill>
          <a:latin typeface="Avenir LT Std 45 Book" pitchFamily="34" charset="0"/>
          <a:ea typeface="+mn-ea"/>
          <a:cs typeface="+mn-cs"/>
        </a:defRPr>
      </a:lvl1pPr>
      <a:lvl2pPr marL="800100" indent="-342900" algn="l" rtl="0" fontAlgn="base">
        <a:spcBef>
          <a:spcPct val="20000"/>
        </a:spcBef>
        <a:spcAft>
          <a:spcPct val="0"/>
        </a:spcAft>
        <a:buFont typeface="Avenir LT Std 45 Book" panose="020B0502020203020204" pitchFamily="34" charset="0"/>
        <a:buChar char="—"/>
        <a:defRPr sz="2200" kern="1200">
          <a:solidFill>
            <a:schemeClr val="tx1"/>
          </a:solidFill>
          <a:latin typeface="Avenir LT Std 45 Book" pitchFamily="34" charset="0"/>
          <a:ea typeface="+mn-ea"/>
          <a:cs typeface="+mn-cs"/>
        </a:defRPr>
      </a:lvl2pPr>
      <a:lvl3pPr marL="1143000" indent="-228600" algn="l" rtl="0" fontAlgn="base">
        <a:spcBef>
          <a:spcPct val="20000"/>
        </a:spcBef>
        <a:spcAft>
          <a:spcPct val="0"/>
        </a:spcAft>
        <a:buFont typeface="Arial" panose="020B0604020202020204" pitchFamily="34" charset="0"/>
        <a:buChar char="•"/>
        <a:defRPr sz="2200" kern="1200">
          <a:solidFill>
            <a:schemeClr val="tx1"/>
          </a:solidFill>
          <a:latin typeface="Avenir LT Std 45 Book" pitchFamily="34" charset="0"/>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Avenir LT Std 45 Book" pitchFamily="34" charset="0"/>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Avenir LT Std 45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a:extLst>
              <a:ext uri="{FF2B5EF4-FFF2-40B4-BE49-F238E27FC236}">
                <a16:creationId xmlns:a16="http://schemas.microsoft.com/office/drawing/2014/main" id="{E9BBBB49-ADB0-436B-831B-6542B8651307}"/>
              </a:ext>
            </a:extLst>
          </p:cNvPr>
          <p:cNvSpPr txBox="1">
            <a:spLocks noChangeArrowheads="1"/>
          </p:cNvSpPr>
          <p:nvPr/>
        </p:nvSpPr>
        <p:spPr bwMode="auto">
          <a:xfrm>
            <a:off x="762000" y="4876800"/>
            <a:ext cx="762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b="1">
                <a:solidFill>
                  <a:schemeClr val="tx1"/>
                </a:solidFill>
                <a:latin typeface="Avenir LT Std 45 Book" panose="020B0502020203020204" pitchFamily="34" charset="0"/>
              </a:defRPr>
            </a:lvl1pPr>
            <a:lvl2pPr marL="742950" indent="-285750">
              <a:spcBef>
                <a:spcPct val="20000"/>
              </a:spcBef>
              <a:buFont typeface="Avenir LT Std 45 Book" panose="020B0502020203020204" pitchFamily="34" charset="0"/>
              <a:buChar char="—"/>
              <a:defRPr sz="2200">
                <a:solidFill>
                  <a:schemeClr val="tx1"/>
                </a:solidFill>
                <a:latin typeface="Avenir LT Std 45 Book" panose="020B0502020203020204" pitchFamily="34" charset="0"/>
              </a:defRPr>
            </a:lvl2pPr>
            <a:lvl3pPr marL="1143000" indent="-228600">
              <a:spcBef>
                <a:spcPct val="20000"/>
              </a:spcBef>
              <a:buFont typeface="Arial" panose="020B0604020202020204" pitchFamily="34" charset="0"/>
              <a:buChar char="•"/>
              <a:defRPr sz="2200">
                <a:solidFill>
                  <a:schemeClr val="tx1"/>
                </a:solidFill>
                <a:latin typeface="Avenir LT Std 45 Book" panose="020B0502020203020204" pitchFamily="34" charset="0"/>
              </a:defRPr>
            </a:lvl3pPr>
            <a:lvl4pPr marL="1600200" indent="-228600">
              <a:spcBef>
                <a:spcPct val="20000"/>
              </a:spcBef>
              <a:buFont typeface="Arial" panose="020B0604020202020204" pitchFamily="34" charset="0"/>
              <a:buChar char="–"/>
              <a:defRPr sz="2000">
                <a:solidFill>
                  <a:schemeClr val="tx1"/>
                </a:solidFill>
                <a:latin typeface="Avenir LT Std 45 Book" panose="020B0502020203020204" pitchFamily="34" charset="0"/>
              </a:defRPr>
            </a:lvl4pPr>
            <a:lvl5pPr marL="2057400" indent="-228600">
              <a:spcBef>
                <a:spcPct val="20000"/>
              </a:spcBef>
              <a:buFont typeface="Arial" panose="020B0604020202020204" pitchFamily="34" charset="0"/>
              <a:buChar char="»"/>
              <a:defRPr sz="2000">
                <a:solidFill>
                  <a:schemeClr val="tx1"/>
                </a:solidFill>
                <a:latin typeface="Avenir LT Std 45 Book" panose="020B050202020302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9pPr>
          </a:lstStyle>
          <a:p>
            <a:pPr algn="ctr" eaLnBrk="1" hangingPunct="1">
              <a:spcBef>
                <a:spcPct val="0"/>
              </a:spcBef>
              <a:buFontTx/>
              <a:buNone/>
            </a:pPr>
            <a:r>
              <a:rPr lang="en-US" altLang="en-US"/>
              <a:t>Brad Bedingfield and Patrick Moore</a:t>
            </a:r>
          </a:p>
        </p:txBody>
      </p:sp>
      <p:sp>
        <p:nvSpPr>
          <p:cNvPr id="7" name="Title 1">
            <a:extLst>
              <a:ext uri="{FF2B5EF4-FFF2-40B4-BE49-F238E27FC236}">
                <a16:creationId xmlns:a16="http://schemas.microsoft.com/office/drawing/2014/main" id="{4E62CAE3-10D7-4586-BB37-39BA77EBB80F}"/>
              </a:ext>
            </a:extLst>
          </p:cNvPr>
          <p:cNvSpPr txBox="1">
            <a:spLocks/>
          </p:cNvSpPr>
          <p:nvPr/>
        </p:nvSpPr>
        <p:spPr>
          <a:xfrm>
            <a:off x="876300" y="1447800"/>
            <a:ext cx="7391400" cy="1828800"/>
          </a:xfrm>
          <a:prstGeom prst="rect">
            <a:avLst/>
          </a:prstGeom>
        </p:spPr>
        <p:txBody>
          <a:bodyPr anchor="ctr">
            <a:normAutofit fontScale="90000" lnSpcReduction="20000"/>
          </a:bodyPr>
          <a:lstStyle>
            <a:lvl1pPr algn="ctr" defTabSz="914400" rtl="0" eaLnBrk="1" latinLnBrk="0" hangingPunct="1">
              <a:spcBef>
                <a:spcPct val="0"/>
              </a:spcBef>
              <a:buNone/>
              <a:defRPr sz="4400" kern="1200">
                <a:solidFill>
                  <a:schemeClr val="tx1"/>
                </a:solidFill>
                <a:latin typeface="Avenir LT Std 45 Book" pitchFamily="34" charset="0"/>
                <a:ea typeface="+mj-ea"/>
                <a:cs typeface="+mj-cs"/>
              </a:defRPr>
            </a:lvl1pPr>
          </a:lstStyle>
          <a:p>
            <a:pPr>
              <a:spcAft>
                <a:spcPts val="0"/>
              </a:spcAft>
              <a:defRPr/>
            </a:pPr>
            <a:r>
              <a:rPr lang="en-US" sz="3600" b="1" dirty="0"/>
              <a:t>2018 Elections and Beyond: </a:t>
            </a:r>
          </a:p>
          <a:p>
            <a:pPr>
              <a:spcAft>
                <a:spcPts val="0"/>
              </a:spcAft>
              <a:defRPr/>
            </a:pPr>
            <a:r>
              <a:rPr lang="en-US" sz="3600" b="1" dirty="0"/>
              <a:t>Opportunities and Pitfalls for Nonprofits when Engaging in Political Advocacy</a:t>
            </a:r>
            <a:endParaRPr lang="en-US" b="1" dirty="0"/>
          </a:p>
        </p:txBody>
      </p:sp>
      <p:sp>
        <p:nvSpPr>
          <p:cNvPr id="9220" name="TextBox 4">
            <a:extLst>
              <a:ext uri="{FF2B5EF4-FFF2-40B4-BE49-F238E27FC236}">
                <a16:creationId xmlns:a16="http://schemas.microsoft.com/office/drawing/2014/main" id="{6E9232F2-4306-4440-AA79-E8A293EBF291}"/>
              </a:ext>
            </a:extLst>
          </p:cNvPr>
          <p:cNvSpPr txBox="1">
            <a:spLocks noChangeArrowheads="1"/>
          </p:cNvSpPr>
          <p:nvPr/>
        </p:nvSpPr>
        <p:spPr bwMode="auto">
          <a:xfrm>
            <a:off x="762000" y="3429000"/>
            <a:ext cx="7620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b="1">
                <a:solidFill>
                  <a:schemeClr val="tx1"/>
                </a:solidFill>
                <a:latin typeface="Avenir LT Std 45 Book" panose="020B0502020203020204" pitchFamily="34" charset="0"/>
              </a:defRPr>
            </a:lvl1pPr>
            <a:lvl2pPr marL="742950" indent="-285750">
              <a:spcBef>
                <a:spcPct val="20000"/>
              </a:spcBef>
              <a:buFont typeface="Avenir LT Std 45 Book" panose="020B0502020203020204" pitchFamily="34" charset="0"/>
              <a:buChar char="—"/>
              <a:defRPr sz="2200">
                <a:solidFill>
                  <a:schemeClr val="tx1"/>
                </a:solidFill>
                <a:latin typeface="Avenir LT Std 45 Book" panose="020B0502020203020204" pitchFamily="34" charset="0"/>
              </a:defRPr>
            </a:lvl2pPr>
            <a:lvl3pPr marL="1143000" indent="-228600">
              <a:spcBef>
                <a:spcPct val="20000"/>
              </a:spcBef>
              <a:buFont typeface="Arial" panose="020B0604020202020204" pitchFamily="34" charset="0"/>
              <a:buChar char="•"/>
              <a:defRPr sz="2200">
                <a:solidFill>
                  <a:schemeClr val="tx1"/>
                </a:solidFill>
                <a:latin typeface="Avenir LT Std 45 Book" panose="020B0502020203020204" pitchFamily="34" charset="0"/>
              </a:defRPr>
            </a:lvl3pPr>
            <a:lvl4pPr marL="1600200" indent="-228600">
              <a:spcBef>
                <a:spcPct val="20000"/>
              </a:spcBef>
              <a:buFont typeface="Arial" panose="020B0604020202020204" pitchFamily="34" charset="0"/>
              <a:buChar char="–"/>
              <a:defRPr sz="2000">
                <a:solidFill>
                  <a:schemeClr val="tx1"/>
                </a:solidFill>
                <a:latin typeface="Avenir LT Std 45 Book" panose="020B0502020203020204" pitchFamily="34" charset="0"/>
              </a:defRPr>
            </a:lvl4pPr>
            <a:lvl5pPr marL="2057400" indent="-228600">
              <a:spcBef>
                <a:spcPct val="20000"/>
              </a:spcBef>
              <a:buFont typeface="Arial" panose="020B0604020202020204" pitchFamily="34" charset="0"/>
              <a:buChar char="»"/>
              <a:defRPr sz="2000">
                <a:solidFill>
                  <a:schemeClr val="tx1"/>
                </a:solidFill>
                <a:latin typeface="Avenir LT Std 45 Book" panose="020B050202020302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Avenir LT Std 45 Book" panose="020B0502020203020204" pitchFamily="34" charset="0"/>
              </a:defRPr>
            </a:lvl9pPr>
          </a:lstStyle>
          <a:p>
            <a:pPr algn="ctr" eaLnBrk="1" hangingPunct="1">
              <a:spcBef>
                <a:spcPct val="0"/>
              </a:spcBef>
              <a:buFontTx/>
              <a:buNone/>
            </a:pPr>
            <a:r>
              <a:rPr lang="en-US" altLang="en-US" dirty="0"/>
              <a:t>MNN Annual Conference</a:t>
            </a:r>
          </a:p>
          <a:p>
            <a:pPr algn="ctr" eaLnBrk="1" hangingPunct="1">
              <a:spcBef>
                <a:spcPct val="0"/>
              </a:spcBef>
              <a:buFontTx/>
              <a:buNone/>
            </a:pPr>
            <a:r>
              <a:rPr lang="en-US" altLang="en-US" dirty="0"/>
              <a:t>October 10,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a:extLst>
              <a:ext uri="{FF2B5EF4-FFF2-40B4-BE49-F238E27FC236}">
                <a16:creationId xmlns:a16="http://schemas.microsoft.com/office/drawing/2014/main" id="{13F1C3D3-2AE2-4098-A288-4E21AC87F1E9}"/>
              </a:ext>
            </a:extLst>
          </p:cNvPr>
          <p:cNvSpPr>
            <a:spLocks noGrp="1" noChangeArrowheads="1"/>
          </p:cNvSpPr>
          <p:nvPr>
            <p:ph type="title"/>
          </p:nvPr>
        </p:nvSpPr>
        <p:spPr/>
        <p:txBody>
          <a:bodyPr/>
          <a:lstStyle/>
          <a:p>
            <a:r>
              <a:rPr lang="en-US" altLang="en-US" b="1"/>
              <a:t>Ballot Initiatives</a:t>
            </a:r>
          </a:p>
        </p:txBody>
      </p:sp>
      <p:sp>
        <p:nvSpPr>
          <p:cNvPr id="18435" name="Content Placeholder 6">
            <a:extLst>
              <a:ext uri="{FF2B5EF4-FFF2-40B4-BE49-F238E27FC236}">
                <a16:creationId xmlns:a16="http://schemas.microsoft.com/office/drawing/2014/main" id="{7E91C6A6-7AF0-4A4F-BFEB-268D036B3C55}"/>
              </a:ext>
            </a:extLst>
          </p:cNvPr>
          <p:cNvSpPr>
            <a:spLocks noGrp="1" noChangeArrowheads="1"/>
          </p:cNvSpPr>
          <p:nvPr>
            <p:ph idx="1"/>
          </p:nvPr>
        </p:nvSpPr>
        <p:spPr>
          <a:xfrm>
            <a:off x="838200" y="1828800"/>
            <a:ext cx="7467600" cy="3810000"/>
          </a:xfrm>
        </p:spPr>
        <p:txBody>
          <a:bodyPr/>
          <a:lstStyle/>
          <a:p>
            <a:pPr marL="0" indent="0">
              <a:buNone/>
            </a:pPr>
            <a:r>
              <a:rPr lang="en-US" altLang="en-US" dirty="0"/>
              <a:t>Generally treated as direct lobbying (the public are the “legislators”)  </a:t>
            </a:r>
          </a:p>
          <a:p>
            <a:r>
              <a:rPr lang="en-US" altLang="en-US" sz="2000" dirty="0"/>
              <a:t>Where placed on the ballot by voters, “specific legislation” only once circulated for signatures.</a:t>
            </a:r>
          </a:p>
          <a:p>
            <a:pPr lvl="1"/>
            <a:r>
              <a:rPr lang="en-US" altLang="en-US" sz="1800" dirty="0"/>
              <a:t>However, do not assume that all pre-signature expenditures are non-lobbying</a:t>
            </a:r>
          </a:p>
          <a:p>
            <a:pPr lvl="1"/>
            <a:r>
              <a:rPr lang="en-US" altLang="en-US" sz="1800" dirty="0"/>
              <a:t>Early-stage communications (not specific to ballot initiatives) may fall under general lobbying rules</a:t>
            </a:r>
          </a:p>
          <a:p>
            <a:pPr lvl="1"/>
            <a:r>
              <a:rPr lang="en-US" altLang="en-US" sz="1800" dirty="0"/>
              <a:t>Pre-signature expenditures solely in preparation of later activities may still be captured</a:t>
            </a:r>
          </a:p>
        </p:txBody>
      </p:sp>
      <p:sp>
        <p:nvSpPr>
          <p:cNvPr id="2" name="Slide Number Placeholder 1">
            <a:extLst>
              <a:ext uri="{FF2B5EF4-FFF2-40B4-BE49-F238E27FC236}">
                <a16:creationId xmlns:a16="http://schemas.microsoft.com/office/drawing/2014/main" id="{A249DE97-6C22-4AC1-B939-FC53B273F888}"/>
              </a:ext>
            </a:extLst>
          </p:cNvPr>
          <p:cNvSpPr>
            <a:spLocks noGrp="1"/>
          </p:cNvSpPr>
          <p:nvPr>
            <p:ph type="sldNum" sz="quarter" idx="11"/>
          </p:nvPr>
        </p:nvSpPr>
        <p:spPr/>
        <p:txBody>
          <a:bodyPr/>
          <a:lstStyle/>
          <a:p>
            <a:pPr>
              <a:defRPr/>
            </a:pPr>
            <a:fld id="{72A81F0D-E1A4-45E9-9448-98EC7B7E4FA7}"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1CBB0F4-FF60-4B61-8380-BC50E441E234}"/>
              </a:ext>
            </a:extLst>
          </p:cNvPr>
          <p:cNvSpPr>
            <a:spLocks noGrp="1" noChangeArrowheads="1"/>
          </p:cNvSpPr>
          <p:nvPr>
            <p:ph type="title"/>
          </p:nvPr>
        </p:nvSpPr>
        <p:spPr/>
        <p:txBody>
          <a:bodyPr/>
          <a:lstStyle/>
          <a:p>
            <a:r>
              <a:rPr lang="en-US" altLang="en-US" b="1"/>
              <a:t>Private Foundations</a:t>
            </a:r>
          </a:p>
        </p:txBody>
      </p:sp>
      <p:sp>
        <p:nvSpPr>
          <p:cNvPr id="19459" name="Content Placeholder 2">
            <a:extLst>
              <a:ext uri="{FF2B5EF4-FFF2-40B4-BE49-F238E27FC236}">
                <a16:creationId xmlns:a16="http://schemas.microsoft.com/office/drawing/2014/main" id="{BD5BDEBA-A0D9-4402-9ED5-89D10B9193F1}"/>
              </a:ext>
            </a:extLst>
          </p:cNvPr>
          <p:cNvSpPr>
            <a:spLocks noGrp="1" noChangeArrowheads="1"/>
          </p:cNvSpPr>
          <p:nvPr>
            <p:ph idx="1"/>
          </p:nvPr>
        </p:nvSpPr>
        <p:spPr>
          <a:xfrm>
            <a:off x="838200" y="1828800"/>
            <a:ext cx="7467600" cy="3810000"/>
          </a:xfrm>
        </p:spPr>
        <p:txBody>
          <a:bodyPr/>
          <a:lstStyle/>
          <a:p>
            <a:pPr marL="285750" indent="-285750" defTabSz="457200" eaLnBrk="0" hangingPunct="0">
              <a:spcAft>
                <a:spcPts val="600"/>
              </a:spcAft>
              <a:buClr>
                <a:srgbClr val="83992A"/>
              </a:buClr>
              <a:buSzPct val="115000"/>
            </a:pPr>
            <a:r>
              <a:rPr lang="en-US" altLang="en-US" sz="2000">
                <a:solidFill>
                  <a:srgbClr val="262626"/>
                </a:solidFill>
              </a:rPr>
              <a:t>General prohibition on supporting or opposing candidate for public office applies (as for all 501(c)(3)s)</a:t>
            </a:r>
          </a:p>
          <a:p>
            <a:pPr marL="285750" indent="-285750" defTabSz="457200" eaLnBrk="0" hangingPunct="0">
              <a:spcAft>
                <a:spcPts val="600"/>
              </a:spcAft>
              <a:buClr>
                <a:srgbClr val="83992A"/>
              </a:buClr>
              <a:buSzPct val="115000"/>
            </a:pPr>
            <a:r>
              <a:rPr lang="en-US" altLang="en-US" sz="2000">
                <a:solidFill>
                  <a:srgbClr val="262626"/>
                </a:solidFill>
              </a:rPr>
              <a:t>Special Private Foundation “taxable expenditure” rules:  20% excise tax for any expenditure -</a:t>
            </a:r>
          </a:p>
          <a:p>
            <a:pPr marL="685800" lvl="1" defTabSz="457200" eaLnBrk="0" hangingPunct="0">
              <a:spcAft>
                <a:spcPts val="600"/>
              </a:spcAft>
              <a:buClr>
                <a:srgbClr val="83992A"/>
              </a:buClr>
              <a:buSzPct val="115000"/>
              <a:buFontTx/>
              <a:buChar char="-"/>
            </a:pPr>
            <a:r>
              <a:rPr lang="en-US" altLang="en-US" sz="1800">
                <a:solidFill>
                  <a:srgbClr val="262626"/>
                </a:solidFill>
              </a:rPr>
              <a:t>To influence the outcome of any specific public election, or to carry on a voter registration drive (subject to specific exceptions)</a:t>
            </a:r>
          </a:p>
          <a:p>
            <a:pPr marL="685800" lvl="1" defTabSz="457200" eaLnBrk="0" hangingPunct="0">
              <a:spcAft>
                <a:spcPts val="600"/>
              </a:spcAft>
              <a:buClr>
                <a:srgbClr val="83992A"/>
              </a:buClr>
              <a:buSzPct val="115000"/>
              <a:buFontTx/>
              <a:buChar char="-"/>
            </a:pPr>
            <a:r>
              <a:rPr lang="en-US" altLang="en-US" sz="1800">
                <a:solidFill>
                  <a:srgbClr val="262626"/>
                </a:solidFill>
              </a:rPr>
              <a:t>To carry on propaganda, or otherwise to attempt to influence legislation through grass-roots lobbying or direct lobbying</a:t>
            </a:r>
          </a:p>
          <a:p>
            <a:pPr marL="685800" lvl="1" defTabSz="457200" eaLnBrk="0" hangingPunct="0">
              <a:spcAft>
                <a:spcPts val="600"/>
              </a:spcAft>
              <a:buClr>
                <a:srgbClr val="83992A"/>
              </a:buClr>
              <a:buSzPct val="115000"/>
              <a:buFontTx/>
              <a:buChar char="-"/>
            </a:pPr>
            <a:r>
              <a:rPr lang="en-US" altLang="en-US" sz="1800">
                <a:solidFill>
                  <a:srgbClr val="262626"/>
                </a:solidFill>
              </a:rPr>
              <a:t>May also be an excise tax on individual trustees or directors who knowingly violate these rules</a:t>
            </a:r>
          </a:p>
        </p:txBody>
      </p:sp>
      <p:sp>
        <p:nvSpPr>
          <p:cNvPr id="2" name="Slide Number Placeholder 1">
            <a:extLst>
              <a:ext uri="{FF2B5EF4-FFF2-40B4-BE49-F238E27FC236}">
                <a16:creationId xmlns:a16="http://schemas.microsoft.com/office/drawing/2014/main" id="{C768C972-632A-44D1-81EC-49ED55E69866}"/>
              </a:ext>
            </a:extLst>
          </p:cNvPr>
          <p:cNvSpPr>
            <a:spLocks noGrp="1"/>
          </p:cNvSpPr>
          <p:nvPr>
            <p:ph type="sldNum" sz="quarter" idx="11"/>
          </p:nvPr>
        </p:nvSpPr>
        <p:spPr/>
        <p:txBody>
          <a:bodyPr/>
          <a:lstStyle/>
          <a:p>
            <a:pPr>
              <a:defRPr/>
            </a:pPr>
            <a:fld id="{72A81F0D-E1A4-45E9-9448-98EC7B7E4FA7}"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DB09D29-1BE1-427A-A88E-41B0627ADC73}"/>
              </a:ext>
            </a:extLst>
          </p:cNvPr>
          <p:cNvSpPr>
            <a:spLocks noGrp="1" noChangeArrowheads="1"/>
          </p:cNvSpPr>
          <p:nvPr>
            <p:ph type="title"/>
          </p:nvPr>
        </p:nvSpPr>
        <p:spPr/>
        <p:txBody>
          <a:bodyPr/>
          <a:lstStyle/>
          <a:p>
            <a:r>
              <a:rPr lang="en-US" altLang="en-US" b="1"/>
              <a:t>Lobbying Law: Federal and State</a:t>
            </a:r>
          </a:p>
        </p:txBody>
      </p:sp>
      <p:sp>
        <p:nvSpPr>
          <p:cNvPr id="3" name="Content Placeholder 2">
            <a:extLst>
              <a:ext uri="{FF2B5EF4-FFF2-40B4-BE49-F238E27FC236}">
                <a16:creationId xmlns:a16="http://schemas.microsoft.com/office/drawing/2014/main" id="{B6A1011E-27E6-4757-82FF-C7F14C665E1A}"/>
              </a:ext>
            </a:extLst>
          </p:cNvPr>
          <p:cNvSpPr>
            <a:spLocks noGrp="1"/>
          </p:cNvSpPr>
          <p:nvPr>
            <p:ph idx="1"/>
          </p:nvPr>
        </p:nvSpPr>
        <p:spPr>
          <a:xfrm>
            <a:off x="838200" y="1828800"/>
            <a:ext cx="7467600" cy="3810000"/>
          </a:xfrm>
        </p:spPr>
        <p:txBody>
          <a:bodyPr rtlCol="0">
            <a:normAutofit lnSpcReduction="10000"/>
          </a:bodyPr>
          <a:lstStyle/>
          <a:p>
            <a:pPr marL="285750" indent="-285750" defTabSz="457200" eaLnBrk="0" hangingPunct="0">
              <a:spcAft>
                <a:spcPts val="600"/>
              </a:spcAft>
              <a:buClr>
                <a:srgbClr val="83992A"/>
              </a:buClr>
              <a:buSzPct val="115000"/>
              <a:defRPr/>
            </a:pPr>
            <a:r>
              <a:rPr lang="en-US" altLang="en-US" b="0" dirty="0">
                <a:solidFill>
                  <a:srgbClr val="262626"/>
                </a:solidFill>
              </a:rPr>
              <a:t>When a nonprofit organization ventures into the political arena, it may trigger lobbying registration and disclosure requirements</a:t>
            </a:r>
          </a:p>
          <a:p>
            <a:pPr marL="685800" lvl="1" defTabSz="457200" eaLnBrk="0" hangingPunct="0">
              <a:spcAft>
                <a:spcPts val="600"/>
              </a:spcAft>
              <a:buClr>
                <a:srgbClr val="83992A"/>
              </a:buClr>
              <a:buSzPct val="115000"/>
              <a:defRPr/>
            </a:pPr>
            <a:r>
              <a:rPr lang="en-US" altLang="en-US" sz="2000" dirty="0">
                <a:solidFill>
                  <a:srgbClr val="262626"/>
                </a:solidFill>
              </a:rPr>
              <a:t>Federal: Lobbying Disclosure Act </a:t>
            </a:r>
          </a:p>
          <a:p>
            <a:pPr marL="1085850" lvl="2" defTabSz="457200" eaLnBrk="0" hangingPunct="0">
              <a:spcAft>
                <a:spcPts val="600"/>
              </a:spcAft>
              <a:buClr>
                <a:srgbClr val="83992A"/>
              </a:buClr>
              <a:buSzPct val="115000"/>
              <a:defRPr/>
            </a:pPr>
            <a:r>
              <a:rPr lang="en-US" altLang="en-US" sz="1800" dirty="0">
                <a:solidFill>
                  <a:srgbClr val="262626"/>
                </a:solidFill>
              </a:rPr>
              <a:t>NOTE:  Executive branch advocacy </a:t>
            </a:r>
            <a:r>
              <a:rPr lang="en-US" altLang="en-US" sz="1800" u="sng" dirty="0">
                <a:solidFill>
                  <a:srgbClr val="262626"/>
                </a:solidFill>
              </a:rPr>
              <a:t>may be</a:t>
            </a:r>
            <a:r>
              <a:rPr lang="en-US" altLang="en-US" sz="1800" dirty="0">
                <a:solidFill>
                  <a:srgbClr val="262626"/>
                </a:solidFill>
              </a:rPr>
              <a:t> lobbying under the Lobbying Disclosure Act, even though it is not considered lobbying for tax purposes</a:t>
            </a:r>
          </a:p>
          <a:p>
            <a:pPr marL="685800" lvl="1" defTabSz="457200" eaLnBrk="0" hangingPunct="0">
              <a:spcAft>
                <a:spcPts val="600"/>
              </a:spcAft>
              <a:buClr>
                <a:srgbClr val="83992A"/>
              </a:buClr>
              <a:buSzPct val="115000"/>
              <a:defRPr/>
            </a:pPr>
            <a:r>
              <a:rPr lang="en-US" altLang="en-US" sz="2000" dirty="0">
                <a:solidFill>
                  <a:srgbClr val="262626"/>
                </a:solidFill>
              </a:rPr>
              <a:t>State:  G.L. c. 3, ss. 39-50</a:t>
            </a:r>
          </a:p>
          <a:p>
            <a:pPr marL="1085850" lvl="2" defTabSz="457200" eaLnBrk="0" hangingPunct="0">
              <a:spcAft>
                <a:spcPts val="600"/>
              </a:spcAft>
              <a:buClr>
                <a:srgbClr val="83992A"/>
              </a:buClr>
              <a:buSzPct val="115000"/>
              <a:defRPr/>
            </a:pPr>
            <a:r>
              <a:rPr lang="en-US" altLang="en-US" sz="1800" dirty="0">
                <a:solidFill>
                  <a:srgbClr val="262626"/>
                </a:solidFill>
              </a:rPr>
              <a:t>NOTE:  Just as in the federal system, executive branch advocacy </a:t>
            </a:r>
            <a:r>
              <a:rPr lang="en-US" altLang="en-US" sz="1800" u="sng" dirty="0">
                <a:solidFill>
                  <a:srgbClr val="262626"/>
                </a:solidFill>
              </a:rPr>
              <a:t>may be</a:t>
            </a:r>
            <a:r>
              <a:rPr lang="en-US" altLang="en-US" sz="1800" dirty="0">
                <a:solidFill>
                  <a:srgbClr val="262626"/>
                </a:solidFill>
              </a:rPr>
              <a:t> lobbying, even though it is not considered lobbying for tax purposes  </a:t>
            </a:r>
          </a:p>
        </p:txBody>
      </p:sp>
      <p:sp>
        <p:nvSpPr>
          <p:cNvPr id="2" name="Slide Number Placeholder 1">
            <a:extLst>
              <a:ext uri="{FF2B5EF4-FFF2-40B4-BE49-F238E27FC236}">
                <a16:creationId xmlns:a16="http://schemas.microsoft.com/office/drawing/2014/main" id="{62C7117D-78D5-4C8B-B0A6-4ECE3BFAF3A3}"/>
              </a:ext>
            </a:extLst>
          </p:cNvPr>
          <p:cNvSpPr>
            <a:spLocks noGrp="1"/>
          </p:cNvSpPr>
          <p:nvPr>
            <p:ph type="sldNum" sz="quarter" idx="11"/>
          </p:nvPr>
        </p:nvSpPr>
        <p:spPr/>
        <p:txBody>
          <a:bodyPr/>
          <a:lstStyle/>
          <a:p>
            <a:pPr>
              <a:defRPr/>
            </a:pPr>
            <a:fld id="{72A81F0D-E1A4-45E9-9448-98EC7B7E4FA7}"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58961DC-3A47-4583-AB67-7F69E0279D4D}"/>
              </a:ext>
            </a:extLst>
          </p:cNvPr>
          <p:cNvSpPr>
            <a:spLocks noGrp="1" noChangeArrowheads="1"/>
          </p:cNvSpPr>
          <p:nvPr>
            <p:ph type="title"/>
          </p:nvPr>
        </p:nvSpPr>
        <p:spPr>
          <a:xfrm>
            <a:off x="762000" y="1143000"/>
            <a:ext cx="7543800" cy="685800"/>
          </a:xfrm>
        </p:spPr>
        <p:txBody>
          <a:bodyPr/>
          <a:lstStyle/>
          <a:p>
            <a:r>
              <a:rPr lang="en-US" altLang="en-US" b="1" dirty="0"/>
              <a:t>Lobbying Law: Federal Registration</a:t>
            </a:r>
          </a:p>
        </p:txBody>
      </p:sp>
      <p:sp>
        <p:nvSpPr>
          <p:cNvPr id="21507" name="Content Placeholder 2">
            <a:extLst>
              <a:ext uri="{FF2B5EF4-FFF2-40B4-BE49-F238E27FC236}">
                <a16:creationId xmlns:a16="http://schemas.microsoft.com/office/drawing/2014/main" id="{F1783462-F36C-4CF9-9038-E0ACF9D998CD}"/>
              </a:ext>
            </a:extLst>
          </p:cNvPr>
          <p:cNvSpPr>
            <a:spLocks noGrp="1" noChangeArrowheads="1"/>
          </p:cNvSpPr>
          <p:nvPr>
            <p:ph idx="1"/>
          </p:nvPr>
        </p:nvSpPr>
        <p:spPr>
          <a:xfrm>
            <a:off x="838200" y="1752600"/>
            <a:ext cx="7467600" cy="3657600"/>
          </a:xfrm>
        </p:spPr>
        <p:txBody>
          <a:bodyPr/>
          <a:lstStyle/>
          <a:p>
            <a:pPr defTabSz="457200" eaLnBrk="0" hangingPunct="0">
              <a:spcAft>
                <a:spcPts val="600"/>
              </a:spcAft>
              <a:buClr>
                <a:srgbClr val="83992A"/>
              </a:buClr>
              <a:buSzPct val="115000"/>
            </a:pPr>
            <a:r>
              <a:rPr lang="en-US" altLang="en-US" sz="1800" b="0">
                <a:solidFill>
                  <a:srgbClr val="262626"/>
                </a:solidFill>
              </a:rPr>
              <a:t>Organization likely will* need to register if: </a:t>
            </a:r>
          </a:p>
          <a:p>
            <a:pPr lvl="1" defTabSz="457200" eaLnBrk="0" hangingPunct="0">
              <a:spcAft>
                <a:spcPts val="600"/>
              </a:spcAft>
              <a:buClr>
                <a:srgbClr val="83992A"/>
              </a:buClr>
              <a:buSzPct val="115000"/>
            </a:pPr>
            <a:r>
              <a:rPr lang="en-US" altLang="en-US" sz="1400">
                <a:solidFill>
                  <a:srgbClr val="262626"/>
                </a:solidFill>
              </a:rPr>
              <a:t>(1) Organization has an employee who is a lobbyist; and (2) total federal lobbying expenses exceed $13,000 during a quarter</a:t>
            </a:r>
          </a:p>
          <a:p>
            <a:pPr lvl="1" defTabSz="457200" eaLnBrk="0" hangingPunct="0">
              <a:spcAft>
                <a:spcPts val="600"/>
              </a:spcAft>
              <a:buClr>
                <a:srgbClr val="83992A"/>
              </a:buClr>
              <a:buSzPct val="115000"/>
            </a:pPr>
            <a:r>
              <a:rPr lang="en-US" altLang="en-US" sz="1400">
                <a:solidFill>
                  <a:srgbClr val="262626"/>
                </a:solidFill>
              </a:rPr>
              <a:t>Lobbyist is:  (i) individual who makes at least 2 contacts with federal legislative/executive branch officials; and (ii) spends at least 20% of time on lobbying activities.  </a:t>
            </a:r>
          </a:p>
          <a:p>
            <a:pPr marL="1371600" lvl="3" indent="0" defTabSz="457200" eaLnBrk="0" hangingPunct="0">
              <a:spcAft>
                <a:spcPts val="600"/>
              </a:spcAft>
              <a:buClr>
                <a:srgbClr val="83992A"/>
              </a:buClr>
              <a:buSzPct val="115000"/>
              <a:buFont typeface="Arial" panose="020B0604020202020204" pitchFamily="34" charset="0"/>
              <a:buNone/>
            </a:pPr>
            <a:r>
              <a:rPr lang="en-US" altLang="en-US" sz="1400">
                <a:solidFill>
                  <a:srgbClr val="262626"/>
                </a:solidFill>
              </a:rPr>
              <a:t>*Exception for religious organizations</a:t>
            </a:r>
          </a:p>
          <a:p>
            <a:pPr defTabSz="457200" eaLnBrk="0" hangingPunct="0">
              <a:spcAft>
                <a:spcPts val="600"/>
              </a:spcAft>
              <a:buClr>
                <a:srgbClr val="83992A"/>
              </a:buClr>
              <a:buSzPct val="115000"/>
            </a:pPr>
            <a:r>
              <a:rPr lang="en-US" altLang="en-US" sz="1800" b="0">
                <a:solidFill>
                  <a:srgbClr val="262626"/>
                </a:solidFill>
              </a:rPr>
              <a:t>If organization hires an outside registered lobbyist, the outside lobbyist is required to disclose his/her work on behalf of the organization (assuming s/he is paid more than $3,000 during a quarterly period)</a:t>
            </a:r>
          </a:p>
        </p:txBody>
      </p:sp>
      <p:sp>
        <p:nvSpPr>
          <p:cNvPr id="5" name="TextBox 1">
            <a:extLst>
              <a:ext uri="{FF2B5EF4-FFF2-40B4-BE49-F238E27FC236}">
                <a16:creationId xmlns:a16="http://schemas.microsoft.com/office/drawing/2014/main" id="{00F977E4-5637-4B80-9BE3-A26749F09B0B}"/>
              </a:ext>
            </a:extLst>
          </p:cNvPr>
          <p:cNvSpPr txBox="1">
            <a:spLocks noChangeArrowheads="1"/>
          </p:cNvSpPr>
          <p:nvPr/>
        </p:nvSpPr>
        <p:spPr bwMode="auto">
          <a:xfrm>
            <a:off x="1338263" y="5181600"/>
            <a:ext cx="6467475" cy="584200"/>
          </a:xfrm>
          <a:prstGeom prst="rect">
            <a:avLst/>
          </a:prstGeom>
          <a:solidFill>
            <a:schemeClr val="accent3">
              <a:lumMod val="20000"/>
              <a:lumOff val="80000"/>
            </a:schemeClr>
          </a:solidFill>
          <a:ln w="9525">
            <a:solidFill>
              <a:srgbClr val="83992A"/>
            </a:solidFill>
            <a:miter lim="800000"/>
            <a:headEnd/>
            <a:tailEnd/>
          </a:ln>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algn="ctr" defTabSz="457200">
              <a:defRPr/>
            </a:pPr>
            <a:r>
              <a:rPr lang="en-US" altLang="en-US" sz="1600" b="1" kern="0" dirty="0">
                <a:solidFill>
                  <a:schemeClr val="accent3">
                    <a:lumMod val="50000"/>
                  </a:schemeClr>
                </a:solidFill>
                <a:latin typeface="Avenir LT Std 45 Book" panose="020B0502020203020204" pitchFamily="34" charset="0"/>
                <a:cs typeface="Calibri" panose="020F0502020204030204" pitchFamily="34" charset="0"/>
              </a:rPr>
              <a:t>NOTE:  registration triggers certain additional limitations on organization’s conduct</a:t>
            </a:r>
          </a:p>
        </p:txBody>
      </p:sp>
      <p:sp>
        <p:nvSpPr>
          <p:cNvPr id="2" name="Slide Number Placeholder 1">
            <a:extLst>
              <a:ext uri="{FF2B5EF4-FFF2-40B4-BE49-F238E27FC236}">
                <a16:creationId xmlns:a16="http://schemas.microsoft.com/office/drawing/2014/main" id="{63863AFD-FFF5-459B-B19E-1F9EE3D50281}"/>
              </a:ext>
            </a:extLst>
          </p:cNvPr>
          <p:cNvSpPr>
            <a:spLocks noGrp="1"/>
          </p:cNvSpPr>
          <p:nvPr>
            <p:ph type="sldNum" sz="quarter" idx="11"/>
          </p:nvPr>
        </p:nvSpPr>
        <p:spPr/>
        <p:txBody>
          <a:bodyPr/>
          <a:lstStyle/>
          <a:p>
            <a:pPr>
              <a:defRPr/>
            </a:pPr>
            <a:fld id="{72A81F0D-E1A4-45E9-9448-98EC7B7E4FA7}"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664C-9F50-4B49-9222-158E6183A9AA}"/>
              </a:ext>
            </a:extLst>
          </p:cNvPr>
          <p:cNvSpPr>
            <a:spLocks noGrp="1"/>
          </p:cNvSpPr>
          <p:nvPr>
            <p:ph type="title"/>
          </p:nvPr>
        </p:nvSpPr>
        <p:spPr>
          <a:xfrm>
            <a:off x="838200" y="1295400"/>
            <a:ext cx="7467600" cy="685800"/>
          </a:xfrm>
        </p:spPr>
        <p:txBody>
          <a:bodyPr rtlCol="0">
            <a:normAutofit fontScale="90000"/>
          </a:bodyPr>
          <a:lstStyle/>
          <a:p>
            <a:pPr fontAlgn="auto">
              <a:spcAft>
                <a:spcPts val="0"/>
              </a:spcAft>
              <a:defRPr/>
            </a:pPr>
            <a:r>
              <a:rPr lang="en-US" altLang="en-US" b="1" dirty="0"/>
              <a:t>Lobbying Law: Federal Registration</a:t>
            </a:r>
            <a:br>
              <a:rPr lang="en-US" altLang="en-US" b="1" dirty="0"/>
            </a:br>
            <a:r>
              <a:rPr lang="en-US" altLang="en-US" b="1" dirty="0"/>
              <a:t>Key Terms</a:t>
            </a:r>
            <a:endParaRPr lang="en-US" b="1" dirty="0"/>
          </a:p>
        </p:txBody>
      </p:sp>
      <p:graphicFrame>
        <p:nvGraphicFramePr>
          <p:cNvPr id="6" name="Content Placeholder 5">
            <a:extLst>
              <a:ext uri="{FF2B5EF4-FFF2-40B4-BE49-F238E27FC236}">
                <a16:creationId xmlns:a16="http://schemas.microsoft.com/office/drawing/2014/main" id="{1C3033BD-4F19-4AEB-9395-10727E1D7604}"/>
              </a:ext>
            </a:extLst>
          </p:cNvPr>
          <p:cNvGraphicFramePr>
            <a:graphicFrameLocks noGrp="1"/>
          </p:cNvGraphicFramePr>
          <p:nvPr>
            <p:ph idx="1"/>
          </p:nvPr>
        </p:nvGraphicFramePr>
        <p:xfrm>
          <a:off x="838200" y="2057400"/>
          <a:ext cx="7467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AFDF2D0-298B-4819-BFC4-297EDE47AEDD}"/>
              </a:ext>
            </a:extLst>
          </p:cNvPr>
          <p:cNvSpPr>
            <a:spLocks noGrp="1"/>
          </p:cNvSpPr>
          <p:nvPr>
            <p:ph type="sldNum" sz="quarter" idx="11"/>
          </p:nvPr>
        </p:nvSpPr>
        <p:spPr/>
        <p:txBody>
          <a:bodyPr/>
          <a:lstStyle/>
          <a:p>
            <a:pPr>
              <a:defRPr/>
            </a:pPr>
            <a:fld id="{72A81F0D-E1A4-45E9-9448-98EC7B7E4FA7}"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0EBD44A4-B0AE-4D07-9171-AA23A442C575}"/>
              </a:ext>
            </a:extLst>
          </p:cNvPr>
          <p:cNvSpPr>
            <a:spLocks noGrp="1" noChangeArrowheads="1"/>
          </p:cNvSpPr>
          <p:nvPr>
            <p:ph type="title"/>
          </p:nvPr>
        </p:nvSpPr>
        <p:spPr>
          <a:xfrm>
            <a:off x="685800" y="1143000"/>
            <a:ext cx="7772400" cy="685800"/>
          </a:xfrm>
        </p:spPr>
        <p:txBody>
          <a:bodyPr/>
          <a:lstStyle/>
          <a:p>
            <a:r>
              <a:rPr lang="en-US" altLang="en-US" b="1" dirty="0"/>
              <a:t>Lobbying Law: Federal Registration</a:t>
            </a:r>
          </a:p>
        </p:txBody>
      </p:sp>
      <p:sp>
        <p:nvSpPr>
          <p:cNvPr id="23555" name="Content Placeholder 2">
            <a:extLst>
              <a:ext uri="{FF2B5EF4-FFF2-40B4-BE49-F238E27FC236}">
                <a16:creationId xmlns:a16="http://schemas.microsoft.com/office/drawing/2014/main" id="{FC3BE180-EDD7-4618-B489-DF0294203E80}"/>
              </a:ext>
            </a:extLst>
          </p:cNvPr>
          <p:cNvSpPr>
            <a:spLocks noGrp="1" noChangeArrowheads="1"/>
          </p:cNvSpPr>
          <p:nvPr>
            <p:ph idx="1"/>
          </p:nvPr>
        </p:nvSpPr>
        <p:spPr>
          <a:xfrm>
            <a:off x="838200" y="1828800"/>
            <a:ext cx="7467600" cy="3810000"/>
          </a:xfrm>
        </p:spPr>
        <p:txBody>
          <a:bodyPr/>
          <a:lstStyle/>
          <a:p>
            <a:pPr marL="285750" indent="-285750" defTabSz="457200" eaLnBrk="0" hangingPunct="0">
              <a:spcAft>
                <a:spcPts val="600"/>
              </a:spcAft>
              <a:buClr>
                <a:srgbClr val="83992A"/>
              </a:buClr>
              <a:buSzPct val="115000"/>
            </a:pPr>
            <a:r>
              <a:rPr lang="en-US" altLang="en-US" b="0" dirty="0">
                <a:solidFill>
                  <a:srgbClr val="262626"/>
                </a:solidFill>
              </a:rPr>
              <a:t>Registration and reporting</a:t>
            </a:r>
          </a:p>
          <a:p>
            <a:pPr marL="685800" lvl="1" defTabSz="457200" eaLnBrk="0" hangingPunct="0">
              <a:spcAft>
                <a:spcPts val="600"/>
              </a:spcAft>
              <a:buClr>
                <a:srgbClr val="83992A"/>
              </a:buClr>
              <a:buSzPct val="115000"/>
            </a:pPr>
            <a:r>
              <a:rPr lang="en-US" altLang="en-US" sz="2000" dirty="0">
                <a:solidFill>
                  <a:srgbClr val="262626"/>
                </a:solidFill>
              </a:rPr>
              <a:t>Annual registration and quarterly reporting requirements (which include the specific legislation, rule, or policy on which the entity lobbied and the persons contacted)</a:t>
            </a:r>
          </a:p>
          <a:p>
            <a:pPr marL="685800" lvl="1" defTabSz="457200" eaLnBrk="0" hangingPunct="0">
              <a:spcAft>
                <a:spcPts val="600"/>
              </a:spcAft>
              <a:buClr>
                <a:srgbClr val="83992A"/>
              </a:buClr>
              <a:buSzPct val="115000"/>
            </a:pPr>
            <a:r>
              <a:rPr lang="en-US" altLang="en-US" sz="2000" dirty="0">
                <a:solidFill>
                  <a:srgbClr val="262626"/>
                </a:solidFill>
              </a:rPr>
              <a:t>With the Clerk of the House and the Senate, even if only executive branch lobbying  </a:t>
            </a:r>
          </a:p>
        </p:txBody>
      </p:sp>
      <p:sp>
        <p:nvSpPr>
          <p:cNvPr id="6" name="TextBox 1">
            <a:extLst>
              <a:ext uri="{FF2B5EF4-FFF2-40B4-BE49-F238E27FC236}">
                <a16:creationId xmlns:a16="http://schemas.microsoft.com/office/drawing/2014/main" id="{1599E22D-61E9-43ED-960A-BC375D857BC0}"/>
              </a:ext>
            </a:extLst>
          </p:cNvPr>
          <p:cNvSpPr txBox="1">
            <a:spLocks noChangeArrowheads="1"/>
          </p:cNvSpPr>
          <p:nvPr/>
        </p:nvSpPr>
        <p:spPr bwMode="auto">
          <a:xfrm>
            <a:off x="1338262" y="4953000"/>
            <a:ext cx="6467475" cy="338554"/>
          </a:xfrm>
          <a:prstGeom prst="rect">
            <a:avLst/>
          </a:prstGeom>
          <a:solidFill>
            <a:schemeClr val="accent3">
              <a:lumMod val="20000"/>
              <a:lumOff val="80000"/>
            </a:schemeClr>
          </a:solidFill>
          <a:ln w="9525">
            <a:solidFill>
              <a:srgbClr val="83992A"/>
            </a:solidFill>
            <a:miter lim="800000"/>
            <a:headEnd/>
            <a:tailEnd/>
          </a:ln>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algn="ctr" defTabSz="457200">
              <a:defRPr/>
            </a:pPr>
            <a:r>
              <a:rPr lang="en-US" altLang="en-US" sz="1600" b="1" kern="0" dirty="0">
                <a:solidFill>
                  <a:schemeClr val="accent3">
                    <a:lumMod val="50000"/>
                  </a:schemeClr>
                </a:solidFill>
                <a:latin typeface="Avenir LT Std 45 Book" panose="020B0502020203020204" pitchFamily="34" charset="0"/>
                <a:cs typeface="Calibri" panose="020F0502020204030204" pitchFamily="34" charset="0"/>
              </a:rPr>
              <a:t>NOTE:  does not apply to grassroots lobbying</a:t>
            </a:r>
          </a:p>
        </p:txBody>
      </p:sp>
      <p:sp>
        <p:nvSpPr>
          <p:cNvPr id="2" name="Slide Number Placeholder 1">
            <a:extLst>
              <a:ext uri="{FF2B5EF4-FFF2-40B4-BE49-F238E27FC236}">
                <a16:creationId xmlns:a16="http://schemas.microsoft.com/office/drawing/2014/main" id="{731A9863-87B1-43F5-82C7-9FB7335EF78C}"/>
              </a:ext>
            </a:extLst>
          </p:cNvPr>
          <p:cNvSpPr>
            <a:spLocks noGrp="1"/>
          </p:cNvSpPr>
          <p:nvPr>
            <p:ph type="sldNum" sz="quarter" idx="11"/>
          </p:nvPr>
        </p:nvSpPr>
        <p:spPr/>
        <p:txBody>
          <a:bodyPr/>
          <a:lstStyle/>
          <a:p>
            <a:pPr>
              <a:defRPr/>
            </a:pPr>
            <a:fld id="{72A81F0D-E1A4-45E9-9448-98EC7B7E4FA7}"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E742094-D5ED-4DB6-B48B-274A589FE881}"/>
              </a:ext>
            </a:extLst>
          </p:cNvPr>
          <p:cNvSpPr>
            <a:spLocks noGrp="1" noChangeArrowheads="1"/>
          </p:cNvSpPr>
          <p:nvPr>
            <p:ph type="title"/>
          </p:nvPr>
        </p:nvSpPr>
        <p:spPr>
          <a:xfrm>
            <a:off x="685800" y="1143000"/>
            <a:ext cx="7772400" cy="685800"/>
          </a:xfrm>
        </p:spPr>
        <p:txBody>
          <a:bodyPr/>
          <a:lstStyle/>
          <a:p>
            <a:r>
              <a:rPr lang="en-US" altLang="en-US" b="1" dirty="0"/>
              <a:t>Lobbying Law: MA State Law </a:t>
            </a:r>
          </a:p>
        </p:txBody>
      </p:sp>
      <p:sp>
        <p:nvSpPr>
          <p:cNvPr id="24579" name="Content Placeholder 2">
            <a:extLst>
              <a:ext uri="{FF2B5EF4-FFF2-40B4-BE49-F238E27FC236}">
                <a16:creationId xmlns:a16="http://schemas.microsoft.com/office/drawing/2014/main" id="{A260FF00-40A9-48FD-A9CC-2C478FCBE9DC}"/>
              </a:ext>
            </a:extLst>
          </p:cNvPr>
          <p:cNvSpPr>
            <a:spLocks noGrp="1" noChangeArrowheads="1"/>
          </p:cNvSpPr>
          <p:nvPr>
            <p:ph idx="1"/>
          </p:nvPr>
        </p:nvSpPr>
        <p:spPr>
          <a:xfrm>
            <a:off x="838200" y="1828800"/>
            <a:ext cx="7467600" cy="3810000"/>
          </a:xfrm>
        </p:spPr>
        <p:txBody>
          <a:bodyPr/>
          <a:lstStyle/>
          <a:p>
            <a:pPr marL="0" indent="0" defTabSz="457200" eaLnBrk="0" hangingPunct="0">
              <a:spcAft>
                <a:spcPts val="600"/>
              </a:spcAft>
              <a:buClr>
                <a:srgbClr val="83992A"/>
              </a:buClr>
              <a:buSzPct val="115000"/>
              <a:buNone/>
            </a:pPr>
            <a:r>
              <a:rPr lang="en-US" altLang="en-US" sz="1800" dirty="0">
                <a:solidFill>
                  <a:srgbClr val="262626"/>
                </a:solidFill>
              </a:rPr>
              <a:t>Organization likely will need to register if it employs an “executive” or “legislative” agent: </a:t>
            </a:r>
          </a:p>
          <a:p>
            <a:pPr defTabSz="457200" eaLnBrk="0" hangingPunct="0">
              <a:spcAft>
                <a:spcPts val="600"/>
              </a:spcAft>
              <a:buClr>
                <a:srgbClr val="83992A"/>
              </a:buClr>
              <a:buSzPct val="115000"/>
            </a:pPr>
            <a:r>
              <a:rPr lang="en-US" altLang="en-US" sz="1500" b="0" dirty="0">
                <a:solidFill>
                  <a:srgbClr val="262626"/>
                </a:solidFill>
              </a:rPr>
              <a:t>Executive/legislative:  (</a:t>
            </a:r>
            <a:r>
              <a:rPr lang="en-US" altLang="en-US" sz="1500" b="0" dirty="0" err="1">
                <a:solidFill>
                  <a:srgbClr val="262626"/>
                </a:solidFill>
              </a:rPr>
              <a:t>i</a:t>
            </a:r>
            <a:r>
              <a:rPr lang="en-US" altLang="en-US" sz="1500" b="0" dirty="0">
                <a:solidFill>
                  <a:srgbClr val="262626"/>
                </a:solidFill>
              </a:rPr>
              <a:t>) communicates with an executive branch or legislative branch official in support of/opposition to legislation, regulation, policy, or decision; (ii) is compensated for work that includes such communications, provided communications are “not simply incidental” to a job responsibility  </a:t>
            </a:r>
          </a:p>
          <a:p>
            <a:pPr lvl="1" defTabSz="457200" eaLnBrk="0" hangingPunct="0">
              <a:spcAft>
                <a:spcPts val="600"/>
              </a:spcAft>
              <a:buClr>
                <a:srgbClr val="83992A"/>
              </a:buClr>
              <a:buSzPct val="115000"/>
            </a:pPr>
            <a:r>
              <a:rPr lang="en-US" altLang="en-US" sz="1300" dirty="0">
                <a:solidFill>
                  <a:srgbClr val="262626"/>
                </a:solidFill>
              </a:rPr>
              <a:t>Assumed to be incidental if less than 25 hrs./quarter </a:t>
            </a:r>
            <a:r>
              <a:rPr lang="en-US" altLang="en-US" sz="1300" u="sng" dirty="0">
                <a:solidFill>
                  <a:srgbClr val="262626"/>
                </a:solidFill>
              </a:rPr>
              <a:t>and</a:t>
            </a:r>
            <a:r>
              <a:rPr lang="en-US" altLang="en-US" sz="1300" dirty="0">
                <a:solidFill>
                  <a:srgbClr val="262626"/>
                </a:solidFill>
              </a:rPr>
              <a:t> pro rata pay for lobbying activities is less than $2,500/quarter    </a:t>
            </a:r>
          </a:p>
          <a:p>
            <a:pPr defTabSz="457200" eaLnBrk="0" hangingPunct="0">
              <a:spcAft>
                <a:spcPts val="600"/>
              </a:spcAft>
              <a:buClr>
                <a:srgbClr val="83992A"/>
              </a:buClr>
              <a:buSzPct val="115000"/>
            </a:pPr>
            <a:r>
              <a:rPr lang="en-US" altLang="en-US" sz="1500" b="0" u="sng" dirty="0">
                <a:solidFill>
                  <a:srgbClr val="262626"/>
                </a:solidFill>
              </a:rPr>
              <a:t>OR</a:t>
            </a:r>
            <a:r>
              <a:rPr lang="en-US" altLang="en-US" sz="1500" b="0" dirty="0">
                <a:solidFill>
                  <a:srgbClr val="262626"/>
                </a:solidFill>
              </a:rPr>
              <a:t> if nonprofit employs no such person, but spends more than $250 annually on lobbying activities (</a:t>
            </a:r>
            <a:r>
              <a:rPr lang="en-US" altLang="en-US" sz="1500" b="0" i="1" dirty="0">
                <a:solidFill>
                  <a:srgbClr val="262626"/>
                </a:solidFill>
              </a:rPr>
              <a:t>potentially</a:t>
            </a:r>
            <a:r>
              <a:rPr lang="en-US" altLang="en-US" sz="1500" b="0" dirty="0">
                <a:solidFill>
                  <a:srgbClr val="262626"/>
                </a:solidFill>
              </a:rPr>
              <a:t> including grassroots lobbying, though the Secretary of the Commonwealth has not expressly so stated)*</a:t>
            </a:r>
          </a:p>
        </p:txBody>
      </p:sp>
      <p:sp>
        <p:nvSpPr>
          <p:cNvPr id="5" name="TextBox 1">
            <a:extLst>
              <a:ext uri="{FF2B5EF4-FFF2-40B4-BE49-F238E27FC236}">
                <a16:creationId xmlns:a16="http://schemas.microsoft.com/office/drawing/2014/main" id="{31632AF6-0A19-432C-9269-7AE3E866C212}"/>
              </a:ext>
            </a:extLst>
          </p:cNvPr>
          <p:cNvSpPr txBox="1">
            <a:spLocks noChangeArrowheads="1"/>
          </p:cNvSpPr>
          <p:nvPr/>
        </p:nvSpPr>
        <p:spPr bwMode="auto">
          <a:xfrm>
            <a:off x="1104900" y="4800600"/>
            <a:ext cx="6934200" cy="784830"/>
          </a:xfrm>
          <a:prstGeom prst="rect">
            <a:avLst/>
          </a:prstGeom>
          <a:solidFill>
            <a:schemeClr val="accent3">
              <a:lumMod val="20000"/>
              <a:lumOff val="80000"/>
            </a:schemeClr>
          </a:solidFill>
          <a:ln w="9525">
            <a:solidFill>
              <a:srgbClr val="83992A"/>
            </a:solidFill>
            <a:miter lim="800000"/>
            <a:headEnd/>
            <a:tailEnd/>
          </a:ln>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algn="ctr" defTabSz="457200">
              <a:defRPr/>
            </a:pPr>
            <a:r>
              <a:rPr lang="en-US" altLang="en-US" sz="1500" b="1" kern="0" dirty="0">
                <a:solidFill>
                  <a:schemeClr val="accent3">
                    <a:lumMod val="50000"/>
                  </a:schemeClr>
                </a:solidFill>
                <a:latin typeface="Avenir LT Std 45 Book" panose="020B0502020203020204" pitchFamily="34" charset="0"/>
                <a:cs typeface="Calibri" panose="020F0502020204030204" pitchFamily="34" charset="0"/>
              </a:rPr>
              <a:t>NOTE:  if a nonprofit entity hires an outside lobbyist, that individual must disclose his/her engagement and its subject matter &amp; the nonprofit entity must register as a client pursuant to G.L. c. 3, s. 41. </a:t>
            </a:r>
          </a:p>
        </p:txBody>
      </p:sp>
      <p:sp>
        <p:nvSpPr>
          <p:cNvPr id="2" name="Slide Number Placeholder 1">
            <a:extLst>
              <a:ext uri="{FF2B5EF4-FFF2-40B4-BE49-F238E27FC236}">
                <a16:creationId xmlns:a16="http://schemas.microsoft.com/office/drawing/2014/main" id="{A716790B-4FD4-4654-B336-8586AD75E5D1}"/>
              </a:ext>
            </a:extLst>
          </p:cNvPr>
          <p:cNvSpPr>
            <a:spLocks noGrp="1"/>
          </p:cNvSpPr>
          <p:nvPr>
            <p:ph type="sldNum" sz="quarter" idx="11"/>
          </p:nvPr>
        </p:nvSpPr>
        <p:spPr/>
        <p:txBody>
          <a:bodyPr/>
          <a:lstStyle/>
          <a:p>
            <a:pPr>
              <a:defRPr/>
            </a:pPr>
            <a:fld id="{72A81F0D-E1A4-45E9-9448-98EC7B7E4FA7}"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9359C82-33A3-49EB-8437-DBFF3DEC4AF6}"/>
              </a:ext>
            </a:extLst>
          </p:cNvPr>
          <p:cNvSpPr>
            <a:spLocks noGrp="1" noChangeArrowheads="1"/>
          </p:cNvSpPr>
          <p:nvPr>
            <p:ph type="title"/>
          </p:nvPr>
        </p:nvSpPr>
        <p:spPr>
          <a:xfrm>
            <a:off x="838200" y="1371600"/>
            <a:ext cx="7467600" cy="685800"/>
          </a:xfrm>
        </p:spPr>
        <p:txBody>
          <a:bodyPr/>
          <a:lstStyle/>
          <a:p>
            <a:r>
              <a:rPr lang="en-US" altLang="en-US" b="1" dirty="0"/>
              <a:t>Lobbying Law: State Registration </a:t>
            </a:r>
            <a:br>
              <a:rPr lang="en-US" altLang="en-US" b="1" dirty="0"/>
            </a:br>
            <a:r>
              <a:rPr lang="en-US" altLang="en-US" b="1" dirty="0"/>
              <a:t>(nature &amp; limitations)</a:t>
            </a:r>
          </a:p>
        </p:txBody>
      </p:sp>
      <p:sp>
        <p:nvSpPr>
          <p:cNvPr id="25603" name="Content Placeholder 2">
            <a:extLst>
              <a:ext uri="{FF2B5EF4-FFF2-40B4-BE49-F238E27FC236}">
                <a16:creationId xmlns:a16="http://schemas.microsoft.com/office/drawing/2014/main" id="{C4983F08-7C0F-46DD-8F5C-FDF8AA44EF79}"/>
              </a:ext>
            </a:extLst>
          </p:cNvPr>
          <p:cNvSpPr>
            <a:spLocks noGrp="1" noChangeArrowheads="1"/>
          </p:cNvSpPr>
          <p:nvPr>
            <p:ph idx="1"/>
          </p:nvPr>
        </p:nvSpPr>
        <p:spPr>
          <a:xfrm>
            <a:off x="838200" y="2362200"/>
            <a:ext cx="7467600" cy="3276600"/>
          </a:xfrm>
        </p:spPr>
        <p:txBody>
          <a:bodyPr/>
          <a:lstStyle/>
          <a:p>
            <a:pPr marL="285750" indent="-285750" defTabSz="457200" eaLnBrk="0" hangingPunct="0">
              <a:spcAft>
                <a:spcPts val="600"/>
              </a:spcAft>
              <a:buClr>
                <a:srgbClr val="83992A"/>
              </a:buClr>
              <a:buSzPct val="115000"/>
            </a:pPr>
            <a:r>
              <a:rPr lang="en-US" altLang="en-US" sz="2000" dirty="0">
                <a:solidFill>
                  <a:srgbClr val="262626"/>
                </a:solidFill>
              </a:rPr>
              <a:t>Content of Registration &amp; Disclosure</a:t>
            </a:r>
          </a:p>
          <a:p>
            <a:pPr marL="685800" lvl="1" defTabSz="457200" eaLnBrk="0" hangingPunct="0">
              <a:spcAft>
                <a:spcPts val="600"/>
              </a:spcAft>
              <a:buClr>
                <a:srgbClr val="83992A"/>
              </a:buClr>
              <a:buSzPct val="115000"/>
            </a:pPr>
            <a:r>
              <a:rPr lang="en-US" altLang="en-US" sz="1800" dirty="0">
                <a:solidFill>
                  <a:srgbClr val="262626"/>
                </a:solidFill>
              </a:rPr>
              <a:t>Annual registration ($1,000 fee with the Secretary of the Commonwealth)</a:t>
            </a:r>
          </a:p>
          <a:p>
            <a:pPr marL="685800" lvl="1" defTabSz="457200" eaLnBrk="0" hangingPunct="0">
              <a:spcAft>
                <a:spcPts val="600"/>
              </a:spcAft>
              <a:buClr>
                <a:srgbClr val="83992A"/>
              </a:buClr>
              <a:buSzPct val="115000"/>
            </a:pPr>
            <a:r>
              <a:rPr lang="en-US" altLang="en-US" sz="1800" dirty="0">
                <a:solidFill>
                  <a:srgbClr val="262626"/>
                </a:solidFill>
              </a:rPr>
              <a:t>Biannual reports, disclosing: </a:t>
            </a:r>
          </a:p>
          <a:p>
            <a:pPr marL="1085850" lvl="2" defTabSz="457200" eaLnBrk="0" hangingPunct="0">
              <a:spcAft>
                <a:spcPts val="600"/>
              </a:spcAft>
              <a:buClr>
                <a:srgbClr val="83992A"/>
              </a:buClr>
              <a:buSzPct val="115000"/>
            </a:pPr>
            <a:r>
              <a:rPr lang="en-US" altLang="en-US" sz="1800" dirty="0">
                <a:solidFill>
                  <a:srgbClr val="262626"/>
                </a:solidFill>
              </a:rPr>
              <a:t>Specific legislation, regulation or decision</a:t>
            </a:r>
          </a:p>
          <a:p>
            <a:pPr marL="1085850" lvl="2" defTabSz="457200" eaLnBrk="0" hangingPunct="0">
              <a:spcAft>
                <a:spcPts val="600"/>
              </a:spcAft>
              <a:buClr>
                <a:srgbClr val="83992A"/>
              </a:buClr>
              <a:buSzPct val="115000"/>
            </a:pPr>
            <a:r>
              <a:rPr lang="en-US" altLang="en-US" sz="1800" dirty="0">
                <a:solidFill>
                  <a:srgbClr val="262626"/>
                </a:solidFill>
              </a:rPr>
              <a:t>Lobbying expenditures (including salary for any executive/lobbying agent)</a:t>
            </a:r>
          </a:p>
        </p:txBody>
      </p:sp>
      <p:sp>
        <p:nvSpPr>
          <p:cNvPr id="2" name="Slide Number Placeholder 1">
            <a:extLst>
              <a:ext uri="{FF2B5EF4-FFF2-40B4-BE49-F238E27FC236}">
                <a16:creationId xmlns:a16="http://schemas.microsoft.com/office/drawing/2014/main" id="{22C06548-2438-4B12-8E00-EDEF4D085447}"/>
              </a:ext>
            </a:extLst>
          </p:cNvPr>
          <p:cNvSpPr>
            <a:spLocks noGrp="1"/>
          </p:cNvSpPr>
          <p:nvPr>
            <p:ph type="sldNum" sz="quarter" idx="11"/>
          </p:nvPr>
        </p:nvSpPr>
        <p:spPr/>
        <p:txBody>
          <a:bodyPr/>
          <a:lstStyle/>
          <a:p>
            <a:pPr>
              <a:defRPr/>
            </a:pPr>
            <a:fld id="{72A81F0D-E1A4-45E9-9448-98EC7B7E4FA7}"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04AB664-4688-472A-92DB-7B0525BC1876}"/>
              </a:ext>
            </a:extLst>
          </p:cNvPr>
          <p:cNvSpPr>
            <a:spLocks noGrp="1" noChangeArrowheads="1"/>
          </p:cNvSpPr>
          <p:nvPr>
            <p:ph type="title"/>
          </p:nvPr>
        </p:nvSpPr>
        <p:spPr/>
        <p:txBody>
          <a:bodyPr/>
          <a:lstStyle/>
          <a:p>
            <a:r>
              <a:rPr lang="en-US" altLang="en-US" b="1"/>
              <a:t>Campaign Finance Law: Key Terms</a:t>
            </a:r>
          </a:p>
        </p:txBody>
      </p:sp>
      <p:graphicFrame>
        <p:nvGraphicFramePr>
          <p:cNvPr id="6" name="Content Placeholder 5">
            <a:extLst>
              <a:ext uri="{FF2B5EF4-FFF2-40B4-BE49-F238E27FC236}">
                <a16:creationId xmlns:a16="http://schemas.microsoft.com/office/drawing/2014/main" id="{1C3033BD-4F19-4AEB-9395-10727E1D7604}"/>
              </a:ext>
            </a:extLst>
          </p:cNvPr>
          <p:cNvGraphicFramePr>
            <a:graphicFrameLocks noGrp="1"/>
          </p:cNvGraphicFramePr>
          <p:nvPr>
            <p:ph idx="1"/>
          </p:nvPr>
        </p:nvGraphicFramePr>
        <p:xfrm>
          <a:off x="838200" y="1828800"/>
          <a:ext cx="7467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943AC88D-E98D-4313-8C36-D20B59B4084C}"/>
              </a:ext>
            </a:extLst>
          </p:cNvPr>
          <p:cNvSpPr>
            <a:spLocks noGrp="1"/>
          </p:cNvSpPr>
          <p:nvPr>
            <p:ph type="sldNum" sz="quarter" idx="11"/>
          </p:nvPr>
        </p:nvSpPr>
        <p:spPr/>
        <p:txBody>
          <a:bodyPr/>
          <a:lstStyle/>
          <a:p>
            <a:pPr>
              <a:defRPr/>
            </a:pPr>
            <a:fld id="{72A81F0D-E1A4-45E9-9448-98EC7B7E4FA7}"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BD1B9FC0-A09C-4FD2-B658-15BEF8F4CE74}"/>
              </a:ext>
            </a:extLst>
          </p:cNvPr>
          <p:cNvSpPr>
            <a:spLocks noGrp="1" noChangeArrowheads="1"/>
          </p:cNvSpPr>
          <p:nvPr>
            <p:ph type="title"/>
          </p:nvPr>
        </p:nvSpPr>
        <p:spPr/>
        <p:txBody>
          <a:bodyPr/>
          <a:lstStyle/>
          <a:p>
            <a:r>
              <a:rPr lang="en-US" altLang="en-US" b="1" dirty="0"/>
              <a:t>Campaign Finance Law: FEDERAL</a:t>
            </a:r>
          </a:p>
        </p:txBody>
      </p:sp>
      <p:graphicFrame>
        <p:nvGraphicFramePr>
          <p:cNvPr id="6" name="Content Placeholder 5">
            <a:extLst>
              <a:ext uri="{FF2B5EF4-FFF2-40B4-BE49-F238E27FC236}">
                <a16:creationId xmlns:a16="http://schemas.microsoft.com/office/drawing/2014/main" id="{1C3033BD-4F19-4AEB-9395-10727E1D7604}"/>
              </a:ext>
            </a:extLst>
          </p:cNvPr>
          <p:cNvGraphicFramePr>
            <a:graphicFrameLocks noGrp="1"/>
          </p:cNvGraphicFramePr>
          <p:nvPr>
            <p:ph idx="1"/>
            <p:extLst>
              <p:ext uri="{D42A27DB-BD31-4B8C-83A1-F6EECF244321}">
                <p14:modId xmlns:p14="http://schemas.microsoft.com/office/powerpoint/2010/main" val="3987994445"/>
              </p:ext>
            </p:extLst>
          </p:nvPr>
        </p:nvGraphicFramePr>
        <p:xfrm>
          <a:off x="838200" y="1828800"/>
          <a:ext cx="7467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9A6810A2-77C5-406D-8EDD-D7C434C6D3BD}"/>
              </a:ext>
            </a:extLst>
          </p:cNvPr>
          <p:cNvSpPr>
            <a:spLocks noGrp="1"/>
          </p:cNvSpPr>
          <p:nvPr>
            <p:ph type="sldNum" sz="quarter" idx="11"/>
          </p:nvPr>
        </p:nvSpPr>
        <p:spPr/>
        <p:txBody>
          <a:bodyPr/>
          <a:lstStyle/>
          <a:p>
            <a:pPr>
              <a:defRPr/>
            </a:pPr>
            <a:fld id="{72A81F0D-E1A4-45E9-9448-98EC7B7E4FA7}"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619C636-7E38-4CF5-AFF2-88D9DC4BAA71}"/>
              </a:ext>
            </a:extLst>
          </p:cNvPr>
          <p:cNvSpPr>
            <a:spLocks noGrp="1" noChangeArrowheads="1"/>
          </p:cNvSpPr>
          <p:nvPr>
            <p:ph type="title"/>
          </p:nvPr>
        </p:nvSpPr>
        <p:spPr/>
        <p:txBody>
          <a:bodyPr/>
          <a:lstStyle/>
          <a:p>
            <a:r>
              <a:rPr lang="en-US" altLang="en-US" b="1"/>
              <a:t>Relevant Laws</a:t>
            </a:r>
          </a:p>
        </p:txBody>
      </p:sp>
      <p:graphicFrame>
        <p:nvGraphicFramePr>
          <p:cNvPr id="5" name="Content Placeholder 4">
            <a:extLst>
              <a:ext uri="{FF2B5EF4-FFF2-40B4-BE49-F238E27FC236}">
                <a16:creationId xmlns:a16="http://schemas.microsoft.com/office/drawing/2014/main" id="{608F061A-15E5-4703-AED6-D8E0301F18F7}"/>
              </a:ext>
            </a:extLst>
          </p:cNvPr>
          <p:cNvGraphicFramePr>
            <a:graphicFrameLocks noGrp="1"/>
          </p:cNvGraphicFramePr>
          <p:nvPr>
            <p:ph idx="1"/>
          </p:nvPr>
        </p:nvGraphicFramePr>
        <p:xfrm>
          <a:off x="838200" y="1828800"/>
          <a:ext cx="7467600" cy="3657600"/>
        </p:xfrm>
        <a:graphic>
          <a:graphicData uri="http://schemas.openxmlformats.org/drawingml/2006/table">
            <a:tbl>
              <a:tblPr firstRow="1" bandRow="1">
                <a:tableStyleId>{69CF1AB2-1976-4502-BF36-3FF5EA218861}</a:tableStyleId>
              </a:tblPr>
              <a:tblGrid>
                <a:gridCol w="2514600">
                  <a:extLst>
                    <a:ext uri="{9D8B030D-6E8A-4147-A177-3AD203B41FA5}">
                      <a16:colId xmlns:a16="http://schemas.microsoft.com/office/drawing/2014/main" val="2124353538"/>
                    </a:ext>
                  </a:extLst>
                </a:gridCol>
                <a:gridCol w="4953000">
                  <a:extLst>
                    <a:ext uri="{9D8B030D-6E8A-4147-A177-3AD203B41FA5}">
                      <a16:colId xmlns:a16="http://schemas.microsoft.com/office/drawing/2014/main" val="2930191812"/>
                    </a:ext>
                  </a:extLst>
                </a:gridCol>
              </a:tblGrid>
              <a:tr h="1235237">
                <a:tc>
                  <a:txBody>
                    <a:bodyPr/>
                    <a:lstStyle/>
                    <a:p>
                      <a:r>
                        <a:rPr lang="en-US" b="1" dirty="0">
                          <a:solidFill>
                            <a:schemeClr val="bg1"/>
                          </a:solidFill>
                          <a:latin typeface="Avenir LT Std 45 Book" panose="020B0502020203020204" pitchFamily="34" charset="0"/>
                        </a:rPr>
                        <a:t>Tax</a:t>
                      </a: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457200" rtl="0" eaLnBrk="1" fontAlgn="base" latinLnBrk="0" hangingPunct="1">
                        <a:lnSpc>
                          <a:spcPct val="100000"/>
                        </a:lnSpc>
                        <a:spcBef>
                          <a:spcPct val="20000"/>
                        </a:spcBef>
                        <a:spcAft>
                          <a:spcPts val="1200"/>
                        </a:spcAft>
                        <a:buClr>
                          <a:srgbClr val="83992A"/>
                        </a:buClr>
                        <a:buSzPct val="115000"/>
                        <a:buFont typeface="Arial" panose="020B0604020202020204" pitchFamily="34" charset="0"/>
                        <a:buNone/>
                        <a:tabLst/>
                        <a:defRPr/>
                      </a:pPr>
                      <a:r>
                        <a:rPr kumimoji="0" lang="en-US" altLang="en-US" sz="1800" b="0" u="none" strike="noStrike" kern="1200" cap="none" spc="0" normalizeH="0" baseline="0" noProof="0" dirty="0">
                          <a:ln>
                            <a:noFill/>
                          </a:ln>
                          <a:effectLst/>
                          <a:uLnTx/>
                          <a:uFillTx/>
                          <a:latin typeface="Avenir LT Std 45 Book" panose="020B0502020203020204" pitchFamily="34" charset="0"/>
                        </a:rPr>
                        <a:t>501(c)(3)s permitted activities</a:t>
                      </a:r>
                      <a:endParaRPr kumimoji="0" lang="en-US" altLang="en-US" sz="1800" b="0" i="0" u="none" strike="noStrike" kern="1200" cap="none" spc="0" normalizeH="0" baseline="0" noProof="0" dirty="0">
                        <a:ln>
                          <a:noFill/>
                        </a:ln>
                        <a:solidFill>
                          <a:srgbClr val="262626"/>
                        </a:solidFill>
                        <a:effectLst/>
                        <a:uLnTx/>
                        <a:uFillTx/>
                        <a:latin typeface="Avenir LT Std 45 Book" panose="020B0502020203020204" pitchFamily="34" charset="0"/>
                        <a:ea typeface="+mn-ea"/>
                        <a:cs typeface="Calibri" panose="020F0502020204030204" pitchFamily="34" charset="0"/>
                      </a:endParaRPr>
                    </a:p>
                    <a:p>
                      <a:pPr marL="0" marR="0" lvl="0" indent="0" algn="l" defTabSz="457200" rtl="0" eaLnBrk="1" fontAlgn="base" latinLnBrk="0" hangingPunct="1">
                        <a:lnSpc>
                          <a:spcPct val="100000"/>
                        </a:lnSpc>
                        <a:spcBef>
                          <a:spcPct val="20000"/>
                        </a:spcBef>
                        <a:spcAft>
                          <a:spcPts val="1200"/>
                        </a:spcAft>
                        <a:buClr>
                          <a:srgbClr val="83992A"/>
                        </a:buClr>
                        <a:buSzPct val="115000"/>
                        <a:buFont typeface="Arial" panose="020B0604020202020204" pitchFamily="34" charset="0"/>
                        <a:buNone/>
                        <a:tabLst/>
                        <a:defRPr/>
                      </a:pPr>
                      <a:r>
                        <a:rPr kumimoji="0" lang="en-US" altLang="en-US" sz="1800" b="0" i="0" u="none" strike="noStrike" kern="1200" cap="none" spc="0" normalizeH="0" baseline="0" noProof="0" dirty="0">
                          <a:ln>
                            <a:noFill/>
                          </a:ln>
                          <a:solidFill>
                            <a:srgbClr val="262626"/>
                          </a:solidFill>
                          <a:effectLst/>
                          <a:uLnTx/>
                          <a:uFillTx/>
                          <a:latin typeface="Avenir LT Std 45 Book" panose="020B0502020203020204" pitchFamily="34" charset="0"/>
                          <a:ea typeface="+mn-ea"/>
                          <a:cs typeface="Calibri" panose="020F0502020204030204" pitchFamily="34" charset="0"/>
                        </a:rPr>
                        <a:t>Special rules for private foundations</a:t>
                      </a:r>
                      <a:endParaRPr kumimoji="0" lang="en-US" altLang="en-US" sz="1800" b="0" u="none" strike="noStrike" kern="1200" cap="none" spc="0" normalizeH="0" baseline="0" noProof="0" dirty="0">
                        <a:ln>
                          <a:noFill/>
                        </a:ln>
                        <a:effectLst/>
                        <a:uLnTx/>
                        <a:uFillTx/>
                        <a:latin typeface="Avenir LT Std 45 Book" panose="020B0502020203020204" pitchFamily="34" charset="0"/>
                      </a:endParaRPr>
                    </a:p>
                  </a:txBody>
                  <a:tcP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3742231"/>
                  </a:ext>
                </a:extLst>
              </a:tr>
              <a:tr h="1006987">
                <a:tc>
                  <a:txBody>
                    <a:bodyPr/>
                    <a:lstStyle/>
                    <a:p>
                      <a:r>
                        <a:rPr lang="en-US" b="1" dirty="0">
                          <a:solidFill>
                            <a:schemeClr val="bg1"/>
                          </a:solidFill>
                          <a:latin typeface="Avenir LT Std 45 Book" panose="020B0502020203020204" pitchFamily="34" charset="0"/>
                        </a:rPr>
                        <a:t>Lobbying</a:t>
                      </a: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457200" rtl="0" eaLnBrk="1" fontAlgn="base" latinLnBrk="0" hangingPunct="1">
                        <a:lnSpc>
                          <a:spcPct val="100000"/>
                        </a:lnSpc>
                        <a:spcBef>
                          <a:spcPct val="20000"/>
                        </a:spcBef>
                        <a:spcAft>
                          <a:spcPts val="1200"/>
                        </a:spcAft>
                        <a:buClr>
                          <a:srgbClr val="83992A"/>
                        </a:buClr>
                        <a:buSzPct val="115000"/>
                        <a:buFont typeface="Arial" panose="020B0604020202020204" pitchFamily="34" charset="0"/>
                        <a:buNone/>
                        <a:tabLst/>
                        <a:defRPr/>
                      </a:pPr>
                      <a:r>
                        <a:rPr kumimoji="0" lang="en-US" altLang="en-US" sz="1800" u="none" strike="noStrike" kern="1200" cap="none" spc="0" normalizeH="0" baseline="0" noProof="0" dirty="0">
                          <a:ln>
                            <a:noFill/>
                          </a:ln>
                          <a:effectLst/>
                          <a:uLnTx/>
                          <a:uFillTx/>
                          <a:latin typeface="Avenir LT Std 45 Book" panose="020B0502020203020204" pitchFamily="34" charset="0"/>
                        </a:rPr>
                        <a:t>Legislative and Executive Branch lobbying activities may trigger registration and disclosure requirements</a:t>
                      </a:r>
                      <a:endParaRPr kumimoji="0" lang="en-US" altLang="en-US" sz="1800" b="0" i="0" u="none" strike="noStrike" kern="1200" cap="none" spc="0" normalizeH="0" baseline="0" noProof="0" dirty="0">
                        <a:ln>
                          <a:noFill/>
                        </a:ln>
                        <a:solidFill>
                          <a:srgbClr val="262626"/>
                        </a:solidFill>
                        <a:effectLst/>
                        <a:uLnTx/>
                        <a:uFillTx/>
                        <a:latin typeface="Avenir LT Std 45 Book" panose="020B0502020203020204" pitchFamily="34" charset="0"/>
                        <a:ea typeface="+mn-ea"/>
                        <a:cs typeface="Calibri" panose="020F0502020204030204" pitchFamily="34" charset="0"/>
                      </a:endParaRPr>
                    </a:p>
                  </a:txBody>
                  <a:tcP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0060525"/>
                  </a:ext>
                </a:extLst>
              </a:tr>
              <a:tr h="1006987">
                <a:tc>
                  <a:txBody>
                    <a:bodyPr/>
                    <a:lstStyle/>
                    <a:p>
                      <a:r>
                        <a:rPr lang="en-US" b="1" dirty="0">
                          <a:solidFill>
                            <a:schemeClr val="bg1"/>
                          </a:solidFill>
                          <a:latin typeface="Avenir LT Std 45 Book" panose="020B0502020203020204" pitchFamily="34" charset="0"/>
                        </a:rPr>
                        <a:t>Campaign Finance</a:t>
                      </a: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457200" rtl="0" eaLnBrk="1" fontAlgn="base" latinLnBrk="0" hangingPunct="1">
                        <a:lnSpc>
                          <a:spcPct val="100000"/>
                        </a:lnSpc>
                        <a:spcBef>
                          <a:spcPct val="20000"/>
                        </a:spcBef>
                        <a:spcAft>
                          <a:spcPts val="1200"/>
                        </a:spcAft>
                        <a:buClr>
                          <a:srgbClr val="83992A"/>
                        </a:buClr>
                        <a:buSzPct val="115000"/>
                        <a:buFont typeface="Arial" panose="020B0604020202020204" pitchFamily="34" charset="0"/>
                        <a:buNone/>
                        <a:tabLst/>
                        <a:defRPr/>
                      </a:pPr>
                      <a:r>
                        <a:rPr kumimoji="0" lang="en-US" altLang="en-US" sz="1800" u="none" strike="noStrike" kern="1200" cap="none" spc="0" normalizeH="0" baseline="0" noProof="0" dirty="0">
                          <a:ln>
                            <a:noFill/>
                          </a:ln>
                          <a:effectLst/>
                          <a:uLnTx/>
                          <a:uFillTx/>
                          <a:latin typeface="Avenir LT Std 45 Book" panose="020B0502020203020204" pitchFamily="34" charset="0"/>
                        </a:rPr>
                        <a:t>Involvement in campaigns and ballot initiatives may trigger registration and disclosure requirements</a:t>
                      </a:r>
                      <a:endParaRPr kumimoji="0" lang="en-US" altLang="en-US" sz="1800" b="0" i="0" u="none" strike="noStrike" kern="1200" cap="none" spc="0" normalizeH="0" baseline="0" noProof="0" dirty="0">
                        <a:ln>
                          <a:noFill/>
                        </a:ln>
                        <a:solidFill>
                          <a:srgbClr val="262626"/>
                        </a:solidFill>
                        <a:effectLst/>
                        <a:uLnTx/>
                        <a:uFillTx/>
                        <a:latin typeface="Avenir LT Std 45 Book" panose="020B0502020203020204" pitchFamily="34" charset="0"/>
                        <a:ea typeface="+mn-ea"/>
                        <a:cs typeface="Calibri" panose="020F0502020204030204" pitchFamily="34" charset="0"/>
                      </a:endParaRPr>
                    </a:p>
                  </a:txBody>
                  <a:tcP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5119430"/>
                  </a:ext>
                </a:extLst>
              </a:tr>
              <a:tr h="408389">
                <a:tc>
                  <a:txBody>
                    <a:bodyPr/>
                    <a:lstStyle/>
                    <a:p>
                      <a:r>
                        <a:rPr lang="en-US" b="1" dirty="0">
                          <a:solidFill>
                            <a:schemeClr val="bg1"/>
                          </a:solidFill>
                          <a:latin typeface="Avenir LT Std 45 Book" panose="020B0502020203020204" pitchFamily="34" charset="0"/>
                        </a:rPr>
                        <a:t>Other Considerations</a:t>
                      </a: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457200" rtl="0" eaLnBrk="1" fontAlgn="base" latinLnBrk="0" hangingPunct="1">
                        <a:lnSpc>
                          <a:spcPct val="100000"/>
                        </a:lnSpc>
                        <a:spcBef>
                          <a:spcPct val="20000"/>
                        </a:spcBef>
                        <a:spcAft>
                          <a:spcPts val="1200"/>
                        </a:spcAft>
                        <a:buClr>
                          <a:srgbClr val="83992A"/>
                        </a:buClr>
                        <a:buSzPct val="115000"/>
                        <a:buFont typeface="Arial" panose="020B0604020202020204" pitchFamily="34" charset="0"/>
                        <a:buNone/>
                        <a:tabLst/>
                        <a:defRPr/>
                      </a:pPr>
                      <a:r>
                        <a:rPr kumimoji="0" lang="en-US" altLang="en-US" sz="1800" u="none" strike="noStrike" kern="1200" cap="none" spc="0" normalizeH="0" baseline="0" noProof="0" dirty="0">
                          <a:ln>
                            <a:noFill/>
                          </a:ln>
                          <a:effectLst/>
                          <a:uLnTx/>
                          <a:uFillTx/>
                          <a:latin typeface="Avenir LT Std 45 Book" panose="020B0502020203020204" pitchFamily="34" charset="0"/>
                        </a:rPr>
                        <a:t>Restrictions imposed by sources of funding</a:t>
                      </a:r>
                      <a:endParaRPr kumimoji="0" lang="en-US" altLang="en-US" sz="1800" b="0" i="0" u="none" strike="noStrike" kern="1200" cap="none" spc="0" normalizeH="0" baseline="0" noProof="0" dirty="0">
                        <a:ln>
                          <a:noFill/>
                        </a:ln>
                        <a:solidFill>
                          <a:srgbClr val="262626"/>
                        </a:solidFill>
                        <a:effectLst/>
                        <a:uLnTx/>
                        <a:uFillTx/>
                        <a:latin typeface="Avenir LT Std 45 Book" panose="020B0502020203020204" pitchFamily="34" charset="0"/>
                        <a:ea typeface="+mn-ea"/>
                        <a:cs typeface="Calibri" panose="020F0502020204030204" pitchFamily="34" charset="0"/>
                      </a:endParaRPr>
                    </a:p>
                  </a:txBody>
                  <a:tcP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729477"/>
                  </a:ext>
                </a:extLst>
              </a:tr>
            </a:tbl>
          </a:graphicData>
        </a:graphic>
      </p:graphicFrame>
      <p:sp>
        <p:nvSpPr>
          <p:cNvPr id="2" name="Slide Number Placeholder 1">
            <a:extLst>
              <a:ext uri="{FF2B5EF4-FFF2-40B4-BE49-F238E27FC236}">
                <a16:creationId xmlns:a16="http://schemas.microsoft.com/office/drawing/2014/main" id="{EBF153ED-D348-4CAE-883C-34C849C7F6A4}"/>
              </a:ext>
            </a:extLst>
          </p:cNvPr>
          <p:cNvSpPr>
            <a:spLocks noGrp="1"/>
          </p:cNvSpPr>
          <p:nvPr>
            <p:ph type="sldNum" sz="quarter" idx="11"/>
          </p:nvPr>
        </p:nvSpPr>
        <p:spPr/>
        <p:txBody>
          <a:bodyPr/>
          <a:lstStyle/>
          <a:p>
            <a:pPr>
              <a:defRPr/>
            </a:pPr>
            <a:fld id="{72A81F0D-E1A4-45E9-9448-98EC7B7E4FA7}"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BD1B9FC0-A09C-4FD2-B658-15BEF8F4CE74}"/>
              </a:ext>
            </a:extLst>
          </p:cNvPr>
          <p:cNvSpPr>
            <a:spLocks noGrp="1" noChangeArrowheads="1"/>
          </p:cNvSpPr>
          <p:nvPr>
            <p:ph type="title"/>
          </p:nvPr>
        </p:nvSpPr>
        <p:spPr/>
        <p:txBody>
          <a:bodyPr/>
          <a:lstStyle/>
          <a:p>
            <a:r>
              <a:rPr lang="en-US" altLang="en-US" b="1" dirty="0"/>
              <a:t>Campaign Finance Law: STATE</a:t>
            </a:r>
          </a:p>
        </p:txBody>
      </p:sp>
      <p:graphicFrame>
        <p:nvGraphicFramePr>
          <p:cNvPr id="6" name="Content Placeholder 5">
            <a:extLst>
              <a:ext uri="{FF2B5EF4-FFF2-40B4-BE49-F238E27FC236}">
                <a16:creationId xmlns:a16="http://schemas.microsoft.com/office/drawing/2014/main" id="{1C3033BD-4F19-4AEB-9395-10727E1D7604}"/>
              </a:ext>
            </a:extLst>
          </p:cNvPr>
          <p:cNvGraphicFramePr>
            <a:graphicFrameLocks noGrp="1"/>
          </p:cNvGraphicFramePr>
          <p:nvPr>
            <p:ph idx="1"/>
          </p:nvPr>
        </p:nvGraphicFramePr>
        <p:xfrm>
          <a:off x="838200" y="1828800"/>
          <a:ext cx="7467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676" name="Rectangle 2">
            <a:extLst>
              <a:ext uri="{FF2B5EF4-FFF2-40B4-BE49-F238E27FC236}">
                <a16:creationId xmlns:a16="http://schemas.microsoft.com/office/drawing/2014/main" id="{9FD5020A-DB0A-4F4D-BD47-EA722D5947DB}"/>
              </a:ext>
            </a:extLst>
          </p:cNvPr>
          <p:cNvSpPr>
            <a:spLocks noChangeArrowheads="1"/>
          </p:cNvSpPr>
          <p:nvPr/>
        </p:nvSpPr>
        <p:spPr bwMode="auto">
          <a:xfrm>
            <a:off x="838200" y="5330825"/>
            <a:ext cx="7467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457200">
              <a:defRPr>
                <a:solidFill>
                  <a:schemeClr val="tx1"/>
                </a:solidFill>
                <a:latin typeface="Calibri" panose="020F0502020204030204" pitchFamily="34" charset="0"/>
              </a:defRPr>
            </a:lvl1pPr>
            <a:lvl2pPr marL="742950" indent="-285750" defTabSz="457200">
              <a:defRPr>
                <a:solidFill>
                  <a:schemeClr val="tx1"/>
                </a:solidFill>
                <a:latin typeface="Calibri" panose="020F0502020204030204" pitchFamily="34" charset="0"/>
              </a:defRPr>
            </a:lvl2pPr>
            <a:lvl3pPr marL="1143000" indent="-228600" defTabSz="457200">
              <a:defRPr>
                <a:solidFill>
                  <a:schemeClr val="tx1"/>
                </a:solidFill>
                <a:latin typeface="Calibri" panose="020F0502020204030204" pitchFamily="34" charset="0"/>
              </a:defRPr>
            </a:lvl3pPr>
            <a:lvl4pPr marL="1600200" indent="-228600" defTabSz="457200">
              <a:defRPr>
                <a:solidFill>
                  <a:schemeClr val="tx1"/>
                </a:solidFill>
                <a:latin typeface="Calibri" panose="020F0502020204030204" pitchFamily="34" charset="0"/>
              </a:defRPr>
            </a:lvl4pPr>
            <a:lvl5pPr marL="2057400" indent="-228600" defTabSz="4572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a:spcAft>
                <a:spcPts val="600"/>
              </a:spcAft>
              <a:buClr>
                <a:srgbClr val="83992A"/>
              </a:buClr>
              <a:buSzPct val="115000"/>
            </a:pPr>
            <a:r>
              <a:rPr lang="en-US" altLang="en-US" sz="1400">
                <a:solidFill>
                  <a:srgbClr val="262626"/>
                </a:solidFill>
              </a:rPr>
              <a:t>*These issues are implicated in </a:t>
            </a:r>
            <a:r>
              <a:rPr lang="en-US" altLang="en-US" sz="1400" i="1">
                <a:solidFill>
                  <a:srgbClr val="262626"/>
                </a:solidFill>
              </a:rPr>
              <a:t>1A Auto v. Sullivan</a:t>
            </a:r>
            <a:r>
              <a:rPr lang="en-US" altLang="en-US" sz="1400">
                <a:solidFill>
                  <a:srgbClr val="262626"/>
                </a:solidFill>
              </a:rPr>
              <a:t>, which is the subject of an imminent cert petition</a:t>
            </a:r>
          </a:p>
        </p:txBody>
      </p:sp>
      <p:sp>
        <p:nvSpPr>
          <p:cNvPr id="2" name="Slide Number Placeholder 1">
            <a:extLst>
              <a:ext uri="{FF2B5EF4-FFF2-40B4-BE49-F238E27FC236}">
                <a16:creationId xmlns:a16="http://schemas.microsoft.com/office/drawing/2014/main" id="{9159DA41-E79D-49EF-A4F0-97668AB50ADF}"/>
              </a:ext>
            </a:extLst>
          </p:cNvPr>
          <p:cNvSpPr>
            <a:spLocks noGrp="1"/>
          </p:cNvSpPr>
          <p:nvPr>
            <p:ph type="sldNum" sz="quarter" idx="11"/>
          </p:nvPr>
        </p:nvSpPr>
        <p:spPr/>
        <p:txBody>
          <a:bodyPr/>
          <a:lstStyle/>
          <a:p>
            <a:pPr>
              <a:defRPr/>
            </a:pPr>
            <a:fld id="{72A81F0D-E1A4-45E9-9448-98EC7B7E4FA7}" type="slidenum">
              <a:rPr lang="en-US" smtClean="0"/>
              <a:pPr>
                <a:defRPr/>
              </a:pPr>
              <a:t>20</a:t>
            </a:fld>
            <a:endParaRPr lang="en-US"/>
          </a:p>
        </p:txBody>
      </p:sp>
    </p:spTree>
    <p:extLst>
      <p:ext uri="{BB962C8B-B14F-4D97-AF65-F5344CB8AC3E}">
        <p14:creationId xmlns:p14="http://schemas.microsoft.com/office/powerpoint/2010/main" val="1192342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915FE65A-698D-45F3-8BC2-8DA700DA873C}"/>
              </a:ext>
            </a:extLst>
          </p:cNvPr>
          <p:cNvSpPr>
            <a:spLocks noGrp="1" noChangeArrowheads="1"/>
          </p:cNvSpPr>
          <p:nvPr>
            <p:ph type="title"/>
          </p:nvPr>
        </p:nvSpPr>
        <p:spPr>
          <a:xfrm>
            <a:off x="838200" y="1295400"/>
            <a:ext cx="7467600" cy="685800"/>
          </a:xfrm>
        </p:spPr>
        <p:txBody>
          <a:bodyPr/>
          <a:lstStyle/>
          <a:p>
            <a:r>
              <a:rPr lang="en-US" altLang="en-US" b="1"/>
              <a:t>Campaign Finance Law: Unique </a:t>
            </a:r>
            <a:br>
              <a:rPr lang="en-US" altLang="en-US" b="1"/>
            </a:br>
            <a:r>
              <a:rPr lang="en-US" altLang="en-US" b="1"/>
              <a:t>MA State Issues</a:t>
            </a:r>
          </a:p>
        </p:txBody>
      </p:sp>
      <p:sp>
        <p:nvSpPr>
          <p:cNvPr id="3" name="Content Placeholder 2">
            <a:extLst>
              <a:ext uri="{FF2B5EF4-FFF2-40B4-BE49-F238E27FC236}">
                <a16:creationId xmlns:a16="http://schemas.microsoft.com/office/drawing/2014/main" id="{33A341F7-C250-4F08-B7AC-B4EB110B6920}"/>
              </a:ext>
            </a:extLst>
          </p:cNvPr>
          <p:cNvSpPr>
            <a:spLocks noGrp="1"/>
          </p:cNvSpPr>
          <p:nvPr>
            <p:ph sz="half" idx="1"/>
          </p:nvPr>
        </p:nvSpPr>
        <p:spPr>
          <a:xfrm>
            <a:off x="838200" y="3284538"/>
            <a:ext cx="3657600" cy="2841625"/>
          </a:xfrm>
        </p:spPr>
        <p:txBody>
          <a:bodyPr rtlCol="0">
            <a:normAutofit/>
          </a:bodyPr>
          <a:lstStyle/>
          <a:p>
            <a:pPr marL="0" indent="0" algn="ctr" defTabSz="457200" eaLnBrk="0" hangingPunct="0">
              <a:spcAft>
                <a:spcPts val="600"/>
              </a:spcAft>
              <a:buClr>
                <a:srgbClr val="83992A"/>
              </a:buClr>
              <a:buSzPct val="115000"/>
              <a:buFont typeface="Arial" panose="020B0604020202020204" pitchFamily="34" charset="0"/>
              <a:buNone/>
              <a:defRPr/>
            </a:pPr>
            <a:r>
              <a:rPr lang="en-US" altLang="en-US" sz="1800" dirty="0">
                <a:solidFill>
                  <a:srgbClr val="262626"/>
                </a:solidFill>
              </a:rPr>
              <a:t>Federal</a:t>
            </a:r>
          </a:p>
          <a:p>
            <a:pPr defTabSz="457200" eaLnBrk="0" hangingPunct="0">
              <a:spcAft>
                <a:spcPts val="600"/>
              </a:spcAft>
              <a:buClr>
                <a:srgbClr val="83992A"/>
              </a:buClr>
              <a:buSzPct val="115000"/>
              <a:defRPr/>
            </a:pPr>
            <a:r>
              <a:rPr lang="en-US" altLang="en-US" sz="1700" b="0" dirty="0">
                <a:solidFill>
                  <a:srgbClr val="262626"/>
                </a:solidFill>
              </a:rPr>
              <a:t>501(c)(4)s have a broad ability to make expenditures in favor of/opposition to federal candidates without having to disclose their donors*</a:t>
            </a:r>
          </a:p>
          <a:p>
            <a:pPr defTabSz="457200" eaLnBrk="0" hangingPunct="0">
              <a:spcAft>
                <a:spcPts val="600"/>
              </a:spcAft>
              <a:buClr>
                <a:srgbClr val="83992A"/>
              </a:buClr>
              <a:buSzPct val="115000"/>
              <a:defRPr/>
            </a:pPr>
            <a:r>
              <a:rPr lang="en-US" altLang="en-US" sz="1200" b="0" dirty="0">
                <a:solidFill>
                  <a:srgbClr val="262626"/>
                </a:solidFill>
              </a:rPr>
              <a:t>* The recently-</a:t>
            </a:r>
            <a:r>
              <a:rPr lang="en-US" altLang="en-US" sz="1200" b="0" dirty="0" err="1">
                <a:solidFill>
                  <a:srgbClr val="262626"/>
                </a:solidFill>
              </a:rPr>
              <a:t>decided</a:t>
            </a:r>
            <a:r>
              <a:rPr lang="en-US" altLang="en-US" sz="1200" b="0" i="1" dirty="0" err="1">
                <a:solidFill>
                  <a:srgbClr val="262626"/>
                </a:solidFill>
              </a:rPr>
              <a:t>CREW</a:t>
            </a:r>
            <a:r>
              <a:rPr lang="en-US" altLang="en-US" sz="1200" b="0" i="1" dirty="0">
                <a:solidFill>
                  <a:srgbClr val="262626"/>
                </a:solidFill>
              </a:rPr>
              <a:t> v. FEC </a:t>
            </a:r>
            <a:r>
              <a:rPr lang="en-US" altLang="en-US" sz="1200" b="0" dirty="0">
                <a:solidFill>
                  <a:srgbClr val="262626"/>
                </a:solidFill>
              </a:rPr>
              <a:t>may be harbinger of change</a:t>
            </a:r>
          </a:p>
        </p:txBody>
      </p:sp>
      <p:sp>
        <p:nvSpPr>
          <p:cNvPr id="6" name="Content Placeholder 5">
            <a:extLst>
              <a:ext uri="{FF2B5EF4-FFF2-40B4-BE49-F238E27FC236}">
                <a16:creationId xmlns:a16="http://schemas.microsoft.com/office/drawing/2014/main" id="{C3663B0C-E2EE-4047-BE76-30882CCA0B77}"/>
              </a:ext>
            </a:extLst>
          </p:cNvPr>
          <p:cNvSpPr>
            <a:spLocks noGrp="1"/>
          </p:cNvSpPr>
          <p:nvPr>
            <p:ph sz="half" idx="2"/>
          </p:nvPr>
        </p:nvSpPr>
        <p:spPr>
          <a:xfrm>
            <a:off x="4648200" y="3284538"/>
            <a:ext cx="3657600" cy="2841625"/>
          </a:xfrm>
        </p:spPr>
        <p:txBody>
          <a:bodyPr rtlCol="0">
            <a:noAutofit/>
          </a:bodyPr>
          <a:lstStyle/>
          <a:p>
            <a:pPr marL="0" indent="0" algn="ctr" fontAlgn="auto">
              <a:spcAft>
                <a:spcPts val="0"/>
              </a:spcAft>
              <a:buFont typeface="Arial" panose="020B0604020202020204" pitchFamily="34" charset="0"/>
              <a:buNone/>
              <a:defRPr/>
            </a:pPr>
            <a:r>
              <a:rPr lang="en-US" sz="1800" dirty="0"/>
              <a:t>State</a:t>
            </a:r>
          </a:p>
          <a:p>
            <a:pPr fontAlgn="auto">
              <a:spcAft>
                <a:spcPts val="0"/>
              </a:spcAft>
              <a:defRPr/>
            </a:pPr>
            <a:r>
              <a:rPr lang="en-US" sz="1700" b="0" dirty="0"/>
              <a:t>If a nonprofit organization raises or accepts funds to influence state political race (or a ballot initiative) it must register for that purpose and disclose its donors </a:t>
            </a:r>
          </a:p>
          <a:p>
            <a:pPr fontAlgn="auto">
              <a:spcAft>
                <a:spcPts val="0"/>
              </a:spcAft>
              <a:defRPr/>
            </a:pPr>
            <a:r>
              <a:rPr lang="en-US" sz="1700" b="0" dirty="0"/>
              <a:t>Failure to do so may result in significant fines or closure </a:t>
            </a:r>
          </a:p>
        </p:txBody>
      </p:sp>
      <p:sp>
        <p:nvSpPr>
          <p:cNvPr id="8" name="TextBox 1">
            <a:extLst>
              <a:ext uri="{FF2B5EF4-FFF2-40B4-BE49-F238E27FC236}">
                <a16:creationId xmlns:a16="http://schemas.microsoft.com/office/drawing/2014/main" id="{FE637474-55F1-4878-B249-6D74E7E0AA95}"/>
              </a:ext>
            </a:extLst>
          </p:cNvPr>
          <p:cNvSpPr txBox="1">
            <a:spLocks noChangeArrowheads="1"/>
          </p:cNvSpPr>
          <p:nvPr/>
        </p:nvSpPr>
        <p:spPr bwMode="auto">
          <a:xfrm>
            <a:off x="1104900" y="2217738"/>
            <a:ext cx="6934200" cy="830262"/>
          </a:xfrm>
          <a:prstGeom prst="rect">
            <a:avLst/>
          </a:prstGeom>
          <a:solidFill>
            <a:schemeClr val="accent3">
              <a:lumMod val="20000"/>
              <a:lumOff val="80000"/>
            </a:schemeClr>
          </a:solidFill>
          <a:ln w="9525">
            <a:solidFill>
              <a:srgbClr val="83992A"/>
            </a:solidFill>
            <a:miter lim="800000"/>
            <a:headEnd/>
            <a:tailEnd/>
          </a:ln>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algn="ctr" defTabSz="457200">
              <a:defRPr/>
            </a:pPr>
            <a:r>
              <a:rPr lang="en-US" altLang="en-US" sz="1600" b="1" kern="0" dirty="0">
                <a:solidFill>
                  <a:schemeClr val="accent3">
                    <a:lumMod val="50000"/>
                  </a:schemeClr>
                </a:solidFill>
                <a:latin typeface="Avenir LT Std 45 Book" panose="020B0502020203020204" pitchFamily="34" charset="0"/>
                <a:cs typeface="Calibri" panose="020F0502020204030204" pitchFamily="34" charset="0"/>
              </a:rPr>
              <a:t>Unlike Congress and the FEC, the Massachusetts Legislature and OCPF have meaningfully strengthened disclosure requirements in the wake of </a:t>
            </a:r>
            <a:r>
              <a:rPr lang="en-US" altLang="en-US" sz="1600" b="1" i="1" kern="0" dirty="0">
                <a:solidFill>
                  <a:schemeClr val="accent3">
                    <a:lumMod val="50000"/>
                  </a:schemeClr>
                </a:solidFill>
                <a:latin typeface="Avenir LT Std 45 Book" panose="020B0502020203020204" pitchFamily="34" charset="0"/>
                <a:cs typeface="Calibri" panose="020F0502020204030204" pitchFamily="34" charset="0"/>
              </a:rPr>
              <a:t>Citizens United </a:t>
            </a:r>
          </a:p>
        </p:txBody>
      </p:sp>
      <p:sp>
        <p:nvSpPr>
          <p:cNvPr id="2" name="Slide Number Placeholder 1">
            <a:extLst>
              <a:ext uri="{FF2B5EF4-FFF2-40B4-BE49-F238E27FC236}">
                <a16:creationId xmlns:a16="http://schemas.microsoft.com/office/drawing/2014/main" id="{F8FDA006-9357-4D1F-84C0-0A441CD53236}"/>
              </a:ext>
            </a:extLst>
          </p:cNvPr>
          <p:cNvSpPr>
            <a:spLocks noGrp="1"/>
          </p:cNvSpPr>
          <p:nvPr>
            <p:ph type="sldNum" sz="quarter" idx="11"/>
          </p:nvPr>
        </p:nvSpPr>
        <p:spPr/>
        <p:txBody>
          <a:bodyPr/>
          <a:lstStyle/>
          <a:p>
            <a:pPr>
              <a:defRPr/>
            </a:pPr>
            <a:fld id="{AD6A6714-26F4-4D0F-B6BD-63064E793EE3}"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fontAlgn="auto">
              <a:spcAft>
                <a:spcPts val="0"/>
              </a:spcAft>
              <a:defRPr/>
            </a:pPr>
            <a:r>
              <a:rPr lang="en-US" b="1" dirty="0"/>
              <a:t>What Can a 501(c)(3) Do?</a:t>
            </a:r>
          </a:p>
        </p:txBody>
      </p:sp>
      <p:sp>
        <p:nvSpPr>
          <p:cNvPr id="3" name="Content Placeholder 2">
            <a:extLst>
              <a:ext uri="{FF2B5EF4-FFF2-40B4-BE49-F238E27FC236}">
                <a16:creationId xmlns:a16="http://schemas.microsoft.com/office/drawing/2014/main" id="{53E8742C-E159-4965-9EB1-0CA5A9C18182}"/>
              </a:ext>
            </a:extLst>
          </p:cNvPr>
          <p:cNvSpPr>
            <a:spLocks noGrp="1"/>
          </p:cNvSpPr>
          <p:nvPr>
            <p:ph idx="1"/>
          </p:nvPr>
        </p:nvSpPr>
        <p:spPr>
          <a:xfrm>
            <a:off x="838200" y="1828800"/>
            <a:ext cx="7467600" cy="3810000"/>
          </a:xfrm>
        </p:spPr>
        <p:txBody>
          <a:bodyPr>
            <a:normAutofit/>
          </a:bodyPr>
          <a:lstStyle/>
          <a:p>
            <a:pPr>
              <a:lnSpc>
                <a:spcPct val="90000"/>
              </a:lnSpc>
              <a:buClr>
                <a:srgbClr val="818778"/>
              </a:buClr>
              <a:buFont typeface="Wingdings" panose="05000000000000000000" pitchFamily="2" charset="2"/>
              <a:buChar char="§"/>
            </a:pPr>
            <a:r>
              <a:rPr lang="en-US" altLang="en-US" sz="2000" b="0" u="sng" dirty="0"/>
              <a:t>Advocacy</a:t>
            </a:r>
            <a:r>
              <a:rPr lang="en-US" altLang="en-US" sz="2000" b="0" dirty="0"/>
              <a:t>:  Attempting to influence policy</a:t>
            </a:r>
          </a:p>
          <a:p>
            <a:pPr>
              <a:lnSpc>
                <a:spcPct val="90000"/>
              </a:lnSpc>
              <a:buClr>
                <a:srgbClr val="818778"/>
              </a:buClr>
              <a:buFont typeface="Wingdings" panose="05000000000000000000" pitchFamily="2" charset="2"/>
              <a:buChar char="§"/>
            </a:pPr>
            <a:endParaRPr lang="en-US" altLang="en-US" sz="2000" b="0" dirty="0"/>
          </a:p>
          <a:p>
            <a:pPr>
              <a:lnSpc>
                <a:spcPct val="90000"/>
              </a:lnSpc>
              <a:buClr>
                <a:srgbClr val="818778"/>
              </a:buClr>
              <a:buFont typeface="Wingdings" panose="05000000000000000000" pitchFamily="2" charset="2"/>
              <a:buChar char="§"/>
            </a:pPr>
            <a:r>
              <a:rPr lang="en-US" altLang="en-US" sz="2000" b="0" u="sng" dirty="0"/>
              <a:t>Education</a:t>
            </a:r>
            <a:r>
              <a:rPr lang="en-US" altLang="en-US" sz="2000" b="0" dirty="0"/>
              <a:t>:  Nonpartisan (full and fair consideration of facts, sufficient to allow general public to reach independent conclusion, broadly disseminated)</a:t>
            </a:r>
          </a:p>
          <a:p>
            <a:pPr>
              <a:lnSpc>
                <a:spcPct val="90000"/>
              </a:lnSpc>
              <a:buClr>
                <a:srgbClr val="818778"/>
              </a:buClr>
              <a:buFont typeface="Wingdings" panose="05000000000000000000" pitchFamily="2" charset="2"/>
              <a:buChar char="§"/>
            </a:pPr>
            <a:endParaRPr lang="en-US" altLang="en-US" sz="2000" b="0" dirty="0"/>
          </a:p>
          <a:p>
            <a:pPr>
              <a:lnSpc>
                <a:spcPct val="90000"/>
              </a:lnSpc>
              <a:buClr>
                <a:srgbClr val="818778"/>
              </a:buClr>
            </a:pPr>
            <a:r>
              <a:rPr lang="en-US" altLang="en-US" sz="2000" b="0" u="sng" dirty="0"/>
              <a:t>Lobbying</a:t>
            </a:r>
            <a:r>
              <a:rPr lang="en-US" altLang="en-US" sz="2000" b="0" dirty="0"/>
              <a:t>:  Within specific exceptions and limits (but note campaign finance laws)</a:t>
            </a:r>
          </a:p>
          <a:p>
            <a:pPr>
              <a:lnSpc>
                <a:spcPct val="90000"/>
              </a:lnSpc>
              <a:buClr>
                <a:srgbClr val="818778"/>
              </a:buClr>
            </a:pPr>
            <a:endParaRPr lang="en-US" altLang="en-US" sz="2000" b="0" dirty="0"/>
          </a:p>
          <a:p>
            <a:pPr>
              <a:lnSpc>
                <a:spcPct val="90000"/>
              </a:lnSpc>
              <a:buClr>
                <a:srgbClr val="818778"/>
              </a:buClr>
            </a:pPr>
            <a:r>
              <a:rPr lang="en-US" altLang="en-US" sz="2000" b="0" u="sng" dirty="0"/>
              <a:t>Election-Related Activity</a:t>
            </a:r>
            <a:r>
              <a:rPr lang="en-US" altLang="en-US" sz="2000" b="0" dirty="0"/>
              <a:t>:  Ok if nonpartisan, not attempt to influence outcome of election (but note campaign finance laws)</a:t>
            </a:r>
          </a:p>
          <a:p>
            <a:pPr marL="400050" lvl="1" indent="0" eaLnBrk="0" hangingPunct="0">
              <a:lnSpc>
                <a:spcPct val="90000"/>
              </a:lnSpc>
              <a:spcAft>
                <a:spcPts val="600"/>
              </a:spcAft>
              <a:buClr>
                <a:srgbClr val="83992A"/>
              </a:buClr>
              <a:buSzPct val="115000"/>
              <a:buFont typeface="Calibri" panose="020F0502020204030204" pitchFamily="34" charset="0"/>
              <a:buNone/>
            </a:pPr>
            <a:endParaRPr lang="en-US" altLang="en-US" sz="1600" dirty="0">
              <a:solidFill>
                <a:srgbClr val="262626"/>
              </a:solidFill>
            </a:endParaRPr>
          </a:p>
          <a:p>
            <a:pPr marL="400050" lvl="1" indent="0" eaLnBrk="0" hangingPunct="0">
              <a:lnSpc>
                <a:spcPct val="90000"/>
              </a:lnSpc>
              <a:spcAft>
                <a:spcPts val="600"/>
              </a:spcAft>
              <a:buClr>
                <a:srgbClr val="83992A"/>
              </a:buClr>
              <a:buSzPct val="115000"/>
            </a:pPr>
            <a:endParaRPr lang="en-US" altLang="en-US" sz="1400" dirty="0">
              <a:solidFill>
                <a:srgbClr val="262626"/>
              </a:solidFill>
            </a:endParaRPr>
          </a:p>
          <a:p>
            <a:pPr marL="400050" lvl="1" indent="0" eaLnBrk="0" hangingPunct="0">
              <a:lnSpc>
                <a:spcPct val="90000"/>
              </a:lnSpc>
              <a:spcAft>
                <a:spcPts val="600"/>
              </a:spcAft>
              <a:buClr>
                <a:srgbClr val="83992A"/>
              </a:buClr>
              <a:buSzPct val="115000"/>
              <a:buFontTx/>
              <a:buChar char="-"/>
            </a:pPr>
            <a:endParaRPr lang="en-US" altLang="en-US" sz="1800" dirty="0">
              <a:solidFill>
                <a:srgbClr val="262626"/>
              </a:solidFill>
            </a:endParaRPr>
          </a:p>
        </p:txBody>
      </p:sp>
      <p:sp>
        <p:nvSpPr>
          <p:cNvPr id="4" name="Slide Number Placeholder 3">
            <a:extLst>
              <a:ext uri="{FF2B5EF4-FFF2-40B4-BE49-F238E27FC236}">
                <a16:creationId xmlns:a16="http://schemas.microsoft.com/office/drawing/2014/main" id="{18502EFE-87E6-4475-B608-7B22CF7E9456}"/>
              </a:ext>
            </a:extLst>
          </p:cNvPr>
          <p:cNvSpPr>
            <a:spLocks noGrp="1"/>
          </p:cNvSpPr>
          <p:nvPr>
            <p:ph type="sldNum" sz="quarter" idx="11"/>
          </p:nvPr>
        </p:nvSpPr>
        <p:spPr/>
        <p:txBody>
          <a:bodyPr/>
          <a:lstStyle/>
          <a:p>
            <a:pPr>
              <a:defRPr/>
            </a:pPr>
            <a:fld id="{72A81F0D-E1A4-45E9-9448-98EC7B7E4FA7}"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a:extLst>
              <a:ext uri="{FF2B5EF4-FFF2-40B4-BE49-F238E27FC236}">
                <a16:creationId xmlns:a16="http://schemas.microsoft.com/office/drawing/2014/main" id="{85599444-6F27-44FB-94F0-A5D50616EC6B}"/>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endParaRPr lang="en-US" altLang="en-US" sz="1600" dirty="0">
              <a:solidFill>
                <a:srgbClr val="262626"/>
              </a:solidFill>
            </a:endParaRPr>
          </a:p>
          <a:p>
            <a:pPr marL="685800" lvl="1" defTabSz="457200" eaLnBrk="0" hangingPunct="0">
              <a:spcAft>
                <a:spcPts val="600"/>
              </a:spcAft>
              <a:buClr>
                <a:srgbClr val="83992A"/>
              </a:buClr>
              <a:buSzPct val="115000"/>
            </a:pPr>
            <a:r>
              <a:rPr lang="en-US" altLang="en-US" sz="1600" dirty="0">
                <a:solidFill>
                  <a:srgbClr val="262626"/>
                </a:solidFill>
              </a:rPr>
              <a:t>Issue Advocacy </a:t>
            </a:r>
          </a:p>
          <a:p>
            <a:pPr marL="1085850" lvl="2" defTabSz="457200" eaLnBrk="0" hangingPunct="0">
              <a:spcAft>
                <a:spcPts val="600"/>
              </a:spcAft>
              <a:buClr>
                <a:srgbClr val="83992A"/>
              </a:buClr>
              <a:buSzPct val="115000"/>
            </a:pPr>
            <a:r>
              <a:rPr lang="en-US" altLang="en-US" sz="1600" dirty="0">
                <a:solidFill>
                  <a:srgbClr val="262626"/>
                </a:solidFill>
              </a:rPr>
              <a:t>If not tied to specific proposed or potential legislation, OK to advocate for issues, even if the general subject of those issues is before a legislative body or discussed by candidates</a:t>
            </a:r>
          </a:p>
          <a:p>
            <a:pPr marL="1085850" lvl="2" defTabSz="457200" eaLnBrk="0" hangingPunct="0">
              <a:spcAft>
                <a:spcPts val="600"/>
              </a:spcAft>
              <a:buClr>
                <a:srgbClr val="83992A"/>
              </a:buClr>
              <a:buSzPct val="115000"/>
            </a:pPr>
            <a:r>
              <a:rPr lang="en-US" altLang="en-US" sz="1600" dirty="0">
                <a:solidFill>
                  <a:srgbClr val="262626"/>
                </a:solidFill>
              </a:rPr>
              <a:t>Avoid discussing merits of particular legislative proposal (directly or by implication)</a:t>
            </a:r>
          </a:p>
          <a:p>
            <a:pPr marL="1085850" lvl="2" defTabSz="457200" eaLnBrk="0" hangingPunct="0">
              <a:spcAft>
                <a:spcPts val="600"/>
              </a:spcAft>
              <a:buClr>
                <a:srgbClr val="83992A"/>
              </a:buClr>
              <a:buSzPct val="115000"/>
            </a:pPr>
            <a:r>
              <a:rPr lang="en-US" altLang="en-US" sz="1600" dirty="0">
                <a:solidFill>
                  <a:srgbClr val="262626"/>
                </a:solidFill>
              </a:rPr>
              <a:t>Avoid calls for action</a:t>
            </a:r>
          </a:p>
          <a:p>
            <a:pPr marL="1085850" lvl="2" defTabSz="457200" eaLnBrk="0" hangingPunct="0">
              <a:spcAft>
                <a:spcPts val="600"/>
              </a:spcAft>
              <a:buClr>
                <a:srgbClr val="83992A"/>
              </a:buClr>
              <a:buSzPct val="115000"/>
            </a:pPr>
            <a:r>
              <a:rPr lang="en-US" altLang="en-US" sz="1600" dirty="0">
                <a:solidFill>
                  <a:srgbClr val="262626"/>
                </a:solidFill>
              </a:rPr>
              <a:t>Avoid expressing issue advocacy in a way that appears to coordinate with messages of a candidate for public office</a:t>
            </a:r>
          </a:p>
        </p:txBody>
      </p:sp>
      <p:sp>
        <p:nvSpPr>
          <p:cNvPr id="6" name="Title 1">
            <a:extLst>
              <a:ext uri="{FF2B5EF4-FFF2-40B4-BE49-F238E27FC236}">
                <a16:creationId xmlns:a16="http://schemas.microsoft.com/office/drawing/2014/main" id="{E78A0CB7-1921-49D3-841B-32693A4E0A51}"/>
              </a:ext>
            </a:extLst>
          </p:cNvPr>
          <p:cNvSpPr txBox="1">
            <a:spLocks/>
          </p:cNvSpPr>
          <p:nvPr/>
        </p:nvSpPr>
        <p:spPr bwMode="auto">
          <a:xfrm>
            <a:off x="990600" y="1295400"/>
            <a:ext cx="746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sz="3400" kern="1200">
                <a:solidFill>
                  <a:schemeClr val="tx1"/>
                </a:solidFill>
                <a:latin typeface="Avenir LT Std 45 Book" pitchFamily="34" charset="0"/>
                <a:ea typeface="+mj-ea"/>
                <a:cs typeface="+mj-cs"/>
              </a:defRPr>
            </a:lvl1pPr>
            <a:lvl2pPr algn="ctr" rtl="0" fontAlgn="base">
              <a:spcBef>
                <a:spcPct val="0"/>
              </a:spcBef>
              <a:spcAft>
                <a:spcPct val="0"/>
              </a:spcAft>
              <a:defRPr sz="3400">
                <a:solidFill>
                  <a:schemeClr val="tx1"/>
                </a:solidFill>
                <a:latin typeface="Avenir LT Std 45 Book" panose="020B0502020203020204" pitchFamily="34" charset="0"/>
              </a:defRPr>
            </a:lvl2pPr>
            <a:lvl3pPr algn="ctr" rtl="0" fontAlgn="base">
              <a:spcBef>
                <a:spcPct val="0"/>
              </a:spcBef>
              <a:spcAft>
                <a:spcPct val="0"/>
              </a:spcAft>
              <a:defRPr sz="3400">
                <a:solidFill>
                  <a:schemeClr val="tx1"/>
                </a:solidFill>
                <a:latin typeface="Avenir LT Std 45 Book" panose="020B0502020203020204" pitchFamily="34" charset="0"/>
              </a:defRPr>
            </a:lvl3pPr>
            <a:lvl4pPr algn="ctr" rtl="0" fontAlgn="base">
              <a:spcBef>
                <a:spcPct val="0"/>
              </a:spcBef>
              <a:spcAft>
                <a:spcPct val="0"/>
              </a:spcAft>
              <a:defRPr sz="3400">
                <a:solidFill>
                  <a:schemeClr val="tx1"/>
                </a:solidFill>
                <a:latin typeface="Avenir LT Std 45 Book" panose="020B0502020203020204" pitchFamily="34" charset="0"/>
              </a:defRPr>
            </a:lvl4pPr>
            <a:lvl5pPr algn="ctr" rtl="0" fontAlgn="base">
              <a:spcBef>
                <a:spcPct val="0"/>
              </a:spcBef>
              <a:spcAft>
                <a:spcPct val="0"/>
              </a:spcAft>
              <a:defRPr sz="3400">
                <a:solidFill>
                  <a:schemeClr val="tx1"/>
                </a:solidFill>
                <a:latin typeface="Avenir LT Std 45 Book" panose="020B0502020203020204" pitchFamily="34" charset="0"/>
              </a:defRPr>
            </a:lvl5pPr>
            <a:lvl6pPr marL="457200" algn="ctr" rtl="0" fontAlgn="base">
              <a:spcBef>
                <a:spcPct val="0"/>
              </a:spcBef>
              <a:spcAft>
                <a:spcPct val="0"/>
              </a:spcAft>
              <a:defRPr sz="3400">
                <a:solidFill>
                  <a:schemeClr val="tx1"/>
                </a:solidFill>
                <a:latin typeface="Avenir LT Std 45 Book" panose="020B0502020203020204" pitchFamily="34" charset="0"/>
              </a:defRPr>
            </a:lvl6pPr>
            <a:lvl7pPr marL="914400" algn="ctr" rtl="0" fontAlgn="base">
              <a:spcBef>
                <a:spcPct val="0"/>
              </a:spcBef>
              <a:spcAft>
                <a:spcPct val="0"/>
              </a:spcAft>
              <a:defRPr sz="3400">
                <a:solidFill>
                  <a:schemeClr val="tx1"/>
                </a:solidFill>
                <a:latin typeface="Avenir LT Std 45 Book" panose="020B0502020203020204" pitchFamily="34" charset="0"/>
              </a:defRPr>
            </a:lvl7pPr>
            <a:lvl8pPr marL="1371600" algn="ctr" rtl="0" fontAlgn="base">
              <a:spcBef>
                <a:spcPct val="0"/>
              </a:spcBef>
              <a:spcAft>
                <a:spcPct val="0"/>
              </a:spcAft>
              <a:defRPr sz="3400">
                <a:solidFill>
                  <a:schemeClr val="tx1"/>
                </a:solidFill>
                <a:latin typeface="Avenir LT Std 45 Book" panose="020B0502020203020204" pitchFamily="34" charset="0"/>
              </a:defRPr>
            </a:lvl8pPr>
            <a:lvl9pPr marL="1828800" algn="ctr" rtl="0" fontAlgn="base">
              <a:spcBef>
                <a:spcPct val="0"/>
              </a:spcBef>
              <a:spcAft>
                <a:spcPct val="0"/>
              </a:spcAft>
              <a:defRPr sz="3400">
                <a:solidFill>
                  <a:schemeClr val="tx1"/>
                </a:solidFill>
                <a:latin typeface="Avenir LT Std 45 Book" panose="020B0502020203020204" pitchFamily="34" charset="0"/>
              </a:defRPr>
            </a:lvl9pPr>
          </a:lstStyle>
          <a:p>
            <a:pPr eaLnBrk="1" fontAlgn="auto" hangingPunct="1">
              <a:spcAft>
                <a:spcPts val="0"/>
              </a:spcAft>
              <a:defRPr/>
            </a:pPr>
            <a:r>
              <a:rPr lang="en-US" b="1"/>
              <a:t>What Can a 501(c)(3) Do?</a:t>
            </a:r>
            <a:endParaRPr lang="en-US" b="1" dirty="0"/>
          </a:p>
        </p:txBody>
      </p:sp>
      <p:sp>
        <p:nvSpPr>
          <p:cNvPr id="2" name="Slide Number Placeholder 1">
            <a:extLst>
              <a:ext uri="{FF2B5EF4-FFF2-40B4-BE49-F238E27FC236}">
                <a16:creationId xmlns:a16="http://schemas.microsoft.com/office/drawing/2014/main" id="{E2650A1D-DF92-40F7-9123-28B99A8C199C}"/>
              </a:ext>
            </a:extLst>
          </p:cNvPr>
          <p:cNvSpPr>
            <a:spLocks noGrp="1"/>
          </p:cNvSpPr>
          <p:nvPr>
            <p:ph type="sldNum" sz="quarter" idx="11"/>
          </p:nvPr>
        </p:nvSpPr>
        <p:spPr/>
        <p:txBody>
          <a:bodyPr/>
          <a:lstStyle/>
          <a:p>
            <a:pPr>
              <a:defRPr/>
            </a:pPr>
            <a:fld id="{72A81F0D-E1A4-45E9-9448-98EC7B7E4FA7}"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a:extLst>
              <a:ext uri="{FF2B5EF4-FFF2-40B4-BE49-F238E27FC236}">
                <a16:creationId xmlns:a16="http://schemas.microsoft.com/office/drawing/2014/main" id="{158019B5-AED6-46D3-BE85-76494C7449CB}"/>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dirty="0">
                <a:solidFill>
                  <a:srgbClr val="262626"/>
                </a:solidFill>
              </a:rPr>
              <a:t>Communications with executive branch (policy, regulations, etc.)</a:t>
            </a:r>
          </a:p>
          <a:p>
            <a:pPr marL="1085850" lvl="2" defTabSz="457200" eaLnBrk="0" hangingPunct="0">
              <a:spcAft>
                <a:spcPts val="600"/>
              </a:spcAft>
              <a:buClr>
                <a:srgbClr val="83992A"/>
              </a:buClr>
              <a:buSzPct val="115000"/>
            </a:pPr>
            <a:r>
              <a:rPr lang="en-US" altLang="en-US" sz="1600" dirty="0">
                <a:solidFill>
                  <a:srgbClr val="262626"/>
                </a:solidFill>
              </a:rPr>
              <a:t>Ensure not disguised campaign intervention or lobbying (beyond limits)</a:t>
            </a:r>
          </a:p>
          <a:p>
            <a:pPr marL="685800" lvl="1" defTabSz="457200" eaLnBrk="0" hangingPunct="0">
              <a:spcAft>
                <a:spcPts val="600"/>
              </a:spcAft>
              <a:buClr>
                <a:srgbClr val="83992A"/>
              </a:buClr>
              <a:buSzPct val="115000"/>
            </a:pPr>
            <a:r>
              <a:rPr lang="en-US" altLang="en-US" sz="1600" dirty="0">
                <a:solidFill>
                  <a:srgbClr val="262626"/>
                </a:solidFill>
              </a:rPr>
              <a:t>Support or oppose judicial and/or executive appointments</a:t>
            </a:r>
          </a:p>
          <a:p>
            <a:pPr marL="1085850" lvl="2" defTabSz="457200" eaLnBrk="0" hangingPunct="0">
              <a:spcAft>
                <a:spcPts val="600"/>
              </a:spcAft>
              <a:buClr>
                <a:srgbClr val="83992A"/>
              </a:buClr>
              <a:buSzPct val="115000"/>
            </a:pPr>
            <a:r>
              <a:rPr lang="en-US" altLang="en-US" sz="1600" dirty="0">
                <a:solidFill>
                  <a:srgbClr val="262626"/>
                </a:solidFill>
              </a:rPr>
              <a:t>However, involvement in legislative confirmation proceedings could be lobbying</a:t>
            </a:r>
          </a:p>
          <a:p>
            <a:pPr marL="685800" lvl="1" defTabSz="457200" eaLnBrk="0" hangingPunct="0">
              <a:spcAft>
                <a:spcPts val="600"/>
              </a:spcAft>
              <a:buClr>
                <a:srgbClr val="83992A"/>
              </a:buClr>
              <a:buSzPct val="115000"/>
            </a:pPr>
            <a:r>
              <a:rPr lang="en-US" altLang="en-US" sz="1600" dirty="0">
                <a:solidFill>
                  <a:srgbClr val="262626"/>
                </a:solidFill>
              </a:rPr>
              <a:t>Be involved in court proceedings</a:t>
            </a:r>
          </a:p>
          <a:p>
            <a:pPr marL="1085850" lvl="2" defTabSz="457200" eaLnBrk="0" hangingPunct="0">
              <a:spcAft>
                <a:spcPts val="600"/>
              </a:spcAft>
              <a:buClr>
                <a:srgbClr val="83992A"/>
              </a:buClr>
              <a:buSzPct val="115000"/>
            </a:pPr>
            <a:r>
              <a:rPr lang="en-US" altLang="en-US" sz="1600" dirty="0">
                <a:solidFill>
                  <a:srgbClr val="262626"/>
                </a:solidFill>
              </a:rPr>
              <a:t>As long as not part of legislative proposals (beyond lobbying limits)</a:t>
            </a:r>
          </a:p>
        </p:txBody>
      </p:sp>
      <p:sp>
        <p:nvSpPr>
          <p:cNvPr id="6" name="Title 1">
            <a:extLst>
              <a:ext uri="{FF2B5EF4-FFF2-40B4-BE49-F238E27FC236}">
                <a16:creationId xmlns:a16="http://schemas.microsoft.com/office/drawing/2014/main" id="{51065F7C-213B-466A-9BF8-C2A96B660F79}"/>
              </a:ext>
            </a:extLst>
          </p:cNvPr>
          <p:cNvSpPr txBox="1">
            <a:spLocks/>
          </p:cNvSpPr>
          <p:nvPr/>
        </p:nvSpPr>
        <p:spPr bwMode="auto">
          <a:xfrm>
            <a:off x="914400" y="1143000"/>
            <a:ext cx="746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sz="3400" kern="1200">
                <a:solidFill>
                  <a:schemeClr val="tx1"/>
                </a:solidFill>
                <a:latin typeface="Avenir LT Std 45 Book" pitchFamily="34" charset="0"/>
                <a:ea typeface="+mj-ea"/>
                <a:cs typeface="+mj-cs"/>
              </a:defRPr>
            </a:lvl1pPr>
            <a:lvl2pPr algn="ctr" rtl="0" fontAlgn="base">
              <a:spcBef>
                <a:spcPct val="0"/>
              </a:spcBef>
              <a:spcAft>
                <a:spcPct val="0"/>
              </a:spcAft>
              <a:defRPr sz="3400">
                <a:solidFill>
                  <a:schemeClr val="tx1"/>
                </a:solidFill>
                <a:latin typeface="Avenir LT Std 45 Book" panose="020B0502020203020204" pitchFamily="34" charset="0"/>
              </a:defRPr>
            </a:lvl2pPr>
            <a:lvl3pPr algn="ctr" rtl="0" fontAlgn="base">
              <a:spcBef>
                <a:spcPct val="0"/>
              </a:spcBef>
              <a:spcAft>
                <a:spcPct val="0"/>
              </a:spcAft>
              <a:defRPr sz="3400">
                <a:solidFill>
                  <a:schemeClr val="tx1"/>
                </a:solidFill>
                <a:latin typeface="Avenir LT Std 45 Book" panose="020B0502020203020204" pitchFamily="34" charset="0"/>
              </a:defRPr>
            </a:lvl3pPr>
            <a:lvl4pPr algn="ctr" rtl="0" fontAlgn="base">
              <a:spcBef>
                <a:spcPct val="0"/>
              </a:spcBef>
              <a:spcAft>
                <a:spcPct val="0"/>
              </a:spcAft>
              <a:defRPr sz="3400">
                <a:solidFill>
                  <a:schemeClr val="tx1"/>
                </a:solidFill>
                <a:latin typeface="Avenir LT Std 45 Book" panose="020B0502020203020204" pitchFamily="34" charset="0"/>
              </a:defRPr>
            </a:lvl4pPr>
            <a:lvl5pPr algn="ctr" rtl="0" fontAlgn="base">
              <a:spcBef>
                <a:spcPct val="0"/>
              </a:spcBef>
              <a:spcAft>
                <a:spcPct val="0"/>
              </a:spcAft>
              <a:defRPr sz="3400">
                <a:solidFill>
                  <a:schemeClr val="tx1"/>
                </a:solidFill>
                <a:latin typeface="Avenir LT Std 45 Book" panose="020B0502020203020204" pitchFamily="34" charset="0"/>
              </a:defRPr>
            </a:lvl5pPr>
            <a:lvl6pPr marL="457200" algn="ctr" rtl="0" fontAlgn="base">
              <a:spcBef>
                <a:spcPct val="0"/>
              </a:spcBef>
              <a:spcAft>
                <a:spcPct val="0"/>
              </a:spcAft>
              <a:defRPr sz="3400">
                <a:solidFill>
                  <a:schemeClr val="tx1"/>
                </a:solidFill>
                <a:latin typeface="Avenir LT Std 45 Book" panose="020B0502020203020204" pitchFamily="34" charset="0"/>
              </a:defRPr>
            </a:lvl6pPr>
            <a:lvl7pPr marL="914400" algn="ctr" rtl="0" fontAlgn="base">
              <a:spcBef>
                <a:spcPct val="0"/>
              </a:spcBef>
              <a:spcAft>
                <a:spcPct val="0"/>
              </a:spcAft>
              <a:defRPr sz="3400">
                <a:solidFill>
                  <a:schemeClr val="tx1"/>
                </a:solidFill>
                <a:latin typeface="Avenir LT Std 45 Book" panose="020B0502020203020204" pitchFamily="34" charset="0"/>
              </a:defRPr>
            </a:lvl7pPr>
            <a:lvl8pPr marL="1371600" algn="ctr" rtl="0" fontAlgn="base">
              <a:spcBef>
                <a:spcPct val="0"/>
              </a:spcBef>
              <a:spcAft>
                <a:spcPct val="0"/>
              </a:spcAft>
              <a:defRPr sz="3400">
                <a:solidFill>
                  <a:schemeClr val="tx1"/>
                </a:solidFill>
                <a:latin typeface="Avenir LT Std 45 Book" panose="020B0502020203020204" pitchFamily="34" charset="0"/>
              </a:defRPr>
            </a:lvl8pPr>
            <a:lvl9pPr marL="1828800" algn="ctr" rtl="0" fontAlgn="base">
              <a:spcBef>
                <a:spcPct val="0"/>
              </a:spcBef>
              <a:spcAft>
                <a:spcPct val="0"/>
              </a:spcAft>
              <a:defRPr sz="3400">
                <a:solidFill>
                  <a:schemeClr val="tx1"/>
                </a:solidFill>
                <a:latin typeface="Avenir LT Std 45 Book" panose="020B0502020203020204" pitchFamily="34" charset="0"/>
              </a:defRPr>
            </a:lvl9pPr>
          </a:lstStyle>
          <a:p>
            <a:pPr eaLnBrk="1" fontAlgn="auto" hangingPunct="1">
              <a:spcAft>
                <a:spcPts val="0"/>
              </a:spcAft>
              <a:defRPr/>
            </a:pPr>
            <a:r>
              <a:rPr lang="en-US" b="1" dirty="0"/>
              <a:t>What Can a 501(c)(3) Do?</a:t>
            </a:r>
          </a:p>
        </p:txBody>
      </p:sp>
      <p:sp>
        <p:nvSpPr>
          <p:cNvPr id="2" name="Slide Number Placeholder 1">
            <a:extLst>
              <a:ext uri="{FF2B5EF4-FFF2-40B4-BE49-F238E27FC236}">
                <a16:creationId xmlns:a16="http://schemas.microsoft.com/office/drawing/2014/main" id="{9DEC44C6-53E6-4AF5-BE7E-511DAE910BFF}"/>
              </a:ext>
            </a:extLst>
          </p:cNvPr>
          <p:cNvSpPr>
            <a:spLocks noGrp="1"/>
          </p:cNvSpPr>
          <p:nvPr>
            <p:ph type="sldNum" sz="quarter" idx="11"/>
          </p:nvPr>
        </p:nvSpPr>
        <p:spPr/>
        <p:txBody>
          <a:bodyPr/>
          <a:lstStyle/>
          <a:p>
            <a:pPr>
              <a:defRPr/>
            </a:pPr>
            <a:fld id="{72A81F0D-E1A4-45E9-9448-98EC7B7E4FA7}"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4819" name="Content Placeholder 2">
            <a:extLst>
              <a:ext uri="{FF2B5EF4-FFF2-40B4-BE49-F238E27FC236}">
                <a16:creationId xmlns:a16="http://schemas.microsoft.com/office/drawing/2014/main" id="{9B01F591-9BA5-41F0-82B0-D6BB67E9A3CE}"/>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dirty="0">
                <a:solidFill>
                  <a:srgbClr val="262626"/>
                </a:solidFill>
              </a:rPr>
              <a:t>Nonpartisan analysis, study or research made available to public or government</a:t>
            </a:r>
          </a:p>
          <a:p>
            <a:pPr marL="1085850" lvl="2" defTabSz="457200" eaLnBrk="0" hangingPunct="0">
              <a:spcAft>
                <a:spcPts val="600"/>
              </a:spcAft>
              <a:buClr>
                <a:srgbClr val="83992A"/>
              </a:buClr>
              <a:buSzPct val="115000"/>
            </a:pPr>
            <a:r>
              <a:rPr lang="en-US" altLang="en-US" sz="1600" dirty="0">
                <a:solidFill>
                  <a:srgbClr val="262626"/>
                </a:solidFill>
              </a:rPr>
              <a:t>Independent and objective exposition</a:t>
            </a:r>
          </a:p>
          <a:p>
            <a:pPr marL="1085850" lvl="2" defTabSz="457200" eaLnBrk="0" hangingPunct="0">
              <a:spcAft>
                <a:spcPts val="600"/>
              </a:spcAft>
              <a:buClr>
                <a:srgbClr val="83992A"/>
              </a:buClr>
              <a:buSzPct val="115000"/>
            </a:pPr>
            <a:r>
              <a:rPr lang="en-US" altLang="en-US" sz="1600" dirty="0">
                <a:solidFill>
                  <a:srgbClr val="262626"/>
                </a:solidFill>
              </a:rPr>
              <a:t>May advocate a particular position or viewpoint, but… </a:t>
            </a:r>
          </a:p>
          <a:p>
            <a:pPr marL="1543050" lvl="3" defTabSz="457200" eaLnBrk="0" hangingPunct="0">
              <a:spcAft>
                <a:spcPts val="600"/>
              </a:spcAft>
              <a:buClr>
                <a:srgbClr val="83992A"/>
              </a:buClr>
              <a:buSzPct val="115000"/>
            </a:pPr>
            <a:r>
              <a:rPr lang="en-US" altLang="en-US" sz="1400" dirty="0">
                <a:solidFill>
                  <a:srgbClr val="262626"/>
                </a:solidFill>
              </a:rPr>
              <a:t>Must be sufficiently full and fair exposition of the pertinent facts to enable the public to form an independent opinion or conclusion. </a:t>
            </a:r>
          </a:p>
          <a:p>
            <a:pPr marL="1543050" lvl="3" defTabSz="457200" eaLnBrk="0" hangingPunct="0">
              <a:spcAft>
                <a:spcPts val="600"/>
              </a:spcAft>
              <a:buClr>
                <a:srgbClr val="83992A"/>
              </a:buClr>
              <a:buSzPct val="115000"/>
            </a:pPr>
            <a:r>
              <a:rPr lang="en-US" altLang="en-US" sz="1400" dirty="0">
                <a:solidFill>
                  <a:srgbClr val="262626"/>
                </a:solidFill>
              </a:rPr>
              <a:t>Advocacy position must be grounded in facts – “mere presentation of unsupported opinion” does not qualify.</a:t>
            </a:r>
          </a:p>
          <a:p>
            <a:pPr marL="1543050" lvl="3" defTabSz="457200" eaLnBrk="0" hangingPunct="0">
              <a:spcAft>
                <a:spcPts val="600"/>
              </a:spcAft>
              <a:buClr>
                <a:srgbClr val="83992A"/>
              </a:buClr>
              <a:buSzPct val="115000"/>
            </a:pPr>
            <a:r>
              <a:rPr lang="en-US" altLang="en-US" sz="1400" dirty="0">
                <a:solidFill>
                  <a:srgbClr val="262626"/>
                </a:solidFill>
              </a:rPr>
              <a:t>May not encourage action (if beyond lobbying limits)</a:t>
            </a:r>
          </a:p>
          <a:p>
            <a:pPr marL="1085850" lvl="2" defTabSz="457200" eaLnBrk="0" hangingPunct="0">
              <a:spcAft>
                <a:spcPts val="600"/>
              </a:spcAft>
              <a:buClr>
                <a:srgbClr val="83992A"/>
              </a:buClr>
              <a:buSzPct val="115000"/>
            </a:pPr>
            <a:r>
              <a:rPr lang="en-US" altLang="en-US" sz="1600" dirty="0">
                <a:solidFill>
                  <a:srgbClr val="262626"/>
                </a:solidFill>
              </a:rPr>
              <a:t>May not be partisan in release of analysis, study or research</a:t>
            </a:r>
          </a:p>
          <a:p>
            <a:pPr marL="1085850" lvl="2" defTabSz="457200" eaLnBrk="0" hangingPunct="0">
              <a:spcAft>
                <a:spcPts val="600"/>
              </a:spcAft>
              <a:buClr>
                <a:srgbClr val="83992A"/>
              </a:buClr>
              <a:buSzPct val="115000"/>
            </a:pPr>
            <a:r>
              <a:rPr lang="en-US" altLang="en-US" sz="1600" dirty="0">
                <a:solidFill>
                  <a:srgbClr val="262626"/>
                </a:solidFill>
              </a:rPr>
              <a:t>Subsequent use of study for lobbying may taint study expenditures</a:t>
            </a:r>
          </a:p>
        </p:txBody>
      </p:sp>
      <p:sp>
        <p:nvSpPr>
          <p:cNvPr id="3" name="Slide Number Placeholder 2">
            <a:extLst>
              <a:ext uri="{FF2B5EF4-FFF2-40B4-BE49-F238E27FC236}">
                <a16:creationId xmlns:a16="http://schemas.microsoft.com/office/drawing/2014/main" id="{739A75A6-4085-4BCD-85BC-A761E4D22715}"/>
              </a:ext>
            </a:extLst>
          </p:cNvPr>
          <p:cNvSpPr>
            <a:spLocks noGrp="1"/>
          </p:cNvSpPr>
          <p:nvPr>
            <p:ph type="sldNum" sz="quarter" idx="11"/>
          </p:nvPr>
        </p:nvSpPr>
        <p:spPr/>
        <p:txBody>
          <a:bodyPr/>
          <a:lstStyle/>
          <a:p>
            <a:pPr>
              <a:defRPr/>
            </a:pPr>
            <a:fld id="{72A81F0D-E1A4-45E9-9448-98EC7B7E4FA7}"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5843" name="Content Placeholder 2">
            <a:extLst>
              <a:ext uri="{FF2B5EF4-FFF2-40B4-BE49-F238E27FC236}">
                <a16:creationId xmlns:a16="http://schemas.microsoft.com/office/drawing/2014/main" id="{42FE3679-B50E-4CB0-85B0-70A8DC2C955E}"/>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dirty="0">
                <a:solidFill>
                  <a:srgbClr val="262626"/>
                </a:solidFill>
              </a:rPr>
              <a:t>See </a:t>
            </a:r>
            <a:r>
              <a:rPr lang="en-US" altLang="en-US" sz="1600" i="1" dirty="0">
                <a:solidFill>
                  <a:srgbClr val="262626"/>
                </a:solidFill>
              </a:rPr>
              <a:t>Rev. Proc. 86-43 </a:t>
            </a:r>
            <a:r>
              <a:rPr lang="en-US" altLang="en-US" sz="1600" dirty="0">
                <a:solidFill>
                  <a:srgbClr val="262626"/>
                </a:solidFill>
              </a:rPr>
              <a:t>– focus on method vs. viewpoint</a:t>
            </a:r>
            <a:endParaRPr lang="en-US" altLang="en-US" sz="1600" dirty="0"/>
          </a:p>
          <a:p>
            <a:pPr marL="685800" lvl="1" defTabSz="457200" eaLnBrk="0" hangingPunct="0">
              <a:spcAft>
                <a:spcPts val="600"/>
              </a:spcAft>
              <a:buClr>
                <a:srgbClr val="83992A"/>
              </a:buClr>
              <a:buSzPct val="115000"/>
            </a:pPr>
            <a:r>
              <a:rPr lang="en-US" altLang="en-US" sz="1600" dirty="0">
                <a:solidFill>
                  <a:srgbClr val="262626"/>
                </a:solidFill>
              </a:rPr>
              <a:t>Following factors indicate communication is not “educational”</a:t>
            </a:r>
          </a:p>
          <a:p>
            <a:pPr marL="1085850" lvl="2" defTabSz="457200" eaLnBrk="0" hangingPunct="0">
              <a:spcAft>
                <a:spcPts val="600"/>
              </a:spcAft>
              <a:buClr>
                <a:srgbClr val="83992A"/>
              </a:buClr>
              <a:buSzPct val="115000"/>
            </a:pPr>
            <a:r>
              <a:rPr lang="en-US" altLang="en-US" sz="1600" dirty="0">
                <a:solidFill>
                  <a:srgbClr val="262626"/>
                </a:solidFill>
              </a:rPr>
              <a:t>Presentation of viewpoints or positions unsupported by facts</a:t>
            </a:r>
          </a:p>
          <a:p>
            <a:pPr marL="1085850" lvl="2" defTabSz="457200" eaLnBrk="0" hangingPunct="0">
              <a:spcAft>
                <a:spcPts val="600"/>
              </a:spcAft>
              <a:buClr>
                <a:srgbClr val="83992A"/>
              </a:buClr>
              <a:buSzPct val="115000"/>
            </a:pPr>
            <a:r>
              <a:rPr lang="en-US" altLang="en-US" sz="1600" dirty="0">
                <a:solidFill>
                  <a:srgbClr val="262626"/>
                </a:solidFill>
              </a:rPr>
              <a:t>Distorted facts</a:t>
            </a:r>
          </a:p>
          <a:p>
            <a:pPr marL="1085850" lvl="2" defTabSz="457200" eaLnBrk="0" hangingPunct="0">
              <a:spcAft>
                <a:spcPts val="600"/>
              </a:spcAft>
              <a:buClr>
                <a:srgbClr val="83992A"/>
              </a:buClr>
              <a:buSzPct val="115000"/>
            </a:pPr>
            <a:r>
              <a:rPr lang="en-US" altLang="en-US" sz="1600" dirty="0">
                <a:solidFill>
                  <a:srgbClr val="262626"/>
                </a:solidFill>
              </a:rPr>
              <a:t>Substantial use of inflammatory and disparaging terms and expressing conclusions based on strong emotional feelings rather than objective evaluations</a:t>
            </a:r>
          </a:p>
          <a:p>
            <a:pPr marL="1085850" lvl="2" defTabSz="457200" eaLnBrk="0" hangingPunct="0">
              <a:spcAft>
                <a:spcPts val="600"/>
              </a:spcAft>
              <a:buClr>
                <a:srgbClr val="83992A"/>
              </a:buClr>
              <a:buSzPct val="115000"/>
            </a:pPr>
            <a:r>
              <a:rPr lang="en-US" altLang="en-US" sz="1600" dirty="0">
                <a:solidFill>
                  <a:srgbClr val="262626"/>
                </a:solidFill>
              </a:rPr>
              <a:t>Approach not aimed at developing an understanding on the part of the audience because it doesn’t consider their background or training in the subject matter</a:t>
            </a:r>
          </a:p>
        </p:txBody>
      </p:sp>
      <p:sp>
        <p:nvSpPr>
          <p:cNvPr id="3" name="Slide Number Placeholder 2">
            <a:extLst>
              <a:ext uri="{FF2B5EF4-FFF2-40B4-BE49-F238E27FC236}">
                <a16:creationId xmlns:a16="http://schemas.microsoft.com/office/drawing/2014/main" id="{4F55CBE5-1AE0-4081-91DB-783FCCC9124C}"/>
              </a:ext>
            </a:extLst>
          </p:cNvPr>
          <p:cNvSpPr>
            <a:spLocks noGrp="1"/>
          </p:cNvSpPr>
          <p:nvPr>
            <p:ph type="sldNum" sz="quarter" idx="11"/>
          </p:nvPr>
        </p:nvSpPr>
        <p:spPr/>
        <p:txBody>
          <a:bodyPr/>
          <a:lstStyle/>
          <a:p>
            <a:pPr>
              <a:defRPr/>
            </a:pPr>
            <a:fld id="{72A81F0D-E1A4-45E9-9448-98EC7B7E4FA7}"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6867" name="Content Placeholder 2">
            <a:extLst>
              <a:ext uri="{FF2B5EF4-FFF2-40B4-BE49-F238E27FC236}">
                <a16:creationId xmlns:a16="http://schemas.microsoft.com/office/drawing/2014/main" id="{6CFAA704-CAA7-447E-A1B5-F2CD3E8EC8EC}"/>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i="1" dirty="0"/>
              <a:t>Parks v. Comm’r</a:t>
            </a:r>
            <a:r>
              <a:rPr lang="en-US" altLang="en-US" sz="1600" dirty="0"/>
              <a:t>, 145 TC 278 (2015)</a:t>
            </a:r>
          </a:p>
          <a:p>
            <a:pPr marL="1085850" lvl="2" defTabSz="457200" eaLnBrk="0" hangingPunct="0">
              <a:spcAft>
                <a:spcPts val="600"/>
              </a:spcAft>
              <a:buClr>
                <a:srgbClr val="83992A"/>
              </a:buClr>
              <a:buSzPct val="115000"/>
            </a:pPr>
            <a:r>
              <a:rPr lang="en-US" altLang="en-US" sz="1600" b="1" dirty="0"/>
              <a:t>Partisan/non-educational</a:t>
            </a:r>
            <a:r>
              <a:rPr lang="en-US" altLang="en-US" sz="1600" dirty="0"/>
              <a:t>:</a:t>
            </a:r>
          </a:p>
          <a:p>
            <a:pPr marL="1543050" lvl="3" defTabSz="457200" eaLnBrk="0" hangingPunct="0">
              <a:spcAft>
                <a:spcPts val="600"/>
              </a:spcAft>
              <a:buClr>
                <a:srgbClr val="83992A"/>
              </a:buClr>
              <a:buSzPct val="115000"/>
            </a:pPr>
            <a:r>
              <a:rPr lang="en-US" altLang="en-US" sz="1400" i="1" dirty="0"/>
              <a:t>Prison work requirements</a:t>
            </a:r>
            <a:r>
              <a:rPr lang="en-US" altLang="en-US" sz="1400" dirty="0"/>
              <a:t>:  “We said it loudly and clearly, ‘Put criminals in jail.  Make ‘</a:t>
            </a:r>
            <a:r>
              <a:rPr lang="en-US" altLang="en-US" sz="1400" dirty="0" err="1"/>
              <a:t>em</a:t>
            </a:r>
            <a:r>
              <a:rPr lang="en-US" altLang="en-US" sz="1400" dirty="0"/>
              <a:t> do their time, and work ‘</a:t>
            </a:r>
            <a:r>
              <a:rPr lang="en-US" altLang="en-US" sz="1400" dirty="0" err="1"/>
              <a:t>em</a:t>
            </a:r>
            <a:r>
              <a:rPr lang="en-US" altLang="en-US" sz="1400" dirty="0"/>
              <a:t> while they’re there.’  What Oregon voters didn’t say was ‘Make a bunch of whiney excuses why you can’t do what we want done.’”</a:t>
            </a:r>
          </a:p>
          <a:p>
            <a:pPr marL="1543050" lvl="3" defTabSz="457200" eaLnBrk="0" hangingPunct="0">
              <a:spcAft>
                <a:spcPts val="600"/>
              </a:spcAft>
              <a:buClr>
                <a:srgbClr val="83992A"/>
              </a:buClr>
              <a:buSzPct val="115000"/>
            </a:pPr>
            <a:r>
              <a:rPr lang="en-US" altLang="en-US" sz="1400" i="1" dirty="0"/>
              <a:t>Sentencing</a:t>
            </a:r>
            <a:r>
              <a:rPr lang="en-US" altLang="en-US" sz="1400" dirty="0"/>
              <a:t>:  “You live in Portland.  You get your car stolen or your house burglarized there won’t be jail … just probation.  If Measure 61 passes, that criminal goes to jail.  And they’ll have to build enough jail space to keep ‘</a:t>
            </a:r>
            <a:r>
              <a:rPr lang="en-US" altLang="en-US" sz="1400" dirty="0" err="1"/>
              <a:t>em</a:t>
            </a:r>
            <a:r>
              <a:rPr lang="en-US" altLang="en-US" sz="1400" dirty="0"/>
              <a:t>… There’ll be no early release.”</a:t>
            </a:r>
          </a:p>
          <a:p>
            <a:pPr marL="1543050" lvl="3" defTabSz="457200" eaLnBrk="0" hangingPunct="0">
              <a:spcAft>
                <a:spcPts val="600"/>
              </a:spcAft>
              <a:buClr>
                <a:srgbClr val="83992A"/>
              </a:buClr>
              <a:buSzPct val="115000"/>
            </a:pPr>
            <a:endParaRPr lang="en-US" altLang="en-US" sz="1400" dirty="0"/>
          </a:p>
          <a:p>
            <a:pPr marL="1543050" lvl="3" defTabSz="457200" eaLnBrk="0" hangingPunct="0">
              <a:spcAft>
                <a:spcPts val="600"/>
              </a:spcAft>
              <a:buClr>
                <a:srgbClr val="83992A"/>
              </a:buClr>
              <a:buSzPct val="115000"/>
            </a:pPr>
            <a:endParaRPr lang="en-US" altLang="en-US" sz="1400" dirty="0"/>
          </a:p>
        </p:txBody>
      </p:sp>
      <p:sp>
        <p:nvSpPr>
          <p:cNvPr id="3" name="Slide Number Placeholder 2">
            <a:extLst>
              <a:ext uri="{FF2B5EF4-FFF2-40B4-BE49-F238E27FC236}">
                <a16:creationId xmlns:a16="http://schemas.microsoft.com/office/drawing/2014/main" id="{28A726F7-7F8D-4A16-9D23-8C23D69D635F}"/>
              </a:ext>
            </a:extLst>
          </p:cNvPr>
          <p:cNvSpPr>
            <a:spLocks noGrp="1"/>
          </p:cNvSpPr>
          <p:nvPr>
            <p:ph type="sldNum" sz="quarter" idx="11"/>
          </p:nvPr>
        </p:nvSpPr>
        <p:spPr/>
        <p:txBody>
          <a:bodyPr/>
          <a:lstStyle/>
          <a:p>
            <a:pPr>
              <a:defRPr/>
            </a:pPr>
            <a:fld id="{72A81F0D-E1A4-45E9-9448-98EC7B7E4FA7}"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7891" name="Content Placeholder 2">
            <a:extLst>
              <a:ext uri="{FF2B5EF4-FFF2-40B4-BE49-F238E27FC236}">
                <a16:creationId xmlns:a16="http://schemas.microsoft.com/office/drawing/2014/main" id="{43B7C363-F5E5-45FD-84C8-59B52EB55E7D}"/>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i="1" dirty="0"/>
              <a:t>Parks v. Comm’r</a:t>
            </a:r>
            <a:r>
              <a:rPr lang="en-US" altLang="en-US" sz="1600" dirty="0"/>
              <a:t>, 145 TC 278 (2015)</a:t>
            </a:r>
          </a:p>
          <a:p>
            <a:pPr marL="1085850" lvl="2" defTabSz="457200" eaLnBrk="0" hangingPunct="0">
              <a:spcAft>
                <a:spcPts val="600"/>
              </a:spcAft>
              <a:buClr>
                <a:srgbClr val="83992A"/>
              </a:buClr>
              <a:buSzPct val="115000"/>
            </a:pPr>
            <a:r>
              <a:rPr lang="en-US" altLang="en-US" sz="1600" b="1" dirty="0"/>
              <a:t>Non-partisan/educational</a:t>
            </a:r>
            <a:r>
              <a:rPr lang="en-US" altLang="en-US" sz="1600" dirty="0"/>
              <a:t>:</a:t>
            </a:r>
          </a:p>
          <a:p>
            <a:pPr marL="1543050" lvl="3" defTabSz="457200" eaLnBrk="0" hangingPunct="0">
              <a:spcAft>
                <a:spcPts val="600"/>
              </a:spcAft>
              <a:buClr>
                <a:srgbClr val="83992A"/>
              </a:buClr>
              <a:buSzPct val="115000"/>
            </a:pPr>
            <a:r>
              <a:rPr lang="en-US" altLang="en-US" sz="1400" i="1" dirty="0"/>
              <a:t>State Budgeting</a:t>
            </a:r>
            <a:r>
              <a:rPr lang="en-US" altLang="en-US" sz="1400" dirty="0"/>
              <a:t>:  “Is Oregon State government really growing nearly 3 times faster than the personal income of those who pay its bills?  Oregonians will soon be asked if they want to slow down the growth of their State government.  Here are the facts.  From 1989 to 91 State government grew by 21%, citizen income grew less than 9%.  In 93 State income up 20%, citizens’ income just 11%.  In 95 State income’s up another 23%, private pay up less than 11%.  And in 97 the State income was up 14% and private pay just 8%.  So what all this means is that over the last 10 years the State increased its income by more than 130%, while private pay increased less than 50%.  </a:t>
            </a:r>
            <a:r>
              <a:rPr lang="en-US" altLang="en-US" sz="1400"/>
              <a:t>Our </a:t>
            </a:r>
            <a:r>
              <a:rPr lang="en-US" altLang="en-US" sz="1400" dirty="0"/>
              <a:t>Tax dollars to State government have increased nearly 3 times faster than the personal income of its own citizens.  And those are the State’s own figures.  Paid for by the Parks Foundation.”</a:t>
            </a:r>
          </a:p>
          <a:p>
            <a:pPr marL="1543050" lvl="3" defTabSz="457200" eaLnBrk="0" hangingPunct="0">
              <a:spcAft>
                <a:spcPts val="600"/>
              </a:spcAft>
              <a:buClr>
                <a:srgbClr val="83992A"/>
              </a:buClr>
              <a:buSzPct val="115000"/>
            </a:pPr>
            <a:endParaRPr lang="en-US" altLang="en-US" sz="1400" dirty="0"/>
          </a:p>
          <a:p>
            <a:pPr marL="1543050" lvl="3" defTabSz="457200" eaLnBrk="0" hangingPunct="0">
              <a:spcAft>
                <a:spcPts val="600"/>
              </a:spcAft>
              <a:buClr>
                <a:srgbClr val="83992A"/>
              </a:buClr>
              <a:buSzPct val="115000"/>
            </a:pPr>
            <a:endParaRPr lang="en-US" altLang="en-US" sz="1400" dirty="0"/>
          </a:p>
        </p:txBody>
      </p:sp>
      <p:sp>
        <p:nvSpPr>
          <p:cNvPr id="3" name="Slide Number Placeholder 2">
            <a:extLst>
              <a:ext uri="{FF2B5EF4-FFF2-40B4-BE49-F238E27FC236}">
                <a16:creationId xmlns:a16="http://schemas.microsoft.com/office/drawing/2014/main" id="{B3AD340E-799A-4904-96AF-5FCBD0D80B8C}"/>
              </a:ext>
            </a:extLst>
          </p:cNvPr>
          <p:cNvSpPr>
            <a:spLocks noGrp="1"/>
          </p:cNvSpPr>
          <p:nvPr>
            <p:ph type="sldNum" sz="quarter" idx="11"/>
          </p:nvPr>
        </p:nvSpPr>
        <p:spPr/>
        <p:txBody>
          <a:bodyPr/>
          <a:lstStyle/>
          <a:p>
            <a:pPr>
              <a:defRPr/>
            </a:pPr>
            <a:fld id="{72A81F0D-E1A4-45E9-9448-98EC7B7E4FA7}"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8915" name="Content Placeholder 2">
            <a:extLst>
              <a:ext uri="{FF2B5EF4-FFF2-40B4-BE49-F238E27FC236}">
                <a16:creationId xmlns:a16="http://schemas.microsoft.com/office/drawing/2014/main" id="{6A9ACF5A-050E-4D2E-B3AC-3E4A7D178FD2}"/>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i="1" dirty="0"/>
              <a:t>Parks v. Comm’r</a:t>
            </a:r>
            <a:r>
              <a:rPr lang="en-US" altLang="en-US" sz="1600" dirty="0"/>
              <a:t>, 145 TC 278 (2015)</a:t>
            </a:r>
          </a:p>
          <a:p>
            <a:pPr marL="1085850" lvl="2" defTabSz="457200" eaLnBrk="0" hangingPunct="0">
              <a:spcAft>
                <a:spcPts val="600"/>
              </a:spcAft>
              <a:buClr>
                <a:srgbClr val="83992A"/>
              </a:buClr>
              <a:buSzPct val="115000"/>
            </a:pPr>
            <a:r>
              <a:rPr lang="en-US" altLang="en-US" sz="1600" b="1" dirty="0"/>
              <a:t>Non-partisan/educational</a:t>
            </a:r>
            <a:r>
              <a:rPr lang="en-US" altLang="en-US" sz="1600" dirty="0"/>
              <a:t>:</a:t>
            </a:r>
          </a:p>
          <a:p>
            <a:pPr marL="1543050" lvl="3" defTabSz="457200" eaLnBrk="0" hangingPunct="0">
              <a:spcAft>
                <a:spcPts val="600"/>
              </a:spcAft>
              <a:buClr>
                <a:srgbClr val="83992A"/>
              </a:buClr>
              <a:buSzPct val="115000"/>
            </a:pPr>
            <a:r>
              <a:rPr lang="en-US" altLang="en-US" sz="1400" dirty="0"/>
              <a:t>IRS noted that facts were potentially misleading, based on differing methodology regarding use of growth figures for personal income vs. state spending (citing local article in response).</a:t>
            </a:r>
          </a:p>
          <a:p>
            <a:pPr marL="1543050" lvl="3" defTabSz="457200" eaLnBrk="0" hangingPunct="0">
              <a:spcAft>
                <a:spcPts val="600"/>
              </a:spcAft>
              <a:buClr>
                <a:srgbClr val="83992A"/>
              </a:buClr>
              <a:buSzPct val="115000"/>
            </a:pPr>
            <a:r>
              <a:rPr lang="en-US" altLang="en-US" sz="1400" dirty="0"/>
              <a:t>Court noted that rules don’t require presenting and rebutting opposing views, and methodology choices did not rise to the level of distorted facts.</a:t>
            </a:r>
          </a:p>
          <a:p>
            <a:pPr marL="2000250" lvl="4" defTabSz="457200" eaLnBrk="0" hangingPunct="0">
              <a:spcAft>
                <a:spcPts val="600"/>
              </a:spcAft>
              <a:buClr>
                <a:srgbClr val="83992A"/>
              </a:buClr>
              <a:buSzPct val="115000"/>
            </a:pPr>
            <a:r>
              <a:rPr lang="en-US" altLang="en-US" sz="1400" dirty="0"/>
              <a:t>“Because the IRS does not condition educational status under the revenue procedure on the presentation of opposing views, the IRS is not called upon to evaluate how accurately or completely an organization presents such views.”</a:t>
            </a:r>
          </a:p>
          <a:p>
            <a:pPr marL="1543050" lvl="3" defTabSz="457200" eaLnBrk="0" hangingPunct="0">
              <a:spcAft>
                <a:spcPts val="600"/>
              </a:spcAft>
              <a:buClr>
                <a:srgbClr val="83992A"/>
              </a:buClr>
              <a:buSzPct val="115000"/>
            </a:pPr>
            <a:r>
              <a:rPr lang="en-US" altLang="en-US" sz="1400" dirty="0"/>
              <a:t>Supported by facts, not inflammatory, no call to action</a:t>
            </a:r>
          </a:p>
          <a:p>
            <a:pPr marL="1543050" lvl="3" defTabSz="457200" eaLnBrk="0" hangingPunct="0">
              <a:spcAft>
                <a:spcPts val="600"/>
              </a:spcAft>
              <a:buClr>
                <a:srgbClr val="83992A"/>
              </a:buClr>
              <a:buSzPct val="115000"/>
            </a:pPr>
            <a:endParaRPr lang="en-US" altLang="en-US" sz="1400" dirty="0"/>
          </a:p>
          <a:p>
            <a:pPr marL="1543050" lvl="3" defTabSz="457200" eaLnBrk="0" hangingPunct="0">
              <a:spcAft>
                <a:spcPts val="600"/>
              </a:spcAft>
              <a:buClr>
                <a:srgbClr val="83992A"/>
              </a:buClr>
              <a:buSzPct val="115000"/>
            </a:pPr>
            <a:endParaRPr lang="en-US" altLang="en-US" sz="1400" dirty="0"/>
          </a:p>
        </p:txBody>
      </p:sp>
      <p:sp>
        <p:nvSpPr>
          <p:cNvPr id="3" name="Slide Number Placeholder 2">
            <a:extLst>
              <a:ext uri="{FF2B5EF4-FFF2-40B4-BE49-F238E27FC236}">
                <a16:creationId xmlns:a16="http://schemas.microsoft.com/office/drawing/2014/main" id="{89D47268-E608-4F08-A9E4-B02974020876}"/>
              </a:ext>
            </a:extLst>
          </p:cNvPr>
          <p:cNvSpPr>
            <a:spLocks noGrp="1"/>
          </p:cNvSpPr>
          <p:nvPr>
            <p:ph type="sldNum" sz="quarter" idx="11"/>
          </p:nvPr>
        </p:nvSpPr>
        <p:spPr/>
        <p:txBody>
          <a:bodyPr/>
          <a:lstStyle/>
          <a:p>
            <a:pPr>
              <a:defRPr/>
            </a:pPr>
            <a:fld id="{72A81F0D-E1A4-45E9-9448-98EC7B7E4FA7}"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2EEB8F0-5E7B-4D02-A3F9-6EB5B9F4013D}"/>
              </a:ext>
            </a:extLst>
          </p:cNvPr>
          <p:cNvSpPr>
            <a:spLocks noGrp="1" noChangeArrowheads="1"/>
          </p:cNvSpPr>
          <p:nvPr>
            <p:ph type="title"/>
          </p:nvPr>
        </p:nvSpPr>
        <p:spPr/>
        <p:txBody>
          <a:bodyPr/>
          <a:lstStyle/>
          <a:p>
            <a:r>
              <a:rPr lang="en-US" altLang="en-US" b="1"/>
              <a:t>Tax Law: Key Terms</a:t>
            </a:r>
          </a:p>
        </p:txBody>
      </p:sp>
      <p:graphicFrame>
        <p:nvGraphicFramePr>
          <p:cNvPr id="6" name="Content Placeholder 5">
            <a:extLst>
              <a:ext uri="{FF2B5EF4-FFF2-40B4-BE49-F238E27FC236}">
                <a16:creationId xmlns:a16="http://schemas.microsoft.com/office/drawing/2014/main" id="{1C3033BD-4F19-4AEB-9395-10727E1D7604}"/>
              </a:ext>
            </a:extLst>
          </p:cNvPr>
          <p:cNvGraphicFramePr>
            <a:graphicFrameLocks noGrp="1"/>
          </p:cNvGraphicFramePr>
          <p:nvPr>
            <p:ph idx="1"/>
          </p:nvPr>
        </p:nvGraphicFramePr>
        <p:xfrm>
          <a:off x="838200" y="1524000"/>
          <a:ext cx="7467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1">
            <a:extLst>
              <a:ext uri="{FF2B5EF4-FFF2-40B4-BE49-F238E27FC236}">
                <a16:creationId xmlns:a16="http://schemas.microsoft.com/office/drawing/2014/main" id="{F4DB51C9-192C-4B2E-A3A5-3F9686209A18}"/>
              </a:ext>
            </a:extLst>
          </p:cNvPr>
          <p:cNvSpPr txBox="1">
            <a:spLocks noChangeArrowheads="1"/>
          </p:cNvSpPr>
          <p:nvPr/>
        </p:nvSpPr>
        <p:spPr bwMode="auto">
          <a:xfrm>
            <a:off x="1338263" y="5041900"/>
            <a:ext cx="6467475" cy="584200"/>
          </a:xfrm>
          <a:prstGeom prst="rect">
            <a:avLst/>
          </a:prstGeom>
          <a:noFill/>
          <a:ln w="9525">
            <a:noFill/>
            <a:miter lim="800000"/>
            <a:headEnd/>
            <a:tailEnd/>
          </a:ln>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defTabSz="457200">
              <a:defRPr/>
            </a:pPr>
            <a:r>
              <a:rPr lang="en-US" altLang="en-US" sz="1600" b="1" kern="0" dirty="0">
                <a:solidFill>
                  <a:srgbClr val="83992A"/>
                </a:solidFill>
                <a:latin typeface="Avenir LT Std 45 Book" panose="020B0502020203020204" pitchFamily="34" charset="0"/>
                <a:cs typeface="Calibri" panose="020F0502020204030204" pitchFamily="34" charset="0"/>
              </a:rPr>
              <a:t>NOTE: </a:t>
            </a:r>
            <a:r>
              <a:rPr lang="en-US" altLang="en-US" sz="1600" kern="0" dirty="0">
                <a:solidFill>
                  <a:prstClr val="black"/>
                </a:solidFill>
                <a:latin typeface="Avenir LT Std 45 Book" panose="020B0502020203020204" pitchFamily="34" charset="0"/>
                <a:cs typeface="Calibri" panose="020F0502020204030204" pitchFamily="34" charset="0"/>
              </a:rPr>
              <a:t>for tax law purposes, support of/opposition to a ballot initiative is considered “lobbying” and not campaign intervention </a:t>
            </a:r>
          </a:p>
        </p:txBody>
      </p:sp>
      <p:sp>
        <p:nvSpPr>
          <p:cNvPr id="2" name="Slide Number Placeholder 1">
            <a:extLst>
              <a:ext uri="{FF2B5EF4-FFF2-40B4-BE49-F238E27FC236}">
                <a16:creationId xmlns:a16="http://schemas.microsoft.com/office/drawing/2014/main" id="{FCF466D1-9D5F-4A42-B2D5-E75EEF43E791}"/>
              </a:ext>
            </a:extLst>
          </p:cNvPr>
          <p:cNvSpPr>
            <a:spLocks noGrp="1"/>
          </p:cNvSpPr>
          <p:nvPr>
            <p:ph type="sldNum" sz="quarter" idx="11"/>
          </p:nvPr>
        </p:nvSpPr>
        <p:spPr/>
        <p:txBody>
          <a:bodyPr/>
          <a:lstStyle/>
          <a:p>
            <a:pPr>
              <a:defRPr/>
            </a:pPr>
            <a:fld id="{72A81F0D-E1A4-45E9-9448-98EC7B7E4FA7}"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 name="Content Placeholder 2">
            <a:extLst>
              <a:ext uri="{FF2B5EF4-FFF2-40B4-BE49-F238E27FC236}">
                <a16:creationId xmlns:a16="http://schemas.microsoft.com/office/drawing/2014/main" id="{53E8742C-E159-4965-9EB1-0CA5A9C18182}"/>
              </a:ext>
            </a:extLst>
          </p:cNvPr>
          <p:cNvSpPr>
            <a:spLocks noGrp="1"/>
          </p:cNvSpPr>
          <p:nvPr>
            <p:ph idx="1"/>
          </p:nvPr>
        </p:nvSpPr>
        <p:spPr>
          <a:xfrm>
            <a:off x="838200" y="1828800"/>
            <a:ext cx="7467600" cy="3810000"/>
          </a:xfrm>
        </p:spPr>
        <p:txBody>
          <a:bodyPr rtlCol="0">
            <a:normAutofit fontScale="92500" lnSpcReduction="10000"/>
          </a:bodyPr>
          <a:lstStyle/>
          <a:p>
            <a:pPr marL="685800" lvl="1" defTabSz="457200" eaLnBrk="0" hangingPunct="0">
              <a:spcAft>
                <a:spcPts val="600"/>
              </a:spcAft>
              <a:buClr>
                <a:srgbClr val="83992A"/>
              </a:buClr>
              <a:buSzPct val="115000"/>
              <a:defRPr/>
            </a:pPr>
            <a:r>
              <a:rPr lang="en-US" altLang="en-US" sz="1600" dirty="0">
                <a:solidFill>
                  <a:srgbClr val="262626"/>
                </a:solidFill>
              </a:rPr>
              <a:t>Educate the public on participation in the political process (nonpartisan)</a:t>
            </a:r>
          </a:p>
          <a:p>
            <a:pPr marL="685800" lvl="1" defTabSz="457200" eaLnBrk="0" hangingPunct="0">
              <a:spcAft>
                <a:spcPts val="600"/>
              </a:spcAft>
              <a:buClr>
                <a:srgbClr val="83992A"/>
              </a:buClr>
              <a:buSzPct val="115000"/>
              <a:defRPr/>
            </a:pPr>
            <a:r>
              <a:rPr lang="en-US" altLang="en-US" sz="1600" dirty="0">
                <a:solidFill>
                  <a:srgbClr val="262626"/>
                </a:solidFill>
              </a:rPr>
              <a:t>Educate all candidates on public interest issues</a:t>
            </a:r>
          </a:p>
          <a:p>
            <a:pPr marL="685800" lvl="1" defTabSz="457200" eaLnBrk="0" hangingPunct="0">
              <a:spcAft>
                <a:spcPts val="600"/>
              </a:spcAft>
              <a:buClr>
                <a:srgbClr val="83992A"/>
              </a:buClr>
              <a:buSzPct val="115000"/>
              <a:defRPr/>
            </a:pPr>
            <a:r>
              <a:rPr lang="en-US" altLang="en-US" sz="1600" dirty="0">
                <a:solidFill>
                  <a:srgbClr val="262626"/>
                </a:solidFill>
              </a:rPr>
              <a:t>Host a candidate debate</a:t>
            </a:r>
          </a:p>
          <a:p>
            <a:pPr marL="1085850" lvl="2" defTabSz="457200" eaLnBrk="0" hangingPunct="0">
              <a:spcAft>
                <a:spcPts val="600"/>
              </a:spcAft>
              <a:buClr>
                <a:srgbClr val="83992A"/>
              </a:buClr>
              <a:buSzPct val="115000"/>
              <a:defRPr/>
            </a:pPr>
            <a:r>
              <a:rPr lang="en-US" altLang="en-US" sz="1600" dirty="0">
                <a:solidFill>
                  <a:srgbClr val="262626"/>
                </a:solidFill>
              </a:rPr>
              <a:t>Must invite </a:t>
            </a:r>
            <a:r>
              <a:rPr lang="en-US" altLang="en-US" sz="1600" i="1" dirty="0">
                <a:solidFill>
                  <a:srgbClr val="262626"/>
                </a:solidFill>
              </a:rPr>
              <a:t>all</a:t>
            </a:r>
            <a:r>
              <a:rPr lang="en-US" altLang="en-US" sz="1600" dirty="0">
                <a:solidFill>
                  <a:srgbClr val="262626"/>
                </a:solidFill>
              </a:rPr>
              <a:t> viable candidates for same office (or use reasonable, objective criteria, consistently applied, to decide who to invite)</a:t>
            </a:r>
          </a:p>
          <a:p>
            <a:pPr marL="1543050" lvl="3" defTabSz="457200" eaLnBrk="0" hangingPunct="0">
              <a:spcAft>
                <a:spcPts val="600"/>
              </a:spcAft>
              <a:buClr>
                <a:srgbClr val="83992A"/>
              </a:buClr>
              <a:buSzPct val="115000"/>
              <a:defRPr/>
            </a:pPr>
            <a:r>
              <a:rPr lang="en-US" altLang="en-US" sz="1400" dirty="0">
                <a:solidFill>
                  <a:srgbClr val="262626"/>
                </a:solidFill>
              </a:rPr>
              <a:t>Before a primary election, may invite just primary participants</a:t>
            </a:r>
          </a:p>
          <a:p>
            <a:pPr marL="1085850" lvl="2" defTabSz="457200" eaLnBrk="0" hangingPunct="0">
              <a:spcAft>
                <a:spcPts val="600"/>
              </a:spcAft>
              <a:buClr>
                <a:srgbClr val="83992A"/>
              </a:buClr>
              <a:buSzPct val="115000"/>
              <a:defRPr/>
            </a:pPr>
            <a:r>
              <a:rPr lang="en-US" altLang="en-US" sz="1600" dirty="0">
                <a:solidFill>
                  <a:srgbClr val="262626"/>
                </a:solidFill>
              </a:rPr>
              <a:t>Publicize the event widely and promote a mixed audience</a:t>
            </a:r>
          </a:p>
          <a:p>
            <a:pPr marL="1085850" lvl="2" defTabSz="457200" eaLnBrk="0" hangingPunct="0">
              <a:spcAft>
                <a:spcPts val="600"/>
              </a:spcAft>
              <a:buClr>
                <a:srgbClr val="83992A"/>
              </a:buClr>
              <a:buSzPct val="115000"/>
              <a:defRPr/>
            </a:pPr>
            <a:r>
              <a:rPr lang="en-US" altLang="en-US" sz="1600" dirty="0">
                <a:solidFill>
                  <a:srgbClr val="262626"/>
                </a:solidFill>
              </a:rPr>
              <a:t>Neutral moderator</a:t>
            </a:r>
          </a:p>
          <a:p>
            <a:pPr marL="1085850" lvl="2" defTabSz="457200" eaLnBrk="0" hangingPunct="0">
              <a:spcAft>
                <a:spcPts val="600"/>
              </a:spcAft>
              <a:buClr>
                <a:srgbClr val="83992A"/>
              </a:buClr>
              <a:buSzPct val="115000"/>
              <a:defRPr/>
            </a:pPr>
            <a:r>
              <a:rPr lang="en-US" altLang="en-US" sz="1600" dirty="0">
                <a:solidFill>
                  <a:srgbClr val="262626"/>
                </a:solidFill>
              </a:rPr>
              <a:t>Treat all candidates fairly – equal opportunity</a:t>
            </a:r>
          </a:p>
          <a:p>
            <a:pPr marL="685800" lvl="1" defTabSz="457200" eaLnBrk="0" hangingPunct="0">
              <a:spcAft>
                <a:spcPts val="600"/>
              </a:spcAft>
              <a:buClr>
                <a:srgbClr val="83992A"/>
              </a:buClr>
              <a:buSzPct val="115000"/>
              <a:defRPr/>
            </a:pPr>
            <a:r>
              <a:rPr lang="en-US" altLang="en-US" sz="1600" dirty="0">
                <a:solidFill>
                  <a:srgbClr val="262626"/>
                </a:solidFill>
              </a:rPr>
              <a:t>Allow candidates to appear for unrelated reasons</a:t>
            </a:r>
          </a:p>
          <a:p>
            <a:pPr marL="685800" lvl="1" defTabSz="457200" eaLnBrk="0" hangingPunct="0">
              <a:spcAft>
                <a:spcPts val="600"/>
              </a:spcAft>
              <a:buClr>
                <a:srgbClr val="83992A"/>
              </a:buClr>
              <a:buSzPct val="115000"/>
              <a:defRPr/>
            </a:pPr>
            <a:r>
              <a:rPr lang="en-US" altLang="en-US" sz="1600" dirty="0">
                <a:solidFill>
                  <a:srgbClr val="262626"/>
                </a:solidFill>
              </a:rPr>
              <a:t>Allow candidates to appear as candidates, giving all opposing candidates an equal opportunity (at same event or comparable one)</a:t>
            </a:r>
          </a:p>
          <a:p>
            <a:pPr marL="400050" lvl="1" indent="0" defTabSz="457200" eaLnBrk="0" hangingPunct="0">
              <a:spcAft>
                <a:spcPts val="600"/>
              </a:spcAft>
              <a:buClr>
                <a:srgbClr val="83992A"/>
              </a:buClr>
              <a:buSzPct val="115000"/>
              <a:buFont typeface="Calibri" panose="020F0502020204030204" pitchFamily="34" charset="0"/>
              <a:buNone/>
              <a:defRPr/>
            </a:pPr>
            <a:endParaRPr lang="en-US" altLang="en-US" sz="1600" dirty="0">
              <a:solidFill>
                <a:srgbClr val="262626"/>
              </a:solidFill>
            </a:endParaRPr>
          </a:p>
          <a:p>
            <a:pPr marL="685800" lvl="1" defTabSz="457200" eaLnBrk="0" hangingPunct="0">
              <a:spcAft>
                <a:spcPts val="600"/>
              </a:spcAft>
              <a:buClr>
                <a:srgbClr val="83992A"/>
              </a:buClr>
              <a:buSzPct val="115000"/>
              <a:defRPr/>
            </a:pPr>
            <a:endParaRPr lang="en-US" altLang="en-US" sz="1400" dirty="0">
              <a:solidFill>
                <a:srgbClr val="262626"/>
              </a:solidFill>
            </a:endParaRPr>
          </a:p>
          <a:p>
            <a:pPr marL="685800" lvl="1" defTabSz="457200" eaLnBrk="0" hangingPunct="0">
              <a:spcAft>
                <a:spcPts val="600"/>
              </a:spcAft>
              <a:buClr>
                <a:srgbClr val="83992A"/>
              </a:buClr>
              <a:buSzPct val="115000"/>
              <a:buFontTx/>
              <a:buChar char="-"/>
              <a:defRPr/>
            </a:pPr>
            <a:endParaRPr lang="en-US" altLang="en-US" sz="1800" dirty="0">
              <a:solidFill>
                <a:srgbClr val="262626"/>
              </a:solidFill>
            </a:endParaRPr>
          </a:p>
        </p:txBody>
      </p:sp>
      <p:sp>
        <p:nvSpPr>
          <p:cNvPr id="4" name="Slide Number Placeholder 3">
            <a:extLst>
              <a:ext uri="{FF2B5EF4-FFF2-40B4-BE49-F238E27FC236}">
                <a16:creationId xmlns:a16="http://schemas.microsoft.com/office/drawing/2014/main" id="{7EB9D448-2F0A-40F8-946A-4BAF914CEB71}"/>
              </a:ext>
            </a:extLst>
          </p:cNvPr>
          <p:cNvSpPr>
            <a:spLocks noGrp="1"/>
          </p:cNvSpPr>
          <p:nvPr>
            <p:ph type="sldNum" sz="quarter" idx="11"/>
          </p:nvPr>
        </p:nvSpPr>
        <p:spPr/>
        <p:txBody>
          <a:bodyPr/>
          <a:lstStyle/>
          <a:p>
            <a:pPr>
              <a:defRPr/>
            </a:pPr>
            <a:fld id="{72A81F0D-E1A4-45E9-9448-98EC7B7E4FA7}"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 name="Content Placeholder 2">
            <a:extLst>
              <a:ext uri="{FF2B5EF4-FFF2-40B4-BE49-F238E27FC236}">
                <a16:creationId xmlns:a16="http://schemas.microsoft.com/office/drawing/2014/main" id="{53E8742C-E159-4965-9EB1-0CA5A9C18182}"/>
              </a:ext>
            </a:extLst>
          </p:cNvPr>
          <p:cNvSpPr>
            <a:spLocks noGrp="1"/>
          </p:cNvSpPr>
          <p:nvPr>
            <p:ph idx="1"/>
          </p:nvPr>
        </p:nvSpPr>
        <p:spPr>
          <a:xfrm>
            <a:off x="838200" y="1828800"/>
            <a:ext cx="7467600" cy="3810000"/>
          </a:xfrm>
        </p:spPr>
        <p:txBody>
          <a:bodyPr rtlCol="0">
            <a:normAutofit/>
          </a:bodyPr>
          <a:lstStyle/>
          <a:p>
            <a:pPr marL="685800" lvl="1" defTabSz="457200" eaLnBrk="0" hangingPunct="0">
              <a:spcAft>
                <a:spcPts val="600"/>
              </a:spcAft>
              <a:buClr>
                <a:srgbClr val="83992A"/>
              </a:buClr>
              <a:buSzPct val="115000"/>
              <a:defRPr/>
            </a:pPr>
            <a:r>
              <a:rPr lang="en-US" altLang="en-US" sz="1600" dirty="0">
                <a:solidFill>
                  <a:srgbClr val="262626"/>
                </a:solidFill>
              </a:rPr>
              <a:t>Distribute voting records or legislative scorecards</a:t>
            </a:r>
          </a:p>
          <a:p>
            <a:pPr marL="1085850" lvl="2" defTabSz="457200" eaLnBrk="0" hangingPunct="0">
              <a:spcAft>
                <a:spcPts val="600"/>
              </a:spcAft>
              <a:buClr>
                <a:srgbClr val="83992A"/>
              </a:buClr>
              <a:buSzPct val="115000"/>
              <a:defRPr/>
            </a:pPr>
            <a:r>
              <a:rPr lang="en-US" altLang="en-US" sz="1600" dirty="0">
                <a:solidFill>
                  <a:srgbClr val="262626"/>
                </a:solidFill>
              </a:rPr>
              <a:t>“Safe harbor” if:</a:t>
            </a:r>
          </a:p>
          <a:p>
            <a:pPr marL="1543050" lvl="3" defTabSz="457200" eaLnBrk="0" hangingPunct="0">
              <a:spcAft>
                <a:spcPts val="600"/>
              </a:spcAft>
              <a:buClr>
                <a:srgbClr val="83992A"/>
              </a:buClr>
              <a:buSzPct val="115000"/>
              <a:defRPr/>
            </a:pPr>
            <a:r>
              <a:rPr lang="en-US" altLang="en-US" sz="1400" dirty="0">
                <a:solidFill>
                  <a:srgbClr val="262626"/>
                </a:solidFill>
              </a:rPr>
              <a:t>Do so regularly</a:t>
            </a:r>
          </a:p>
          <a:p>
            <a:pPr marL="1543050" lvl="3" defTabSz="457200" eaLnBrk="0" hangingPunct="0">
              <a:spcAft>
                <a:spcPts val="600"/>
              </a:spcAft>
              <a:buClr>
                <a:srgbClr val="83992A"/>
              </a:buClr>
              <a:buSzPct val="115000"/>
              <a:defRPr/>
            </a:pPr>
            <a:r>
              <a:rPr lang="en-US" altLang="en-US" sz="1400" dirty="0">
                <a:solidFill>
                  <a:srgbClr val="262626"/>
                </a:solidFill>
              </a:rPr>
              <a:t>Votes of all incumbent legislators included (not just those up for office)</a:t>
            </a:r>
          </a:p>
          <a:p>
            <a:pPr marL="1543050" lvl="3" defTabSz="457200" eaLnBrk="0" hangingPunct="0">
              <a:spcAft>
                <a:spcPts val="600"/>
              </a:spcAft>
              <a:buClr>
                <a:srgbClr val="83992A"/>
              </a:buClr>
              <a:buSzPct val="115000"/>
              <a:defRPr/>
            </a:pPr>
            <a:r>
              <a:rPr lang="en-US" altLang="en-US" sz="1400" dirty="0">
                <a:solidFill>
                  <a:srgbClr val="262626"/>
                </a:solidFill>
              </a:rPr>
              <a:t>Addresses a wide range of subjects</a:t>
            </a:r>
          </a:p>
          <a:p>
            <a:pPr marL="1543050" lvl="3" defTabSz="457200" eaLnBrk="0" hangingPunct="0">
              <a:spcAft>
                <a:spcPts val="600"/>
              </a:spcAft>
              <a:buClr>
                <a:srgbClr val="83992A"/>
              </a:buClr>
              <a:buSzPct val="115000"/>
              <a:defRPr/>
            </a:pPr>
            <a:r>
              <a:rPr lang="en-US" altLang="en-US" sz="1400" dirty="0">
                <a:solidFill>
                  <a:srgbClr val="262626"/>
                </a:solidFill>
              </a:rPr>
              <a:t>No editorializing or expression of approval/disapproval</a:t>
            </a:r>
          </a:p>
          <a:p>
            <a:pPr marL="400050" lvl="1" indent="0" defTabSz="457200" eaLnBrk="0" hangingPunct="0">
              <a:spcAft>
                <a:spcPts val="600"/>
              </a:spcAft>
              <a:buClr>
                <a:srgbClr val="83992A"/>
              </a:buClr>
              <a:buSzPct val="115000"/>
              <a:buFont typeface="Calibri" panose="020F0502020204030204" pitchFamily="34" charset="0"/>
              <a:buNone/>
              <a:defRPr/>
            </a:pPr>
            <a:endParaRPr lang="en-US" altLang="en-US" sz="1600" dirty="0">
              <a:solidFill>
                <a:srgbClr val="262626"/>
              </a:solidFill>
            </a:endParaRPr>
          </a:p>
          <a:p>
            <a:pPr marL="685800" lvl="1" defTabSz="457200" eaLnBrk="0" hangingPunct="0">
              <a:spcAft>
                <a:spcPts val="600"/>
              </a:spcAft>
              <a:buClr>
                <a:srgbClr val="83992A"/>
              </a:buClr>
              <a:buSzPct val="115000"/>
              <a:defRPr/>
            </a:pPr>
            <a:endParaRPr lang="en-US" altLang="en-US" sz="1400" dirty="0">
              <a:solidFill>
                <a:srgbClr val="262626"/>
              </a:solidFill>
            </a:endParaRPr>
          </a:p>
          <a:p>
            <a:pPr marL="685800" lvl="1" defTabSz="457200" eaLnBrk="0" hangingPunct="0">
              <a:spcAft>
                <a:spcPts val="600"/>
              </a:spcAft>
              <a:buClr>
                <a:srgbClr val="83992A"/>
              </a:buClr>
              <a:buSzPct val="115000"/>
              <a:buFontTx/>
              <a:buChar char="-"/>
              <a:defRPr/>
            </a:pPr>
            <a:endParaRPr lang="en-US" altLang="en-US" sz="1800" dirty="0">
              <a:solidFill>
                <a:srgbClr val="262626"/>
              </a:solidFill>
            </a:endParaRPr>
          </a:p>
        </p:txBody>
      </p:sp>
      <p:sp>
        <p:nvSpPr>
          <p:cNvPr id="4" name="Slide Number Placeholder 3">
            <a:extLst>
              <a:ext uri="{FF2B5EF4-FFF2-40B4-BE49-F238E27FC236}">
                <a16:creationId xmlns:a16="http://schemas.microsoft.com/office/drawing/2014/main" id="{3F5482FA-C4A2-4909-AC5B-FCBC3232AC88}"/>
              </a:ext>
            </a:extLst>
          </p:cNvPr>
          <p:cNvSpPr>
            <a:spLocks noGrp="1"/>
          </p:cNvSpPr>
          <p:nvPr>
            <p:ph type="sldNum" sz="quarter" idx="11"/>
          </p:nvPr>
        </p:nvSpPr>
        <p:spPr/>
        <p:txBody>
          <a:bodyPr/>
          <a:lstStyle/>
          <a:p>
            <a:pPr>
              <a:defRPr/>
            </a:pPr>
            <a:fld id="{72A81F0D-E1A4-45E9-9448-98EC7B7E4FA7}"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3" name="Content Placeholder 2">
            <a:extLst>
              <a:ext uri="{FF2B5EF4-FFF2-40B4-BE49-F238E27FC236}">
                <a16:creationId xmlns:a16="http://schemas.microsoft.com/office/drawing/2014/main" id="{53E8742C-E159-4965-9EB1-0CA5A9C18182}"/>
              </a:ext>
            </a:extLst>
          </p:cNvPr>
          <p:cNvSpPr>
            <a:spLocks noGrp="1"/>
          </p:cNvSpPr>
          <p:nvPr>
            <p:ph idx="1"/>
          </p:nvPr>
        </p:nvSpPr>
        <p:spPr>
          <a:xfrm>
            <a:off x="838200" y="1828800"/>
            <a:ext cx="7467600" cy="3810000"/>
          </a:xfrm>
        </p:spPr>
        <p:txBody>
          <a:bodyPr rtlCol="0">
            <a:normAutofit/>
          </a:bodyPr>
          <a:lstStyle/>
          <a:p>
            <a:pPr marL="685800" lvl="1" defTabSz="457200" eaLnBrk="0" hangingPunct="0">
              <a:spcAft>
                <a:spcPts val="600"/>
              </a:spcAft>
              <a:buClr>
                <a:srgbClr val="83992A"/>
              </a:buClr>
              <a:buSzPct val="115000"/>
              <a:defRPr/>
            </a:pPr>
            <a:r>
              <a:rPr lang="en-US" altLang="en-US" sz="1600" dirty="0">
                <a:solidFill>
                  <a:srgbClr val="262626"/>
                </a:solidFill>
              </a:rPr>
              <a:t>Distribute candidate questionnaires and publish as voter guides</a:t>
            </a:r>
          </a:p>
          <a:p>
            <a:pPr marL="1085850" lvl="2" defTabSz="457200" eaLnBrk="0" hangingPunct="0">
              <a:spcAft>
                <a:spcPts val="600"/>
              </a:spcAft>
              <a:buClr>
                <a:srgbClr val="83992A"/>
              </a:buClr>
              <a:buSzPct val="115000"/>
              <a:defRPr/>
            </a:pPr>
            <a:r>
              <a:rPr lang="en-US" altLang="en-US" sz="1400" dirty="0">
                <a:solidFill>
                  <a:srgbClr val="262626"/>
                </a:solidFill>
              </a:rPr>
              <a:t>Distribute to all candidates</a:t>
            </a:r>
          </a:p>
          <a:p>
            <a:pPr marL="1085850" lvl="2" defTabSz="457200" eaLnBrk="0" hangingPunct="0">
              <a:spcAft>
                <a:spcPts val="600"/>
              </a:spcAft>
              <a:buClr>
                <a:srgbClr val="83992A"/>
              </a:buClr>
              <a:buSzPct val="115000"/>
              <a:defRPr/>
            </a:pPr>
            <a:r>
              <a:rPr lang="en-US" altLang="en-US" sz="1400" dirty="0">
                <a:solidFill>
                  <a:srgbClr val="262626"/>
                </a:solidFill>
              </a:rPr>
              <a:t>Make questions impartial and open-ended</a:t>
            </a:r>
          </a:p>
          <a:p>
            <a:pPr marL="1085850" lvl="2" defTabSz="457200" eaLnBrk="0" hangingPunct="0">
              <a:spcAft>
                <a:spcPts val="600"/>
              </a:spcAft>
              <a:buClr>
                <a:srgbClr val="83992A"/>
              </a:buClr>
              <a:buSzPct val="115000"/>
              <a:defRPr/>
            </a:pPr>
            <a:r>
              <a:rPr lang="en-US" altLang="en-US" sz="1400" dirty="0">
                <a:solidFill>
                  <a:srgbClr val="262626"/>
                </a:solidFill>
              </a:rPr>
              <a:t>Provide questions on a range of issues</a:t>
            </a:r>
          </a:p>
          <a:p>
            <a:pPr marL="1085850" lvl="2" defTabSz="457200" eaLnBrk="0" hangingPunct="0">
              <a:spcAft>
                <a:spcPts val="600"/>
              </a:spcAft>
              <a:buClr>
                <a:srgbClr val="83992A"/>
              </a:buClr>
              <a:buSzPct val="115000"/>
              <a:defRPr/>
            </a:pPr>
            <a:r>
              <a:rPr lang="en-US" altLang="en-US" sz="1400" dirty="0">
                <a:solidFill>
                  <a:srgbClr val="262626"/>
                </a:solidFill>
              </a:rPr>
              <a:t>Do not compare candidate views with foundation views</a:t>
            </a:r>
          </a:p>
          <a:p>
            <a:pPr marL="1085850" lvl="2" defTabSz="457200" eaLnBrk="0" hangingPunct="0">
              <a:spcAft>
                <a:spcPts val="600"/>
              </a:spcAft>
              <a:buClr>
                <a:srgbClr val="83992A"/>
              </a:buClr>
              <a:buSzPct val="115000"/>
              <a:defRPr/>
            </a:pPr>
            <a:r>
              <a:rPr lang="en-US" altLang="en-US" sz="1400" dirty="0">
                <a:solidFill>
                  <a:srgbClr val="262626"/>
                </a:solidFill>
              </a:rPr>
              <a:t>Do not coordinate with a candidate (for example, by changing questions at a candidate’s request)</a:t>
            </a:r>
          </a:p>
          <a:p>
            <a:pPr marL="1085850" lvl="2" defTabSz="457200" eaLnBrk="0" hangingPunct="0">
              <a:spcAft>
                <a:spcPts val="600"/>
              </a:spcAft>
              <a:buClr>
                <a:srgbClr val="83992A"/>
              </a:buClr>
              <a:buSzPct val="115000"/>
              <a:defRPr/>
            </a:pPr>
            <a:r>
              <a:rPr lang="en-US" altLang="en-US" sz="1400" dirty="0">
                <a:solidFill>
                  <a:srgbClr val="262626"/>
                </a:solidFill>
              </a:rPr>
              <a:t>Publish all responses in full (subject to reasonable word limit) and in an impartial way</a:t>
            </a:r>
          </a:p>
          <a:p>
            <a:pPr marL="1085850" lvl="2" defTabSz="457200" eaLnBrk="0" hangingPunct="0">
              <a:spcAft>
                <a:spcPts val="600"/>
              </a:spcAft>
              <a:buClr>
                <a:srgbClr val="83992A"/>
              </a:buClr>
              <a:buSzPct val="115000"/>
              <a:defRPr/>
            </a:pPr>
            <a:r>
              <a:rPr lang="en-US" altLang="en-US" sz="1400" dirty="0">
                <a:solidFill>
                  <a:srgbClr val="262626"/>
                </a:solidFill>
              </a:rPr>
              <a:t>Make generally available to public</a:t>
            </a:r>
          </a:p>
          <a:p>
            <a:pPr marL="1085850" lvl="2" defTabSz="457200" eaLnBrk="0" hangingPunct="0">
              <a:spcAft>
                <a:spcPts val="600"/>
              </a:spcAft>
              <a:buClr>
                <a:srgbClr val="83992A"/>
              </a:buClr>
              <a:buSzPct val="115000"/>
              <a:defRPr/>
            </a:pPr>
            <a:r>
              <a:rPr lang="en-US" altLang="en-US" sz="1400" dirty="0">
                <a:solidFill>
                  <a:srgbClr val="262626"/>
                </a:solidFill>
              </a:rPr>
              <a:t>Note no endorsement</a:t>
            </a:r>
          </a:p>
          <a:p>
            <a:pPr marL="1085850" lvl="2" defTabSz="457200" eaLnBrk="0" hangingPunct="0">
              <a:spcAft>
                <a:spcPts val="600"/>
              </a:spcAft>
              <a:buClr>
                <a:srgbClr val="83992A"/>
              </a:buClr>
              <a:buSzPct val="115000"/>
              <a:defRPr/>
            </a:pPr>
            <a:endParaRPr lang="en-US" altLang="en-US" sz="1400" dirty="0">
              <a:solidFill>
                <a:srgbClr val="262626"/>
              </a:solidFill>
            </a:endParaRPr>
          </a:p>
          <a:p>
            <a:pPr marL="1085850" lvl="2" defTabSz="457200" eaLnBrk="0" hangingPunct="0">
              <a:spcAft>
                <a:spcPts val="600"/>
              </a:spcAft>
              <a:buClr>
                <a:srgbClr val="83992A"/>
              </a:buClr>
              <a:buSzPct val="115000"/>
              <a:defRPr/>
            </a:pPr>
            <a:endParaRPr lang="en-US" altLang="en-US" sz="1400" dirty="0">
              <a:solidFill>
                <a:srgbClr val="262626"/>
              </a:solidFill>
            </a:endParaRPr>
          </a:p>
          <a:p>
            <a:pPr marL="400050" lvl="1" indent="0" defTabSz="457200" eaLnBrk="0" hangingPunct="0">
              <a:spcAft>
                <a:spcPts val="600"/>
              </a:spcAft>
              <a:buClr>
                <a:srgbClr val="83992A"/>
              </a:buClr>
              <a:buSzPct val="115000"/>
              <a:buFont typeface="Calibri" panose="020F0502020204030204" pitchFamily="34" charset="0"/>
              <a:buNone/>
              <a:defRPr/>
            </a:pPr>
            <a:endParaRPr lang="en-US" altLang="en-US" sz="1600" dirty="0">
              <a:solidFill>
                <a:srgbClr val="262626"/>
              </a:solidFill>
            </a:endParaRPr>
          </a:p>
          <a:p>
            <a:pPr marL="685800" lvl="1" defTabSz="457200" eaLnBrk="0" hangingPunct="0">
              <a:spcAft>
                <a:spcPts val="600"/>
              </a:spcAft>
              <a:buClr>
                <a:srgbClr val="83992A"/>
              </a:buClr>
              <a:buSzPct val="115000"/>
              <a:defRPr/>
            </a:pPr>
            <a:endParaRPr lang="en-US" altLang="en-US" sz="1400" dirty="0">
              <a:solidFill>
                <a:srgbClr val="262626"/>
              </a:solidFill>
            </a:endParaRPr>
          </a:p>
          <a:p>
            <a:pPr marL="685800" lvl="1" defTabSz="457200" eaLnBrk="0" hangingPunct="0">
              <a:spcAft>
                <a:spcPts val="600"/>
              </a:spcAft>
              <a:buClr>
                <a:srgbClr val="83992A"/>
              </a:buClr>
              <a:buSzPct val="115000"/>
              <a:buFontTx/>
              <a:buChar char="-"/>
              <a:defRPr/>
            </a:pPr>
            <a:endParaRPr lang="en-US" altLang="en-US" sz="1800" dirty="0">
              <a:solidFill>
                <a:srgbClr val="262626"/>
              </a:solidFill>
            </a:endParaRPr>
          </a:p>
        </p:txBody>
      </p:sp>
      <p:sp>
        <p:nvSpPr>
          <p:cNvPr id="4" name="Slide Number Placeholder 3">
            <a:extLst>
              <a:ext uri="{FF2B5EF4-FFF2-40B4-BE49-F238E27FC236}">
                <a16:creationId xmlns:a16="http://schemas.microsoft.com/office/drawing/2014/main" id="{C7CC045A-9610-437E-9FB0-5020BABC995E}"/>
              </a:ext>
            </a:extLst>
          </p:cNvPr>
          <p:cNvSpPr>
            <a:spLocks noGrp="1"/>
          </p:cNvSpPr>
          <p:nvPr>
            <p:ph type="sldNum" sz="quarter" idx="11"/>
          </p:nvPr>
        </p:nvSpPr>
        <p:spPr/>
        <p:txBody>
          <a:bodyPr/>
          <a:lstStyle/>
          <a:p>
            <a:pPr>
              <a:defRPr/>
            </a:pPr>
            <a:fld id="{72A81F0D-E1A4-45E9-9448-98EC7B7E4FA7}"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43011" name="Content Placeholder 2">
            <a:extLst>
              <a:ext uri="{FF2B5EF4-FFF2-40B4-BE49-F238E27FC236}">
                <a16:creationId xmlns:a16="http://schemas.microsoft.com/office/drawing/2014/main" id="{9A4E5095-999E-42D9-B875-A7E828763507}"/>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dirty="0">
                <a:solidFill>
                  <a:srgbClr val="262626"/>
                </a:solidFill>
              </a:rPr>
              <a:t>Participate in nonpartisan voter registration drives</a:t>
            </a:r>
          </a:p>
          <a:p>
            <a:pPr marL="1085850" lvl="2" defTabSz="457200" eaLnBrk="0" hangingPunct="0">
              <a:spcAft>
                <a:spcPts val="600"/>
              </a:spcAft>
              <a:buClr>
                <a:srgbClr val="83992A"/>
              </a:buClr>
              <a:buSzPct val="115000"/>
            </a:pPr>
            <a:r>
              <a:rPr lang="en-US" altLang="en-US" sz="1600" dirty="0">
                <a:solidFill>
                  <a:srgbClr val="262626"/>
                </a:solidFill>
              </a:rPr>
              <a:t>4945(f) safe harbor (for private foundations):</a:t>
            </a:r>
          </a:p>
          <a:p>
            <a:pPr marL="1543050" lvl="3" defTabSz="457200" eaLnBrk="0" hangingPunct="0">
              <a:spcAft>
                <a:spcPts val="600"/>
              </a:spcAft>
              <a:buClr>
                <a:srgbClr val="83992A"/>
              </a:buClr>
              <a:buSzPct val="115000"/>
            </a:pPr>
            <a:r>
              <a:rPr lang="en-US" altLang="en-US" sz="1400" dirty="0">
                <a:solidFill>
                  <a:srgbClr val="262626"/>
                </a:solidFill>
              </a:rPr>
              <a:t>Not confined to one specific election period</a:t>
            </a:r>
          </a:p>
          <a:p>
            <a:pPr marL="1543050" lvl="3" defTabSz="457200" eaLnBrk="0" hangingPunct="0">
              <a:spcAft>
                <a:spcPts val="600"/>
              </a:spcAft>
              <a:buClr>
                <a:srgbClr val="83992A"/>
              </a:buClr>
              <a:buSzPct val="115000"/>
            </a:pPr>
            <a:r>
              <a:rPr lang="en-US" altLang="en-US" sz="1400" dirty="0">
                <a:solidFill>
                  <a:srgbClr val="262626"/>
                </a:solidFill>
              </a:rPr>
              <a:t>Carried on in 5 or more states</a:t>
            </a:r>
          </a:p>
          <a:p>
            <a:pPr marL="1543050" lvl="3" defTabSz="457200" eaLnBrk="0" hangingPunct="0">
              <a:spcAft>
                <a:spcPts val="600"/>
              </a:spcAft>
              <a:buClr>
                <a:srgbClr val="83992A"/>
              </a:buClr>
              <a:buSzPct val="115000"/>
            </a:pPr>
            <a:r>
              <a:rPr lang="en-US" altLang="en-US" sz="1400" dirty="0">
                <a:solidFill>
                  <a:srgbClr val="262626"/>
                </a:solidFill>
              </a:rPr>
              <a:t>Must be a qualifying organization (501(c)(3), substantially all income expended directly, substantially all support received from public sources)</a:t>
            </a:r>
          </a:p>
          <a:p>
            <a:pPr marL="1543050" lvl="3" defTabSz="457200" eaLnBrk="0" hangingPunct="0">
              <a:spcAft>
                <a:spcPts val="600"/>
              </a:spcAft>
              <a:buClr>
                <a:srgbClr val="83992A"/>
              </a:buClr>
              <a:buSzPct val="115000"/>
            </a:pPr>
            <a:r>
              <a:rPr lang="en-US" altLang="en-US" sz="1400" dirty="0">
                <a:solidFill>
                  <a:srgbClr val="262626"/>
                </a:solidFill>
              </a:rPr>
              <a:t>If contributions made for voter registration drives, not subject to conditions that they be used in specified states or only in one specific election period</a:t>
            </a:r>
          </a:p>
          <a:p>
            <a:pPr marL="685800" lvl="1" defTabSz="457200" eaLnBrk="0" hangingPunct="0">
              <a:spcAft>
                <a:spcPts val="600"/>
              </a:spcAft>
              <a:buClr>
                <a:srgbClr val="83992A"/>
              </a:buClr>
              <a:buSzPct val="115000"/>
              <a:buFontTx/>
              <a:buChar char="-"/>
            </a:pPr>
            <a:endParaRPr lang="en-US" altLang="en-US" sz="1800" dirty="0">
              <a:solidFill>
                <a:srgbClr val="262626"/>
              </a:solidFill>
            </a:endParaRPr>
          </a:p>
        </p:txBody>
      </p:sp>
      <p:sp>
        <p:nvSpPr>
          <p:cNvPr id="3" name="Slide Number Placeholder 2">
            <a:extLst>
              <a:ext uri="{FF2B5EF4-FFF2-40B4-BE49-F238E27FC236}">
                <a16:creationId xmlns:a16="http://schemas.microsoft.com/office/drawing/2014/main" id="{4D7739B8-08F2-4F4D-ADAB-3C2DD182DC9B}"/>
              </a:ext>
            </a:extLst>
          </p:cNvPr>
          <p:cNvSpPr>
            <a:spLocks noGrp="1"/>
          </p:cNvSpPr>
          <p:nvPr>
            <p:ph type="sldNum" sz="quarter" idx="11"/>
          </p:nvPr>
        </p:nvSpPr>
        <p:spPr/>
        <p:txBody>
          <a:bodyPr/>
          <a:lstStyle/>
          <a:p>
            <a:pPr>
              <a:defRPr/>
            </a:pPr>
            <a:fld id="{72A81F0D-E1A4-45E9-9448-98EC7B7E4FA7}"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42A-DA9C-4A9E-8D96-C52DEDDA60AF}"/>
              </a:ext>
            </a:extLst>
          </p:cNvPr>
          <p:cNvSpPr>
            <a:spLocks noGrp="1"/>
          </p:cNvSpPr>
          <p:nvPr>
            <p:ph type="title"/>
          </p:nvPr>
        </p:nvSpPr>
        <p:spPr/>
        <p:txBody>
          <a:bodyPr rtlCol="0">
            <a:normAutofit/>
          </a:bodyPr>
          <a:lstStyle/>
          <a:p>
            <a:pPr eaLnBrk="1" fontAlgn="auto" hangingPunct="1">
              <a:spcAft>
                <a:spcPts val="0"/>
              </a:spcAft>
              <a:defRPr/>
            </a:pPr>
            <a:r>
              <a:rPr lang="en-US" b="1" dirty="0"/>
              <a:t>What Can a 501(c)(3) Do?</a:t>
            </a:r>
          </a:p>
        </p:txBody>
      </p:sp>
      <p:sp>
        <p:nvSpPr>
          <p:cNvPr id="44035" name="Content Placeholder 2">
            <a:extLst>
              <a:ext uri="{FF2B5EF4-FFF2-40B4-BE49-F238E27FC236}">
                <a16:creationId xmlns:a16="http://schemas.microsoft.com/office/drawing/2014/main" id="{1D2ACBD1-30AE-4356-A5D9-0453E344C9F5}"/>
              </a:ext>
            </a:extLst>
          </p:cNvPr>
          <p:cNvSpPr>
            <a:spLocks noGrp="1" noChangeArrowheads="1"/>
          </p:cNvSpPr>
          <p:nvPr>
            <p:ph idx="1"/>
          </p:nvPr>
        </p:nvSpPr>
        <p:spPr>
          <a:xfrm>
            <a:off x="838200" y="1828800"/>
            <a:ext cx="7467600" cy="3810000"/>
          </a:xfrm>
        </p:spPr>
        <p:txBody>
          <a:bodyPr/>
          <a:lstStyle/>
          <a:p>
            <a:pPr marL="685800" lvl="1" defTabSz="457200" eaLnBrk="0" hangingPunct="0">
              <a:spcAft>
                <a:spcPts val="600"/>
              </a:spcAft>
              <a:buClr>
                <a:srgbClr val="83992A"/>
              </a:buClr>
              <a:buSzPct val="115000"/>
            </a:pPr>
            <a:r>
              <a:rPr lang="en-US" altLang="en-US" sz="1600" dirty="0">
                <a:solidFill>
                  <a:srgbClr val="262626"/>
                </a:solidFill>
              </a:rPr>
              <a:t>Grants</a:t>
            </a:r>
          </a:p>
          <a:p>
            <a:pPr marL="1085850" lvl="2" defTabSz="457200" eaLnBrk="0" hangingPunct="0">
              <a:spcAft>
                <a:spcPts val="600"/>
              </a:spcAft>
              <a:buClr>
                <a:srgbClr val="83992A"/>
              </a:buClr>
              <a:buSzPct val="115000"/>
            </a:pPr>
            <a:r>
              <a:rPr lang="en-US" altLang="en-US" sz="1600" dirty="0">
                <a:solidFill>
                  <a:srgbClr val="262626"/>
                </a:solidFill>
              </a:rPr>
              <a:t>General support grants or project grants</a:t>
            </a:r>
          </a:p>
          <a:p>
            <a:pPr marL="1543050" lvl="3" defTabSz="457200" eaLnBrk="0" hangingPunct="0">
              <a:spcAft>
                <a:spcPts val="600"/>
              </a:spcAft>
              <a:buClr>
                <a:srgbClr val="83992A"/>
              </a:buClr>
              <a:buSzPct val="115000"/>
            </a:pPr>
            <a:r>
              <a:rPr lang="en-US" altLang="en-US" sz="1400" dirty="0">
                <a:solidFill>
                  <a:srgbClr val="262626"/>
                </a:solidFill>
              </a:rPr>
              <a:t>Must be non-earmarked (express or implied)</a:t>
            </a:r>
          </a:p>
          <a:p>
            <a:pPr marL="1543050" lvl="3" defTabSz="457200" eaLnBrk="0" hangingPunct="0">
              <a:spcAft>
                <a:spcPts val="600"/>
              </a:spcAft>
              <a:buClr>
                <a:srgbClr val="83992A"/>
              </a:buClr>
              <a:buSzPct val="115000"/>
            </a:pPr>
            <a:r>
              <a:rPr lang="en-US" altLang="en-US" sz="1400" dirty="0">
                <a:solidFill>
                  <a:srgbClr val="262626"/>
                </a:solidFill>
              </a:rPr>
              <a:t>If doing campaign or lobbying activity (beyond limits), must be enough other funds available to recipient or project so that those activities may be performed without using foundation funds</a:t>
            </a:r>
          </a:p>
          <a:p>
            <a:pPr marL="685800" lvl="1" defTabSz="457200" eaLnBrk="0" hangingPunct="0">
              <a:spcAft>
                <a:spcPts val="600"/>
              </a:spcAft>
              <a:buClr>
                <a:srgbClr val="83992A"/>
              </a:buClr>
              <a:buSzPct val="115000"/>
            </a:pPr>
            <a:endParaRPr lang="en-US" altLang="en-US" sz="1600" dirty="0">
              <a:solidFill>
                <a:srgbClr val="262626"/>
              </a:solidFill>
            </a:endParaRPr>
          </a:p>
          <a:p>
            <a:pPr marL="685800" lvl="1" defTabSz="457200" eaLnBrk="0" hangingPunct="0">
              <a:spcAft>
                <a:spcPts val="600"/>
              </a:spcAft>
              <a:buClr>
                <a:srgbClr val="83992A"/>
              </a:buClr>
              <a:buSzPct val="115000"/>
            </a:pPr>
            <a:r>
              <a:rPr lang="en-US" altLang="en-US" sz="1600" dirty="0">
                <a:solidFill>
                  <a:srgbClr val="262626"/>
                </a:solidFill>
              </a:rPr>
              <a:t>Program-related investments</a:t>
            </a:r>
          </a:p>
          <a:p>
            <a:pPr marL="1085850" lvl="2" defTabSz="457200" eaLnBrk="0" hangingPunct="0">
              <a:spcAft>
                <a:spcPts val="600"/>
              </a:spcAft>
              <a:buClr>
                <a:srgbClr val="83992A"/>
              </a:buClr>
              <a:buSzPct val="115000"/>
            </a:pPr>
            <a:r>
              <a:rPr lang="en-US" altLang="en-US" sz="1600" dirty="0">
                <a:solidFill>
                  <a:srgbClr val="262626"/>
                </a:solidFill>
              </a:rPr>
              <a:t>Ok if recipient organization does campaign or lobbying activity, but should follow earmarking and budget rules for grants</a:t>
            </a:r>
          </a:p>
        </p:txBody>
      </p:sp>
      <p:sp>
        <p:nvSpPr>
          <p:cNvPr id="3" name="Slide Number Placeholder 2">
            <a:extLst>
              <a:ext uri="{FF2B5EF4-FFF2-40B4-BE49-F238E27FC236}">
                <a16:creationId xmlns:a16="http://schemas.microsoft.com/office/drawing/2014/main" id="{5ADD92DA-858A-4E7A-8AA2-D42D3468C099}"/>
              </a:ext>
            </a:extLst>
          </p:cNvPr>
          <p:cNvSpPr>
            <a:spLocks noGrp="1"/>
          </p:cNvSpPr>
          <p:nvPr>
            <p:ph type="sldNum" sz="quarter" idx="11"/>
          </p:nvPr>
        </p:nvSpPr>
        <p:spPr/>
        <p:txBody>
          <a:bodyPr/>
          <a:lstStyle/>
          <a:p>
            <a:pPr>
              <a:defRPr/>
            </a:pPr>
            <a:fld id="{72A81F0D-E1A4-45E9-9448-98EC7B7E4FA7}"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B27FA3F1-6F4A-43FC-B5E6-1DAA112B2EA0}"/>
              </a:ext>
            </a:extLst>
          </p:cNvPr>
          <p:cNvSpPr>
            <a:spLocks noGrp="1" noChangeArrowheads="1"/>
          </p:cNvSpPr>
          <p:nvPr>
            <p:ph type="title"/>
          </p:nvPr>
        </p:nvSpPr>
        <p:spPr/>
        <p:txBody>
          <a:bodyPr/>
          <a:lstStyle/>
          <a:p>
            <a:r>
              <a:rPr lang="en-US" altLang="en-US"/>
              <a:t>Contact Us</a:t>
            </a:r>
          </a:p>
        </p:txBody>
      </p:sp>
      <p:sp>
        <p:nvSpPr>
          <p:cNvPr id="45059" name="Content Placeholder 2">
            <a:extLst>
              <a:ext uri="{FF2B5EF4-FFF2-40B4-BE49-F238E27FC236}">
                <a16:creationId xmlns:a16="http://schemas.microsoft.com/office/drawing/2014/main" id="{806FF8E4-8D5D-4379-B975-30C63879D893}"/>
              </a:ext>
            </a:extLst>
          </p:cNvPr>
          <p:cNvSpPr>
            <a:spLocks noGrp="1" noChangeArrowheads="1"/>
          </p:cNvSpPr>
          <p:nvPr>
            <p:ph sz="half" idx="1"/>
          </p:nvPr>
        </p:nvSpPr>
        <p:spPr>
          <a:xfrm>
            <a:off x="838200" y="3906838"/>
            <a:ext cx="4114800" cy="2219325"/>
          </a:xfrm>
        </p:spPr>
        <p:txBody>
          <a:bodyPr/>
          <a:lstStyle/>
          <a:p>
            <a:pPr marL="0" indent="0" algn="ctr">
              <a:buFont typeface="Arial" panose="020B0604020202020204" pitchFamily="34" charset="0"/>
              <a:buNone/>
            </a:pPr>
            <a:r>
              <a:rPr lang="en-US" altLang="en-US"/>
              <a:t>Brad Bedingfield</a:t>
            </a:r>
          </a:p>
          <a:p>
            <a:pPr marL="0" indent="0" algn="ctr">
              <a:buFont typeface="Arial" panose="020B0604020202020204" pitchFamily="34" charset="0"/>
              <a:buNone/>
            </a:pPr>
            <a:r>
              <a:rPr lang="en-US" altLang="en-US" sz="2000"/>
              <a:t>617-557-9704</a:t>
            </a:r>
          </a:p>
          <a:p>
            <a:pPr marL="0" indent="0" algn="ctr">
              <a:buFont typeface="Arial" panose="020B0604020202020204" pitchFamily="34" charset="0"/>
              <a:buNone/>
            </a:pPr>
            <a:r>
              <a:rPr lang="en-US" altLang="en-US" sz="2000"/>
              <a:t>bbedingfield@hembar.com</a:t>
            </a:r>
          </a:p>
        </p:txBody>
      </p:sp>
      <p:sp>
        <p:nvSpPr>
          <p:cNvPr id="45060" name="Content Placeholder 3">
            <a:extLst>
              <a:ext uri="{FF2B5EF4-FFF2-40B4-BE49-F238E27FC236}">
                <a16:creationId xmlns:a16="http://schemas.microsoft.com/office/drawing/2014/main" id="{06917708-E24F-43C3-86D4-CAE3A215581B}"/>
              </a:ext>
            </a:extLst>
          </p:cNvPr>
          <p:cNvSpPr>
            <a:spLocks noGrp="1" noChangeArrowheads="1"/>
          </p:cNvSpPr>
          <p:nvPr>
            <p:ph sz="half" idx="2"/>
          </p:nvPr>
        </p:nvSpPr>
        <p:spPr>
          <a:xfrm>
            <a:off x="4953000" y="3906838"/>
            <a:ext cx="3352800" cy="1685925"/>
          </a:xfrm>
        </p:spPr>
        <p:txBody>
          <a:bodyPr/>
          <a:lstStyle/>
          <a:p>
            <a:pPr marL="0" indent="0" algn="ctr">
              <a:buFont typeface="Arial" panose="020B0604020202020204" pitchFamily="34" charset="0"/>
              <a:buNone/>
            </a:pPr>
            <a:r>
              <a:rPr lang="en-US" altLang="en-US"/>
              <a:t>Patrick Moore</a:t>
            </a:r>
          </a:p>
          <a:p>
            <a:pPr marL="0" indent="0" algn="ctr">
              <a:buFont typeface="Arial" panose="020B0604020202020204" pitchFamily="34" charset="0"/>
              <a:buNone/>
            </a:pPr>
            <a:r>
              <a:rPr lang="en-US" altLang="en-US" sz="2000"/>
              <a:t>617-557-9715</a:t>
            </a:r>
          </a:p>
          <a:p>
            <a:pPr marL="0" indent="0" algn="ctr">
              <a:buFont typeface="Arial" panose="020B0604020202020204" pitchFamily="34" charset="0"/>
              <a:buNone/>
            </a:pPr>
            <a:r>
              <a:rPr lang="en-US" altLang="en-US" sz="2000"/>
              <a:t>pmoore@hembar.com</a:t>
            </a:r>
          </a:p>
        </p:txBody>
      </p:sp>
      <p:pic>
        <p:nvPicPr>
          <p:cNvPr id="45061" name="Picture 6">
            <a:extLst>
              <a:ext uri="{FF2B5EF4-FFF2-40B4-BE49-F238E27FC236}">
                <a16:creationId xmlns:a16="http://schemas.microsoft.com/office/drawing/2014/main" id="{6989E84E-E905-491A-818B-55851B6E9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9438" y="1925638"/>
            <a:ext cx="1808162"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Picture 8">
            <a:extLst>
              <a:ext uri="{FF2B5EF4-FFF2-40B4-BE49-F238E27FC236}">
                <a16:creationId xmlns:a16="http://schemas.microsoft.com/office/drawing/2014/main" id="{17964652-CF97-44B6-8F97-26DB995E86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930400"/>
            <a:ext cx="180340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215F3490-9156-4426-9EE3-16E665CA0058}"/>
              </a:ext>
            </a:extLst>
          </p:cNvPr>
          <p:cNvSpPr>
            <a:spLocks noGrp="1"/>
          </p:cNvSpPr>
          <p:nvPr>
            <p:ph type="sldNum" sz="quarter" idx="11"/>
          </p:nvPr>
        </p:nvSpPr>
        <p:spPr/>
        <p:txBody>
          <a:bodyPr/>
          <a:lstStyle/>
          <a:p>
            <a:pPr>
              <a:defRPr/>
            </a:pPr>
            <a:fld id="{AD6A6714-26F4-4D0F-B6BD-63064E793EE3}" type="slidenum">
              <a:rPr lang="en-US" smtClean="0"/>
              <a:pPr>
                <a:defRPr/>
              </a:pPr>
              <a:t>35</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77626C5-5586-4ADB-BDC3-228898E1FE1C}"/>
              </a:ext>
            </a:extLst>
          </p:cNvPr>
          <p:cNvSpPr>
            <a:spLocks noGrp="1" noChangeArrowheads="1"/>
          </p:cNvSpPr>
          <p:nvPr>
            <p:ph type="title"/>
          </p:nvPr>
        </p:nvSpPr>
        <p:spPr>
          <a:xfrm>
            <a:off x="685800" y="1143000"/>
            <a:ext cx="7696200" cy="685800"/>
          </a:xfrm>
        </p:spPr>
        <p:txBody>
          <a:bodyPr/>
          <a:lstStyle/>
          <a:p>
            <a:r>
              <a:rPr lang="en-US" altLang="en-US" sz="2800" b="1"/>
              <a:t>Bright Line Rules for 501(c)(3)s</a:t>
            </a:r>
          </a:p>
        </p:txBody>
      </p:sp>
      <p:sp>
        <p:nvSpPr>
          <p:cNvPr id="3" name="Content Placeholder 2">
            <a:extLst>
              <a:ext uri="{FF2B5EF4-FFF2-40B4-BE49-F238E27FC236}">
                <a16:creationId xmlns:a16="http://schemas.microsoft.com/office/drawing/2014/main" id="{907BA231-754C-4EB5-9DA5-A20C726CA12E}"/>
              </a:ext>
            </a:extLst>
          </p:cNvPr>
          <p:cNvSpPr>
            <a:spLocks noGrp="1"/>
          </p:cNvSpPr>
          <p:nvPr>
            <p:ph idx="1"/>
          </p:nvPr>
        </p:nvSpPr>
        <p:spPr>
          <a:xfrm>
            <a:off x="838200" y="1828800"/>
            <a:ext cx="7467600" cy="3810000"/>
          </a:xfrm>
        </p:spPr>
        <p:txBody>
          <a:bodyPr rtlCol="0">
            <a:normAutofit fontScale="92500" lnSpcReduction="10000"/>
          </a:bodyPr>
          <a:lstStyle/>
          <a:p>
            <a:pPr marL="285750" indent="-285750" defTabSz="457200" eaLnBrk="0" hangingPunct="0">
              <a:spcAft>
                <a:spcPts val="600"/>
              </a:spcAft>
              <a:buClr>
                <a:srgbClr val="83992A"/>
              </a:buClr>
              <a:buSzPct val="115000"/>
              <a:defRPr/>
            </a:pPr>
            <a:r>
              <a:rPr lang="en-US" altLang="en-US" sz="1800" dirty="0">
                <a:solidFill>
                  <a:srgbClr val="262626"/>
                </a:solidFill>
              </a:rPr>
              <a:t>Education &amp; Issue Advocacy</a:t>
            </a:r>
            <a:r>
              <a:rPr lang="en-US" altLang="en-US" sz="1800" b="0" dirty="0">
                <a:solidFill>
                  <a:srgbClr val="262626"/>
                </a:solidFill>
              </a:rPr>
              <a:t>  </a:t>
            </a:r>
          </a:p>
          <a:p>
            <a:pPr marL="685800" lvl="1" defTabSz="457200" eaLnBrk="0" hangingPunct="0">
              <a:spcAft>
                <a:spcPts val="600"/>
              </a:spcAft>
              <a:buClr>
                <a:srgbClr val="83992A"/>
              </a:buClr>
              <a:buSzPct val="115000"/>
              <a:defRPr/>
            </a:pPr>
            <a:r>
              <a:rPr lang="en-US" altLang="en-US" sz="1700" dirty="0">
                <a:solidFill>
                  <a:srgbClr val="262626"/>
                </a:solidFill>
              </a:rPr>
              <a:t>All 501(c)(3)s may engage in unlimited education and issue advocacy (provided such advocacy is not lobbying or de facto campaign intervention)  </a:t>
            </a:r>
          </a:p>
          <a:p>
            <a:pPr marL="285750" defTabSz="457200" eaLnBrk="0" hangingPunct="0">
              <a:spcAft>
                <a:spcPts val="600"/>
              </a:spcAft>
              <a:buClr>
                <a:srgbClr val="83992A"/>
              </a:buClr>
              <a:buSzPct val="115000"/>
              <a:defRPr/>
            </a:pPr>
            <a:r>
              <a:rPr lang="en-US" altLang="en-US" sz="1800" dirty="0">
                <a:solidFill>
                  <a:srgbClr val="262626"/>
                </a:solidFill>
              </a:rPr>
              <a:t>Lobbying</a:t>
            </a:r>
          </a:p>
          <a:p>
            <a:pPr marL="685800" lvl="1" defTabSz="457200" eaLnBrk="0" hangingPunct="0">
              <a:spcAft>
                <a:spcPts val="600"/>
              </a:spcAft>
              <a:buClr>
                <a:srgbClr val="83992A"/>
              </a:buClr>
              <a:buSzPct val="115000"/>
              <a:defRPr/>
            </a:pPr>
            <a:r>
              <a:rPr lang="en-US" altLang="en-US" sz="1700" dirty="0">
                <a:solidFill>
                  <a:srgbClr val="262626"/>
                </a:solidFill>
              </a:rPr>
              <a:t>A public charity organization may engage in lobbying, within certain limits </a:t>
            </a:r>
          </a:p>
          <a:p>
            <a:pPr marL="685800" lvl="1" defTabSz="457200" eaLnBrk="0" hangingPunct="0">
              <a:spcAft>
                <a:spcPts val="600"/>
              </a:spcAft>
              <a:buClr>
                <a:srgbClr val="83992A"/>
              </a:buClr>
              <a:buSzPct val="115000"/>
              <a:defRPr/>
            </a:pPr>
            <a:r>
              <a:rPr lang="en-US" altLang="en-US" sz="1700" dirty="0">
                <a:solidFill>
                  <a:srgbClr val="262626"/>
                </a:solidFill>
              </a:rPr>
              <a:t>A private foundation may </a:t>
            </a:r>
            <a:r>
              <a:rPr lang="en-US" altLang="en-US" sz="1700" u="sng" dirty="0">
                <a:solidFill>
                  <a:srgbClr val="262626"/>
                </a:solidFill>
              </a:rPr>
              <a:t>not</a:t>
            </a:r>
            <a:r>
              <a:rPr lang="en-US" altLang="en-US" sz="1700" dirty="0">
                <a:solidFill>
                  <a:srgbClr val="262626"/>
                </a:solidFill>
              </a:rPr>
              <a:t> engage in lobbying (subject to very narrow exceptions)</a:t>
            </a:r>
          </a:p>
          <a:p>
            <a:pPr marL="285750" indent="-285750" defTabSz="457200" eaLnBrk="0" hangingPunct="0">
              <a:spcAft>
                <a:spcPts val="600"/>
              </a:spcAft>
              <a:buClr>
                <a:srgbClr val="83992A"/>
              </a:buClr>
              <a:buSzPct val="115000"/>
              <a:defRPr/>
            </a:pPr>
            <a:r>
              <a:rPr lang="en-US" altLang="en-US" sz="1800" dirty="0">
                <a:solidFill>
                  <a:srgbClr val="262626"/>
                </a:solidFill>
              </a:rPr>
              <a:t>Campaign Intervention</a:t>
            </a:r>
          </a:p>
          <a:p>
            <a:pPr marL="685800" lvl="1" defTabSz="457200" eaLnBrk="0" hangingPunct="0">
              <a:spcAft>
                <a:spcPts val="600"/>
              </a:spcAft>
              <a:buClr>
                <a:srgbClr val="83992A"/>
              </a:buClr>
              <a:buSzPct val="115000"/>
              <a:defRPr/>
            </a:pPr>
            <a:r>
              <a:rPr lang="en-US" altLang="en-US" sz="1700" dirty="0">
                <a:solidFill>
                  <a:srgbClr val="262626"/>
                </a:solidFill>
              </a:rPr>
              <a:t>No 501(c)(3) may “participate in, or intervene in (including the publishing or distributing of statements), any political campaign on behalf of (or in opposition to) any candidate for office” </a:t>
            </a:r>
          </a:p>
        </p:txBody>
      </p:sp>
      <p:sp>
        <p:nvSpPr>
          <p:cNvPr id="2" name="Slide Number Placeholder 1">
            <a:extLst>
              <a:ext uri="{FF2B5EF4-FFF2-40B4-BE49-F238E27FC236}">
                <a16:creationId xmlns:a16="http://schemas.microsoft.com/office/drawing/2014/main" id="{3233F4FE-8A45-4FE6-8D62-03EB12FB85DF}"/>
              </a:ext>
            </a:extLst>
          </p:cNvPr>
          <p:cNvSpPr>
            <a:spLocks noGrp="1"/>
          </p:cNvSpPr>
          <p:nvPr>
            <p:ph type="sldNum" sz="quarter" idx="11"/>
          </p:nvPr>
        </p:nvSpPr>
        <p:spPr/>
        <p:txBody>
          <a:bodyPr/>
          <a:lstStyle/>
          <a:p>
            <a:pPr>
              <a:defRPr/>
            </a:pPr>
            <a:fld id="{72A81F0D-E1A4-45E9-9448-98EC7B7E4FA7}"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879463F-5875-4547-9D4E-AA613474D27F}"/>
              </a:ext>
            </a:extLst>
          </p:cNvPr>
          <p:cNvSpPr>
            <a:spLocks noGrp="1" noChangeArrowheads="1"/>
          </p:cNvSpPr>
          <p:nvPr>
            <p:ph type="title"/>
          </p:nvPr>
        </p:nvSpPr>
        <p:spPr>
          <a:xfrm>
            <a:off x="685800" y="1371600"/>
            <a:ext cx="7772400" cy="685800"/>
          </a:xfrm>
        </p:spPr>
        <p:txBody>
          <a:bodyPr/>
          <a:lstStyle/>
          <a:p>
            <a:r>
              <a:rPr lang="en-US" altLang="en-US" b="1"/>
              <a:t>Tax Law: Campaign Intervention</a:t>
            </a:r>
          </a:p>
        </p:txBody>
      </p:sp>
      <p:sp>
        <p:nvSpPr>
          <p:cNvPr id="13315" name="Content Placeholder 2">
            <a:extLst>
              <a:ext uri="{FF2B5EF4-FFF2-40B4-BE49-F238E27FC236}">
                <a16:creationId xmlns:a16="http://schemas.microsoft.com/office/drawing/2014/main" id="{C9528FDC-309A-4D41-82C1-5F469841BB5E}"/>
              </a:ext>
            </a:extLst>
          </p:cNvPr>
          <p:cNvSpPr>
            <a:spLocks noGrp="1" noChangeArrowheads="1"/>
          </p:cNvSpPr>
          <p:nvPr>
            <p:ph idx="1"/>
          </p:nvPr>
        </p:nvSpPr>
        <p:spPr>
          <a:xfrm>
            <a:off x="762000" y="2438400"/>
            <a:ext cx="7543800" cy="3200400"/>
          </a:xfrm>
        </p:spPr>
        <p:txBody>
          <a:bodyPr/>
          <a:lstStyle/>
          <a:p>
            <a:pPr marL="285750" indent="-285750" defTabSz="457200" eaLnBrk="0" hangingPunct="0">
              <a:spcAft>
                <a:spcPts val="600"/>
              </a:spcAft>
              <a:buClr>
                <a:srgbClr val="83992A"/>
              </a:buClr>
              <a:buSzPct val="115000"/>
            </a:pPr>
            <a:r>
              <a:rPr lang="en-US" altLang="en-US" b="0" dirty="0">
                <a:solidFill>
                  <a:srgbClr val="262626"/>
                </a:solidFill>
              </a:rPr>
              <a:t>What constitutes campaign intervention: </a:t>
            </a:r>
          </a:p>
          <a:p>
            <a:pPr marL="685800" lvl="1" defTabSz="457200" eaLnBrk="0" hangingPunct="0">
              <a:spcAft>
                <a:spcPts val="600"/>
              </a:spcAft>
              <a:buClr>
                <a:srgbClr val="83992A"/>
              </a:buClr>
              <a:buSzPct val="115000"/>
            </a:pPr>
            <a:r>
              <a:rPr lang="en-US" altLang="en-US" sz="1800" dirty="0">
                <a:solidFill>
                  <a:srgbClr val="262626"/>
                </a:solidFill>
              </a:rPr>
              <a:t>Endorsements and spending in express support of/opposition to a candidate or political parties</a:t>
            </a:r>
          </a:p>
          <a:p>
            <a:pPr marL="1085850" lvl="2" defTabSz="457200" eaLnBrk="0" hangingPunct="0">
              <a:spcAft>
                <a:spcPts val="600"/>
              </a:spcAft>
              <a:buClr>
                <a:srgbClr val="83992A"/>
              </a:buClr>
              <a:buSzPct val="115000"/>
            </a:pPr>
            <a:r>
              <a:rPr lang="en-US" altLang="en-US" sz="1800" dirty="0">
                <a:solidFill>
                  <a:srgbClr val="262626"/>
                </a:solidFill>
              </a:rPr>
              <a:t>May be direct or indirect</a:t>
            </a:r>
          </a:p>
          <a:p>
            <a:pPr marL="1543050" lvl="3" defTabSz="457200" eaLnBrk="0" hangingPunct="0">
              <a:spcAft>
                <a:spcPts val="600"/>
              </a:spcAft>
              <a:buClr>
                <a:srgbClr val="83992A"/>
              </a:buClr>
              <a:buSzPct val="115000"/>
            </a:pPr>
            <a:r>
              <a:rPr lang="en-US" altLang="en-US" sz="1600" dirty="0">
                <a:solidFill>
                  <a:srgbClr val="262626"/>
                </a:solidFill>
              </a:rPr>
              <a:t>Ex., speaking out on an issue closely identified with a particular candidate and close in time to an election</a:t>
            </a:r>
          </a:p>
          <a:p>
            <a:pPr marL="685800" lvl="1" defTabSz="457200" eaLnBrk="0" hangingPunct="0">
              <a:spcAft>
                <a:spcPts val="600"/>
              </a:spcAft>
              <a:buClr>
                <a:srgbClr val="83992A"/>
              </a:buClr>
              <a:buSzPct val="115000"/>
            </a:pPr>
            <a:r>
              <a:rPr lang="en-US" altLang="en-US" sz="1800" dirty="0">
                <a:solidFill>
                  <a:srgbClr val="262626"/>
                </a:solidFill>
              </a:rPr>
              <a:t>Contributions to candidates/parties/PACs/</a:t>
            </a:r>
            <a:r>
              <a:rPr lang="en-US" altLang="en-US" sz="1800" dirty="0" err="1">
                <a:solidFill>
                  <a:srgbClr val="262626"/>
                </a:solidFill>
              </a:rPr>
              <a:t>SuperPACs</a:t>
            </a:r>
            <a:r>
              <a:rPr lang="en-US" altLang="en-US" sz="1800" dirty="0">
                <a:solidFill>
                  <a:srgbClr val="262626"/>
                </a:solidFill>
              </a:rPr>
              <a:t> </a:t>
            </a:r>
          </a:p>
        </p:txBody>
      </p:sp>
      <p:sp>
        <p:nvSpPr>
          <p:cNvPr id="2" name="Slide Number Placeholder 1">
            <a:extLst>
              <a:ext uri="{FF2B5EF4-FFF2-40B4-BE49-F238E27FC236}">
                <a16:creationId xmlns:a16="http://schemas.microsoft.com/office/drawing/2014/main" id="{361C553B-6929-4A05-A419-BF63F0A6ACBF}"/>
              </a:ext>
            </a:extLst>
          </p:cNvPr>
          <p:cNvSpPr>
            <a:spLocks noGrp="1"/>
          </p:cNvSpPr>
          <p:nvPr>
            <p:ph type="sldNum" sz="quarter" idx="11"/>
          </p:nvPr>
        </p:nvSpPr>
        <p:spPr/>
        <p:txBody>
          <a:bodyPr/>
          <a:lstStyle/>
          <a:p>
            <a:pPr>
              <a:defRPr/>
            </a:pPr>
            <a:fld id="{72A81F0D-E1A4-45E9-9448-98EC7B7E4FA7}"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5">
            <a:extLst>
              <a:ext uri="{FF2B5EF4-FFF2-40B4-BE49-F238E27FC236}">
                <a16:creationId xmlns:a16="http://schemas.microsoft.com/office/drawing/2014/main" id="{AB8F7920-3E91-4DAB-AFE6-5060617A092E}"/>
              </a:ext>
            </a:extLst>
          </p:cNvPr>
          <p:cNvSpPr>
            <a:spLocks noGrp="1" noChangeArrowheads="1"/>
          </p:cNvSpPr>
          <p:nvPr>
            <p:ph type="title"/>
          </p:nvPr>
        </p:nvSpPr>
        <p:spPr/>
        <p:txBody>
          <a:bodyPr/>
          <a:lstStyle/>
          <a:p>
            <a:r>
              <a:rPr lang="en-US" altLang="en-US" b="1"/>
              <a:t>Tax Law: Lobbying </a:t>
            </a:r>
          </a:p>
        </p:txBody>
      </p:sp>
      <p:sp>
        <p:nvSpPr>
          <p:cNvPr id="7" name="Content Placeholder 6">
            <a:extLst>
              <a:ext uri="{FF2B5EF4-FFF2-40B4-BE49-F238E27FC236}">
                <a16:creationId xmlns:a16="http://schemas.microsoft.com/office/drawing/2014/main" id="{A8702BAD-44BB-44EF-89FB-05F1E84C3007}"/>
              </a:ext>
            </a:extLst>
          </p:cNvPr>
          <p:cNvSpPr>
            <a:spLocks noGrp="1"/>
          </p:cNvSpPr>
          <p:nvPr>
            <p:ph idx="1"/>
          </p:nvPr>
        </p:nvSpPr>
        <p:spPr>
          <a:xfrm>
            <a:off x="838200" y="1828800"/>
            <a:ext cx="7467600" cy="3810000"/>
          </a:xfrm>
        </p:spPr>
        <p:txBody>
          <a:bodyPr rtlCol="0">
            <a:normAutofit fontScale="92500" lnSpcReduction="10000"/>
          </a:bodyPr>
          <a:lstStyle/>
          <a:p>
            <a:pPr marL="285750" indent="-285750" defTabSz="457200">
              <a:lnSpc>
                <a:spcPct val="120000"/>
              </a:lnSpc>
              <a:spcAft>
                <a:spcPts val="600"/>
              </a:spcAft>
              <a:buClr>
                <a:srgbClr val="83992A"/>
              </a:buClr>
              <a:buSzPct val="115000"/>
              <a:defRPr/>
            </a:pPr>
            <a:r>
              <a:rPr lang="en-US" altLang="en-US" sz="2200" dirty="0">
                <a:solidFill>
                  <a:srgbClr val="262626"/>
                </a:solidFill>
                <a:cs typeface="Calibri" panose="020F0502020204030204" pitchFamily="34" charset="0"/>
              </a:rPr>
              <a:t>Direct Lobbying</a:t>
            </a:r>
            <a:r>
              <a:rPr lang="en-US" altLang="en-US" sz="2200" b="0" dirty="0">
                <a:solidFill>
                  <a:srgbClr val="262626"/>
                </a:solidFill>
                <a:cs typeface="Calibri" panose="020F0502020204030204" pitchFamily="34" charset="0"/>
              </a:rPr>
              <a:t>:  Communications to legislators or staff expressing a view regarding specific legislation</a:t>
            </a:r>
          </a:p>
          <a:p>
            <a:pPr marL="685800" lvl="1" defTabSz="457200">
              <a:lnSpc>
                <a:spcPct val="120000"/>
              </a:lnSpc>
              <a:spcAft>
                <a:spcPts val="600"/>
              </a:spcAft>
              <a:buClr>
                <a:srgbClr val="83992A"/>
              </a:buClr>
              <a:buSzPct val="115000"/>
              <a:defRPr/>
            </a:pPr>
            <a:r>
              <a:rPr lang="en-US" altLang="en-US" sz="2000" dirty="0">
                <a:solidFill>
                  <a:srgbClr val="262626"/>
                </a:solidFill>
                <a:cs typeface="Calibri" panose="020F0502020204030204" pitchFamily="34" charset="0"/>
              </a:rPr>
              <a:t>Includes certain participation in ballot initiatives</a:t>
            </a:r>
          </a:p>
          <a:p>
            <a:pPr marL="685800" lvl="1" defTabSz="457200">
              <a:lnSpc>
                <a:spcPct val="120000"/>
              </a:lnSpc>
              <a:spcAft>
                <a:spcPts val="600"/>
              </a:spcAft>
              <a:buClr>
                <a:srgbClr val="83992A"/>
              </a:buClr>
              <a:buSzPct val="115000"/>
              <a:defRPr/>
            </a:pPr>
            <a:r>
              <a:rPr lang="en-US" altLang="en-US" sz="2000" dirty="0">
                <a:solidFill>
                  <a:srgbClr val="262626"/>
                </a:solidFill>
                <a:cs typeface="Calibri" panose="020F0502020204030204" pitchFamily="34" charset="0"/>
              </a:rPr>
              <a:t>Does not include attempts to influence policy decisions by executive branch</a:t>
            </a:r>
          </a:p>
          <a:p>
            <a:pPr marL="685800" lvl="1" defTabSz="457200">
              <a:lnSpc>
                <a:spcPct val="120000"/>
              </a:lnSpc>
              <a:spcAft>
                <a:spcPts val="600"/>
              </a:spcAft>
              <a:buClr>
                <a:srgbClr val="83992A"/>
              </a:buClr>
              <a:buSzPct val="115000"/>
              <a:defRPr/>
            </a:pPr>
            <a:r>
              <a:rPr lang="en-US" altLang="en-US" dirty="0">
                <a:solidFill>
                  <a:srgbClr val="262626"/>
                </a:solidFill>
                <a:cs typeface="Calibri" panose="020F0502020204030204" pitchFamily="34" charset="0"/>
              </a:rPr>
              <a:t>Exceptions for technical advice on written request and self-defense</a:t>
            </a:r>
          </a:p>
          <a:p>
            <a:pPr marL="285750" indent="-285750" defTabSz="457200">
              <a:lnSpc>
                <a:spcPct val="120000"/>
              </a:lnSpc>
              <a:spcAft>
                <a:spcPts val="600"/>
              </a:spcAft>
              <a:buClr>
                <a:srgbClr val="83992A"/>
              </a:buClr>
              <a:buSzPct val="115000"/>
              <a:defRPr/>
            </a:pPr>
            <a:r>
              <a:rPr lang="en-US" altLang="en-US" sz="2200" dirty="0">
                <a:solidFill>
                  <a:srgbClr val="262626"/>
                </a:solidFill>
                <a:cs typeface="Calibri" panose="020F0502020204030204" pitchFamily="34" charset="0"/>
              </a:rPr>
              <a:t>Grassroots</a:t>
            </a:r>
            <a:r>
              <a:rPr lang="en-US" altLang="en-US" sz="2200" b="0" dirty="0">
                <a:solidFill>
                  <a:srgbClr val="262626"/>
                </a:solidFill>
                <a:cs typeface="Calibri" panose="020F0502020204030204" pitchFamily="34" charset="0"/>
              </a:rPr>
              <a:t>:  Urging the public to contact legislators to support or oppose legislation</a:t>
            </a:r>
          </a:p>
          <a:p>
            <a:pPr fontAlgn="auto">
              <a:spcAft>
                <a:spcPts val="0"/>
              </a:spcAft>
              <a:defRPr/>
            </a:pPr>
            <a:endParaRPr lang="en-US" dirty="0"/>
          </a:p>
        </p:txBody>
      </p:sp>
      <p:sp>
        <p:nvSpPr>
          <p:cNvPr id="2" name="Slide Number Placeholder 1">
            <a:extLst>
              <a:ext uri="{FF2B5EF4-FFF2-40B4-BE49-F238E27FC236}">
                <a16:creationId xmlns:a16="http://schemas.microsoft.com/office/drawing/2014/main" id="{D8F53844-B6DF-470C-AACA-A8741E9422E6}"/>
              </a:ext>
            </a:extLst>
          </p:cNvPr>
          <p:cNvSpPr>
            <a:spLocks noGrp="1"/>
          </p:cNvSpPr>
          <p:nvPr>
            <p:ph type="sldNum" sz="quarter" idx="11"/>
          </p:nvPr>
        </p:nvSpPr>
        <p:spPr/>
        <p:txBody>
          <a:bodyPr/>
          <a:lstStyle/>
          <a:p>
            <a:pPr>
              <a:defRPr/>
            </a:pPr>
            <a:fld id="{72A81F0D-E1A4-45E9-9448-98EC7B7E4FA7}"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0C820B8-39E3-4A2F-BE7C-E1B7ADDEC600}"/>
              </a:ext>
            </a:extLst>
          </p:cNvPr>
          <p:cNvSpPr>
            <a:spLocks noGrp="1" noChangeArrowheads="1"/>
          </p:cNvSpPr>
          <p:nvPr>
            <p:ph type="title"/>
          </p:nvPr>
        </p:nvSpPr>
        <p:spPr>
          <a:xfrm>
            <a:off x="838200" y="1295400"/>
            <a:ext cx="7467600" cy="685800"/>
          </a:xfrm>
        </p:spPr>
        <p:txBody>
          <a:bodyPr/>
          <a:lstStyle/>
          <a:p>
            <a:r>
              <a:rPr lang="en-US" altLang="en-US" b="1"/>
              <a:t>Tax Law: “Insubstantial Part” or 501(h) Election</a:t>
            </a:r>
            <a:endParaRPr lang="en-US" altLang="en-US"/>
          </a:p>
        </p:txBody>
      </p:sp>
      <p:sp>
        <p:nvSpPr>
          <p:cNvPr id="15363" name="Content Placeholder 2">
            <a:extLst>
              <a:ext uri="{FF2B5EF4-FFF2-40B4-BE49-F238E27FC236}">
                <a16:creationId xmlns:a16="http://schemas.microsoft.com/office/drawing/2014/main" id="{FE6522BB-F060-4872-ACBD-34F10C447B0F}"/>
              </a:ext>
            </a:extLst>
          </p:cNvPr>
          <p:cNvSpPr>
            <a:spLocks noGrp="1" noChangeArrowheads="1"/>
          </p:cNvSpPr>
          <p:nvPr>
            <p:ph idx="1"/>
          </p:nvPr>
        </p:nvSpPr>
        <p:spPr>
          <a:xfrm>
            <a:off x="838200" y="3124200"/>
            <a:ext cx="7467600" cy="2133600"/>
          </a:xfrm>
        </p:spPr>
        <p:txBody>
          <a:bodyPr/>
          <a:lstStyle/>
          <a:p>
            <a:pPr marL="285750" indent="-285750" defTabSz="457200" eaLnBrk="0" hangingPunct="0">
              <a:spcAft>
                <a:spcPts val="600"/>
              </a:spcAft>
              <a:buClr>
                <a:srgbClr val="83992A"/>
              </a:buClr>
              <a:buSzPct val="115000"/>
            </a:pPr>
            <a:r>
              <a:rPr lang="en-US" altLang="en-US" sz="1700">
                <a:solidFill>
                  <a:srgbClr val="262626"/>
                </a:solidFill>
              </a:rPr>
              <a:t>Default rule</a:t>
            </a:r>
            <a:r>
              <a:rPr lang="en-US" altLang="en-US" sz="1700" b="0">
                <a:solidFill>
                  <a:srgbClr val="262626"/>
                </a:solidFill>
              </a:rPr>
              <a:t>:  Lobbying may not be a “substantial part” of the organization’s total activities</a:t>
            </a:r>
          </a:p>
          <a:p>
            <a:pPr marL="685800" lvl="1" defTabSz="457200" eaLnBrk="0" hangingPunct="0">
              <a:spcAft>
                <a:spcPts val="600"/>
              </a:spcAft>
              <a:buClr>
                <a:srgbClr val="83992A"/>
              </a:buClr>
              <a:buSzPct val="115000"/>
            </a:pPr>
            <a:r>
              <a:rPr lang="en-US" altLang="en-US" sz="1600">
                <a:solidFill>
                  <a:srgbClr val="262626"/>
                </a:solidFill>
              </a:rPr>
              <a:t>Total activities, not just expenditures </a:t>
            </a:r>
          </a:p>
          <a:p>
            <a:pPr marL="685800" lvl="1" defTabSz="457200" eaLnBrk="0" hangingPunct="0">
              <a:spcAft>
                <a:spcPts val="600"/>
              </a:spcAft>
              <a:buClr>
                <a:srgbClr val="83992A"/>
              </a:buClr>
              <a:buSzPct val="115000"/>
            </a:pPr>
            <a:r>
              <a:rPr lang="en-US" altLang="en-US" sz="1600">
                <a:solidFill>
                  <a:srgbClr val="262626"/>
                </a:solidFill>
              </a:rPr>
              <a:t>Must track time, spending </a:t>
            </a:r>
          </a:p>
          <a:p>
            <a:pPr marL="285750" indent="-285750" defTabSz="457200" eaLnBrk="0" hangingPunct="0">
              <a:spcAft>
                <a:spcPts val="600"/>
              </a:spcAft>
              <a:buClr>
                <a:srgbClr val="83992A"/>
              </a:buClr>
              <a:buSzPct val="115000"/>
            </a:pPr>
            <a:r>
              <a:rPr lang="en-US" altLang="en-US" sz="1700">
                <a:solidFill>
                  <a:srgbClr val="262626"/>
                </a:solidFill>
              </a:rPr>
              <a:t>501(h) Election</a:t>
            </a:r>
            <a:r>
              <a:rPr lang="en-US" altLang="en-US" sz="1700" b="0">
                <a:solidFill>
                  <a:srgbClr val="262626"/>
                </a:solidFill>
              </a:rPr>
              <a:t>:  Organization may elect to file under 501(h) and disclose with specificity their lobbying activities</a:t>
            </a:r>
          </a:p>
        </p:txBody>
      </p:sp>
      <p:sp>
        <p:nvSpPr>
          <p:cNvPr id="5" name="TextBox 1">
            <a:extLst>
              <a:ext uri="{FF2B5EF4-FFF2-40B4-BE49-F238E27FC236}">
                <a16:creationId xmlns:a16="http://schemas.microsoft.com/office/drawing/2014/main" id="{61A1BF17-784A-4E40-A11E-77231A43EE2B}"/>
              </a:ext>
            </a:extLst>
          </p:cNvPr>
          <p:cNvSpPr txBox="1">
            <a:spLocks noChangeArrowheads="1"/>
          </p:cNvSpPr>
          <p:nvPr/>
        </p:nvSpPr>
        <p:spPr bwMode="auto">
          <a:xfrm>
            <a:off x="1447800" y="2374900"/>
            <a:ext cx="6467475" cy="584200"/>
          </a:xfrm>
          <a:prstGeom prst="rect">
            <a:avLst/>
          </a:prstGeom>
          <a:solidFill>
            <a:schemeClr val="accent3">
              <a:lumMod val="20000"/>
              <a:lumOff val="80000"/>
            </a:schemeClr>
          </a:solidFill>
          <a:ln w="9525">
            <a:solidFill>
              <a:srgbClr val="83992A"/>
            </a:solidFill>
            <a:miter lim="800000"/>
            <a:headEnd/>
            <a:tailEnd/>
          </a:ln>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algn="ctr" defTabSz="457200">
              <a:defRPr/>
            </a:pPr>
            <a:r>
              <a:rPr lang="en-US" altLang="en-US" sz="1600" b="1" kern="0" dirty="0">
                <a:solidFill>
                  <a:schemeClr val="accent3">
                    <a:lumMod val="50000"/>
                  </a:schemeClr>
                </a:solidFill>
                <a:latin typeface="Avenir LT Std 45 Book" panose="020B0502020203020204" pitchFamily="34" charset="0"/>
                <a:cs typeface="Calibri" panose="020F0502020204030204" pitchFamily="34" charset="0"/>
              </a:rPr>
              <a:t>A 501(c)(3) organization that is not a private foundation may lobby subject to limits under federal tax law</a:t>
            </a:r>
          </a:p>
        </p:txBody>
      </p:sp>
      <p:sp>
        <p:nvSpPr>
          <p:cNvPr id="2" name="Slide Number Placeholder 1">
            <a:extLst>
              <a:ext uri="{FF2B5EF4-FFF2-40B4-BE49-F238E27FC236}">
                <a16:creationId xmlns:a16="http://schemas.microsoft.com/office/drawing/2014/main" id="{4A6A4C7D-20C1-4941-9696-4204F1D79160}"/>
              </a:ext>
            </a:extLst>
          </p:cNvPr>
          <p:cNvSpPr>
            <a:spLocks noGrp="1"/>
          </p:cNvSpPr>
          <p:nvPr>
            <p:ph type="sldNum" sz="quarter" idx="11"/>
          </p:nvPr>
        </p:nvSpPr>
        <p:spPr/>
        <p:txBody>
          <a:bodyPr/>
          <a:lstStyle/>
          <a:p>
            <a:pPr>
              <a:defRPr/>
            </a:pPr>
            <a:fld id="{72A81F0D-E1A4-45E9-9448-98EC7B7E4FA7}"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262E7E5-88EC-45D3-886F-81959E020579}"/>
              </a:ext>
            </a:extLst>
          </p:cNvPr>
          <p:cNvSpPr>
            <a:spLocks noGrp="1" noChangeArrowheads="1"/>
          </p:cNvSpPr>
          <p:nvPr>
            <p:ph type="title"/>
          </p:nvPr>
        </p:nvSpPr>
        <p:spPr>
          <a:xfrm>
            <a:off x="838200" y="1219200"/>
            <a:ext cx="7467600" cy="685800"/>
          </a:xfrm>
        </p:spPr>
        <p:txBody>
          <a:bodyPr/>
          <a:lstStyle/>
          <a:p>
            <a:r>
              <a:rPr lang="en-US" altLang="en-US" b="1" dirty="0"/>
              <a:t>Tax Law:  501(h) Election</a:t>
            </a:r>
          </a:p>
        </p:txBody>
      </p:sp>
      <p:sp>
        <p:nvSpPr>
          <p:cNvPr id="16387" name="Content Placeholder 2">
            <a:extLst>
              <a:ext uri="{FF2B5EF4-FFF2-40B4-BE49-F238E27FC236}">
                <a16:creationId xmlns:a16="http://schemas.microsoft.com/office/drawing/2014/main" id="{AF9226F6-4809-4DE0-8B99-689E10208DF4}"/>
              </a:ext>
            </a:extLst>
          </p:cNvPr>
          <p:cNvSpPr>
            <a:spLocks noGrp="1" noChangeArrowheads="1"/>
          </p:cNvSpPr>
          <p:nvPr>
            <p:ph idx="1"/>
          </p:nvPr>
        </p:nvSpPr>
        <p:spPr>
          <a:xfrm>
            <a:off x="762000" y="2346325"/>
            <a:ext cx="4114800" cy="2743200"/>
          </a:xfrm>
        </p:spPr>
        <p:txBody>
          <a:bodyPr/>
          <a:lstStyle/>
          <a:p>
            <a:pPr marL="285750" indent="-285750" defTabSz="457200" eaLnBrk="0" hangingPunct="0">
              <a:spcAft>
                <a:spcPts val="600"/>
              </a:spcAft>
              <a:buClr>
                <a:srgbClr val="83992A"/>
              </a:buClr>
              <a:buSzPct val="115000"/>
            </a:pPr>
            <a:r>
              <a:rPr lang="en-US" altLang="en-US" sz="2000" b="0" dirty="0">
                <a:solidFill>
                  <a:srgbClr val="262626"/>
                </a:solidFill>
              </a:rPr>
              <a:t>A public charity may elect to file detailed account of its lobbying expenditures with the IRS annually </a:t>
            </a:r>
          </a:p>
          <a:p>
            <a:pPr marL="285750" indent="-285750" defTabSz="457200" eaLnBrk="0" hangingPunct="0">
              <a:spcAft>
                <a:spcPts val="600"/>
              </a:spcAft>
              <a:buClr>
                <a:srgbClr val="83992A"/>
              </a:buClr>
              <a:buSzPct val="115000"/>
            </a:pPr>
            <a:r>
              <a:rPr lang="en-US" altLang="en-US" sz="2000" b="0" dirty="0">
                <a:solidFill>
                  <a:srgbClr val="262626"/>
                </a:solidFill>
              </a:rPr>
              <a:t>25% of these amounts can be grassroots lobbying; all of it may be direct lobbying  </a:t>
            </a:r>
          </a:p>
        </p:txBody>
      </p:sp>
      <p:graphicFrame>
        <p:nvGraphicFramePr>
          <p:cNvPr id="6" name="Diagram 5">
            <a:extLst>
              <a:ext uri="{FF2B5EF4-FFF2-40B4-BE49-F238E27FC236}">
                <a16:creationId xmlns:a16="http://schemas.microsoft.com/office/drawing/2014/main" id="{4357E2D2-5652-43BB-970A-FB332FA29660}"/>
              </a:ext>
            </a:extLst>
          </p:cNvPr>
          <p:cNvGraphicFramePr/>
          <p:nvPr>
            <p:extLst>
              <p:ext uri="{D42A27DB-BD31-4B8C-83A1-F6EECF244321}">
                <p14:modId xmlns:p14="http://schemas.microsoft.com/office/powerpoint/2010/main" val="4127882149"/>
              </p:ext>
            </p:extLst>
          </p:nvPr>
        </p:nvGraphicFramePr>
        <p:xfrm>
          <a:off x="3809999" y="1905000"/>
          <a:ext cx="4524375" cy="3644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547E41C8-FFA1-4859-82ED-DF53E0A0F81F}"/>
              </a:ext>
            </a:extLst>
          </p:cNvPr>
          <p:cNvSpPr>
            <a:spLocks noGrp="1"/>
          </p:cNvSpPr>
          <p:nvPr>
            <p:ph type="sldNum" sz="quarter" idx="11"/>
          </p:nvPr>
        </p:nvSpPr>
        <p:spPr/>
        <p:txBody>
          <a:bodyPr/>
          <a:lstStyle/>
          <a:p>
            <a:pPr>
              <a:defRPr/>
            </a:pPr>
            <a:fld id="{72A81F0D-E1A4-45E9-9448-98EC7B7E4FA7}"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4762CB3-A5D1-4F33-A6C1-4C048D18D1D5}"/>
              </a:ext>
            </a:extLst>
          </p:cNvPr>
          <p:cNvSpPr>
            <a:spLocks noGrp="1" noChangeArrowheads="1"/>
          </p:cNvSpPr>
          <p:nvPr>
            <p:ph type="title"/>
          </p:nvPr>
        </p:nvSpPr>
        <p:spPr>
          <a:xfrm>
            <a:off x="762000" y="1219200"/>
            <a:ext cx="7620000" cy="685800"/>
          </a:xfrm>
        </p:spPr>
        <p:txBody>
          <a:bodyPr/>
          <a:lstStyle/>
          <a:p>
            <a:r>
              <a:rPr lang="en-US" altLang="en-US" b="1" dirty="0"/>
              <a:t>Steps in Proposing a Ballot Initiative </a:t>
            </a:r>
          </a:p>
        </p:txBody>
      </p:sp>
      <p:sp>
        <p:nvSpPr>
          <p:cNvPr id="3" name="Content Placeholder 2">
            <a:extLst>
              <a:ext uri="{FF2B5EF4-FFF2-40B4-BE49-F238E27FC236}">
                <a16:creationId xmlns:a16="http://schemas.microsoft.com/office/drawing/2014/main" id="{6E0EC3E7-0CEB-4506-8924-BC0224533CE5}"/>
              </a:ext>
            </a:extLst>
          </p:cNvPr>
          <p:cNvSpPr>
            <a:spLocks noGrp="1"/>
          </p:cNvSpPr>
          <p:nvPr>
            <p:ph idx="1"/>
          </p:nvPr>
        </p:nvSpPr>
        <p:spPr>
          <a:xfrm>
            <a:off x="914400" y="2057400"/>
            <a:ext cx="7467600" cy="3733800"/>
          </a:xfrm>
        </p:spPr>
        <p:txBody>
          <a:bodyPr rtlCol="0">
            <a:normAutofit/>
          </a:bodyPr>
          <a:lstStyle/>
          <a:p>
            <a:pPr marL="635000" lvl="1" indent="0" fontAlgn="auto">
              <a:spcBef>
                <a:spcPts val="1000"/>
              </a:spcBef>
              <a:spcAft>
                <a:spcPts val="0"/>
              </a:spcAft>
              <a:buClr>
                <a:srgbClr val="818778"/>
              </a:buClr>
              <a:buNone/>
              <a:tabLst>
                <a:tab pos="457200" algn="l"/>
              </a:tabLst>
              <a:defRPr/>
            </a:pPr>
            <a:r>
              <a:rPr lang="en-US" altLang="en-US" dirty="0"/>
              <a:t>Drafting the initiative and having it certified as suitable for the ballot by the Attorney General’s Office</a:t>
            </a:r>
          </a:p>
          <a:p>
            <a:pPr marL="635000" lvl="1" indent="0" fontAlgn="auto">
              <a:spcBef>
                <a:spcPts val="1000"/>
              </a:spcBef>
              <a:spcAft>
                <a:spcPts val="0"/>
              </a:spcAft>
              <a:buClr>
                <a:srgbClr val="818778"/>
              </a:buClr>
              <a:buNone/>
              <a:tabLst>
                <a:tab pos="457200" algn="l"/>
              </a:tabLst>
              <a:defRPr/>
            </a:pPr>
            <a:r>
              <a:rPr lang="en-US" altLang="en-US" dirty="0"/>
              <a:t>Collecting signatures (3% of statewide voters in last gubernatorial election) </a:t>
            </a:r>
          </a:p>
          <a:p>
            <a:pPr marL="635000" lvl="1" indent="0" fontAlgn="auto">
              <a:spcBef>
                <a:spcPts val="1000"/>
              </a:spcBef>
              <a:spcAft>
                <a:spcPts val="0"/>
              </a:spcAft>
              <a:buClr>
                <a:srgbClr val="818778"/>
              </a:buClr>
              <a:buNone/>
              <a:tabLst>
                <a:tab pos="457200" algn="l"/>
              </a:tabLst>
              <a:defRPr/>
            </a:pPr>
            <a:r>
              <a:rPr lang="en-US" altLang="en-US" dirty="0"/>
              <a:t>Placed before the Legislature for possible action and collection of additional signatures if no action</a:t>
            </a:r>
          </a:p>
          <a:p>
            <a:pPr marL="635000" lvl="1" indent="0" fontAlgn="auto">
              <a:spcBef>
                <a:spcPts val="1000"/>
              </a:spcBef>
              <a:spcAft>
                <a:spcPts val="0"/>
              </a:spcAft>
              <a:buClr>
                <a:srgbClr val="818778"/>
              </a:buClr>
              <a:buNone/>
              <a:tabLst>
                <a:tab pos="457200" algn="l"/>
              </a:tabLst>
              <a:defRPr/>
            </a:pPr>
            <a:r>
              <a:rPr lang="en-US" altLang="en-US" dirty="0"/>
              <a:t>Submission to the voters in biennial Nov. election (e.g., ’18)</a:t>
            </a:r>
          </a:p>
        </p:txBody>
      </p:sp>
      <p:sp>
        <p:nvSpPr>
          <p:cNvPr id="2" name="TextBox 1">
            <a:extLst>
              <a:ext uri="{FF2B5EF4-FFF2-40B4-BE49-F238E27FC236}">
                <a16:creationId xmlns:a16="http://schemas.microsoft.com/office/drawing/2014/main" id="{C65E8731-B163-4C48-A6C9-1C697AE7CE7C}"/>
              </a:ext>
            </a:extLst>
          </p:cNvPr>
          <p:cNvSpPr txBox="1"/>
          <p:nvPr/>
        </p:nvSpPr>
        <p:spPr>
          <a:xfrm>
            <a:off x="914400" y="1981200"/>
            <a:ext cx="609600" cy="646331"/>
          </a:xfrm>
          <a:prstGeom prst="rect">
            <a:avLst/>
          </a:prstGeom>
          <a:noFill/>
          <a:ln w="31750">
            <a:noFill/>
          </a:ln>
        </p:spPr>
        <p:txBody>
          <a:bodyPr wrap="square" rtlCol="0">
            <a:spAutoFit/>
          </a:bodyPr>
          <a:lstStyle/>
          <a:p>
            <a:r>
              <a:rPr lang="en-US" sz="3600" b="1" dirty="0">
                <a:solidFill>
                  <a:schemeClr val="accent1"/>
                </a:solidFill>
              </a:rPr>
              <a:t>1.</a:t>
            </a:r>
          </a:p>
        </p:txBody>
      </p:sp>
      <p:sp>
        <p:nvSpPr>
          <p:cNvPr id="6" name="TextBox 5">
            <a:extLst>
              <a:ext uri="{FF2B5EF4-FFF2-40B4-BE49-F238E27FC236}">
                <a16:creationId xmlns:a16="http://schemas.microsoft.com/office/drawing/2014/main" id="{1FC44D75-8E2E-4423-A0D4-508306D5DD8D}"/>
              </a:ext>
            </a:extLst>
          </p:cNvPr>
          <p:cNvSpPr txBox="1"/>
          <p:nvPr/>
        </p:nvSpPr>
        <p:spPr>
          <a:xfrm>
            <a:off x="914400" y="3124200"/>
            <a:ext cx="609600" cy="646331"/>
          </a:xfrm>
          <a:prstGeom prst="rect">
            <a:avLst/>
          </a:prstGeom>
          <a:noFill/>
          <a:ln w="31750">
            <a:noFill/>
          </a:ln>
        </p:spPr>
        <p:txBody>
          <a:bodyPr wrap="square" rtlCol="0">
            <a:spAutoFit/>
          </a:bodyPr>
          <a:lstStyle/>
          <a:p>
            <a:r>
              <a:rPr lang="en-US" sz="3600" b="1" dirty="0">
                <a:solidFill>
                  <a:schemeClr val="accent1"/>
                </a:solidFill>
              </a:rPr>
              <a:t>2.</a:t>
            </a:r>
          </a:p>
        </p:txBody>
      </p:sp>
      <p:sp>
        <p:nvSpPr>
          <p:cNvPr id="7" name="TextBox 6">
            <a:extLst>
              <a:ext uri="{FF2B5EF4-FFF2-40B4-BE49-F238E27FC236}">
                <a16:creationId xmlns:a16="http://schemas.microsoft.com/office/drawing/2014/main" id="{484ABE5F-8F5F-471E-AB82-E17000579BBE}"/>
              </a:ext>
            </a:extLst>
          </p:cNvPr>
          <p:cNvSpPr txBox="1"/>
          <p:nvPr/>
        </p:nvSpPr>
        <p:spPr>
          <a:xfrm>
            <a:off x="914400" y="3925669"/>
            <a:ext cx="609600" cy="646331"/>
          </a:xfrm>
          <a:prstGeom prst="rect">
            <a:avLst/>
          </a:prstGeom>
          <a:noFill/>
          <a:ln w="31750">
            <a:noFill/>
          </a:ln>
        </p:spPr>
        <p:txBody>
          <a:bodyPr wrap="square" rtlCol="0">
            <a:spAutoFit/>
          </a:bodyPr>
          <a:lstStyle/>
          <a:p>
            <a:r>
              <a:rPr lang="en-US" sz="3600" b="1" dirty="0">
                <a:solidFill>
                  <a:schemeClr val="accent1"/>
                </a:solidFill>
              </a:rPr>
              <a:t>3.</a:t>
            </a:r>
          </a:p>
        </p:txBody>
      </p:sp>
      <p:sp>
        <p:nvSpPr>
          <p:cNvPr id="8" name="TextBox 7">
            <a:extLst>
              <a:ext uri="{FF2B5EF4-FFF2-40B4-BE49-F238E27FC236}">
                <a16:creationId xmlns:a16="http://schemas.microsoft.com/office/drawing/2014/main" id="{755D9FFF-C6CB-47A7-B238-C35965F549DE}"/>
              </a:ext>
            </a:extLst>
          </p:cNvPr>
          <p:cNvSpPr txBox="1"/>
          <p:nvPr/>
        </p:nvSpPr>
        <p:spPr>
          <a:xfrm>
            <a:off x="914400" y="4763869"/>
            <a:ext cx="609600" cy="646331"/>
          </a:xfrm>
          <a:prstGeom prst="rect">
            <a:avLst/>
          </a:prstGeom>
          <a:noFill/>
          <a:ln w="31750">
            <a:noFill/>
          </a:ln>
        </p:spPr>
        <p:txBody>
          <a:bodyPr wrap="square" rtlCol="0">
            <a:spAutoFit/>
          </a:bodyPr>
          <a:lstStyle/>
          <a:p>
            <a:r>
              <a:rPr lang="en-US" sz="3600" b="1" dirty="0">
                <a:solidFill>
                  <a:schemeClr val="accent1"/>
                </a:solidFill>
              </a:rPr>
              <a:t>4.</a:t>
            </a:r>
          </a:p>
        </p:txBody>
      </p:sp>
      <p:sp>
        <p:nvSpPr>
          <p:cNvPr id="4" name="Slide Number Placeholder 3">
            <a:extLst>
              <a:ext uri="{FF2B5EF4-FFF2-40B4-BE49-F238E27FC236}">
                <a16:creationId xmlns:a16="http://schemas.microsoft.com/office/drawing/2014/main" id="{9B94D9C2-D104-4642-BF88-70E85281D3AA}"/>
              </a:ext>
            </a:extLst>
          </p:cNvPr>
          <p:cNvSpPr>
            <a:spLocks noGrp="1"/>
          </p:cNvSpPr>
          <p:nvPr>
            <p:ph type="sldNum" sz="quarter" idx="11"/>
          </p:nvPr>
        </p:nvSpPr>
        <p:spPr/>
        <p:txBody>
          <a:bodyPr/>
          <a:lstStyle/>
          <a:p>
            <a:pPr>
              <a:defRPr/>
            </a:pPr>
            <a:fld id="{72A81F0D-E1A4-45E9-9448-98EC7B7E4FA7}" type="slidenum">
              <a:rPr lang="en-US" smtClean="0"/>
              <a:pPr>
                <a:defRPr/>
              </a:pPr>
              <a:t>9</a:t>
            </a:fld>
            <a:endParaRPr lang="en-US"/>
          </a:p>
        </p:txBody>
      </p:sp>
    </p:spTree>
    <p:extLst>
      <p:ext uri="{BB962C8B-B14F-4D97-AF65-F5344CB8AC3E}">
        <p14:creationId xmlns:p14="http://schemas.microsoft.com/office/powerpoint/2010/main" val="829060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1914</TotalTime>
  <Words>3211</Words>
  <Application>Microsoft Office PowerPoint</Application>
  <PresentationFormat>On-screen Show (4:3)</PresentationFormat>
  <Paragraphs>305</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Avenir LT Std 45 Book</vt:lpstr>
      <vt:lpstr>Calibri</vt:lpstr>
      <vt:lpstr>Wingdings</vt:lpstr>
      <vt:lpstr>Office Theme</vt:lpstr>
      <vt:lpstr>PowerPoint Presentation</vt:lpstr>
      <vt:lpstr>Relevant Laws</vt:lpstr>
      <vt:lpstr>Tax Law: Key Terms</vt:lpstr>
      <vt:lpstr>Bright Line Rules for 501(c)(3)s</vt:lpstr>
      <vt:lpstr>Tax Law: Campaign Intervention</vt:lpstr>
      <vt:lpstr>Tax Law: Lobbying </vt:lpstr>
      <vt:lpstr>Tax Law: “Insubstantial Part” or 501(h) Election</vt:lpstr>
      <vt:lpstr>Tax Law:  501(h) Election</vt:lpstr>
      <vt:lpstr>Steps in Proposing a Ballot Initiative </vt:lpstr>
      <vt:lpstr>Ballot Initiatives</vt:lpstr>
      <vt:lpstr>Private Foundations</vt:lpstr>
      <vt:lpstr>Lobbying Law: Federal and State</vt:lpstr>
      <vt:lpstr>Lobbying Law: Federal Registration</vt:lpstr>
      <vt:lpstr>Lobbying Law: Federal Registration Key Terms</vt:lpstr>
      <vt:lpstr>Lobbying Law: Federal Registration</vt:lpstr>
      <vt:lpstr>Lobbying Law: MA State Law </vt:lpstr>
      <vt:lpstr>Lobbying Law: State Registration  (nature &amp; limitations)</vt:lpstr>
      <vt:lpstr>Campaign Finance Law: Key Terms</vt:lpstr>
      <vt:lpstr>Campaign Finance Law: FEDERAL</vt:lpstr>
      <vt:lpstr>Campaign Finance Law: STATE</vt:lpstr>
      <vt:lpstr>Campaign Finance Law: Unique  MA State Issues</vt:lpstr>
      <vt:lpstr>What Can a 501(c)(3) Do?</vt:lpstr>
      <vt:lpstr>PowerPoint Presentation</vt:lpstr>
      <vt:lpstr>PowerPoint Presentation</vt:lpstr>
      <vt:lpstr>What Can a 501(c)(3) Do?</vt:lpstr>
      <vt:lpstr>What Can a 501(c)(3) Do?</vt:lpstr>
      <vt:lpstr>What Can a 501(c)(3) Do?</vt:lpstr>
      <vt:lpstr>What Can a 501(c)(3) Do?</vt:lpstr>
      <vt:lpstr>What Can a 501(c)(3) Do?</vt:lpstr>
      <vt:lpstr>What Can a 501(c)(3) Do?</vt:lpstr>
      <vt:lpstr>What Can a 501(c)(3) Do?</vt:lpstr>
      <vt:lpstr>What Can a 501(c)(3) Do?</vt:lpstr>
      <vt:lpstr>What Can a 501(c)(3) Do?</vt:lpstr>
      <vt:lpstr>What Can a 501(c)(3) Do?</vt:lpstr>
      <vt:lpstr>Contact Us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the 4 D’s:  Safeguard the Business </dc:title>
  <dc:creator>Lara Silberklang</dc:creator>
  <cp:lastModifiedBy>Bedingfield, Brad</cp:lastModifiedBy>
  <cp:revision>166</cp:revision>
  <cp:lastPrinted>2013-11-19T19:36:25Z</cp:lastPrinted>
  <dcterms:created xsi:type="dcterms:W3CDTF">2013-10-23T18:43:58Z</dcterms:created>
  <dcterms:modified xsi:type="dcterms:W3CDTF">2018-10-04T00:03:37Z</dcterms:modified>
</cp:coreProperties>
</file>