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300" r:id="rId6"/>
    <p:sldId id="296" r:id="rId7"/>
    <p:sldId id="298" r:id="rId8"/>
    <p:sldId id="299" r:id="rId9"/>
    <p:sldId id="301" r:id="rId10"/>
    <p:sldId id="263" r:id="rId11"/>
    <p:sldId id="302" r:id="rId12"/>
    <p:sldId id="265" r:id="rId13"/>
    <p:sldId id="312" r:id="rId14"/>
    <p:sldId id="275" r:id="rId15"/>
    <p:sldId id="276" r:id="rId16"/>
    <p:sldId id="305" r:id="rId17"/>
    <p:sldId id="306" r:id="rId18"/>
    <p:sldId id="307" r:id="rId19"/>
    <p:sldId id="308" r:id="rId20"/>
    <p:sldId id="309" r:id="rId21"/>
    <p:sldId id="310" r:id="rId22"/>
    <p:sldId id="29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897"/>
    <a:srgbClr val="3A5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9"/>
    <p:restoredTop sz="94668"/>
  </p:normalViewPr>
  <p:slideViewPr>
    <p:cSldViewPr snapToGrid="0" snapToObjects="1">
      <p:cViewPr>
        <p:scale>
          <a:sx n="120" d="100"/>
          <a:sy n="120" d="100"/>
        </p:scale>
        <p:origin x="52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All the clever positioning and communication in the world will not help a nonprofit that is unclear about its objectives and why they should matter to others.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447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131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7809C5-5B00-8041-B0FD-AE649731028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7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207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69595de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4369595de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369595de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4369595de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369595de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4369595de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369595d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4369595d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369595de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4369595de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369595de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4369595de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It is the sum total of perceptions about what a nonprofit stands for, what it does, and how much social impact it is thought to achieve.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It is the sum total of perceptions about what a nonprofit stands for, what it does, and how much social impact it is thought to achieve.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79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08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Large organizations have the resources to maintain a strong brand presence, but smaller organizations can be successful by making managing their brand a strategic objective.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18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01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1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2"/>
          </p:nvPr>
        </p:nvSpPr>
        <p:spPr>
          <a:xfrm>
            <a:off x="881546" y="1054962"/>
            <a:ext cx="6280477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  <a:defRPr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78923" y="4463725"/>
            <a:ext cx="1361193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79125" y="821150"/>
            <a:ext cx="79950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4400"/>
              <a:buFont typeface="Fjalla One"/>
              <a:buNone/>
              <a:defRPr sz="4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800"/>
              <a:buFont typeface="Oswald"/>
              <a:buNone/>
              <a:defRPr sz="28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903850" y="1746125"/>
            <a:ext cx="3768300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  <a:defRPr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98000" y="0"/>
            <a:ext cx="7995000" cy="696600"/>
          </a:xfrm>
          <a:prstGeom prst="rect">
            <a:avLst/>
          </a:prstGeom>
          <a:solidFill>
            <a:srgbClr val="D9AF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  <a:defRPr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3007" y="15149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78923" y="4463725"/>
            <a:ext cx="1361193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97800" y="2647700"/>
            <a:ext cx="42393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aleway"/>
              <a:buNone/>
              <a:defRPr sz="120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693050" y="1106125"/>
            <a:ext cx="3004200" cy="3583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9A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3007" y="15149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  <a:defRPr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2"/>
          </p:nvPr>
        </p:nvSpPr>
        <p:spPr>
          <a:xfrm>
            <a:off x="3973825" y="1106125"/>
            <a:ext cx="446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3600"/>
              <a:buFont typeface="Oswald"/>
              <a:buNone/>
              <a:defRPr sz="3600" b="0" i="0" u="none" strike="noStrike" cap="none">
                <a:solidFill>
                  <a:srgbClr val="355545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26" name="Google Shape;26;p4" descr="floweti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2024" y="4463725"/>
            <a:ext cx="1254774" cy="46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6350372-E127-464C-8582-EAB10416704C}" type="datetimeFigureOut">
              <a:rPr lang="en-US" smtClean="0"/>
              <a:pPr/>
              <a:t>9/30/18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2108E09-E864-0A4D-86D5-B8AFD02320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48545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2400" y="41765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781764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insert title lower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2400" y="1282471"/>
            <a:ext cx="8229600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838D19"/>
              </a:buClr>
              <a:buSzPct val="100000"/>
              <a:buFont typeface="Arial"/>
              <a:buChar char="+"/>
              <a:defRPr sz="21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1pPr>
            <a:lvl2pPr>
              <a:buClr>
                <a:srgbClr val="838D19"/>
              </a:buClr>
              <a:buSzPct val="80000"/>
              <a:buFont typeface="Lucida Grande"/>
              <a:buChar char="»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2pPr>
            <a:lvl3pPr>
              <a:buClr>
                <a:srgbClr val="838D19"/>
              </a:buClr>
              <a:buFont typeface="Lucida Grande"/>
              <a:buChar char="−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3pPr>
            <a:lvl4pPr>
              <a:buClr>
                <a:srgbClr val="838D19"/>
              </a:buClr>
              <a:buFont typeface="Arial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4pPr>
            <a:lvl5pPr>
              <a:buClr>
                <a:srgbClr val="838D19"/>
              </a:buClr>
              <a:buFont typeface="Wingdings" charset="2"/>
              <a:buChar char="§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Insert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928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nonprofitmarketingguide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jpg"/><Relationship Id="rId5" Type="http://schemas.openxmlformats.org/officeDocument/2006/relationships/hyperlink" Target="mailto:Zamawa@Flowetik.com" TargetMode="External"/><Relationship Id="rId6" Type="http://schemas.openxmlformats.org/officeDocument/2006/relationships/hyperlink" Target="mailto:Brianne@Flowetik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085" y="6059"/>
            <a:ext cx="7706163" cy="51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0" y="22998"/>
            <a:ext cx="4860755" cy="51495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/>
          <p:nvPr/>
        </p:nvSpPr>
        <p:spPr>
          <a:xfrm>
            <a:off x="481262" y="1632381"/>
            <a:ext cx="4299285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4"/>
              </a:buClr>
              <a:buSzPts val="5400"/>
              <a:buFont typeface="Fjalla One"/>
              <a:buNone/>
            </a:pPr>
            <a:r>
              <a:rPr lang="en-US" sz="4800" b="0" i="0" u="none" strike="noStrike" cap="none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How to Build </a:t>
            </a:r>
            <a:r>
              <a:rPr lang="en-US" sz="480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a Strong Nonprofit</a:t>
            </a:r>
            <a:r>
              <a:rPr lang="en-US" sz="4800" b="0" i="0" u="none" strike="noStrike" cap="none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 Brand</a:t>
            </a:r>
            <a:endParaRPr sz="4800" b="0" i="0" u="none" strike="noStrike" cap="none">
              <a:solidFill>
                <a:srgbClr val="355544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200" y="4072881"/>
            <a:ext cx="1474095" cy="44574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0" y="-22996"/>
            <a:ext cx="9368248" cy="295712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3">
            <a:alphaModFix/>
          </a:blip>
          <a:srcRect b="22747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/>
          <p:nvPr/>
        </p:nvSpPr>
        <p:spPr>
          <a:xfrm>
            <a:off x="0" y="1262522"/>
            <a:ext cx="914400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 txBox="1"/>
          <p:nvPr/>
        </p:nvSpPr>
        <p:spPr>
          <a:xfrm>
            <a:off x="0" y="1262522"/>
            <a:ext cx="9144000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3 building blocks</a:t>
            </a:r>
            <a:endParaRPr sz="60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479124" y="821150"/>
            <a:ext cx="8664875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3400"/>
              <a:buFont typeface="Fjalla One"/>
              <a:buNone/>
            </a:pPr>
            <a:r>
              <a:rPr lang="en-US" sz="3400" b="1" i="0" u="none" strike="noStrike" cap="none" dirty="0" smtClean="0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Have a clear impact claim</a:t>
            </a:r>
            <a:endParaRPr sz="3400" b="1" i="0" u="none" strike="noStrike" cap="none" dirty="0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903849" y="1746125"/>
            <a:ext cx="6940740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dirty="0"/>
              <a:t>How </a:t>
            </a:r>
            <a:r>
              <a:rPr lang="en-US" dirty="0" smtClean="0"/>
              <a:t>an organization defines </a:t>
            </a:r>
            <a:r>
              <a:rPr lang="en-US" dirty="0"/>
              <a:t>a social impact objective that is broadly accepted, consistently relevant, and compelling to multiple audiences</a:t>
            </a:r>
            <a:br>
              <a:rPr lang="en-US" dirty="0"/>
            </a:b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# 1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  <p:extLst>
      <p:ext uri="{BB962C8B-B14F-4D97-AF65-F5344CB8AC3E}">
        <p14:creationId xmlns:p14="http://schemas.microsoft.com/office/powerpoint/2010/main" val="3584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#2 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479124" y="853234"/>
            <a:ext cx="8664875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3400"/>
              <a:buFont typeface="Fjalla One"/>
              <a:buNone/>
            </a:pPr>
            <a: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Define and position </a:t>
            </a:r>
            <a:b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your brand</a:t>
            </a:r>
            <a:endParaRPr sz="3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-8046" b="15882"/>
          <a:stretch/>
        </p:blipFill>
        <p:spPr>
          <a:xfrm>
            <a:off x="3933196" y="840284"/>
            <a:ext cx="4565345" cy="3705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7040" y="4446638"/>
            <a:ext cx="2971501" cy="52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59" y="4430162"/>
            <a:ext cx="152400" cy="12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#2 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479124" y="853234"/>
            <a:ext cx="8664875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3400"/>
              <a:buFont typeface="Fjalla One"/>
              <a:buNone/>
            </a:pPr>
            <a: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Define and position </a:t>
            </a:r>
            <a:b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your brand</a:t>
            </a:r>
            <a:endParaRPr sz="3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7" t="-8046" b="15882"/>
          <a:stretch/>
        </p:blipFill>
        <p:spPr>
          <a:xfrm>
            <a:off x="3933196" y="840284"/>
            <a:ext cx="4565345" cy="3705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7040" y="4446638"/>
            <a:ext cx="2971501" cy="52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59" y="4430162"/>
            <a:ext cx="152400" cy="120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40" y="1376184"/>
            <a:ext cx="762000" cy="266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79440" y="4599038"/>
            <a:ext cx="2971501" cy="52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40" y="2562036"/>
            <a:ext cx="7620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90" y="2562036"/>
            <a:ext cx="76200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00" y="2562036"/>
            <a:ext cx="7620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59" y="1848943"/>
            <a:ext cx="762000" cy="26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59" y="3218335"/>
            <a:ext cx="762000" cy="2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90" y="3523638"/>
            <a:ext cx="762000" cy="209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40" y="3884370"/>
            <a:ext cx="762000" cy="234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59" y="4248319"/>
            <a:ext cx="762000" cy="144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7040" y="1380522"/>
            <a:ext cx="2971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End of economic exclusion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9250" y="1859576"/>
            <a:ext cx="2895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Bring public/private forces together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8380" y="3188704"/>
            <a:ext cx="814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Inclusive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457" y="3529717"/>
            <a:ext cx="8149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Resourceful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9457" y="3866236"/>
            <a:ext cx="930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Impatient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9457" y="4186586"/>
            <a:ext cx="787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Hopeful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19250" y="2522432"/>
            <a:ext cx="1059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Grantmaking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60001" y="2515483"/>
            <a:ext cx="1059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Convening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91883" y="2515483"/>
            <a:ext cx="1059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Research</a:t>
            </a:r>
            <a:endParaRPr lang="en-US" sz="1000" b="1" dirty="0">
              <a:solidFill>
                <a:schemeClr val="bg1"/>
              </a:solidFill>
              <a:latin typeface="Fjalla One" charset="0"/>
              <a:ea typeface="Fjalla One" charset="0"/>
              <a:cs typeface="Fjalla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479124" y="821150"/>
            <a:ext cx="8664875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3400"/>
              <a:buFont typeface="Fjalla One"/>
              <a:buNone/>
            </a:pPr>
            <a:r>
              <a:rPr lang="en-US" sz="3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Sweat the visual identity details</a:t>
            </a:r>
            <a:endParaRPr sz="3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903849" y="1746125"/>
            <a:ext cx="6940740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Your visual identity is the visual aspect of branding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It evokes your brand position, feelings and experiences with the brand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Visual repetition creates recognition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# 3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l="34326" r="24830" b="7386"/>
          <a:stretch/>
        </p:blipFill>
        <p:spPr>
          <a:xfrm rot="-5400000">
            <a:off x="1542486" y="-2052769"/>
            <a:ext cx="605902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0" y="3609792"/>
            <a:ext cx="9144000" cy="1938953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0" y="3609792"/>
            <a:ext cx="9144000" cy="145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your visual identity matters</a:t>
            </a:r>
            <a:endParaRPr sz="60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l="25920" t="67283" r="55129" b="7388"/>
          <a:stretch/>
        </p:blipFill>
        <p:spPr>
          <a:xfrm rot="-5400000">
            <a:off x="5771245" y="299382"/>
            <a:ext cx="4120075" cy="250074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5520764" y="939175"/>
            <a:ext cx="2958709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5AD47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5AD47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Color palette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5AD47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Photography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1" descr="Screen Shot 2014-10-10 at 4.3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61924"/>
            <a:ext cx="6200775" cy="484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075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3325" y="238125"/>
            <a:ext cx="447675" cy="151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5" name="Picture 4" descr="CT_ParentChild_v3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0"/>
            <a:ext cx="67508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3325" y="238125"/>
            <a:ext cx="447675" cy="151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 descr="CT_ParentChild_v3-14.jpg"/>
          <p:cNvPicPr>
            <a:picLocks noChangeAspect="1"/>
          </p:cNvPicPr>
          <p:nvPr/>
        </p:nvPicPr>
        <p:blipFill rotWithShape="1">
          <a:blip r:embed="rId2"/>
          <a:srcRect l="25820" t="13131" r="25644"/>
          <a:stretch/>
        </p:blipFill>
        <p:spPr>
          <a:xfrm>
            <a:off x="1581150" y="1581150"/>
            <a:ext cx="2402840" cy="3276600"/>
          </a:xfrm>
          <a:prstGeom prst="rect">
            <a:avLst/>
          </a:prstGeom>
        </p:spPr>
      </p:pic>
      <p:pic>
        <p:nvPicPr>
          <p:cNvPr id="5" name="Picture 4" descr="CT_ParentChild_v3-15.jpg"/>
          <p:cNvPicPr>
            <a:picLocks noChangeAspect="1"/>
          </p:cNvPicPr>
          <p:nvPr/>
        </p:nvPicPr>
        <p:blipFill rotWithShape="1">
          <a:blip r:embed="rId3"/>
          <a:srcRect l="20988" t="7778" r="17777"/>
          <a:stretch/>
        </p:blipFill>
        <p:spPr>
          <a:xfrm>
            <a:off x="4352926" y="1647825"/>
            <a:ext cx="2755900" cy="3162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7238" y="4271961"/>
            <a:ext cx="5985143" cy="842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8" name="Picture 7" descr="CT_ParentChild_v3-11.jpg"/>
          <p:cNvPicPr>
            <a:picLocks noChangeAspect="1"/>
          </p:cNvPicPr>
          <p:nvPr/>
        </p:nvPicPr>
        <p:blipFill rotWithShape="1">
          <a:blip r:embed="rId4"/>
          <a:srcRect l="18201" t="27778" r="22117" b="39629"/>
          <a:stretch/>
        </p:blipFill>
        <p:spPr>
          <a:xfrm>
            <a:off x="2925581" y="238125"/>
            <a:ext cx="2605287" cy="10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3325" y="238125"/>
            <a:ext cx="447675" cy="151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1637238" y="4271961"/>
            <a:ext cx="5985143" cy="842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5" r="353"/>
          <a:stretch/>
        </p:blipFill>
        <p:spPr>
          <a:xfrm>
            <a:off x="-280152" y="-145472"/>
            <a:ext cx="9424152" cy="5330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"/>
          <a:stretch/>
        </p:blipFill>
        <p:spPr>
          <a:xfrm>
            <a:off x="831274" y="-118070"/>
            <a:ext cx="6791108" cy="548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1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091685" y="1989270"/>
            <a:ext cx="22299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Open Sans"/>
              <a:buNone/>
            </a:pP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Open Sans"/>
              <a:buNone/>
            </a:pP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Zamawa Arenas</a:t>
            </a:r>
            <a:r>
              <a:rPr lang="en-US"/>
              <a:t/>
            </a:r>
            <a:br>
              <a:rPr lang="en-US"/>
            </a:br>
            <a:r>
              <a:rPr lang="en-US"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@ZamawaArenas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Open Sans"/>
              <a:buNone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@flowetikboston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5185273" y="1989220"/>
            <a:ext cx="25860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Brianne Miers</a:t>
            </a:r>
            <a:r>
              <a:rPr lang="en-US"/>
              <a:t/>
            </a:r>
            <a:br>
              <a:rPr lang="en-US"/>
            </a:br>
            <a:r>
              <a:rPr lang="en-US"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@Brimiers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r>
              <a:rPr lang="en-US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70" y="919376"/>
            <a:ext cx="1528355" cy="213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670" y="920414"/>
            <a:ext cx="1526866" cy="213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3325" y="238125"/>
            <a:ext cx="447675" cy="151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1637238" y="4271961"/>
            <a:ext cx="5985143" cy="842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9" name="Picture 8" descr="Screen Shot 2014-10-09 at 11.3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9928" cy="5177462"/>
          </a:xfrm>
          <a:prstGeom prst="rect">
            <a:avLst/>
          </a:prstGeom>
        </p:spPr>
      </p:pic>
      <p:pic>
        <p:nvPicPr>
          <p:cNvPr id="8" name="Picture 7" descr="Screen Shot 2014-10-09 at 11.35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4"/>
          <a:stretch/>
        </p:blipFill>
        <p:spPr>
          <a:xfrm>
            <a:off x="8666018" y="-33962"/>
            <a:ext cx="477982" cy="51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24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3325" y="238125"/>
            <a:ext cx="447675" cy="151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1637238" y="4271961"/>
            <a:ext cx="5985143" cy="842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5" r="353"/>
          <a:stretch/>
        </p:blipFill>
        <p:spPr>
          <a:xfrm>
            <a:off x="-280152" y="-145472"/>
            <a:ext cx="9424152" cy="5330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1752600" y="0"/>
            <a:ext cx="54171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9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57" name="Google Shape;57;p8"/>
          <p:cNvPicPr preferRelativeResize="0"/>
          <p:nvPr/>
        </p:nvPicPr>
        <p:blipFill rotWithShape="1">
          <a:blip r:embed="rId3">
            <a:alphaModFix/>
          </a:blip>
          <a:srcRect b="22747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AD47">
              <a:alpha val="9058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 txBox="1"/>
          <p:nvPr/>
        </p:nvSpPr>
        <p:spPr>
          <a:xfrm>
            <a:off x="574200" y="0"/>
            <a:ext cx="8281042" cy="38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Fjalla One"/>
              <a:buNone/>
            </a:pP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a brand that captures your </a:t>
            </a:r>
            <a:r>
              <a:rPr lang="en-US" sz="38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mind </a:t>
            </a: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gains </a:t>
            </a:r>
            <a:r>
              <a:rPr lang="en-US" sz="38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behavior </a:t>
            </a: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/>
            </a:r>
            <a:b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 sz="3800" b="0" i="0" u="none" strike="noStrike" cap="none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Fjalla One"/>
              <a:buNone/>
            </a:pP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a brand that captures your </a:t>
            </a:r>
            <a:r>
              <a:rPr lang="en-US" sz="38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heart </a:t>
            </a: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gains </a:t>
            </a:r>
            <a:r>
              <a:rPr lang="en-US" sz="38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commitment</a:t>
            </a:r>
            <a:endParaRPr sz="3800" b="0" i="0" u="none" strike="noStrike" cap="none" dirty="0">
              <a:solidFill>
                <a:srgbClr val="355544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  <p:extLst>
      <p:ext uri="{BB962C8B-B14F-4D97-AF65-F5344CB8AC3E}">
        <p14:creationId xmlns:p14="http://schemas.microsoft.com/office/powerpoint/2010/main" val="214408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 t="204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/>
          <p:nvPr/>
        </p:nvSpPr>
        <p:spPr>
          <a:xfrm>
            <a:off x="0" y="1262522"/>
            <a:ext cx="914400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0" y="1262522"/>
            <a:ext cx="9144000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telling your brand story</a:t>
            </a:r>
            <a:endParaRPr sz="60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230" name="Google Shape;230;p28"/>
          <p:cNvPicPr preferRelativeResize="0"/>
          <p:nvPr/>
        </p:nvPicPr>
        <p:blipFill rotWithShape="1">
          <a:blip r:embed="rId3">
            <a:alphaModFix/>
          </a:blip>
          <a:srcRect l="5437" t="24788" r="5435"/>
          <a:stretch/>
        </p:blipFill>
        <p:spPr>
          <a:xfrm>
            <a:off x="0" y="-1352941"/>
            <a:ext cx="9144000" cy="514426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/>
          <p:nvPr/>
        </p:nvSpPr>
        <p:spPr>
          <a:xfrm>
            <a:off x="0" y="2977022"/>
            <a:ext cx="914400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8"/>
          <p:cNvSpPr txBox="1"/>
          <p:nvPr/>
        </p:nvSpPr>
        <p:spPr>
          <a:xfrm>
            <a:off x="0" y="2977022"/>
            <a:ext cx="9144000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know your goals</a:t>
            </a:r>
            <a:endParaRPr sz="60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574200" y="1238157"/>
            <a:ext cx="7904782" cy="332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1" i="0" u="none" strike="noStrike" cap="none" dirty="0">
                <a:solidFill>
                  <a:schemeClr val="dk2"/>
                </a:solidFill>
              </a:rPr>
              <a:t>Define big</a:t>
            </a:r>
            <a:r>
              <a:rPr lang="en-US" b="1" dirty="0"/>
              <a:t>-</a:t>
            </a:r>
            <a:r>
              <a:rPr lang="en-US" sz="2200" b="1" i="0" u="none" strike="noStrike" cap="none" dirty="0">
                <a:solidFill>
                  <a:schemeClr val="dk2"/>
                </a:solidFill>
              </a:rPr>
              <a:t>picture goals</a:t>
            </a:r>
            <a:endParaRPr sz="2200" b="1" i="0" u="none" strike="noStrike" cap="none" dirty="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dirty="0"/>
              <a:t>Building brand &amp; reputation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dirty="0"/>
              <a:t>Raising profile as thought leader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sz="1800" dirty="0"/>
              <a:t>Acquiring new donors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sz="1800" dirty="0"/>
              <a:t>Attracting new members </a:t>
            </a:r>
            <a:r>
              <a:rPr lang="en-US" dirty="0"/>
              <a:t>or volunteers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sz="1800" dirty="0"/>
              <a:t>Re</a:t>
            </a:r>
            <a:r>
              <a:rPr lang="en-US" dirty="0"/>
              <a:t>cruiting new participants</a:t>
            </a:r>
            <a:endParaRPr dirty="0"/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1" i="0" u="none" strike="noStrike" cap="none" dirty="0">
                <a:solidFill>
                  <a:schemeClr val="dk2"/>
                </a:solidFill>
              </a:rPr>
              <a:t>Set measurable, achievable objectives</a:t>
            </a:r>
            <a:endParaRPr sz="2200" b="1" i="0" u="none" strike="noStrike" cap="none" dirty="0">
              <a:solidFill>
                <a:schemeClr val="dk2"/>
              </a:solidFill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Make sure your messaging is clear</a:t>
            </a:r>
            <a:endParaRPr b="1" dirty="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9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do we want to accomplish?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559335" y="773024"/>
            <a:ext cx="7995000" cy="41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SET THE </a:t>
            </a:r>
            <a:r>
              <a:rPr lang="en-US" sz="2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STRATEGY 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body" idx="1"/>
          </p:nvPr>
        </p:nvSpPr>
        <p:spPr>
          <a:xfrm>
            <a:off x="574200" y="1238157"/>
            <a:ext cx="7904700" cy="3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Conduct an audit</a:t>
            </a:r>
            <a:r>
              <a:rPr lang="en-US" dirty="0"/>
              <a:t> </a:t>
            </a:r>
            <a:endParaRPr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dirty="0"/>
              <a:t>What activities are helping meet goals &amp; objectives?</a:t>
            </a:r>
            <a:endParaRPr dirty="0"/>
          </a:p>
          <a:p>
            <a: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dirty="0"/>
              <a:t>What activities have the highest engagement &amp; ROI? (Look at analytics.)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Determine capacity &amp; resources</a:t>
            </a:r>
            <a:endParaRPr b="1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dirty="0"/>
              <a:t>What can you handle now?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1800"/>
              <a:buFont typeface="Wingdings" charset="2"/>
              <a:buChar char="§"/>
            </a:pPr>
            <a:r>
              <a:rPr lang="en-US" dirty="0"/>
              <a:t>What can you outsource?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Map out priorities for the quarter/year</a:t>
            </a:r>
            <a:r>
              <a:rPr lang="en-US" dirty="0"/>
              <a:t> </a:t>
            </a:r>
            <a:endParaRPr dirty="0"/>
          </a:p>
          <a:p>
            <a:pPr marL="8001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Font typeface="Wingdings" charset="2"/>
              <a:buChar char="§"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26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do we want to accomplish?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559335" y="773024"/>
            <a:ext cx="79950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 dirty="0"/>
              <a:t>SET THE STRATEGY (cont.)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endParaRPr sz="2400" b="1" i="0" u="none" strike="noStrike" cap="none" dirty="0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4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5406189" y="6801853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 rotWithShape="1">
          <a:blip r:embed="rId3">
            <a:alphaModFix/>
          </a:blip>
          <a:srcRect b="1530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/>
          <p:nvPr/>
        </p:nvSpPr>
        <p:spPr>
          <a:xfrm>
            <a:off x="3565" y="1284619"/>
            <a:ext cx="917252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3565" y="1659735"/>
            <a:ext cx="9144000" cy="127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know your audiences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body" idx="1"/>
          </p:nvPr>
        </p:nvSpPr>
        <p:spPr>
          <a:xfrm>
            <a:off x="574200" y="1478787"/>
            <a:ext cx="7904782" cy="322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>
                <a:solidFill>
                  <a:srgbClr val="676A55"/>
                </a:solidFill>
              </a:rPr>
              <a:t>Who is currently important to your organization? </a:t>
            </a:r>
            <a:r>
              <a:rPr lang="en-US" sz="2200">
                <a:solidFill>
                  <a:srgbClr val="676A55"/>
                </a:solidFill>
              </a:rPr>
              <a:t> </a:t>
            </a: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>
                <a:solidFill>
                  <a:srgbClr val="676A55"/>
                </a:solidFill>
              </a:rPr>
              <a:t>Who do you want to be important to your organization?</a:t>
            </a:r>
            <a:r>
              <a:rPr lang="en-US" sz="2200" b="1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>
                <a:solidFill>
                  <a:srgbClr val="676A55"/>
                </a:solidFill>
              </a:rPr>
              <a:t> </a:t>
            </a:r>
            <a:endParaRPr sz="2200" b="0" i="0" u="none" strike="noStrike" cap="none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>
                <a:solidFill>
                  <a:srgbClr val="676A55"/>
                </a:solidFill>
              </a:rPr>
              <a:t>Who needs to be informed about your organization?</a:t>
            </a:r>
            <a:r>
              <a:rPr lang="en-US" sz="2200" b="1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0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lang="en-US" sz="2200">
                <a:solidFill>
                  <a:srgbClr val="676A55"/>
                </a:solidFill>
              </a:rPr>
              <a:t> community influencers, media, </a:t>
            </a:r>
            <a:r>
              <a:rPr lang="en-US" sz="2200" b="0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gov. officials</a:t>
            </a:r>
            <a:br>
              <a:rPr lang="en-US" sz="2200" b="0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200" b="1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200" b="1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200" i="1">
                <a:solidFill>
                  <a:srgbClr val="676A55"/>
                </a:solidFill>
              </a:rPr>
              <a:t>These lists should be reevaluated</a:t>
            </a:r>
            <a:r>
              <a:rPr lang="en-US" sz="2200" b="0" i="1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 regularly.</a:t>
            </a:r>
            <a:endParaRPr sz="1800" b="0" i="1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32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Who </a:t>
            </a:r>
            <a:r>
              <a:rPr lang="en-US"/>
              <a:t>are we talking </a:t>
            </a: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to?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559335" y="901360"/>
            <a:ext cx="7995000" cy="41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DEVELOP LISTS OF AUDIENCES </a:t>
            </a:r>
            <a:r>
              <a:rPr lang="en-US" sz="2400"/>
              <a:t> 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574200" y="1366493"/>
            <a:ext cx="79047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>
                <a:solidFill>
                  <a:srgbClr val="676A55"/>
                </a:solidFill>
              </a:rPr>
              <a:t>Who are they? (Get specific!)</a:t>
            </a:r>
            <a:endParaRPr sz="2200" b="0" i="0" u="none" strike="noStrike" cap="none" dirty="0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How do they get information &amp; make decisions?</a:t>
            </a:r>
            <a:endParaRPr sz="2200" b="0" i="0" u="none" strike="noStrike" cap="none" dirty="0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Who</a:t>
            </a:r>
            <a:r>
              <a:rPr lang="en-US" sz="2200" dirty="0">
                <a:solidFill>
                  <a:srgbClr val="676A55"/>
                </a:solidFill>
              </a:rPr>
              <a:t> </a:t>
            </a: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are they listening to?</a:t>
            </a:r>
            <a:endParaRPr sz="2200" b="0" i="0" u="none" strike="noStrike" cap="none" dirty="0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Join relevant Facebook groups for geography &amp; niche.</a:t>
            </a:r>
            <a:endParaRPr sz="2200" b="0" i="0" u="none" strike="noStrike" cap="none" dirty="0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</a:pPr>
            <a:endParaRPr sz="18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3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/>
              <a:t>Who are we talking to?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GET TO KNOW</a:t>
            </a:r>
            <a:r>
              <a:rPr lang="en-US" sz="2400"/>
              <a:t> THEM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574200" y="997527"/>
            <a:ext cx="7904782" cy="332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to build a strong brand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Telling your brand story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Small group breakout session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Report out on key takeaways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5406189" y="6801853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 t="16011"/>
          <a:stretch/>
        </p:blipFill>
        <p:spPr>
          <a:xfrm>
            <a:off x="16042" y="-16042"/>
            <a:ext cx="91760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/>
          <p:nvPr/>
        </p:nvSpPr>
        <p:spPr>
          <a:xfrm>
            <a:off x="3565" y="1284619"/>
            <a:ext cx="917252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3565" y="1435147"/>
            <a:ext cx="9144000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know what to say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>
            <a:spLocks noGrp="1"/>
          </p:cNvSpPr>
          <p:nvPr>
            <p:ph type="body" idx="1"/>
          </p:nvPr>
        </p:nvSpPr>
        <p:spPr>
          <a:xfrm>
            <a:off x="574200" y="1366493"/>
            <a:ext cx="79047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/>
              <a:t>Client story</a:t>
            </a:r>
            <a:endParaRPr sz="2200" dirty="0">
              <a:solidFill>
                <a:srgbClr val="676A55"/>
              </a:solidFill>
            </a:endParaRPr>
          </a:p>
          <a:p>
            <a:pPr marL="3429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>
                <a:solidFill>
                  <a:srgbClr val="676A55"/>
                </a:solidFill>
              </a:rPr>
              <a:t>Staff story</a:t>
            </a:r>
            <a:endParaRPr sz="2200" dirty="0">
              <a:solidFill>
                <a:srgbClr val="676A55"/>
              </a:solidFill>
            </a:endParaRPr>
          </a:p>
          <a:p>
            <a:pPr marL="3429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>
                <a:solidFill>
                  <a:srgbClr val="676A55"/>
                </a:solidFill>
              </a:rPr>
              <a:t>Volunteer story</a:t>
            </a:r>
            <a:endParaRPr sz="2200" dirty="0">
              <a:solidFill>
                <a:srgbClr val="676A55"/>
              </a:solidFill>
            </a:endParaRPr>
          </a:p>
          <a:p>
            <a:pPr marL="3429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>
                <a:solidFill>
                  <a:srgbClr val="676A55"/>
                </a:solidFill>
              </a:rPr>
              <a:t>Donor story</a:t>
            </a:r>
            <a:endParaRPr sz="2200" dirty="0">
              <a:solidFill>
                <a:srgbClr val="676A55"/>
              </a:solidFill>
            </a:endParaRPr>
          </a:p>
          <a:p>
            <a:pPr marL="3429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dirty="0">
                <a:solidFill>
                  <a:srgbClr val="676A55"/>
                </a:solidFill>
              </a:rPr>
              <a:t>Community story </a:t>
            </a:r>
            <a:r>
              <a:rPr lang="en-US" sz="2200" dirty="0"/>
              <a:t>–</a:t>
            </a:r>
            <a:r>
              <a:rPr lang="en-US" sz="2200" dirty="0">
                <a:solidFill>
                  <a:srgbClr val="676A55"/>
                </a:solidFill>
              </a:rPr>
              <a:t> validation from influencer</a:t>
            </a:r>
            <a:endParaRPr sz="2200" dirty="0">
              <a:solidFill>
                <a:srgbClr val="676A55"/>
              </a:solidFill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None/>
            </a:pPr>
            <a:endParaRPr sz="18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5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/>
              <a:t>Who are we talking to?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THINK IN STORIES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body" idx="1"/>
          </p:nvPr>
        </p:nvSpPr>
        <p:spPr>
          <a:xfrm>
            <a:off x="574200" y="1270241"/>
            <a:ext cx="7904700" cy="3397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Numbers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services, successes</a:t>
            </a:r>
            <a:r>
              <a:rPr lang="en-US" sz="2200" dirty="0"/>
              <a:t> (</a:t>
            </a:r>
            <a:r>
              <a:rPr lang="en-US" sz="2200" dirty="0" err="1"/>
              <a:t>Piktochart</a:t>
            </a:r>
            <a:r>
              <a:rPr lang="en-US" sz="2200" dirty="0"/>
              <a:t>)</a:t>
            </a:r>
            <a:endParaRPr sz="2200" dirty="0"/>
          </a:p>
          <a:p>
            <a:pPr marL="3429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News &amp; Events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new staff, </a:t>
            </a:r>
            <a:r>
              <a:rPr lang="en-US" sz="2200" dirty="0"/>
              <a:t>programs, 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awards</a:t>
            </a:r>
            <a:endParaRPr sz="2200" dirty="0"/>
          </a:p>
          <a:p>
            <a:pPr marL="342900" marR="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dirty="0"/>
              <a:t>Issues</a:t>
            </a:r>
            <a:r>
              <a:rPr lang="en-US" sz="2200" dirty="0"/>
              <a:t> – What’s going on in the news?</a:t>
            </a:r>
            <a:endParaRPr sz="2200" dirty="0"/>
          </a:p>
          <a:p>
            <a:pPr marL="342900" marR="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Testimonials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200" dirty="0"/>
              <a:t>clients, volunteers, donors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Photos</a:t>
            </a: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 – clear &amp; creative images (</a:t>
            </a:r>
            <a:r>
              <a:rPr lang="en-US" sz="2200" b="0" i="0" u="none" strike="noStrike" cap="none" dirty="0" err="1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Canva</a:t>
            </a:r>
            <a:r>
              <a:rPr lang="en-US" sz="2200" b="0" i="0" u="none" strike="noStrike" cap="none" dirty="0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 sz="2200" dirty="0">
              <a:solidFill>
                <a:srgbClr val="676A55"/>
              </a:solidFill>
            </a:endParaRPr>
          </a:p>
          <a:p>
            <a:pPr marL="342900" marR="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dirty="0">
                <a:solidFill>
                  <a:srgbClr val="676A55"/>
                </a:solidFill>
              </a:rPr>
              <a:t>Videos</a:t>
            </a:r>
            <a:r>
              <a:rPr lang="en-US" sz="2200" dirty="0">
                <a:solidFill>
                  <a:srgbClr val="676A55"/>
                </a:solidFill>
              </a:rPr>
              <a:t> – short &amp; sweet, show personalities, use Facebook Live &amp; Instagram stories</a:t>
            </a:r>
            <a:endParaRPr sz="2200" dirty="0">
              <a:solidFill>
                <a:srgbClr val="676A55"/>
              </a:solidFill>
            </a:endParaRPr>
          </a:p>
          <a:p>
            <a:pPr marL="34290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dirty="0">
                <a:solidFill>
                  <a:srgbClr val="676A55"/>
                </a:solidFill>
              </a:rPr>
              <a:t>Holiday tie-ins </a:t>
            </a:r>
            <a:r>
              <a:rPr lang="en-US" sz="2200" dirty="0">
                <a:solidFill>
                  <a:srgbClr val="676A55"/>
                </a:solidFill>
              </a:rPr>
              <a:t>– </a:t>
            </a:r>
            <a:r>
              <a:rPr lang="en-US" sz="2200" dirty="0"/>
              <a:t>Thanksgiving, New Year</a:t>
            </a:r>
            <a:endParaRPr sz="2200" b="1" dirty="0">
              <a:solidFill>
                <a:srgbClr val="676A55"/>
              </a:solidFill>
            </a:endParaRPr>
          </a:p>
          <a:p>
            <a:pPr marL="34290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676A5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200" dirty="0">
              <a:solidFill>
                <a:srgbClr val="676A55"/>
              </a:solidFill>
            </a:endParaRPr>
          </a:p>
        </p:txBody>
      </p:sp>
      <p:sp>
        <p:nvSpPr>
          <p:cNvPr id="291" name="Google Shape;291;p36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do you have to say? 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 b="1" i="0" u="none" strike="noStrike" cap="none">
                <a:solidFill>
                  <a:srgbClr val="355545"/>
                </a:solidFill>
                <a:latin typeface="Fjalla One"/>
                <a:ea typeface="Fjalla One"/>
                <a:cs typeface="Fjalla One"/>
                <a:sym typeface="Fjalla One"/>
              </a:rPr>
              <a:t>CONTINUALLY COLLECT &amp; CREATE CONTENT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>
            <a:spLocks noGrp="1"/>
          </p:cNvSpPr>
          <p:nvPr>
            <p:ph type="body" idx="1"/>
          </p:nvPr>
        </p:nvSpPr>
        <p:spPr>
          <a:xfrm>
            <a:off x="574200" y="1270240"/>
            <a:ext cx="7904700" cy="273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1" dirty="0"/>
              <a:t>Make sure it’s a priority</a:t>
            </a:r>
            <a:endParaRPr b="1" dirty="0"/>
          </a:p>
          <a:p>
            <a:pPr marL="914400" marR="0" lvl="1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dirty="0"/>
              <a:t>Build process into operations.</a:t>
            </a:r>
            <a:endParaRPr sz="2200" dirty="0"/>
          </a:p>
          <a:p>
            <a:pPr marL="914400" marR="0" lvl="1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dirty="0"/>
              <a:t>Who is taking the lead?</a:t>
            </a:r>
            <a:endParaRPr sz="2200" dirty="0"/>
          </a:p>
          <a:p>
            <a:pPr marL="914400" marR="0" lvl="1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dirty="0"/>
              <a:t>Who needs to be involved?</a:t>
            </a:r>
            <a:endParaRPr sz="2200"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Keep it organized &amp; accessible</a:t>
            </a:r>
            <a:r>
              <a:rPr lang="en-US" dirty="0"/>
              <a:t> (Dropbox / Drive)</a:t>
            </a:r>
            <a:endParaRPr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Repurpose &amp; </a:t>
            </a:r>
            <a:r>
              <a:rPr lang="en-US" b="1" dirty="0" err="1"/>
              <a:t>reshare</a:t>
            </a:r>
            <a:r>
              <a:rPr lang="en-US" b="1" dirty="0"/>
              <a:t> </a:t>
            </a:r>
            <a:r>
              <a:rPr lang="en-US" dirty="0">
                <a:solidFill>
                  <a:srgbClr val="676A55"/>
                </a:solidFill>
              </a:rPr>
              <a:t>–</a:t>
            </a:r>
            <a:r>
              <a:rPr lang="en-US" b="1" dirty="0"/>
              <a:t> </a:t>
            </a:r>
            <a:r>
              <a:rPr lang="en-US" dirty="0"/>
              <a:t>modify for different audiences &amp; channels</a:t>
            </a:r>
            <a:endParaRPr dirty="0"/>
          </a:p>
          <a:p>
            <a:pPr marL="6858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Font typeface="Wingdings" charset="2"/>
              <a:buChar char="§"/>
            </a:pPr>
            <a:endParaRPr sz="2200" b="1" dirty="0"/>
          </a:p>
          <a:p>
            <a:pPr marL="342900" marR="0" lvl="0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558897"/>
              </a:buClr>
              <a:buFont typeface="Wingdings" charset="2"/>
              <a:buChar char="§"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37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do you have to say? 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99" name="Google Shape;299;p37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USE IT, DON’T LOSE IT 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5406189" y="6801853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8"/>
          <p:cNvPicPr preferRelativeResize="0"/>
          <p:nvPr/>
        </p:nvPicPr>
        <p:blipFill rotWithShape="1">
          <a:blip r:embed="rId3">
            <a:alphaModFix/>
          </a:blip>
          <a:srcRect t="16008"/>
          <a:stretch/>
        </p:blipFill>
        <p:spPr>
          <a:xfrm>
            <a:off x="16042" y="-16042"/>
            <a:ext cx="917608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8"/>
          <p:cNvSpPr/>
          <p:nvPr/>
        </p:nvSpPr>
        <p:spPr>
          <a:xfrm>
            <a:off x="3565" y="1284619"/>
            <a:ext cx="9172500" cy="2166600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8"/>
          <p:cNvSpPr txBox="1"/>
          <p:nvPr/>
        </p:nvSpPr>
        <p:spPr>
          <a:xfrm>
            <a:off x="3565" y="1435147"/>
            <a:ext cx="9144000" cy="1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know </a:t>
            </a:r>
            <a:r>
              <a:rPr lang="en-US" sz="60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how</a:t>
            </a: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 to </a:t>
            </a:r>
            <a:r>
              <a:rPr lang="en-US" sz="60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say</a:t>
            </a: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 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>
            <a:spLocks noGrp="1"/>
          </p:cNvSpPr>
          <p:nvPr>
            <p:ph type="body" idx="1"/>
          </p:nvPr>
        </p:nvSpPr>
        <p:spPr>
          <a:xfrm>
            <a:off x="574199" y="1366493"/>
            <a:ext cx="83613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dirty="0"/>
              <a:t>Start with your strategy</a:t>
            </a:r>
            <a:endParaRPr sz="2200" b="1" dirty="0"/>
          </a:p>
          <a:p>
            <a:pPr marL="3429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dirty="0"/>
              <a:t>Know what content works best</a:t>
            </a:r>
            <a:endParaRPr sz="2200" b="1"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 dirty="0"/>
              <a:t>Facebook</a:t>
            </a:r>
            <a:r>
              <a:rPr lang="en-US" dirty="0"/>
              <a:t> – </a:t>
            </a:r>
            <a:r>
              <a:rPr lang="en-US" sz="2200" dirty="0"/>
              <a:t>Videos </a:t>
            </a:r>
            <a:endParaRPr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 dirty="0"/>
              <a:t>Twitter </a:t>
            </a:r>
            <a:r>
              <a:rPr lang="en-US" dirty="0"/>
              <a:t>– Advocacy, issues</a:t>
            </a:r>
            <a:endParaRPr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 dirty="0"/>
              <a:t>LinkedIn</a:t>
            </a:r>
            <a:r>
              <a:rPr lang="en-US" dirty="0"/>
              <a:t> – </a:t>
            </a:r>
            <a:r>
              <a:rPr lang="en-US" sz="2200" dirty="0"/>
              <a:t>Blog posts</a:t>
            </a:r>
            <a:r>
              <a:rPr lang="en-US" dirty="0"/>
              <a:t> </a:t>
            </a:r>
            <a:endParaRPr sz="2200" dirty="0"/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dirty="0"/>
              <a:t>Traditional media – “hard news,” Op-Eds, events 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2200" b="1" dirty="0"/>
          </a:p>
        </p:txBody>
      </p:sp>
      <p:sp>
        <p:nvSpPr>
          <p:cNvPr id="314" name="Google Shape;314;p39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/>
              <a:t>How do we connect</a:t>
            </a: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15" name="Google Shape;315;p39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CHOOSE THE RIGHT CHANNEL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body" idx="1"/>
          </p:nvPr>
        </p:nvSpPr>
        <p:spPr>
          <a:xfrm>
            <a:off x="574199" y="1366493"/>
            <a:ext cx="83613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Make it easy</a:t>
            </a: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Have social channels &amp; hashtag visible  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Encourage engagement</a:t>
            </a: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200" b="0" i="0" u="none" strike="noStrike" cap="none">
                <a:solidFill>
                  <a:srgbClr val="676A55"/>
                </a:solidFill>
                <a:latin typeface="Open Sans"/>
                <a:ea typeface="Open Sans"/>
                <a:cs typeface="Open Sans"/>
                <a:sym typeface="Open Sans"/>
              </a:rPr>
              <a:t>polls, questions, contests, etc.</a:t>
            </a:r>
            <a:endParaRPr sz="22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Add value </a:t>
            </a: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en-US" sz="2200"/>
              <a:t>share knowledge</a:t>
            </a: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enga</a:t>
            </a:r>
            <a:r>
              <a:rPr lang="en-US" sz="2200"/>
              <a:t>ge in important issues,</a:t>
            </a:r>
            <a:r>
              <a:rPr lang="en-US" sz="2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share community news, promote other orgs.</a:t>
            </a:r>
            <a:endParaRPr sz="2200"/>
          </a:p>
          <a:p>
            <a:pPr marL="3429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Char char="▪"/>
            </a:pPr>
            <a:r>
              <a:rPr lang="en-US" sz="2200" b="1"/>
              <a:t>Engage your ambassadors </a:t>
            </a:r>
            <a:r>
              <a:rPr lang="en-US" sz="2200"/>
              <a:t>– Provide content to share</a:t>
            </a:r>
            <a:endParaRPr sz="2200"/>
          </a:p>
        </p:txBody>
      </p:sp>
      <p:sp>
        <p:nvSpPr>
          <p:cNvPr id="321" name="Google Shape;321;p40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/>
              <a:t>How do we connect</a:t>
            </a: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?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BUILD YOUR COMMUNITY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28" name="Google Shape;328;p41"/>
          <p:cNvPicPr preferRelativeResize="0"/>
          <p:nvPr/>
        </p:nvPicPr>
        <p:blipFill rotWithShape="1">
          <a:blip r:embed="rId3">
            <a:alphaModFix/>
          </a:blip>
          <a:srcRect t="9192" b="11854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/>
          <p:nvPr/>
        </p:nvSpPr>
        <p:spPr>
          <a:xfrm>
            <a:off x="0" y="1310648"/>
            <a:ext cx="9144000" cy="2166477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1"/>
          <p:cNvSpPr txBox="1"/>
          <p:nvPr/>
        </p:nvSpPr>
        <p:spPr>
          <a:xfrm>
            <a:off x="0" y="1438984"/>
            <a:ext cx="9144000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jalla One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know when to say it</a:t>
            </a:r>
            <a:endParaRPr sz="60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>
            <a:spLocks noGrp="1"/>
          </p:cNvSpPr>
          <p:nvPr>
            <p:ph type="body" idx="1"/>
          </p:nvPr>
        </p:nvSpPr>
        <p:spPr>
          <a:xfrm>
            <a:off x="574199" y="1366493"/>
            <a:ext cx="83613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Social Medi</a:t>
            </a:r>
            <a:r>
              <a:rPr lang="en-US" b="1" dirty="0"/>
              <a:t>a</a:t>
            </a:r>
            <a:endParaRPr b="1" dirty="0"/>
          </a:p>
          <a:p>
            <a:pPr marL="914400" marR="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Facebook – 3x/week-daily, more for events</a:t>
            </a: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dirty="0"/>
              <a:t>Twitter – 3-5x/day (no limits, esp. w events)</a:t>
            </a:r>
            <a:endParaRPr sz="2200" dirty="0"/>
          </a:p>
          <a:p>
            <a:pPr marL="914400" marR="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Instagram – no more than daily</a:t>
            </a:r>
            <a:endParaRPr sz="1800" dirty="0"/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b="1" dirty="0"/>
              <a:t>Blog </a:t>
            </a:r>
            <a:r>
              <a:rPr lang="en-US" dirty="0"/>
              <a:t>– 2-3x/month (rotate authors, use guest authors)</a:t>
            </a:r>
            <a:endParaRPr b="1" dirty="0"/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8897"/>
              </a:buClr>
              <a:buSzPts val="2200"/>
              <a:buFont typeface="Wingdings" charset="2"/>
              <a:buChar char="§"/>
            </a:pPr>
            <a:r>
              <a:rPr lang="en-US" sz="22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Email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shorter, more frequent updates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58897"/>
              </a:buClr>
              <a:buSzPts val="1100"/>
              <a:buFont typeface="Wingdings" charset="2"/>
              <a:buChar char="§"/>
            </a:pPr>
            <a:r>
              <a:rPr lang="en-US" sz="1200" dirty="0"/>
              <a:t>Good resource: </a:t>
            </a:r>
            <a:r>
              <a:rPr lang="en-US" sz="1200" dirty="0">
                <a:hlinkClick r:id="rId3"/>
              </a:rPr>
              <a:t>Nonprofit Marketing </a:t>
            </a:r>
            <a:r>
              <a:rPr lang="en-US" sz="1200" dirty="0" smtClean="0">
                <a:hlinkClick r:id="rId3"/>
              </a:rPr>
              <a:t>Guide</a:t>
            </a: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42"/>
          <p:cNvSpPr txBox="1">
            <a:spLocks noGrp="1"/>
          </p:cNvSpPr>
          <p:nvPr>
            <p:ph type="subTitle" idx="2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jalla One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When do we say it? </a:t>
            </a:r>
            <a:endParaRPr sz="28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559335" y="837192"/>
            <a:ext cx="7995000" cy="41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5"/>
              </a:buClr>
              <a:buSzPts val="2400"/>
              <a:buFont typeface="Fjalla One"/>
              <a:buNone/>
            </a:pPr>
            <a:r>
              <a:rPr lang="en-US" sz="2400"/>
              <a:t>KEEP A MASTER CALENDAR</a:t>
            </a:r>
            <a:endParaRPr sz="2400" b="1" i="0" u="none" strike="noStrike" cap="none">
              <a:solidFill>
                <a:srgbClr val="35554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3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43" name="Google Shape;34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085" y="6059"/>
            <a:ext cx="7706163" cy="51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3"/>
          <p:cNvSpPr/>
          <p:nvPr/>
        </p:nvSpPr>
        <p:spPr>
          <a:xfrm>
            <a:off x="0" y="22998"/>
            <a:ext cx="4860755" cy="51495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3"/>
          <p:cNvSpPr txBox="1"/>
          <p:nvPr/>
        </p:nvSpPr>
        <p:spPr>
          <a:xfrm>
            <a:off x="561470" y="1096484"/>
            <a:ext cx="4299285" cy="162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5544"/>
              </a:buClr>
              <a:buSzPts val="5400"/>
              <a:buFont typeface="Fjalla One"/>
              <a:buNone/>
            </a:pPr>
            <a:r>
              <a:rPr lang="en-US" sz="54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  <a:t>Thank you</a:t>
            </a:r>
            <a:br>
              <a:rPr lang="en-US" sz="5400" b="0" i="0" u="none" strike="noStrike" cap="none" dirty="0">
                <a:solidFill>
                  <a:srgbClr val="355544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 sz="3000" b="0" i="0" u="none" strike="noStrike" cap="none" dirty="0">
              <a:solidFill>
                <a:srgbClr val="355544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346" name="Google Shape;34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200" y="4072881"/>
            <a:ext cx="1474095" cy="44574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/>
          <p:nvPr/>
        </p:nvSpPr>
        <p:spPr>
          <a:xfrm>
            <a:off x="0" y="-22996"/>
            <a:ext cx="9368248" cy="295712"/>
          </a:xfrm>
          <a:prstGeom prst="rect">
            <a:avLst/>
          </a:prstGeom>
          <a:solidFill>
            <a:srgbClr val="D5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48;p43"/>
          <p:cNvSpPr txBox="1">
            <a:spLocks noGrp="1"/>
          </p:cNvSpPr>
          <p:nvPr>
            <p:ph type="body" idx="2"/>
          </p:nvPr>
        </p:nvSpPr>
        <p:spPr>
          <a:xfrm>
            <a:off x="574200" y="818032"/>
            <a:ext cx="30522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Open Sans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endParaRPr lang="en-US"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Open Sans"/>
              <a:buNone/>
            </a:pPr>
            <a:r>
              <a:rPr lang="en-US" dirty="0">
                <a:solidFill>
                  <a:srgbClr val="558897"/>
                </a:solidFill>
              </a:rPr>
              <a:t/>
            </a:r>
            <a:br>
              <a:rPr lang="en-US" dirty="0">
                <a:solidFill>
                  <a:srgbClr val="558897"/>
                </a:solidFill>
              </a:rPr>
            </a:br>
            <a:r>
              <a:rPr lang="en-US" dirty="0">
                <a:solidFill>
                  <a:srgbClr val="558897"/>
                </a:solidFill>
              </a:rPr>
              <a:t/>
            </a:r>
            <a:br>
              <a:rPr lang="en-US" dirty="0">
                <a:solidFill>
                  <a:srgbClr val="558897"/>
                </a:solidFill>
              </a:rPr>
            </a:br>
            <a:r>
              <a:rPr lang="en-US" sz="1800" b="1" i="0" u="sng" strike="noStrike" cap="none" dirty="0">
                <a:solidFill>
                  <a:srgbClr val="558897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Zamawa</a:t>
            </a:r>
            <a:r>
              <a:rPr lang="en-US" sz="1800" b="1" u="sng" dirty="0">
                <a:solidFill>
                  <a:srgbClr val="558897"/>
                </a:solidFill>
                <a:hlinkClick r:id="rId5"/>
              </a:rPr>
              <a:t>@Flowetik.com</a:t>
            </a:r>
            <a:r>
              <a:rPr lang="en-US" sz="1800" b="1" dirty="0">
                <a:solidFill>
                  <a:srgbClr val="558897"/>
                </a:solidFill>
              </a:rPr>
              <a:t/>
            </a:r>
            <a:br>
              <a:rPr lang="en-US" sz="1800" b="1" dirty="0">
                <a:solidFill>
                  <a:srgbClr val="558897"/>
                </a:solidFill>
              </a:rPr>
            </a:br>
            <a:r>
              <a:rPr lang="en-US" sz="1800" b="1" u="sng" dirty="0">
                <a:solidFill>
                  <a:srgbClr val="558897"/>
                </a:solidFill>
                <a:hlinkClick r:id="rId6"/>
              </a:rPr>
              <a:t>Brianne@Flowetik.com</a:t>
            </a:r>
            <a:r>
              <a:rPr lang="en-US" sz="1800" b="1" dirty="0">
                <a:solidFill>
                  <a:srgbClr val="558897"/>
                </a:solidFill>
              </a:rPr>
              <a:t> </a:t>
            </a:r>
            <a:endParaRPr sz="2200" b="0" i="0" u="none" strike="noStrike" cap="none" dirty="0">
              <a:solidFill>
                <a:srgbClr val="558897"/>
              </a:solidFill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Open Sans"/>
              <a:buNone/>
            </a:pPr>
            <a:r>
              <a:rPr lang="en-US" sz="2200" b="0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Noto Sans Symbols"/>
              <a:buNone/>
            </a:pPr>
            <a:endParaRPr sz="2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 b="22747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AD47">
              <a:alpha val="9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574200" y="1357225"/>
            <a:ext cx="8281042" cy="38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jalla One"/>
              <a:buNone/>
            </a:pPr>
            <a:r>
              <a:rPr lang="en-US" sz="3800" b="0" i="0" u="none" strike="noStrike" cap="none" dirty="0">
                <a:solidFill>
                  <a:srgbClr val="3A5257"/>
                </a:solidFill>
                <a:latin typeface="Fjalla One"/>
                <a:ea typeface="Fjalla One"/>
                <a:cs typeface="Fjalla One"/>
                <a:sym typeface="Fjalla One"/>
              </a:rPr>
              <a:t>Brand is the </a:t>
            </a:r>
            <a:r>
              <a:rPr lang="en-US" sz="3800" b="0" i="0" u="none" strike="noStrike" cap="none" dirty="0">
                <a:solidFill>
                  <a:schemeClr val="bg1"/>
                </a:solidFill>
                <a:latin typeface="Fjalla One"/>
                <a:ea typeface="Fjalla One"/>
                <a:cs typeface="Fjalla One"/>
                <a:sym typeface="Fjalla One"/>
              </a:rPr>
              <a:t>image people have of your </a:t>
            </a:r>
            <a:r>
              <a:rPr lang="en-US" sz="3800" b="0" i="0" u="none" strike="noStrike" cap="none" dirty="0" smtClean="0">
                <a:solidFill>
                  <a:schemeClr val="bg1"/>
                </a:solidFill>
                <a:latin typeface="Fjalla One"/>
                <a:ea typeface="Fjalla One"/>
                <a:cs typeface="Fjalla One"/>
                <a:sym typeface="Fjalla One"/>
              </a:rPr>
              <a:t>organization. </a:t>
            </a:r>
            <a:endParaRPr sz="3800" b="0" i="0" u="none" strike="noStrike" cap="none" dirty="0">
              <a:solidFill>
                <a:schemeClr val="bg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b="0" i="0" u="none" strike="noStrike" cap="none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lvl="0">
              <a:buSzPts val="1400"/>
            </a:pPr>
            <a:r>
              <a:rPr lang="en-US" sz="3800" dirty="0">
                <a:solidFill>
                  <a:srgbClr val="3A5257"/>
                </a:solidFill>
                <a:latin typeface="Fjalla One" charset="0"/>
                <a:ea typeface="Fjalla One" charset="0"/>
                <a:cs typeface="Fjalla One" charset="0"/>
              </a:rPr>
              <a:t>It is the sum total of perceptions about </a:t>
            </a:r>
            <a:r>
              <a:rPr lang="en-US" sz="3800" dirty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what</a:t>
            </a:r>
            <a:r>
              <a:rPr lang="en-US" sz="3800" dirty="0">
                <a:solidFill>
                  <a:srgbClr val="3A5257"/>
                </a:solidFill>
                <a:latin typeface="Fjalla One" charset="0"/>
                <a:ea typeface="Fjalla One" charset="0"/>
                <a:cs typeface="Fjalla One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Fjalla One" charset="0"/>
                <a:ea typeface="Fjalla One" charset="0"/>
                <a:cs typeface="Fjalla One" charset="0"/>
              </a:rPr>
              <a:t>a nonprofit stands for, what it does, and how much social impact it is thought to achieve.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b="0" i="0" u="none" strike="noStrike" cap="none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 b="22747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AD47">
              <a:alpha val="9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574200" y="708001"/>
            <a:ext cx="8281042" cy="402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b="0" i="0" u="none" strike="noStrike" cap="none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jalla One"/>
              <a:buNone/>
            </a:pPr>
            <a:r>
              <a:rPr lang="en-US" sz="3800" b="0" i="0" u="none" strike="noStrike" cap="none" dirty="0" smtClean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Or</a:t>
            </a:r>
            <a:r>
              <a:rPr lang="en-US" sz="3800" b="0" i="0" u="none" strike="noStrike" cap="none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, quoting </a:t>
            </a:r>
            <a:r>
              <a:rPr lang="en-US" sz="3800" b="0" i="0" u="none" strike="noStrike" cap="none" dirty="0" smtClean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Jeff Bezos, </a:t>
            </a:r>
            <a:r>
              <a:rPr lang="en-US" sz="3800" b="0" i="0" u="none" strike="noStrike" cap="none" dirty="0" smtClean="0">
                <a:solidFill>
                  <a:srgbClr val="3A5257"/>
                </a:solidFill>
                <a:latin typeface="Fjalla One"/>
                <a:ea typeface="Fjalla One"/>
                <a:cs typeface="Fjalla One"/>
                <a:sym typeface="Fjalla One"/>
              </a:rPr>
              <a:t>“your brand is what people say about you when you’re not in the room.”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jalla One"/>
              <a:buNone/>
            </a:pPr>
            <a:endParaRPr lang="en-US" sz="3800" b="0" i="0" u="none" strike="noStrike" cap="none" dirty="0" smtClean="0">
              <a:solidFill>
                <a:srgbClr val="3A5257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jalla One"/>
              <a:buNone/>
            </a:pPr>
            <a:endParaRPr sz="1400" b="0" i="0" u="none" strike="noStrike" cap="none" dirty="0">
              <a:solidFill>
                <a:srgbClr val="3A5257"/>
              </a:solidFill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b="0" i="0" u="none" strike="noStrike" cap="none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  <p:extLst>
      <p:ext uri="{BB962C8B-B14F-4D97-AF65-F5344CB8AC3E}">
        <p14:creationId xmlns:p14="http://schemas.microsoft.com/office/powerpoint/2010/main" val="150853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jalla One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What are we going to do today?</a:t>
            </a:r>
            <a:endParaRPr sz="2400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 b="22747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AD47">
              <a:alpha val="9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52"/>
          <p:cNvSpPr txBox="1"/>
          <p:nvPr/>
        </p:nvSpPr>
        <p:spPr>
          <a:xfrm>
            <a:off x="574200" y="272075"/>
            <a:ext cx="9843313" cy="6534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Fjalla One"/>
              <a:buNone/>
            </a:pPr>
            <a:r>
              <a:rPr lang="en-US" sz="3800" b="0" i="0" u="none" strike="noStrike" cap="none" dirty="0" smtClean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Strong nonprofit brands </a:t>
            </a:r>
            <a:r>
              <a:rPr lang="en-US" sz="38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are </a:t>
            </a:r>
            <a:br>
              <a:rPr lang="en-US" sz="38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r>
              <a:rPr lang="en-US" sz="3800" b="0" i="0" u="none" strike="noStrike" cap="none" dirty="0">
                <a:solidFill>
                  <a:srgbClr val="3A5257"/>
                </a:solidFill>
                <a:latin typeface="Fjalla One"/>
                <a:ea typeface="Fjalla One"/>
                <a:cs typeface="Fjalla One"/>
                <a:sym typeface="Fjalla One"/>
              </a:rPr>
              <a:t>engineered &amp; stand for something</a:t>
            </a:r>
            <a:br>
              <a:rPr lang="en-US" sz="3800" b="0" i="0" u="none" strike="noStrike" cap="none" dirty="0">
                <a:solidFill>
                  <a:srgbClr val="3A5257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 sz="38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✓"/>
            </a:pPr>
            <a:r>
              <a:rPr lang="en-US" sz="30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Different </a:t>
            </a:r>
            <a:endParaRPr sz="30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✓"/>
            </a:pPr>
            <a:r>
              <a:rPr lang="en-US" sz="30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Superior</a:t>
            </a:r>
            <a:endParaRPr sz="30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✓"/>
            </a:pPr>
            <a:r>
              <a:rPr lang="en-US" sz="30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Add value</a:t>
            </a:r>
            <a:endParaRPr sz="3000" dirty="0"/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34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34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</a:pPr>
            <a:endParaRPr sz="54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8" name="Shape 153"/>
          <p:cNvSpPr/>
          <p:nvPr/>
        </p:nvSpPr>
        <p:spPr>
          <a:xfrm>
            <a:off x="3783193" y="2214043"/>
            <a:ext cx="6096000" cy="145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✓"/>
            </a:pPr>
            <a:r>
              <a:rPr lang="en-US" sz="30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Preferred</a:t>
            </a:r>
            <a:endParaRPr sz="30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✓"/>
            </a:pPr>
            <a:r>
              <a:rPr lang="en-US" sz="3000" b="0" i="0" u="none" strike="noStrike" cap="none" dirty="0">
                <a:solidFill>
                  <a:srgbClr val="F2F2F2"/>
                </a:solidFill>
                <a:latin typeface="Fjalla One"/>
                <a:ea typeface="Fjalla One"/>
                <a:cs typeface="Fjalla One"/>
                <a:sym typeface="Fjalla One"/>
              </a:rPr>
              <a:t>Sustainable</a:t>
            </a:r>
            <a:endParaRPr sz="3000" b="0" i="0" u="none" strike="noStrike" cap="none" dirty="0">
              <a:solidFill>
                <a:srgbClr val="F2F2F2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  <p:extLst>
      <p:ext uri="{BB962C8B-B14F-4D97-AF65-F5344CB8AC3E}">
        <p14:creationId xmlns:p14="http://schemas.microsoft.com/office/powerpoint/2010/main" val="82348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04800"/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xfrm>
            <a:off x="881547" y="1054962"/>
            <a:ext cx="6280477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457189" indent="-228593"/>
            <a:endParaRPr/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3575" y="0"/>
            <a:ext cx="39919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55" y="0"/>
            <a:ext cx="42519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6212" y="3831595"/>
            <a:ext cx="1618666" cy="106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574200" y="75275"/>
            <a:ext cx="695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04800"/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881547" y="1054962"/>
            <a:ext cx="6280477" cy="3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457189" indent="-228593"/>
            <a:endParaRPr/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6761" y="4252232"/>
            <a:ext cx="1899653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2761" y="4366532"/>
            <a:ext cx="30480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630"/>
            <a:ext cx="9144000" cy="3825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6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6761" y="4252232"/>
            <a:ext cx="1899653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392"/>
            <a:ext cx="9144000" cy="4328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31" y="109909"/>
            <a:ext cx="2541069" cy="280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881</Words>
  <Application>Microsoft Macintosh PowerPoint</Application>
  <PresentationFormat>On-screen Show (16:9)</PresentationFormat>
  <Paragraphs>157</Paragraphs>
  <Slides>39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Open Sans</vt:lpstr>
      <vt:lpstr>Noto Sans Symbols</vt:lpstr>
      <vt:lpstr>Oswald</vt:lpstr>
      <vt:lpstr>Fjalla One</vt:lpstr>
      <vt:lpstr>Raleway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a clear impact claim</vt:lpstr>
      <vt:lpstr>Define and position  your brand</vt:lpstr>
      <vt:lpstr>Define and position  your brand</vt:lpstr>
      <vt:lpstr>Sweat the visual identity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THE STRATEGY </vt:lpstr>
      <vt:lpstr>SET THE STRATEGY (cont.) </vt:lpstr>
      <vt:lpstr>PowerPoint Presentation</vt:lpstr>
      <vt:lpstr>DEVELOP LISTS OF AUDIENCES  </vt:lpstr>
      <vt:lpstr>GET TO KNOW THEM</vt:lpstr>
      <vt:lpstr>PowerPoint Presentation</vt:lpstr>
      <vt:lpstr>THINK IN STORIES</vt:lpstr>
      <vt:lpstr>CONTINUALLY COLLECT &amp; CREATE CONTENT</vt:lpstr>
      <vt:lpstr>USE IT, DON’T LOSE IT </vt:lpstr>
      <vt:lpstr>PowerPoint Presentation</vt:lpstr>
      <vt:lpstr>CHOOSE THE RIGHT CHANNEL</vt:lpstr>
      <vt:lpstr>BUILD YOUR COMMUNITY</vt:lpstr>
      <vt:lpstr>PowerPoint Presentation</vt:lpstr>
      <vt:lpstr>KEEP A MASTER CALENDAR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Zamawa Arenas</cp:lastModifiedBy>
  <cp:revision>34</cp:revision>
  <dcterms:modified xsi:type="dcterms:W3CDTF">2018-09-30T19:02:16Z</dcterms:modified>
</cp:coreProperties>
</file>