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94" r:id="rId2"/>
    <p:sldId id="256" r:id="rId3"/>
    <p:sldId id="280" r:id="rId4"/>
    <p:sldId id="315" r:id="rId5"/>
    <p:sldId id="316" r:id="rId6"/>
    <p:sldId id="317" r:id="rId7"/>
    <p:sldId id="261" r:id="rId8"/>
    <p:sldId id="295" r:id="rId9"/>
    <p:sldId id="322" r:id="rId10"/>
    <p:sldId id="298" r:id="rId11"/>
    <p:sldId id="300" r:id="rId12"/>
    <p:sldId id="297" r:id="rId13"/>
    <p:sldId id="301" r:id="rId14"/>
    <p:sldId id="305" r:id="rId15"/>
    <p:sldId id="318" r:id="rId16"/>
    <p:sldId id="319" r:id="rId17"/>
    <p:sldId id="310" r:id="rId18"/>
    <p:sldId id="311" r:id="rId19"/>
    <p:sldId id="321" r:id="rId20"/>
    <p:sldId id="306" r:id="rId21"/>
    <p:sldId id="313" r:id="rId22"/>
    <p:sldId id="320" r:id="rId23"/>
    <p:sldId id="312" r:id="rId24"/>
    <p:sldId id="307" r:id="rId25"/>
    <p:sldId id="314" r:id="rId26"/>
    <p:sldId id="282" r:id="rId27"/>
    <p:sldId id="323" r:id="rId28"/>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FC02194-7382-471E-AAF8-B41EE6A8FC83}">
          <p14:sldIdLst>
            <p14:sldId id="294"/>
            <p14:sldId id="256"/>
            <p14:sldId id="280"/>
            <p14:sldId id="315"/>
            <p14:sldId id="316"/>
            <p14:sldId id="317"/>
            <p14:sldId id="261"/>
            <p14:sldId id="295"/>
            <p14:sldId id="322"/>
            <p14:sldId id="298"/>
            <p14:sldId id="300"/>
            <p14:sldId id="297"/>
            <p14:sldId id="301"/>
            <p14:sldId id="305"/>
            <p14:sldId id="318"/>
            <p14:sldId id="319"/>
            <p14:sldId id="310"/>
            <p14:sldId id="311"/>
            <p14:sldId id="321"/>
            <p14:sldId id="306"/>
            <p14:sldId id="313"/>
            <p14:sldId id="320"/>
            <p14:sldId id="312"/>
            <p14:sldId id="307"/>
            <p14:sldId id="314"/>
            <p14:sldId id="282"/>
            <p14:sldId id="3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ore, M. Patrick" initials="MMP" lastIdx="2" clrIdx="0">
    <p:extLst>
      <p:ext uri="{19B8F6BF-5375-455C-9EA6-DF929625EA0E}">
        <p15:presenceInfo xmlns:p15="http://schemas.microsoft.com/office/powerpoint/2012/main" userId="S-1-5-21-436545525-523132073-1008150880-11897" providerId="AD"/>
      </p:ext>
    </p:extLst>
  </p:cmAuthor>
  <p:cmAuthor id="2" name="Bedingfield, Brad" initials="BB" lastIdx="1" clrIdx="1">
    <p:extLst>
      <p:ext uri="{19B8F6BF-5375-455C-9EA6-DF929625EA0E}">
        <p15:presenceInfo xmlns:p15="http://schemas.microsoft.com/office/powerpoint/2012/main" userId="S-1-5-21-436545525-523132073-1008150880-100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63A2E"/>
    <a:srgbClr val="8187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58" autoAdjust="0"/>
    <p:restoredTop sz="94599" autoAdjust="0"/>
  </p:normalViewPr>
  <p:slideViewPr>
    <p:cSldViewPr>
      <p:cViewPr varScale="1">
        <p:scale>
          <a:sx n="108" d="100"/>
          <a:sy n="108" d="100"/>
        </p:scale>
        <p:origin x="165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1963"/>
          </a:xfrm>
          <a:prstGeom prst="rect">
            <a:avLst/>
          </a:prstGeom>
        </p:spPr>
        <p:txBody>
          <a:bodyPr vert="horz" lIns="91440" tIns="45720" rIns="91440" bIns="45720" rtlCol="0"/>
          <a:lstStyle>
            <a:lvl1pPr algn="r">
              <a:defRPr sz="1200"/>
            </a:lvl1pPr>
          </a:lstStyle>
          <a:p>
            <a:fld id="{E3684EC3-192E-4945-8063-E673F41B73E0}" type="datetimeFigureOut">
              <a:rPr lang="en-US" smtClean="0"/>
              <a:t>4/3/2018</a:t>
            </a:fld>
            <a:endParaRPr lang="en-US"/>
          </a:p>
        </p:txBody>
      </p:sp>
      <p:sp>
        <p:nvSpPr>
          <p:cNvPr id="4" name="Footer Placeholder 3"/>
          <p:cNvSpPr>
            <a:spLocks noGrp="1"/>
          </p:cNvSpPr>
          <p:nvPr>
            <p:ph type="ftr" sz="quarter" idx="2"/>
          </p:nvPr>
        </p:nvSpPr>
        <p:spPr>
          <a:xfrm>
            <a:off x="0" y="8772525"/>
            <a:ext cx="3038475" cy="461963"/>
          </a:xfrm>
          <a:prstGeom prst="rect">
            <a:avLst/>
          </a:prstGeom>
        </p:spPr>
        <p:txBody>
          <a:bodyPr vert="horz" lIns="91440" tIns="45720" rIns="91440" bIns="45720" rtlCol="0" anchor="b"/>
          <a:lstStyle>
            <a:lvl1pPr algn="l">
              <a:defRPr sz="1200"/>
            </a:lvl1pPr>
          </a:lstStyle>
          <a:p>
            <a:r>
              <a:rPr lang="en-US"/>
              <a:t>934876</a:t>
            </a:r>
          </a:p>
        </p:txBody>
      </p:sp>
      <p:sp>
        <p:nvSpPr>
          <p:cNvPr id="5" name="Slide Number Placeholder 4"/>
          <p:cNvSpPr>
            <a:spLocks noGrp="1"/>
          </p:cNvSpPr>
          <p:nvPr>
            <p:ph type="sldNum" sz="quarter" idx="3"/>
          </p:nvPr>
        </p:nvSpPr>
        <p:spPr>
          <a:xfrm>
            <a:off x="3970338" y="8772525"/>
            <a:ext cx="3038475" cy="461963"/>
          </a:xfrm>
          <a:prstGeom prst="rect">
            <a:avLst/>
          </a:prstGeom>
        </p:spPr>
        <p:txBody>
          <a:bodyPr vert="horz" lIns="91440" tIns="45720" rIns="91440" bIns="45720" rtlCol="0" anchor="b"/>
          <a:lstStyle>
            <a:lvl1pPr algn="r">
              <a:defRPr sz="1200"/>
            </a:lvl1pPr>
          </a:lstStyle>
          <a:p>
            <a:fld id="{6A6150CC-B2F4-4C39-A4F6-F894839C4D9A}" type="slidenum">
              <a:rPr lang="en-US" smtClean="0"/>
              <a:t>‹#›</a:t>
            </a:fld>
            <a:endParaRPr lang="en-US"/>
          </a:p>
        </p:txBody>
      </p:sp>
    </p:spTree>
    <p:extLst>
      <p:ext uri="{BB962C8B-B14F-4D97-AF65-F5344CB8AC3E}">
        <p14:creationId xmlns:p14="http://schemas.microsoft.com/office/powerpoint/2010/main" val="4071064374"/>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1963"/>
          </a:xfrm>
          <a:prstGeom prst="rect">
            <a:avLst/>
          </a:prstGeom>
        </p:spPr>
        <p:txBody>
          <a:bodyPr vert="horz" lIns="91440" tIns="45720" rIns="91440" bIns="45720" rtlCol="0"/>
          <a:lstStyle>
            <a:lvl1pPr algn="r">
              <a:defRPr sz="1200"/>
            </a:lvl1pPr>
          </a:lstStyle>
          <a:p>
            <a:fld id="{C84677CB-8A6C-412C-A73B-3A5DFA6E23BF}" type="datetimeFigureOut">
              <a:rPr lang="en-US" smtClean="0"/>
              <a:t>4/3/2018</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850"/>
            <a:ext cx="5607050" cy="4156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1963"/>
          </a:xfrm>
          <a:prstGeom prst="rect">
            <a:avLst/>
          </a:prstGeom>
        </p:spPr>
        <p:txBody>
          <a:bodyPr vert="horz" lIns="91440" tIns="45720" rIns="91440" bIns="45720" rtlCol="0" anchor="b"/>
          <a:lstStyle>
            <a:lvl1pPr algn="l">
              <a:defRPr sz="1200"/>
            </a:lvl1pPr>
          </a:lstStyle>
          <a:p>
            <a:r>
              <a:rPr lang="en-US"/>
              <a:t>934876</a:t>
            </a:r>
          </a:p>
        </p:txBody>
      </p:sp>
      <p:sp>
        <p:nvSpPr>
          <p:cNvPr id="7" name="Slide Number Placeholder 6"/>
          <p:cNvSpPr>
            <a:spLocks noGrp="1"/>
          </p:cNvSpPr>
          <p:nvPr>
            <p:ph type="sldNum" sz="quarter" idx="5"/>
          </p:nvPr>
        </p:nvSpPr>
        <p:spPr>
          <a:xfrm>
            <a:off x="3970338" y="8772525"/>
            <a:ext cx="3038475" cy="461963"/>
          </a:xfrm>
          <a:prstGeom prst="rect">
            <a:avLst/>
          </a:prstGeom>
        </p:spPr>
        <p:txBody>
          <a:bodyPr vert="horz" lIns="91440" tIns="45720" rIns="91440" bIns="45720" rtlCol="0" anchor="b"/>
          <a:lstStyle>
            <a:lvl1pPr algn="r">
              <a:defRPr sz="1200"/>
            </a:lvl1pPr>
          </a:lstStyle>
          <a:p>
            <a:fld id="{A7A1319D-5B5E-4813-80D7-DC0ED5D97672}" type="slidenum">
              <a:rPr lang="en-US" smtClean="0"/>
              <a:t>‹#›</a:t>
            </a:fld>
            <a:endParaRPr lang="en-US"/>
          </a:p>
        </p:txBody>
      </p:sp>
    </p:spTree>
    <p:extLst>
      <p:ext uri="{BB962C8B-B14F-4D97-AF65-F5344CB8AC3E}">
        <p14:creationId xmlns:p14="http://schemas.microsoft.com/office/powerpoint/2010/main" val="2031322337"/>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normAutofit/>
          </a:bodyPr>
          <a:lstStyle>
            <a:lvl1pPr>
              <a:defRPr sz="4400">
                <a:latin typeface="Avenir LT Std 45 Book" pitchFamily="34" charset="0"/>
              </a:defRPr>
            </a:lvl1pPr>
          </a:lstStyle>
          <a:p>
            <a:r>
              <a:rPr lang="en-US" dirty="0"/>
              <a:t>Title</a:t>
            </a:r>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2400" b="0" baseline="0">
                <a:solidFill>
                  <a:schemeClr val="tx1"/>
                </a:solidFill>
                <a:latin typeface="Avenir LT Std 45 Book"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Frederic J. Marx</a:t>
            </a:r>
          </a:p>
          <a:p>
            <a:r>
              <a:rPr lang="en-US" dirty="0"/>
              <a:t>Hemenway &amp; Barnes</a:t>
            </a:r>
          </a:p>
        </p:txBody>
      </p:sp>
      <p:sp>
        <p:nvSpPr>
          <p:cNvPr id="5" name="Footer Placeholder 4"/>
          <p:cNvSpPr>
            <a:spLocks noGrp="1"/>
          </p:cNvSpPr>
          <p:nvPr>
            <p:ph type="ftr" sz="quarter" idx="11"/>
          </p:nvPr>
        </p:nvSpPr>
        <p:spPr/>
        <p:txBody>
          <a:bodyPr/>
          <a:lstStyle/>
          <a:p>
            <a:r>
              <a:rPr lang="en-US"/>
              <a:t>HB-#1058394-v5-Ballot_Initiatives.PPTX</a:t>
            </a:r>
            <a:endParaRPr lang="en-US" dirty="0"/>
          </a:p>
        </p:txBody>
      </p:sp>
      <p:sp>
        <p:nvSpPr>
          <p:cNvPr id="6" name="Slide Number Placeholder 5"/>
          <p:cNvSpPr>
            <a:spLocks noGrp="1"/>
          </p:cNvSpPr>
          <p:nvPr>
            <p:ph type="sldNum" sz="quarter" idx="12"/>
          </p:nvPr>
        </p:nvSpPr>
        <p:spPr/>
        <p:txBody>
          <a:bodyPr/>
          <a:lstStyle/>
          <a:p>
            <a:fld id="{9D9AFCE9-0B1B-427D-9D02-D955E0F3BE33}" type="slidenum">
              <a:rPr lang="en-US" smtClean="0"/>
              <a:t>‹#›</a:t>
            </a:fld>
            <a:endParaRPr lang="en-US" dirty="0"/>
          </a:p>
        </p:txBody>
      </p:sp>
    </p:spTree>
    <p:extLst>
      <p:ext uri="{BB962C8B-B14F-4D97-AF65-F5344CB8AC3E}">
        <p14:creationId xmlns:p14="http://schemas.microsoft.com/office/powerpoint/2010/main" val="2696262713"/>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219200"/>
            <a:ext cx="7467600" cy="685800"/>
          </a:xfrm>
        </p:spPr>
        <p:txBody>
          <a:bodyPr/>
          <a:lstStyle>
            <a:lvl1pPr>
              <a:defRPr>
                <a:latin typeface="Avenir LT Std 45 Book" pitchFamily="34" charset="0"/>
              </a:defRPr>
            </a:lvl1pPr>
          </a:lstStyle>
          <a:p>
            <a:r>
              <a:rPr lang="en-US" dirty="0"/>
              <a:t>Click to edit Master title style</a:t>
            </a:r>
          </a:p>
        </p:txBody>
      </p:sp>
      <p:sp>
        <p:nvSpPr>
          <p:cNvPr id="3" name="Content Placeholder 2"/>
          <p:cNvSpPr>
            <a:spLocks noGrp="1"/>
          </p:cNvSpPr>
          <p:nvPr>
            <p:ph idx="1"/>
          </p:nvPr>
        </p:nvSpPr>
        <p:spPr>
          <a:xfrm>
            <a:off x="1371600" y="2133600"/>
            <a:ext cx="6400800" cy="3505201"/>
          </a:xfrm>
        </p:spPr>
        <p:txBody>
          <a:bodyPr/>
          <a:lstStyle>
            <a:lvl1pPr marL="342900" indent="-342900">
              <a:spcAft>
                <a:spcPts val="300"/>
              </a:spcAft>
              <a:buClrTx/>
              <a:buFont typeface="Arial" panose="020B0604020202020204" pitchFamily="34" charset="0"/>
              <a:buChar char="•"/>
              <a:defRPr>
                <a:latin typeface="Avenir LT Std 45 Book" pitchFamily="34" charset="0"/>
              </a:defRPr>
            </a:lvl1pPr>
            <a:lvl2pPr marL="742950" indent="-285750">
              <a:spcAft>
                <a:spcPts val="300"/>
              </a:spcAft>
              <a:buClr>
                <a:srgbClr val="363A2E"/>
              </a:buClr>
              <a:buFont typeface="Wingdings" panose="05000000000000000000" pitchFamily="2" charset="2"/>
              <a:buChar char="§"/>
              <a:defRPr>
                <a:latin typeface="Avenir LT Std 45 Book" pitchFamily="34" charset="0"/>
              </a:defRPr>
            </a:lvl2pPr>
            <a:lvl3pPr marL="1143000" indent="-228600">
              <a:spcAft>
                <a:spcPts val="300"/>
              </a:spcAft>
              <a:buClr>
                <a:srgbClr val="818778"/>
              </a:buClr>
              <a:buFont typeface="Arial" panose="020B0604020202020204" pitchFamily="34" charset="0"/>
              <a:buChar char="•"/>
              <a:defRPr sz="2200">
                <a:latin typeface="Avenir LT Std 45 Book" pitchFamily="34" charset="0"/>
              </a:defRPr>
            </a:lvl3pPr>
            <a:lvl4pPr>
              <a:spcAft>
                <a:spcPts val="300"/>
              </a:spcAft>
              <a:defRPr/>
            </a:lvl4pPr>
            <a:lvl5pPr>
              <a:spcAft>
                <a:spcPts val="3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76200" y="6400800"/>
            <a:ext cx="2895600" cy="365125"/>
          </a:xfrm>
        </p:spPr>
        <p:txBody>
          <a:bodyPr/>
          <a:lstStyle>
            <a:lvl1pPr>
              <a:defRPr/>
            </a:lvl1pPr>
          </a:lstStyle>
          <a:p>
            <a:endParaRPr lang="en-US" dirty="0"/>
          </a:p>
        </p:txBody>
      </p:sp>
    </p:spTree>
    <p:extLst>
      <p:ext uri="{BB962C8B-B14F-4D97-AF65-F5344CB8AC3E}">
        <p14:creationId xmlns:p14="http://schemas.microsoft.com/office/powerpoint/2010/main" val="1618439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66800"/>
            <a:ext cx="7467600" cy="685800"/>
          </a:xfrm>
        </p:spPr>
        <p:txBody>
          <a:bodyPr/>
          <a:lstStyle>
            <a:lvl1pPr>
              <a:defRPr>
                <a:latin typeface="Avenir LT Std 45 Book"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8800"/>
            <a:ext cx="3657600" cy="4297363"/>
          </a:xfrm>
        </p:spPr>
        <p:txBody>
          <a:bodyPr/>
          <a:lstStyle>
            <a:lvl1pPr>
              <a:defRPr sz="2400">
                <a:latin typeface="Avenir LT Std 45 Book" pitchFamily="34" charset="0"/>
              </a:defRPr>
            </a:lvl1pPr>
            <a:lvl2pPr>
              <a:defRPr sz="2200">
                <a:latin typeface="Avenir LT Std 45 Book" pitchFamily="34" charset="0"/>
              </a:defRPr>
            </a:lvl2pPr>
            <a:lvl3pPr>
              <a:defRPr sz="2200">
                <a:latin typeface="Avenir LT Std 45 Book" pitchFamily="34" charset="0"/>
              </a:defRPr>
            </a:lvl3pPr>
            <a:lvl4pPr>
              <a:defRPr sz="2200">
                <a:latin typeface="Avenir LT Std 45 Book" pitchFamily="34" charset="0"/>
              </a:defRPr>
            </a:lvl4pPr>
            <a:lvl5pPr marL="2057400" indent="-228600">
              <a:defRPr sz="2200">
                <a:latin typeface="Avenir LT Std 45 Book"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828800"/>
            <a:ext cx="3657600" cy="4297363"/>
          </a:xfrm>
        </p:spPr>
        <p:txBody>
          <a:bodyPr/>
          <a:lstStyle>
            <a:lvl1pPr>
              <a:defRPr sz="2400">
                <a:latin typeface="Avenir LT Std 45 Book" pitchFamily="34" charset="0"/>
              </a:defRPr>
            </a:lvl1pPr>
            <a:lvl2pPr>
              <a:defRPr sz="2200">
                <a:latin typeface="Avenir LT Std 45 Book" pitchFamily="34" charset="0"/>
              </a:defRPr>
            </a:lvl2pPr>
            <a:lvl3pPr>
              <a:defRPr sz="2200">
                <a:latin typeface="Avenir LT Std 45 Book" pitchFamily="34" charset="0"/>
              </a:defRPr>
            </a:lvl3pPr>
            <a:lvl4pPr>
              <a:defRPr sz="2200">
                <a:latin typeface="Avenir LT Std 45 Book" pitchFamily="34" charset="0"/>
              </a:defRPr>
            </a:lvl4pPr>
            <a:lvl5pPr marL="2057400" indent="-228600">
              <a:defRPr sz="2200">
                <a:latin typeface="Avenir LT Std 45 Book"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9AFCE9-0B1B-427D-9D02-D955E0F3BE33}" type="slidenum">
              <a:rPr lang="en-US" smtClean="0"/>
              <a:t>‹#›</a:t>
            </a:fld>
            <a:endParaRPr lang="en-US"/>
          </a:p>
        </p:txBody>
      </p:sp>
    </p:spTree>
    <p:extLst>
      <p:ext uri="{BB962C8B-B14F-4D97-AF65-F5344CB8AC3E}">
        <p14:creationId xmlns:p14="http://schemas.microsoft.com/office/powerpoint/2010/main" val="3327288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D9AFCE9-0B1B-427D-9D02-D955E0F3BE33}" type="slidenum">
              <a:rPr lang="en-US" smtClean="0"/>
              <a:t>‹#›</a:t>
            </a:fld>
            <a:endParaRPr lang="en-US"/>
          </a:p>
        </p:txBody>
      </p:sp>
    </p:spTree>
    <p:extLst>
      <p:ext uri="{BB962C8B-B14F-4D97-AF65-F5344CB8AC3E}">
        <p14:creationId xmlns:p14="http://schemas.microsoft.com/office/powerpoint/2010/main" val="3504318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2551113" cy="1143000"/>
          </a:xfrm>
        </p:spPr>
        <p:txBody>
          <a:bodyPr anchor="b">
            <a:noAutofit/>
          </a:bodyPr>
          <a:lstStyle>
            <a:lvl1pPr algn="l">
              <a:defRPr sz="2400" b="1"/>
            </a:lvl1pPr>
          </a:lstStyle>
          <a:p>
            <a:r>
              <a:rPr lang="en-US" dirty="0"/>
              <a:t>Click to edit Master title style</a:t>
            </a:r>
          </a:p>
        </p:txBody>
      </p:sp>
      <p:sp>
        <p:nvSpPr>
          <p:cNvPr id="3" name="Content Placeholder 2"/>
          <p:cNvSpPr>
            <a:spLocks noGrp="1"/>
          </p:cNvSpPr>
          <p:nvPr>
            <p:ph idx="1"/>
          </p:nvPr>
        </p:nvSpPr>
        <p:spPr>
          <a:xfrm>
            <a:off x="3575050" y="1219200"/>
            <a:ext cx="4730750" cy="4906963"/>
          </a:xfrm>
        </p:spPr>
        <p:txBody>
          <a:bodyPr/>
          <a:lstStyle>
            <a:lvl1pPr>
              <a:defRPr sz="2400" b="1"/>
            </a:lvl1pPr>
            <a:lvl2pPr>
              <a:defRPr sz="22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914400" y="2362200"/>
            <a:ext cx="2551113" cy="3763963"/>
          </a:xfrm>
        </p:spPr>
        <p:txBody>
          <a:bodyPr>
            <a:normAutofit/>
          </a:bodyPr>
          <a:lstStyle>
            <a:lvl1pPr marL="0" indent="0">
              <a:buNone/>
              <a:defRPr sz="18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9AFCE9-0B1B-427D-9D02-D955E0F3BE33}" type="slidenum">
              <a:rPr lang="en-US" smtClean="0"/>
              <a:t>‹#›</a:t>
            </a:fld>
            <a:endParaRPr lang="en-US"/>
          </a:p>
        </p:txBody>
      </p:sp>
    </p:spTree>
    <p:extLst>
      <p:ext uri="{BB962C8B-B14F-4D97-AF65-F5344CB8AC3E}">
        <p14:creationId xmlns:p14="http://schemas.microsoft.com/office/powerpoint/2010/main" val="61804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en-US" dirty="0"/>
              <a:t>Click to edit Master title style</a:t>
            </a:r>
          </a:p>
        </p:txBody>
      </p:sp>
      <p:sp>
        <p:nvSpPr>
          <p:cNvPr id="3" name="Picture Placeholder 2"/>
          <p:cNvSpPr>
            <a:spLocks noGrp="1"/>
          </p:cNvSpPr>
          <p:nvPr>
            <p:ph type="pic" idx="1"/>
          </p:nvPr>
        </p:nvSpPr>
        <p:spPr>
          <a:xfrm>
            <a:off x="1792288" y="1219200"/>
            <a:ext cx="5486400" cy="350837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9AFCE9-0B1B-427D-9D02-D955E0F3BE33}" type="slidenum">
              <a:rPr lang="en-US" smtClean="0"/>
              <a:t>‹#›</a:t>
            </a:fld>
            <a:endParaRPr lang="en-US"/>
          </a:p>
        </p:txBody>
      </p:sp>
    </p:spTree>
    <p:extLst>
      <p:ext uri="{BB962C8B-B14F-4D97-AF65-F5344CB8AC3E}">
        <p14:creationId xmlns:p14="http://schemas.microsoft.com/office/powerpoint/2010/main" val="213693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143000"/>
            <a:ext cx="7467600" cy="685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8801"/>
            <a:ext cx="7467600" cy="3810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52400" y="632460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HB-#1058394-v5-Ballot_Initiatives.PPTX</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C17A2-60E7-4425-8888-EE5E7810E86F}" type="slidenum">
              <a:rPr lang="en-US" smtClean="0"/>
              <a:t>‹#›</a:t>
            </a:fld>
            <a:endParaRPr lang="en-US" dirty="0"/>
          </a:p>
        </p:txBody>
      </p:sp>
    </p:spTree>
    <p:extLst>
      <p:ext uri="{BB962C8B-B14F-4D97-AF65-F5344CB8AC3E}">
        <p14:creationId xmlns:p14="http://schemas.microsoft.com/office/powerpoint/2010/main" val="1180829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6" r:id="rId5"/>
    <p:sldLayoutId id="2147483657" r:id="rId6"/>
  </p:sldLayoutIdLst>
  <p:hf hdr="0" dt="0"/>
  <p:txStyles>
    <p:titleStyle>
      <a:lvl1pPr algn="ctr" defTabSz="914400" rtl="0" eaLnBrk="1" latinLnBrk="0" hangingPunct="1">
        <a:spcBef>
          <a:spcPct val="0"/>
        </a:spcBef>
        <a:buNone/>
        <a:defRPr sz="3400" kern="1200">
          <a:solidFill>
            <a:schemeClr val="tx1"/>
          </a:solidFill>
          <a:latin typeface="Avenir LT Std 45 Book"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400" b="1" kern="1200">
          <a:solidFill>
            <a:schemeClr val="tx1"/>
          </a:solidFill>
          <a:latin typeface="Avenir LT Std 45 Book" pitchFamily="34" charset="0"/>
          <a:ea typeface="+mn-ea"/>
          <a:cs typeface="+mn-cs"/>
        </a:defRPr>
      </a:lvl1pPr>
      <a:lvl2pPr marL="800100" indent="-342900" algn="l" defTabSz="914400" rtl="0" eaLnBrk="1" latinLnBrk="0" hangingPunct="1">
        <a:spcBef>
          <a:spcPct val="20000"/>
        </a:spcBef>
        <a:buFont typeface="Avenir LT Std 45 Book" pitchFamily="34" charset="0"/>
        <a:buChar char="—"/>
        <a:defRPr sz="2200" kern="1200">
          <a:solidFill>
            <a:schemeClr val="tx1"/>
          </a:solidFill>
          <a:latin typeface="Avenir LT Std 45 Book" pitchFamily="34" charset="0"/>
          <a:ea typeface="+mn-ea"/>
          <a:cs typeface="+mn-cs"/>
        </a:defRPr>
      </a:lvl2pPr>
      <a:lvl3pPr marL="1143000" indent="-228600" algn="l" defTabSz="914400" rtl="0" eaLnBrk="1" latinLnBrk="0" hangingPunct="1">
        <a:spcBef>
          <a:spcPct val="20000"/>
        </a:spcBef>
        <a:buFont typeface="Arial" pitchFamily="34" charset="0"/>
        <a:buChar char="•"/>
        <a:defRPr sz="2200" kern="1200">
          <a:solidFill>
            <a:schemeClr val="tx1"/>
          </a:solidFill>
          <a:latin typeface="Avenir LT Std 45 Book"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venir LT Std 45 Book"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venir LT Std 45 Boo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afj.org/" TargetMode="External"/><Relationship Id="rId2" Type="http://schemas.openxmlformats.org/officeDocument/2006/relationships/hyperlink" Target="http://www.irs.gov/"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pmoore@hembar.com" TargetMode="External"/><Relationship Id="rId2" Type="http://schemas.openxmlformats.org/officeDocument/2006/relationships/hyperlink" Target="mailto:bbedingfield@hembar.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5143913"/>
            <a:ext cx="2545049" cy="1299035"/>
          </a:xfrm>
          <a:prstGeom prst="rect">
            <a:avLst/>
          </a:prstGeom>
        </p:spPr>
      </p:pic>
      <p:sp>
        <p:nvSpPr>
          <p:cNvPr id="5" name="TextBox 4"/>
          <p:cNvSpPr txBox="1"/>
          <p:nvPr/>
        </p:nvSpPr>
        <p:spPr>
          <a:xfrm>
            <a:off x="0" y="304800"/>
            <a:ext cx="9144000" cy="1446550"/>
          </a:xfrm>
          <a:prstGeom prst="rect">
            <a:avLst/>
          </a:prstGeom>
          <a:noFill/>
        </p:spPr>
        <p:txBody>
          <a:bodyPr wrap="square" rtlCol="0">
            <a:spAutoFit/>
          </a:bodyPr>
          <a:lstStyle/>
          <a:p>
            <a:pPr algn="ctr"/>
            <a:r>
              <a:rPr lang="en-US" sz="2400" b="1" dirty="0">
                <a:solidFill>
                  <a:srgbClr val="007D9F"/>
                </a:solidFill>
                <a:latin typeface="Arial" panose="020B0604020202020204" pitchFamily="34" charset="0"/>
                <a:cs typeface="Arial" panose="020B0604020202020204" pitchFamily="34" charset="0"/>
              </a:rPr>
              <a:t>How Nonprofits Can Participate in Massachusetts Ballot Initiatives</a:t>
            </a:r>
          </a:p>
          <a:p>
            <a:pPr algn="ctr"/>
            <a:r>
              <a:rPr lang="en-US" sz="2000" b="1" dirty="0">
                <a:solidFill>
                  <a:srgbClr val="007D9F"/>
                </a:solidFill>
                <a:latin typeface="Arial" panose="020B0604020202020204" pitchFamily="34" charset="0"/>
                <a:cs typeface="Arial" panose="020B0604020202020204" pitchFamily="34" charset="0"/>
              </a:rPr>
              <a:t>April 4</a:t>
            </a:r>
            <a:r>
              <a:rPr lang="en-US" sz="2000" b="1" baseline="30000" dirty="0">
                <a:solidFill>
                  <a:srgbClr val="007D9F"/>
                </a:solidFill>
                <a:latin typeface="Arial" panose="020B0604020202020204" pitchFamily="34" charset="0"/>
                <a:cs typeface="Arial" panose="020B0604020202020204" pitchFamily="34" charset="0"/>
              </a:rPr>
              <a:t>th</a:t>
            </a:r>
            <a:r>
              <a:rPr lang="en-US" sz="2000" b="1" dirty="0">
                <a:solidFill>
                  <a:srgbClr val="007D9F"/>
                </a:solidFill>
                <a:latin typeface="Arial" panose="020B0604020202020204" pitchFamily="34" charset="0"/>
                <a:cs typeface="Arial" panose="020B0604020202020204" pitchFamily="34" charset="0"/>
              </a:rPr>
              <a:t> Webinar</a:t>
            </a:r>
          </a:p>
          <a:p>
            <a:pPr algn="ctr"/>
            <a:r>
              <a:rPr lang="en-US" sz="2000" b="1" dirty="0">
                <a:solidFill>
                  <a:srgbClr val="007D9F"/>
                </a:solidFill>
                <a:latin typeface="Arial" panose="020B0604020202020204" pitchFamily="34" charset="0"/>
                <a:cs typeface="Arial" panose="020B0604020202020204" pitchFamily="34" charset="0"/>
              </a:rPr>
              <a:t>Presented by Hemenway &amp; Barnes LLP</a:t>
            </a:r>
          </a:p>
        </p:txBody>
      </p:sp>
      <p:sp>
        <p:nvSpPr>
          <p:cNvPr id="6" name="TextBox 5"/>
          <p:cNvSpPr txBox="1"/>
          <p:nvPr/>
        </p:nvSpPr>
        <p:spPr>
          <a:xfrm>
            <a:off x="364475" y="2578909"/>
            <a:ext cx="4876799" cy="3354765"/>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Thanks for joining us! A few instructions before we begin:</a:t>
            </a:r>
          </a:p>
          <a:p>
            <a:endParaRPr lang="en-US" sz="14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You may</a:t>
            </a:r>
            <a:r>
              <a:rPr lang="en-US" sz="1400" b="1" dirty="0">
                <a:latin typeface="Arial" panose="020B0604020202020204" pitchFamily="34" charset="0"/>
                <a:cs typeface="Arial" panose="020B0604020202020204" pitchFamily="34" charset="0"/>
              </a:rPr>
              <a:t> join the audio </a:t>
            </a:r>
            <a:r>
              <a:rPr lang="en-US" sz="1400" dirty="0">
                <a:latin typeface="Arial" panose="020B0604020202020204" pitchFamily="34" charset="0"/>
                <a:cs typeface="Arial" panose="020B0604020202020204" pitchFamily="34" charset="0"/>
              </a:rPr>
              <a:t>by selecting the radio button for either “Telephone” or “Mic &amp; Speakers.” If you are using telephone, please dial in with the conference line and audio pin provided.</a:t>
            </a:r>
          </a:p>
          <a:p>
            <a:endParaRPr lang="en-US" sz="105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If you are having any technical issues, please let us know in the chat box.</a:t>
            </a:r>
          </a:p>
          <a:p>
            <a:endParaRPr lang="en-US" sz="105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We will have time for </a:t>
            </a:r>
            <a:r>
              <a:rPr lang="en-US" sz="1400" b="1" dirty="0">
                <a:latin typeface="Arial" panose="020B0604020202020204" pitchFamily="34" charset="0"/>
                <a:cs typeface="Arial" panose="020B0604020202020204" pitchFamily="34" charset="0"/>
              </a:rPr>
              <a:t>Q&amp;A</a:t>
            </a:r>
            <a:r>
              <a:rPr lang="en-US" sz="1400" dirty="0">
                <a:latin typeface="Arial" panose="020B0604020202020204" pitchFamily="34" charset="0"/>
                <a:cs typeface="Arial" panose="020B0604020202020204" pitchFamily="34" charset="0"/>
              </a:rPr>
              <a:t>. Please enter your questions in the chat box at any time.</a:t>
            </a:r>
          </a:p>
          <a:p>
            <a:endParaRPr lang="en-US" sz="9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This webinar is being recorded, and we will distribute the </a:t>
            </a:r>
            <a:r>
              <a:rPr lang="en-US" sz="1400" b="1" dirty="0">
                <a:latin typeface="Arial" panose="020B0604020202020204" pitchFamily="34" charset="0"/>
                <a:cs typeface="Arial" panose="020B0604020202020204" pitchFamily="34" charset="0"/>
              </a:rPr>
              <a:t>recording </a:t>
            </a:r>
            <a:r>
              <a:rPr lang="en-US" sz="1400" dirty="0">
                <a:latin typeface="Arial" panose="020B0604020202020204" pitchFamily="34" charset="0"/>
                <a:cs typeface="Arial" panose="020B0604020202020204" pitchFamily="34" charset="0"/>
              </a:rPr>
              <a:t>after the webinar. </a:t>
            </a:r>
          </a:p>
        </p:txBody>
      </p:sp>
      <p:sp>
        <p:nvSpPr>
          <p:cNvPr id="8" name="TextBox 7"/>
          <p:cNvSpPr txBox="1"/>
          <p:nvPr/>
        </p:nvSpPr>
        <p:spPr>
          <a:xfrm>
            <a:off x="5423502" y="4006987"/>
            <a:ext cx="3217547" cy="523220"/>
          </a:xfrm>
          <a:prstGeom prst="rect">
            <a:avLst/>
          </a:prstGeom>
          <a:noFill/>
        </p:spPr>
        <p:txBody>
          <a:bodyPr wrap="none" rtlCol="0">
            <a:spAutoFit/>
          </a:bodyPr>
          <a:lstStyle/>
          <a:p>
            <a:pPr algn="r"/>
            <a:r>
              <a:rPr lang="en-US" sz="1400" b="1" dirty="0">
                <a:latin typeface="Arial" panose="020B0604020202020204" pitchFamily="34" charset="0"/>
                <a:cs typeface="Arial" panose="020B0604020202020204" pitchFamily="34" charset="0"/>
              </a:rPr>
              <a:t>Marta </a:t>
            </a:r>
            <a:r>
              <a:rPr lang="en-US" sz="1400" b="1" dirty="0" err="1">
                <a:latin typeface="Arial" panose="020B0604020202020204" pitchFamily="34" charset="0"/>
                <a:cs typeface="Arial" panose="020B0604020202020204" pitchFamily="34" charset="0"/>
              </a:rPr>
              <a:t>Hodgkins</a:t>
            </a:r>
            <a:r>
              <a:rPr lang="en-US" sz="1400" b="1" dirty="0">
                <a:latin typeface="Arial" panose="020B0604020202020204" pitchFamily="34" charset="0"/>
                <a:cs typeface="Arial" panose="020B0604020202020204" pitchFamily="34" charset="0"/>
              </a:rPr>
              <a:t>-Sumner</a:t>
            </a:r>
          </a:p>
          <a:p>
            <a:pPr algn="r"/>
            <a:r>
              <a:rPr lang="en-US" sz="1400" dirty="0">
                <a:latin typeface="Arial" panose="020B0604020202020204" pitchFamily="34" charset="0"/>
                <a:cs typeface="Arial" panose="020B0604020202020204" pitchFamily="34" charset="0"/>
              </a:rPr>
              <a:t>Director of Membership and Programs</a:t>
            </a:r>
          </a:p>
        </p:txBody>
      </p:sp>
      <p:sp>
        <p:nvSpPr>
          <p:cNvPr id="9" name="Rectangular Callout 8"/>
          <p:cNvSpPr/>
          <p:nvPr/>
        </p:nvSpPr>
        <p:spPr>
          <a:xfrm>
            <a:off x="304800" y="2514600"/>
            <a:ext cx="5029200" cy="3686175"/>
          </a:xfrm>
          <a:prstGeom prst="wedgeRectCallout">
            <a:avLst>
              <a:gd name="adj1" fmla="val 82576"/>
              <a:gd name="adj2" fmla="val -30428"/>
            </a:avLst>
          </a:prstGeom>
          <a:noFill/>
          <a:ln>
            <a:solidFill>
              <a:srgbClr val="007D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120288" y="6473428"/>
            <a:ext cx="2903424" cy="369332"/>
          </a:xfrm>
          <a:prstGeom prst="rect">
            <a:avLst/>
          </a:prstGeom>
          <a:noFill/>
        </p:spPr>
        <p:txBody>
          <a:bodyPr wrap="none" rtlCol="0">
            <a:spAutoFit/>
          </a:bodyPr>
          <a:lstStyle/>
          <a:p>
            <a:r>
              <a:rPr lang="en-US" dirty="0">
                <a:solidFill>
                  <a:srgbClr val="007D9F"/>
                </a:solidFill>
                <a:latin typeface="Arial" panose="020B0604020202020204" pitchFamily="34" charset="0"/>
                <a:cs typeface="Arial" panose="020B0604020202020204" pitchFamily="34" charset="0"/>
              </a:rPr>
              <a:t>www.massnonprofitnet.org</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98605" y="1828800"/>
            <a:ext cx="1977288" cy="1977288"/>
          </a:xfrm>
          <a:prstGeom prst="rect">
            <a:avLst/>
          </a:prstGeom>
        </p:spPr>
      </p:pic>
    </p:spTree>
    <p:extLst>
      <p:ext uri="{BB962C8B-B14F-4D97-AF65-F5344CB8AC3E}">
        <p14:creationId xmlns:p14="http://schemas.microsoft.com/office/powerpoint/2010/main" val="1065117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04900"/>
            <a:ext cx="7467600" cy="685800"/>
          </a:xfrm>
        </p:spPr>
        <p:txBody>
          <a:bodyPr>
            <a:normAutofit/>
          </a:bodyPr>
          <a:lstStyle/>
          <a:p>
            <a:r>
              <a:rPr lang="en-US" altLang="en-US" sz="3200" b="1" dirty="0"/>
              <a:t>Federal Tax – 501(c)(3) – Lobbying</a:t>
            </a:r>
            <a:endParaRPr lang="en-US" sz="3200" b="1" dirty="0"/>
          </a:p>
        </p:txBody>
      </p:sp>
      <p:sp>
        <p:nvSpPr>
          <p:cNvPr id="3" name="Content Placeholder 2"/>
          <p:cNvSpPr>
            <a:spLocks noGrp="1"/>
          </p:cNvSpPr>
          <p:nvPr>
            <p:ph idx="1"/>
          </p:nvPr>
        </p:nvSpPr>
        <p:spPr>
          <a:xfrm>
            <a:off x="1143000" y="1752600"/>
            <a:ext cx="7010400" cy="4038600"/>
          </a:xfrm>
        </p:spPr>
        <p:txBody>
          <a:bodyPr>
            <a:normAutofit fontScale="70000" lnSpcReduction="20000"/>
          </a:bodyPr>
          <a:lstStyle/>
          <a:p>
            <a:pPr>
              <a:buClr>
                <a:srgbClr val="818778"/>
              </a:buClr>
            </a:pPr>
            <a:r>
              <a:rPr lang="en-US" altLang="en-US" i="1" dirty="0"/>
              <a:t>Can we do it?</a:t>
            </a:r>
          </a:p>
          <a:p>
            <a:pPr lvl="1">
              <a:buClr>
                <a:srgbClr val="818778"/>
              </a:buClr>
            </a:pPr>
            <a:r>
              <a:rPr lang="en-US" altLang="en-US" u="sng" dirty="0"/>
              <a:t>Private Foundation</a:t>
            </a:r>
            <a:r>
              <a:rPr lang="en-US" altLang="en-US" dirty="0"/>
              <a:t>:  </a:t>
            </a:r>
            <a:r>
              <a:rPr lang="en-US" altLang="en-US" b="1" u="sng" dirty="0"/>
              <a:t>NO!!! COMPLETE BAR</a:t>
            </a:r>
            <a:endParaRPr lang="en-US" altLang="en-US" dirty="0"/>
          </a:p>
          <a:p>
            <a:pPr lvl="2"/>
            <a:r>
              <a:rPr lang="en-US" altLang="en-US" dirty="0"/>
              <a:t>Beware earmarked grants to other charities</a:t>
            </a:r>
          </a:p>
          <a:p>
            <a:pPr lvl="2"/>
            <a:r>
              <a:rPr lang="en-US" altLang="en-US" dirty="0"/>
              <a:t>May be able to support certain pre-signature activities</a:t>
            </a:r>
          </a:p>
          <a:p>
            <a:pPr lvl="1">
              <a:buClr>
                <a:srgbClr val="818778"/>
              </a:buClr>
            </a:pPr>
            <a:r>
              <a:rPr lang="en-US" altLang="en-US" u="sng" dirty="0"/>
              <a:t>Other 501(c)(3)</a:t>
            </a:r>
            <a:r>
              <a:rPr lang="en-US" altLang="en-US" dirty="0"/>
              <a:t>:  Yes (as a matter of federal tax law)</a:t>
            </a:r>
          </a:p>
          <a:p>
            <a:pPr lvl="2"/>
            <a:r>
              <a:rPr lang="en-US" altLang="en-US" dirty="0"/>
              <a:t>Beware restrictions on governmental grants</a:t>
            </a:r>
          </a:p>
          <a:p>
            <a:pPr>
              <a:buClr>
                <a:srgbClr val="818778"/>
              </a:buClr>
            </a:pPr>
            <a:r>
              <a:rPr lang="en-US" altLang="en-US" i="1" dirty="0"/>
              <a:t>How much?</a:t>
            </a:r>
          </a:p>
          <a:p>
            <a:pPr lvl="1">
              <a:buClr>
                <a:srgbClr val="818778"/>
              </a:buClr>
            </a:pPr>
            <a:r>
              <a:rPr lang="en-US" altLang="en-US" dirty="0"/>
              <a:t>Must be “insubstantial”</a:t>
            </a:r>
          </a:p>
          <a:p>
            <a:pPr lvl="2"/>
            <a:r>
              <a:rPr lang="en-US" altLang="en-US" dirty="0"/>
              <a:t>Expenditures and activity</a:t>
            </a:r>
          </a:p>
          <a:p>
            <a:pPr lvl="1">
              <a:buClr>
                <a:srgbClr val="818778"/>
              </a:buClr>
            </a:pPr>
            <a:r>
              <a:rPr lang="en-US" altLang="en-US" b="1" u="sng" dirty="0"/>
              <a:t>Or</a:t>
            </a:r>
            <a:r>
              <a:rPr lang="en-US" altLang="en-US" dirty="0"/>
              <a:t> within 501(h) election (specific dollar thresholds)</a:t>
            </a:r>
          </a:p>
          <a:p>
            <a:pPr lvl="2"/>
            <a:r>
              <a:rPr lang="en-US" altLang="en-US" dirty="0"/>
              <a:t>Expenditures only</a:t>
            </a:r>
          </a:p>
          <a:p>
            <a:pPr>
              <a:buClr>
                <a:srgbClr val="818778"/>
              </a:buClr>
              <a:buFont typeface="Wingdings" panose="05000000000000000000" pitchFamily="2" charset="2"/>
              <a:buChar char="§"/>
            </a:pPr>
            <a:r>
              <a:rPr lang="en-US" altLang="en-US" i="1" dirty="0"/>
              <a:t>What if we do too much?</a:t>
            </a:r>
          </a:p>
          <a:p>
            <a:pPr lvl="1">
              <a:buClr>
                <a:srgbClr val="818778"/>
              </a:buClr>
            </a:pPr>
            <a:r>
              <a:rPr lang="en-US" altLang="en-US" dirty="0"/>
              <a:t>Financial penalties (on organization, and potentially on foundation managers)</a:t>
            </a:r>
          </a:p>
          <a:p>
            <a:pPr lvl="1">
              <a:buClr>
                <a:srgbClr val="818778"/>
              </a:buClr>
            </a:pPr>
            <a:r>
              <a:rPr lang="en-US" altLang="en-US" b="0" dirty="0"/>
              <a:t>Loss of tax exemption</a:t>
            </a:r>
          </a:p>
        </p:txBody>
      </p:sp>
      <p:sp>
        <p:nvSpPr>
          <p:cNvPr id="6" name="TextBox 5">
            <a:extLst>
              <a:ext uri="{FF2B5EF4-FFF2-40B4-BE49-F238E27FC236}">
                <a16:creationId xmlns:a16="http://schemas.microsoft.com/office/drawing/2014/main" id="{1F59A1E8-32E8-49DC-A94E-6C6AB78FADD7}"/>
              </a:ext>
            </a:extLst>
          </p:cNvPr>
          <p:cNvSpPr txBox="1"/>
          <p:nvPr/>
        </p:nvSpPr>
        <p:spPr>
          <a:xfrm>
            <a:off x="8382000" y="6400800"/>
            <a:ext cx="263214" cy="276999"/>
          </a:xfrm>
          <a:prstGeom prst="rect">
            <a:avLst/>
          </a:prstGeom>
          <a:noFill/>
        </p:spPr>
        <p:txBody>
          <a:bodyPr wrap="none" rtlCol="0">
            <a:spAutoFit/>
          </a:bodyPr>
          <a:lstStyle/>
          <a:p>
            <a:r>
              <a:rPr lang="en-US" sz="1200" dirty="0">
                <a:solidFill>
                  <a:schemeClr val="bg1">
                    <a:lumMod val="50000"/>
                  </a:schemeClr>
                </a:solidFill>
              </a:rPr>
              <a:t>9</a:t>
            </a:r>
          </a:p>
        </p:txBody>
      </p:sp>
    </p:spTree>
    <p:extLst>
      <p:ext uri="{BB962C8B-B14F-4D97-AF65-F5344CB8AC3E}">
        <p14:creationId xmlns:p14="http://schemas.microsoft.com/office/powerpoint/2010/main" val="96068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04900"/>
            <a:ext cx="7467600" cy="685800"/>
          </a:xfrm>
        </p:spPr>
        <p:txBody>
          <a:bodyPr>
            <a:normAutofit/>
          </a:bodyPr>
          <a:lstStyle/>
          <a:p>
            <a:r>
              <a:rPr lang="en-US" altLang="en-US" sz="3200" b="1" dirty="0"/>
              <a:t>Federal Tax – 501(c)(3) – Lobbying</a:t>
            </a:r>
            <a:endParaRPr lang="en-US" sz="3200" b="1" dirty="0"/>
          </a:p>
        </p:txBody>
      </p:sp>
      <p:sp>
        <p:nvSpPr>
          <p:cNvPr id="3" name="Content Placeholder 2"/>
          <p:cNvSpPr>
            <a:spLocks noGrp="1"/>
          </p:cNvSpPr>
          <p:nvPr>
            <p:ph idx="1"/>
          </p:nvPr>
        </p:nvSpPr>
        <p:spPr>
          <a:xfrm>
            <a:off x="1143000" y="1752600"/>
            <a:ext cx="7010400" cy="4038600"/>
          </a:xfrm>
        </p:spPr>
        <p:txBody>
          <a:bodyPr>
            <a:normAutofit/>
          </a:bodyPr>
          <a:lstStyle/>
          <a:p>
            <a:pPr>
              <a:buClr>
                <a:srgbClr val="818778"/>
              </a:buClr>
            </a:pPr>
            <a:r>
              <a:rPr lang="en-US" altLang="en-US" i="1" dirty="0"/>
              <a:t>501(h) Thresholds </a:t>
            </a:r>
            <a:r>
              <a:rPr lang="en-US" altLang="en-US" b="0" dirty="0"/>
              <a:t>(proportion of exempt purpose expenditures)</a:t>
            </a:r>
          </a:p>
          <a:p>
            <a:pPr lvl="1">
              <a:buClr>
                <a:srgbClr val="818778"/>
              </a:buClr>
            </a:pPr>
            <a:r>
              <a:rPr lang="en-US" altLang="en-US" sz="1800" b="0" dirty="0"/>
              <a:t>20% of first $500,000</a:t>
            </a:r>
            <a:r>
              <a:rPr lang="en-US" altLang="en-US" sz="1800" dirty="0"/>
              <a:t>, plus</a:t>
            </a:r>
          </a:p>
          <a:p>
            <a:pPr lvl="1">
              <a:buClr>
                <a:srgbClr val="818778"/>
              </a:buClr>
            </a:pPr>
            <a:r>
              <a:rPr lang="en-US" altLang="en-US" sz="1800" b="0" dirty="0"/>
              <a:t>15% of next $500,000, plus</a:t>
            </a:r>
          </a:p>
          <a:p>
            <a:pPr lvl="1">
              <a:buClr>
                <a:srgbClr val="818778"/>
              </a:buClr>
            </a:pPr>
            <a:r>
              <a:rPr lang="en-US" altLang="en-US" sz="1800" dirty="0"/>
              <a:t>10% of next $500,000, plus</a:t>
            </a:r>
          </a:p>
          <a:p>
            <a:pPr lvl="1">
              <a:buClr>
                <a:srgbClr val="818778"/>
              </a:buClr>
            </a:pPr>
            <a:r>
              <a:rPr lang="en-US" altLang="en-US" sz="1800" b="0" dirty="0"/>
              <a:t>5% of remainder</a:t>
            </a:r>
          </a:p>
          <a:p>
            <a:pPr>
              <a:buClr>
                <a:srgbClr val="818778"/>
              </a:buClr>
            </a:pPr>
            <a:r>
              <a:rPr lang="en-US" altLang="en-US" b="0" dirty="0"/>
              <a:t>25% maximum cap on grassroots lobbying</a:t>
            </a:r>
          </a:p>
          <a:p>
            <a:pPr>
              <a:buClr>
                <a:srgbClr val="818778"/>
              </a:buClr>
            </a:pPr>
            <a:r>
              <a:rPr lang="en-US" altLang="en-US" b="0" dirty="0"/>
              <a:t>Total annual cap of $1 million on all lobbying</a:t>
            </a:r>
          </a:p>
        </p:txBody>
      </p:sp>
      <p:sp>
        <p:nvSpPr>
          <p:cNvPr id="6" name="TextBox 5">
            <a:extLst>
              <a:ext uri="{FF2B5EF4-FFF2-40B4-BE49-F238E27FC236}">
                <a16:creationId xmlns:a16="http://schemas.microsoft.com/office/drawing/2014/main" id="{28C7E0B2-EF81-4D86-A638-911EB1F06EF9}"/>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10</a:t>
            </a:r>
          </a:p>
        </p:txBody>
      </p:sp>
    </p:spTree>
    <p:extLst>
      <p:ext uri="{BB962C8B-B14F-4D97-AF65-F5344CB8AC3E}">
        <p14:creationId xmlns:p14="http://schemas.microsoft.com/office/powerpoint/2010/main" val="4293047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47800"/>
            <a:ext cx="7467600" cy="457200"/>
          </a:xfrm>
        </p:spPr>
        <p:txBody>
          <a:bodyPr>
            <a:normAutofit fontScale="90000"/>
          </a:bodyPr>
          <a:lstStyle/>
          <a:p>
            <a:r>
              <a:rPr lang="en-US" altLang="en-US" sz="3200" b="1" dirty="0"/>
              <a:t>Federal Tax – 501(c)(3) Advocacy and Education</a:t>
            </a:r>
            <a:endParaRPr lang="en-US" sz="3200" b="1" dirty="0"/>
          </a:p>
        </p:txBody>
      </p:sp>
      <p:sp>
        <p:nvSpPr>
          <p:cNvPr id="3" name="Content Placeholder 2"/>
          <p:cNvSpPr>
            <a:spLocks noGrp="1"/>
          </p:cNvSpPr>
          <p:nvPr>
            <p:ph idx="1"/>
          </p:nvPr>
        </p:nvSpPr>
        <p:spPr>
          <a:xfrm>
            <a:off x="1143000" y="2362200"/>
            <a:ext cx="7010400" cy="3581400"/>
          </a:xfrm>
        </p:spPr>
        <p:txBody>
          <a:bodyPr>
            <a:normAutofit/>
          </a:bodyPr>
          <a:lstStyle/>
          <a:p>
            <a:pPr>
              <a:buClr>
                <a:srgbClr val="818778"/>
              </a:buClr>
              <a:buFont typeface="Wingdings" panose="05000000000000000000" pitchFamily="2" charset="2"/>
              <a:buChar char="§"/>
            </a:pPr>
            <a:r>
              <a:rPr lang="en-US" altLang="en-US" sz="2000" b="0" u="sng" dirty="0"/>
              <a:t>Advocacy</a:t>
            </a:r>
            <a:r>
              <a:rPr lang="en-US" altLang="en-US" sz="2000" b="0" dirty="0"/>
              <a:t>:  Attempting to influence policy</a:t>
            </a:r>
          </a:p>
          <a:p>
            <a:pPr>
              <a:buClr>
                <a:srgbClr val="818778"/>
              </a:buClr>
              <a:buFont typeface="Wingdings" panose="05000000000000000000" pitchFamily="2" charset="2"/>
              <a:buChar char="§"/>
            </a:pPr>
            <a:r>
              <a:rPr lang="en-US" altLang="en-US" sz="2000" b="0" u="sng" dirty="0"/>
              <a:t>Education</a:t>
            </a:r>
            <a:r>
              <a:rPr lang="en-US" altLang="en-US" sz="2000" b="0" dirty="0"/>
              <a:t>:  Nonpartisan (full and fair consideration of facts, sufficient to allow general public to reach independent conclusion, broadly disseminated)</a:t>
            </a:r>
          </a:p>
          <a:p>
            <a:pPr>
              <a:buClr>
                <a:srgbClr val="818778"/>
              </a:buClr>
            </a:pPr>
            <a:r>
              <a:rPr lang="en-US" altLang="en-US" sz="2000" b="0" u="sng" dirty="0"/>
              <a:t>Limits</a:t>
            </a:r>
            <a:r>
              <a:rPr lang="en-US" altLang="en-US" sz="2000" b="0" dirty="0"/>
              <a:t>:  None, as long as it’s not indirect political activity or lobbying (beyond the permitted limits), and is consistent with organization’s charitable mission</a:t>
            </a:r>
          </a:p>
          <a:p>
            <a:pPr lvl="1">
              <a:buClr>
                <a:srgbClr val="818778"/>
              </a:buClr>
            </a:pPr>
            <a:endParaRPr lang="en-US" altLang="en-US" dirty="0"/>
          </a:p>
        </p:txBody>
      </p:sp>
      <p:sp>
        <p:nvSpPr>
          <p:cNvPr id="6" name="TextBox 5">
            <a:extLst>
              <a:ext uri="{FF2B5EF4-FFF2-40B4-BE49-F238E27FC236}">
                <a16:creationId xmlns:a16="http://schemas.microsoft.com/office/drawing/2014/main" id="{9A51E5DD-239A-4D10-B4B9-A154DFBDF114}"/>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11</a:t>
            </a:r>
          </a:p>
        </p:txBody>
      </p:sp>
    </p:spTree>
    <p:extLst>
      <p:ext uri="{BB962C8B-B14F-4D97-AF65-F5344CB8AC3E}">
        <p14:creationId xmlns:p14="http://schemas.microsoft.com/office/powerpoint/2010/main" val="2740210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467600" cy="685800"/>
          </a:xfrm>
        </p:spPr>
        <p:txBody>
          <a:bodyPr>
            <a:normAutofit fontScale="90000"/>
          </a:bodyPr>
          <a:lstStyle/>
          <a:p>
            <a:r>
              <a:rPr lang="en-US" altLang="en-US" sz="3200" b="1" dirty="0"/>
              <a:t>Federal Tax – 501(c)(4), 501(c)(5), 501(c)(6)</a:t>
            </a:r>
            <a:endParaRPr lang="en-US" sz="3200" b="1" dirty="0"/>
          </a:p>
        </p:txBody>
      </p:sp>
      <p:sp>
        <p:nvSpPr>
          <p:cNvPr id="3" name="Content Placeholder 2"/>
          <p:cNvSpPr>
            <a:spLocks noGrp="1"/>
          </p:cNvSpPr>
          <p:nvPr>
            <p:ph idx="1"/>
          </p:nvPr>
        </p:nvSpPr>
        <p:spPr>
          <a:xfrm>
            <a:off x="1143000" y="1905000"/>
            <a:ext cx="7010400" cy="3886200"/>
          </a:xfrm>
        </p:spPr>
        <p:txBody>
          <a:bodyPr>
            <a:normAutofit fontScale="85000" lnSpcReduction="10000"/>
          </a:bodyPr>
          <a:lstStyle/>
          <a:p>
            <a:pPr>
              <a:buClr>
                <a:srgbClr val="818778"/>
              </a:buClr>
              <a:buFont typeface="Wingdings" panose="05000000000000000000" pitchFamily="2" charset="2"/>
              <a:buChar char="§"/>
            </a:pPr>
            <a:r>
              <a:rPr lang="en-US" altLang="en-US" i="1" dirty="0"/>
              <a:t>Political Activity?</a:t>
            </a:r>
          </a:p>
          <a:p>
            <a:pPr lvl="1"/>
            <a:r>
              <a:rPr lang="en-US" altLang="en-US" dirty="0"/>
              <a:t>Less than 50% (and possibly even less than that)</a:t>
            </a:r>
          </a:p>
          <a:p>
            <a:pPr>
              <a:buClr>
                <a:srgbClr val="818778"/>
              </a:buClr>
            </a:pPr>
            <a:r>
              <a:rPr lang="en-US" altLang="en-US" i="1" dirty="0"/>
              <a:t>Lobbying?</a:t>
            </a:r>
          </a:p>
          <a:p>
            <a:pPr lvl="1">
              <a:buClr>
                <a:srgbClr val="818778"/>
              </a:buClr>
            </a:pPr>
            <a:r>
              <a:rPr lang="en-US" altLang="en-US" dirty="0"/>
              <a:t>Unlimited</a:t>
            </a:r>
          </a:p>
          <a:p>
            <a:pPr>
              <a:buClr>
                <a:srgbClr val="818778"/>
              </a:buClr>
            </a:pPr>
            <a:r>
              <a:rPr lang="en-US" altLang="en-US" i="1" dirty="0"/>
              <a:t>Advocacy and Education?</a:t>
            </a:r>
          </a:p>
          <a:p>
            <a:pPr lvl="1">
              <a:buClr>
                <a:srgbClr val="818778"/>
              </a:buClr>
            </a:pPr>
            <a:r>
              <a:rPr lang="en-US" altLang="en-US" dirty="0"/>
              <a:t>Unlimited</a:t>
            </a:r>
          </a:p>
          <a:p>
            <a:pPr>
              <a:buClr>
                <a:srgbClr val="818778"/>
              </a:buClr>
            </a:pPr>
            <a:r>
              <a:rPr lang="en-US" altLang="en-US" b="0" dirty="0"/>
              <a:t>Activities must be consistent with basis for tax exemption</a:t>
            </a:r>
          </a:p>
          <a:p>
            <a:pPr>
              <a:buClr>
                <a:srgbClr val="818778"/>
              </a:buClr>
            </a:pPr>
            <a:r>
              <a:rPr lang="en-US" altLang="en-US" b="0" dirty="0"/>
              <a:t>Expenses for lobbying (defined differently) generally not deductible as section 162 business expenses (must notify contributors of amounts not deductible)</a:t>
            </a:r>
          </a:p>
        </p:txBody>
      </p:sp>
      <p:sp>
        <p:nvSpPr>
          <p:cNvPr id="5" name="TextBox 4">
            <a:extLst>
              <a:ext uri="{FF2B5EF4-FFF2-40B4-BE49-F238E27FC236}">
                <a16:creationId xmlns:a16="http://schemas.microsoft.com/office/drawing/2014/main" id="{E3541F4B-B5B3-42A9-93BF-D8C14191B004}"/>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12</a:t>
            </a:r>
          </a:p>
        </p:txBody>
      </p:sp>
    </p:spTree>
    <p:extLst>
      <p:ext uri="{BB962C8B-B14F-4D97-AF65-F5344CB8AC3E}">
        <p14:creationId xmlns:p14="http://schemas.microsoft.com/office/powerpoint/2010/main" val="3572164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467600" cy="685800"/>
          </a:xfrm>
        </p:spPr>
        <p:txBody>
          <a:bodyPr>
            <a:normAutofit fontScale="90000"/>
          </a:bodyPr>
          <a:lstStyle/>
          <a:p>
            <a:r>
              <a:rPr lang="en-US" altLang="en-US" sz="3200" b="1" dirty="0"/>
              <a:t>Massachusetts Campaign Finance Law</a:t>
            </a:r>
            <a:endParaRPr lang="en-US" sz="3200" b="1" dirty="0"/>
          </a:p>
        </p:txBody>
      </p:sp>
      <p:sp>
        <p:nvSpPr>
          <p:cNvPr id="3" name="Content Placeholder 2"/>
          <p:cNvSpPr>
            <a:spLocks noGrp="1"/>
          </p:cNvSpPr>
          <p:nvPr>
            <p:ph idx="1"/>
          </p:nvPr>
        </p:nvSpPr>
        <p:spPr>
          <a:xfrm>
            <a:off x="1143000" y="1905000"/>
            <a:ext cx="7010400" cy="3886200"/>
          </a:xfrm>
        </p:spPr>
        <p:txBody>
          <a:bodyPr>
            <a:normAutofit fontScale="92500" lnSpcReduction="10000"/>
          </a:bodyPr>
          <a:lstStyle/>
          <a:p>
            <a:pPr>
              <a:buClr>
                <a:srgbClr val="818778"/>
              </a:buClr>
              <a:buFont typeface="Wingdings" panose="05000000000000000000" pitchFamily="2" charset="2"/>
              <a:buChar char="§"/>
            </a:pPr>
            <a:r>
              <a:rPr lang="en-US" altLang="en-US" dirty="0"/>
              <a:t>State and (most of) municipal campaign finance law is governed by General Laws c. 55 &amp; regulations established by the state’s Office of Campaign and Political Finance </a:t>
            </a:r>
          </a:p>
          <a:p>
            <a:pPr>
              <a:buClr>
                <a:srgbClr val="818778"/>
              </a:buClr>
              <a:buFont typeface="Wingdings" panose="05000000000000000000" pitchFamily="2" charset="2"/>
              <a:buChar char="§"/>
            </a:pPr>
            <a:r>
              <a:rPr lang="en-US" altLang="en-US" dirty="0"/>
              <a:t>Organizations that raise and expend money “in support of or opposition to” candidates must create political committees </a:t>
            </a:r>
          </a:p>
          <a:p>
            <a:pPr lvl="1">
              <a:buClr>
                <a:srgbClr val="818778"/>
              </a:buClr>
            </a:pPr>
            <a:r>
              <a:rPr lang="en-US" altLang="en-US" dirty="0"/>
              <a:t>Regulation of political committees is extensive; overarching goals are transparency and disclosure </a:t>
            </a:r>
          </a:p>
          <a:p>
            <a:pPr lvl="1">
              <a:buClr>
                <a:srgbClr val="818778"/>
              </a:buClr>
            </a:pPr>
            <a:r>
              <a:rPr lang="en-US" altLang="en-US" dirty="0"/>
              <a:t>Every dollar donated to and spent by a political committee must be documented and disclosed </a:t>
            </a:r>
          </a:p>
          <a:p>
            <a:pPr>
              <a:buClr>
                <a:srgbClr val="818778"/>
              </a:buClr>
              <a:buFont typeface="Wingdings" panose="05000000000000000000" pitchFamily="2" charset="2"/>
              <a:buChar char="§"/>
            </a:pPr>
            <a:endParaRPr lang="en-US" altLang="en-US" dirty="0"/>
          </a:p>
        </p:txBody>
      </p:sp>
      <p:sp>
        <p:nvSpPr>
          <p:cNvPr id="5" name="TextBox 4">
            <a:extLst>
              <a:ext uri="{FF2B5EF4-FFF2-40B4-BE49-F238E27FC236}">
                <a16:creationId xmlns:a16="http://schemas.microsoft.com/office/drawing/2014/main" id="{D0064EF9-E405-4574-ABDD-1BFADA8E7DC3}"/>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13</a:t>
            </a:r>
          </a:p>
        </p:txBody>
      </p:sp>
    </p:spTree>
    <p:extLst>
      <p:ext uri="{BB962C8B-B14F-4D97-AF65-F5344CB8AC3E}">
        <p14:creationId xmlns:p14="http://schemas.microsoft.com/office/powerpoint/2010/main" val="1399625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4F122-A8D9-4418-AC7C-6F663D243ACF}"/>
              </a:ext>
            </a:extLst>
          </p:cNvPr>
          <p:cNvSpPr>
            <a:spLocks noGrp="1"/>
          </p:cNvSpPr>
          <p:nvPr>
            <p:ph type="title"/>
          </p:nvPr>
        </p:nvSpPr>
        <p:spPr/>
        <p:txBody>
          <a:bodyPr>
            <a:normAutofit/>
          </a:bodyPr>
          <a:lstStyle/>
          <a:p>
            <a:r>
              <a:rPr lang="en-US" sz="2800" b="1" dirty="0"/>
              <a:t>State Law:  “Ballot Question Committee”</a:t>
            </a:r>
          </a:p>
        </p:txBody>
      </p:sp>
      <p:sp>
        <p:nvSpPr>
          <p:cNvPr id="3" name="Content Placeholder 2">
            <a:extLst>
              <a:ext uri="{FF2B5EF4-FFF2-40B4-BE49-F238E27FC236}">
                <a16:creationId xmlns:a16="http://schemas.microsoft.com/office/drawing/2014/main" id="{C5EB7A24-9AE8-46E4-82B5-796497F8F051}"/>
              </a:ext>
            </a:extLst>
          </p:cNvPr>
          <p:cNvSpPr>
            <a:spLocks noGrp="1"/>
          </p:cNvSpPr>
          <p:nvPr>
            <p:ph idx="1"/>
          </p:nvPr>
        </p:nvSpPr>
        <p:spPr/>
        <p:txBody>
          <a:bodyPr>
            <a:normAutofit fontScale="77500" lnSpcReduction="20000"/>
          </a:bodyPr>
          <a:lstStyle/>
          <a:p>
            <a:r>
              <a:rPr lang="en-US" dirty="0"/>
              <a:t>Spending on a ballot question may trigger registration requirements under state law </a:t>
            </a:r>
          </a:p>
          <a:p>
            <a:pPr lvl="1"/>
            <a:r>
              <a:rPr lang="en-US" dirty="0"/>
              <a:t>An entity that “[</a:t>
            </a:r>
            <a:r>
              <a:rPr lang="en-US" b="1" dirty="0"/>
              <a:t>1</a:t>
            </a:r>
            <a:r>
              <a:rPr lang="en-US" dirty="0"/>
              <a:t>] receives or expends money or other things of value [</a:t>
            </a:r>
            <a:r>
              <a:rPr lang="en-US" b="1" dirty="0"/>
              <a:t>2</a:t>
            </a:r>
            <a:r>
              <a:rPr lang="en-US" dirty="0"/>
              <a:t>] for the purpose of favoring or opposing the adoption or rejection of a specific question or questions submitted to the voters” must register as a type of political committee known as a “ballot question committee.” G.L. c. 55, s. 1.   </a:t>
            </a:r>
          </a:p>
          <a:p>
            <a:pPr lvl="1"/>
            <a:r>
              <a:rPr lang="en-US" dirty="0"/>
              <a:t>This language is </a:t>
            </a:r>
            <a:r>
              <a:rPr lang="en-US" u="sng" dirty="0"/>
              <a:t>very broad</a:t>
            </a:r>
            <a:r>
              <a:rPr lang="en-US" dirty="0"/>
              <a:t> and might ensnare nonprofit organizations that advocate even in passing for/against ballot questions.  </a:t>
            </a:r>
          </a:p>
          <a:p>
            <a:pPr marL="914400" lvl="2" indent="0">
              <a:buNone/>
            </a:pPr>
            <a:r>
              <a:rPr lang="en-US" dirty="0">
                <a:sym typeface="Wingdings" panose="05000000000000000000" pitchFamily="2" charset="2"/>
              </a:rPr>
              <a:t> For more than 20 years, OCPF has chosen to police only a subset of nonprofit political spending, though that may be changing </a:t>
            </a:r>
            <a:endParaRPr lang="en-US" dirty="0"/>
          </a:p>
        </p:txBody>
      </p:sp>
      <p:sp>
        <p:nvSpPr>
          <p:cNvPr id="5" name="TextBox 4">
            <a:extLst>
              <a:ext uri="{FF2B5EF4-FFF2-40B4-BE49-F238E27FC236}">
                <a16:creationId xmlns:a16="http://schemas.microsoft.com/office/drawing/2014/main" id="{E50FDA47-2F1F-46FA-A4AC-9604ECDE1C61}"/>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14</a:t>
            </a:r>
          </a:p>
        </p:txBody>
      </p:sp>
    </p:spTree>
    <p:extLst>
      <p:ext uri="{BB962C8B-B14F-4D97-AF65-F5344CB8AC3E}">
        <p14:creationId xmlns:p14="http://schemas.microsoft.com/office/powerpoint/2010/main" val="102056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560FF-097E-4EE7-98E8-F0B7F82599F4}"/>
              </a:ext>
            </a:extLst>
          </p:cNvPr>
          <p:cNvSpPr>
            <a:spLocks noGrp="1"/>
          </p:cNvSpPr>
          <p:nvPr>
            <p:ph type="title"/>
          </p:nvPr>
        </p:nvSpPr>
        <p:spPr/>
        <p:txBody>
          <a:bodyPr/>
          <a:lstStyle/>
          <a:p>
            <a:r>
              <a:rPr lang="en-US" b="1" dirty="0"/>
              <a:t>State Law:  Bright Lines</a:t>
            </a:r>
          </a:p>
        </p:txBody>
      </p:sp>
      <p:sp>
        <p:nvSpPr>
          <p:cNvPr id="3" name="Content Placeholder 2">
            <a:extLst>
              <a:ext uri="{FF2B5EF4-FFF2-40B4-BE49-F238E27FC236}">
                <a16:creationId xmlns:a16="http://schemas.microsoft.com/office/drawing/2014/main" id="{94598775-5964-42F9-9332-3881E315C1D1}"/>
              </a:ext>
            </a:extLst>
          </p:cNvPr>
          <p:cNvSpPr>
            <a:spLocks noGrp="1"/>
          </p:cNvSpPr>
          <p:nvPr>
            <p:ph idx="1"/>
          </p:nvPr>
        </p:nvSpPr>
        <p:spPr/>
        <p:txBody>
          <a:bodyPr>
            <a:normAutofit fontScale="55000" lnSpcReduction="20000"/>
          </a:bodyPr>
          <a:lstStyle/>
          <a:p>
            <a:r>
              <a:rPr lang="en-US" u="sng" dirty="0"/>
              <a:t>IF</a:t>
            </a:r>
            <a:r>
              <a:rPr lang="en-US" dirty="0"/>
              <a:t> a nonprofit organization raises funds </a:t>
            </a:r>
            <a:r>
              <a:rPr lang="en-US" u="sng" dirty="0"/>
              <a:t>or</a:t>
            </a:r>
            <a:r>
              <a:rPr lang="en-US" dirty="0"/>
              <a:t> accepts funds for the “purpose of favoring or opposing” one or more ballot questions</a:t>
            </a:r>
          </a:p>
          <a:p>
            <a:pPr marL="0" indent="0">
              <a:buNone/>
            </a:pPr>
            <a:r>
              <a:rPr lang="en-US" dirty="0"/>
              <a:t>	</a:t>
            </a:r>
            <a:r>
              <a:rPr lang="en-US" dirty="0">
                <a:sym typeface="Wingdings" panose="05000000000000000000" pitchFamily="2" charset="2"/>
              </a:rPr>
              <a:t> </a:t>
            </a:r>
            <a:r>
              <a:rPr lang="en-US" u="sng" dirty="0">
                <a:sym typeface="Wingdings" panose="05000000000000000000" pitchFamily="2" charset="2"/>
              </a:rPr>
              <a:t>THEN</a:t>
            </a:r>
            <a:r>
              <a:rPr lang="en-US" b="0" dirty="0">
                <a:sym typeface="Wingdings" panose="05000000000000000000" pitchFamily="2" charset="2"/>
              </a:rPr>
              <a:t> it must create a political committee for that purpose </a:t>
            </a:r>
          </a:p>
          <a:p>
            <a:pPr lvl="3"/>
            <a:r>
              <a:rPr lang="en-US" dirty="0">
                <a:sym typeface="Wingdings" panose="05000000000000000000" pitchFamily="2" charset="2"/>
              </a:rPr>
              <a:t>Even if advocacy related to a ballot question is only </a:t>
            </a:r>
            <a:r>
              <a:rPr lang="en-US" u="sng" dirty="0">
                <a:sym typeface="Wingdings" panose="05000000000000000000" pitchFamily="2" charset="2"/>
              </a:rPr>
              <a:t>part</a:t>
            </a:r>
            <a:r>
              <a:rPr lang="en-US" dirty="0">
                <a:sym typeface="Wingdings" panose="05000000000000000000" pitchFamily="2" charset="2"/>
              </a:rPr>
              <a:t> of the fundraising solicitation </a:t>
            </a:r>
          </a:p>
          <a:p>
            <a:pPr lvl="3"/>
            <a:r>
              <a:rPr lang="en-US" dirty="0">
                <a:sym typeface="Wingdings" panose="05000000000000000000" pitchFamily="2" charset="2"/>
              </a:rPr>
              <a:t>Even if the funds are earmarked by the donor without any encouragement by the nonprofit organization </a:t>
            </a:r>
          </a:p>
          <a:p>
            <a:r>
              <a:rPr lang="en-US" u="sng" dirty="0">
                <a:sym typeface="Wingdings" panose="05000000000000000000" pitchFamily="2" charset="2"/>
              </a:rPr>
              <a:t>IF</a:t>
            </a:r>
            <a:r>
              <a:rPr lang="en-US" dirty="0">
                <a:sym typeface="Wingdings" panose="05000000000000000000" pitchFamily="2" charset="2"/>
              </a:rPr>
              <a:t> a nonprofit organization spends more than $15,000 (or 10% of its gross revenues, whichever is lesser) to “favor or oppose” one or more ballot questions</a:t>
            </a:r>
          </a:p>
          <a:p>
            <a:pPr marL="0" indent="0">
              <a:buNone/>
            </a:pPr>
            <a:r>
              <a:rPr lang="en-US" dirty="0">
                <a:sym typeface="Wingdings" panose="05000000000000000000" pitchFamily="2" charset="2"/>
              </a:rPr>
              <a:t>	 </a:t>
            </a:r>
            <a:r>
              <a:rPr lang="en-US" u="sng" dirty="0">
                <a:sym typeface="Wingdings" panose="05000000000000000000" pitchFamily="2" charset="2"/>
              </a:rPr>
              <a:t>THEN</a:t>
            </a:r>
            <a:r>
              <a:rPr lang="en-US" b="0" dirty="0">
                <a:sym typeface="Wingdings" panose="05000000000000000000" pitchFamily="2" charset="2"/>
              </a:rPr>
              <a:t> it must create a political committee for that purpose </a:t>
            </a:r>
          </a:p>
          <a:p>
            <a:r>
              <a:rPr lang="en-US" u="sng" dirty="0">
                <a:sym typeface="Wingdings" panose="05000000000000000000" pitchFamily="2" charset="2"/>
              </a:rPr>
              <a:t>IF</a:t>
            </a:r>
            <a:r>
              <a:rPr lang="en-US" dirty="0">
                <a:sym typeface="Wingdings" panose="05000000000000000000" pitchFamily="2" charset="2"/>
              </a:rPr>
              <a:t> a nonprofit organization has reason to believe that a donor intends to support a ballot question through his/her support of the nonprofit organization</a:t>
            </a:r>
          </a:p>
          <a:p>
            <a:pPr marL="0" indent="0">
              <a:buNone/>
            </a:pPr>
            <a:r>
              <a:rPr lang="en-US" b="0" dirty="0">
                <a:sym typeface="Wingdings" panose="05000000000000000000" pitchFamily="2" charset="2"/>
              </a:rPr>
              <a:t>	 </a:t>
            </a:r>
            <a:r>
              <a:rPr lang="en-US" u="sng" dirty="0">
                <a:sym typeface="Wingdings" panose="05000000000000000000" pitchFamily="2" charset="2"/>
              </a:rPr>
              <a:t>THEN</a:t>
            </a:r>
            <a:r>
              <a:rPr lang="en-US" b="0" dirty="0">
                <a:sym typeface="Wingdings" panose="05000000000000000000" pitchFamily="2" charset="2"/>
              </a:rPr>
              <a:t> the donor should be directed instead to an existing 	ballot 	question committee; state law prohibits efforts to disguise the source of 	donations.  </a:t>
            </a:r>
          </a:p>
          <a:p>
            <a:endParaRPr lang="en-US" u="sng" dirty="0">
              <a:sym typeface="Wingdings" panose="05000000000000000000" pitchFamily="2" charset="2"/>
            </a:endParaRPr>
          </a:p>
        </p:txBody>
      </p:sp>
      <p:sp>
        <p:nvSpPr>
          <p:cNvPr id="5" name="TextBox 4">
            <a:extLst>
              <a:ext uri="{FF2B5EF4-FFF2-40B4-BE49-F238E27FC236}">
                <a16:creationId xmlns:a16="http://schemas.microsoft.com/office/drawing/2014/main" id="{67DAD836-6105-4911-8BCD-54E750D90429}"/>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15</a:t>
            </a:r>
          </a:p>
        </p:txBody>
      </p:sp>
    </p:spTree>
    <p:extLst>
      <p:ext uri="{BB962C8B-B14F-4D97-AF65-F5344CB8AC3E}">
        <p14:creationId xmlns:p14="http://schemas.microsoft.com/office/powerpoint/2010/main" val="2284388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467600" cy="685800"/>
          </a:xfrm>
        </p:spPr>
        <p:txBody>
          <a:bodyPr>
            <a:normAutofit/>
          </a:bodyPr>
          <a:lstStyle/>
          <a:p>
            <a:r>
              <a:rPr lang="en-US" sz="3200" b="1" dirty="0"/>
              <a:t>The Ballot Initiative Process</a:t>
            </a:r>
          </a:p>
        </p:txBody>
      </p:sp>
      <p:sp>
        <p:nvSpPr>
          <p:cNvPr id="3" name="Content Placeholder 2"/>
          <p:cNvSpPr>
            <a:spLocks noGrp="1"/>
          </p:cNvSpPr>
          <p:nvPr>
            <p:ph idx="1"/>
          </p:nvPr>
        </p:nvSpPr>
        <p:spPr>
          <a:xfrm>
            <a:off x="1143000" y="1905000"/>
            <a:ext cx="7010400" cy="3886200"/>
          </a:xfrm>
        </p:spPr>
        <p:txBody>
          <a:bodyPr>
            <a:normAutofit fontScale="77500" lnSpcReduction="20000"/>
          </a:bodyPr>
          <a:lstStyle/>
          <a:p>
            <a:pPr>
              <a:buClr>
                <a:srgbClr val="818778"/>
              </a:buClr>
            </a:pPr>
            <a:r>
              <a:rPr lang="en-US" altLang="en-US" dirty="0"/>
              <a:t>Frame of reference: </a:t>
            </a:r>
          </a:p>
          <a:p>
            <a:pPr lvl="1">
              <a:buClr>
                <a:srgbClr val="818778"/>
              </a:buClr>
            </a:pPr>
            <a:r>
              <a:rPr lang="en-US" altLang="en-US" dirty="0"/>
              <a:t>Progressive Era process intended to force action by a recalcitrant Legislature (and, if that fails, to go over its head)</a:t>
            </a:r>
          </a:p>
          <a:p>
            <a:pPr>
              <a:buClr>
                <a:srgbClr val="818778"/>
              </a:buClr>
            </a:pPr>
            <a:r>
              <a:rPr lang="en-US" altLang="en-US" dirty="0"/>
              <a:t>Steps in Proposing a Ballot Initiative </a:t>
            </a:r>
          </a:p>
          <a:p>
            <a:pPr lvl="1">
              <a:buClr>
                <a:srgbClr val="818778"/>
              </a:buClr>
            </a:pPr>
            <a:r>
              <a:rPr lang="en-US" altLang="en-US" dirty="0"/>
              <a:t>(1) Drafting the initiative and having it certified as suitable for the ballot by the Attorney General’s Office </a:t>
            </a:r>
          </a:p>
          <a:p>
            <a:pPr lvl="2"/>
            <a:r>
              <a:rPr lang="en-US" altLang="en-US" dirty="0"/>
              <a:t>NOTE:  when there are legal challenges to ballot questions, they are to the Attorney General’s certification.  </a:t>
            </a:r>
          </a:p>
          <a:p>
            <a:pPr lvl="1">
              <a:buClr>
                <a:srgbClr val="818778"/>
              </a:buClr>
            </a:pPr>
            <a:r>
              <a:rPr lang="en-US" altLang="en-US" dirty="0"/>
              <a:t>(2) Collecting signatures (3% of statewide voters in last gubernatorial election) </a:t>
            </a:r>
          </a:p>
          <a:p>
            <a:pPr lvl="1">
              <a:buClr>
                <a:srgbClr val="818778"/>
              </a:buClr>
            </a:pPr>
            <a:r>
              <a:rPr lang="en-US" altLang="en-US" dirty="0"/>
              <a:t>(3) Placed before the Legislature for possible action </a:t>
            </a:r>
          </a:p>
          <a:p>
            <a:pPr lvl="1">
              <a:buClr>
                <a:srgbClr val="818778"/>
              </a:buClr>
            </a:pPr>
            <a:r>
              <a:rPr lang="en-US" altLang="en-US" dirty="0"/>
              <a:t>(4) Collection of additional signatures (0.5%)</a:t>
            </a:r>
          </a:p>
          <a:p>
            <a:pPr lvl="1">
              <a:buClr>
                <a:srgbClr val="818778"/>
              </a:buClr>
            </a:pPr>
            <a:r>
              <a:rPr lang="en-US" altLang="en-US" dirty="0"/>
              <a:t>(5) Submission to the voters in biennial Nov. election (e.g., ’18)</a:t>
            </a:r>
          </a:p>
        </p:txBody>
      </p:sp>
      <p:sp>
        <p:nvSpPr>
          <p:cNvPr id="5" name="TextBox 4">
            <a:extLst>
              <a:ext uri="{FF2B5EF4-FFF2-40B4-BE49-F238E27FC236}">
                <a16:creationId xmlns:a16="http://schemas.microsoft.com/office/drawing/2014/main" id="{8586289C-2030-4800-AA5E-7AA323898076}"/>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16</a:t>
            </a:r>
          </a:p>
        </p:txBody>
      </p:sp>
    </p:spTree>
    <p:extLst>
      <p:ext uri="{BB962C8B-B14F-4D97-AF65-F5344CB8AC3E}">
        <p14:creationId xmlns:p14="http://schemas.microsoft.com/office/powerpoint/2010/main" val="3358644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467600" cy="685800"/>
          </a:xfrm>
        </p:spPr>
        <p:txBody>
          <a:bodyPr>
            <a:normAutofit/>
          </a:bodyPr>
          <a:lstStyle/>
          <a:p>
            <a:r>
              <a:rPr lang="en-US" sz="3200" b="1" dirty="0"/>
              <a:t>Ballot Question</a:t>
            </a:r>
          </a:p>
        </p:txBody>
      </p:sp>
      <p:sp>
        <p:nvSpPr>
          <p:cNvPr id="3" name="Content Placeholder 2"/>
          <p:cNvSpPr>
            <a:spLocks noGrp="1"/>
          </p:cNvSpPr>
          <p:nvPr>
            <p:ph idx="1"/>
          </p:nvPr>
        </p:nvSpPr>
        <p:spPr>
          <a:xfrm>
            <a:off x="1143000" y="1905000"/>
            <a:ext cx="7010400" cy="3886200"/>
          </a:xfrm>
        </p:spPr>
        <p:txBody>
          <a:bodyPr>
            <a:normAutofit fontScale="85000" lnSpcReduction="20000"/>
          </a:bodyPr>
          <a:lstStyle/>
          <a:p>
            <a:pPr>
              <a:buClr>
                <a:srgbClr val="818778"/>
              </a:buClr>
            </a:pPr>
            <a:r>
              <a:rPr lang="en-US" altLang="en-US" dirty="0"/>
              <a:t>Preparing Petition</a:t>
            </a:r>
          </a:p>
          <a:p>
            <a:pPr lvl="1">
              <a:buClr>
                <a:srgbClr val="818778"/>
              </a:buClr>
            </a:pPr>
            <a:r>
              <a:rPr lang="en-US" altLang="en-US" dirty="0"/>
              <a:t>Federal Tax Law</a:t>
            </a:r>
          </a:p>
          <a:p>
            <a:pPr lvl="2"/>
            <a:r>
              <a:rPr lang="en-US" altLang="en-US" dirty="0"/>
              <a:t>Lobbying once circulated for signatures (but certain pre-signature expenditures may be captured as well)</a:t>
            </a:r>
          </a:p>
          <a:p>
            <a:pPr lvl="1"/>
            <a:r>
              <a:rPr lang="en-US" altLang="en-US" dirty="0"/>
              <a:t>State Campaign Finance Law </a:t>
            </a:r>
          </a:p>
          <a:p>
            <a:pPr lvl="2"/>
            <a:r>
              <a:rPr lang="en-US" altLang="en-US" dirty="0"/>
              <a:t>Petitions must be submitted by 10 registered voters (i.e., not by nonprofits)</a:t>
            </a:r>
          </a:p>
          <a:p>
            <a:pPr lvl="2"/>
            <a:r>
              <a:rPr lang="en-US" altLang="en-US" dirty="0"/>
              <a:t>Nonprofit organizations can and do assist such voters without triggering campaign finance law consequences</a:t>
            </a:r>
          </a:p>
          <a:p>
            <a:pPr lvl="3"/>
            <a:r>
              <a:rPr lang="en-US" altLang="en-US" dirty="0"/>
              <a:t>Per OCPF guidance, organizations can even poll proposed ballot initiatives to determine which would be most popular with voters (OCPF Mem. 98-04)</a:t>
            </a:r>
          </a:p>
          <a:p>
            <a:pPr marL="457200" lvl="1" indent="0">
              <a:buClr>
                <a:srgbClr val="818778"/>
              </a:buClr>
              <a:buNone/>
            </a:pPr>
            <a:endParaRPr lang="en-US" altLang="en-US" dirty="0"/>
          </a:p>
        </p:txBody>
      </p:sp>
      <p:sp>
        <p:nvSpPr>
          <p:cNvPr id="5" name="TextBox 4">
            <a:extLst>
              <a:ext uri="{FF2B5EF4-FFF2-40B4-BE49-F238E27FC236}">
                <a16:creationId xmlns:a16="http://schemas.microsoft.com/office/drawing/2014/main" id="{9CADBB9B-C96F-4543-BCD0-4CEB6D3F458C}"/>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17</a:t>
            </a:r>
          </a:p>
        </p:txBody>
      </p:sp>
    </p:spTree>
    <p:extLst>
      <p:ext uri="{BB962C8B-B14F-4D97-AF65-F5344CB8AC3E}">
        <p14:creationId xmlns:p14="http://schemas.microsoft.com/office/powerpoint/2010/main" val="1948079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40D61-69D8-4F1F-A642-995D4869F1C9}"/>
              </a:ext>
            </a:extLst>
          </p:cNvPr>
          <p:cNvSpPr>
            <a:spLocks noGrp="1"/>
          </p:cNvSpPr>
          <p:nvPr>
            <p:ph type="title"/>
          </p:nvPr>
        </p:nvSpPr>
        <p:spPr/>
        <p:txBody>
          <a:bodyPr/>
          <a:lstStyle/>
          <a:p>
            <a:r>
              <a:rPr lang="en-US" dirty="0"/>
              <a:t>Ballot Question</a:t>
            </a:r>
          </a:p>
        </p:txBody>
      </p:sp>
      <p:sp>
        <p:nvSpPr>
          <p:cNvPr id="3" name="Content Placeholder 2">
            <a:extLst>
              <a:ext uri="{FF2B5EF4-FFF2-40B4-BE49-F238E27FC236}">
                <a16:creationId xmlns:a16="http://schemas.microsoft.com/office/drawing/2014/main" id="{9F1B59E3-5CA3-4247-81AD-7764129C51B9}"/>
              </a:ext>
            </a:extLst>
          </p:cNvPr>
          <p:cNvSpPr>
            <a:spLocks noGrp="1"/>
          </p:cNvSpPr>
          <p:nvPr>
            <p:ph idx="1"/>
          </p:nvPr>
        </p:nvSpPr>
        <p:spPr/>
        <p:txBody>
          <a:bodyPr>
            <a:normAutofit fontScale="92500" lnSpcReduction="10000"/>
          </a:bodyPr>
          <a:lstStyle/>
          <a:p>
            <a:r>
              <a:rPr lang="en-US" dirty="0"/>
              <a:t>Legal Challenge </a:t>
            </a:r>
            <a:endParaRPr lang="en-US" b="0" dirty="0"/>
          </a:p>
          <a:p>
            <a:pPr lvl="1"/>
            <a:r>
              <a:rPr lang="en-US" dirty="0"/>
              <a:t>Federal Tax Law </a:t>
            </a:r>
          </a:p>
          <a:p>
            <a:pPr lvl="2"/>
            <a:r>
              <a:rPr lang="en-US" dirty="0"/>
              <a:t>Should not be lobbying (communications not with officials formulating legislation) </a:t>
            </a:r>
          </a:p>
          <a:p>
            <a:pPr lvl="1"/>
            <a:r>
              <a:rPr lang="en-US" dirty="0"/>
              <a:t>State Campaign Finance Law </a:t>
            </a:r>
          </a:p>
          <a:p>
            <a:pPr lvl="2"/>
            <a:r>
              <a:rPr lang="en-US" dirty="0"/>
              <a:t>OCPF does not consider spending on a lawsuit regarding ballot question to be spending in favor of/opposition to the question (regardless whether the spending is pro/con)</a:t>
            </a:r>
          </a:p>
        </p:txBody>
      </p:sp>
      <p:sp>
        <p:nvSpPr>
          <p:cNvPr id="5" name="TextBox 4">
            <a:extLst>
              <a:ext uri="{FF2B5EF4-FFF2-40B4-BE49-F238E27FC236}">
                <a16:creationId xmlns:a16="http://schemas.microsoft.com/office/drawing/2014/main" id="{F04D45DF-EA77-4F1E-85DF-4F1FA16C4C0F}"/>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18</a:t>
            </a:r>
          </a:p>
        </p:txBody>
      </p:sp>
    </p:spTree>
    <p:extLst>
      <p:ext uri="{BB962C8B-B14F-4D97-AF65-F5344CB8AC3E}">
        <p14:creationId xmlns:p14="http://schemas.microsoft.com/office/powerpoint/2010/main" val="364282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905000"/>
            <a:ext cx="7467600" cy="1470025"/>
          </a:xfrm>
        </p:spPr>
        <p:txBody>
          <a:bodyPr>
            <a:normAutofit/>
          </a:bodyPr>
          <a:lstStyle/>
          <a:p>
            <a:r>
              <a:rPr lang="en-US" altLang="en-US" sz="3200" b="1" dirty="0">
                <a:solidFill>
                  <a:srgbClr val="363A2E"/>
                </a:solidFill>
              </a:rPr>
              <a:t>How Nonprofits Can Participate in Massachusetts Ballot Initiatives</a:t>
            </a:r>
            <a:endParaRPr lang="en-US" sz="3200" b="1" dirty="0">
              <a:solidFill>
                <a:srgbClr val="363A2E"/>
              </a:solidFill>
            </a:endParaRPr>
          </a:p>
        </p:txBody>
      </p:sp>
      <p:sp>
        <p:nvSpPr>
          <p:cNvPr id="3" name="TextBox 2"/>
          <p:cNvSpPr txBox="1"/>
          <p:nvPr/>
        </p:nvSpPr>
        <p:spPr>
          <a:xfrm>
            <a:off x="6705600" y="6428115"/>
            <a:ext cx="1981200" cy="261610"/>
          </a:xfrm>
          <a:prstGeom prst="rect">
            <a:avLst/>
          </a:prstGeom>
          <a:noFill/>
        </p:spPr>
        <p:txBody>
          <a:bodyPr wrap="square" rtlCol="0">
            <a:spAutoFit/>
          </a:bodyPr>
          <a:lstStyle/>
          <a:p>
            <a:r>
              <a:rPr lang="en-US" sz="1100" baseline="30000" dirty="0">
                <a:solidFill>
                  <a:schemeClr val="tx1">
                    <a:lumMod val="50000"/>
                    <a:lumOff val="50000"/>
                  </a:schemeClr>
                </a:solidFill>
              </a:rPr>
              <a:t>©</a:t>
            </a:r>
            <a:r>
              <a:rPr lang="en-US" sz="1100" dirty="0">
                <a:solidFill>
                  <a:schemeClr val="tx1">
                    <a:lumMod val="50000"/>
                    <a:lumOff val="50000"/>
                  </a:schemeClr>
                </a:solidFill>
              </a:rPr>
              <a:t>Hemenway &amp; Barnes, 2018</a:t>
            </a:r>
          </a:p>
        </p:txBody>
      </p:sp>
      <p:sp>
        <p:nvSpPr>
          <p:cNvPr id="5" name="Title 1"/>
          <p:cNvSpPr txBox="1">
            <a:spLocks/>
          </p:cNvSpPr>
          <p:nvPr/>
        </p:nvSpPr>
        <p:spPr>
          <a:xfrm>
            <a:off x="914400" y="3048001"/>
            <a:ext cx="7315200" cy="20574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Avenir LT Std 45 Book" pitchFamily="34" charset="0"/>
                <a:ea typeface="+mj-ea"/>
                <a:cs typeface="+mj-cs"/>
              </a:defRPr>
            </a:lvl1pPr>
          </a:lstStyle>
          <a:p>
            <a:endParaRPr lang="en-US" altLang="en-US" sz="2800" b="1" dirty="0">
              <a:solidFill>
                <a:schemeClr val="bg1">
                  <a:lumMod val="65000"/>
                </a:schemeClr>
              </a:solidFill>
            </a:endParaRPr>
          </a:p>
          <a:p>
            <a:endParaRPr lang="en-US" altLang="en-US" sz="2800" b="1" dirty="0">
              <a:solidFill>
                <a:schemeClr val="bg1">
                  <a:lumMod val="65000"/>
                </a:schemeClr>
              </a:solidFill>
            </a:endParaRPr>
          </a:p>
          <a:p>
            <a:endParaRPr lang="en-US" altLang="en-US" sz="2800" b="1" dirty="0">
              <a:solidFill>
                <a:schemeClr val="bg1">
                  <a:lumMod val="65000"/>
                </a:schemeClr>
              </a:solidFill>
            </a:endParaRPr>
          </a:p>
          <a:p>
            <a:r>
              <a:rPr lang="en-US" sz="2800" b="1" dirty="0">
                <a:solidFill>
                  <a:schemeClr val="bg1">
                    <a:lumMod val="50000"/>
                  </a:schemeClr>
                </a:solidFill>
              </a:rPr>
              <a:t>April 4, 2018</a:t>
            </a:r>
          </a:p>
          <a:p>
            <a:endParaRPr lang="en-US" sz="2800" b="1" dirty="0">
              <a:solidFill>
                <a:schemeClr val="bg1">
                  <a:lumMod val="50000"/>
                </a:schemeClr>
              </a:solidFill>
            </a:endParaRPr>
          </a:p>
          <a:p>
            <a:r>
              <a:rPr lang="en-US" sz="2800" b="1" dirty="0">
                <a:solidFill>
                  <a:schemeClr val="bg1">
                    <a:lumMod val="50000"/>
                  </a:schemeClr>
                </a:solidFill>
              </a:rPr>
              <a:t>Brad Bedingfield</a:t>
            </a:r>
          </a:p>
          <a:p>
            <a:r>
              <a:rPr lang="en-US" sz="2800" b="1" dirty="0">
                <a:solidFill>
                  <a:schemeClr val="bg1">
                    <a:lumMod val="50000"/>
                  </a:schemeClr>
                </a:solidFill>
              </a:rPr>
              <a:t>Pat Moore</a:t>
            </a:r>
          </a:p>
        </p:txBody>
      </p:sp>
    </p:spTree>
    <p:extLst>
      <p:ext uri="{BB962C8B-B14F-4D97-AF65-F5344CB8AC3E}">
        <p14:creationId xmlns:p14="http://schemas.microsoft.com/office/powerpoint/2010/main" val="4128006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467600" cy="685800"/>
          </a:xfrm>
        </p:spPr>
        <p:txBody>
          <a:bodyPr>
            <a:normAutofit/>
          </a:bodyPr>
          <a:lstStyle/>
          <a:p>
            <a:r>
              <a:rPr lang="en-US" sz="3200" b="1" dirty="0"/>
              <a:t>Ballot Question</a:t>
            </a:r>
          </a:p>
        </p:txBody>
      </p:sp>
      <p:sp>
        <p:nvSpPr>
          <p:cNvPr id="3" name="Content Placeholder 2"/>
          <p:cNvSpPr>
            <a:spLocks noGrp="1"/>
          </p:cNvSpPr>
          <p:nvPr>
            <p:ph idx="1"/>
          </p:nvPr>
        </p:nvSpPr>
        <p:spPr>
          <a:xfrm>
            <a:off x="1143000" y="1905000"/>
            <a:ext cx="7010400" cy="3886200"/>
          </a:xfrm>
        </p:spPr>
        <p:txBody>
          <a:bodyPr>
            <a:normAutofit lnSpcReduction="10000"/>
          </a:bodyPr>
          <a:lstStyle/>
          <a:p>
            <a:pPr>
              <a:buClr>
                <a:srgbClr val="818778"/>
              </a:buClr>
            </a:pPr>
            <a:r>
              <a:rPr lang="en-US" altLang="en-US" dirty="0"/>
              <a:t>Collecting signatures</a:t>
            </a:r>
          </a:p>
          <a:p>
            <a:pPr lvl="1">
              <a:buClr>
                <a:srgbClr val="818778"/>
              </a:buClr>
            </a:pPr>
            <a:r>
              <a:rPr lang="en-US" altLang="en-US" dirty="0"/>
              <a:t>Federal Tax Law:  </a:t>
            </a:r>
          </a:p>
          <a:p>
            <a:pPr lvl="2"/>
            <a:r>
              <a:rPr lang="en-US" altLang="en-US" dirty="0"/>
              <a:t>Lobbying (beware indirect political activity)</a:t>
            </a:r>
          </a:p>
          <a:p>
            <a:pPr lvl="1">
              <a:buClr>
                <a:srgbClr val="818778"/>
              </a:buClr>
            </a:pPr>
            <a:r>
              <a:rPr lang="en-US" altLang="en-US" dirty="0"/>
              <a:t>State Campaign Finance Law </a:t>
            </a:r>
          </a:p>
          <a:p>
            <a:pPr lvl="2"/>
            <a:r>
              <a:rPr lang="en-US" altLang="en-US" dirty="0"/>
              <a:t>Money spent (including payroll) in support of signature gathering is spending “for the purpose of favoring or opposing” a ballot question </a:t>
            </a:r>
          </a:p>
          <a:p>
            <a:pPr lvl="3"/>
            <a:r>
              <a:rPr lang="en-US" altLang="en-US" dirty="0"/>
              <a:t>Grey area = spending less than $15,000 cumulatively </a:t>
            </a:r>
          </a:p>
          <a:p>
            <a:pPr lvl="1">
              <a:buClr>
                <a:srgbClr val="818778"/>
              </a:buClr>
            </a:pPr>
            <a:endParaRPr lang="en-US" altLang="en-US" dirty="0"/>
          </a:p>
        </p:txBody>
      </p:sp>
      <p:sp>
        <p:nvSpPr>
          <p:cNvPr id="6" name="TextBox 5">
            <a:extLst>
              <a:ext uri="{FF2B5EF4-FFF2-40B4-BE49-F238E27FC236}">
                <a16:creationId xmlns:a16="http://schemas.microsoft.com/office/drawing/2014/main" id="{14C65711-0B48-4959-98AD-BE0626CBCE25}"/>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19</a:t>
            </a:r>
          </a:p>
        </p:txBody>
      </p:sp>
    </p:spTree>
    <p:extLst>
      <p:ext uri="{BB962C8B-B14F-4D97-AF65-F5344CB8AC3E}">
        <p14:creationId xmlns:p14="http://schemas.microsoft.com/office/powerpoint/2010/main" val="2893056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200" y="1257300"/>
            <a:ext cx="7467600" cy="685800"/>
          </a:xfrm>
        </p:spPr>
        <p:txBody>
          <a:bodyPr>
            <a:normAutofit/>
          </a:bodyPr>
          <a:lstStyle/>
          <a:p>
            <a:r>
              <a:rPr lang="en-US" sz="3200" b="1" dirty="0"/>
              <a:t>Ballot Question</a:t>
            </a:r>
          </a:p>
        </p:txBody>
      </p:sp>
      <p:sp>
        <p:nvSpPr>
          <p:cNvPr id="3" name="Content Placeholder 2"/>
          <p:cNvSpPr>
            <a:spLocks noGrp="1"/>
          </p:cNvSpPr>
          <p:nvPr>
            <p:ph idx="1"/>
          </p:nvPr>
        </p:nvSpPr>
        <p:spPr>
          <a:xfrm>
            <a:off x="1143000" y="1905000"/>
            <a:ext cx="7010400" cy="3886200"/>
          </a:xfrm>
        </p:spPr>
        <p:txBody>
          <a:bodyPr>
            <a:normAutofit fontScale="92500" lnSpcReduction="10000"/>
          </a:bodyPr>
          <a:lstStyle/>
          <a:p>
            <a:pPr>
              <a:buClr>
                <a:srgbClr val="818778"/>
              </a:buClr>
            </a:pPr>
            <a:r>
              <a:rPr lang="en-US" altLang="en-US" dirty="0"/>
              <a:t>Petitioning the legislature to allow or disallow petition</a:t>
            </a:r>
          </a:p>
          <a:p>
            <a:pPr lvl="1">
              <a:buClr>
                <a:srgbClr val="818778"/>
              </a:buClr>
            </a:pPr>
            <a:r>
              <a:rPr lang="en-US" altLang="en-US" dirty="0"/>
              <a:t>Federal Tax Law:  </a:t>
            </a:r>
          </a:p>
          <a:p>
            <a:pPr lvl="2"/>
            <a:r>
              <a:rPr lang="en-US" altLang="en-US" dirty="0"/>
              <a:t>Lobbying (beware indirect political activity)</a:t>
            </a:r>
          </a:p>
          <a:p>
            <a:pPr lvl="3"/>
            <a:r>
              <a:rPr lang="en-US" altLang="en-US" dirty="0"/>
              <a:t>Communications with public during this phase may be “grassroots lobbying”</a:t>
            </a:r>
          </a:p>
          <a:p>
            <a:pPr lvl="1">
              <a:buClr>
                <a:srgbClr val="818778"/>
              </a:buClr>
            </a:pPr>
            <a:r>
              <a:rPr lang="en-US" altLang="en-US" dirty="0"/>
              <a:t>State Campaign Finance Law </a:t>
            </a:r>
          </a:p>
          <a:p>
            <a:pPr lvl="2"/>
            <a:r>
              <a:rPr lang="en-US" altLang="en-US" dirty="0"/>
              <a:t>Not implicated </a:t>
            </a:r>
          </a:p>
          <a:p>
            <a:pPr lvl="3"/>
            <a:r>
              <a:rPr lang="en-US" altLang="en-US" dirty="0"/>
              <a:t>NOTE:  lobbying can give rise to separate registration requirements with the Secretary of the Commonwealth </a:t>
            </a:r>
          </a:p>
          <a:p>
            <a:pPr lvl="1">
              <a:buClr>
                <a:srgbClr val="818778"/>
              </a:buClr>
            </a:pPr>
            <a:endParaRPr lang="en-US" altLang="en-US" dirty="0"/>
          </a:p>
        </p:txBody>
      </p:sp>
      <p:sp>
        <p:nvSpPr>
          <p:cNvPr id="6" name="TextBox 5">
            <a:extLst>
              <a:ext uri="{FF2B5EF4-FFF2-40B4-BE49-F238E27FC236}">
                <a16:creationId xmlns:a16="http://schemas.microsoft.com/office/drawing/2014/main" id="{0CAE1437-CEF5-4683-8A50-6FAD953113C2}"/>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20</a:t>
            </a:r>
          </a:p>
        </p:txBody>
      </p:sp>
    </p:spTree>
    <p:extLst>
      <p:ext uri="{BB962C8B-B14F-4D97-AF65-F5344CB8AC3E}">
        <p14:creationId xmlns:p14="http://schemas.microsoft.com/office/powerpoint/2010/main" val="2723551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3C6C1-9082-46E0-9F40-9306811D6B7E}"/>
              </a:ext>
            </a:extLst>
          </p:cNvPr>
          <p:cNvSpPr>
            <a:spLocks noGrp="1"/>
          </p:cNvSpPr>
          <p:nvPr>
            <p:ph type="title"/>
          </p:nvPr>
        </p:nvSpPr>
        <p:spPr>
          <a:xfrm>
            <a:off x="838200" y="1075309"/>
            <a:ext cx="7467600" cy="685800"/>
          </a:xfrm>
        </p:spPr>
        <p:txBody>
          <a:bodyPr>
            <a:normAutofit/>
          </a:bodyPr>
          <a:lstStyle/>
          <a:p>
            <a:r>
              <a:rPr lang="en-US" sz="3200" b="1" dirty="0"/>
              <a:t>Ballot Question</a:t>
            </a:r>
          </a:p>
        </p:txBody>
      </p:sp>
      <p:sp>
        <p:nvSpPr>
          <p:cNvPr id="3" name="Content Placeholder 2">
            <a:extLst>
              <a:ext uri="{FF2B5EF4-FFF2-40B4-BE49-F238E27FC236}">
                <a16:creationId xmlns:a16="http://schemas.microsoft.com/office/drawing/2014/main" id="{92F7F111-B344-4679-BED1-CF597CD1DF71}"/>
              </a:ext>
            </a:extLst>
          </p:cNvPr>
          <p:cNvSpPr>
            <a:spLocks noGrp="1"/>
          </p:cNvSpPr>
          <p:nvPr>
            <p:ph idx="1"/>
          </p:nvPr>
        </p:nvSpPr>
        <p:spPr>
          <a:xfrm>
            <a:off x="1371600" y="1761109"/>
            <a:ext cx="6400800" cy="3801491"/>
          </a:xfrm>
        </p:spPr>
        <p:txBody>
          <a:bodyPr>
            <a:normAutofit fontScale="55000" lnSpcReduction="20000"/>
          </a:bodyPr>
          <a:lstStyle/>
          <a:p>
            <a:r>
              <a:rPr lang="en-US" dirty="0"/>
              <a:t>Spending in favor of/opposition to a ballot question: </a:t>
            </a:r>
          </a:p>
          <a:p>
            <a:pPr lvl="1"/>
            <a:r>
              <a:rPr lang="en-US" sz="2600" dirty="0"/>
              <a:t>Federal Tax Law </a:t>
            </a:r>
          </a:p>
          <a:p>
            <a:pPr lvl="2"/>
            <a:r>
              <a:rPr lang="en-US" sz="2600" dirty="0"/>
              <a:t>Lobbying (beware indirect political activity)</a:t>
            </a:r>
          </a:p>
          <a:p>
            <a:pPr lvl="1"/>
            <a:r>
              <a:rPr lang="en-US" sz="2500" dirty="0"/>
              <a:t>State Campaign Finance Law </a:t>
            </a:r>
          </a:p>
          <a:p>
            <a:pPr lvl="2"/>
            <a:r>
              <a:rPr lang="en-US" sz="2500" dirty="0"/>
              <a:t>Triggers registration unless it is less than $15,000 (or 10% of the organization’s annual revenue, whichever is lesser)</a:t>
            </a:r>
          </a:p>
          <a:p>
            <a:pPr lvl="3"/>
            <a:r>
              <a:rPr lang="en-US" sz="2500" dirty="0"/>
              <a:t>Even this safe harbor is on uncertain ground, as the Attorney General’s Office recently has refused to defend it before the Supreme Judicial Court </a:t>
            </a:r>
          </a:p>
          <a:p>
            <a:pPr lvl="2"/>
            <a:r>
              <a:rPr lang="en-US" sz="2500" u="sng" dirty="0"/>
              <a:t>NOTE:</a:t>
            </a:r>
            <a:r>
              <a:rPr lang="en-US" sz="2500" dirty="0"/>
              <a:t>  There is a U.S. Supreme Court decision from the late 1980s suggesting that nonprofits have a First Amendment right to engage in de </a:t>
            </a:r>
            <a:r>
              <a:rPr lang="en-US" sz="2500" dirty="0" err="1"/>
              <a:t>minimis</a:t>
            </a:r>
            <a:r>
              <a:rPr lang="en-US" sz="2500" dirty="0"/>
              <a:t> political spending without triggering onerous registration requirements</a:t>
            </a:r>
          </a:p>
          <a:p>
            <a:pPr lvl="3"/>
            <a:r>
              <a:rPr lang="en-US" sz="2500" dirty="0"/>
              <a:t>For years, OCPF has drawn the line at $15,000; if that line falls, it likely will draw a new one.  In a different context, the feds consider de </a:t>
            </a:r>
            <a:r>
              <a:rPr lang="en-US" sz="2500" dirty="0" err="1"/>
              <a:t>minimis</a:t>
            </a:r>
            <a:r>
              <a:rPr lang="en-US" sz="2500" dirty="0"/>
              <a:t> spending to be anything exceeding $250.  </a:t>
            </a:r>
          </a:p>
        </p:txBody>
      </p:sp>
      <p:sp>
        <p:nvSpPr>
          <p:cNvPr id="5" name="TextBox 4">
            <a:extLst>
              <a:ext uri="{FF2B5EF4-FFF2-40B4-BE49-F238E27FC236}">
                <a16:creationId xmlns:a16="http://schemas.microsoft.com/office/drawing/2014/main" id="{A5CAF6AA-EB84-4298-84CA-003A80A28C12}"/>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21</a:t>
            </a:r>
          </a:p>
        </p:txBody>
      </p:sp>
    </p:spTree>
    <p:extLst>
      <p:ext uri="{BB962C8B-B14F-4D97-AF65-F5344CB8AC3E}">
        <p14:creationId xmlns:p14="http://schemas.microsoft.com/office/powerpoint/2010/main" val="1621086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467600" cy="685800"/>
          </a:xfrm>
        </p:spPr>
        <p:txBody>
          <a:bodyPr>
            <a:normAutofit/>
          </a:bodyPr>
          <a:lstStyle/>
          <a:p>
            <a:r>
              <a:rPr lang="en-US" sz="3200" b="1" dirty="0"/>
              <a:t>Ballot Question</a:t>
            </a:r>
          </a:p>
        </p:txBody>
      </p:sp>
      <p:sp>
        <p:nvSpPr>
          <p:cNvPr id="3" name="Content Placeholder 2"/>
          <p:cNvSpPr>
            <a:spLocks noGrp="1"/>
          </p:cNvSpPr>
          <p:nvPr>
            <p:ph idx="1"/>
          </p:nvPr>
        </p:nvSpPr>
        <p:spPr>
          <a:xfrm>
            <a:off x="1143000" y="1905000"/>
            <a:ext cx="7010400" cy="3886200"/>
          </a:xfrm>
        </p:spPr>
        <p:txBody>
          <a:bodyPr>
            <a:normAutofit fontScale="70000" lnSpcReduction="20000"/>
          </a:bodyPr>
          <a:lstStyle/>
          <a:p>
            <a:pPr>
              <a:buClr>
                <a:srgbClr val="818778"/>
              </a:buClr>
            </a:pPr>
            <a:r>
              <a:rPr lang="en-US" altLang="en-US" dirty="0"/>
              <a:t>Providing funding to others advocating for or against initiative</a:t>
            </a:r>
          </a:p>
          <a:p>
            <a:pPr lvl="1">
              <a:buClr>
                <a:srgbClr val="818778"/>
              </a:buClr>
            </a:pPr>
            <a:r>
              <a:rPr lang="en-US" altLang="en-US" dirty="0"/>
              <a:t>Federal Tax Law:  </a:t>
            </a:r>
          </a:p>
          <a:p>
            <a:pPr lvl="2"/>
            <a:r>
              <a:rPr lang="en-US" altLang="en-US" dirty="0"/>
              <a:t>Lobbying (beware indirect political activity; beware earmarked grants from private foundations)</a:t>
            </a:r>
          </a:p>
          <a:p>
            <a:pPr lvl="1"/>
            <a:r>
              <a:rPr lang="en-US" altLang="en-US" dirty="0"/>
              <a:t>State Campaign Finance Law </a:t>
            </a:r>
          </a:p>
          <a:p>
            <a:pPr lvl="2"/>
            <a:r>
              <a:rPr lang="en-US" altLang="en-US" dirty="0"/>
              <a:t>This is forbidden, unless you affirmatively disclose the underlying source of the funding, for two reasons: </a:t>
            </a:r>
          </a:p>
          <a:p>
            <a:pPr lvl="3"/>
            <a:r>
              <a:rPr lang="en-US" altLang="en-US" dirty="0"/>
              <a:t>It constitutes fundraising in favor of/opposition to a ballot question, which triggers registration; and </a:t>
            </a:r>
          </a:p>
          <a:p>
            <a:pPr lvl="3"/>
            <a:r>
              <a:rPr lang="en-US" altLang="en-US" dirty="0"/>
              <a:t>State law prohibits any effort to disguise the source of political funding </a:t>
            </a:r>
          </a:p>
          <a:p>
            <a:pPr lvl="2"/>
            <a:r>
              <a:rPr lang="en-US" altLang="en-US" dirty="0"/>
              <a:t>Recently, OCPF has been </a:t>
            </a:r>
            <a:r>
              <a:rPr lang="en-US" altLang="en-US" b="1" u="sng" dirty="0"/>
              <a:t>very aggressive</a:t>
            </a:r>
            <a:r>
              <a:rPr lang="en-US" altLang="en-US" dirty="0"/>
              <a:t> in policing this area.  It shut down two 501(c)(4) groups because of their activities in the 2016 election (regarding the charter school and marijuana ballot questions), disclosed all of their donors, and required one to forfeit nearly $500,000 to the Commonwealth.  </a:t>
            </a:r>
          </a:p>
          <a:p>
            <a:pPr lvl="1">
              <a:buClr>
                <a:srgbClr val="818778"/>
              </a:buClr>
            </a:pPr>
            <a:endParaRPr lang="en-US" altLang="en-US" dirty="0"/>
          </a:p>
        </p:txBody>
      </p:sp>
      <p:sp>
        <p:nvSpPr>
          <p:cNvPr id="6" name="TextBox 5">
            <a:extLst>
              <a:ext uri="{FF2B5EF4-FFF2-40B4-BE49-F238E27FC236}">
                <a16:creationId xmlns:a16="http://schemas.microsoft.com/office/drawing/2014/main" id="{84EB3182-17B1-439B-ABAC-EC6B3547E401}"/>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22</a:t>
            </a:r>
          </a:p>
        </p:txBody>
      </p:sp>
    </p:spTree>
    <p:extLst>
      <p:ext uri="{BB962C8B-B14F-4D97-AF65-F5344CB8AC3E}">
        <p14:creationId xmlns:p14="http://schemas.microsoft.com/office/powerpoint/2010/main" val="2303950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467600" cy="685800"/>
          </a:xfrm>
        </p:spPr>
        <p:txBody>
          <a:bodyPr>
            <a:normAutofit/>
          </a:bodyPr>
          <a:lstStyle/>
          <a:p>
            <a:r>
              <a:rPr lang="en-US" sz="3200" b="1" dirty="0"/>
              <a:t>Ballot Question</a:t>
            </a:r>
          </a:p>
        </p:txBody>
      </p:sp>
      <p:sp>
        <p:nvSpPr>
          <p:cNvPr id="3" name="Content Placeholder 2"/>
          <p:cNvSpPr>
            <a:spLocks noGrp="1"/>
          </p:cNvSpPr>
          <p:nvPr>
            <p:ph idx="1"/>
          </p:nvPr>
        </p:nvSpPr>
        <p:spPr>
          <a:xfrm>
            <a:off x="1143000" y="1905000"/>
            <a:ext cx="7010400" cy="3886200"/>
          </a:xfrm>
        </p:spPr>
        <p:txBody>
          <a:bodyPr>
            <a:normAutofit fontScale="92500" lnSpcReduction="20000"/>
          </a:bodyPr>
          <a:lstStyle/>
          <a:p>
            <a:pPr>
              <a:buClr>
                <a:srgbClr val="818778"/>
              </a:buClr>
            </a:pPr>
            <a:r>
              <a:rPr lang="en-US" altLang="en-US" dirty="0"/>
              <a:t>Advocating for issue related to initiative</a:t>
            </a:r>
          </a:p>
          <a:p>
            <a:pPr lvl="1">
              <a:buClr>
                <a:srgbClr val="818778"/>
              </a:buClr>
            </a:pPr>
            <a:r>
              <a:rPr lang="en-US" altLang="en-US" dirty="0"/>
              <a:t>Federal Tax Law:  </a:t>
            </a:r>
          </a:p>
          <a:p>
            <a:pPr lvl="2"/>
            <a:r>
              <a:rPr lang="en-US" altLang="en-US" dirty="0"/>
              <a:t>Fine unless disguised lobbying (or political activity)</a:t>
            </a:r>
          </a:p>
          <a:p>
            <a:pPr lvl="2"/>
            <a:r>
              <a:rPr lang="en-US" altLang="en-US" dirty="0"/>
              <a:t>Probably fine if history of advocating for this issue, can argue unrelated to timing of ballot</a:t>
            </a:r>
          </a:p>
          <a:p>
            <a:pPr lvl="1"/>
            <a:r>
              <a:rPr lang="en-US" altLang="en-US" dirty="0"/>
              <a:t>State Campaign Finance Law </a:t>
            </a:r>
          </a:p>
          <a:p>
            <a:pPr lvl="2"/>
            <a:r>
              <a:rPr lang="en-US" altLang="en-US" dirty="0"/>
              <a:t>OCPF will look at facts and circumstances to determine whether issue advocacy is consistent with organization’s typical conduct or, instead, increased for or uniquely tailored to a ballot question </a:t>
            </a:r>
          </a:p>
          <a:p>
            <a:pPr lvl="1">
              <a:buClr>
                <a:srgbClr val="818778"/>
              </a:buClr>
            </a:pPr>
            <a:endParaRPr lang="en-US" altLang="en-US" dirty="0"/>
          </a:p>
        </p:txBody>
      </p:sp>
      <p:sp>
        <p:nvSpPr>
          <p:cNvPr id="6" name="TextBox 5">
            <a:extLst>
              <a:ext uri="{FF2B5EF4-FFF2-40B4-BE49-F238E27FC236}">
                <a16:creationId xmlns:a16="http://schemas.microsoft.com/office/drawing/2014/main" id="{2A37C7E9-E17A-44B1-90D1-BBF6A147B023}"/>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23</a:t>
            </a:r>
          </a:p>
        </p:txBody>
      </p:sp>
    </p:spTree>
    <p:extLst>
      <p:ext uri="{BB962C8B-B14F-4D97-AF65-F5344CB8AC3E}">
        <p14:creationId xmlns:p14="http://schemas.microsoft.com/office/powerpoint/2010/main" val="13748112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467600" cy="685800"/>
          </a:xfrm>
        </p:spPr>
        <p:txBody>
          <a:bodyPr>
            <a:normAutofit/>
          </a:bodyPr>
          <a:lstStyle/>
          <a:p>
            <a:r>
              <a:rPr lang="en-US" sz="3200" b="1" dirty="0"/>
              <a:t>Ballot Question</a:t>
            </a:r>
          </a:p>
        </p:txBody>
      </p:sp>
      <p:sp>
        <p:nvSpPr>
          <p:cNvPr id="3" name="Content Placeholder 2"/>
          <p:cNvSpPr>
            <a:spLocks noGrp="1"/>
          </p:cNvSpPr>
          <p:nvPr>
            <p:ph idx="1"/>
          </p:nvPr>
        </p:nvSpPr>
        <p:spPr>
          <a:xfrm>
            <a:off x="1143000" y="1905000"/>
            <a:ext cx="7010400" cy="3886200"/>
          </a:xfrm>
        </p:spPr>
        <p:txBody>
          <a:bodyPr>
            <a:normAutofit fontScale="77500" lnSpcReduction="20000"/>
          </a:bodyPr>
          <a:lstStyle/>
          <a:p>
            <a:pPr>
              <a:buClr>
                <a:srgbClr val="818778"/>
              </a:buClr>
            </a:pPr>
            <a:r>
              <a:rPr lang="en-US" altLang="en-US" dirty="0"/>
              <a:t>What is advocacy for/against a ballot initiative? </a:t>
            </a:r>
          </a:p>
          <a:p>
            <a:pPr lvl="1">
              <a:buClr>
                <a:srgbClr val="818778"/>
              </a:buClr>
            </a:pPr>
            <a:r>
              <a:rPr lang="en-US" altLang="en-US" dirty="0"/>
              <a:t>Federal Tax Law:  </a:t>
            </a:r>
          </a:p>
          <a:p>
            <a:pPr lvl="2"/>
            <a:r>
              <a:rPr lang="en-US" altLang="en-US" dirty="0"/>
              <a:t>Advocacy – use of resources expressing a view on ballot</a:t>
            </a:r>
          </a:p>
          <a:p>
            <a:pPr lvl="2"/>
            <a:r>
              <a:rPr lang="en-US" altLang="en-US" dirty="0"/>
              <a:t>Not advocacy – Nonpartisan analysis (full and fair discussion, broadly disseminated)</a:t>
            </a:r>
          </a:p>
          <a:p>
            <a:pPr lvl="1"/>
            <a:r>
              <a:rPr lang="en-US" altLang="en-US" dirty="0"/>
              <a:t>State Campaign Finance Law </a:t>
            </a:r>
          </a:p>
          <a:p>
            <a:pPr lvl="2"/>
            <a:r>
              <a:rPr lang="en-US" altLang="en-US" dirty="0"/>
              <a:t>Advocacy</a:t>
            </a:r>
          </a:p>
          <a:p>
            <a:pPr lvl="3"/>
            <a:r>
              <a:rPr lang="en-US" altLang="en-US" dirty="0"/>
              <a:t>Advertising (including leaflets) in support/opposition</a:t>
            </a:r>
          </a:p>
          <a:p>
            <a:pPr lvl="3"/>
            <a:r>
              <a:rPr lang="en-US" altLang="en-US" dirty="0"/>
              <a:t>Use of paid staff to canvass in support/opposition </a:t>
            </a:r>
          </a:p>
          <a:p>
            <a:pPr lvl="2"/>
            <a:r>
              <a:rPr lang="en-US" altLang="en-US" dirty="0"/>
              <a:t>Not advocacy </a:t>
            </a:r>
          </a:p>
          <a:p>
            <a:pPr lvl="3"/>
            <a:r>
              <a:rPr lang="en-US" altLang="en-US" dirty="0"/>
              <a:t>Education regarding the impact of question, without taking a position (expressly or otherwise)</a:t>
            </a:r>
          </a:p>
          <a:p>
            <a:pPr lvl="3"/>
            <a:r>
              <a:rPr lang="en-US" altLang="en-US" dirty="0"/>
              <a:t>Endorsement in organization newsletter sent only to members (OCPF Mem. 98-04)</a:t>
            </a:r>
          </a:p>
          <a:p>
            <a:pPr lvl="1">
              <a:buClr>
                <a:srgbClr val="818778"/>
              </a:buClr>
            </a:pPr>
            <a:endParaRPr lang="en-US" altLang="en-US" dirty="0"/>
          </a:p>
        </p:txBody>
      </p:sp>
      <p:sp>
        <p:nvSpPr>
          <p:cNvPr id="6" name="TextBox 5">
            <a:extLst>
              <a:ext uri="{FF2B5EF4-FFF2-40B4-BE49-F238E27FC236}">
                <a16:creationId xmlns:a16="http://schemas.microsoft.com/office/drawing/2014/main" id="{DF69B77C-1B3A-4694-B055-5C37D247D35D}"/>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24</a:t>
            </a:r>
          </a:p>
        </p:txBody>
      </p:sp>
    </p:spTree>
    <p:extLst>
      <p:ext uri="{BB962C8B-B14F-4D97-AF65-F5344CB8AC3E}">
        <p14:creationId xmlns:p14="http://schemas.microsoft.com/office/powerpoint/2010/main" val="2663932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143000"/>
            <a:ext cx="5410200" cy="685800"/>
          </a:xfrm>
        </p:spPr>
        <p:txBody>
          <a:bodyPr/>
          <a:lstStyle/>
          <a:p>
            <a:pPr algn="l"/>
            <a:r>
              <a:rPr lang="en-US" b="1" dirty="0"/>
              <a:t>Resources</a:t>
            </a:r>
          </a:p>
        </p:txBody>
      </p:sp>
      <p:sp>
        <p:nvSpPr>
          <p:cNvPr id="3" name="Content Placeholder 2"/>
          <p:cNvSpPr>
            <a:spLocks noGrp="1"/>
          </p:cNvSpPr>
          <p:nvPr>
            <p:ph idx="1"/>
          </p:nvPr>
        </p:nvSpPr>
        <p:spPr/>
        <p:txBody>
          <a:bodyPr/>
          <a:lstStyle/>
          <a:p>
            <a:r>
              <a:rPr lang="en-US" dirty="0">
                <a:hlinkClick r:id="rId2"/>
              </a:rPr>
              <a:t>www.irs.gov</a:t>
            </a:r>
            <a:r>
              <a:rPr lang="en-US" dirty="0"/>
              <a:t> (Political and Lobbying Activities)</a:t>
            </a:r>
          </a:p>
          <a:p>
            <a:r>
              <a:rPr lang="en-US" dirty="0">
                <a:hlinkClick r:id="rId3"/>
              </a:rPr>
              <a:t>www.afj.org</a:t>
            </a:r>
            <a:r>
              <a:rPr lang="en-US" dirty="0"/>
              <a:t> (Alliance for Justice)</a:t>
            </a:r>
          </a:p>
          <a:p>
            <a:r>
              <a:rPr lang="en-US" dirty="0"/>
              <a:t>OCPF Materials: </a:t>
            </a:r>
          </a:p>
          <a:p>
            <a:pPr lvl="1"/>
            <a:r>
              <a:rPr lang="en-US" dirty="0"/>
              <a:t>Mem. 98-04 (</a:t>
            </a:r>
            <a:r>
              <a:rPr lang="en-US" dirty="0" err="1"/>
              <a:t>rev’d</a:t>
            </a:r>
            <a:r>
              <a:rPr lang="en-US" dirty="0"/>
              <a:t> Aug. 13, 2012)</a:t>
            </a:r>
          </a:p>
          <a:p>
            <a:pPr lvl="1"/>
            <a:r>
              <a:rPr lang="en-US" dirty="0"/>
              <a:t>Interpretive Bulletin 88-01</a:t>
            </a:r>
          </a:p>
          <a:p>
            <a:pPr lvl="1"/>
            <a:r>
              <a:rPr lang="en-US" dirty="0"/>
              <a:t>Guide to State Ballot Question Committees </a:t>
            </a:r>
          </a:p>
        </p:txBody>
      </p:sp>
      <p:sp>
        <p:nvSpPr>
          <p:cNvPr id="7" name="TextBox 6">
            <a:extLst>
              <a:ext uri="{FF2B5EF4-FFF2-40B4-BE49-F238E27FC236}">
                <a16:creationId xmlns:a16="http://schemas.microsoft.com/office/drawing/2014/main" id="{5719C0BA-5252-4B2C-AC93-E6F052DBD40C}"/>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25</a:t>
            </a:r>
          </a:p>
        </p:txBody>
      </p:sp>
    </p:spTree>
    <p:extLst>
      <p:ext uri="{BB962C8B-B14F-4D97-AF65-F5344CB8AC3E}">
        <p14:creationId xmlns:p14="http://schemas.microsoft.com/office/powerpoint/2010/main" val="4169658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5092D-10C6-4B81-8BF0-5328FB8E84BF}"/>
              </a:ext>
            </a:extLst>
          </p:cNvPr>
          <p:cNvSpPr>
            <a:spLocks noGrp="1"/>
          </p:cNvSpPr>
          <p:nvPr>
            <p:ph type="title"/>
          </p:nvPr>
        </p:nvSpPr>
        <p:spPr/>
        <p:txBody>
          <a:bodyPr>
            <a:normAutofit/>
          </a:bodyPr>
          <a:lstStyle/>
          <a:p>
            <a:r>
              <a:rPr lang="en-US" sz="3200" b="1" dirty="0"/>
              <a:t>Contact Info</a:t>
            </a:r>
          </a:p>
        </p:txBody>
      </p:sp>
      <p:sp>
        <p:nvSpPr>
          <p:cNvPr id="3" name="Content Placeholder 2">
            <a:extLst>
              <a:ext uri="{FF2B5EF4-FFF2-40B4-BE49-F238E27FC236}">
                <a16:creationId xmlns:a16="http://schemas.microsoft.com/office/drawing/2014/main" id="{4EBE6C14-50C3-46B5-A02D-4BF6615FA203}"/>
              </a:ext>
            </a:extLst>
          </p:cNvPr>
          <p:cNvSpPr>
            <a:spLocks noGrp="1"/>
          </p:cNvSpPr>
          <p:nvPr>
            <p:ph idx="1"/>
          </p:nvPr>
        </p:nvSpPr>
        <p:spPr/>
        <p:txBody>
          <a:bodyPr/>
          <a:lstStyle/>
          <a:p>
            <a:r>
              <a:rPr lang="en-US" dirty="0"/>
              <a:t>Brad Bedingfield</a:t>
            </a:r>
          </a:p>
          <a:p>
            <a:pPr lvl="1"/>
            <a:r>
              <a:rPr lang="en-US" dirty="0">
                <a:hlinkClick r:id="rId2"/>
              </a:rPr>
              <a:t>bbedingfield@hembar.com</a:t>
            </a:r>
            <a:endParaRPr lang="en-US" dirty="0"/>
          </a:p>
          <a:p>
            <a:pPr lvl="1"/>
            <a:r>
              <a:rPr lang="en-US" dirty="0"/>
              <a:t>(617) 557-9704</a:t>
            </a:r>
          </a:p>
          <a:p>
            <a:r>
              <a:rPr lang="en-US" dirty="0"/>
              <a:t>Pat Moore</a:t>
            </a:r>
          </a:p>
          <a:p>
            <a:pPr lvl="1"/>
            <a:r>
              <a:rPr lang="en-US" dirty="0">
                <a:hlinkClick r:id="rId3"/>
              </a:rPr>
              <a:t>pmoore@hembar.com</a:t>
            </a:r>
            <a:endParaRPr lang="en-US" dirty="0"/>
          </a:p>
          <a:p>
            <a:pPr lvl="1"/>
            <a:r>
              <a:rPr lang="en-US" dirty="0"/>
              <a:t>(617) 557-9715</a:t>
            </a:r>
          </a:p>
        </p:txBody>
      </p:sp>
      <p:sp>
        <p:nvSpPr>
          <p:cNvPr id="5" name="TextBox 4">
            <a:extLst>
              <a:ext uri="{FF2B5EF4-FFF2-40B4-BE49-F238E27FC236}">
                <a16:creationId xmlns:a16="http://schemas.microsoft.com/office/drawing/2014/main" id="{73BFBD41-B1FE-4E60-9DDB-A181A357E0CC}"/>
              </a:ext>
            </a:extLst>
          </p:cNvPr>
          <p:cNvSpPr txBox="1"/>
          <p:nvPr/>
        </p:nvSpPr>
        <p:spPr>
          <a:xfrm>
            <a:off x="8382000" y="6400800"/>
            <a:ext cx="341760" cy="276999"/>
          </a:xfrm>
          <a:prstGeom prst="rect">
            <a:avLst/>
          </a:prstGeom>
          <a:noFill/>
        </p:spPr>
        <p:txBody>
          <a:bodyPr wrap="none" rtlCol="0">
            <a:spAutoFit/>
          </a:bodyPr>
          <a:lstStyle/>
          <a:p>
            <a:r>
              <a:rPr lang="en-US" sz="1200" dirty="0">
                <a:solidFill>
                  <a:schemeClr val="bg1">
                    <a:lumMod val="50000"/>
                  </a:schemeClr>
                </a:solidFill>
              </a:rPr>
              <a:t>26</a:t>
            </a:r>
          </a:p>
        </p:txBody>
      </p:sp>
      <p:sp>
        <p:nvSpPr>
          <p:cNvPr id="6" name="Footer Placeholder 3">
            <a:extLst>
              <a:ext uri="{FF2B5EF4-FFF2-40B4-BE49-F238E27FC236}">
                <a16:creationId xmlns:a16="http://schemas.microsoft.com/office/drawing/2014/main" id="{84D2ECE4-FCAE-4025-B33A-6006CA390DB0}"/>
              </a:ext>
            </a:extLst>
          </p:cNvPr>
          <p:cNvSpPr>
            <a:spLocks noGrp="1"/>
          </p:cNvSpPr>
          <p:nvPr>
            <p:ph type="ftr" sz="quarter" idx="11"/>
          </p:nvPr>
        </p:nvSpPr>
        <p:spPr>
          <a:xfrm>
            <a:off x="152400" y="6324600"/>
            <a:ext cx="1066800" cy="365125"/>
          </a:xfrm>
        </p:spPr>
        <p:txBody>
          <a:bodyPr/>
          <a:lstStyle/>
          <a:p>
            <a:pPr algn="l"/>
            <a:r>
              <a:rPr lang="en-US" dirty="0"/>
              <a:t>HB-#1058394</a:t>
            </a:r>
          </a:p>
        </p:txBody>
      </p:sp>
    </p:spTree>
    <p:extLst>
      <p:ext uri="{BB962C8B-B14F-4D97-AF65-F5344CB8AC3E}">
        <p14:creationId xmlns:p14="http://schemas.microsoft.com/office/powerpoint/2010/main" val="828850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447800"/>
            <a:ext cx="7010400" cy="685800"/>
          </a:xfrm>
        </p:spPr>
        <p:txBody>
          <a:bodyPr>
            <a:normAutofit/>
          </a:bodyPr>
          <a:lstStyle/>
          <a:p>
            <a:pPr algn="l"/>
            <a:r>
              <a:rPr lang="en-US" altLang="en-US" b="1" dirty="0"/>
              <a:t>Overview</a:t>
            </a:r>
            <a:endParaRPr lang="en-US" b="1" dirty="0"/>
          </a:p>
        </p:txBody>
      </p:sp>
      <p:sp>
        <p:nvSpPr>
          <p:cNvPr id="3" name="Content Placeholder 2"/>
          <p:cNvSpPr>
            <a:spLocks noGrp="1"/>
          </p:cNvSpPr>
          <p:nvPr>
            <p:ph idx="1"/>
          </p:nvPr>
        </p:nvSpPr>
        <p:spPr>
          <a:xfrm>
            <a:off x="1447800" y="2285999"/>
            <a:ext cx="6477000" cy="3200401"/>
          </a:xfrm>
        </p:spPr>
        <p:txBody>
          <a:bodyPr>
            <a:normAutofit/>
          </a:bodyPr>
          <a:lstStyle/>
          <a:p>
            <a:pPr marL="0" indent="0">
              <a:lnSpc>
                <a:spcPct val="150000"/>
              </a:lnSpc>
              <a:spcBef>
                <a:spcPts val="0"/>
              </a:spcBef>
              <a:spcAft>
                <a:spcPts val="0"/>
              </a:spcAft>
              <a:buFont typeface="Times" pitchFamily="18" charset="0"/>
              <a:buNone/>
            </a:pPr>
            <a:r>
              <a:rPr lang="en-US" altLang="en-US" sz="2800" b="0" dirty="0"/>
              <a:t>What is a Ballot Question?  </a:t>
            </a:r>
          </a:p>
          <a:p>
            <a:pPr marL="0" indent="0">
              <a:lnSpc>
                <a:spcPct val="150000"/>
              </a:lnSpc>
              <a:spcBef>
                <a:spcPts val="0"/>
              </a:spcBef>
              <a:spcAft>
                <a:spcPts val="0"/>
              </a:spcAft>
              <a:buFont typeface="Times" pitchFamily="18" charset="0"/>
              <a:buNone/>
            </a:pPr>
            <a:r>
              <a:rPr lang="en-US" altLang="en-US" sz="2800" b="0" dirty="0"/>
              <a:t>Federal Tax Law</a:t>
            </a:r>
          </a:p>
          <a:p>
            <a:pPr marL="0" indent="0">
              <a:lnSpc>
                <a:spcPct val="150000"/>
              </a:lnSpc>
              <a:spcBef>
                <a:spcPts val="0"/>
              </a:spcBef>
              <a:spcAft>
                <a:spcPts val="0"/>
              </a:spcAft>
              <a:buFont typeface="Times" pitchFamily="18" charset="0"/>
              <a:buNone/>
            </a:pPr>
            <a:r>
              <a:rPr lang="en-US" altLang="en-US" sz="2800" b="0" dirty="0"/>
              <a:t>Massachusetts Campaign Finance Law</a:t>
            </a:r>
          </a:p>
        </p:txBody>
      </p:sp>
      <p:sp>
        <p:nvSpPr>
          <p:cNvPr id="4" name="TextBox 3">
            <a:extLst>
              <a:ext uri="{FF2B5EF4-FFF2-40B4-BE49-F238E27FC236}">
                <a16:creationId xmlns:a16="http://schemas.microsoft.com/office/drawing/2014/main" id="{209E5825-66F1-4DB8-B675-748881AE8A94}"/>
              </a:ext>
            </a:extLst>
          </p:cNvPr>
          <p:cNvSpPr txBox="1"/>
          <p:nvPr/>
        </p:nvSpPr>
        <p:spPr>
          <a:xfrm>
            <a:off x="8382000" y="6400800"/>
            <a:ext cx="263214" cy="276999"/>
          </a:xfrm>
          <a:prstGeom prst="rect">
            <a:avLst/>
          </a:prstGeom>
          <a:noFill/>
        </p:spPr>
        <p:txBody>
          <a:bodyPr wrap="none" rtlCol="0">
            <a:spAutoFit/>
          </a:bodyPr>
          <a:lstStyle/>
          <a:p>
            <a:r>
              <a:rPr lang="en-US" sz="1200" dirty="0">
                <a:solidFill>
                  <a:schemeClr val="bg1">
                    <a:lumMod val="50000"/>
                  </a:schemeClr>
                </a:solidFill>
              </a:rPr>
              <a:t>2</a:t>
            </a:r>
          </a:p>
        </p:txBody>
      </p:sp>
    </p:spTree>
    <p:extLst>
      <p:ext uri="{BB962C8B-B14F-4D97-AF65-F5344CB8AC3E}">
        <p14:creationId xmlns:p14="http://schemas.microsoft.com/office/powerpoint/2010/main" val="2291471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79E7D-9AFC-4874-A8CE-8CAEC316A779}"/>
              </a:ext>
            </a:extLst>
          </p:cNvPr>
          <p:cNvSpPr>
            <a:spLocks noGrp="1"/>
          </p:cNvSpPr>
          <p:nvPr>
            <p:ph type="title"/>
          </p:nvPr>
        </p:nvSpPr>
        <p:spPr/>
        <p:txBody>
          <a:bodyPr>
            <a:normAutofit/>
          </a:bodyPr>
          <a:lstStyle/>
          <a:p>
            <a:r>
              <a:rPr lang="en-US" sz="3200" b="1" dirty="0"/>
              <a:t>Ballot Questions in Massachusetts</a:t>
            </a:r>
          </a:p>
        </p:txBody>
      </p:sp>
      <p:sp>
        <p:nvSpPr>
          <p:cNvPr id="3" name="Content Placeholder 2">
            <a:extLst>
              <a:ext uri="{FF2B5EF4-FFF2-40B4-BE49-F238E27FC236}">
                <a16:creationId xmlns:a16="http://schemas.microsoft.com/office/drawing/2014/main" id="{655D7A25-F4DA-401D-8A19-7042D3D29121}"/>
              </a:ext>
            </a:extLst>
          </p:cNvPr>
          <p:cNvSpPr>
            <a:spLocks noGrp="1"/>
          </p:cNvSpPr>
          <p:nvPr>
            <p:ph idx="1"/>
          </p:nvPr>
        </p:nvSpPr>
        <p:spPr/>
        <p:txBody>
          <a:bodyPr>
            <a:normAutofit fontScale="92500" lnSpcReduction="20000"/>
          </a:bodyPr>
          <a:lstStyle/>
          <a:p>
            <a:r>
              <a:rPr lang="en-US" dirty="0"/>
              <a:t>3 types: </a:t>
            </a:r>
          </a:p>
          <a:p>
            <a:pPr lvl="1"/>
            <a:r>
              <a:rPr lang="en-US" dirty="0"/>
              <a:t>Statewide initiative petitions – which create a new law or constitutional amendment </a:t>
            </a:r>
          </a:p>
          <a:p>
            <a:pPr marL="914400" lvl="2" indent="0">
              <a:buNone/>
            </a:pPr>
            <a:r>
              <a:rPr lang="en-US" dirty="0"/>
              <a:t>*Our focus </a:t>
            </a:r>
          </a:p>
          <a:p>
            <a:pPr lvl="1"/>
            <a:r>
              <a:rPr lang="en-US" dirty="0"/>
              <a:t>Statewide referendum petitions – which seek to repeal a recently enacted law </a:t>
            </a:r>
          </a:p>
          <a:p>
            <a:pPr marL="914400" lvl="2" indent="0">
              <a:buNone/>
            </a:pPr>
            <a:r>
              <a:rPr lang="en-US" dirty="0"/>
              <a:t>*Closely related to initiative petitions</a:t>
            </a:r>
          </a:p>
          <a:p>
            <a:pPr lvl="1"/>
            <a:r>
              <a:rPr lang="en-US" dirty="0"/>
              <a:t>Municipal referendums – governed by state law and local municipal charters</a:t>
            </a:r>
          </a:p>
          <a:p>
            <a:pPr marL="457200" lvl="1" indent="0">
              <a:buNone/>
            </a:pPr>
            <a:r>
              <a:rPr lang="en-US" dirty="0"/>
              <a:t>	*Same issues implicated at state level; some 	municipalities have additional disclosure </a:t>
            </a:r>
            <a:r>
              <a:rPr lang="en-US" dirty="0" err="1"/>
              <a:t>req’ts</a:t>
            </a:r>
            <a:endParaRPr lang="en-US" dirty="0"/>
          </a:p>
          <a:p>
            <a:pPr marL="457200" lvl="1" indent="0">
              <a:buNone/>
            </a:pPr>
            <a:endParaRPr lang="en-US" dirty="0"/>
          </a:p>
        </p:txBody>
      </p:sp>
      <p:sp>
        <p:nvSpPr>
          <p:cNvPr id="5" name="TextBox 4">
            <a:extLst>
              <a:ext uri="{FF2B5EF4-FFF2-40B4-BE49-F238E27FC236}">
                <a16:creationId xmlns:a16="http://schemas.microsoft.com/office/drawing/2014/main" id="{D2A64387-48AE-4F40-AA90-D56D36FE9123}"/>
              </a:ext>
            </a:extLst>
          </p:cNvPr>
          <p:cNvSpPr txBox="1"/>
          <p:nvPr/>
        </p:nvSpPr>
        <p:spPr>
          <a:xfrm>
            <a:off x="8382000" y="6400800"/>
            <a:ext cx="263214" cy="276999"/>
          </a:xfrm>
          <a:prstGeom prst="rect">
            <a:avLst/>
          </a:prstGeom>
          <a:noFill/>
        </p:spPr>
        <p:txBody>
          <a:bodyPr wrap="none" rtlCol="0">
            <a:spAutoFit/>
          </a:bodyPr>
          <a:lstStyle/>
          <a:p>
            <a:r>
              <a:rPr lang="en-US" sz="1200" dirty="0">
                <a:solidFill>
                  <a:schemeClr val="bg1">
                    <a:lumMod val="50000"/>
                  </a:schemeClr>
                </a:solidFill>
              </a:rPr>
              <a:t>3</a:t>
            </a:r>
          </a:p>
        </p:txBody>
      </p:sp>
    </p:spTree>
    <p:extLst>
      <p:ext uri="{BB962C8B-B14F-4D97-AF65-F5344CB8AC3E}">
        <p14:creationId xmlns:p14="http://schemas.microsoft.com/office/powerpoint/2010/main" val="424534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0D6DC-99FE-4DB6-B246-7673C28D2282}"/>
              </a:ext>
            </a:extLst>
          </p:cNvPr>
          <p:cNvSpPr>
            <a:spLocks noGrp="1"/>
          </p:cNvSpPr>
          <p:nvPr>
            <p:ph type="title"/>
          </p:nvPr>
        </p:nvSpPr>
        <p:spPr/>
        <p:txBody>
          <a:bodyPr/>
          <a:lstStyle/>
          <a:p>
            <a:r>
              <a:rPr lang="en-US" b="1" dirty="0"/>
              <a:t>Statewide Ballot Initiatives</a:t>
            </a:r>
          </a:p>
        </p:txBody>
      </p:sp>
      <p:sp>
        <p:nvSpPr>
          <p:cNvPr id="3" name="Content Placeholder 2">
            <a:extLst>
              <a:ext uri="{FF2B5EF4-FFF2-40B4-BE49-F238E27FC236}">
                <a16:creationId xmlns:a16="http://schemas.microsoft.com/office/drawing/2014/main" id="{48071307-F21B-4354-919E-576FBF303F57}"/>
              </a:ext>
            </a:extLst>
          </p:cNvPr>
          <p:cNvSpPr>
            <a:spLocks noGrp="1"/>
          </p:cNvSpPr>
          <p:nvPr>
            <p:ph idx="1"/>
          </p:nvPr>
        </p:nvSpPr>
        <p:spPr/>
        <p:txBody>
          <a:bodyPr>
            <a:normAutofit fontScale="85000" lnSpcReduction="10000"/>
          </a:bodyPr>
          <a:lstStyle/>
          <a:p>
            <a:r>
              <a:rPr lang="en-US" sz="1800" dirty="0"/>
              <a:t>Process set by the state constitution </a:t>
            </a:r>
            <a:r>
              <a:rPr lang="en-US" sz="1600" dirty="0"/>
              <a:t>(Mass. Const. Amend. art. 48)</a:t>
            </a:r>
          </a:p>
          <a:p>
            <a:r>
              <a:rPr lang="en-US" sz="1800" dirty="0"/>
              <a:t>Increasingly used to affect state policy: </a:t>
            </a:r>
          </a:p>
          <a:p>
            <a:pPr lvl="1"/>
            <a:r>
              <a:rPr lang="en-US" sz="1800" dirty="0"/>
              <a:t>In 2018, initiatives involving the following issues, at minimum, are likely to be on the ballot: </a:t>
            </a:r>
          </a:p>
          <a:p>
            <a:pPr lvl="2"/>
            <a:r>
              <a:rPr lang="en-US" sz="1800" dirty="0"/>
              <a:t>Minimum wage, paid family medical leave, sales tax reduction, and hospital staffing</a:t>
            </a:r>
          </a:p>
          <a:p>
            <a:pPr lvl="1"/>
            <a:r>
              <a:rPr lang="en-US" sz="1800" dirty="0"/>
              <a:t>Over the past decade, key issues have been put before the voters via ballot initiative, including: </a:t>
            </a:r>
          </a:p>
          <a:p>
            <a:pPr lvl="2"/>
            <a:r>
              <a:rPr lang="en-US" sz="1800" dirty="0"/>
              <a:t>Lifting the charter school cap (2016); legalization of medicinal (2012) and recreational (2016) marijuana; legalization of gaming (2014); right to die/assisted suicide (2012); paid sick leave (2014); rollback of sales tax (2010); elimination of sales tax for alcohol (2010); gas tax rate (2012)</a:t>
            </a:r>
          </a:p>
        </p:txBody>
      </p:sp>
      <p:sp>
        <p:nvSpPr>
          <p:cNvPr id="5" name="TextBox 4">
            <a:extLst>
              <a:ext uri="{FF2B5EF4-FFF2-40B4-BE49-F238E27FC236}">
                <a16:creationId xmlns:a16="http://schemas.microsoft.com/office/drawing/2014/main" id="{27B8E277-90E2-4E8F-991A-CFAF232CAAC0}"/>
              </a:ext>
            </a:extLst>
          </p:cNvPr>
          <p:cNvSpPr txBox="1"/>
          <p:nvPr/>
        </p:nvSpPr>
        <p:spPr>
          <a:xfrm>
            <a:off x="8382000" y="6400800"/>
            <a:ext cx="263214" cy="276999"/>
          </a:xfrm>
          <a:prstGeom prst="rect">
            <a:avLst/>
          </a:prstGeom>
          <a:noFill/>
        </p:spPr>
        <p:txBody>
          <a:bodyPr wrap="none" rtlCol="0">
            <a:spAutoFit/>
          </a:bodyPr>
          <a:lstStyle/>
          <a:p>
            <a:r>
              <a:rPr lang="en-US" sz="1200" dirty="0">
                <a:solidFill>
                  <a:schemeClr val="bg1">
                    <a:lumMod val="50000"/>
                  </a:schemeClr>
                </a:solidFill>
              </a:rPr>
              <a:t>4</a:t>
            </a:r>
          </a:p>
        </p:txBody>
      </p:sp>
    </p:spTree>
    <p:extLst>
      <p:ext uri="{BB962C8B-B14F-4D97-AF65-F5344CB8AC3E}">
        <p14:creationId xmlns:p14="http://schemas.microsoft.com/office/powerpoint/2010/main" val="3809800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C376A-A8E4-436D-ACA5-DEC6247FC0A8}"/>
              </a:ext>
            </a:extLst>
          </p:cNvPr>
          <p:cNvSpPr>
            <a:spLocks noGrp="1"/>
          </p:cNvSpPr>
          <p:nvPr>
            <p:ph type="title"/>
          </p:nvPr>
        </p:nvSpPr>
        <p:spPr/>
        <p:txBody>
          <a:bodyPr/>
          <a:lstStyle/>
          <a:p>
            <a:r>
              <a:rPr lang="en-US" b="1" dirty="0"/>
              <a:t>Statewide Referendum</a:t>
            </a:r>
          </a:p>
        </p:txBody>
      </p:sp>
      <p:sp>
        <p:nvSpPr>
          <p:cNvPr id="3" name="Content Placeholder 2">
            <a:extLst>
              <a:ext uri="{FF2B5EF4-FFF2-40B4-BE49-F238E27FC236}">
                <a16:creationId xmlns:a16="http://schemas.microsoft.com/office/drawing/2014/main" id="{640C1CC2-5DF3-451A-AD7E-78A855077D2C}"/>
              </a:ext>
            </a:extLst>
          </p:cNvPr>
          <p:cNvSpPr>
            <a:spLocks noGrp="1"/>
          </p:cNvSpPr>
          <p:nvPr>
            <p:ph idx="1"/>
          </p:nvPr>
        </p:nvSpPr>
        <p:spPr/>
        <p:txBody>
          <a:bodyPr>
            <a:normAutofit fontScale="92500" lnSpcReduction="20000"/>
          </a:bodyPr>
          <a:lstStyle/>
          <a:p>
            <a:r>
              <a:rPr lang="en-US" dirty="0"/>
              <a:t>Process likewise set by the state constitution (Mass. Const. Amend. art. 48) </a:t>
            </a:r>
          </a:p>
          <a:p>
            <a:r>
              <a:rPr lang="en-US" dirty="0"/>
              <a:t>Bottom line: passing a state law sometimes is not enough, as the law may be subject to referendum </a:t>
            </a:r>
          </a:p>
          <a:p>
            <a:pPr lvl="1"/>
            <a:r>
              <a:rPr lang="en-US" dirty="0"/>
              <a:t>If 2% of voters sign a referendum petition within 90 days of the law’s enactment, it will be submitted to the voters for decision </a:t>
            </a:r>
          </a:p>
          <a:p>
            <a:pPr lvl="1"/>
            <a:r>
              <a:rPr lang="en-US" dirty="0"/>
              <a:t>2018’s notable ballot referendum is whether the 2017 state law barring discrimination against transgender individuals should remain in force (St. 2017, c. 134).  </a:t>
            </a:r>
          </a:p>
        </p:txBody>
      </p:sp>
      <p:sp>
        <p:nvSpPr>
          <p:cNvPr id="5" name="TextBox 4">
            <a:extLst>
              <a:ext uri="{FF2B5EF4-FFF2-40B4-BE49-F238E27FC236}">
                <a16:creationId xmlns:a16="http://schemas.microsoft.com/office/drawing/2014/main" id="{686CD989-67F6-4EB1-B9A0-B28A2AFC819D}"/>
              </a:ext>
            </a:extLst>
          </p:cNvPr>
          <p:cNvSpPr txBox="1"/>
          <p:nvPr/>
        </p:nvSpPr>
        <p:spPr>
          <a:xfrm>
            <a:off x="8382000" y="6400800"/>
            <a:ext cx="263214" cy="276999"/>
          </a:xfrm>
          <a:prstGeom prst="rect">
            <a:avLst/>
          </a:prstGeom>
          <a:noFill/>
        </p:spPr>
        <p:txBody>
          <a:bodyPr wrap="none" rtlCol="0">
            <a:spAutoFit/>
          </a:bodyPr>
          <a:lstStyle/>
          <a:p>
            <a:r>
              <a:rPr lang="en-US" sz="1200" dirty="0">
                <a:solidFill>
                  <a:schemeClr val="bg1">
                    <a:lumMod val="50000"/>
                  </a:schemeClr>
                </a:solidFill>
              </a:rPr>
              <a:t>5</a:t>
            </a:r>
          </a:p>
        </p:txBody>
      </p:sp>
    </p:spTree>
    <p:extLst>
      <p:ext uri="{BB962C8B-B14F-4D97-AF65-F5344CB8AC3E}">
        <p14:creationId xmlns:p14="http://schemas.microsoft.com/office/powerpoint/2010/main" val="4271214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905" y="1219201"/>
            <a:ext cx="7467600" cy="685800"/>
          </a:xfrm>
        </p:spPr>
        <p:txBody>
          <a:bodyPr>
            <a:normAutofit/>
          </a:bodyPr>
          <a:lstStyle/>
          <a:p>
            <a:r>
              <a:rPr lang="en-US" altLang="en-US" sz="2800" b="1" dirty="0"/>
              <a:t>Federal Tax – 501(c)(3) – Political Activity</a:t>
            </a:r>
            <a:endParaRPr lang="en-US" sz="2800" b="1" dirty="0"/>
          </a:p>
        </p:txBody>
      </p:sp>
      <p:sp>
        <p:nvSpPr>
          <p:cNvPr id="3" name="Content Placeholder 2"/>
          <p:cNvSpPr>
            <a:spLocks noGrp="1"/>
          </p:cNvSpPr>
          <p:nvPr>
            <p:ph idx="1"/>
          </p:nvPr>
        </p:nvSpPr>
        <p:spPr>
          <a:xfrm>
            <a:off x="1219200" y="1888725"/>
            <a:ext cx="7010400" cy="3902475"/>
          </a:xfrm>
        </p:spPr>
        <p:txBody>
          <a:bodyPr>
            <a:normAutofit fontScale="70000" lnSpcReduction="20000"/>
          </a:bodyPr>
          <a:lstStyle/>
          <a:p>
            <a:pPr>
              <a:buClr>
                <a:srgbClr val="818778"/>
              </a:buClr>
              <a:buFont typeface="Wingdings" panose="05000000000000000000" pitchFamily="2" charset="2"/>
              <a:buChar char="§"/>
            </a:pPr>
            <a:r>
              <a:rPr lang="en-US" altLang="en-US" i="1" dirty="0"/>
              <a:t>What is it?</a:t>
            </a:r>
          </a:p>
          <a:p>
            <a:pPr lvl="1">
              <a:buClr>
                <a:srgbClr val="818778"/>
              </a:buClr>
            </a:pPr>
            <a:r>
              <a:rPr lang="en-US" altLang="en-US" b="0" dirty="0"/>
              <a:t>Participating or intervening in any political campaign on behalf of or in opposition to any candidate for public office (local, state, federal)</a:t>
            </a:r>
          </a:p>
          <a:p>
            <a:pPr lvl="1">
              <a:buClr>
                <a:srgbClr val="818778"/>
              </a:buClr>
            </a:pPr>
            <a:r>
              <a:rPr lang="en-US" altLang="en-US" dirty="0"/>
              <a:t>May be direct or indirect</a:t>
            </a:r>
          </a:p>
          <a:p>
            <a:pPr lvl="2"/>
            <a:r>
              <a:rPr lang="en-US" altLang="en-US" b="0" dirty="0"/>
              <a:t>Example, </a:t>
            </a:r>
            <a:r>
              <a:rPr lang="en-US" altLang="en-US" dirty="0"/>
              <a:t>speaking out on an issue closely identified with a particular candidate and close in time to an election</a:t>
            </a:r>
          </a:p>
          <a:p>
            <a:pPr lvl="1"/>
            <a:r>
              <a:rPr lang="en-US" altLang="en-US" dirty="0"/>
              <a:t>Does not include supporting or opposing candidates for appointed office (executive and judicial appointees) if consistent with 501(c)(3) mission</a:t>
            </a:r>
            <a:endParaRPr lang="en-US" altLang="en-US" b="0" dirty="0"/>
          </a:p>
          <a:p>
            <a:pPr>
              <a:buClr>
                <a:srgbClr val="818778"/>
              </a:buClr>
            </a:pPr>
            <a:r>
              <a:rPr lang="en-US" altLang="en-US" i="1" dirty="0"/>
              <a:t>Can we do it?</a:t>
            </a:r>
          </a:p>
          <a:p>
            <a:pPr lvl="1">
              <a:buClr>
                <a:srgbClr val="818778"/>
              </a:buClr>
            </a:pPr>
            <a:r>
              <a:rPr lang="en-US" altLang="en-US" b="1" u="sng" dirty="0"/>
              <a:t>NO!!! COMPLETE BAR</a:t>
            </a:r>
          </a:p>
          <a:p>
            <a:pPr>
              <a:buClr>
                <a:srgbClr val="818778"/>
              </a:buClr>
              <a:buFont typeface="Wingdings" panose="05000000000000000000" pitchFamily="2" charset="2"/>
              <a:buChar char="§"/>
            </a:pPr>
            <a:r>
              <a:rPr lang="en-US" altLang="en-US" i="1" dirty="0"/>
              <a:t>What if we do it anyway?</a:t>
            </a:r>
          </a:p>
          <a:p>
            <a:pPr lvl="1">
              <a:buClr>
                <a:srgbClr val="818778"/>
              </a:buClr>
            </a:pPr>
            <a:r>
              <a:rPr lang="en-US" altLang="en-US" dirty="0"/>
              <a:t>Financial penalties (on organization, and potentially on foundation managers who knowingly violate the law)</a:t>
            </a:r>
          </a:p>
          <a:p>
            <a:pPr lvl="1">
              <a:buClr>
                <a:srgbClr val="818778"/>
              </a:buClr>
            </a:pPr>
            <a:r>
              <a:rPr lang="en-US" altLang="en-US" b="0" dirty="0"/>
              <a:t>Loss of tax exemption</a:t>
            </a:r>
          </a:p>
        </p:txBody>
      </p:sp>
      <p:sp>
        <p:nvSpPr>
          <p:cNvPr id="6" name="TextBox 5">
            <a:extLst>
              <a:ext uri="{FF2B5EF4-FFF2-40B4-BE49-F238E27FC236}">
                <a16:creationId xmlns:a16="http://schemas.microsoft.com/office/drawing/2014/main" id="{A5499EBF-A4D2-421D-A364-8778D5FE2AFD}"/>
              </a:ext>
            </a:extLst>
          </p:cNvPr>
          <p:cNvSpPr txBox="1"/>
          <p:nvPr/>
        </p:nvSpPr>
        <p:spPr>
          <a:xfrm>
            <a:off x="8382000" y="6400800"/>
            <a:ext cx="263214" cy="276999"/>
          </a:xfrm>
          <a:prstGeom prst="rect">
            <a:avLst/>
          </a:prstGeom>
          <a:noFill/>
        </p:spPr>
        <p:txBody>
          <a:bodyPr wrap="none" rtlCol="0">
            <a:spAutoFit/>
          </a:bodyPr>
          <a:lstStyle/>
          <a:p>
            <a:r>
              <a:rPr lang="en-US" sz="1200" dirty="0">
                <a:solidFill>
                  <a:schemeClr val="bg1">
                    <a:lumMod val="50000"/>
                  </a:schemeClr>
                </a:solidFill>
              </a:rPr>
              <a:t>6</a:t>
            </a:r>
          </a:p>
        </p:txBody>
      </p:sp>
    </p:spTree>
    <p:extLst>
      <p:ext uri="{BB962C8B-B14F-4D97-AF65-F5344CB8AC3E}">
        <p14:creationId xmlns:p14="http://schemas.microsoft.com/office/powerpoint/2010/main" val="3727128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04900"/>
            <a:ext cx="7467600" cy="685800"/>
          </a:xfrm>
        </p:spPr>
        <p:txBody>
          <a:bodyPr>
            <a:normAutofit/>
          </a:bodyPr>
          <a:lstStyle/>
          <a:p>
            <a:r>
              <a:rPr lang="en-US" altLang="en-US" sz="3200" b="1" dirty="0"/>
              <a:t>Federal Tax – 501(c)(3) – Lobbying</a:t>
            </a:r>
            <a:endParaRPr lang="en-US" sz="3200" b="1" dirty="0"/>
          </a:p>
        </p:txBody>
      </p:sp>
      <p:sp>
        <p:nvSpPr>
          <p:cNvPr id="3" name="Content Placeholder 2"/>
          <p:cNvSpPr>
            <a:spLocks noGrp="1"/>
          </p:cNvSpPr>
          <p:nvPr>
            <p:ph idx="1"/>
          </p:nvPr>
        </p:nvSpPr>
        <p:spPr>
          <a:xfrm>
            <a:off x="1143000" y="1752600"/>
            <a:ext cx="7010400" cy="4038600"/>
          </a:xfrm>
        </p:spPr>
        <p:txBody>
          <a:bodyPr>
            <a:normAutofit fontScale="92500" lnSpcReduction="20000"/>
          </a:bodyPr>
          <a:lstStyle/>
          <a:p>
            <a:pPr>
              <a:buClr>
                <a:srgbClr val="818778"/>
              </a:buClr>
              <a:buFont typeface="Wingdings" panose="05000000000000000000" pitchFamily="2" charset="2"/>
              <a:buChar char="§"/>
            </a:pPr>
            <a:r>
              <a:rPr lang="en-US" altLang="en-US" i="1" dirty="0"/>
              <a:t>What is it?</a:t>
            </a:r>
          </a:p>
          <a:p>
            <a:pPr lvl="1"/>
            <a:r>
              <a:rPr lang="en-US" altLang="en-US" b="0" u="sng" dirty="0"/>
              <a:t>Direct</a:t>
            </a:r>
            <a:r>
              <a:rPr lang="en-US" altLang="en-US" b="0" dirty="0"/>
              <a:t>:  Communications to legislator</a:t>
            </a:r>
            <a:r>
              <a:rPr lang="en-US" altLang="en-US" dirty="0"/>
              <a:t>s (or others formulating new law) expressing a view regarding specific legislation</a:t>
            </a:r>
          </a:p>
          <a:p>
            <a:pPr lvl="1"/>
            <a:r>
              <a:rPr lang="en-US" altLang="en-US" b="0" u="sng" dirty="0"/>
              <a:t>Grassroots</a:t>
            </a:r>
            <a:r>
              <a:rPr lang="en-US" altLang="en-US" b="0" dirty="0"/>
              <a:t>:  Urging the public to contact legislators to support or oppose legislation</a:t>
            </a:r>
          </a:p>
          <a:p>
            <a:pPr lvl="1"/>
            <a:r>
              <a:rPr lang="en-US" altLang="en-US" u="sng" dirty="0"/>
              <a:t>Exceptions</a:t>
            </a:r>
            <a:r>
              <a:rPr lang="en-US" altLang="en-US" dirty="0"/>
              <a:t>:  </a:t>
            </a:r>
          </a:p>
          <a:p>
            <a:pPr lvl="2"/>
            <a:r>
              <a:rPr lang="en-US" altLang="en-US" sz="1900" dirty="0"/>
              <a:t>Written legislative request for technical advice</a:t>
            </a:r>
          </a:p>
          <a:p>
            <a:pPr lvl="2"/>
            <a:r>
              <a:rPr lang="en-US" altLang="en-US" sz="1900" dirty="0"/>
              <a:t>Nonpartisan analysis </a:t>
            </a:r>
          </a:p>
          <a:p>
            <a:pPr lvl="2"/>
            <a:r>
              <a:rPr lang="en-US" altLang="en-US" sz="1900" dirty="0"/>
              <a:t>Self-defense (appearance before a legislative body regarding a possible decision which might affect the organization’s existence, powers and duties, tax-exempt status, or contribution deductions)</a:t>
            </a:r>
            <a:endParaRPr lang="en-US" altLang="en-US" sz="1900" dirty="0">
              <a:highlight>
                <a:srgbClr val="FFFF00"/>
              </a:highlight>
            </a:endParaRPr>
          </a:p>
        </p:txBody>
      </p:sp>
      <p:sp>
        <p:nvSpPr>
          <p:cNvPr id="6" name="TextBox 5">
            <a:extLst>
              <a:ext uri="{FF2B5EF4-FFF2-40B4-BE49-F238E27FC236}">
                <a16:creationId xmlns:a16="http://schemas.microsoft.com/office/drawing/2014/main" id="{021CC7B5-905E-4AC3-8D2B-9825A278C887}"/>
              </a:ext>
            </a:extLst>
          </p:cNvPr>
          <p:cNvSpPr txBox="1"/>
          <p:nvPr/>
        </p:nvSpPr>
        <p:spPr>
          <a:xfrm>
            <a:off x="8382000" y="6400800"/>
            <a:ext cx="263214" cy="276999"/>
          </a:xfrm>
          <a:prstGeom prst="rect">
            <a:avLst/>
          </a:prstGeom>
          <a:noFill/>
        </p:spPr>
        <p:txBody>
          <a:bodyPr wrap="none" rtlCol="0">
            <a:spAutoFit/>
          </a:bodyPr>
          <a:lstStyle/>
          <a:p>
            <a:r>
              <a:rPr lang="en-US" sz="1200" dirty="0">
                <a:solidFill>
                  <a:schemeClr val="bg1">
                    <a:lumMod val="50000"/>
                  </a:schemeClr>
                </a:solidFill>
              </a:rPr>
              <a:t>7</a:t>
            </a:r>
          </a:p>
        </p:txBody>
      </p:sp>
    </p:spTree>
    <p:extLst>
      <p:ext uri="{BB962C8B-B14F-4D97-AF65-F5344CB8AC3E}">
        <p14:creationId xmlns:p14="http://schemas.microsoft.com/office/powerpoint/2010/main" val="3538786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04900"/>
            <a:ext cx="7467600" cy="685800"/>
          </a:xfrm>
        </p:spPr>
        <p:txBody>
          <a:bodyPr>
            <a:normAutofit/>
          </a:bodyPr>
          <a:lstStyle/>
          <a:p>
            <a:r>
              <a:rPr lang="en-US" altLang="en-US" sz="3200" b="1" dirty="0"/>
              <a:t>Federal Tax – 501(c)(3) – Lobbying</a:t>
            </a:r>
            <a:endParaRPr lang="en-US" sz="3200" b="1" dirty="0"/>
          </a:p>
        </p:txBody>
      </p:sp>
      <p:sp>
        <p:nvSpPr>
          <p:cNvPr id="3" name="Content Placeholder 2"/>
          <p:cNvSpPr>
            <a:spLocks noGrp="1"/>
          </p:cNvSpPr>
          <p:nvPr>
            <p:ph idx="1"/>
          </p:nvPr>
        </p:nvSpPr>
        <p:spPr>
          <a:xfrm>
            <a:off x="1143000" y="1752600"/>
            <a:ext cx="7010400" cy="4038600"/>
          </a:xfrm>
        </p:spPr>
        <p:txBody>
          <a:bodyPr>
            <a:normAutofit/>
          </a:bodyPr>
          <a:lstStyle/>
          <a:p>
            <a:pPr>
              <a:buClr>
                <a:srgbClr val="818778"/>
              </a:buClr>
              <a:buFont typeface="Wingdings" panose="05000000000000000000" pitchFamily="2" charset="2"/>
              <a:buChar char="§"/>
            </a:pPr>
            <a:r>
              <a:rPr lang="en-US" altLang="en-US" i="1" dirty="0"/>
              <a:t>What is it (cont.)?</a:t>
            </a:r>
          </a:p>
          <a:p>
            <a:pPr lvl="1"/>
            <a:r>
              <a:rPr lang="en-US" altLang="en-US" u="sng" dirty="0"/>
              <a:t>Ballot Initiatives</a:t>
            </a:r>
            <a:r>
              <a:rPr lang="en-US" altLang="en-US" dirty="0"/>
              <a:t>:  Generally treated as direct lobbying (the public are the “legislators”).  </a:t>
            </a:r>
          </a:p>
          <a:p>
            <a:pPr lvl="2"/>
            <a:r>
              <a:rPr lang="en-US" altLang="en-US" sz="1800" dirty="0"/>
              <a:t>Where placed on the ballot by voters, “specific legislation” only once circulated for signatures.</a:t>
            </a:r>
          </a:p>
          <a:p>
            <a:pPr lvl="3"/>
            <a:r>
              <a:rPr lang="en-US" altLang="en-US" sz="1600" dirty="0"/>
              <a:t>However, do not assume that all pre-signature expenditures are non-lobbying</a:t>
            </a:r>
          </a:p>
          <a:p>
            <a:pPr lvl="3"/>
            <a:r>
              <a:rPr lang="en-US" altLang="en-US" sz="1600" dirty="0"/>
              <a:t>Early-stage communications (not specific to ballot initiatives) may fall under general lobbying rules</a:t>
            </a:r>
          </a:p>
          <a:p>
            <a:pPr lvl="3"/>
            <a:r>
              <a:rPr lang="en-US" altLang="en-US" sz="1600" dirty="0"/>
              <a:t>Pre-signature expenditures solely in preparation of later activities may still be captured</a:t>
            </a:r>
          </a:p>
          <a:p>
            <a:pPr lvl="3"/>
            <a:r>
              <a:rPr lang="en-US" altLang="en-US" sz="1600" dirty="0"/>
              <a:t>See </a:t>
            </a:r>
            <a:r>
              <a:rPr lang="en-US" altLang="en-US" sz="1600" i="1" dirty="0"/>
              <a:t>Parks v. Comm’r</a:t>
            </a:r>
            <a:r>
              <a:rPr lang="en-US" altLang="en-US" sz="1600" dirty="0"/>
              <a:t>, 145 TC 278 (2015)</a:t>
            </a:r>
          </a:p>
        </p:txBody>
      </p:sp>
      <p:sp>
        <p:nvSpPr>
          <p:cNvPr id="6" name="TextBox 5">
            <a:extLst>
              <a:ext uri="{FF2B5EF4-FFF2-40B4-BE49-F238E27FC236}">
                <a16:creationId xmlns:a16="http://schemas.microsoft.com/office/drawing/2014/main" id="{5C105614-D4F7-4E54-B467-D226871C3986}"/>
              </a:ext>
            </a:extLst>
          </p:cNvPr>
          <p:cNvSpPr txBox="1"/>
          <p:nvPr/>
        </p:nvSpPr>
        <p:spPr>
          <a:xfrm>
            <a:off x="8382000" y="6400800"/>
            <a:ext cx="263214" cy="276999"/>
          </a:xfrm>
          <a:prstGeom prst="rect">
            <a:avLst/>
          </a:prstGeom>
          <a:noFill/>
        </p:spPr>
        <p:txBody>
          <a:bodyPr wrap="none" rtlCol="0">
            <a:spAutoFit/>
          </a:bodyPr>
          <a:lstStyle/>
          <a:p>
            <a:r>
              <a:rPr lang="en-US" sz="1200" dirty="0">
                <a:solidFill>
                  <a:schemeClr val="bg1">
                    <a:lumMod val="50000"/>
                  </a:schemeClr>
                </a:solidFill>
              </a:rPr>
              <a:t>8</a:t>
            </a:r>
          </a:p>
        </p:txBody>
      </p:sp>
    </p:spTree>
    <p:extLst>
      <p:ext uri="{BB962C8B-B14F-4D97-AF65-F5344CB8AC3E}">
        <p14:creationId xmlns:p14="http://schemas.microsoft.com/office/powerpoint/2010/main" val="987072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1278</TotalTime>
  <Words>2280</Words>
  <Application>Microsoft Office PowerPoint</Application>
  <PresentationFormat>On-screen Show (4:3)</PresentationFormat>
  <Paragraphs>246</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Avenir LT Std 45 Book</vt:lpstr>
      <vt:lpstr>Calibri</vt:lpstr>
      <vt:lpstr>Times</vt:lpstr>
      <vt:lpstr>Wingdings</vt:lpstr>
      <vt:lpstr>Office Theme</vt:lpstr>
      <vt:lpstr>PowerPoint Presentation</vt:lpstr>
      <vt:lpstr>How Nonprofits Can Participate in Massachusetts Ballot Initiatives</vt:lpstr>
      <vt:lpstr>Overview</vt:lpstr>
      <vt:lpstr>Ballot Questions in Massachusetts</vt:lpstr>
      <vt:lpstr>Statewide Ballot Initiatives</vt:lpstr>
      <vt:lpstr>Statewide Referendum</vt:lpstr>
      <vt:lpstr>Federal Tax – 501(c)(3) – Political Activity</vt:lpstr>
      <vt:lpstr>Federal Tax – 501(c)(3) – Lobbying</vt:lpstr>
      <vt:lpstr>Federal Tax – 501(c)(3) – Lobbying</vt:lpstr>
      <vt:lpstr>Federal Tax – 501(c)(3) – Lobbying</vt:lpstr>
      <vt:lpstr>Federal Tax – 501(c)(3) – Lobbying</vt:lpstr>
      <vt:lpstr>Federal Tax – 501(c)(3) Advocacy and Education</vt:lpstr>
      <vt:lpstr>Federal Tax – 501(c)(4), 501(c)(5), 501(c)(6)</vt:lpstr>
      <vt:lpstr>Massachusetts Campaign Finance Law</vt:lpstr>
      <vt:lpstr>State Law:  “Ballot Question Committee”</vt:lpstr>
      <vt:lpstr>State Law:  Bright Lines</vt:lpstr>
      <vt:lpstr>The Ballot Initiative Process</vt:lpstr>
      <vt:lpstr>Ballot Question</vt:lpstr>
      <vt:lpstr>Ballot Question</vt:lpstr>
      <vt:lpstr>Ballot Question</vt:lpstr>
      <vt:lpstr>Ballot Question</vt:lpstr>
      <vt:lpstr>Ballot Question</vt:lpstr>
      <vt:lpstr>Ballot Question</vt:lpstr>
      <vt:lpstr>Ballot Question</vt:lpstr>
      <vt:lpstr>Ballot Question</vt:lpstr>
      <vt:lpstr>Resources</vt:lpstr>
      <vt:lpstr>Contact Info</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the 4 D’s:  Safeguard the Business </dc:title>
  <dc:creator>Lara Silberklang</dc:creator>
  <cp:lastModifiedBy>Bedingfield, Brad</cp:lastModifiedBy>
  <cp:revision>161</cp:revision>
  <cp:lastPrinted>2018-03-22T15:13:59Z</cp:lastPrinted>
  <dcterms:created xsi:type="dcterms:W3CDTF">2013-10-23T18:43:58Z</dcterms:created>
  <dcterms:modified xsi:type="dcterms:W3CDTF">2018-04-03T15:13:50Z</dcterms:modified>
</cp:coreProperties>
</file>