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8" r:id="rId2"/>
  </p:sldMasterIdLst>
  <p:notesMasterIdLst>
    <p:notesMasterId r:id="rId23"/>
  </p:notesMasterIdLst>
  <p:handoutMasterIdLst>
    <p:handoutMasterId r:id="rId24"/>
  </p:handoutMasterIdLst>
  <p:sldIdLst>
    <p:sldId id="331" r:id="rId3"/>
    <p:sldId id="342" r:id="rId4"/>
    <p:sldId id="344" r:id="rId5"/>
    <p:sldId id="345" r:id="rId6"/>
    <p:sldId id="346" r:id="rId7"/>
    <p:sldId id="352" r:id="rId8"/>
    <p:sldId id="343" r:id="rId9"/>
    <p:sldId id="356" r:id="rId10"/>
    <p:sldId id="357" r:id="rId11"/>
    <p:sldId id="358" r:id="rId12"/>
    <p:sldId id="359" r:id="rId13"/>
    <p:sldId id="353" r:id="rId14"/>
    <p:sldId id="347" r:id="rId15"/>
    <p:sldId id="349" r:id="rId16"/>
    <p:sldId id="350" r:id="rId17"/>
    <p:sldId id="326" r:id="rId18"/>
    <p:sldId id="354" r:id="rId19"/>
    <p:sldId id="355" r:id="rId20"/>
    <p:sldId id="338" r:id="rId21"/>
    <p:sldId id="332" r:id="rId22"/>
  </p:sldIdLst>
  <p:sldSz cx="9144000" cy="6858000" type="screen4x3"/>
  <p:notesSz cx="6934200" cy="9232900"/>
  <p:custDataLst>
    <p:tags r:id="rId25"/>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7AA"/>
    <a:srgbClr val="F0E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6538" autoAdjust="0"/>
  </p:normalViewPr>
  <p:slideViewPr>
    <p:cSldViewPr snapToGrid="0">
      <p:cViewPr varScale="1">
        <p:scale>
          <a:sx n="52" d="100"/>
          <a:sy n="52" d="100"/>
        </p:scale>
        <p:origin x="52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54CC6-3D1B-4EE5-B3E8-59E9760FA46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74E869E-2EDC-45A4-98CC-517559D309A9}">
      <dgm:prSet phldrT="[Text]" custT="1"/>
      <dgm:spPr/>
      <dgm:t>
        <a:bodyPr/>
        <a:lstStyle/>
        <a:p>
          <a:r>
            <a:rPr lang="en-US" sz="2000" b="1" dirty="0" smtClean="0"/>
            <a:t>Success by 6</a:t>
          </a:r>
          <a:endParaRPr lang="en-US" sz="2000" b="1" dirty="0"/>
        </a:p>
      </dgm:t>
    </dgm:pt>
    <dgm:pt modelId="{94DE119F-2871-447E-8ECF-6C185D34CC17}" type="parTrans" cxnId="{17495C6B-4B0A-4531-B72E-D80E70C3D850}">
      <dgm:prSet/>
      <dgm:spPr/>
      <dgm:t>
        <a:bodyPr/>
        <a:lstStyle/>
        <a:p>
          <a:endParaRPr lang="en-US"/>
        </a:p>
      </dgm:t>
    </dgm:pt>
    <dgm:pt modelId="{BA6C3C28-3846-4C94-A8E6-E8B32788BC26}" type="sibTrans" cxnId="{17495C6B-4B0A-4531-B72E-D80E70C3D850}">
      <dgm:prSet/>
      <dgm:spPr/>
      <dgm:t>
        <a:bodyPr/>
        <a:lstStyle/>
        <a:p>
          <a:endParaRPr lang="en-US"/>
        </a:p>
      </dgm:t>
    </dgm:pt>
    <dgm:pt modelId="{736C9801-7D21-40DF-8A40-2405750A5D95}">
      <dgm:prSet phldrT="[Text]"/>
      <dgm:spPr/>
      <dgm:t>
        <a:bodyPr/>
        <a:lstStyle/>
        <a:p>
          <a:r>
            <a:rPr lang="en-US" dirty="0" smtClean="0"/>
            <a:t>Media/Business Partnerships</a:t>
          </a:r>
          <a:endParaRPr lang="en-US" dirty="0"/>
        </a:p>
      </dgm:t>
    </dgm:pt>
    <dgm:pt modelId="{6748BE25-BCF3-42FC-A02A-1612E182C03E}" type="parTrans" cxnId="{91EB701C-70A1-43E1-9736-F887C8FDF381}">
      <dgm:prSet/>
      <dgm:spPr/>
      <dgm:t>
        <a:bodyPr/>
        <a:lstStyle/>
        <a:p>
          <a:endParaRPr lang="en-US"/>
        </a:p>
      </dgm:t>
    </dgm:pt>
    <dgm:pt modelId="{1DCA2FC0-A38E-428C-85BE-4D26A930C608}" type="sibTrans" cxnId="{91EB701C-70A1-43E1-9736-F887C8FDF381}">
      <dgm:prSet/>
      <dgm:spPr/>
      <dgm:t>
        <a:bodyPr/>
        <a:lstStyle/>
        <a:p>
          <a:endParaRPr lang="en-US"/>
        </a:p>
      </dgm:t>
    </dgm:pt>
    <dgm:pt modelId="{6760AC36-5558-4EE6-A775-833A3B2EB113}">
      <dgm:prSet phldrT="[Text]" custT="1"/>
      <dgm:spPr/>
      <dgm:t>
        <a:bodyPr/>
        <a:lstStyle/>
        <a:p>
          <a:r>
            <a:rPr lang="en-US" sz="2000" b="1" dirty="0" smtClean="0"/>
            <a:t>Welfare Reform</a:t>
          </a:r>
          <a:endParaRPr lang="en-US" sz="2000" b="1" dirty="0"/>
        </a:p>
      </dgm:t>
    </dgm:pt>
    <dgm:pt modelId="{E6B7F2C4-C25E-45FB-9543-817C2B59DF00}" type="parTrans" cxnId="{F889AC74-6B57-4B32-88EB-3001E6B7EB2C}">
      <dgm:prSet/>
      <dgm:spPr/>
      <dgm:t>
        <a:bodyPr/>
        <a:lstStyle/>
        <a:p>
          <a:endParaRPr lang="en-US"/>
        </a:p>
      </dgm:t>
    </dgm:pt>
    <dgm:pt modelId="{57822355-9AB9-463B-8B26-558E4D3FDD6A}" type="sibTrans" cxnId="{F889AC74-6B57-4B32-88EB-3001E6B7EB2C}">
      <dgm:prSet/>
      <dgm:spPr/>
      <dgm:t>
        <a:bodyPr/>
        <a:lstStyle/>
        <a:p>
          <a:endParaRPr lang="en-US"/>
        </a:p>
      </dgm:t>
    </dgm:pt>
    <dgm:pt modelId="{FFC2651A-3493-4E12-82CE-78986855C970}">
      <dgm:prSet phldrT="[Text]"/>
      <dgm:spPr/>
      <dgm:t>
        <a:bodyPr/>
        <a:lstStyle/>
        <a:p>
          <a:r>
            <a:rPr lang="en-US" dirty="0" smtClean="0"/>
            <a:t>Education and training added to welfare work requirements</a:t>
          </a:r>
          <a:endParaRPr lang="en-US" dirty="0"/>
        </a:p>
      </dgm:t>
    </dgm:pt>
    <dgm:pt modelId="{3E794EC3-FE53-4FD9-AF5E-CB6840DB4E74}" type="parTrans" cxnId="{6816C9A8-7650-4707-AC89-255E175B5700}">
      <dgm:prSet/>
      <dgm:spPr/>
      <dgm:t>
        <a:bodyPr/>
        <a:lstStyle/>
        <a:p>
          <a:endParaRPr lang="en-US"/>
        </a:p>
      </dgm:t>
    </dgm:pt>
    <dgm:pt modelId="{98A58761-CFA6-4A22-A065-51D887AF5925}" type="sibTrans" cxnId="{6816C9A8-7650-4707-AC89-255E175B5700}">
      <dgm:prSet/>
      <dgm:spPr/>
      <dgm:t>
        <a:bodyPr/>
        <a:lstStyle/>
        <a:p>
          <a:endParaRPr lang="en-US"/>
        </a:p>
      </dgm:t>
    </dgm:pt>
    <dgm:pt modelId="{E599D8E7-2DF3-4267-8062-6DA98F9469EC}">
      <dgm:prSet phldrT="[Text]" custT="1"/>
      <dgm:spPr/>
      <dgm:t>
        <a:bodyPr/>
        <a:lstStyle/>
        <a:p>
          <a:r>
            <a:rPr lang="en-US" sz="2000" b="1" dirty="0" smtClean="0"/>
            <a:t>“Housing First”</a:t>
          </a:r>
          <a:endParaRPr lang="en-US" sz="2000" b="1" dirty="0"/>
        </a:p>
      </dgm:t>
    </dgm:pt>
    <dgm:pt modelId="{A256DAC9-2702-45FA-A574-C1CACB890C18}" type="parTrans" cxnId="{4F15746E-E191-4391-A185-0B99C5F514D3}">
      <dgm:prSet/>
      <dgm:spPr/>
      <dgm:t>
        <a:bodyPr/>
        <a:lstStyle/>
        <a:p>
          <a:endParaRPr lang="en-US"/>
        </a:p>
      </dgm:t>
    </dgm:pt>
    <dgm:pt modelId="{F4AD8DAB-FD22-486A-B4CD-057F77B790D0}" type="sibTrans" cxnId="{4F15746E-E191-4391-A185-0B99C5F514D3}">
      <dgm:prSet/>
      <dgm:spPr/>
      <dgm:t>
        <a:bodyPr/>
        <a:lstStyle/>
        <a:p>
          <a:endParaRPr lang="en-US"/>
        </a:p>
      </dgm:t>
    </dgm:pt>
    <dgm:pt modelId="{A6F4B885-F9B5-41F1-B54D-188A9549DA7D}">
      <dgm:prSet phldrT="[Text]"/>
      <dgm:spPr/>
      <dgm:t>
        <a:bodyPr/>
        <a:lstStyle/>
        <a:p>
          <a:r>
            <a:rPr lang="en-US" dirty="0" smtClean="0"/>
            <a:t>Task force on how to end homelessness</a:t>
          </a:r>
          <a:endParaRPr lang="en-US" dirty="0"/>
        </a:p>
      </dgm:t>
    </dgm:pt>
    <dgm:pt modelId="{251E56B2-1F43-4620-A8E1-7EAB121B935B}" type="parTrans" cxnId="{7B1CB0D3-0DCE-474B-ACD1-49A920D2B45B}">
      <dgm:prSet/>
      <dgm:spPr/>
      <dgm:t>
        <a:bodyPr/>
        <a:lstStyle/>
        <a:p>
          <a:endParaRPr lang="en-US"/>
        </a:p>
      </dgm:t>
    </dgm:pt>
    <dgm:pt modelId="{68309528-8F5F-454E-826D-6AEB2002D675}" type="sibTrans" cxnId="{7B1CB0D3-0DCE-474B-ACD1-49A920D2B45B}">
      <dgm:prSet/>
      <dgm:spPr/>
      <dgm:t>
        <a:bodyPr/>
        <a:lstStyle/>
        <a:p>
          <a:endParaRPr lang="en-US"/>
        </a:p>
      </dgm:t>
    </dgm:pt>
    <dgm:pt modelId="{215586D5-5E79-4B5C-A174-B3D56E303554}">
      <dgm:prSet phldrT="[Text]"/>
      <dgm:spPr/>
      <dgm:t>
        <a:bodyPr/>
        <a:lstStyle/>
        <a:p>
          <a:r>
            <a:rPr lang="en-US" dirty="0" smtClean="0"/>
            <a:t>Invest in Children License Plate</a:t>
          </a:r>
          <a:endParaRPr lang="en-US" dirty="0"/>
        </a:p>
      </dgm:t>
    </dgm:pt>
    <dgm:pt modelId="{F7A32AFD-B5F3-41FB-AE1B-0DF4B8D9F720}" type="parTrans" cxnId="{91A10B91-496B-426B-BDD9-37ACE20ECC19}">
      <dgm:prSet/>
      <dgm:spPr/>
      <dgm:t>
        <a:bodyPr/>
        <a:lstStyle/>
        <a:p>
          <a:endParaRPr lang="en-US"/>
        </a:p>
      </dgm:t>
    </dgm:pt>
    <dgm:pt modelId="{BC7A62D1-8E93-477E-9862-0F10B6E2F347}" type="sibTrans" cxnId="{91A10B91-496B-426B-BDD9-37ACE20ECC19}">
      <dgm:prSet/>
      <dgm:spPr/>
      <dgm:t>
        <a:bodyPr/>
        <a:lstStyle/>
        <a:p>
          <a:endParaRPr lang="en-US"/>
        </a:p>
      </dgm:t>
    </dgm:pt>
    <dgm:pt modelId="{2A32E432-6CA4-448F-8852-24458B188FB2}">
      <dgm:prSet phldrT="[Text]"/>
      <dgm:spPr/>
      <dgm:t>
        <a:bodyPr/>
        <a:lstStyle/>
        <a:p>
          <a:r>
            <a:rPr lang="en-US" dirty="0" smtClean="0"/>
            <a:t>CHIP</a:t>
          </a:r>
          <a:endParaRPr lang="en-US" dirty="0"/>
        </a:p>
      </dgm:t>
    </dgm:pt>
    <dgm:pt modelId="{C4A91933-DC39-4C58-A9A7-E42FBBEDFAC2}" type="parTrans" cxnId="{AFBE0B6E-0A60-4A63-8F80-DC80A0508A5F}">
      <dgm:prSet/>
      <dgm:spPr/>
      <dgm:t>
        <a:bodyPr/>
        <a:lstStyle/>
        <a:p>
          <a:endParaRPr lang="en-US"/>
        </a:p>
      </dgm:t>
    </dgm:pt>
    <dgm:pt modelId="{354A7BC4-0933-4FDB-9A84-68F71B86596D}" type="sibTrans" cxnId="{AFBE0B6E-0A60-4A63-8F80-DC80A0508A5F}">
      <dgm:prSet/>
      <dgm:spPr/>
      <dgm:t>
        <a:bodyPr/>
        <a:lstStyle/>
        <a:p>
          <a:endParaRPr lang="en-US"/>
        </a:p>
      </dgm:t>
    </dgm:pt>
    <dgm:pt modelId="{79ECA3FD-0E31-4D24-8148-E907083E727B}">
      <dgm:prSet phldrT="[Text]"/>
      <dgm:spPr/>
      <dgm:t>
        <a:bodyPr/>
        <a:lstStyle/>
        <a:p>
          <a:endParaRPr lang="en-US" dirty="0"/>
        </a:p>
      </dgm:t>
    </dgm:pt>
    <dgm:pt modelId="{B040C028-643E-4701-A232-DDD75EAECD61}" type="parTrans" cxnId="{FD021767-6E08-448B-9005-741E96ABC418}">
      <dgm:prSet/>
      <dgm:spPr/>
      <dgm:t>
        <a:bodyPr/>
        <a:lstStyle/>
        <a:p>
          <a:endParaRPr lang="en-US"/>
        </a:p>
      </dgm:t>
    </dgm:pt>
    <dgm:pt modelId="{1A46564C-6A72-489C-B926-839B998ECDD6}" type="sibTrans" cxnId="{FD021767-6E08-448B-9005-741E96ABC418}">
      <dgm:prSet/>
      <dgm:spPr/>
      <dgm:t>
        <a:bodyPr/>
        <a:lstStyle/>
        <a:p>
          <a:endParaRPr lang="en-US"/>
        </a:p>
      </dgm:t>
    </dgm:pt>
    <dgm:pt modelId="{4EBFF2F6-8652-460E-8EEC-CE49A788152A}">
      <dgm:prSet phldrT="[Text]"/>
      <dgm:spPr/>
      <dgm:t>
        <a:bodyPr/>
        <a:lstStyle/>
        <a:p>
          <a:r>
            <a:rPr lang="en-US" dirty="0" smtClean="0"/>
            <a:t>Authored reports on other states</a:t>
          </a:r>
          <a:endParaRPr lang="en-US" dirty="0"/>
        </a:p>
      </dgm:t>
    </dgm:pt>
    <dgm:pt modelId="{E1E4D962-E4EE-4BE6-86AC-5942FC254C7E}" type="parTrans" cxnId="{5CF79187-F069-4DE0-8ECC-E885605D7434}">
      <dgm:prSet/>
      <dgm:spPr/>
      <dgm:t>
        <a:bodyPr/>
        <a:lstStyle/>
        <a:p>
          <a:endParaRPr lang="en-US"/>
        </a:p>
      </dgm:t>
    </dgm:pt>
    <dgm:pt modelId="{8D72E955-2E78-4492-9AAD-95FA8E9A83C0}" type="sibTrans" cxnId="{5CF79187-F069-4DE0-8ECC-E885605D7434}">
      <dgm:prSet/>
      <dgm:spPr/>
      <dgm:t>
        <a:bodyPr/>
        <a:lstStyle/>
        <a:p>
          <a:endParaRPr lang="en-US"/>
        </a:p>
      </dgm:t>
    </dgm:pt>
    <dgm:pt modelId="{A6F400D1-4C4F-409B-909D-F255C8163747}">
      <dgm:prSet phldrT="[Text]"/>
      <dgm:spPr/>
      <dgm:t>
        <a:bodyPr/>
        <a:lstStyle/>
        <a:p>
          <a:endParaRPr lang="en-US" dirty="0"/>
        </a:p>
      </dgm:t>
    </dgm:pt>
    <dgm:pt modelId="{801948BF-6936-4960-B446-3F7B4BA55FB6}" type="parTrans" cxnId="{7CF2F321-453F-4086-9152-D438AD7BF04E}">
      <dgm:prSet/>
      <dgm:spPr/>
      <dgm:t>
        <a:bodyPr/>
        <a:lstStyle/>
        <a:p>
          <a:endParaRPr lang="en-US"/>
        </a:p>
      </dgm:t>
    </dgm:pt>
    <dgm:pt modelId="{51478621-9BDB-447D-9843-9742CA019C71}" type="sibTrans" cxnId="{7CF2F321-453F-4086-9152-D438AD7BF04E}">
      <dgm:prSet/>
      <dgm:spPr/>
      <dgm:t>
        <a:bodyPr/>
        <a:lstStyle/>
        <a:p>
          <a:endParaRPr lang="en-US"/>
        </a:p>
      </dgm:t>
    </dgm:pt>
    <dgm:pt modelId="{B198BC94-AF5F-4015-87E9-E6350B29C373}">
      <dgm:prSet phldrT="[Text]"/>
      <dgm:spPr/>
      <dgm:t>
        <a:bodyPr/>
        <a:lstStyle/>
        <a:p>
          <a:r>
            <a:rPr lang="en-US" dirty="0" smtClean="0"/>
            <a:t>1990s</a:t>
          </a:r>
          <a:endParaRPr lang="en-US" dirty="0"/>
        </a:p>
      </dgm:t>
    </dgm:pt>
    <dgm:pt modelId="{3D2CFD68-848F-4EE4-A6D8-82E9D915D2A4}" type="parTrans" cxnId="{5941AC0A-8167-4E18-BDE1-0007C7CEEBC9}">
      <dgm:prSet/>
      <dgm:spPr/>
      <dgm:t>
        <a:bodyPr/>
        <a:lstStyle/>
        <a:p>
          <a:endParaRPr lang="en-US"/>
        </a:p>
      </dgm:t>
    </dgm:pt>
    <dgm:pt modelId="{2E716005-1021-429E-9998-0D0C516BF85A}" type="sibTrans" cxnId="{5941AC0A-8167-4E18-BDE1-0007C7CEEBC9}">
      <dgm:prSet/>
      <dgm:spPr/>
      <dgm:t>
        <a:bodyPr/>
        <a:lstStyle/>
        <a:p>
          <a:endParaRPr lang="en-US"/>
        </a:p>
      </dgm:t>
    </dgm:pt>
    <dgm:pt modelId="{5407AC7B-8E47-4C3C-91D7-773841E2F5BE}">
      <dgm:prSet phldrT="[Text]"/>
      <dgm:spPr/>
      <dgm:t>
        <a:bodyPr/>
        <a:lstStyle/>
        <a:p>
          <a:r>
            <a:rPr lang="en-US" dirty="0" smtClean="0"/>
            <a:t>2000s</a:t>
          </a:r>
          <a:endParaRPr lang="en-US" dirty="0"/>
        </a:p>
      </dgm:t>
    </dgm:pt>
    <dgm:pt modelId="{9A11F8CC-FAAD-4E89-A1DD-4D520B2A7344}" type="parTrans" cxnId="{A24BFF7C-74FD-47C8-926A-C01243645258}">
      <dgm:prSet/>
      <dgm:spPr/>
      <dgm:t>
        <a:bodyPr/>
        <a:lstStyle/>
        <a:p>
          <a:endParaRPr lang="en-US"/>
        </a:p>
      </dgm:t>
    </dgm:pt>
    <dgm:pt modelId="{29028EF9-3474-4DE0-89D9-1EBC2C789778}" type="sibTrans" cxnId="{A24BFF7C-74FD-47C8-926A-C01243645258}">
      <dgm:prSet/>
      <dgm:spPr/>
      <dgm:t>
        <a:bodyPr/>
        <a:lstStyle/>
        <a:p>
          <a:endParaRPr lang="en-US"/>
        </a:p>
      </dgm:t>
    </dgm:pt>
    <dgm:pt modelId="{DD8FA19F-1F9D-4A00-B06C-B3A4DC1918F7}">
      <dgm:prSet phldrT="[Text]"/>
      <dgm:spPr/>
      <dgm:t>
        <a:bodyPr/>
        <a:lstStyle/>
        <a:p>
          <a:r>
            <a:rPr lang="en-US" dirty="0" smtClean="0"/>
            <a:t>Late 2000s</a:t>
          </a:r>
          <a:endParaRPr lang="en-US" dirty="0"/>
        </a:p>
      </dgm:t>
    </dgm:pt>
    <dgm:pt modelId="{6346A911-B9EB-4D56-9089-4EDBA4D60C36}" type="parTrans" cxnId="{8BCCB41E-6CA3-4030-9F86-8B6EB1FE4E2C}">
      <dgm:prSet/>
      <dgm:spPr/>
      <dgm:t>
        <a:bodyPr/>
        <a:lstStyle/>
        <a:p>
          <a:endParaRPr lang="en-US"/>
        </a:p>
      </dgm:t>
    </dgm:pt>
    <dgm:pt modelId="{5FC33C90-F4A9-4E9B-B06D-FF1D6CA4902F}" type="sibTrans" cxnId="{8BCCB41E-6CA3-4030-9F86-8B6EB1FE4E2C}">
      <dgm:prSet/>
      <dgm:spPr/>
      <dgm:t>
        <a:bodyPr/>
        <a:lstStyle/>
        <a:p>
          <a:endParaRPr lang="en-US"/>
        </a:p>
      </dgm:t>
    </dgm:pt>
    <dgm:pt modelId="{DB3B664F-0C11-4610-B343-D39884049132}">
      <dgm:prSet phldrT="[Text]"/>
      <dgm:spPr/>
      <dgm:t>
        <a:bodyPr/>
        <a:lstStyle/>
        <a:p>
          <a:endParaRPr lang="en-US" dirty="0"/>
        </a:p>
      </dgm:t>
    </dgm:pt>
    <dgm:pt modelId="{4D55EE94-468A-4F16-B0D3-D179BF84A1FF}" type="parTrans" cxnId="{1D7322F2-E868-43D9-9587-5DA5348878EB}">
      <dgm:prSet/>
      <dgm:spPr/>
      <dgm:t>
        <a:bodyPr/>
        <a:lstStyle/>
        <a:p>
          <a:endParaRPr lang="en-US"/>
        </a:p>
      </dgm:t>
    </dgm:pt>
    <dgm:pt modelId="{2DDBB572-56EA-409C-BDBC-5E2A579519AB}" type="sibTrans" cxnId="{1D7322F2-E868-43D9-9587-5DA5348878EB}">
      <dgm:prSet/>
      <dgm:spPr/>
      <dgm:t>
        <a:bodyPr/>
        <a:lstStyle/>
        <a:p>
          <a:endParaRPr lang="en-US"/>
        </a:p>
      </dgm:t>
    </dgm:pt>
    <dgm:pt modelId="{4BA86AAD-8286-459C-A66B-EFDE71654BBC}">
      <dgm:prSet phldrT="[Text]"/>
      <dgm:spPr/>
      <dgm:t>
        <a:bodyPr/>
        <a:lstStyle/>
        <a:p>
          <a:r>
            <a:rPr lang="en-US" dirty="0" smtClean="0"/>
            <a:t>Authored reports and advocated</a:t>
          </a:r>
          <a:endParaRPr lang="en-US" dirty="0"/>
        </a:p>
      </dgm:t>
    </dgm:pt>
    <dgm:pt modelId="{26C87480-6853-41EC-8EF9-A74ADB44BC5C}" type="parTrans" cxnId="{083868B9-A69B-4991-AB5E-EA5C8FC3C1CB}">
      <dgm:prSet/>
      <dgm:spPr/>
      <dgm:t>
        <a:bodyPr/>
        <a:lstStyle/>
        <a:p>
          <a:endParaRPr lang="en-US"/>
        </a:p>
      </dgm:t>
    </dgm:pt>
    <dgm:pt modelId="{4E1F7246-E20E-4DD1-B99B-458524F828AF}" type="sibTrans" cxnId="{083868B9-A69B-4991-AB5E-EA5C8FC3C1CB}">
      <dgm:prSet/>
      <dgm:spPr/>
      <dgm:t>
        <a:bodyPr/>
        <a:lstStyle/>
        <a:p>
          <a:endParaRPr lang="en-US"/>
        </a:p>
      </dgm:t>
    </dgm:pt>
    <dgm:pt modelId="{BA55A296-AEF5-45F2-8E29-6E3A34CA0D01}" type="pres">
      <dgm:prSet presAssocID="{0E354CC6-3D1B-4EE5-B3E8-59E9760FA46F}" presName="linearFlow" presStyleCnt="0">
        <dgm:presLayoutVars>
          <dgm:dir/>
          <dgm:animLvl val="lvl"/>
          <dgm:resizeHandles val="exact"/>
        </dgm:presLayoutVars>
      </dgm:prSet>
      <dgm:spPr/>
      <dgm:t>
        <a:bodyPr/>
        <a:lstStyle/>
        <a:p>
          <a:endParaRPr lang="en-US"/>
        </a:p>
      </dgm:t>
    </dgm:pt>
    <dgm:pt modelId="{B199716A-4B96-4381-9E97-95E601980523}" type="pres">
      <dgm:prSet presAssocID="{574E869E-2EDC-45A4-98CC-517559D309A9}" presName="composite" presStyleCnt="0"/>
      <dgm:spPr/>
    </dgm:pt>
    <dgm:pt modelId="{D3024C9F-B558-40AF-9D92-FCFB510DCFF7}" type="pres">
      <dgm:prSet presAssocID="{574E869E-2EDC-45A4-98CC-517559D309A9}" presName="parTx" presStyleLbl="node1" presStyleIdx="0" presStyleCnt="3">
        <dgm:presLayoutVars>
          <dgm:chMax val="0"/>
          <dgm:chPref val="0"/>
          <dgm:bulletEnabled val="1"/>
        </dgm:presLayoutVars>
      </dgm:prSet>
      <dgm:spPr/>
      <dgm:t>
        <a:bodyPr/>
        <a:lstStyle/>
        <a:p>
          <a:endParaRPr lang="en-US"/>
        </a:p>
      </dgm:t>
    </dgm:pt>
    <dgm:pt modelId="{A9058772-C6BE-4F36-9A6E-404148FBC6B2}" type="pres">
      <dgm:prSet presAssocID="{574E869E-2EDC-45A4-98CC-517559D309A9}" presName="parSh" presStyleLbl="node1" presStyleIdx="0" presStyleCnt="3"/>
      <dgm:spPr/>
      <dgm:t>
        <a:bodyPr/>
        <a:lstStyle/>
        <a:p>
          <a:endParaRPr lang="en-US"/>
        </a:p>
      </dgm:t>
    </dgm:pt>
    <dgm:pt modelId="{9FA6FF75-3ACD-49F7-996E-3464AF3CDBC1}" type="pres">
      <dgm:prSet presAssocID="{574E869E-2EDC-45A4-98CC-517559D309A9}" presName="desTx" presStyleLbl="fgAcc1" presStyleIdx="0" presStyleCnt="3">
        <dgm:presLayoutVars>
          <dgm:bulletEnabled val="1"/>
        </dgm:presLayoutVars>
      </dgm:prSet>
      <dgm:spPr/>
      <dgm:t>
        <a:bodyPr/>
        <a:lstStyle/>
        <a:p>
          <a:endParaRPr lang="en-US"/>
        </a:p>
      </dgm:t>
    </dgm:pt>
    <dgm:pt modelId="{26FBD630-888E-4D77-84DA-46872E2EA77E}" type="pres">
      <dgm:prSet presAssocID="{BA6C3C28-3846-4C94-A8E6-E8B32788BC26}" presName="sibTrans" presStyleLbl="sibTrans2D1" presStyleIdx="0" presStyleCnt="2"/>
      <dgm:spPr/>
      <dgm:t>
        <a:bodyPr/>
        <a:lstStyle/>
        <a:p>
          <a:endParaRPr lang="en-US"/>
        </a:p>
      </dgm:t>
    </dgm:pt>
    <dgm:pt modelId="{EEEE50A4-46B6-4BDE-9486-E7CD6687DAFF}" type="pres">
      <dgm:prSet presAssocID="{BA6C3C28-3846-4C94-A8E6-E8B32788BC26}" presName="connTx" presStyleLbl="sibTrans2D1" presStyleIdx="0" presStyleCnt="2"/>
      <dgm:spPr/>
      <dgm:t>
        <a:bodyPr/>
        <a:lstStyle/>
        <a:p>
          <a:endParaRPr lang="en-US"/>
        </a:p>
      </dgm:t>
    </dgm:pt>
    <dgm:pt modelId="{C90CB97A-F76E-4686-8872-1B84C56945D2}" type="pres">
      <dgm:prSet presAssocID="{6760AC36-5558-4EE6-A775-833A3B2EB113}" presName="composite" presStyleCnt="0"/>
      <dgm:spPr/>
    </dgm:pt>
    <dgm:pt modelId="{6AF6E5E3-F0DB-4849-BCBF-3F59C1B4CF90}" type="pres">
      <dgm:prSet presAssocID="{6760AC36-5558-4EE6-A775-833A3B2EB113}" presName="parTx" presStyleLbl="node1" presStyleIdx="0" presStyleCnt="3">
        <dgm:presLayoutVars>
          <dgm:chMax val="0"/>
          <dgm:chPref val="0"/>
          <dgm:bulletEnabled val="1"/>
        </dgm:presLayoutVars>
      </dgm:prSet>
      <dgm:spPr/>
      <dgm:t>
        <a:bodyPr/>
        <a:lstStyle/>
        <a:p>
          <a:endParaRPr lang="en-US"/>
        </a:p>
      </dgm:t>
    </dgm:pt>
    <dgm:pt modelId="{22136C87-FA59-4152-9CA2-42AF5C17AFF3}" type="pres">
      <dgm:prSet presAssocID="{6760AC36-5558-4EE6-A775-833A3B2EB113}" presName="parSh" presStyleLbl="node1" presStyleIdx="1" presStyleCnt="3"/>
      <dgm:spPr/>
      <dgm:t>
        <a:bodyPr/>
        <a:lstStyle/>
        <a:p>
          <a:endParaRPr lang="en-US"/>
        </a:p>
      </dgm:t>
    </dgm:pt>
    <dgm:pt modelId="{1164B5E7-7FDC-4E36-A0B9-C43536274619}" type="pres">
      <dgm:prSet presAssocID="{6760AC36-5558-4EE6-A775-833A3B2EB113}" presName="desTx" presStyleLbl="fgAcc1" presStyleIdx="1" presStyleCnt="3">
        <dgm:presLayoutVars>
          <dgm:bulletEnabled val="1"/>
        </dgm:presLayoutVars>
      </dgm:prSet>
      <dgm:spPr/>
      <dgm:t>
        <a:bodyPr/>
        <a:lstStyle/>
        <a:p>
          <a:endParaRPr lang="en-US"/>
        </a:p>
      </dgm:t>
    </dgm:pt>
    <dgm:pt modelId="{82E15AA1-77CC-4A39-9B0F-5248701893F9}" type="pres">
      <dgm:prSet presAssocID="{57822355-9AB9-463B-8B26-558E4D3FDD6A}" presName="sibTrans" presStyleLbl="sibTrans2D1" presStyleIdx="1" presStyleCnt="2"/>
      <dgm:spPr/>
      <dgm:t>
        <a:bodyPr/>
        <a:lstStyle/>
        <a:p>
          <a:endParaRPr lang="en-US"/>
        </a:p>
      </dgm:t>
    </dgm:pt>
    <dgm:pt modelId="{3E13B1EA-6FA5-47B1-A267-E7D5C5EBE078}" type="pres">
      <dgm:prSet presAssocID="{57822355-9AB9-463B-8B26-558E4D3FDD6A}" presName="connTx" presStyleLbl="sibTrans2D1" presStyleIdx="1" presStyleCnt="2"/>
      <dgm:spPr/>
      <dgm:t>
        <a:bodyPr/>
        <a:lstStyle/>
        <a:p>
          <a:endParaRPr lang="en-US"/>
        </a:p>
      </dgm:t>
    </dgm:pt>
    <dgm:pt modelId="{0A585ADD-B84C-475C-9834-758973AB2414}" type="pres">
      <dgm:prSet presAssocID="{E599D8E7-2DF3-4267-8062-6DA98F9469EC}" presName="composite" presStyleCnt="0"/>
      <dgm:spPr/>
    </dgm:pt>
    <dgm:pt modelId="{4E812FAC-6085-4BF6-BF9B-0A712CC9DACE}" type="pres">
      <dgm:prSet presAssocID="{E599D8E7-2DF3-4267-8062-6DA98F9469EC}" presName="parTx" presStyleLbl="node1" presStyleIdx="1" presStyleCnt="3">
        <dgm:presLayoutVars>
          <dgm:chMax val="0"/>
          <dgm:chPref val="0"/>
          <dgm:bulletEnabled val="1"/>
        </dgm:presLayoutVars>
      </dgm:prSet>
      <dgm:spPr/>
      <dgm:t>
        <a:bodyPr/>
        <a:lstStyle/>
        <a:p>
          <a:endParaRPr lang="en-US"/>
        </a:p>
      </dgm:t>
    </dgm:pt>
    <dgm:pt modelId="{EFED960D-A316-461D-B60E-5A3EA950710B}" type="pres">
      <dgm:prSet presAssocID="{E599D8E7-2DF3-4267-8062-6DA98F9469EC}" presName="parSh" presStyleLbl="node1" presStyleIdx="2" presStyleCnt="3"/>
      <dgm:spPr/>
      <dgm:t>
        <a:bodyPr/>
        <a:lstStyle/>
        <a:p>
          <a:endParaRPr lang="en-US"/>
        </a:p>
      </dgm:t>
    </dgm:pt>
    <dgm:pt modelId="{92D8D50F-164E-4A7E-A82B-39A6F7FD9AB1}" type="pres">
      <dgm:prSet presAssocID="{E599D8E7-2DF3-4267-8062-6DA98F9469EC}" presName="desTx" presStyleLbl="fgAcc1" presStyleIdx="2" presStyleCnt="3">
        <dgm:presLayoutVars>
          <dgm:bulletEnabled val="1"/>
        </dgm:presLayoutVars>
      </dgm:prSet>
      <dgm:spPr/>
      <dgm:t>
        <a:bodyPr/>
        <a:lstStyle/>
        <a:p>
          <a:endParaRPr lang="en-US"/>
        </a:p>
      </dgm:t>
    </dgm:pt>
  </dgm:ptLst>
  <dgm:cxnLst>
    <dgm:cxn modelId="{DABCB1CA-DE09-437A-B5A4-372713704C2E}" type="presOf" srcId="{BA6C3C28-3846-4C94-A8E6-E8B32788BC26}" destId="{EEEE50A4-46B6-4BDE-9486-E7CD6687DAFF}" srcOrd="1" destOrd="0" presId="urn:microsoft.com/office/officeart/2005/8/layout/process3"/>
    <dgm:cxn modelId="{17495C6B-4B0A-4531-B72E-D80E70C3D850}" srcId="{0E354CC6-3D1B-4EE5-B3E8-59E9760FA46F}" destId="{574E869E-2EDC-45A4-98CC-517559D309A9}" srcOrd="0" destOrd="0" parTransId="{94DE119F-2871-447E-8ECF-6C185D34CC17}" sibTransId="{BA6C3C28-3846-4C94-A8E6-E8B32788BC26}"/>
    <dgm:cxn modelId="{FD021767-6E08-448B-9005-741E96ABC418}" srcId="{6760AC36-5558-4EE6-A775-833A3B2EB113}" destId="{79ECA3FD-0E31-4D24-8148-E907083E727B}" srcOrd="3" destOrd="0" parTransId="{B040C028-643E-4701-A232-DDD75EAECD61}" sibTransId="{1A46564C-6A72-489C-B926-839B998ECDD6}"/>
    <dgm:cxn modelId="{3750A588-E4BA-464F-B07B-6786512FC57D}" type="presOf" srcId="{79ECA3FD-0E31-4D24-8148-E907083E727B}" destId="{1164B5E7-7FDC-4E36-A0B9-C43536274619}" srcOrd="0" destOrd="3" presId="urn:microsoft.com/office/officeart/2005/8/layout/process3"/>
    <dgm:cxn modelId="{7CF2F321-453F-4086-9152-D438AD7BF04E}" srcId="{E599D8E7-2DF3-4267-8062-6DA98F9469EC}" destId="{A6F400D1-4C4F-409B-909D-F255C8163747}" srcOrd="4" destOrd="0" parTransId="{801948BF-6936-4960-B446-3F7B4BA55FB6}" sibTransId="{51478621-9BDB-447D-9843-9742CA019C71}"/>
    <dgm:cxn modelId="{F889AC74-6B57-4B32-88EB-3001E6B7EB2C}" srcId="{0E354CC6-3D1B-4EE5-B3E8-59E9760FA46F}" destId="{6760AC36-5558-4EE6-A775-833A3B2EB113}" srcOrd="1" destOrd="0" parTransId="{E6B7F2C4-C25E-45FB-9543-817C2B59DF00}" sibTransId="{57822355-9AB9-463B-8B26-558E4D3FDD6A}"/>
    <dgm:cxn modelId="{AFBE0B6E-0A60-4A63-8F80-DC80A0508A5F}" srcId="{574E869E-2EDC-45A4-98CC-517559D309A9}" destId="{2A32E432-6CA4-448F-8852-24458B188FB2}" srcOrd="3" destOrd="0" parTransId="{C4A91933-DC39-4C58-A9A7-E42FBBEDFAC2}" sibTransId="{354A7BC4-0933-4FDB-9A84-68F71B86596D}"/>
    <dgm:cxn modelId="{4F15746E-E191-4391-A185-0B99C5F514D3}" srcId="{0E354CC6-3D1B-4EE5-B3E8-59E9760FA46F}" destId="{E599D8E7-2DF3-4267-8062-6DA98F9469EC}" srcOrd="2" destOrd="0" parTransId="{A256DAC9-2702-45FA-A574-C1CACB890C18}" sibTransId="{F4AD8DAB-FD22-486A-B4CD-057F77B790D0}"/>
    <dgm:cxn modelId="{7B1CB0D3-0DCE-474B-ACD1-49A920D2B45B}" srcId="{E599D8E7-2DF3-4267-8062-6DA98F9469EC}" destId="{A6F4B885-F9B5-41F1-B54D-188A9549DA7D}" srcOrd="1" destOrd="0" parTransId="{251E56B2-1F43-4620-A8E1-7EAB121B935B}" sibTransId="{68309528-8F5F-454E-826D-6AEB2002D675}"/>
    <dgm:cxn modelId="{45BB0CBF-B6AB-4266-A2FD-14E8E8B29E71}" type="presOf" srcId="{DD8FA19F-1F9D-4A00-B06C-B3A4DC1918F7}" destId="{92D8D50F-164E-4A7E-A82B-39A6F7FD9AB1}" srcOrd="0" destOrd="0" presId="urn:microsoft.com/office/officeart/2005/8/layout/process3"/>
    <dgm:cxn modelId="{C9063340-FD1F-4651-B204-3D1F1588ABB3}" type="presOf" srcId="{57822355-9AB9-463B-8B26-558E4D3FDD6A}" destId="{3E13B1EA-6FA5-47B1-A267-E7D5C5EBE078}" srcOrd="1" destOrd="0" presId="urn:microsoft.com/office/officeart/2005/8/layout/process3"/>
    <dgm:cxn modelId="{5CF79187-F069-4DE0-8ECC-E885605D7434}" srcId="{E599D8E7-2DF3-4267-8062-6DA98F9469EC}" destId="{4EBFF2F6-8652-460E-8EEC-CE49A788152A}" srcOrd="2" destOrd="0" parTransId="{E1E4D962-E4EE-4BE6-86AC-5942FC254C7E}" sibTransId="{8D72E955-2E78-4492-9AAD-95FA8E9A83C0}"/>
    <dgm:cxn modelId="{325010F9-D32E-4431-9C59-5376289A7798}" type="presOf" srcId="{2A32E432-6CA4-448F-8852-24458B188FB2}" destId="{9FA6FF75-3ACD-49F7-996E-3464AF3CDBC1}" srcOrd="0" destOrd="3" presId="urn:microsoft.com/office/officeart/2005/8/layout/process3"/>
    <dgm:cxn modelId="{351167D7-59C7-47E0-93B0-EEB02688826B}" type="presOf" srcId="{574E869E-2EDC-45A4-98CC-517559D309A9}" destId="{D3024C9F-B558-40AF-9D92-FCFB510DCFF7}" srcOrd="0" destOrd="0" presId="urn:microsoft.com/office/officeart/2005/8/layout/process3"/>
    <dgm:cxn modelId="{AF904F28-1FA6-4CE5-835F-2353B2120D1E}" type="presOf" srcId="{4EBFF2F6-8652-460E-8EEC-CE49A788152A}" destId="{92D8D50F-164E-4A7E-A82B-39A6F7FD9AB1}" srcOrd="0" destOrd="2" presId="urn:microsoft.com/office/officeart/2005/8/layout/process3"/>
    <dgm:cxn modelId="{B9BA7BD5-23E3-4E9F-AD22-CB6FF64CE68B}" type="presOf" srcId="{DB3B664F-0C11-4610-B343-D39884049132}" destId="{92D8D50F-164E-4A7E-A82B-39A6F7FD9AB1}" srcOrd="0" destOrd="3" presId="urn:microsoft.com/office/officeart/2005/8/layout/process3"/>
    <dgm:cxn modelId="{083868B9-A69B-4991-AB5E-EA5C8FC3C1CB}" srcId="{6760AC36-5558-4EE6-A775-833A3B2EB113}" destId="{4BA86AAD-8286-459C-A66B-EFDE71654BBC}" srcOrd="2" destOrd="0" parTransId="{26C87480-6853-41EC-8EF9-A74ADB44BC5C}" sibTransId="{4E1F7246-E20E-4DD1-B99B-458524F828AF}"/>
    <dgm:cxn modelId="{6C4D39F9-75AA-47D4-AA6F-412581329911}" type="presOf" srcId="{57822355-9AB9-463B-8B26-558E4D3FDD6A}" destId="{82E15AA1-77CC-4A39-9B0F-5248701893F9}" srcOrd="0" destOrd="0" presId="urn:microsoft.com/office/officeart/2005/8/layout/process3"/>
    <dgm:cxn modelId="{948F5BF6-7882-4BA1-B548-C374B7EA877C}" type="presOf" srcId="{E599D8E7-2DF3-4267-8062-6DA98F9469EC}" destId="{4E812FAC-6085-4BF6-BF9B-0A712CC9DACE}" srcOrd="0" destOrd="0" presId="urn:microsoft.com/office/officeart/2005/8/layout/process3"/>
    <dgm:cxn modelId="{1D7322F2-E868-43D9-9587-5DA5348878EB}" srcId="{E599D8E7-2DF3-4267-8062-6DA98F9469EC}" destId="{DB3B664F-0C11-4610-B343-D39884049132}" srcOrd="3" destOrd="0" parTransId="{4D55EE94-468A-4F16-B0D3-D179BF84A1FF}" sibTransId="{2DDBB572-56EA-409C-BDBC-5E2A579519AB}"/>
    <dgm:cxn modelId="{8D352C6C-50A9-43CF-B00A-5DE640507312}" type="presOf" srcId="{0E354CC6-3D1B-4EE5-B3E8-59E9760FA46F}" destId="{BA55A296-AEF5-45F2-8E29-6E3A34CA0D01}" srcOrd="0" destOrd="0" presId="urn:microsoft.com/office/officeart/2005/8/layout/process3"/>
    <dgm:cxn modelId="{91EB701C-70A1-43E1-9736-F887C8FDF381}" srcId="{574E869E-2EDC-45A4-98CC-517559D309A9}" destId="{736C9801-7D21-40DF-8A40-2405750A5D95}" srcOrd="1" destOrd="0" parTransId="{6748BE25-BCF3-42FC-A02A-1612E182C03E}" sibTransId="{1DCA2FC0-A38E-428C-85BE-4D26A930C608}"/>
    <dgm:cxn modelId="{8BCCB41E-6CA3-4030-9F86-8B6EB1FE4E2C}" srcId="{E599D8E7-2DF3-4267-8062-6DA98F9469EC}" destId="{DD8FA19F-1F9D-4A00-B06C-B3A4DC1918F7}" srcOrd="0" destOrd="0" parTransId="{6346A911-B9EB-4D56-9089-4EDBA4D60C36}" sibTransId="{5FC33C90-F4A9-4E9B-B06D-FF1D6CA4902F}"/>
    <dgm:cxn modelId="{BB6125A6-B429-4BF7-B594-F7B36E22167B}" type="presOf" srcId="{BA6C3C28-3846-4C94-A8E6-E8B32788BC26}" destId="{26FBD630-888E-4D77-84DA-46872E2EA77E}" srcOrd="0" destOrd="0" presId="urn:microsoft.com/office/officeart/2005/8/layout/process3"/>
    <dgm:cxn modelId="{6565968E-EB35-459A-80DA-8D673132813D}" type="presOf" srcId="{B198BC94-AF5F-4015-87E9-E6350B29C373}" destId="{9FA6FF75-3ACD-49F7-996E-3464AF3CDBC1}" srcOrd="0" destOrd="0" presId="urn:microsoft.com/office/officeart/2005/8/layout/process3"/>
    <dgm:cxn modelId="{CCC13B4E-6FB6-4874-A096-657FBBE44E2F}" type="presOf" srcId="{6760AC36-5558-4EE6-A775-833A3B2EB113}" destId="{6AF6E5E3-F0DB-4849-BCBF-3F59C1B4CF90}" srcOrd="0" destOrd="0" presId="urn:microsoft.com/office/officeart/2005/8/layout/process3"/>
    <dgm:cxn modelId="{334A22A4-C0A1-4F71-9C94-965D9BDF267B}" type="presOf" srcId="{4BA86AAD-8286-459C-A66B-EFDE71654BBC}" destId="{1164B5E7-7FDC-4E36-A0B9-C43536274619}" srcOrd="0" destOrd="2" presId="urn:microsoft.com/office/officeart/2005/8/layout/process3"/>
    <dgm:cxn modelId="{A24BFF7C-74FD-47C8-926A-C01243645258}" srcId="{6760AC36-5558-4EE6-A775-833A3B2EB113}" destId="{5407AC7B-8E47-4C3C-91D7-773841E2F5BE}" srcOrd="0" destOrd="0" parTransId="{9A11F8CC-FAAD-4E89-A1DD-4D520B2A7344}" sibTransId="{29028EF9-3474-4DE0-89D9-1EBC2C789778}"/>
    <dgm:cxn modelId="{7069C37B-6B2A-48C9-9A2B-82708AB01C5E}" type="presOf" srcId="{5407AC7B-8E47-4C3C-91D7-773841E2F5BE}" destId="{1164B5E7-7FDC-4E36-A0B9-C43536274619}" srcOrd="0" destOrd="0" presId="urn:microsoft.com/office/officeart/2005/8/layout/process3"/>
    <dgm:cxn modelId="{5941AC0A-8167-4E18-BDE1-0007C7CEEBC9}" srcId="{574E869E-2EDC-45A4-98CC-517559D309A9}" destId="{B198BC94-AF5F-4015-87E9-E6350B29C373}" srcOrd="0" destOrd="0" parTransId="{3D2CFD68-848F-4EE4-A6D8-82E9D915D2A4}" sibTransId="{2E716005-1021-429E-9998-0D0C516BF85A}"/>
    <dgm:cxn modelId="{09DB06FB-FC64-44E2-8348-DF90581898FD}" type="presOf" srcId="{574E869E-2EDC-45A4-98CC-517559D309A9}" destId="{A9058772-C6BE-4F36-9A6E-404148FBC6B2}" srcOrd="1" destOrd="0" presId="urn:microsoft.com/office/officeart/2005/8/layout/process3"/>
    <dgm:cxn modelId="{0296319B-EF42-4A59-8D1B-C84D3804020D}" type="presOf" srcId="{A6F4B885-F9B5-41F1-B54D-188A9549DA7D}" destId="{92D8D50F-164E-4A7E-A82B-39A6F7FD9AB1}" srcOrd="0" destOrd="1" presId="urn:microsoft.com/office/officeart/2005/8/layout/process3"/>
    <dgm:cxn modelId="{501717FF-121B-4914-8F92-40DA1C000AC4}" type="presOf" srcId="{736C9801-7D21-40DF-8A40-2405750A5D95}" destId="{9FA6FF75-3ACD-49F7-996E-3464AF3CDBC1}" srcOrd="0" destOrd="1" presId="urn:microsoft.com/office/officeart/2005/8/layout/process3"/>
    <dgm:cxn modelId="{B2E4A306-8B7A-4D2F-A953-AC58EFA59251}" type="presOf" srcId="{E599D8E7-2DF3-4267-8062-6DA98F9469EC}" destId="{EFED960D-A316-461D-B60E-5A3EA950710B}" srcOrd="1" destOrd="0" presId="urn:microsoft.com/office/officeart/2005/8/layout/process3"/>
    <dgm:cxn modelId="{69127218-7D30-4753-B912-FA4101D699F7}" type="presOf" srcId="{FFC2651A-3493-4E12-82CE-78986855C970}" destId="{1164B5E7-7FDC-4E36-A0B9-C43536274619}" srcOrd="0" destOrd="1" presId="urn:microsoft.com/office/officeart/2005/8/layout/process3"/>
    <dgm:cxn modelId="{74C8C8B8-F649-482E-8FF6-63769375CDC1}" type="presOf" srcId="{215586D5-5E79-4B5C-A174-B3D56E303554}" destId="{9FA6FF75-3ACD-49F7-996E-3464AF3CDBC1}" srcOrd="0" destOrd="2" presId="urn:microsoft.com/office/officeart/2005/8/layout/process3"/>
    <dgm:cxn modelId="{58BCEBC5-6ED8-40DA-ADC8-B574DDCE0B13}" type="presOf" srcId="{6760AC36-5558-4EE6-A775-833A3B2EB113}" destId="{22136C87-FA59-4152-9CA2-42AF5C17AFF3}" srcOrd="1" destOrd="0" presId="urn:microsoft.com/office/officeart/2005/8/layout/process3"/>
    <dgm:cxn modelId="{75FF0AFB-2F06-49A9-A635-35D7708E5A4B}" type="presOf" srcId="{A6F400D1-4C4F-409B-909D-F255C8163747}" destId="{92D8D50F-164E-4A7E-A82B-39A6F7FD9AB1}" srcOrd="0" destOrd="4" presId="urn:microsoft.com/office/officeart/2005/8/layout/process3"/>
    <dgm:cxn modelId="{91A10B91-496B-426B-BDD9-37ACE20ECC19}" srcId="{574E869E-2EDC-45A4-98CC-517559D309A9}" destId="{215586D5-5E79-4B5C-A174-B3D56E303554}" srcOrd="2" destOrd="0" parTransId="{F7A32AFD-B5F3-41FB-AE1B-0DF4B8D9F720}" sibTransId="{BC7A62D1-8E93-477E-9862-0F10B6E2F347}"/>
    <dgm:cxn modelId="{6816C9A8-7650-4707-AC89-255E175B5700}" srcId="{6760AC36-5558-4EE6-A775-833A3B2EB113}" destId="{FFC2651A-3493-4E12-82CE-78986855C970}" srcOrd="1" destOrd="0" parTransId="{3E794EC3-FE53-4FD9-AF5E-CB6840DB4E74}" sibTransId="{98A58761-CFA6-4A22-A065-51D887AF5925}"/>
    <dgm:cxn modelId="{E53EE96E-1F84-4FA9-A68C-D6BF457C1F7F}" type="presParOf" srcId="{BA55A296-AEF5-45F2-8E29-6E3A34CA0D01}" destId="{B199716A-4B96-4381-9E97-95E601980523}" srcOrd="0" destOrd="0" presId="urn:microsoft.com/office/officeart/2005/8/layout/process3"/>
    <dgm:cxn modelId="{83B0A847-08E9-4450-8DB0-A5BBF64AF640}" type="presParOf" srcId="{B199716A-4B96-4381-9E97-95E601980523}" destId="{D3024C9F-B558-40AF-9D92-FCFB510DCFF7}" srcOrd="0" destOrd="0" presId="urn:microsoft.com/office/officeart/2005/8/layout/process3"/>
    <dgm:cxn modelId="{73449231-9714-4827-B5AF-1A4A2D229062}" type="presParOf" srcId="{B199716A-4B96-4381-9E97-95E601980523}" destId="{A9058772-C6BE-4F36-9A6E-404148FBC6B2}" srcOrd="1" destOrd="0" presId="urn:microsoft.com/office/officeart/2005/8/layout/process3"/>
    <dgm:cxn modelId="{56519AE4-97E1-4811-ADCD-BC74FF312D46}" type="presParOf" srcId="{B199716A-4B96-4381-9E97-95E601980523}" destId="{9FA6FF75-3ACD-49F7-996E-3464AF3CDBC1}" srcOrd="2" destOrd="0" presId="urn:microsoft.com/office/officeart/2005/8/layout/process3"/>
    <dgm:cxn modelId="{99D5AC1C-5EE6-4B55-8E5E-D367E4DCD29D}" type="presParOf" srcId="{BA55A296-AEF5-45F2-8E29-6E3A34CA0D01}" destId="{26FBD630-888E-4D77-84DA-46872E2EA77E}" srcOrd="1" destOrd="0" presId="urn:microsoft.com/office/officeart/2005/8/layout/process3"/>
    <dgm:cxn modelId="{2E980340-31B8-4DAF-800B-3A3FB48A5AF2}" type="presParOf" srcId="{26FBD630-888E-4D77-84DA-46872E2EA77E}" destId="{EEEE50A4-46B6-4BDE-9486-E7CD6687DAFF}" srcOrd="0" destOrd="0" presId="urn:microsoft.com/office/officeart/2005/8/layout/process3"/>
    <dgm:cxn modelId="{D831D469-055A-47E8-8B35-02EB0243E31B}" type="presParOf" srcId="{BA55A296-AEF5-45F2-8E29-6E3A34CA0D01}" destId="{C90CB97A-F76E-4686-8872-1B84C56945D2}" srcOrd="2" destOrd="0" presId="urn:microsoft.com/office/officeart/2005/8/layout/process3"/>
    <dgm:cxn modelId="{E862A1F2-CBD0-415F-8B1E-DF4F93D267D0}" type="presParOf" srcId="{C90CB97A-F76E-4686-8872-1B84C56945D2}" destId="{6AF6E5E3-F0DB-4849-BCBF-3F59C1B4CF90}" srcOrd="0" destOrd="0" presId="urn:microsoft.com/office/officeart/2005/8/layout/process3"/>
    <dgm:cxn modelId="{7156E258-640A-425A-B3F5-7EE438F0E353}" type="presParOf" srcId="{C90CB97A-F76E-4686-8872-1B84C56945D2}" destId="{22136C87-FA59-4152-9CA2-42AF5C17AFF3}" srcOrd="1" destOrd="0" presId="urn:microsoft.com/office/officeart/2005/8/layout/process3"/>
    <dgm:cxn modelId="{49F1B226-8708-4165-8DB6-A86CA0BAFE7C}" type="presParOf" srcId="{C90CB97A-F76E-4686-8872-1B84C56945D2}" destId="{1164B5E7-7FDC-4E36-A0B9-C43536274619}" srcOrd="2" destOrd="0" presId="urn:microsoft.com/office/officeart/2005/8/layout/process3"/>
    <dgm:cxn modelId="{A2584118-B143-4B3A-BCCB-DC04DB8A7C4E}" type="presParOf" srcId="{BA55A296-AEF5-45F2-8E29-6E3A34CA0D01}" destId="{82E15AA1-77CC-4A39-9B0F-5248701893F9}" srcOrd="3" destOrd="0" presId="urn:microsoft.com/office/officeart/2005/8/layout/process3"/>
    <dgm:cxn modelId="{E9A1CB5F-A911-4DFB-AAD0-559048178AB3}" type="presParOf" srcId="{82E15AA1-77CC-4A39-9B0F-5248701893F9}" destId="{3E13B1EA-6FA5-47B1-A267-E7D5C5EBE078}" srcOrd="0" destOrd="0" presId="urn:microsoft.com/office/officeart/2005/8/layout/process3"/>
    <dgm:cxn modelId="{00C5089C-D0EC-434F-9029-B28D5332A8F7}" type="presParOf" srcId="{BA55A296-AEF5-45F2-8E29-6E3A34CA0D01}" destId="{0A585ADD-B84C-475C-9834-758973AB2414}" srcOrd="4" destOrd="0" presId="urn:microsoft.com/office/officeart/2005/8/layout/process3"/>
    <dgm:cxn modelId="{BE86C03B-080C-4822-9064-A25CFC107765}" type="presParOf" srcId="{0A585ADD-B84C-475C-9834-758973AB2414}" destId="{4E812FAC-6085-4BF6-BF9B-0A712CC9DACE}" srcOrd="0" destOrd="0" presId="urn:microsoft.com/office/officeart/2005/8/layout/process3"/>
    <dgm:cxn modelId="{E35F261D-0397-4ADA-810C-5C60451A58EB}" type="presParOf" srcId="{0A585ADD-B84C-475C-9834-758973AB2414}" destId="{EFED960D-A316-461D-B60E-5A3EA950710B}" srcOrd="1" destOrd="0" presId="urn:microsoft.com/office/officeart/2005/8/layout/process3"/>
    <dgm:cxn modelId="{9AAB1DE3-CB56-4ADD-A6D2-81DDD6D67D22}" type="presParOf" srcId="{0A585ADD-B84C-475C-9834-758973AB2414}" destId="{92D8D50F-164E-4A7E-A82B-39A6F7FD9AB1}"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54CC6-3D1B-4EE5-B3E8-59E9760FA46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574E869E-2EDC-45A4-98CC-517559D309A9}">
      <dgm:prSet phldrT="[Text]" custT="1"/>
      <dgm:spPr/>
      <dgm:t>
        <a:bodyPr/>
        <a:lstStyle/>
        <a:p>
          <a:r>
            <a:rPr lang="en-US" sz="2000" b="1" dirty="0" smtClean="0"/>
            <a:t>Early Ed. And Out-of-School Time (EEOST) Bond Bill</a:t>
          </a:r>
          <a:endParaRPr lang="en-US" sz="2000" b="1" dirty="0"/>
        </a:p>
      </dgm:t>
    </dgm:pt>
    <dgm:pt modelId="{94DE119F-2871-447E-8ECF-6C185D34CC17}" type="parTrans" cxnId="{17495C6B-4B0A-4531-B72E-D80E70C3D850}">
      <dgm:prSet/>
      <dgm:spPr/>
      <dgm:t>
        <a:bodyPr/>
        <a:lstStyle/>
        <a:p>
          <a:endParaRPr lang="en-US"/>
        </a:p>
      </dgm:t>
    </dgm:pt>
    <dgm:pt modelId="{BA6C3C28-3846-4C94-A8E6-E8B32788BC26}" type="sibTrans" cxnId="{17495C6B-4B0A-4531-B72E-D80E70C3D850}">
      <dgm:prSet/>
      <dgm:spPr/>
      <dgm:t>
        <a:bodyPr/>
        <a:lstStyle/>
        <a:p>
          <a:endParaRPr lang="en-US"/>
        </a:p>
      </dgm:t>
    </dgm:pt>
    <dgm:pt modelId="{6760AC36-5558-4EE6-A775-833A3B2EB113}">
      <dgm:prSet phldrT="[Text]" custT="1"/>
      <dgm:spPr/>
      <dgm:t>
        <a:bodyPr/>
        <a:lstStyle/>
        <a:p>
          <a:r>
            <a:rPr lang="en-US" sz="2000" b="1" dirty="0" smtClean="0"/>
            <a:t>Community Income Tax Credit (CITC)</a:t>
          </a:r>
          <a:endParaRPr lang="en-US" sz="2000" b="1" dirty="0"/>
        </a:p>
      </dgm:t>
    </dgm:pt>
    <dgm:pt modelId="{E6B7F2C4-C25E-45FB-9543-817C2B59DF00}" type="parTrans" cxnId="{F889AC74-6B57-4B32-88EB-3001E6B7EB2C}">
      <dgm:prSet/>
      <dgm:spPr/>
      <dgm:t>
        <a:bodyPr/>
        <a:lstStyle/>
        <a:p>
          <a:endParaRPr lang="en-US"/>
        </a:p>
      </dgm:t>
    </dgm:pt>
    <dgm:pt modelId="{57822355-9AB9-463B-8B26-558E4D3FDD6A}" type="sibTrans" cxnId="{F889AC74-6B57-4B32-88EB-3001E6B7EB2C}">
      <dgm:prSet/>
      <dgm:spPr/>
      <dgm:t>
        <a:bodyPr/>
        <a:lstStyle/>
        <a:p>
          <a:endParaRPr lang="en-US"/>
        </a:p>
      </dgm:t>
    </dgm:pt>
    <dgm:pt modelId="{FFC2651A-3493-4E12-82CE-78986855C970}">
      <dgm:prSet phldrT="[Text]"/>
      <dgm:spPr/>
      <dgm:t>
        <a:bodyPr/>
        <a:lstStyle/>
        <a:p>
          <a:r>
            <a:rPr lang="en-US" dirty="0" smtClean="0"/>
            <a:t>Generates funds for community development corporations with a 50% tax credit on donations</a:t>
          </a:r>
          <a:endParaRPr lang="en-US" dirty="0"/>
        </a:p>
      </dgm:t>
    </dgm:pt>
    <dgm:pt modelId="{3E794EC3-FE53-4FD9-AF5E-CB6840DB4E74}" type="parTrans" cxnId="{6816C9A8-7650-4707-AC89-255E175B5700}">
      <dgm:prSet/>
      <dgm:spPr/>
      <dgm:t>
        <a:bodyPr/>
        <a:lstStyle/>
        <a:p>
          <a:endParaRPr lang="en-US"/>
        </a:p>
      </dgm:t>
    </dgm:pt>
    <dgm:pt modelId="{98A58761-CFA6-4A22-A065-51D887AF5925}" type="sibTrans" cxnId="{6816C9A8-7650-4707-AC89-255E175B5700}">
      <dgm:prSet/>
      <dgm:spPr/>
      <dgm:t>
        <a:bodyPr/>
        <a:lstStyle/>
        <a:p>
          <a:endParaRPr lang="en-US"/>
        </a:p>
      </dgm:t>
    </dgm:pt>
    <dgm:pt modelId="{79ECA3FD-0E31-4D24-8148-E907083E727B}">
      <dgm:prSet phldrT="[Text]"/>
      <dgm:spPr/>
      <dgm:t>
        <a:bodyPr/>
        <a:lstStyle/>
        <a:p>
          <a:endParaRPr lang="en-US" dirty="0"/>
        </a:p>
      </dgm:t>
    </dgm:pt>
    <dgm:pt modelId="{B040C028-643E-4701-A232-DDD75EAECD61}" type="parTrans" cxnId="{FD021767-6E08-448B-9005-741E96ABC418}">
      <dgm:prSet/>
      <dgm:spPr/>
      <dgm:t>
        <a:bodyPr/>
        <a:lstStyle/>
        <a:p>
          <a:endParaRPr lang="en-US"/>
        </a:p>
      </dgm:t>
    </dgm:pt>
    <dgm:pt modelId="{1A46564C-6A72-489C-B926-839B998ECDD6}" type="sibTrans" cxnId="{FD021767-6E08-448B-9005-741E96ABC418}">
      <dgm:prSet/>
      <dgm:spPr/>
      <dgm:t>
        <a:bodyPr/>
        <a:lstStyle/>
        <a:p>
          <a:endParaRPr lang="en-US"/>
        </a:p>
      </dgm:t>
    </dgm:pt>
    <dgm:pt modelId="{5407AC7B-8E47-4C3C-91D7-773841E2F5BE}">
      <dgm:prSet phldrT="[Text]"/>
      <dgm:spPr/>
      <dgm:t>
        <a:bodyPr/>
        <a:lstStyle/>
        <a:p>
          <a:r>
            <a:rPr lang="en-US" dirty="0" smtClean="0"/>
            <a:t>Passed in 2012</a:t>
          </a:r>
          <a:endParaRPr lang="en-US" dirty="0"/>
        </a:p>
      </dgm:t>
    </dgm:pt>
    <dgm:pt modelId="{9A11F8CC-FAAD-4E89-A1DD-4D520B2A7344}" type="parTrans" cxnId="{A24BFF7C-74FD-47C8-926A-C01243645258}">
      <dgm:prSet/>
      <dgm:spPr/>
      <dgm:t>
        <a:bodyPr/>
        <a:lstStyle/>
        <a:p>
          <a:endParaRPr lang="en-US"/>
        </a:p>
      </dgm:t>
    </dgm:pt>
    <dgm:pt modelId="{29028EF9-3474-4DE0-89D9-1EBC2C789778}" type="sibTrans" cxnId="{A24BFF7C-74FD-47C8-926A-C01243645258}">
      <dgm:prSet/>
      <dgm:spPr/>
      <dgm:t>
        <a:bodyPr/>
        <a:lstStyle/>
        <a:p>
          <a:endParaRPr lang="en-US"/>
        </a:p>
      </dgm:t>
    </dgm:pt>
    <dgm:pt modelId="{4BA86AAD-8286-459C-A66B-EFDE71654BBC}">
      <dgm:prSet phldrT="[Text]"/>
      <dgm:spPr/>
      <dgm:t>
        <a:bodyPr/>
        <a:lstStyle/>
        <a:p>
          <a:r>
            <a:rPr lang="en-US" dirty="0" smtClean="0"/>
            <a:t>Goes to affordable housing, small businesses, etc.</a:t>
          </a:r>
          <a:endParaRPr lang="en-US" dirty="0"/>
        </a:p>
      </dgm:t>
    </dgm:pt>
    <dgm:pt modelId="{26C87480-6853-41EC-8EF9-A74ADB44BC5C}" type="parTrans" cxnId="{083868B9-A69B-4991-AB5E-EA5C8FC3C1CB}">
      <dgm:prSet/>
      <dgm:spPr/>
      <dgm:t>
        <a:bodyPr/>
        <a:lstStyle/>
        <a:p>
          <a:endParaRPr lang="en-US"/>
        </a:p>
      </dgm:t>
    </dgm:pt>
    <dgm:pt modelId="{4E1F7246-E20E-4DD1-B99B-458524F828AF}" type="sibTrans" cxnId="{083868B9-A69B-4991-AB5E-EA5C8FC3C1CB}">
      <dgm:prSet/>
      <dgm:spPr/>
      <dgm:t>
        <a:bodyPr/>
        <a:lstStyle/>
        <a:p>
          <a:endParaRPr lang="en-US"/>
        </a:p>
      </dgm:t>
    </dgm:pt>
    <dgm:pt modelId="{EEB313C8-5914-4A18-A0F4-E7413F9D4307}">
      <dgm:prSet phldrT="[Text]" custT="1"/>
      <dgm:spPr/>
      <dgm:t>
        <a:bodyPr/>
        <a:lstStyle/>
        <a:p>
          <a:r>
            <a:rPr lang="en-US" sz="1600" dirty="0" smtClean="0"/>
            <a:t>Passed in 2013</a:t>
          </a:r>
          <a:endParaRPr lang="en-US" sz="1600" dirty="0"/>
        </a:p>
      </dgm:t>
    </dgm:pt>
    <dgm:pt modelId="{E0B38694-0615-4BF6-B9EF-FFBACC7E8A78}" type="parTrans" cxnId="{64C27740-A956-4E08-8D77-6EF1CB073C9E}">
      <dgm:prSet/>
      <dgm:spPr/>
      <dgm:t>
        <a:bodyPr/>
        <a:lstStyle/>
        <a:p>
          <a:endParaRPr lang="en-US"/>
        </a:p>
      </dgm:t>
    </dgm:pt>
    <dgm:pt modelId="{5798F372-0CBF-4FDB-BDB0-1CFBAA822562}" type="sibTrans" cxnId="{64C27740-A956-4E08-8D77-6EF1CB073C9E}">
      <dgm:prSet/>
      <dgm:spPr/>
      <dgm:t>
        <a:bodyPr/>
        <a:lstStyle/>
        <a:p>
          <a:endParaRPr lang="en-US"/>
        </a:p>
      </dgm:t>
    </dgm:pt>
    <dgm:pt modelId="{F5B6B684-ABBF-43C6-957F-96DC5EC188AC}">
      <dgm:prSet phldrT="[Text]" custT="1"/>
      <dgm:spPr/>
      <dgm:t>
        <a:bodyPr/>
        <a:lstStyle/>
        <a:p>
          <a:r>
            <a:rPr lang="en-US" sz="1600" dirty="0" smtClean="0"/>
            <a:t>Creates funding for quality improvements of early ed. facilities serving low-income children</a:t>
          </a:r>
          <a:endParaRPr lang="en-US" sz="1600" dirty="0"/>
        </a:p>
      </dgm:t>
    </dgm:pt>
    <dgm:pt modelId="{065E52EB-BD9D-421C-B87E-8B880ABA2761}" type="parTrans" cxnId="{15487D9C-CCBE-49D2-9366-9EC47AD1D8DA}">
      <dgm:prSet/>
      <dgm:spPr/>
      <dgm:t>
        <a:bodyPr/>
        <a:lstStyle/>
        <a:p>
          <a:endParaRPr lang="en-US"/>
        </a:p>
      </dgm:t>
    </dgm:pt>
    <dgm:pt modelId="{B645389F-E5EE-40A3-ADB1-0ECD69A4C626}" type="sibTrans" cxnId="{15487D9C-CCBE-49D2-9366-9EC47AD1D8DA}">
      <dgm:prSet/>
      <dgm:spPr/>
      <dgm:t>
        <a:bodyPr/>
        <a:lstStyle/>
        <a:p>
          <a:endParaRPr lang="en-US"/>
        </a:p>
      </dgm:t>
    </dgm:pt>
    <dgm:pt modelId="{0A268C21-4775-4667-8F56-B029B458ADF4}">
      <dgm:prSet phldrT="[Text]" custT="1"/>
      <dgm:spPr/>
      <dgm:t>
        <a:bodyPr/>
        <a:lstStyle/>
        <a:p>
          <a:r>
            <a:rPr lang="en-US" sz="1600" dirty="0" smtClean="0"/>
            <a:t>Distributed $11 million to early ed. facilities </a:t>
          </a:r>
          <a:endParaRPr lang="en-US" sz="1600" dirty="0"/>
        </a:p>
      </dgm:t>
    </dgm:pt>
    <dgm:pt modelId="{4E1AFD90-0D7D-4157-9263-E3BF64CB4DC8}" type="parTrans" cxnId="{C879675E-72E6-4949-9FE1-9B3728D3C280}">
      <dgm:prSet/>
      <dgm:spPr/>
      <dgm:t>
        <a:bodyPr/>
        <a:lstStyle/>
        <a:p>
          <a:endParaRPr lang="en-US"/>
        </a:p>
      </dgm:t>
    </dgm:pt>
    <dgm:pt modelId="{49D8C468-EDE4-419E-90DE-1FAFE180D455}" type="sibTrans" cxnId="{C879675E-72E6-4949-9FE1-9B3728D3C280}">
      <dgm:prSet/>
      <dgm:spPr/>
      <dgm:t>
        <a:bodyPr/>
        <a:lstStyle/>
        <a:p>
          <a:endParaRPr lang="en-US"/>
        </a:p>
      </dgm:t>
    </dgm:pt>
    <dgm:pt modelId="{C74C004C-5B42-48C3-9FC8-5861B8164D3A}" type="pres">
      <dgm:prSet presAssocID="{0E354CC6-3D1B-4EE5-B3E8-59E9760FA46F}" presName="Name0" presStyleCnt="0">
        <dgm:presLayoutVars>
          <dgm:dir/>
          <dgm:animLvl val="lvl"/>
          <dgm:resizeHandles/>
        </dgm:presLayoutVars>
      </dgm:prSet>
      <dgm:spPr/>
      <dgm:t>
        <a:bodyPr/>
        <a:lstStyle/>
        <a:p>
          <a:endParaRPr lang="en-US"/>
        </a:p>
      </dgm:t>
    </dgm:pt>
    <dgm:pt modelId="{33CC872C-A5CE-48B2-8557-DB6A08A10621}" type="pres">
      <dgm:prSet presAssocID="{574E869E-2EDC-45A4-98CC-517559D309A9}" presName="linNode" presStyleCnt="0"/>
      <dgm:spPr/>
    </dgm:pt>
    <dgm:pt modelId="{464217E5-72F2-4122-B01B-FED6773B4C32}" type="pres">
      <dgm:prSet presAssocID="{574E869E-2EDC-45A4-98CC-517559D309A9}" presName="parentShp" presStyleLbl="node1" presStyleIdx="0" presStyleCnt="2">
        <dgm:presLayoutVars>
          <dgm:bulletEnabled val="1"/>
        </dgm:presLayoutVars>
      </dgm:prSet>
      <dgm:spPr/>
      <dgm:t>
        <a:bodyPr/>
        <a:lstStyle/>
        <a:p>
          <a:endParaRPr lang="en-US"/>
        </a:p>
      </dgm:t>
    </dgm:pt>
    <dgm:pt modelId="{6350F2C6-6C07-40A6-B223-EC31F9B9A4B1}" type="pres">
      <dgm:prSet presAssocID="{574E869E-2EDC-45A4-98CC-517559D309A9}" presName="childShp" presStyleLbl="bgAccFollowNode1" presStyleIdx="0" presStyleCnt="2" custLinFactNeighborX="0" custLinFactNeighborY="-26">
        <dgm:presLayoutVars>
          <dgm:bulletEnabled val="1"/>
        </dgm:presLayoutVars>
      </dgm:prSet>
      <dgm:spPr/>
      <dgm:t>
        <a:bodyPr/>
        <a:lstStyle/>
        <a:p>
          <a:endParaRPr lang="en-US"/>
        </a:p>
      </dgm:t>
    </dgm:pt>
    <dgm:pt modelId="{CB875F67-02B1-474F-9559-57CA424D22D4}" type="pres">
      <dgm:prSet presAssocID="{BA6C3C28-3846-4C94-A8E6-E8B32788BC26}" presName="spacing" presStyleCnt="0"/>
      <dgm:spPr/>
    </dgm:pt>
    <dgm:pt modelId="{2EB73B5D-469F-4792-BD44-5EFFF235365F}" type="pres">
      <dgm:prSet presAssocID="{6760AC36-5558-4EE6-A775-833A3B2EB113}" presName="linNode" presStyleCnt="0"/>
      <dgm:spPr/>
    </dgm:pt>
    <dgm:pt modelId="{EEC9E834-819A-4FFA-AFD9-4756E07BCBE3}" type="pres">
      <dgm:prSet presAssocID="{6760AC36-5558-4EE6-A775-833A3B2EB113}" presName="parentShp" presStyleLbl="node1" presStyleIdx="1" presStyleCnt="2" custLinFactNeighborX="-33333" custLinFactNeighborY="-355">
        <dgm:presLayoutVars>
          <dgm:bulletEnabled val="1"/>
        </dgm:presLayoutVars>
      </dgm:prSet>
      <dgm:spPr/>
      <dgm:t>
        <a:bodyPr/>
        <a:lstStyle/>
        <a:p>
          <a:endParaRPr lang="en-US"/>
        </a:p>
      </dgm:t>
    </dgm:pt>
    <dgm:pt modelId="{3BF96435-2057-43B7-BFFA-2B24C35ABD3F}" type="pres">
      <dgm:prSet presAssocID="{6760AC36-5558-4EE6-A775-833A3B2EB113}" presName="childShp" presStyleLbl="bgAccFollowNode1" presStyleIdx="1" presStyleCnt="2">
        <dgm:presLayoutVars>
          <dgm:bulletEnabled val="1"/>
        </dgm:presLayoutVars>
      </dgm:prSet>
      <dgm:spPr/>
      <dgm:t>
        <a:bodyPr/>
        <a:lstStyle/>
        <a:p>
          <a:endParaRPr lang="en-US"/>
        </a:p>
      </dgm:t>
    </dgm:pt>
  </dgm:ptLst>
  <dgm:cxnLst>
    <dgm:cxn modelId="{B2F4E5B5-BDC5-4EF7-B006-CC32471EADCA}" type="presOf" srcId="{4BA86AAD-8286-459C-A66B-EFDE71654BBC}" destId="{3BF96435-2057-43B7-BFFA-2B24C35ABD3F}" srcOrd="0" destOrd="2" presId="urn:microsoft.com/office/officeart/2005/8/layout/vList6"/>
    <dgm:cxn modelId="{083868B9-A69B-4991-AB5E-EA5C8FC3C1CB}" srcId="{6760AC36-5558-4EE6-A775-833A3B2EB113}" destId="{4BA86AAD-8286-459C-A66B-EFDE71654BBC}" srcOrd="2" destOrd="0" parTransId="{26C87480-6853-41EC-8EF9-A74ADB44BC5C}" sibTransId="{4E1F7246-E20E-4DD1-B99B-458524F828AF}"/>
    <dgm:cxn modelId="{BB26530E-3A15-4D05-A063-44A107E72E38}" type="presOf" srcId="{574E869E-2EDC-45A4-98CC-517559D309A9}" destId="{464217E5-72F2-4122-B01B-FED6773B4C32}" srcOrd="0" destOrd="0" presId="urn:microsoft.com/office/officeart/2005/8/layout/vList6"/>
    <dgm:cxn modelId="{6816C9A8-7650-4707-AC89-255E175B5700}" srcId="{6760AC36-5558-4EE6-A775-833A3B2EB113}" destId="{FFC2651A-3493-4E12-82CE-78986855C970}" srcOrd="1" destOrd="0" parTransId="{3E794EC3-FE53-4FD9-AF5E-CB6840DB4E74}" sibTransId="{98A58761-CFA6-4A22-A065-51D887AF5925}"/>
    <dgm:cxn modelId="{F889AC74-6B57-4B32-88EB-3001E6B7EB2C}" srcId="{0E354CC6-3D1B-4EE5-B3E8-59E9760FA46F}" destId="{6760AC36-5558-4EE6-A775-833A3B2EB113}" srcOrd="1" destOrd="0" parTransId="{E6B7F2C4-C25E-45FB-9543-817C2B59DF00}" sibTransId="{57822355-9AB9-463B-8B26-558E4D3FDD6A}"/>
    <dgm:cxn modelId="{9A5F5BE8-F4AE-4842-A32A-2D6FF29FC13E}" type="presOf" srcId="{5407AC7B-8E47-4C3C-91D7-773841E2F5BE}" destId="{3BF96435-2057-43B7-BFFA-2B24C35ABD3F}" srcOrd="0" destOrd="0" presId="urn:microsoft.com/office/officeart/2005/8/layout/vList6"/>
    <dgm:cxn modelId="{64C27740-A956-4E08-8D77-6EF1CB073C9E}" srcId="{574E869E-2EDC-45A4-98CC-517559D309A9}" destId="{EEB313C8-5914-4A18-A0F4-E7413F9D4307}" srcOrd="0" destOrd="0" parTransId="{E0B38694-0615-4BF6-B9EF-FFBACC7E8A78}" sibTransId="{5798F372-0CBF-4FDB-BDB0-1CFBAA822562}"/>
    <dgm:cxn modelId="{C879675E-72E6-4949-9FE1-9B3728D3C280}" srcId="{574E869E-2EDC-45A4-98CC-517559D309A9}" destId="{0A268C21-4775-4667-8F56-B029B458ADF4}" srcOrd="2" destOrd="0" parTransId="{4E1AFD90-0D7D-4157-9263-E3BF64CB4DC8}" sibTransId="{49D8C468-EDE4-419E-90DE-1FAFE180D455}"/>
    <dgm:cxn modelId="{FD021767-6E08-448B-9005-741E96ABC418}" srcId="{6760AC36-5558-4EE6-A775-833A3B2EB113}" destId="{79ECA3FD-0E31-4D24-8148-E907083E727B}" srcOrd="3" destOrd="0" parTransId="{B040C028-643E-4701-A232-DDD75EAECD61}" sibTransId="{1A46564C-6A72-489C-B926-839B998ECDD6}"/>
    <dgm:cxn modelId="{BE716731-FFC9-4F78-8C04-F8AD45DB1792}" type="presOf" srcId="{EEB313C8-5914-4A18-A0F4-E7413F9D4307}" destId="{6350F2C6-6C07-40A6-B223-EC31F9B9A4B1}" srcOrd="0" destOrd="0" presId="urn:microsoft.com/office/officeart/2005/8/layout/vList6"/>
    <dgm:cxn modelId="{15487D9C-CCBE-49D2-9366-9EC47AD1D8DA}" srcId="{574E869E-2EDC-45A4-98CC-517559D309A9}" destId="{F5B6B684-ABBF-43C6-957F-96DC5EC188AC}" srcOrd="1" destOrd="0" parTransId="{065E52EB-BD9D-421C-B87E-8B880ABA2761}" sibTransId="{B645389F-E5EE-40A3-ADB1-0ECD69A4C626}"/>
    <dgm:cxn modelId="{42002FDE-9918-4796-A53D-2BEEBDCCD5A7}" type="presOf" srcId="{6760AC36-5558-4EE6-A775-833A3B2EB113}" destId="{EEC9E834-819A-4FFA-AFD9-4756E07BCBE3}" srcOrd="0" destOrd="0" presId="urn:microsoft.com/office/officeart/2005/8/layout/vList6"/>
    <dgm:cxn modelId="{17495C6B-4B0A-4531-B72E-D80E70C3D850}" srcId="{0E354CC6-3D1B-4EE5-B3E8-59E9760FA46F}" destId="{574E869E-2EDC-45A4-98CC-517559D309A9}" srcOrd="0" destOrd="0" parTransId="{94DE119F-2871-447E-8ECF-6C185D34CC17}" sibTransId="{BA6C3C28-3846-4C94-A8E6-E8B32788BC26}"/>
    <dgm:cxn modelId="{0B4DF255-DF00-4829-82CC-7EE443EAAE04}" type="presOf" srcId="{0E354CC6-3D1B-4EE5-B3E8-59E9760FA46F}" destId="{C74C004C-5B42-48C3-9FC8-5861B8164D3A}" srcOrd="0" destOrd="0" presId="urn:microsoft.com/office/officeart/2005/8/layout/vList6"/>
    <dgm:cxn modelId="{A24BFF7C-74FD-47C8-926A-C01243645258}" srcId="{6760AC36-5558-4EE6-A775-833A3B2EB113}" destId="{5407AC7B-8E47-4C3C-91D7-773841E2F5BE}" srcOrd="0" destOrd="0" parTransId="{9A11F8CC-FAAD-4E89-A1DD-4D520B2A7344}" sibTransId="{29028EF9-3474-4DE0-89D9-1EBC2C789778}"/>
    <dgm:cxn modelId="{D2677EB7-8622-4C94-B496-F323760F1479}" type="presOf" srcId="{0A268C21-4775-4667-8F56-B029B458ADF4}" destId="{6350F2C6-6C07-40A6-B223-EC31F9B9A4B1}" srcOrd="0" destOrd="2" presId="urn:microsoft.com/office/officeart/2005/8/layout/vList6"/>
    <dgm:cxn modelId="{6F3CEE2E-7AA3-47D9-BD3E-BE28A8C5CD8A}" type="presOf" srcId="{F5B6B684-ABBF-43C6-957F-96DC5EC188AC}" destId="{6350F2C6-6C07-40A6-B223-EC31F9B9A4B1}" srcOrd="0" destOrd="1" presId="urn:microsoft.com/office/officeart/2005/8/layout/vList6"/>
    <dgm:cxn modelId="{6E4F366F-E8AD-44EE-A8FC-A26F3C59ECC8}" type="presOf" srcId="{FFC2651A-3493-4E12-82CE-78986855C970}" destId="{3BF96435-2057-43B7-BFFA-2B24C35ABD3F}" srcOrd="0" destOrd="1" presId="urn:microsoft.com/office/officeart/2005/8/layout/vList6"/>
    <dgm:cxn modelId="{6289E8B7-A1D4-43D8-BF2B-181EE3A80836}" type="presOf" srcId="{79ECA3FD-0E31-4D24-8148-E907083E727B}" destId="{3BF96435-2057-43B7-BFFA-2B24C35ABD3F}" srcOrd="0" destOrd="3" presId="urn:microsoft.com/office/officeart/2005/8/layout/vList6"/>
    <dgm:cxn modelId="{317F159E-A49F-4BCC-8386-7A376B498121}" type="presParOf" srcId="{C74C004C-5B42-48C3-9FC8-5861B8164D3A}" destId="{33CC872C-A5CE-48B2-8557-DB6A08A10621}" srcOrd="0" destOrd="0" presId="urn:microsoft.com/office/officeart/2005/8/layout/vList6"/>
    <dgm:cxn modelId="{22EB78A6-D8EF-45AD-B732-0F0A562C11BE}" type="presParOf" srcId="{33CC872C-A5CE-48B2-8557-DB6A08A10621}" destId="{464217E5-72F2-4122-B01B-FED6773B4C32}" srcOrd="0" destOrd="0" presId="urn:microsoft.com/office/officeart/2005/8/layout/vList6"/>
    <dgm:cxn modelId="{495612AC-D820-4741-B384-A53271E7FCC5}" type="presParOf" srcId="{33CC872C-A5CE-48B2-8557-DB6A08A10621}" destId="{6350F2C6-6C07-40A6-B223-EC31F9B9A4B1}" srcOrd="1" destOrd="0" presId="urn:microsoft.com/office/officeart/2005/8/layout/vList6"/>
    <dgm:cxn modelId="{2BD87028-7617-4927-A0C6-C7DB01898BA8}" type="presParOf" srcId="{C74C004C-5B42-48C3-9FC8-5861B8164D3A}" destId="{CB875F67-02B1-474F-9559-57CA424D22D4}" srcOrd="1" destOrd="0" presId="urn:microsoft.com/office/officeart/2005/8/layout/vList6"/>
    <dgm:cxn modelId="{0252F0A0-637B-4C7A-850E-093CFD7495A8}" type="presParOf" srcId="{C74C004C-5B42-48C3-9FC8-5861B8164D3A}" destId="{2EB73B5D-469F-4792-BD44-5EFFF235365F}" srcOrd="2" destOrd="0" presId="urn:microsoft.com/office/officeart/2005/8/layout/vList6"/>
    <dgm:cxn modelId="{4F5A16C0-7908-425F-AD4A-0C52CA7A6DBF}" type="presParOf" srcId="{2EB73B5D-469F-4792-BD44-5EFFF235365F}" destId="{EEC9E834-819A-4FFA-AFD9-4756E07BCBE3}" srcOrd="0" destOrd="0" presId="urn:microsoft.com/office/officeart/2005/8/layout/vList6"/>
    <dgm:cxn modelId="{5D2869FA-10AE-46F0-B9E6-3B6A72798A5E}" type="presParOf" srcId="{2EB73B5D-469F-4792-BD44-5EFFF235365F}" destId="{3BF96435-2057-43B7-BFFA-2B24C35ABD3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58772-C6BE-4F36-9A6E-404148FBC6B2}">
      <dsp:nvSpPr>
        <dsp:cNvPr id="0" name=""/>
        <dsp:cNvSpPr/>
      </dsp:nvSpPr>
      <dsp:spPr>
        <a:xfrm>
          <a:off x="4275" y="249882"/>
          <a:ext cx="1943918" cy="1125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kern="1200" dirty="0" smtClean="0"/>
            <a:t>Success by 6</a:t>
          </a:r>
          <a:endParaRPr lang="en-US" sz="2000" b="1" kern="1200" dirty="0"/>
        </a:p>
      </dsp:txBody>
      <dsp:txXfrm>
        <a:off x="4275" y="249882"/>
        <a:ext cx="1943918" cy="750232"/>
      </dsp:txXfrm>
    </dsp:sp>
    <dsp:sp modelId="{9FA6FF75-3ACD-49F7-996E-3464AF3CDBC1}">
      <dsp:nvSpPr>
        <dsp:cNvPr id="0" name=""/>
        <dsp:cNvSpPr/>
      </dsp:nvSpPr>
      <dsp:spPr>
        <a:xfrm>
          <a:off x="402427" y="1000115"/>
          <a:ext cx="1943918" cy="20410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1990s</a:t>
          </a:r>
          <a:endParaRPr lang="en-US" sz="1500" kern="1200" dirty="0"/>
        </a:p>
        <a:p>
          <a:pPr marL="114300" lvl="1" indent="-114300" algn="l" defTabSz="666750">
            <a:lnSpc>
              <a:spcPct val="90000"/>
            </a:lnSpc>
            <a:spcBef>
              <a:spcPct val="0"/>
            </a:spcBef>
            <a:spcAft>
              <a:spcPct val="15000"/>
            </a:spcAft>
            <a:buChar char="••"/>
          </a:pPr>
          <a:r>
            <a:rPr lang="en-US" sz="1500" kern="1200" dirty="0" smtClean="0"/>
            <a:t>Media/Business Partnerships</a:t>
          </a:r>
          <a:endParaRPr lang="en-US" sz="1500" kern="1200" dirty="0"/>
        </a:p>
        <a:p>
          <a:pPr marL="114300" lvl="1" indent="-114300" algn="l" defTabSz="666750">
            <a:lnSpc>
              <a:spcPct val="90000"/>
            </a:lnSpc>
            <a:spcBef>
              <a:spcPct val="0"/>
            </a:spcBef>
            <a:spcAft>
              <a:spcPct val="15000"/>
            </a:spcAft>
            <a:buChar char="••"/>
          </a:pPr>
          <a:r>
            <a:rPr lang="en-US" sz="1500" kern="1200" dirty="0" smtClean="0"/>
            <a:t>Invest in Children License Plate</a:t>
          </a:r>
          <a:endParaRPr lang="en-US" sz="1500" kern="1200" dirty="0"/>
        </a:p>
        <a:p>
          <a:pPr marL="114300" lvl="1" indent="-114300" algn="l" defTabSz="666750">
            <a:lnSpc>
              <a:spcPct val="90000"/>
            </a:lnSpc>
            <a:spcBef>
              <a:spcPct val="0"/>
            </a:spcBef>
            <a:spcAft>
              <a:spcPct val="15000"/>
            </a:spcAft>
            <a:buChar char="••"/>
          </a:pPr>
          <a:r>
            <a:rPr lang="en-US" sz="1500" kern="1200" dirty="0" smtClean="0"/>
            <a:t>CHIP</a:t>
          </a:r>
          <a:endParaRPr lang="en-US" sz="1500" kern="1200" dirty="0"/>
        </a:p>
      </dsp:txBody>
      <dsp:txXfrm>
        <a:off x="459362" y="1057050"/>
        <a:ext cx="1830048" cy="1927161"/>
      </dsp:txXfrm>
    </dsp:sp>
    <dsp:sp modelId="{26FBD630-888E-4D77-84DA-46872E2EA77E}">
      <dsp:nvSpPr>
        <dsp:cNvPr id="0" name=""/>
        <dsp:cNvSpPr/>
      </dsp:nvSpPr>
      <dsp:spPr>
        <a:xfrm>
          <a:off x="2242884" y="383009"/>
          <a:ext cx="624744" cy="483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242884" y="479805"/>
        <a:ext cx="479550" cy="290387"/>
      </dsp:txXfrm>
    </dsp:sp>
    <dsp:sp modelId="{22136C87-FA59-4152-9CA2-42AF5C17AFF3}">
      <dsp:nvSpPr>
        <dsp:cNvPr id="0" name=""/>
        <dsp:cNvSpPr/>
      </dsp:nvSpPr>
      <dsp:spPr>
        <a:xfrm>
          <a:off x="3126957" y="249882"/>
          <a:ext cx="1943918" cy="1125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kern="1200" dirty="0" smtClean="0"/>
            <a:t>Welfare Reform</a:t>
          </a:r>
          <a:endParaRPr lang="en-US" sz="2000" b="1" kern="1200" dirty="0"/>
        </a:p>
      </dsp:txBody>
      <dsp:txXfrm>
        <a:off x="3126957" y="249882"/>
        <a:ext cx="1943918" cy="750232"/>
      </dsp:txXfrm>
    </dsp:sp>
    <dsp:sp modelId="{1164B5E7-7FDC-4E36-A0B9-C43536274619}">
      <dsp:nvSpPr>
        <dsp:cNvPr id="0" name=""/>
        <dsp:cNvSpPr/>
      </dsp:nvSpPr>
      <dsp:spPr>
        <a:xfrm>
          <a:off x="3525109" y="1000115"/>
          <a:ext cx="1943918" cy="20410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2000s</a:t>
          </a:r>
          <a:endParaRPr lang="en-US" sz="1500" kern="1200" dirty="0"/>
        </a:p>
        <a:p>
          <a:pPr marL="114300" lvl="1" indent="-114300" algn="l" defTabSz="666750">
            <a:lnSpc>
              <a:spcPct val="90000"/>
            </a:lnSpc>
            <a:spcBef>
              <a:spcPct val="0"/>
            </a:spcBef>
            <a:spcAft>
              <a:spcPct val="15000"/>
            </a:spcAft>
            <a:buChar char="••"/>
          </a:pPr>
          <a:r>
            <a:rPr lang="en-US" sz="1500" kern="1200" dirty="0" smtClean="0"/>
            <a:t>Education and training added to welfare work requirements</a:t>
          </a:r>
          <a:endParaRPr lang="en-US" sz="1500" kern="1200" dirty="0"/>
        </a:p>
        <a:p>
          <a:pPr marL="114300" lvl="1" indent="-114300" algn="l" defTabSz="666750">
            <a:lnSpc>
              <a:spcPct val="90000"/>
            </a:lnSpc>
            <a:spcBef>
              <a:spcPct val="0"/>
            </a:spcBef>
            <a:spcAft>
              <a:spcPct val="15000"/>
            </a:spcAft>
            <a:buChar char="••"/>
          </a:pPr>
          <a:r>
            <a:rPr lang="en-US" sz="1500" kern="1200" dirty="0" smtClean="0"/>
            <a:t>Authored reports and advocated</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3582044" y="1057050"/>
        <a:ext cx="1830048" cy="1927161"/>
      </dsp:txXfrm>
    </dsp:sp>
    <dsp:sp modelId="{82E15AA1-77CC-4A39-9B0F-5248701893F9}">
      <dsp:nvSpPr>
        <dsp:cNvPr id="0" name=""/>
        <dsp:cNvSpPr/>
      </dsp:nvSpPr>
      <dsp:spPr>
        <a:xfrm>
          <a:off x="5365567" y="383009"/>
          <a:ext cx="624744" cy="483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365567" y="479805"/>
        <a:ext cx="479550" cy="290387"/>
      </dsp:txXfrm>
    </dsp:sp>
    <dsp:sp modelId="{EFED960D-A316-461D-B60E-5A3EA950710B}">
      <dsp:nvSpPr>
        <dsp:cNvPr id="0" name=""/>
        <dsp:cNvSpPr/>
      </dsp:nvSpPr>
      <dsp:spPr>
        <a:xfrm>
          <a:off x="6249640" y="249882"/>
          <a:ext cx="1943918" cy="1125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kern="1200" dirty="0" smtClean="0"/>
            <a:t>“Housing First”</a:t>
          </a:r>
          <a:endParaRPr lang="en-US" sz="2000" b="1" kern="1200" dirty="0"/>
        </a:p>
      </dsp:txBody>
      <dsp:txXfrm>
        <a:off x="6249640" y="249882"/>
        <a:ext cx="1943918" cy="750232"/>
      </dsp:txXfrm>
    </dsp:sp>
    <dsp:sp modelId="{92D8D50F-164E-4A7E-A82B-39A6F7FD9AB1}">
      <dsp:nvSpPr>
        <dsp:cNvPr id="0" name=""/>
        <dsp:cNvSpPr/>
      </dsp:nvSpPr>
      <dsp:spPr>
        <a:xfrm>
          <a:off x="6647792" y="1000115"/>
          <a:ext cx="1943918" cy="20410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Late 2000s</a:t>
          </a:r>
          <a:endParaRPr lang="en-US" sz="1500" kern="1200" dirty="0"/>
        </a:p>
        <a:p>
          <a:pPr marL="114300" lvl="1" indent="-114300" algn="l" defTabSz="666750">
            <a:lnSpc>
              <a:spcPct val="90000"/>
            </a:lnSpc>
            <a:spcBef>
              <a:spcPct val="0"/>
            </a:spcBef>
            <a:spcAft>
              <a:spcPct val="15000"/>
            </a:spcAft>
            <a:buChar char="••"/>
          </a:pPr>
          <a:r>
            <a:rPr lang="en-US" sz="1500" kern="1200" dirty="0" smtClean="0"/>
            <a:t>Task force on how to end homelessness</a:t>
          </a:r>
          <a:endParaRPr lang="en-US" sz="1500" kern="1200" dirty="0"/>
        </a:p>
        <a:p>
          <a:pPr marL="114300" lvl="1" indent="-114300" algn="l" defTabSz="666750">
            <a:lnSpc>
              <a:spcPct val="90000"/>
            </a:lnSpc>
            <a:spcBef>
              <a:spcPct val="0"/>
            </a:spcBef>
            <a:spcAft>
              <a:spcPct val="15000"/>
            </a:spcAft>
            <a:buChar char="••"/>
          </a:pPr>
          <a:r>
            <a:rPr lang="en-US" sz="1500" kern="1200" dirty="0" smtClean="0"/>
            <a:t>Authored reports on other states</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6704727" y="1057050"/>
        <a:ext cx="1830048" cy="1927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0F2C6-6C07-40A6-B223-EC31F9B9A4B1}">
      <dsp:nvSpPr>
        <dsp:cNvPr id="0" name=""/>
        <dsp:cNvSpPr/>
      </dsp:nvSpPr>
      <dsp:spPr>
        <a:xfrm>
          <a:off x="3437889" y="0"/>
          <a:ext cx="5156835" cy="167826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Passed in 2013</a:t>
          </a:r>
          <a:endParaRPr lang="en-US" sz="1600" kern="1200" dirty="0"/>
        </a:p>
        <a:p>
          <a:pPr marL="171450" lvl="1" indent="-171450" algn="l" defTabSz="711200">
            <a:lnSpc>
              <a:spcPct val="90000"/>
            </a:lnSpc>
            <a:spcBef>
              <a:spcPct val="0"/>
            </a:spcBef>
            <a:spcAft>
              <a:spcPct val="15000"/>
            </a:spcAft>
            <a:buChar char="••"/>
          </a:pPr>
          <a:r>
            <a:rPr lang="en-US" sz="1600" kern="1200" dirty="0" smtClean="0"/>
            <a:t>Creates funding for quality improvements of early ed. facilities serving low-income children</a:t>
          </a:r>
          <a:endParaRPr lang="en-US" sz="1600" kern="1200" dirty="0"/>
        </a:p>
        <a:p>
          <a:pPr marL="171450" lvl="1" indent="-171450" algn="l" defTabSz="711200">
            <a:lnSpc>
              <a:spcPct val="90000"/>
            </a:lnSpc>
            <a:spcBef>
              <a:spcPct val="0"/>
            </a:spcBef>
            <a:spcAft>
              <a:spcPct val="15000"/>
            </a:spcAft>
            <a:buChar char="••"/>
          </a:pPr>
          <a:r>
            <a:rPr lang="en-US" sz="1600" kern="1200" dirty="0" smtClean="0"/>
            <a:t>Distributed $11 million to early ed. facilities </a:t>
          </a:r>
          <a:endParaRPr lang="en-US" sz="1600" kern="1200" dirty="0"/>
        </a:p>
      </dsp:txBody>
      <dsp:txXfrm>
        <a:off x="3437889" y="209784"/>
        <a:ext cx="4527485" cy="1258701"/>
      </dsp:txXfrm>
    </dsp:sp>
    <dsp:sp modelId="{464217E5-72F2-4122-B01B-FED6773B4C32}">
      <dsp:nvSpPr>
        <dsp:cNvPr id="0" name=""/>
        <dsp:cNvSpPr/>
      </dsp:nvSpPr>
      <dsp:spPr>
        <a:xfrm>
          <a:off x="0" y="430"/>
          <a:ext cx="3437890" cy="16782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t>Early Ed. And Out-of-School Time (EEOST) Bond Bill</a:t>
          </a:r>
          <a:endParaRPr lang="en-US" sz="2000" b="1" kern="1200" dirty="0"/>
        </a:p>
      </dsp:txBody>
      <dsp:txXfrm>
        <a:off x="81926" y="82356"/>
        <a:ext cx="3274038" cy="1514416"/>
      </dsp:txXfrm>
    </dsp:sp>
    <dsp:sp modelId="{3BF96435-2057-43B7-BFFA-2B24C35ABD3F}">
      <dsp:nvSpPr>
        <dsp:cNvPr id="0" name=""/>
        <dsp:cNvSpPr/>
      </dsp:nvSpPr>
      <dsp:spPr>
        <a:xfrm>
          <a:off x="3437889" y="1846525"/>
          <a:ext cx="5156835" cy="167826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Passed in 2012</a:t>
          </a:r>
          <a:endParaRPr lang="en-US" sz="1500" kern="1200" dirty="0"/>
        </a:p>
        <a:p>
          <a:pPr marL="114300" lvl="1" indent="-114300" algn="l" defTabSz="666750">
            <a:lnSpc>
              <a:spcPct val="90000"/>
            </a:lnSpc>
            <a:spcBef>
              <a:spcPct val="0"/>
            </a:spcBef>
            <a:spcAft>
              <a:spcPct val="15000"/>
            </a:spcAft>
            <a:buChar char="••"/>
          </a:pPr>
          <a:r>
            <a:rPr lang="en-US" sz="1500" kern="1200" dirty="0" smtClean="0"/>
            <a:t>Generates funds for community development corporations with a 50% tax credit on donations</a:t>
          </a:r>
          <a:endParaRPr lang="en-US" sz="1500" kern="1200" dirty="0"/>
        </a:p>
        <a:p>
          <a:pPr marL="114300" lvl="1" indent="-114300" algn="l" defTabSz="666750">
            <a:lnSpc>
              <a:spcPct val="90000"/>
            </a:lnSpc>
            <a:spcBef>
              <a:spcPct val="0"/>
            </a:spcBef>
            <a:spcAft>
              <a:spcPct val="15000"/>
            </a:spcAft>
            <a:buChar char="••"/>
          </a:pPr>
          <a:r>
            <a:rPr lang="en-US" sz="1500" kern="1200" dirty="0" smtClean="0"/>
            <a:t>Goes to affordable housing, small businesses, etc.</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3437889" y="2056309"/>
        <a:ext cx="4527485" cy="1258701"/>
      </dsp:txXfrm>
    </dsp:sp>
    <dsp:sp modelId="{EEC9E834-819A-4FFA-AFD9-4756E07BCBE3}">
      <dsp:nvSpPr>
        <dsp:cNvPr id="0" name=""/>
        <dsp:cNvSpPr/>
      </dsp:nvSpPr>
      <dsp:spPr>
        <a:xfrm>
          <a:off x="0" y="1840568"/>
          <a:ext cx="3437890" cy="16782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t>Community Income Tax Credit (CITC)</a:t>
          </a:r>
          <a:endParaRPr lang="en-US" sz="2000" b="1" kern="1200" dirty="0"/>
        </a:p>
      </dsp:txBody>
      <dsp:txXfrm>
        <a:off x="81926" y="1922494"/>
        <a:ext cx="3274038" cy="15144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05138" cy="461963"/>
          </a:xfrm>
          <a:prstGeom prst="rect">
            <a:avLst/>
          </a:prstGeom>
          <a:noFill/>
          <a:ln>
            <a:noFill/>
          </a:ln>
          <a:effectLst/>
          <a:extLst/>
        </p:spPr>
        <p:txBody>
          <a:bodyPr vert="horz" wrap="square" lIns="92376" tIns="46188" rIns="92376" bIns="46188" numCol="1" anchor="t" anchorCtr="0" compatLnSpc="1">
            <a:prstTxWarp prst="textNoShape">
              <a:avLst/>
            </a:prstTxWarp>
          </a:bodyPr>
          <a:lstStyle>
            <a:lvl1pPr>
              <a:defRPr sz="1200">
                <a:latin typeface="Arial" pitchFamily="-84" charset="0"/>
                <a:ea typeface="ＭＳ Ｐゴシック" pitchFamily="-106" charset="-128"/>
                <a:cs typeface="ＭＳ Ｐゴシック" pitchFamily="-106" charset="-128"/>
              </a:defRPr>
            </a:lvl1pPr>
          </a:lstStyle>
          <a:p>
            <a:pPr>
              <a:defRPr/>
            </a:pPr>
            <a:endParaRPr lang="en-US"/>
          </a:p>
        </p:txBody>
      </p:sp>
      <p:sp>
        <p:nvSpPr>
          <p:cNvPr id="69635" name="Rectangle 3"/>
          <p:cNvSpPr>
            <a:spLocks noGrp="1" noChangeArrowheads="1"/>
          </p:cNvSpPr>
          <p:nvPr>
            <p:ph type="dt" sz="quarter" idx="1"/>
          </p:nvPr>
        </p:nvSpPr>
        <p:spPr bwMode="auto">
          <a:xfrm>
            <a:off x="3929063" y="0"/>
            <a:ext cx="3005137" cy="461963"/>
          </a:xfrm>
          <a:prstGeom prst="rect">
            <a:avLst/>
          </a:prstGeom>
          <a:noFill/>
          <a:ln>
            <a:noFill/>
          </a:ln>
          <a:effectLst/>
          <a:extLst/>
        </p:spPr>
        <p:txBody>
          <a:bodyPr vert="horz" wrap="square" lIns="92376" tIns="46188" rIns="92376" bIns="46188" numCol="1" anchor="t" anchorCtr="0" compatLnSpc="1">
            <a:prstTxWarp prst="textNoShape">
              <a:avLst/>
            </a:prstTxWarp>
          </a:bodyPr>
          <a:lstStyle>
            <a:lvl1pPr algn="r">
              <a:defRPr sz="1200">
                <a:latin typeface="Arial" pitchFamily="-84" charset="0"/>
                <a:ea typeface="ＭＳ Ｐゴシック" pitchFamily="-106" charset="-128"/>
                <a:cs typeface="ＭＳ Ｐゴシック" pitchFamily="-106" charset="-128"/>
              </a:defRPr>
            </a:lvl1pPr>
          </a:lstStyle>
          <a:p>
            <a:pPr>
              <a:defRPr/>
            </a:pPr>
            <a:endParaRPr lang="en-US"/>
          </a:p>
        </p:txBody>
      </p:sp>
      <p:sp>
        <p:nvSpPr>
          <p:cNvPr id="69636" name="Rectangle 4"/>
          <p:cNvSpPr>
            <a:spLocks noGrp="1" noChangeArrowheads="1"/>
          </p:cNvSpPr>
          <p:nvPr>
            <p:ph type="ftr" sz="quarter" idx="2"/>
          </p:nvPr>
        </p:nvSpPr>
        <p:spPr bwMode="auto">
          <a:xfrm>
            <a:off x="0" y="8770938"/>
            <a:ext cx="3005138" cy="461962"/>
          </a:xfrm>
          <a:prstGeom prst="rect">
            <a:avLst/>
          </a:prstGeom>
          <a:noFill/>
          <a:ln>
            <a:noFill/>
          </a:ln>
          <a:effectLst/>
          <a:extLst/>
        </p:spPr>
        <p:txBody>
          <a:bodyPr vert="horz" wrap="square" lIns="92376" tIns="46188" rIns="92376" bIns="46188" numCol="1" anchor="b" anchorCtr="0" compatLnSpc="1">
            <a:prstTxWarp prst="textNoShape">
              <a:avLst/>
            </a:prstTxWarp>
          </a:bodyPr>
          <a:lstStyle>
            <a:lvl1pPr>
              <a:defRPr sz="1200">
                <a:latin typeface="Arial" pitchFamily="-84" charset="0"/>
                <a:ea typeface="ＭＳ Ｐゴシック" pitchFamily="-106" charset="-128"/>
                <a:cs typeface="ＭＳ Ｐゴシック" pitchFamily="-106" charset="-128"/>
              </a:defRPr>
            </a:lvl1pPr>
          </a:lstStyle>
          <a:p>
            <a:pPr>
              <a:defRPr/>
            </a:pPr>
            <a:endParaRPr lang="en-US"/>
          </a:p>
        </p:txBody>
      </p:sp>
      <p:sp>
        <p:nvSpPr>
          <p:cNvPr id="69637" name="Rectangle 5"/>
          <p:cNvSpPr>
            <a:spLocks noGrp="1" noChangeArrowheads="1"/>
          </p:cNvSpPr>
          <p:nvPr>
            <p:ph type="sldNum" sz="quarter" idx="3"/>
          </p:nvPr>
        </p:nvSpPr>
        <p:spPr bwMode="auto">
          <a:xfrm>
            <a:off x="3929063" y="8770938"/>
            <a:ext cx="3005137" cy="461962"/>
          </a:xfrm>
          <a:prstGeom prst="rect">
            <a:avLst/>
          </a:prstGeom>
          <a:noFill/>
          <a:ln>
            <a:noFill/>
          </a:ln>
          <a:effectLst/>
          <a:extLst/>
        </p:spPr>
        <p:txBody>
          <a:bodyPr vert="horz" wrap="square" lIns="92376" tIns="46188" rIns="92376" bIns="46188" numCol="1" anchor="b" anchorCtr="0" compatLnSpc="1">
            <a:prstTxWarp prst="textNoShape">
              <a:avLst/>
            </a:prstTxWarp>
          </a:bodyPr>
          <a:lstStyle>
            <a:lvl1pPr algn="r">
              <a:defRPr sz="1200">
                <a:ea typeface="ＭＳ Ｐゴシック" pitchFamily="-106" charset="-128"/>
                <a:cs typeface="+mn-cs"/>
              </a:defRPr>
            </a:lvl1pPr>
          </a:lstStyle>
          <a:p>
            <a:pPr>
              <a:defRPr/>
            </a:pPr>
            <a:fld id="{F5CEF177-AF4C-4B04-AAC4-2C1D3E91BA68}" type="slidenum">
              <a:rPr lang="en-US"/>
              <a:pPr>
                <a:defRPr/>
              </a:pPr>
              <a:t>‹#›</a:t>
            </a:fld>
            <a:endParaRPr lang="en-US"/>
          </a:p>
        </p:txBody>
      </p:sp>
    </p:spTree>
    <p:extLst>
      <p:ext uri="{BB962C8B-B14F-4D97-AF65-F5344CB8AC3E}">
        <p14:creationId xmlns:p14="http://schemas.microsoft.com/office/powerpoint/2010/main" val="3380745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1963"/>
          </a:xfrm>
          <a:prstGeom prst="rect">
            <a:avLst/>
          </a:prstGeom>
          <a:noFill/>
          <a:ln>
            <a:noFill/>
          </a:ln>
          <a:effectLst/>
          <a:extLst/>
        </p:spPr>
        <p:txBody>
          <a:bodyPr vert="horz" wrap="square" lIns="92376" tIns="46188" rIns="92376" bIns="46188" numCol="1" anchor="t" anchorCtr="0" compatLnSpc="1">
            <a:prstTxWarp prst="textNoShape">
              <a:avLst/>
            </a:prstTxWarp>
          </a:bodyPr>
          <a:lstStyle>
            <a:lvl1pPr>
              <a:defRPr sz="1200">
                <a:latin typeface="Times New Roman" pitchFamily="-84" charset="0"/>
                <a:ea typeface="ＭＳ Ｐゴシック" pitchFamily="-106" charset="-128"/>
                <a:cs typeface="ＭＳ Ｐゴシック" pitchFamily="-106" charset="-128"/>
              </a:defRPr>
            </a:lvl1pPr>
          </a:lstStyle>
          <a:p>
            <a:pPr>
              <a:defRPr/>
            </a:pPr>
            <a:endParaRPr lang="en-US"/>
          </a:p>
        </p:txBody>
      </p:sp>
      <p:sp>
        <p:nvSpPr>
          <p:cNvPr id="4099" name="Rectangle 3"/>
          <p:cNvSpPr>
            <a:spLocks noGrp="1" noChangeArrowheads="1"/>
          </p:cNvSpPr>
          <p:nvPr>
            <p:ph type="dt" idx="1"/>
          </p:nvPr>
        </p:nvSpPr>
        <p:spPr bwMode="auto">
          <a:xfrm>
            <a:off x="3929063" y="0"/>
            <a:ext cx="3005137" cy="461963"/>
          </a:xfrm>
          <a:prstGeom prst="rect">
            <a:avLst/>
          </a:prstGeom>
          <a:noFill/>
          <a:ln>
            <a:noFill/>
          </a:ln>
          <a:effectLst/>
          <a:extLst/>
        </p:spPr>
        <p:txBody>
          <a:bodyPr vert="horz" wrap="square" lIns="92376" tIns="46188" rIns="92376" bIns="46188" numCol="1" anchor="t" anchorCtr="0" compatLnSpc="1">
            <a:prstTxWarp prst="textNoShape">
              <a:avLst/>
            </a:prstTxWarp>
          </a:bodyPr>
          <a:lstStyle>
            <a:lvl1pPr algn="r">
              <a:defRPr sz="1200">
                <a:latin typeface="Times New Roman" pitchFamily="-84" charset="0"/>
                <a:ea typeface="ＭＳ Ｐゴシック" pitchFamily="-106" charset="-128"/>
                <a:cs typeface="ＭＳ Ｐゴシック" pitchFamily="-106"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4386263"/>
            <a:ext cx="5086350" cy="4154487"/>
          </a:xfrm>
          <a:prstGeom prst="rect">
            <a:avLst/>
          </a:prstGeom>
          <a:noFill/>
          <a:ln>
            <a:noFill/>
          </a:ln>
          <a:effectLst/>
          <a:extLst/>
        </p:spPr>
        <p:txBody>
          <a:bodyPr vert="horz" wrap="square" lIns="92376" tIns="46188" rIns="92376" bIns="461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70938"/>
            <a:ext cx="3005138" cy="461962"/>
          </a:xfrm>
          <a:prstGeom prst="rect">
            <a:avLst/>
          </a:prstGeom>
          <a:noFill/>
          <a:ln>
            <a:noFill/>
          </a:ln>
          <a:effectLst/>
          <a:extLst/>
        </p:spPr>
        <p:txBody>
          <a:bodyPr vert="horz" wrap="square" lIns="92376" tIns="46188" rIns="92376" bIns="46188" numCol="1" anchor="b" anchorCtr="0" compatLnSpc="1">
            <a:prstTxWarp prst="textNoShape">
              <a:avLst/>
            </a:prstTxWarp>
          </a:bodyPr>
          <a:lstStyle>
            <a:lvl1pPr>
              <a:defRPr sz="1200">
                <a:latin typeface="Times New Roman" pitchFamily="-84" charset="0"/>
                <a:ea typeface="ＭＳ Ｐゴシック" pitchFamily="-106" charset="-128"/>
                <a:cs typeface="ＭＳ Ｐゴシック" pitchFamily="-106" charset="-128"/>
              </a:defRPr>
            </a:lvl1pPr>
          </a:lstStyle>
          <a:p>
            <a:pPr>
              <a:defRPr/>
            </a:pPr>
            <a:endParaRPr lang="en-US"/>
          </a:p>
        </p:txBody>
      </p:sp>
      <p:sp>
        <p:nvSpPr>
          <p:cNvPr id="4103" name="Rectangle 7"/>
          <p:cNvSpPr>
            <a:spLocks noGrp="1" noChangeArrowheads="1"/>
          </p:cNvSpPr>
          <p:nvPr>
            <p:ph type="sldNum" sz="quarter" idx="5"/>
          </p:nvPr>
        </p:nvSpPr>
        <p:spPr bwMode="auto">
          <a:xfrm>
            <a:off x="3929063" y="8770938"/>
            <a:ext cx="3005137" cy="461962"/>
          </a:xfrm>
          <a:prstGeom prst="rect">
            <a:avLst/>
          </a:prstGeom>
          <a:noFill/>
          <a:ln>
            <a:noFill/>
          </a:ln>
          <a:effectLst/>
          <a:extLst/>
        </p:spPr>
        <p:txBody>
          <a:bodyPr vert="horz" wrap="square" lIns="92376" tIns="46188" rIns="92376" bIns="46188" numCol="1" anchor="b" anchorCtr="0" compatLnSpc="1">
            <a:prstTxWarp prst="textNoShape">
              <a:avLst/>
            </a:prstTxWarp>
          </a:bodyPr>
          <a:lstStyle>
            <a:lvl1pPr algn="r">
              <a:defRPr sz="1200">
                <a:latin typeface="Times New Roman" pitchFamily="-84" charset="0"/>
                <a:ea typeface="ＭＳ Ｐゴシック" pitchFamily="-106" charset="-128"/>
                <a:cs typeface="+mn-cs"/>
              </a:defRPr>
            </a:lvl1pPr>
          </a:lstStyle>
          <a:p>
            <a:pPr>
              <a:defRPr/>
            </a:pPr>
            <a:fld id="{B83FA156-CCBA-4142-B1BD-0D5DB9677EA7}" type="slidenum">
              <a:rPr lang="en-US"/>
              <a:pPr>
                <a:defRPr/>
              </a:pPr>
              <a:t>‹#›</a:t>
            </a:fld>
            <a:endParaRPr lang="en-US"/>
          </a:p>
        </p:txBody>
      </p:sp>
    </p:spTree>
    <p:extLst>
      <p:ext uri="{BB962C8B-B14F-4D97-AF65-F5344CB8AC3E}">
        <p14:creationId xmlns:p14="http://schemas.microsoft.com/office/powerpoint/2010/main" val="2957289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Times New Roman" charset="0"/>
        <a:ea typeface="ヒラギノ角ゴ Pro W3" pitchFamily="-84" charset="-128"/>
        <a:cs typeface="ヒラギノ角ゴ Pro W3"/>
      </a:defRPr>
    </a:lvl3pPr>
    <a:lvl4pPr marL="1371600" algn="l" rtl="0" eaLnBrk="0" fontAlgn="base" hangingPunct="0">
      <a:spcBef>
        <a:spcPct val="30000"/>
      </a:spcBef>
      <a:spcAft>
        <a:spcPct val="0"/>
      </a:spcAft>
      <a:defRPr sz="1200" kern="1200">
        <a:solidFill>
          <a:schemeClr val="tx1"/>
        </a:solidFill>
        <a:latin typeface="Times New Roman" charset="0"/>
        <a:ea typeface="ヒラギノ角ゴ Pro W3" pitchFamily="-84" charset="-128"/>
        <a:cs typeface="ヒラギノ角ゴ Pro W3"/>
      </a:defRPr>
    </a:lvl4pPr>
    <a:lvl5pPr marL="1828800" algn="l" rtl="0" eaLnBrk="0" fontAlgn="base" hangingPunct="0">
      <a:spcBef>
        <a:spcPct val="30000"/>
      </a:spcBef>
      <a:spcAft>
        <a:spcPct val="0"/>
      </a:spcAft>
      <a:defRPr sz="1200" kern="1200">
        <a:solidFill>
          <a:schemeClr val="tx1"/>
        </a:solidFill>
        <a:latin typeface="Times New Roman" charset="0"/>
        <a:ea typeface="ヒラギノ角ゴ Pro W3" pitchFamily="-84"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p:spPr>
        <p:txBody>
          <a:bodyPr/>
          <a:lstStyle/>
          <a:p>
            <a:endParaRPr lang="en-US" smtClean="0">
              <a:latin typeface="Times New Roman" pitchFamily="18" charset="0"/>
              <a:ea typeface="ＭＳ Ｐゴシック"/>
              <a:cs typeface="ＭＳ Ｐゴシック"/>
            </a:endParaRPr>
          </a:p>
        </p:txBody>
      </p:sp>
      <p:sp>
        <p:nvSpPr>
          <p:cNvPr id="16387" name="Slide Number Placeholder 3"/>
          <p:cNvSpPr>
            <a:spLocks noGrp="1"/>
          </p:cNvSpPr>
          <p:nvPr>
            <p:ph type="sldNum" sz="quarter" idx="5"/>
          </p:nvPr>
        </p:nvSpPr>
        <p:spPr>
          <a:noFill/>
          <a:ln>
            <a:miter lim="800000"/>
            <a:headEnd/>
            <a:tailEnd/>
          </a:ln>
        </p:spPr>
        <p:txBody>
          <a:bodyPr/>
          <a:lstStyle/>
          <a:p>
            <a:fld id="{39B0E3EE-F616-4DA9-96A0-D05EBC948BC5}" type="slidenum">
              <a:rPr lang="en-US" smtClean="0">
                <a:latin typeface="Times New Roman" pitchFamily="18" charset="0"/>
                <a:ea typeface="ＭＳ Ｐゴシック"/>
                <a:cs typeface="ＭＳ Ｐゴシック"/>
              </a:rPr>
              <a:pPr/>
              <a:t>1</a:t>
            </a:fld>
            <a:endParaRPr lang="en-US"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552089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p:spPr>
        <p:txBody>
          <a:bodyPr/>
          <a:lstStyle/>
          <a:p>
            <a:r>
              <a:rPr lang="en-US" dirty="0" smtClean="0"/>
              <a:t>EEOST: The Early Education and Out of School Time Capital Fund (EEOST) is a competitive grant program that funds facility improvement projects for licensed, non-profit centers serving children from low-income families. EEOST was included in the state’s 2013 housing bond bill that authorized $45M over five years in bond financing for capital improvements to early learning centers and out-of-school time programs (S.L. 2013, Ch. 129, §2) from FY14 to FY18</a:t>
            </a:r>
          </a:p>
          <a:p>
            <a:r>
              <a:rPr lang="en-US" dirty="0" smtClean="0"/>
              <a:t>To date, the EEOST Capital Fund has distributed over $11 million to help nearly 20 early childhood organizations modernize their space and improve the quality of the learning environments for children. Several United Way partner organizations are among those awarded funds, including Beverly Learning Center, Catholic Charities, Ellis Memorial, Community </a:t>
            </a:r>
            <a:r>
              <a:rPr lang="en-US" dirty="0" err="1" smtClean="0"/>
              <a:t>TeamWork</a:t>
            </a:r>
            <a:r>
              <a:rPr lang="en-US" dirty="0" smtClean="0"/>
              <a:t> Inc., For Kids Only, UTEC and Community Art Center.</a:t>
            </a:r>
          </a:p>
          <a:p>
            <a:endParaRPr lang="en-US" dirty="0" smtClean="0"/>
          </a:p>
          <a:p>
            <a:r>
              <a:rPr lang="en-US" sz="1200" kern="1200" dirty="0" smtClean="0">
                <a:solidFill>
                  <a:schemeClr val="tx1"/>
                </a:solidFill>
                <a:effectLst/>
                <a:latin typeface="Times New Roman" charset="0"/>
                <a:ea typeface="ＭＳ Ｐゴシック" charset="0"/>
                <a:cs typeface="ＭＳ Ｐゴシック" pitchFamily="-106" charset="-128"/>
              </a:rPr>
              <a:t>CITC:</a:t>
            </a:r>
          </a:p>
          <a:p>
            <a:r>
              <a:rPr lang="en-US" sz="1200" b="0" i="0" kern="1200" dirty="0" smtClean="0">
                <a:solidFill>
                  <a:schemeClr val="tx1"/>
                </a:solidFill>
                <a:effectLst/>
                <a:latin typeface="Times New Roman" charset="0"/>
                <a:ea typeface="ＭＳ Ｐゴシック" charset="0"/>
                <a:cs typeface="ＭＳ Ｐゴシック" pitchFamily="-106" charset="-128"/>
              </a:rPr>
              <a:t>Donors will invest in a CDC's Community Investment Plan i.e. a CDC business plan, providing flexible working capital that can be used to seed new programs, fill funding gaps and leverage other resources. If the donor does not have sufficient tax liability, the credit is refundable, whereby the Commonwealth will issue a check for the balance of the credit to the donor. The maximum donation each year of the program is $2 million per tax paying entity. The minimum donation each year is $1,000.</a:t>
            </a:r>
          </a:p>
          <a:p>
            <a:r>
              <a:rPr lang="en-US" sz="1200" b="1" i="0" kern="1200" dirty="0" smtClean="0">
                <a:solidFill>
                  <a:schemeClr val="tx1"/>
                </a:solidFill>
                <a:effectLst/>
                <a:latin typeface="Times New Roman" charset="0"/>
                <a:ea typeface="ＭＳ Ｐゴシック" charset="0"/>
                <a:cs typeface="ＭＳ Ｐゴシック" pitchFamily="-106" charset="-128"/>
              </a:rPr>
              <a:t>Benefits:</a:t>
            </a:r>
            <a:endParaRPr lang="en-US" sz="1200" b="0" i="0" kern="1200" dirty="0" smtClean="0">
              <a:solidFill>
                <a:schemeClr val="tx1"/>
              </a:solidFill>
              <a:effectLst/>
              <a:latin typeface="Times New Roman" charset="0"/>
              <a:ea typeface="ＭＳ Ｐゴシック" charset="0"/>
              <a:cs typeface="ＭＳ Ｐゴシック" pitchFamily="-106" charset="-128"/>
            </a:endParaRPr>
          </a:p>
          <a:p>
            <a:pPr lvl="1"/>
            <a:r>
              <a:rPr lang="en-US" sz="1200" b="0" i="0" kern="1200" dirty="0" smtClean="0">
                <a:solidFill>
                  <a:schemeClr val="tx1"/>
                </a:solidFill>
                <a:effectLst/>
                <a:latin typeface="Times New Roman" charset="0"/>
                <a:ea typeface="ＭＳ Ｐゴシック" charset="0"/>
                <a:cs typeface="ＭＳ Ｐゴシック"/>
              </a:rPr>
              <a:t>Considerable Tax Savings</a:t>
            </a:r>
          </a:p>
          <a:p>
            <a:pPr lvl="1"/>
            <a:r>
              <a:rPr lang="en-US" sz="1200" b="0" i="0" kern="1200" dirty="0" smtClean="0">
                <a:solidFill>
                  <a:schemeClr val="tx1"/>
                </a:solidFill>
                <a:effectLst/>
                <a:latin typeface="Times New Roman" charset="0"/>
                <a:ea typeface="ＭＳ Ｐゴシック" charset="0"/>
                <a:cs typeface="ＭＳ Ｐゴシック"/>
              </a:rPr>
              <a:t>Individuals and Corporations can take advantage of tax credit</a:t>
            </a:r>
          </a:p>
          <a:p>
            <a:pPr lvl="1"/>
            <a:r>
              <a:rPr lang="en-US" sz="1200" b="0" i="0" kern="1200" dirty="0" smtClean="0">
                <a:solidFill>
                  <a:schemeClr val="tx1"/>
                </a:solidFill>
                <a:effectLst/>
                <a:latin typeface="Times New Roman" charset="0"/>
                <a:ea typeface="ＭＳ Ｐゴシック" charset="0"/>
                <a:cs typeface="ＭＳ Ｐゴシック"/>
              </a:rPr>
              <a:t>Excess tax credit is refundable</a:t>
            </a:r>
          </a:p>
          <a:p>
            <a:r>
              <a:rPr lang="en-US" dirty="0" smtClean="0"/>
              <a:t>2014, CITC raised $4.71 million from 1,013 individual donations; in 2015, it raised $8.14 million from 1,523 donations,</a:t>
            </a:r>
          </a:p>
          <a:p>
            <a:r>
              <a:rPr lang="en-US" dirty="0" smtClean="0"/>
              <a:t>The UWMB has played a significant role attracting hundreds of new donors to the CDC sector, enabled program participation for CDCs that lack fundraising capacity on their own, provided leverage and reach to CDCs across the state, hosted and joined many events and campaigns to create awareness and develop donors, and cultivated the largest donations to date. </a:t>
            </a:r>
            <a:endParaRPr lang="en-US" sz="1200" kern="1200" dirty="0" smtClean="0">
              <a:solidFill>
                <a:schemeClr val="tx1"/>
              </a:solidFill>
              <a:effectLst/>
              <a:latin typeface="Times New Roman" charset="0"/>
              <a:ea typeface="ＭＳ Ｐゴシック" charset="0"/>
              <a:cs typeface="ＭＳ Ｐゴシック" pitchFamily="-106" charset="-128"/>
            </a:endParaRPr>
          </a:p>
          <a:p>
            <a:r>
              <a:rPr lang="en-US" sz="1200" kern="1200" dirty="0" smtClean="0">
                <a:solidFill>
                  <a:schemeClr val="tx1"/>
                </a:solidFill>
                <a:effectLst/>
                <a:latin typeface="Times New Roman" charset="0"/>
                <a:ea typeface="ＭＳ Ｐゴシック" charset="0"/>
                <a:cs typeface="ＭＳ Ｐゴシック" pitchFamily="-106" charset="-128"/>
              </a:rPr>
              <a:t>The CITC has provided critical new resources for cities, towns and neighborhoods by increasing investment in housing development, economic development, financial education, and organizational capacity of Community Development Corporations.  Funds raised have enabled CDCs to expand and launch new programs in small business assistance, health, financial counseling, and the arts, spurring new relationships with businesses, organizations and hundreds of individuals and families </a:t>
            </a:r>
            <a:endParaRPr lang="en-US" dirty="0" smtClean="0"/>
          </a:p>
          <a:p>
            <a:endParaRPr lang="en-US" dirty="0" smtClean="0">
              <a:latin typeface="Times New Roman" pitchFamily="18" charset="0"/>
              <a:ea typeface="ＭＳ Ｐゴシック"/>
              <a:cs typeface="ＭＳ Ｐゴシック"/>
            </a:endParaRPr>
          </a:p>
        </p:txBody>
      </p:sp>
      <p:sp>
        <p:nvSpPr>
          <p:cNvPr id="28675" name="Slide Number Placeholder 3"/>
          <p:cNvSpPr>
            <a:spLocks noGrp="1"/>
          </p:cNvSpPr>
          <p:nvPr>
            <p:ph type="sldNum" sz="quarter" idx="5"/>
          </p:nvPr>
        </p:nvSpPr>
        <p:spPr>
          <a:noFill/>
          <a:ln>
            <a:miter lim="800000"/>
            <a:headEnd/>
            <a:tailEnd/>
          </a:ln>
        </p:spPr>
        <p:txBody>
          <a:bodyPr/>
          <a:lstStyle/>
          <a:p>
            <a:fld id="{7D65DB57-700A-4968-BD22-94D1F1CA338B}" type="slidenum">
              <a:rPr lang="en-US" smtClean="0">
                <a:latin typeface="Times New Roman" pitchFamily="18" charset="0"/>
                <a:ea typeface="ＭＳ Ｐゴシック"/>
                <a:cs typeface="ＭＳ Ｐゴシック"/>
              </a:rPr>
              <a:pPr/>
              <a:t>10</a:t>
            </a:fld>
            <a:endParaRPr lang="en-US"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2462643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p:spPr>
        <p:txBody>
          <a:bodyPr/>
          <a:lstStyle/>
          <a:p>
            <a:endParaRPr lang="en-US" smtClean="0">
              <a:latin typeface="Times New Roman" pitchFamily="18" charset="0"/>
              <a:ea typeface="ＭＳ Ｐゴシック"/>
              <a:cs typeface="ＭＳ Ｐゴシック"/>
            </a:endParaRPr>
          </a:p>
        </p:txBody>
      </p:sp>
      <p:sp>
        <p:nvSpPr>
          <p:cNvPr id="28675" name="Slide Number Placeholder 3"/>
          <p:cNvSpPr>
            <a:spLocks noGrp="1"/>
          </p:cNvSpPr>
          <p:nvPr>
            <p:ph type="sldNum" sz="quarter" idx="5"/>
          </p:nvPr>
        </p:nvSpPr>
        <p:spPr>
          <a:noFill/>
          <a:ln>
            <a:miter lim="800000"/>
            <a:headEnd/>
            <a:tailEnd/>
          </a:ln>
        </p:spPr>
        <p:txBody>
          <a:bodyPr/>
          <a:lstStyle/>
          <a:p>
            <a:fld id="{7D65DB57-700A-4968-BD22-94D1F1CA338B}" type="slidenum">
              <a:rPr lang="en-US" smtClean="0">
                <a:latin typeface="Times New Roman" pitchFamily="18" charset="0"/>
                <a:ea typeface="ＭＳ Ｐゴシック"/>
                <a:cs typeface="ＭＳ Ｐゴシック"/>
              </a:rPr>
              <a:pPr/>
              <a:t>11</a:t>
            </a:fld>
            <a:endParaRPr lang="en-US"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1117828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p:spPr>
        <p:txBody>
          <a:bodyPr/>
          <a:lstStyle/>
          <a:p>
            <a:endParaRPr lang="en-US" smtClean="0">
              <a:latin typeface="Times New Roman" pitchFamily="18" charset="0"/>
              <a:ea typeface="ＭＳ Ｐゴシック"/>
              <a:cs typeface="ＭＳ Ｐゴシック"/>
            </a:endParaRPr>
          </a:p>
        </p:txBody>
      </p:sp>
      <p:sp>
        <p:nvSpPr>
          <p:cNvPr id="22531" name="Slide Number Placeholder 3"/>
          <p:cNvSpPr>
            <a:spLocks noGrp="1"/>
          </p:cNvSpPr>
          <p:nvPr>
            <p:ph type="sldNum" sz="quarter" idx="5"/>
          </p:nvPr>
        </p:nvSpPr>
        <p:spPr>
          <a:noFill/>
          <a:ln>
            <a:miter lim="800000"/>
            <a:headEnd/>
            <a:tailEnd/>
          </a:ln>
        </p:spPr>
        <p:txBody>
          <a:bodyPr/>
          <a:lstStyle/>
          <a:p>
            <a:fld id="{B02F5351-4C33-411F-9BA6-FB32A66BAD52}" type="slidenum">
              <a:rPr lang="en-US" smtClean="0">
                <a:solidFill>
                  <a:srgbClr val="000000"/>
                </a:solidFill>
                <a:latin typeface="Times New Roman" pitchFamily="18" charset="0"/>
                <a:ea typeface="ＭＳ Ｐゴシック"/>
                <a:cs typeface="ＭＳ Ｐゴシック"/>
              </a:rPr>
              <a:pPr/>
              <a:t>12</a:t>
            </a:fld>
            <a:endParaRPr lang="en-US" smtClean="0">
              <a:solidFill>
                <a:srgbClr val="000000"/>
              </a:solidFill>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2872345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p:spPr>
        <p:txBody>
          <a:bodyPr/>
          <a:lstStyle/>
          <a:p>
            <a:r>
              <a:rPr lang="en-US" dirty="0" smtClean="0">
                <a:latin typeface="Times New Roman" pitchFamily="18" charset="0"/>
                <a:ea typeface="ＭＳ Ｐゴシック"/>
                <a:cs typeface="ＭＳ Ｐゴシック"/>
              </a:rPr>
              <a:t>Our</a:t>
            </a:r>
            <a:r>
              <a:rPr lang="en-US" baseline="0" dirty="0" smtClean="0">
                <a:latin typeface="Times New Roman" pitchFamily="18" charset="0"/>
                <a:ea typeface="ＭＳ Ｐゴシック"/>
                <a:cs typeface="ＭＳ Ｐゴシック"/>
              </a:rPr>
              <a:t> previous evaluation methods were pretty binary– did a law pass? Was a line item level-funded? While we would document narratives of the process, both in our own records and the reports we asked our partners to complete, but then we didn’t really have a scientific way of evaluating those reports. With this framework we developed, we have figured out a way to focus on the process with an eye toward the outcomes that we want to achieve.</a:t>
            </a:r>
          </a:p>
          <a:p>
            <a:endParaRPr lang="en-US" baseline="0" dirty="0" smtClean="0">
              <a:latin typeface="Times New Roman" pitchFamily="18" charset="0"/>
              <a:ea typeface="ＭＳ Ｐゴシック"/>
              <a:cs typeface="ＭＳ Ｐゴシック"/>
            </a:endParaRPr>
          </a:p>
          <a:p>
            <a:r>
              <a:rPr lang="en-US" baseline="0" dirty="0" smtClean="0">
                <a:latin typeface="Times New Roman" pitchFamily="18" charset="0"/>
                <a:ea typeface="ＭＳ Ｐゴシック"/>
                <a:cs typeface="ＭＳ Ｐゴシック"/>
              </a:rPr>
              <a:t>So how does this happen?</a:t>
            </a:r>
            <a:endParaRPr lang="en-US" dirty="0" smtClean="0">
              <a:latin typeface="Times New Roman" pitchFamily="18" charset="0"/>
              <a:ea typeface="ＭＳ Ｐゴシック"/>
              <a:cs typeface="ＭＳ Ｐゴシック"/>
            </a:endParaRPr>
          </a:p>
        </p:txBody>
      </p:sp>
      <p:sp>
        <p:nvSpPr>
          <p:cNvPr id="28675" name="Slide Number Placeholder 3"/>
          <p:cNvSpPr>
            <a:spLocks noGrp="1"/>
          </p:cNvSpPr>
          <p:nvPr>
            <p:ph type="sldNum" sz="quarter" idx="5"/>
          </p:nvPr>
        </p:nvSpPr>
        <p:spPr>
          <a:noFill/>
          <a:ln>
            <a:miter lim="800000"/>
            <a:headEnd/>
            <a:tailEnd/>
          </a:ln>
        </p:spPr>
        <p:txBody>
          <a:bodyPr/>
          <a:lstStyle/>
          <a:p>
            <a:fld id="{7D65DB57-700A-4968-BD22-94D1F1CA338B}" type="slidenum">
              <a:rPr lang="en-US" smtClean="0">
                <a:latin typeface="Times New Roman" pitchFamily="18" charset="0"/>
                <a:ea typeface="ＭＳ Ｐゴシック"/>
                <a:cs typeface="ＭＳ Ｐゴシック"/>
              </a:rPr>
              <a:pPr/>
              <a:t>13</a:t>
            </a:fld>
            <a:endParaRPr lang="en-US"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240918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giant question mark in the middle– how we engage each of those audiences to advocate for </a:t>
            </a:r>
            <a:endParaRPr lang="en-US" dirty="0"/>
          </a:p>
        </p:txBody>
      </p:sp>
      <p:sp>
        <p:nvSpPr>
          <p:cNvPr id="4" name="Slide Number Placeholder 3"/>
          <p:cNvSpPr>
            <a:spLocks noGrp="1"/>
          </p:cNvSpPr>
          <p:nvPr>
            <p:ph type="sldNum" sz="quarter" idx="10"/>
          </p:nvPr>
        </p:nvSpPr>
        <p:spPr/>
        <p:txBody>
          <a:bodyPr/>
          <a:lstStyle/>
          <a:p>
            <a:pPr>
              <a:defRPr/>
            </a:pPr>
            <a:fld id="{B83FA156-CCBA-4142-B1BD-0D5DB9677EA7}" type="slidenum">
              <a:rPr lang="en-US" smtClean="0"/>
              <a:pPr>
                <a:defRPr/>
              </a:pPr>
              <a:t>14</a:t>
            </a:fld>
            <a:endParaRPr lang="en-US"/>
          </a:p>
        </p:txBody>
      </p:sp>
    </p:spTree>
    <p:extLst>
      <p:ext uri="{BB962C8B-B14F-4D97-AF65-F5344CB8AC3E}">
        <p14:creationId xmlns:p14="http://schemas.microsoft.com/office/powerpoint/2010/main" val="3284682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p:spPr>
        <p:txBody>
          <a:bodyPr/>
          <a:lstStyle/>
          <a:p>
            <a:endParaRPr lang="en-US" smtClean="0">
              <a:latin typeface="Times New Roman" pitchFamily="18" charset="0"/>
              <a:ea typeface="ＭＳ Ｐゴシック"/>
              <a:cs typeface="ＭＳ Ｐゴシック"/>
            </a:endParaRPr>
          </a:p>
        </p:txBody>
      </p:sp>
      <p:sp>
        <p:nvSpPr>
          <p:cNvPr id="20483" name="Slide Number Placeholder 3"/>
          <p:cNvSpPr>
            <a:spLocks noGrp="1"/>
          </p:cNvSpPr>
          <p:nvPr>
            <p:ph type="sldNum" sz="quarter" idx="5"/>
          </p:nvPr>
        </p:nvSpPr>
        <p:spPr>
          <a:noFill/>
          <a:ln>
            <a:miter lim="800000"/>
            <a:headEnd/>
            <a:tailEnd/>
          </a:ln>
        </p:spPr>
        <p:txBody>
          <a:bodyPr/>
          <a:lstStyle/>
          <a:p>
            <a:fld id="{51D04F43-AC74-4D15-AD7E-B7ECD62A73AA}" type="slidenum">
              <a:rPr lang="en-US" smtClean="0">
                <a:latin typeface="Times New Roman" pitchFamily="18" charset="0"/>
                <a:ea typeface="ＭＳ Ｐゴシック"/>
                <a:cs typeface="ＭＳ Ｐゴシック"/>
              </a:rPr>
              <a:pPr/>
              <a:t>16</a:t>
            </a:fld>
            <a:endParaRPr lang="en-US"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983010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p:spPr>
        <p:txBody>
          <a:bodyPr/>
          <a:lstStyle/>
          <a:p>
            <a:endParaRPr lang="en-US" smtClean="0">
              <a:latin typeface="Times New Roman" pitchFamily="18" charset="0"/>
              <a:ea typeface="ＭＳ Ｐゴシック"/>
              <a:cs typeface="ＭＳ Ｐゴシック"/>
            </a:endParaRPr>
          </a:p>
        </p:txBody>
      </p:sp>
      <p:sp>
        <p:nvSpPr>
          <p:cNvPr id="18435" name="Slide Number Placeholder 3"/>
          <p:cNvSpPr>
            <a:spLocks noGrp="1"/>
          </p:cNvSpPr>
          <p:nvPr>
            <p:ph type="sldNum" sz="quarter" idx="5"/>
          </p:nvPr>
        </p:nvSpPr>
        <p:spPr>
          <a:noFill/>
          <a:ln>
            <a:miter lim="800000"/>
            <a:headEnd/>
            <a:tailEnd/>
          </a:ln>
        </p:spPr>
        <p:txBody>
          <a:bodyPr/>
          <a:lstStyle/>
          <a:p>
            <a:fld id="{65D5B60A-09B7-448F-A59A-CB3B34208F8A}" type="slidenum">
              <a:rPr lang="en-US" smtClean="0">
                <a:latin typeface="Times New Roman" pitchFamily="18" charset="0"/>
                <a:ea typeface="ＭＳ Ｐゴシック"/>
                <a:cs typeface="ＭＳ Ｐゴシック"/>
              </a:rPr>
              <a:pPr/>
              <a:t>19</a:t>
            </a:fld>
            <a:endParaRPr lang="en-US"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3811034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p:spPr>
        <p:txBody>
          <a:bodyPr/>
          <a:lstStyle/>
          <a:p>
            <a:endParaRPr lang="en-US" smtClean="0">
              <a:latin typeface="Times New Roman" pitchFamily="18" charset="0"/>
              <a:ea typeface="ＭＳ Ｐゴシック"/>
              <a:cs typeface="ＭＳ Ｐゴシック"/>
            </a:endParaRPr>
          </a:p>
        </p:txBody>
      </p:sp>
      <p:sp>
        <p:nvSpPr>
          <p:cNvPr id="24579" name="Slide Number Placeholder 3"/>
          <p:cNvSpPr>
            <a:spLocks noGrp="1"/>
          </p:cNvSpPr>
          <p:nvPr>
            <p:ph type="sldNum" sz="quarter" idx="5"/>
          </p:nvPr>
        </p:nvSpPr>
        <p:spPr>
          <a:noFill/>
          <a:ln>
            <a:miter lim="800000"/>
            <a:headEnd/>
            <a:tailEnd/>
          </a:ln>
        </p:spPr>
        <p:txBody>
          <a:bodyPr/>
          <a:lstStyle/>
          <a:p>
            <a:fld id="{2935313A-B4DD-4567-BE24-AFDDB3DCF890}" type="slidenum">
              <a:rPr lang="en-US" smtClean="0">
                <a:latin typeface="Times New Roman" pitchFamily="18" charset="0"/>
                <a:ea typeface="ＭＳ Ｐゴシック"/>
                <a:cs typeface="ＭＳ Ｐゴシック"/>
              </a:rPr>
              <a:pPr/>
              <a:t>20</a:t>
            </a:fld>
            <a:endParaRPr lang="en-US"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390924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p:spPr>
        <p:txBody>
          <a:bodyPr/>
          <a:lstStyle/>
          <a:p>
            <a:endParaRPr lang="en-US" smtClean="0">
              <a:latin typeface="Times New Roman" pitchFamily="18" charset="0"/>
              <a:ea typeface="ＭＳ Ｐゴシック"/>
              <a:cs typeface="ＭＳ Ｐゴシック"/>
            </a:endParaRPr>
          </a:p>
        </p:txBody>
      </p:sp>
      <p:sp>
        <p:nvSpPr>
          <p:cNvPr id="26627" name="Slide Number Placeholder 3"/>
          <p:cNvSpPr>
            <a:spLocks noGrp="1"/>
          </p:cNvSpPr>
          <p:nvPr>
            <p:ph type="sldNum" sz="quarter" idx="5"/>
          </p:nvPr>
        </p:nvSpPr>
        <p:spPr>
          <a:noFill/>
          <a:ln>
            <a:miter lim="800000"/>
            <a:headEnd/>
            <a:tailEnd/>
          </a:ln>
        </p:spPr>
        <p:txBody>
          <a:bodyPr/>
          <a:lstStyle/>
          <a:p>
            <a:fld id="{D35EE7E2-EB85-43D8-848A-0A98C0E6CDF0}" type="slidenum">
              <a:rPr lang="en-US" smtClean="0">
                <a:latin typeface="Times New Roman" pitchFamily="18" charset="0"/>
                <a:ea typeface="ＭＳ Ｐゴシック"/>
                <a:cs typeface="ＭＳ Ｐゴシック"/>
              </a:rPr>
              <a:pPr/>
              <a:t>2</a:t>
            </a:fld>
            <a:endParaRPr lang="en-US"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789585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Accomplishing</a:t>
            </a:r>
            <a:r>
              <a:rPr lang="en-US" baseline="0" dirty="0" smtClean="0"/>
              <a:t> these goals is a monumental undertaking. Furthermore…</a:t>
            </a:r>
            <a:endParaRPr lang="en-US" dirty="0"/>
          </a:p>
        </p:txBody>
      </p:sp>
      <p:sp>
        <p:nvSpPr>
          <p:cNvPr id="4" name="Slide Number Placeholder 3"/>
          <p:cNvSpPr>
            <a:spLocks noGrp="1"/>
          </p:cNvSpPr>
          <p:nvPr>
            <p:ph type="sldNum" sz="quarter" idx="10"/>
          </p:nvPr>
        </p:nvSpPr>
        <p:spPr/>
        <p:txBody>
          <a:bodyPr/>
          <a:lstStyle/>
          <a:p>
            <a:fld id="{A22E202E-88D8-4539-AAA8-2AB844E4CCD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8892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territory</a:t>
            </a:r>
            <a:r>
              <a:rPr lang="en-US" baseline="0" dirty="0" smtClean="0"/>
              <a:t> is huge and the needs of the communities within it are diverse. Like that last slide said, we can’t do this alone. We need top-notch partners that truly understand the communities they serve and are able to tailor their best-in-class services accordingly to support the financial opportunity and educational success of people in need.</a:t>
            </a:r>
            <a:endParaRPr lang="en-US" dirty="0"/>
          </a:p>
        </p:txBody>
      </p:sp>
      <p:sp>
        <p:nvSpPr>
          <p:cNvPr id="4" name="Slide Number Placeholder 3"/>
          <p:cNvSpPr>
            <a:spLocks noGrp="1"/>
          </p:cNvSpPr>
          <p:nvPr>
            <p:ph type="sldNum" sz="quarter" idx="10"/>
          </p:nvPr>
        </p:nvSpPr>
        <p:spPr/>
        <p:txBody>
          <a:bodyPr/>
          <a:lstStyle/>
          <a:p>
            <a:fld id="{A22E202E-88D8-4539-AAA8-2AB844E4CCD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6429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guiding values are evident in all of our work, which can be broken down into 4 major activities:</a:t>
            </a:r>
          </a:p>
          <a:p>
            <a:pPr marL="171450" indent="-171450">
              <a:buFontTx/>
              <a:buChar char="-"/>
            </a:pPr>
            <a:r>
              <a:rPr lang="en-US" baseline="0" dirty="0" smtClean="0"/>
              <a:t>Mobilize funds</a:t>
            </a:r>
          </a:p>
          <a:p>
            <a:pPr marL="171450" indent="-171450">
              <a:buFontTx/>
              <a:buChar char="-"/>
            </a:pPr>
            <a:r>
              <a:rPr lang="en-US" baseline="0" dirty="0" smtClean="0"/>
              <a:t>Engage volunteers</a:t>
            </a:r>
          </a:p>
          <a:p>
            <a:pPr marL="171450" indent="-171450">
              <a:buFontTx/>
              <a:buChar char="-"/>
            </a:pPr>
            <a:r>
              <a:rPr lang="en-US" baseline="0" dirty="0" smtClean="0"/>
              <a:t>Advocate for policy change</a:t>
            </a:r>
          </a:p>
          <a:p>
            <a:pPr marL="171450" indent="-171450">
              <a:buFontTx/>
              <a:buChar char="-"/>
            </a:pPr>
            <a:r>
              <a:rPr lang="en-US" baseline="0" dirty="0" smtClean="0"/>
              <a:t>Fill gaps in the field in terms of professional development, technology, and other support that other organizations might not otherwise be able to access</a:t>
            </a:r>
          </a:p>
          <a:p>
            <a:pPr marL="171450" indent="-171450">
              <a:buFontTx/>
              <a:buChar char="-"/>
            </a:pPr>
            <a:endParaRPr lang="en-US" baseline="0" dirty="0" smtClean="0"/>
          </a:p>
          <a:p>
            <a:pPr marL="0" indent="0">
              <a:buFontTx/>
              <a:buNone/>
            </a:pPr>
            <a:r>
              <a:rPr lang="en-US" baseline="0" dirty="0" err="1" smtClean="0"/>
              <a:t>Khushbu</a:t>
            </a:r>
            <a:r>
              <a:rPr lang="en-US" baseline="0" dirty="0" smtClean="0"/>
              <a:t> will tell you more about how we approach our public policy and advocacy efforts.</a:t>
            </a:r>
          </a:p>
        </p:txBody>
      </p:sp>
      <p:sp>
        <p:nvSpPr>
          <p:cNvPr id="4" name="Slide Number Placeholder 3"/>
          <p:cNvSpPr>
            <a:spLocks noGrp="1"/>
          </p:cNvSpPr>
          <p:nvPr>
            <p:ph type="sldNum" sz="quarter" idx="10"/>
          </p:nvPr>
        </p:nvSpPr>
        <p:spPr/>
        <p:txBody>
          <a:bodyPr/>
          <a:lstStyle/>
          <a:p>
            <a:fld id="{A22E202E-88D8-4539-AAA8-2AB844E4CCD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41083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p:spPr>
        <p:txBody>
          <a:bodyPr/>
          <a:lstStyle/>
          <a:p>
            <a:endParaRPr lang="en-US" smtClean="0">
              <a:latin typeface="Times New Roman" pitchFamily="18" charset="0"/>
              <a:ea typeface="ＭＳ Ｐゴシック"/>
              <a:cs typeface="ＭＳ Ｐゴシック"/>
            </a:endParaRPr>
          </a:p>
        </p:txBody>
      </p:sp>
      <p:sp>
        <p:nvSpPr>
          <p:cNvPr id="22531" name="Slide Number Placeholder 3"/>
          <p:cNvSpPr>
            <a:spLocks noGrp="1"/>
          </p:cNvSpPr>
          <p:nvPr>
            <p:ph type="sldNum" sz="quarter" idx="5"/>
          </p:nvPr>
        </p:nvSpPr>
        <p:spPr>
          <a:noFill/>
          <a:ln>
            <a:miter lim="800000"/>
            <a:headEnd/>
            <a:tailEnd/>
          </a:ln>
        </p:spPr>
        <p:txBody>
          <a:bodyPr/>
          <a:lstStyle/>
          <a:p>
            <a:fld id="{B02F5351-4C33-411F-9BA6-FB32A66BAD52}" type="slidenum">
              <a:rPr lang="en-US" smtClean="0">
                <a:solidFill>
                  <a:srgbClr val="000000"/>
                </a:solidFill>
                <a:latin typeface="Times New Roman" pitchFamily="18" charset="0"/>
                <a:ea typeface="ＭＳ Ｐゴシック"/>
                <a:cs typeface="ＭＳ Ｐゴシック"/>
              </a:rPr>
              <a:pPr/>
              <a:t>6</a:t>
            </a:fld>
            <a:endParaRPr lang="en-US" smtClean="0">
              <a:solidFill>
                <a:srgbClr val="000000"/>
              </a:solidFill>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1895104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p:spPr>
        <p:txBody>
          <a:bodyPr/>
          <a:lstStyle/>
          <a:p>
            <a:endParaRPr lang="en-US" smtClean="0">
              <a:latin typeface="Times New Roman" pitchFamily="18" charset="0"/>
              <a:ea typeface="ＭＳ Ｐゴシック"/>
              <a:cs typeface="ＭＳ Ｐゴシック"/>
            </a:endParaRPr>
          </a:p>
        </p:txBody>
      </p:sp>
      <p:sp>
        <p:nvSpPr>
          <p:cNvPr id="28675" name="Slide Number Placeholder 3"/>
          <p:cNvSpPr>
            <a:spLocks noGrp="1"/>
          </p:cNvSpPr>
          <p:nvPr>
            <p:ph type="sldNum" sz="quarter" idx="5"/>
          </p:nvPr>
        </p:nvSpPr>
        <p:spPr>
          <a:noFill/>
          <a:ln>
            <a:miter lim="800000"/>
            <a:headEnd/>
            <a:tailEnd/>
          </a:ln>
        </p:spPr>
        <p:txBody>
          <a:bodyPr/>
          <a:lstStyle/>
          <a:p>
            <a:fld id="{7D65DB57-700A-4968-BD22-94D1F1CA338B}" type="slidenum">
              <a:rPr lang="en-US" smtClean="0">
                <a:latin typeface="Times New Roman" pitchFamily="18" charset="0"/>
                <a:ea typeface="ＭＳ Ｐゴシック"/>
                <a:cs typeface="ＭＳ Ｐゴシック"/>
              </a:rPr>
              <a:pPr/>
              <a:t>7</a:t>
            </a:fld>
            <a:endParaRPr lang="en-US"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399113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p:spPr>
        <p:txBody>
          <a:bodyPr/>
          <a:lstStyle/>
          <a:p>
            <a:r>
              <a:rPr lang="en-US" dirty="0" smtClean="0"/>
              <a:t>Policy agenda this congress: </a:t>
            </a:r>
          </a:p>
          <a:p>
            <a:r>
              <a:rPr lang="en-US" dirty="0" smtClean="0"/>
              <a:t>The Child Care and Development Block Grant Act (CCDBG) grants funding to states to provide access to child care services for low-income families and improve the quality of child care. The law was reauthorized in 2014 to update and improve health and safety, quality, and eligibility provisions. The federal government provides support for preschool primarily through the Head Start program and has also provided funding to states to build or support </a:t>
            </a:r>
            <a:r>
              <a:rPr lang="en-US" dirty="0" err="1" smtClean="0"/>
              <a:t>statesponsored</a:t>
            </a:r>
            <a:r>
              <a:rPr lang="en-US" dirty="0" smtClean="0"/>
              <a:t> preschool programs. United Way will fight to: · Increase CCDBG funding to improve access to high quality child care. · Support increased access to high-quality early learning opportunities via Early Head Start, Head Start, and state-sponsored Pre-K programs.</a:t>
            </a:r>
          </a:p>
          <a:p>
            <a:endParaRPr lang="en-US" dirty="0" smtClean="0"/>
          </a:p>
          <a:p>
            <a:r>
              <a:rPr lang="en-US" dirty="0" smtClean="0"/>
              <a:t>EITC, etc.</a:t>
            </a:r>
          </a:p>
          <a:p>
            <a:endParaRPr lang="en-US" dirty="0" smtClean="0">
              <a:latin typeface="Times New Roman" pitchFamily="18" charset="0"/>
              <a:ea typeface="ＭＳ Ｐゴシック"/>
              <a:cs typeface="ＭＳ Ｐゴシック"/>
            </a:endParaRPr>
          </a:p>
        </p:txBody>
      </p:sp>
      <p:sp>
        <p:nvSpPr>
          <p:cNvPr id="28675" name="Slide Number Placeholder 3"/>
          <p:cNvSpPr>
            <a:spLocks noGrp="1"/>
          </p:cNvSpPr>
          <p:nvPr>
            <p:ph type="sldNum" sz="quarter" idx="5"/>
          </p:nvPr>
        </p:nvSpPr>
        <p:spPr>
          <a:noFill/>
          <a:ln>
            <a:miter lim="800000"/>
            <a:headEnd/>
            <a:tailEnd/>
          </a:ln>
        </p:spPr>
        <p:txBody>
          <a:bodyPr/>
          <a:lstStyle/>
          <a:p>
            <a:fld id="{7D65DB57-700A-4968-BD22-94D1F1CA338B}" type="slidenum">
              <a:rPr lang="en-US" smtClean="0">
                <a:latin typeface="Times New Roman" pitchFamily="18" charset="0"/>
                <a:ea typeface="ＭＳ Ｐゴシック"/>
                <a:cs typeface="ＭＳ Ｐゴシック"/>
              </a:rPr>
              <a:pPr/>
              <a:t>8</a:t>
            </a:fld>
            <a:endParaRPr lang="en-US"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385569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Success by 6- </a:t>
            </a:r>
            <a:r>
              <a:rPr lang="en-US" i="1" dirty="0" smtClean="0"/>
              <a:t>-</a:t>
            </a:r>
            <a:r>
              <a:rPr lang="en-US" sz="1200" b="0" i="0" kern="1200" dirty="0" smtClean="0">
                <a:solidFill>
                  <a:schemeClr val="tx1"/>
                </a:solidFill>
                <a:effectLst/>
                <a:latin typeface="Times New Roman" charset="0"/>
                <a:ea typeface="ＭＳ Ｐゴシック" charset="0"/>
                <a:cs typeface="ＭＳ Ｐゴシック" pitchFamily="-106" charset="-128"/>
              </a:rPr>
              <a:t>working to improve the level of education provided at child care centers throughout the region. We’re providing training to early childhood educators to ensure that they are engaging children in effective ways; that they’re educating parents on their crucial role in supporting and nurturing their child’s learning; and that they’re intervening to get additional support for the child who needs it.</a:t>
            </a:r>
          </a:p>
          <a:p>
            <a:r>
              <a:rPr lang="en-US" sz="1200" b="0" i="0" kern="1200" dirty="0" smtClean="0">
                <a:solidFill>
                  <a:schemeClr val="tx1"/>
                </a:solidFill>
                <a:effectLst/>
                <a:latin typeface="Times New Roman" charset="0"/>
                <a:ea typeface="ＭＳ Ｐゴシック" charset="0"/>
                <a:cs typeface="ＭＳ Ｐゴシック" pitchFamily="-106" charset="-128"/>
              </a:rPr>
              <a:t>-Year Plate: 1998</a:t>
            </a:r>
          </a:p>
          <a:p>
            <a:r>
              <a:rPr lang="en-US" sz="1200" b="0" i="0" kern="1200" dirty="0" smtClean="0">
                <a:solidFill>
                  <a:schemeClr val="tx1"/>
                </a:solidFill>
                <a:effectLst/>
                <a:latin typeface="Times New Roman" charset="0"/>
                <a:ea typeface="ＭＳ Ｐゴシック" charset="0"/>
                <a:cs typeface="ＭＳ Ｐゴシック" pitchFamily="-106" charset="-128"/>
              </a:rPr>
              <a:t>Number of Plates on the Road: 12,468</a:t>
            </a:r>
          </a:p>
          <a:p>
            <a:r>
              <a:rPr lang="en-US" sz="1200" b="0" i="0" kern="1200" dirty="0" smtClean="0">
                <a:solidFill>
                  <a:schemeClr val="tx1"/>
                </a:solidFill>
                <a:effectLst/>
                <a:latin typeface="Times New Roman" charset="0"/>
                <a:ea typeface="ＭＳ Ｐゴシック" charset="0"/>
                <a:cs typeface="ＭＳ Ｐゴシック" pitchFamily="-106" charset="-128"/>
              </a:rPr>
              <a:t>Funds Raised for Charity: $ 4,254,097.00</a:t>
            </a:r>
          </a:p>
          <a:p>
            <a:r>
              <a:rPr lang="en-US" sz="1200" b="0" i="0" kern="1200" dirty="0" smtClean="0">
                <a:solidFill>
                  <a:schemeClr val="tx1"/>
                </a:solidFill>
                <a:effectLst/>
                <a:latin typeface="Times New Roman" charset="0"/>
                <a:ea typeface="ＭＳ Ｐゴシック" charset="0"/>
                <a:cs typeface="ＭＳ Ｐゴシック" pitchFamily="-106" charset="-128"/>
              </a:rPr>
              <a:t>Massachusetts General Law Chapter 29 Section 2JJ established the Child Care Quality Fund.  Revenues from the </a:t>
            </a:r>
            <a:r>
              <a:rPr lang="en-US" sz="1200" b="0" i="1" kern="1200" dirty="0" smtClean="0">
                <a:solidFill>
                  <a:schemeClr val="tx1"/>
                </a:solidFill>
                <a:effectLst/>
                <a:latin typeface="Times New Roman" charset="0"/>
                <a:ea typeface="ＭＳ Ｐゴシック" charset="0"/>
                <a:cs typeface="ＭＳ Ｐゴシック" pitchFamily="-106" charset="-128"/>
              </a:rPr>
              <a:t>Invest in Children</a:t>
            </a:r>
            <a:r>
              <a:rPr lang="en-US" sz="1200" b="0" i="0" kern="1200" dirty="0" smtClean="0">
                <a:solidFill>
                  <a:schemeClr val="tx1"/>
                </a:solidFill>
                <a:effectLst/>
                <a:latin typeface="Times New Roman" charset="0"/>
                <a:ea typeface="ＭＳ Ｐゴシック" charset="0"/>
                <a:cs typeface="ＭＳ Ｐゴシック" pitchFamily="-106" charset="-128"/>
              </a:rPr>
              <a:t> license plates provide funding for non-profit child care programs to undertake initiatives that improve quality and service delivery including educator qualifications, the purchase of educational curricula and materials, consumer education, family engagement, technical assistance for achieving national accreditation, language and literacy support, and the purchase of toys and equipment.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CHIP = children’s</a:t>
            </a:r>
            <a:r>
              <a:rPr lang="en-US" baseline="0" dirty="0" smtClean="0"/>
              <a:t> health insurance program, </a:t>
            </a:r>
            <a:r>
              <a:rPr lang="en-US" dirty="0" smtClean="0"/>
              <a:t>created</a:t>
            </a:r>
            <a:r>
              <a:rPr lang="en-US" baseline="0" dirty="0" smtClean="0"/>
              <a:t> </a:t>
            </a:r>
            <a:r>
              <a:rPr lang="en-US" dirty="0" smtClean="0"/>
              <a:t>in</a:t>
            </a:r>
            <a:r>
              <a:rPr lang="en-US" baseline="0" dirty="0" smtClean="0"/>
              <a:t> </a:t>
            </a:r>
            <a:r>
              <a:rPr lang="en-US" dirty="0" smtClean="0"/>
              <a:t>1997</a:t>
            </a:r>
            <a:r>
              <a:rPr lang="en-US" baseline="0" dirty="0" smtClean="0"/>
              <a:t> </a:t>
            </a:r>
            <a:r>
              <a:rPr lang="en-US" dirty="0" smtClean="0"/>
              <a:t>to</a:t>
            </a:r>
            <a:r>
              <a:rPr lang="en-US" baseline="0" dirty="0" smtClean="0"/>
              <a:t> </a:t>
            </a:r>
            <a:r>
              <a:rPr lang="en-US" dirty="0" smtClean="0"/>
              <a:t>provide quality</a:t>
            </a:r>
            <a:r>
              <a:rPr lang="en-US" baseline="0" dirty="0" smtClean="0"/>
              <a:t> </a:t>
            </a:r>
            <a:r>
              <a:rPr lang="en-US" dirty="0" smtClean="0"/>
              <a:t>health</a:t>
            </a:r>
            <a:r>
              <a:rPr lang="en-US" baseline="0" dirty="0" smtClean="0"/>
              <a:t> </a:t>
            </a:r>
            <a:r>
              <a:rPr lang="en-US" dirty="0" smtClean="0"/>
              <a:t>coverage</a:t>
            </a:r>
            <a:r>
              <a:rPr lang="en-US" baseline="0" dirty="0" smtClean="0"/>
              <a:t> </a:t>
            </a:r>
            <a:r>
              <a:rPr lang="en-US" dirty="0" smtClean="0"/>
              <a:t>for</a:t>
            </a:r>
            <a:r>
              <a:rPr lang="en-US" baseline="0" dirty="0" smtClean="0"/>
              <a:t> </a:t>
            </a:r>
            <a:r>
              <a:rPr lang="en-US" dirty="0" smtClean="0"/>
              <a:t>children</a:t>
            </a:r>
            <a:r>
              <a:rPr lang="en-US" baseline="0" dirty="0" smtClean="0"/>
              <a:t> </a:t>
            </a:r>
            <a:r>
              <a:rPr lang="en-US" dirty="0" smtClean="0"/>
              <a:t>in</a:t>
            </a:r>
            <a:r>
              <a:rPr lang="en-US" baseline="0" dirty="0" smtClean="0"/>
              <a:t> </a:t>
            </a:r>
            <a:r>
              <a:rPr lang="en-US" dirty="0" smtClean="0"/>
              <a:t>families</a:t>
            </a:r>
            <a:r>
              <a:rPr lang="en-US" baseline="0" dirty="0" smtClean="0"/>
              <a:t> </a:t>
            </a:r>
            <a:r>
              <a:rPr lang="en-US" dirty="0" smtClean="0"/>
              <a:t>that</a:t>
            </a:r>
            <a:r>
              <a:rPr lang="en-US" baseline="0" dirty="0" smtClean="0"/>
              <a:t> </a:t>
            </a:r>
            <a:r>
              <a:rPr lang="en-US" dirty="0" smtClean="0"/>
              <a:t>earn too</a:t>
            </a:r>
            <a:r>
              <a:rPr lang="en-US" baseline="0" dirty="0" smtClean="0"/>
              <a:t> </a:t>
            </a:r>
            <a:r>
              <a:rPr lang="en-US" dirty="0" smtClean="0"/>
              <a:t>much</a:t>
            </a:r>
            <a:r>
              <a:rPr lang="en-US" baseline="0" dirty="0" smtClean="0"/>
              <a:t> </a:t>
            </a:r>
            <a:r>
              <a:rPr lang="en-US" dirty="0" smtClean="0"/>
              <a:t>to</a:t>
            </a:r>
            <a:r>
              <a:rPr lang="en-US" baseline="0" dirty="0" smtClean="0"/>
              <a:t> </a:t>
            </a:r>
            <a:r>
              <a:rPr lang="en-US" dirty="0" smtClean="0"/>
              <a:t>qualify</a:t>
            </a:r>
            <a:r>
              <a:rPr lang="en-US" baseline="0" dirty="0" smtClean="0"/>
              <a:t> </a:t>
            </a:r>
            <a:r>
              <a:rPr lang="en-US" dirty="0" smtClean="0"/>
              <a:t>for</a:t>
            </a:r>
            <a:r>
              <a:rPr lang="en-US" baseline="0" dirty="0" smtClean="0"/>
              <a:t> </a:t>
            </a:r>
            <a:r>
              <a:rPr lang="en-US" dirty="0" smtClean="0"/>
              <a:t> Medicaid</a:t>
            </a:r>
            <a:r>
              <a:rPr lang="en-US" baseline="0" dirty="0" smtClean="0"/>
              <a:t> </a:t>
            </a:r>
            <a:r>
              <a:rPr lang="en-US" dirty="0" smtClean="0"/>
              <a:t>but are unable</a:t>
            </a:r>
            <a:r>
              <a:rPr lang="en-US" baseline="0" dirty="0" smtClean="0"/>
              <a:t> </a:t>
            </a:r>
            <a:r>
              <a:rPr lang="en-US" dirty="0" smtClean="0"/>
              <a:t>to</a:t>
            </a:r>
            <a:r>
              <a:rPr lang="en-US" baseline="0" dirty="0" smtClean="0"/>
              <a:t> </a:t>
            </a:r>
            <a:r>
              <a:rPr lang="en-US" dirty="0" smtClean="0"/>
              <a:t>afford</a:t>
            </a:r>
            <a:r>
              <a:rPr lang="en-US" baseline="0" dirty="0" smtClean="0"/>
              <a:t> </a:t>
            </a:r>
            <a:r>
              <a:rPr lang="en-US" dirty="0" smtClean="0"/>
              <a:t>coverage in the</a:t>
            </a:r>
            <a:r>
              <a:rPr lang="en-US" baseline="0" dirty="0" smtClean="0"/>
              <a:t> </a:t>
            </a:r>
            <a:r>
              <a:rPr lang="en-US" dirty="0" smtClean="0"/>
              <a:t>private</a:t>
            </a:r>
            <a:r>
              <a:rPr lang="en-US" baseline="0" dirty="0" smtClean="0"/>
              <a:t> </a:t>
            </a:r>
            <a:r>
              <a:rPr lang="en-US" dirty="0" smtClean="0"/>
              <a:t>market. Model for national scale.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Welfare reform: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Conservative</a:t>
            </a:r>
            <a:r>
              <a:rPr lang="en-US" baseline="0" dirty="0" smtClean="0"/>
              <a:t> political environment passed very strict welfare work requirements  excluding education and training- meaning that people would never be able to make enough money to get off of welfare… didn’t make sense. UW jumped in to push education and training as acceptable work requirements.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Housing First: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Times New Roman" charset="0"/>
                <a:ea typeface="ＭＳ Ｐゴシック" charset="0"/>
                <a:cs typeface="ＭＳ Ｐゴシック" pitchFamily="-106" charset="-128"/>
              </a:rPr>
              <a:t>The Housing First Approach places a homeless individual in housing first and then provides services. The stability of permanent housing allows the individual and service providers to deal with any needs more easily. The Housing First Approach is also consistent with the continuum of care model of health care delivery.  </a:t>
            </a:r>
            <a:r>
              <a:rPr lang="en-US" baseline="0" dirty="0" smtClean="0"/>
              <a:t>Proven, HUD supported, etc. We pushed this model through a task force we were in on ending homelessness and authoring reports about how it’s done in other states, and now MA has a housing first model, </a:t>
            </a:r>
            <a:r>
              <a:rPr lang="en-US" sz="1200" b="0" i="0" kern="1200" dirty="0" smtClean="0">
                <a:solidFill>
                  <a:schemeClr val="tx1"/>
                </a:solidFill>
                <a:effectLst/>
                <a:latin typeface="Times New Roman" charset="0"/>
                <a:ea typeface="ＭＳ Ｐゴシック" charset="0"/>
                <a:cs typeface="ＭＳ Ｐゴシック" pitchFamily="-106" charset="-128"/>
              </a:rPr>
              <a:t>These programs are low-threshold, permanent housing with support services</a:t>
            </a:r>
            <a:r>
              <a:rPr lang="en-US" sz="1200" b="0" i="0" kern="1200" baseline="0" dirty="0" smtClean="0">
                <a:solidFill>
                  <a:schemeClr val="tx1"/>
                </a:solidFill>
                <a:effectLst/>
                <a:latin typeface="Times New Roman" charset="0"/>
                <a:ea typeface="ＭＳ Ｐゴシック" charset="0"/>
                <a:cs typeface="ＭＳ Ｐゴシック" pitchFamily="-106" charset="-128"/>
              </a:rPr>
              <a:t> such as “home to stay” for chronic shelter</a:t>
            </a:r>
            <a:endParaRPr lang="en-US" dirty="0" smtClean="0"/>
          </a:p>
          <a:p>
            <a:endParaRPr lang="en-US" dirty="0" smtClean="0">
              <a:latin typeface="Times New Roman" pitchFamily="18" charset="0"/>
              <a:ea typeface="ＭＳ Ｐゴシック"/>
              <a:cs typeface="ＭＳ Ｐゴシック"/>
            </a:endParaRPr>
          </a:p>
        </p:txBody>
      </p:sp>
      <p:sp>
        <p:nvSpPr>
          <p:cNvPr id="28675" name="Slide Number Placeholder 3"/>
          <p:cNvSpPr>
            <a:spLocks noGrp="1"/>
          </p:cNvSpPr>
          <p:nvPr>
            <p:ph type="sldNum" sz="quarter" idx="5"/>
          </p:nvPr>
        </p:nvSpPr>
        <p:spPr>
          <a:noFill/>
          <a:ln>
            <a:miter lim="800000"/>
            <a:headEnd/>
            <a:tailEnd/>
          </a:ln>
        </p:spPr>
        <p:txBody>
          <a:bodyPr/>
          <a:lstStyle/>
          <a:p>
            <a:fld id="{7D65DB57-700A-4968-BD22-94D1F1CA338B}" type="slidenum">
              <a:rPr lang="en-US" smtClean="0">
                <a:latin typeface="Times New Roman" pitchFamily="18" charset="0"/>
                <a:ea typeface="ＭＳ Ｐゴシック"/>
                <a:cs typeface="ＭＳ Ｐゴシック"/>
              </a:rPr>
              <a:pPr/>
              <a:t>9</a:t>
            </a:fld>
            <a:endParaRPr lang="en-US"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782966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sp>
        <p:nvSpPr>
          <p:cNvPr id="4" name="Rectangle 3"/>
          <p:cNvSpPr/>
          <p:nvPr/>
        </p:nvSpPr>
        <p:spPr bwMode="auto">
          <a:xfrm>
            <a:off x="274638" y="271463"/>
            <a:ext cx="8594725" cy="4800600"/>
          </a:xfrm>
          <a:prstGeom prst="rect">
            <a:avLst/>
          </a:prstGeom>
          <a:solidFill>
            <a:schemeClr val="accent2"/>
          </a:solidFill>
          <a:ln w="19050" cap="flat" cmpd="sng" algn="ctr">
            <a:noFill/>
            <a:prstDash val="solid"/>
            <a:round/>
            <a:headEnd type="none" w="med" len="med"/>
            <a:tailEnd type="none" w="med" len="med"/>
          </a:ln>
          <a:effectLst/>
          <a:ex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pic>
        <p:nvPicPr>
          <p:cNvPr id="5" name="Picture 8"/>
          <p:cNvPicPr>
            <a:picLocks noChangeAspect="1"/>
          </p:cNvPicPr>
          <p:nvPr/>
        </p:nvPicPr>
        <p:blipFill>
          <a:blip r:embed="rId2"/>
          <a:srcRect/>
          <a:stretch>
            <a:fillRect/>
          </a:stretch>
        </p:blipFill>
        <p:spPr bwMode="auto">
          <a:xfrm>
            <a:off x="6878638" y="5248275"/>
            <a:ext cx="2068512" cy="1400175"/>
          </a:xfrm>
          <a:prstGeom prst="rect">
            <a:avLst/>
          </a:prstGeom>
          <a:noFill/>
          <a:ln w="9525">
            <a:noFill/>
            <a:miter lim="800000"/>
            <a:headEnd/>
            <a:tailEnd/>
          </a:ln>
        </p:spPr>
      </p:pic>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tx1"/>
                </a:solidFill>
              </a:defRPr>
            </a:lvl1pPr>
          </a:lstStyle>
          <a:p>
            <a:pPr lvl="0"/>
            <a:r>
              <a:rPr lang="en-US" noProof="0" dirty="0" smtClean="0"/>
              <a:t>Click to edit Master title style</a:t>
            </a:r>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dirty="0" smtClean="0"/>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8620" y="1600200"/>
            <a:ext cx="8546760" cy="4384676"/>
          </a:xfrm>
        </p:spPr>
        <p:txBody>
          <a:bodyPr lIns="0" rIns="0" anchor="ctr"/>
          <a:lstStyle>
            <a:lvl1pPr algn="ctr">
              <a:defRPr sz="2400"/>
            </a:lvl1pPr>
          </a:lstStyle>
          <a:p>
            <a:pPr lvl="0"/>
            <a:r>
              <a:rPr lang="en-US" dirty="0"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fld id="{2A7DA33C-7952-41FD-BE20-050733A75A2D}" type="datetime4">
              <a:rPr lang="en-US"/>
              <a:pPr>
                <a:defRPr/>
              </a:pPr>
              <a:t>October 26, 2017</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89A9F979-C618-4097-924A-8AC31D3682FD}" type="slidenum">
              <a:rPr lang="en-US"/>
              <a:pPr>
                <a:defRPr/>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h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4320" y="1595930"/>
            <a:ext cx="8595360" cy="4388945"/>
          </a:xfrm>
        </p:spPr>
        <p:txBody>
          <a:bodyPr lIns="0" rIns="0"/>
          <a:lstStyle>
            <a:lvl1pPr algn="ctr">
              <a:defRPr sz="2400"/>
            </a:lvl1pPr>
          </a:lstStyle>
          <a:p>
            <a:pPr lvl="0"/>
            <a:r>
              <a:rPr lang="en-US" dirty="0"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fld id="{2A7DA33C-7952-41FD-BE20-050733A75A2D}" type="datetime4">
              <a:rPr lang="en-US"/>
              <a:pPr>
                <a:defRPr/>
              </a:pPr>
              <a:t>October 26, 2017</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A4639FE8-92F5-4B10-9671-32F8484FBB97}" type="slidenum">
              <a:rPr lang="en-US"/>
              <a:pPr>
                <a:defRPr/>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16 WLB Social Media Static Slide L02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
        <p:nvSpPr>
          <p:cNvPr id="2" name="Title 1"/>
          <p:cNvSpPr>
            <a:spLocks noGrp="1"/>
          </p:cNvSpPr>
          <p:nvPr>
            <p:ph type="ctrTitle"/>
          </p:nvPr>
        </p:nvSpPr>
        <p:spPr>
          <a:xfrm>
            <a:off x="194736" y="5690829"/>
            <a:ext cx="6155415" cy="615690"/>
          </a:xfrm>
        </p:spPr>
        <p:txBody>
          <a:bodyPr>
            <a:normAutofit/>
          </a:bodyPr>
          <a:lstStyle>
            <a:lvl1pPr>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98446" y="6237238"/>
            <a:ext cx="6134425" cy="620763"/>
          </a:xfrm>
        </p:spPr>
        <p:txBody>
          <a:bodyPr>
            <a:normAutofit/>
          </a:bodyPr>
          <a:lstStyle>
            <a:lvl1pPr marL="0" indent="0" algn="l">
              <a:buNone/>
              <a:defRPr sz="16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25190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3" descr="'16 WLB Social Media Static Slide L02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
        <p:nvSpPr>
          <p:cNvPr id="2" name="Title 1"/>
          <p:cNvSpPr>
            <a:spLocks noGrp="1"/>
          </p:cNvSpPr>
          <p:nvPr>
            <p:ph type="ctrTitle"/>
          </p:nvPr>
        </p:nvSpPr>
        <p:spPr>
          <a:xfrm>
            <a:off x="194736" y="5690829"/>
            <a:ext cx="6155415" cy="615690"/>
          </a:xfrm>
        </p:spPr>
        <p:txBody>
          <a:bodyPr>
            <a:normAutofit/>
          </a:bodyPr>
          <a:lstStyle>
            <a:lvl1pPr>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98446" y="6237238"/>
            <a:ext cx="6134425" cy="620763"/>
          </a:xfrm>
        </p:spPr>
        <p:txBody>
          <a:bodyPr>
            <a:normAutofit/>
          </a:bodyPr>
          <a:lstStyle>
            <a:lvl1pPr marL="0" indent="0" algn="l">
              <a:buNone/>
              <a:defRPr sz="16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86849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3" descr="'16 WLB Social Media Static Slide L02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
        <p:nvSpPr>
          <p:cNvPr id="2" name="Title 1"/>
          <p:cNvSpPr>
            <a:spLocks noGrp="1"/>
          </p:cNvSpPr>
          <p:nvPr>
            <p:ph type="ctrTitle"/>
          </p:nvPr>
        </p:nvSpPr>
        <p:spPr>
          <a:xfrm>
            <a:off x="194736" y="5690829"/>
            <a:ext cx="6155415" cy="615690"/>
          </a:xfrm>
        </p:spPr>
        <p:txBody>
          <a:bodyPr>
            <a:normAutofit/>
          </a:bodyPr>
          <a:lstStyle>
            <a:lvl1pPr>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98446" y="6237238"/>
            <a:ext cx="6134425" cy="620763"/>
          </a:xfrm>
        </p:spPr>
        <p:txBody>
          <a:bodyPr>
            <a:normAutofit/>
          </a:bodyPr>
          <a:lstStyle>
            <a:lvl1pPr marL="0" indent="0" algn="l">
              <a:buNone/>
              <a:defRPr sz="16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17972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descr="'16 WLB Social Media Static Slide L02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
        <p:nvSpPr>
          <p:cNvPr id="2" name="Title 1"/>
          <p:cNvSpPr>
            <a:spLocks noGrp="1"/>
          </p:cNvSpPr>
          <p:nvPr>
            <p:ph type="ctrTitle"/>
          </p:nvPr>
        </p:nvSpPr>
        <p:spPr>
          <a:xfrm>
            <a:off x="194736" y="5690829"/>
            <a:ext cx="6155415" cy="615690"/>
          </a:xfrm>
        </p:spPr>
        <p:txBody>
          <a:bodyPr>
            <a:normAutofit/>
          </a:bodyPr>
          <a:lstStyle>
            <a:lvl1pPr>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98446" y="6237238"/>
            <a:ext cx="6134425" cy="620763"/>
          </a:xfrm>
        </p:spPr>
        <p:txBody>
          <a:bodyPr>
            <a:normAutofit/>
          </a:bodyPr>
          <a:lstStyle>
            <a:lvl1pPr marL="0" indent="0" algn="l">
              <a:buNone/>
              <a:defRPr sz="16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57933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srgbClr val="333333">
                  <a:lumMod val="75000"/>
                  <a:lumOff val="25000"/>
                </a:srgbClr>
              </a:solidFill>
            </a:endParaRPr>
          </a:p>
        </p:txBody>
      </p:sp>
      <p:pic>
        <p:nvPicPr>
          <p:cNvPr id="7" name="Picture 6" descr="mbmv_Glogo_3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6326" y="5783240"/>
            <a:ext cx="1406238" cy="797225"/>
          </a:xfrm>
          <a:prstGeom prst="rect">
            <a:avLst/>
          </a:prstGeom>
        </p:spPr>
      </p:pic>
    </p:spTree>
    <p:extLst>
      <p:ext uri="{BB962C8B-B14F-4D97-AF65-F5344CB8AC3E}">
        <p14:creationId xmlns:p14="http://schemas.microsoft.com/office/powerpoint/2010/main" val="1172317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7" name="Picture 6" descr="'16 WLB Social Media Static Slide L021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6075" indent="-346075">
              <a:buSzPct val="80000"/>
              <a:buFont typeface="+mj-lt"/>
              <a:buAutoNum type="arabicPeriod"/>
              <a:defRPr/>
            </a:lvl1pPr>
            <a:lvl2pPr marL="803275" indent="-346075">
              <a:buSzPct val="80000"/>
              <a:buFont typeface="+mj-lt"/>
              <a:buAutoNum type="alphaUcPeriod"/>
              <a:defRPr/>
            </a:lvl2pPr>
            <a:lvl3pPr marL="1262063" indent="-347663">
              <a:buSzPct val="80000"/>
              <a:buFont typeface="+mj-lt"/>
              <a:buAutoNum type="romanLcPeriod"/>
              <a:defRPr/>
            </a:lvl3pPr>
            <a:lvl4pPr marL="1711325" indent="-339725">
              <a:buSzPct val="80000"/>
              <a:buFont typeface="+mj-lt"/>
              <a:buAutoNum type="alphaLcPeriod"/>
              <a:defRPr/>
            </a:lvl4pPr>
            <a:lvl5pPr marL="2343150" indent="-514350">
              <a:buSzPct val="50000"/>
              <a:buFont typeface="+mj-ea"/>
              <a:buAutoNum type="circleNumDbPlai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solidFill>
                <a:srgbClr val="333333">
                  <a:lumMod val="75000"/>
                  <a:lumOff val="25000"/>
                </a:srgbClr>
              </a:solidFill>
            </a:endParaRPr>
          </a:p>
        </p:txBody>
      </p:sp>
    </p:spTree>
    <p:extLst>
      <p:ext uri="{BB962C8B-B14F-4D97-AF65-F5344CB8AC3E}">
        <p14:creationId xmlns:p14="http://schemas.microsoft.com/office/powerpoint/2010/main" val="4016316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16 WLB Social Media Static Slide L021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391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6"/>
            <a:ext cx="4041775" cy="3391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srgbClr val="333333">
                  <a:lumMod val="75000"/>
                  <a:lumOff val="25000"/>
                </a:srgbClr>
              </a:solidFill>
            </a:endParaRPr>
          </a:p>
        </p:txBody>
      </p:sp>
    </p:spTree>
    <p:extLst>
      <p:ext uri="{BB962C8B-B14F-4D97-AF65-F5344CB8AC3E}">
        <p14:creationId xmlns:p14="http://schemas.microsoft.com/office/powerpoint/2010/main" val="422052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 name="Picture 1" descr="mbmv_Glogo_3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6326" y="5783240"/>
            <a:ext cx="1406238" cy="797225"/>
          </a:xfrm>
          <a:prstGeom prst="rect">
            <a:avLst/>
          </a:prstGeom>
        </p:spPr>
      </p:pic>
    </p:spTree>
    <p:extLst>
      <p:ext uri="{BB962C8B-B14F-4D97-AF65-F5344CB8AC3E}">
        <p14:creationId xmlns:p14="http://schemas.microsoft.com/office/powerpoint/2010/main" val="148177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2">
    <p:spTree>
      <p:nvGrpSpPr>
        <p:cNvPr id="1" name=""/>
        <p:cNvGrpSpPr/>
        <p:nvPr/>
      </p:nvGrpSpPr>
      <p:grpSpPr>
        <a:xfrm>
          <a:off x="0" y="0"/>
          <a:ext cx="0" cy="0"/>
          <a:chOff x="0" y="0"/>
          <a:chExt cx="0" cy="0"/>
        </a:xfrm>
      </p:grpSpPr>
      <p:sp>
        <p:nvSpPr>
          <p:cNvPr id="4" name="Rectangle 3"/>
          <p:cNvSpPr/>
          <p:nvPr/>
        </p:nvSpPr>
        <p:spPr bwMode="auto">
          <a:xfrm>
            <a:off x="274638" y="271463"/>
            <a:ext cx="8594725" cy="4800600"/>
          </a:xfrm>
          <a:prstGeom prst="rect">
            <a:avLst/>
          </a:prstGeom>
          <a:solidFill>
            <a:schemeClr val="accent3"/>
          </a:solidFill>
          <a:ln w="19050" cap="flat" cmpd="sng" algn="ctr">
            <a:noFill/>
            <a:prstDash val="solid"/>
            <a:round/>
            <a:headEnd type="none" w="med" len="med"/>
            <a:tailEnd type="none" w="med" len="med"/>
          </a:ln>
          <a:effectLst/>
          <a:ex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pic>
        <p:nvPicPr>
          <p:cNvPr id="5" name="Picture 8"/>
          <p:cNvPicPr>
            <a:picLocks noChangeAspect="1"/>
          </p:cNvPicPr>
          <p:nvPr userDrawn="1"/>
        </p:nvPicPr>
        <p:blipFill>
          <a:blip r:embed="rId2"/>
          <a:srcRect/>
          <a:stretch>
            <a:fillRect/>
          </a:stretch>
        </p:blipFill>
        <p:spPr bwMode="auto">
          <a:xfrm>
            <a:off x="6878638" y="5248275"/>
            <a:ext cx="2068512" cy="1400175"/>
          </a:xfrm>
          <a:prstGeom prst="rect">
            <a:avLst/>
          </a:prstGeom>
          <a:noFill/>
          <a:ln w="9525">
            <a:noFill/>
            <a:miter lim="800000"/>
            <a:headEnd/>
            <a:tailEnd/>
          </a:ln>
        </p:spPr>
      </p:pic>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tx1"/>
                </a:solidFill>
              </a:defRPr>
            </a:lvl1pPr>
          </a:lstStyle>
          <a:p>
            <a:pPr lvl="0"/>
            <a:r>
              <a:rPr lang="en-US" noProof="0" dirty="0" smtClean="0"/>
              <a:t>Click to edit Master title style</a:t>
            </a:r>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dirty="0" smtClean="0"/>
              <a:t>Click to edit Master subtitle style</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descr="'16 WLB Social Media Static Slide vector simpl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Tree>
    <p:extLst>
      <p:ext uri="{BB962C8B-B14F-4D97-AF65-F5344CB8AC3E}">
        <p14:creationId xmlns:p14="http://schemas.microsoft.com/office/powerpoint/2010/main" val="559669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descr="'16 WLB Social Media Static Slide L02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Tree>
    <p:extLst>
      <p:ext uri="{BB962C8B-B14F-4D97-AF65-F5344CB8AC3E}">
        <p14:creationId xmlns:p14="http://schemas.microsoft.com/office/powerpoint/2010/main" val="3751098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3" name="Picture 2" descr="'16 WLB Social Media Static Slide L02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Tree>
    <p:extLst>
      <p:ext uri="{BB962C8B-B14F-4D97-AF65-F5344CB8AC3E}">
        <p14:creationId xmlns:p14="http://schemas.microsoft.com/office/powerpoint/2010/main" val="189535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3" name="Picture 2" descr="'16 WLB Social Media Static Slide L02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Tree>
    <p:extLst>
      <p:ext uri="{BB962C8B-B14F-4D97-AF65-F5344CB8AC3E}">
        <p14:creationId xmlns:p14="http://schemas.microsoft.com/office/powerpoint/2010/main" val="675372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descr="'16 WLB Social Media Static Slide L021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b="1">
                <a:solidFill>
                  <a:srgbClr val="333333"/>
                </a:solidFill>
              </a:defRPr>
            </a:lvl1pPr>
          </a:lstStyle>
          <a:p>
            <a:endParaRPr lang="en-US" dirty="0"/>
          </a:p>
        </p:txBody>
      </p:sp>
    </p:spTree>
    <p:extLst>
      <p:ext uri="{BB962C8B-B14F-4D97-AF65-F5344CB8AC3E}">
        <p14:creationId xmlns:p14="http://schemas.microsoft.com/office/powerpoint/2010/main" val="660441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descr="'16 WLB Social Media Static Slide L021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772281"/>
            <a:ext cx="8229600" cy="3863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b="1">
                <a:solidFill>
                  <a:schemeClr val="tx2"/>
                </a:solidFill>
              </a:defRPr>
            </a:lvl1pPr>
          </a:lstStyle>
          <a:p>
            <a:endParaRPr lang="en-US" dirty="0">
              <a:solidFill>
                <a:srgbClr val="162D56"/>
              </a:solidFill>
            </a:endParaRPr>
          </a:p>
        </p:txBody>
      </p:sp>
    </p:spTree>
    <p:extLst>
      <p:ext uri="{BB962C8B-B14F-4D97-AF65-F5344CB8AC3E}">
        <p14:creationId xmlns:p14="http://schemas.microsoft.com/office/powerpoint/2010/main" val="1866901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descr="'16 WLB Social Media Static Slide L021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
        <p:nvSpPr>
          <p:cNvPr id="2" name="Title 1"/>
          <p:cNvSpPr>
            <a:spLocks noGrp="1"/>
          </p:cNvSpPr>
          <p:nvPr>
            <p:ph type="title"/>
          </p:nvPr>
        </p:nvSpPr>
        <p:spPr>
          <a:xfrm>
            <a:off x="1049527" y="274638"/>
            <a:ext cx="7637273" cy="1143000"/>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049527" y="1772281"/>
            <a:ext cx="7637273" cy="3863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049526" y="6128623"/>
            <a:ext cx="2895600" cy="365125"/>
          </a:xfrm>
        </p:spPr>
        <p:txBody>
          <a:bodyPr/>
          <a:lstStyle>
            <a:lvl1pPr>
              <a:defRPr b="1">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682632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16 WLB Social Media Static Slide L021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
        <p:nvSpPr>
          <p:cNvPr id="2" name="Rectangle 1"/>
          <p:cNvSpPr/>
          <p:nvPr userDrawn="1"/>
        </p:nvSpPr>
        <p:spPr>
          <a:xfrm>
            <a:off x="0" y="1"/>
            <a:ext cx="9143444" cy="60578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pic>
        <p:nvPicPr>
          <p:cNvPr id="5" name="Picture 4" descr="'16 WLB Social Media Static Slide L0218.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31377" t="26327" r="31294" b="27984"/>
          <a:stretch/>
        </p:blipFill>
        <p:spPr>
          <a:xfrm>
            <a:off x="7722294" y="5513255"/>
            <a:ext cx="1284025" cy="1178748"/>
          </a:xfrm>
          <a:prstGeom prst="rect">
            <a:avLst/>
          </a:prstGeom>
        </p:spPr>
      </p:pic>
      <p:sp>
        <p:nvSpPr>
          <p:cNvPr id="7" name="Content Placeholder 6"/>
          <p:cNvSpPr>
            <a:spLocks noGrp="1"/>
          </p:cNvSpPr>
          <p:nvPr>
            <p:ph sz="quarter" idx="10"/>
          </p:nvPr>
        </p:nvSpPr>
        <p:spPr>
          <a:xfrm>
            <a:off x="457200" y="1626375"/>
            <a:ext cx="8251641" cy="3715293"/>
          </a:xfrm>
        </p:spPr>
        <p:txBody>
          <a:bodyPr/>
          <a:lstStyle>
            <a:lvl1pPr>
              <a:buClr>
                <a:schemeClr val="accent5"/>
              </a:buClr>
              <a:defRPr>
                <a:solidFill>
                  <a:schemeClr val="bg1"/>
                </a:solidFill>
              </a:defRPr>
            </a:lvl1pPr>
            <a:lvl2pPr>
              <a:buClr>
                <a:schemeClr val="accent5"/>
              </a:buClr>
              <a:defRPr>
                <a:solidFill>
                  <a:schemeClr val="bg1"/>
                </a:solidFill>
              </a:defRPr>
            </a:lvl2pPr>
            <a:lvl3pPr>
              <a:buClr>
                <a:schemeClr val="accent5"/>
              </a:buClr>
              <a:defRPr>
                <a:solidFill>
                  <a:schemeClr val="bg1"/>
                </a:solidFill>
              </a:defRPr>
            </a:lvl3pPr>
            <a:lvl4pPr>
              <a:buClr>
                <a:schemeClr val="accent5"/>
              </a:buClr>
              <a:defRPr>
                <a:solidFill>
                  <a:schemeClr val="bg1"/>
                </a:solidFill>
              </a:defRPr>
            </a:lvl4pPr>
            <a:lvl5pPr>
              <a:buClr>
                <a:schemeClr val="accent5"/>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a:t>Click to edit Master title style</a:t>
            </a:r>
            <a:endParaRPr lang="en-US" dirty="0"/>
          </a:p>
        </p:txBody>
      </p:sp>
      <p:sp>
        <p:nvSpPr>
          <p:cNvPr id="9" name="Footer Placeholder 4"/>
          <p:cNvSpPr>
            <a:spLocks noGrp="1"/>
          </p:cNvSpPr>
          <p:nvPr>
            <p:ph type="ftr" sz="quarter" idx="11"/>
          </p:nvPr>
        </p:nvSpPr>
        <p:spPr>
          <a:xfrm>
            <a:off x="457200" y="6128623"/>
            <a:ext cx="2895600" cy="365125"/>
          </a:xfrm>
        </p:spPr>
        <p:txBody>
          <a:bodyPr/>
          <a:lstStyle>
            <a:lvl1pPr>
              <a:defRPr b="1">
                <a:solidFill>
                  <a:schemeClr val="tx2"/>
                </a:solidFill>
              </a:defRPr>
            </a:lvl1pPr>
          </a:lstStyle>
          <a:p>
            <a:endParaRPr lang="en-US" dirty="0">
              <a:solidFill>
                <a:srgbClr val="162D56"/>
              </a:solidFill>
            </a:endParaRPr>
          </a:p>
        </p:txBody>
      </p:sp>
    </p:spTree>
    <p:extLst>
      <p:ext uri="{BB962C8B-B14F-4D97-AF65-F5344CB8AC3E}">
        <p14:creationId xmlns:p14="http://schemas.microsoft.com/office/powerpoint/2010/main" val="113744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3" name="Picture 2" descr="'16 WLB Social Media Static Slide L021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
        <p:nvSpPr>
          <p:cNvPr id="12" name="Footer Placeholder 4"/>
          <p:cNvSpPr>
            <a:spLocks noGrp="1"/>
          </p:cNvSpPr>
          <p:nvPr>
            <p:ph type="ftr" sz="quarter" idx="11"/>
          </p:nvPr>
        </p:nvSpPr>
        <p:spPr>
          <a:xfrm>
            <a:off x="457200" y="6128623"/>
            <a:ext cx="2895600" cy="365125"/>
          </a:xfrm>
        </p:spPr>
        <p:txBody>
          <a:bodyPr/>
          <a:lstStyle/>
          <a:p>
            <a:endParaRPr lang="en-US">
              <a:solidFill>
                <a:srgbClr val="333333">
                  <a:lumMod val="75000"/>
                  <a:lumOff val="25000"/>
                </a:srgbClr>
              </a:solidFill>
            </a:endParaRPr>
          </a:p>
        </p:txBody>
      </p:sp>
      <p:sp>
        <p:nvSpPr>
          <p:cNvPr id="13" name="Title 1"/>
          <p:cNvSpPr>
            <a:spLocks noGrp="1"/>
          </p:cNvSpPr>
          <p:nvPr>
            <p:ph type="title"/>
          </p:nvPr>
        </p:nvSpPr>
        <p:spPr>
          <a:xfrm>
            <a:off x="667663" y="733189"/>
            <a:ext cx="7749541" cy="1039091"/>
          </a:xfrm>
        </p:spPr>
        <p:txBody>
          <a:bodyPr/>
          <a:lstStyle>
            <a:lvl1pPr>
              <a:defRPr>
                <a:solidFill>
                  <a:schemeClr val="tx1"/>
                </a:solidFill>
              </a:defRPr>
            </a:lvl1pPr>
          </a:lstStyle>
          <a:p>
            <a:r>
              <a:rPr lang="en-US"/>
              <a:t>Click to edit Master title style</a:t>
            </a:r>
            <a:endParaRPr lang="en-US" dirty="0"/>
          </a:p>
        </p:txBody>
      </p:sp>
      <p:sp>
        <p:nvSpPr>
          <p:cNvPr id="14" name="Content Placeholder 2"/>
          <p:cNvSpPr>
            <a:spLocks noGrp="1"/>
          </p:cNvSpPr>
          <p:nvPr>
            <p:ph idx="1"/>
          </p:nvPr>
        </p:nvSpPr>
        <p:spPr>
          <a:xfrm>
            <a:off x="667663" y="1772279"/>
            <a:ext cx="7749541" cy="3863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5021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4" name="Picture 3" descr="'16 WLB Social Media Static Slide L021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
        <p:nvSpPr>
          <p:cNvPr id="12" name="Footer Placeholder 4"/>
          <p:cNvSpPr>
            <a:spLocks noGrp="1"/>
          </p:cNvSpPr>
          <p:nvPr>
            <p:ph type="ftr" sz="quarter" idx="11"/>
          </p:nvPr>
        </p:nvSpPr>
        <p:spPr>
          <a:xfrm>
            <a:off x="457200" y="6128623"/>
            <a:ext cx="2895600" cy="365125"/>
          </a:xfrm>
        </p:spPr>
        <p:txBody>
          <a:bodyPr/>
          <a:lstStyle>
            <a:lvl1pPr>
              <a:defRPr>
                <a:solidFill>
                  <a:srgbClr val="333333"/>
                </a:solidFill>
              </a:defRPr>
            </a:lvl1pPr>
          </a:lstStyle>
          <a:p>
            <a:endParaRPr lang="en-US" dirty="0"/>
          </a:p>
        </p:txBody>
      </p:sp>
      <p:sp>
        <p:nvSpPr>
          <p:cNvPr id="13" name="Title 1"/>
          <p:cNvSpPr>
            <a:spLocks noGrp="1"/>
          </p:cNvSpPr>
          <p:nvPr>
            <p:ph type="title"/>
          </p:nvPr>
        </p:nvSpPr>
        <p:spPr>
          <a:xfrm>
            <a:off x="667662" y="733189"/>
            <a:ext cx="7823008" cy="1039091"/>
          </a:xfrm>
        </p:spPr>
        <p:txBody>
          <a:bodyPr/>
          <a:lstStyle>
            <a:lvl1pPr>
              <a:defRPr>
                <a:solidFill>
                  <a:schemeClr val="tx1"/>
                </a:solidFill>
              </a:defRPr>
            </a:lvl1pPr>
          </a:lstStyle>
          <a:p>
            <a:r>
              <a:rPr lang="en-US"/>
              <a:t>Click to edit Master title style</a:t>
            </a:r>
            <a:endParaRPr lang="en-US" dirty="0"/>
          </a:p>
        </p:txBody>
      </p:sp>
      <p:sp>
        <p:nvSpPr>
          <p:cNvPr id="14" name="Content Placeholder 2"/>
          <p:cNvSpPr>
            <a:spLocks noGrp="1"/>
          </p:cNvSpPr>
          <p:nvPr>
            <p:ph idx="1"/>
          </p:nvPr>
        </p:nvSpPr>
        <p:spPr>
          <a:xfrm>
            <a:off x="667662" y="1790346"/>
            <a:ext cx="7823008" cy="290596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7390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3">
    <p:spTree>
      <p:nvGrpSpPr>
        <p:cNvPr id="1" name=""/>
        <p:cNvGrpSpPr/>
        <p:nvPr/>
      </p:nvGrpSpPr>
      <p:grpSpPr>
        <a:xfrm>
          <a:off x="0" y="0"/>
          <a:ext cx="0" cy="0"/>
          <a:chOff x="0" y="0"/>
          <a:chExt cx="0" cy="0"/>
        </a:xfrm>
      </p:grpSpPr>
      <p:sp>
        <p:nvSpPr>
          <p:cNvPr id="4" name="Rectangle 3"/>
          <p:cNvSpPr/>
          <p:nvPr/>
        </p:nvSpPr>
        <p:spPr bwMode="auto">
          <a:xfrm>
            <a:off x="274638" y="271463"/>
            <a:ext cx="8594725" cy="4800600"/>
          </a:xfrm>
          <a:prstGeom prst="rect">
            <a:avLst/>
          </a:prstGeom>
          <a:solidFill>
            <a:schemeClr val="accent6"/>
          </a:solidFill>
          <a:ln w="19050" cap="flat" cmpd="sng" algn="ctr">
            <a:noFill/>
            <a:prstDash val="solid"/>
            <a:round/>
            <a:headEnd type="none" w="med" len="med"/>
            <a:tailEnd type="none" w="med" len="med"/>
          </a:ln>
          <a:effectLst/>
          <a:ex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pic>
        <p:nvPicPr>
          <p:cNvPr id="5" name="Picture 8"/>
          <p:cNvPicPr>
            <a:picLocks noChangeAspect="1"/>
          </p:cNvPicPr>
          <p:nvPr userDrawn="1"/>
        </p:nvPicPr>
        <p:blipFill>
          <a:blip r:embed="rId2"/>
          <a:srcRect/>
          <a:stretch>
            <a:fillRect/>
          </a:stretch>
        </p:blipFill>
        <p:spPr bwMode="auto">
          <a:xfrm>
            <a:off x="6878638" y="5248275"/>
            <a:ext cx="2068512" cy="1400175"/>
          </a:xfrm>
          <a:prstGeom prst="rect">
            <a:avLst/>
          </a:prstGeom>
          <a:noFill/>
          <a:ln w="9525">
            <a:noFill/>
            <a:miter lim="800000"/>
            <a:headEnd/>
            <a:tailEnd/>
          </a:ln>
        </p:spPr>
      </p:pic>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bg1"/>
                </a:solidFill>
              </a:defRPr>
            </a:lvl1pPr>
          </a:lstStyle>
          <a:p>
            <a:pPr lvl="0"/>
            <a:r>
              <a:rPr lang="en-US" noProof="0" dirty="0" smtClean="0"/>
              <a:t>Click to edit Master title style</a:t>
            </a:r>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dirty="0" smtClean="0"/>
              <a:t>Click to edit Master subtitle style</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4" name="Picture 3" descr="'16 WLB Social Media Static Slide L021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
        <p:nvSpPr>
          <p:cNvPr id="12" name="Footer Placeholder 4"/>
          <p:cNvSpPr>
            <a:spLocks noGrp="1"/>
          </p:cNvSpPr>
          <p:nvPr>
            <p:ph type="ftr" sz="quarter" idx="11"/>
          </p:nvPr>
        </p:nvSpPr>
        <p:spPr>
          <a:xfrm>
            <a:off x="457200" y="6128623"/>
            <a:ext cx="2895600" cy="365125"/>
          </a:xfrm>
        </p:spPr>
        <p:txBody>
          <a:bodyPr/>
          <a:lstStyle/>
          <a:p>
            <a:endParaRPr lang="en-US">
              <a:solidFill>
                <a:srgbClr val="333333">
                  <a:lumMod val="75000"/>
                  <a:lumOff val="25000"/>
                </a:srgbClr>
              </a:solidFill>
            </a:endParaRPr>
          </a:p>
        </p:txBody>
      </p:sp>
      <p:sp>
        <p:nvSpPr>
          <p:cNvPr id="13" name="Title 1"/>
          <p:cNvSpPr>
            <a:spLocks noGrp="1"/>
          </p:cNvSpPr>
          <p:nvPr>
            <p:ph type="title"/>
          </p:nvPr>
        </p:nvSpPr>
        <p:spPr>
          <a:xfrm>
            <a:off x="667662" y="733189"/>
            <a:ext cx="7823008" cy="1039091"/>
          </a:xfrm>
        </p:spPr>
        <p:txBody>
          <a:bodyPr/>
          <a:lstStyle>
            <a:lvl1pPr>
              <a:defRPr>
                <a:solidFill>
                  <a:schemeClr val="tx1"/>
                </a:solidFill>
              </a:defRPr>
            </a:lvl1pPr>
          </a:lstStyle>
          <a:p>
            <a:r>
              <a:rPr lang="en-US"/>
              <a:t>Click to edit Master title style</a:t>
            </a:r>
            <a:endParaRPr lang="en-US" dirty="0"/>
          </a:p>
        </p:txBody>
      </p:sp>
      <p:sp>
        <p:nvSpPr>
          <p:cNvPr id="14" name="Content Placeholder 2"/>
          <p:cNvSpPr>
            <a:spLocks noGrp="1"/>
          </p:cNvSpPr>
          <p:nvPr>
            <p:ph idx="1"/>
          </p:nvPr>
        </p:nvSpPr>
        <p:spPr>
          <a:xfrm>
            <a:off x="667662" y="1790346"/>
            <a:ext cx="7823008" cy="290596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73467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16 WLB Social Media Static Slide L021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
        <p:nvSpPr>
          <p:cNvPr id="2" name="Title 1"/>
          <p:cNvSpPr>
            <a:spLocks noGrp="1"/>
          </p:cNvSpPr>
          <p:nvPr>
            <p:ph type="title"/>
          </p:nvPr>
        </p:nvSpPr>
        <p:spPr>
          <a:xfrm>
            <a:off x="457200" y="274638"/>
            <a:ext cx="7204344" cy="1143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4896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3" descr="'16 WLB Social Media Static Slide L021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444" cy="6858000"/>
          </a:xfrm>
          <a:prstGeom prst="rect">
            <a:avLst/>
          </a:prstGeom>
        </p:spPr>
      </p:pic>
    </p:spTree>
    <p:extLst>
      <p:ext uri="{BB962C8B-B14F-4D97-AF65-F5344CB8AC3E}">
        <p14:creationId xmlns:p14="http://schemas.microsoft.com/office/powerpoint/2010/main" val="3702024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z">
    <p:spTree>
      <p:nvGrpSpPr>
        <p:cNvPr id="1" name=""/>
        <p:cNvGrpSpPr/>
        <p:nvPr/>
      </p:nvGrpSpPr>
      <p:grpSpPr>
        <a:xfrm>
          <a:off x="0" y="0"/>
          <a:ext cx="0" cy="0"/>
          <a:chOff x="0" y="0"/>
          <a:chExt cx="0" cy="0"/>
        </a:xfrm>
      </p:grpSpPr>
      <p:sp>
        <p:nvSpPr>
          <p:cNvPr id="2" name="Rectangle 1"/>
          <p:cNvSpPr/>
          <p:nvPr userDrawn="1"/>
        </p:nvSpPr>
        <p:spPr>
          <a:xfrm>
            <a:off x="-170095" y="-164130"/>
            <a:ext cx="9434579" cy="716201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pic>
        <p:nvPicPr>
          <p:cNvPr id="3" name="Picture 2"/>
          <p:cNvPicPr>
            <a:picLocks noChangeAspect="1"/>
          </p:cNvPicPr>
          <p:nvPr userDrawn="1"/>
        </p:nvPicPr>
        <p:blipFill>
          <a:blip r:embed="rId2"/>
          <a:stretch>
            <a:fillRect/>
          </a:stretch>
        </p:blipFill>
        <p:spPr>
          <a:xfrm rot="10800000">
            <a:off x="-691721" y="3178139"/>
            <a:ext cx="10353091" cy="4945786"/>
          </a:xfrm>
          <a:prstGeom prst="rect">
            <a:avLst/>
          </a:prstGeom>
        </p:spPr>
      </p:pic>
      <p:sp>
        <p:nvSpPr>
          <p:cNvPr id="8" name="TextBox 7"/>
          <p:cNvSpPr txBox="1"/>
          <p:nvPr userDrawn="1"/>
        </p:nvSpPr>
        <p:spPr>
          <a:xfrm>
            <a:off x="-430899" y="3387043"/>
            <a:ext cx="10443806" cy="3600986"/>
          </a:xfrm>
          <a:prstGeom prst="rect">
            <a:avLst/>
          </a:prstGeom>
          <a:noFill/>
        </p:spPr>
        <p:txBody>
          <a:bodyPr wrap="square" rtlCol="0">
            <a:spAutoFit/>
          </a:bodyPr>
          <a:lstStyle/>
          <a:p>
            <a:pPr defTabSz="457200" fontAlgn="auto">
              <a:spcBef>
                <a:spcPts val="0"/>
              </a:spcBef>
              <a:spcAft>
                <a:spcPts val="0"/>
              </a:spcAft>
              <a:defRPr/>
            </a:pPr>
            <a:r>
              <a:rPr lang="en-US" sz="21000" dirty="0">
                <a:solidFill>
                  <a:srgbClr val="FFFFFF"/>
                </a:solidFill>
                <a:latin typeface="Franklin Gothic Medium"/>
                <a:ea typeface="+mn-ea"/>
                <a:cs typeface="Franklin Gothic Medium"/>
              </a:rPr>
              <a:t>AGENDA</a:t>
            </a:r>
          </a:p>
          <a:p>
            <a:pPr defTabSz="457200" fontAlgn="auto">
              <a:spcBef>
                <a:spcPts val="0"/>
              </a:spcBef>
              <a:spcAft>
                <a:spcPts val="0"/>
              </a:spcAft>
            </a:pPr>
            <a:endParaRPr lang="en-US" sz="1800" dirty="0">
              <a:solidFill>
                <a:srgbClr val="FFFFFF"/>
              </a:solidFill>
              <a:latin typeface="Franklin Gothic Book"/>
              <a:ea typeface="+mn-ea"/>
              <a:cs typeface="+mn-cs"/>
            </a:endParaRPr>
          </a:p>
        </p:txBody>
      </p:sp>
    </p:spTree>
    <p:extLst>
      <p:ext uri="{BB962C8B-B14F-4D97-AF65-F5344CB8AC3E}">
        <p14:creationId xmlns:p14="http://schemas.microsoft.com/office/powerpoint/2010/main" val="61134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44298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sp>
        <p:nvSpPr>
          <p:cNvPr id="8" name="Rectangle 7"/>
          <p:cNvSpPr/>
          <p:nvPr/>
        </p:nvSpPr>
        <p:spPr bwMode="auto">
          <a:xfrm>
            <a:off x="274638" y="271463"/>
            <a:ext cx="8594725" cy="4800600"/>
          </a:xfrm>
          <a:prstGeom prst="rect">
            <a:avLst/>
          </a:prstGeom>
          <a:solidFill>
            <a:schemeClr val="accent6"/>
          </a:solidFill>
          <a:ln w="19050" cap="flat" cmpd="sng" algn="ctr">
            <a:noFill/>
            <a:prstDash val="solid"/>
            <a:round/>
            <a:headEnd type="none" w="med" len="med"/>
            <a:tailEnd type="none" w="med" len="med"/>
          </a:ln>
          <a:effectLst/>
          <a:ex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pic>
        <p:nvPicPr>
          <p:cNvPr id="10" name="Picture 8"/>
          <p:cNvPicPr>
            <a:picLocks noChangeAspect="1"/>
          </p:cNvPicPr>
          <p:nvPr userDrawn="1"/>
        </p:nvPicPr>
        <p:blipFill>
          <a:blip r:embed="rId2"/>
          <a:srcRect/>
          <a:stretch>
            <a:fillRect/>
          </a:stretch>
        </p:blipFill>
        <p:spPr bwMode="auto">
          <a:xfrm>
            <a:off x="6878638" y="5248275"/>
            <a:ext cx="2068512" cy="1400175"/>
          </a:xfrm>
          <a:prstGeom prst="rect">
            <a:avLst/>
          </a:prstGeom>
          <a:noFill/>
          <a:ln w="9525">
            <a:noFill/>
            <a:miter lim="800000"/>
            <a:headEnd/>
            <a:tailEnd/>
          </a:ln>
        </p:spPr>
      </p:pic>
      <p:sp>
        <p:nvSpPr>
          <p:cNvPr id="62471" name="Rectangle 7"/>
          <p:cNvSpPr>
            <a:spLocks noGrp="1" noChangeArrowheads="1"/>
          </p:cNvSpPr>
          <p:nvPr>
            <p:ph type="subTitle" idx="1"/>
          </p:nvPr>
        </p:nvSpPr>
        <p:spPr bwMode="white">
          <a:xfrm>
            <a:off x="270929" y="6080760"/>
            <a:ext cx="6400800" cy="457200"/>
          </a:xfrm>
        </p:spPr>
        <p:txBody>
          <a:bodyPr lIns="0" anchor="b"/>
          <a:lstStyle>
            <a:lvl1pPr>
              <a:spcBef>
                <a:spcPts val="0"/>
              </a:spcBef>
              <a:buFontTx/>
              <a:buNone/>
              <a:defRPr sz="1600">
                <a:solidFill>
                  <a:schemeClr val="tx1"/>
                </a:solidFill>
              </a:defRPr>
            </a:lvl1pPr>
          </a:lstStyle>
          <a:p>
            <a:pPr lvl="0"/>
            <a:r>
              <a:rPr lang="en-US" noProof="0" dirty="0" smtClean="0"/>
              <a:t>Click to edit Master subtitle style</a:t>
            </a:r>
          </a:p>
        </p:txBody>
      </p:sp>
      <p:sp>
        <p:nvSpPr>
          <p:cNvPr id="7" name="Rectangle 6"/>
          <p:cNvSpPr>
            <a:spLocks noGrp="1" noChangeArrowheads="1"/>
          </p:cNvSpPr>
          <p:nvPr>
            <p:ph type="ctrTitle"/>
          </p:nvPr>
        </p:nvSpPr>
        <p:spPr bwMode="white">
          <a:xfrm>
            <a:off x="548640" y="270933"/>
            <a:ext cx="7589520" cy="2446869"/>
          </a:xfrm>
        </p:spPr>
        <p:txBody>
          <a:bodyPr lIns="0" tIns="45720" anchor="b"/>
          <a:lstStyle>
            <a:lvl1pPr>
              <a:defRPr sz="3200">
                <a:solidFill>
                  <a:schemeClr val="accent3"/>
                </a:solidFill>
              </a:defRPr>
            </a:lvl1pPr>
          </a:lstStyle>
          <a:p>
            <a:pPr lvl="0"/>
            <a:r>
              <a:rPr lang="en-US" noProof="0" dirty="0" smtClean="0"/>
              <a:t>Click to edit Master title style</a:t>
            </a:r>
          </a:p>
        </p:txBody>
      </p:sp>
      <p:sp>
        <p:nvSpPr>
          <p:cNvPr id="6" name="Content Placeholder 2"/>
          <p:cNvSpPr>
            <a:spLocks noGrp="1"/>
          </p:cNvSpPr>
          <p:nvPr>
            <p:ph idx="10"/>
          </p:nvPr>
        </p:nvSpPr>
        <p:spPr>
          <a:xfrm>
            <a:off x="548640" y="2700863"/>
            <a:ext cx="7589520" cy="2362204"/>
          </a:xfrm>
        </p:spPr>
        <p:txBody>
          <a:bodyPr lIns="0" rIns="0"/>
          <a:lstStyle>
            <a:lvl1pPr marL="0" indent="0">
              <a:spcBef>
                <a:spcPts val="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9" name="Content Placeholder 2"/>
          <p:cNvSpPr>
            <a:spLocks noGrp="1"/>
          </p:cNvSpPr>
          <p:nvPr>
            <p:ph idx="11"/>
          </p:nvPr>
        </p:nvSpPr>
        <p:spPr>
          <a:xfrm>
            <a:off x="274320" y="5257800"/>
            <a:ext cx="6400800" cy="777240"/>
          </a:xfrm>
        </p:spPr>
        <p:txBody>
          <a:bodyPr lIns="0" tIns="45720" rIns="0"/>
          <a:lstStyle>
            <a:lvl1pPr>
              <a:buFontTx/>
              <a:buNone/>
              <a:defRPr sz="2800" b="1"/>
            </a:lvl1pPr>
          </a:lstStyle>
          <a:p>
            <a:pPr lvl="0"/>
            <a:r>
              <a:rPr lang="en-US" dirty="0" smtClean="0"/>
              <a:t>Click to edit Master text styles</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6878638" y="5248275"/>
            <a:ext cx="2068512" cy="1400175"/>
          </a:xfrm>
          <a:prstGeom prst="rect">
            <a:avLst/>
          </a:prstGeom>
          <a:noFill/>
          <a:ln w="9525">
            <a:noFill/>
            <a:miter lim="800000"/>
            <a:headEnd/>
            <a:tailEnd/>
          </a:ln>
        </p:spPr>
      </p:pic>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dirty="0" smtClean="0"/>
              <a:t>Click to edit Master subtitle style</a:t>
            </a:r>
          </a:p>
        </p:txBody>
      </p:sp>
      <p:sp>
        <p:nvSpPr>
          <p:cNvPr id="7" name="Rectangle 6"/>
          <p:cNvSpPr>
            <a:spLocks noGrp="1" noChangeArrowheads="1"/>
          </p:cNvSpPr>
          <p:nvPr>
            <p:ph type="ctrTitle"/>
          </p:nvPr>
        </p:nvSpPr>
        <p:spPr bwMode="white">
          <a:xfrm>
            <a:off x="270929" y="5257800"/>
            <a:ext cx="6400800" cy="777240"/>
          </a:xfrm>
        </p:spPr>
        <p:txBody>
          <a:bodyPr lIns="0" tIns="45720"/>
          <a:lstStyle>
            <a:lvl1pPr>
              <a:defRPr sz="2400">
                <a:solidFill>
                  <a:schemeClr val="tx1"/>
                </a:solidFill>
              </a:defRPr>
            </a:lvl1pPr>
          </a:lstStyle>
          <a:p>
            <a:pPr lvl="0"/>
            <a:r>
              <a:rPr lang="en-US" noProof="0" dirty="0" smtClean="0"/>
              <a:t>Click to edit Master title style</a:t>
            </a:r>
          </a:p>
        </p:txBody>
      </p:sp>
      <p:sp>
        <p:nvSpPr>
          <p:cNvPr id="8" name="Picture Placeholder 2"/>
          <p:cNvSpPr>
            <a:spLocks noGrp="1"/>
          </p:cNvSpPr>
          <p:nvPr>
            <p:ph type="pic" idx="11"/>
          </p:nvPr>
        </p:nvSpPr>
        <p:spPr>
          <a:xfrm>
            <a:off x="274320" y="274320"/>
            <a:ext cx="8595360" cy="48006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ftr" sz="quarter" idx="10"/>
          </p:nvPr>
        </p:nvSpPr>
        <p:spPr>
          <a:ln/>
        </p:spPr>
        <p:txBody>
          <a:bodyPr/>
          <a:lstStyle>
            <a:lvl1pPr>
              <a:defRPr/>
            </a:lvl1pPr>
          </a:lstStyle>
          <a:p>
            <a:pPr>
              <a:defRPr/>
            </a:pPr>
            <a:fld id="{2A7DA33C-7952-41FD-BE20-050733A75A2D}" type="datetime4">
              <a:rPr lang="en-US"/>
              <a:pPr>
                <a:defRPr/>
              </a:pPr>
              <a:t>October 26, 2017</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68109149-6A5B-468A-A554-31D70C029FB1}" type="slidenum">
              <a:rPr lang="en-US"/>
              <a:pPr>
                <a:defRPr/>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ingle statement,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4638" y="1598237"/>
            <a:ext cx="8594725" cy="4396130"/>
          </a:xfrm>
        </p:spPr>
        <p:txBody>
          <a:bodyPr anchor="ctr"/>
          <a:lstStyle>
            <a:lvl1pPr marL="0" indent="0">
              <a:buFontTx/>
              <a:buNone/>
              <a:defRPr sz="2400"/>
            </a:lvl1pPr>
          </a:lstStyle>
          <a:p>
            <a:pPr lvl="0"/>
            <a:r>
              <a:rPr lang="en-US" dirty="0"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fld id="{2A7DA33C-7952-41FD-BE20-050733A75A2D}" type="datetime4">
              <a:rPr lang="en-US"/>
              <a:pPr>
                <a:defRPr/>
              </a:pPr>
              <a:t>October 26, 2017</a:t>
            </a:fld>
            <a:endParaRPr lang="en-US"/>
          </a:p>
        </p:txBody>
      </p:sp>
      <p:sp>
        <p:nvSpPr>
          <p:cNvPr id="5" name="Rectangle 9"/>
          <p:cNvSpPr>
            <a:spLocks noGrp="1" noChangeArrowheads="1"/>
          </p:cNvSpPr>
          <p:nvPr>
            <p:ph type="sldNum" sz="quarter" idx="11"/>
          </p:nvPr>
        </p:nvSpPr>
        <p:spPr>
          <a:ln/>
        </p:spPr>
        <p:txBody>
          <a:bodyPr/>
          <a:lstStyle>
            <a:lvl1pPr>
              <a:defRPr/>
            </a:lvl1pPr>
          </a:lstStyle>
          <a:p>
            <a:pPr>
              <a:defRPr/>
            </a:pPr>
            <a:fld id="{595CAEED-0788-4A39-B2AA-B5755658345E}" type="slidenum">
              <a:rPr lang="en-US"/>
              <a:pPr>
                <a:defRPr/>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7" name="Title 1"/>
          <p:cNvSpPr>
            <a:spLocks noGrp="1"/>
          </p:cNvSpPr>
          <p:nvPr>
            <p:ph type="title"/>
          </p:nvPr>
        </p:nvSpPr>
        <p:spPr>
          <a:xfrm>
            <a:off x="274320" y="274320"/>
            <a:ext cx="8595360" cy="1143000"/>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274320" y="1604963"/>
            <a:ext cx="4297680" cy="4379913"/>
          </a:xfrm>
        </p:spPr>
        <p:txBody>
          <a:bodyPr rIns="182880"/>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6"/>
          </p:nvPr>
        </p:nvSpPr>
        <p:spPr>
          <a:xfrm>
            <a:off x="4572000" y="1604964"/>
            <a:ext cx="4297680" cy="4379912"/>
          </a:xfrm>
        </p:spPr>
        <p:txBody>
          <a:bodyPr rIns="182880"/>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8"/>
          <p:cNvSpPr>
            <a:spLocks noGrp="1" noChangeArrowheads="1"/>
          </p:cNvSpPr>
          <p:nvPr>
            <p:ph type="ftr" sz="quarter" idx="17"/>
          </p:nvPr>
        </p:nvSpPr>
        <p:spPr>
          <a:ln/>
        </p:spPr>
        <p:txBody>
          <a:bodyPr/>
          <a:lstStyle>
            <a:lvl1pPr>
              <a:defRPr/>
            </a:lvl1pPr>
          </a:lstStyle>
          <a:p>
            <a:pPr>
              <a:defRPr/>
            </a:pPr>
            <a:fld id="{2A7DA33C-7952-41FD-BE20-050733A75A2D}" type="datetime4">
              <a:rPr lang="en-US"/>
              <a:pPr>
                <a:defRPr/>
              </a:pPr>
              <a:t>October 26, 2017</a:t>
            </a:fld>
            <a:endParaRPr lang="en-US"/>
          </a:p>
        </p:txBody>
      </p:sp>
      <p:sp>
        <p:nvSpPr>
          <p:cNvPr id="6" name="Rectangle 9"/>
          <p:cNvSpPr>
            <a:spLocks noGrp="1" noChangeArrowheads="1"/>
          </p:cNvSpPr>
          <p:nvPr>
            <p:ph type="sldNum" sz="quarter" idx="18"/>
          </p:nvPr>
        </p:nvSpPr>
        <p:spPr>
          <a:ln/>
        </p:spPr>
        <p:txBody>
          <a:bodyPr/>
          <a:lstStyle>
            <a:lvl1pPr>
              <a:defRPr/>
            </a:lvl1pPr>
          </a:lstStyle>
          <a:p>
            <a:pPr>
              <a:defRPr/>
            </a:pPr>
            <a:fld id="{2547A078-F372-4D7B-A674-7923E469BC7E}" type="slidenum">
              <a:rPr lang="en-US"/>
              <a:pPr>
                <a:defRPr/>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with heading">
    <p:spTree>
      <p:nvGrpSpPr>
        <p:cNvPr id="1" name=""/>
        <p:cNvGrpSpPr/>
        <p:nvPr/>
      </p:nvGrpSpPr>
      <p:grpSpPr>
        <a:xfrm>
          <a:off x="0" y="0"/>
          <a:ext cx="0" cy="0"/>
          <a:chOff x="0" y="0"/>
          <a:chExt cx="0" cy="0"/>
        </a:xfrm>
      </p:grpSpPr>
      <p:sp>
        <p:nvSpPr>
          <p:cNvPr id="7" name="Title 1"/>
          <p:cNvSpPr>
            <a:spLocks noGrp="1"/>
          </p:cNvSpPr>
          <p:nvPr>
            <p:ph type="title"/>
          </p:nvPr>
        </p:nvSpPr>
        <p:spPr>
          <a:xfrm>
            <a:off x="274320" y="274320"/>
            <a:ext cx="8595360" cy="1143000"/>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274320" y="2514600"/>
            <a:ext cx="4297680" cy="3470276"/>
          </a:xfrm>
        </p:spPr>
        <p:txBody>
          <a:bodyPr rIns="182880"/>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274320" y="1600200"/>
            <a:ext cx="4297680" cy="685800"/>
          </a:xfrm>
        </p:spPr>
        <p:txBody>
          <a:bodyPr rIns="182880"/>
          <a:lstStyle>
            <a:lvl1pPr marL="0">
              <a:buFontTx/>
              <a:buNone/>
              <a:defRPr b="1">
                <a:solidFill>
                  <a:schemeClr val="accent4"/>
                </a:solidFill>
              </a:defRPr>
            </a:lvl1pPr>
          </a:lstStyle>
          <a:p>
            <a:pPr lvl="0"/>
            <a:r>
              <a:rPr lang="en-US" dirty="0" smtClean="0"/>
              <a:t>Click to edit Master text styles</a:t>
            </a:r>
            <a:endParaRPr lang="en-US" dirty="0"/>
          </a:p>
        </p:txBody>
      </p:sp>
      <p:sp>
        <p:nvSpPr>
          <p:cNvPr id="11" name="Content Placeholder 2"/>
          <p:cNvSpPr>
            <a:spLocks noGrp="1"/>
          </p:cNvSpPr>
          <p:nvPr>
            <p:ph idx="16"/>
          </p:nvPr>
        </p:nvSpPr>
        <p:spPr>
          <a:xfrm>
            <a:off x="4572000" y="2514600"/>
            <a:ext cx="4297680" cy="3470275"/>
          </a:xfrm>
        </p:spPr>
        <p:txBody>
          <a:bodyPr rIns="182880"/>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7"/>
          </p:nvPr>
        </p:nvSpPr>
        <p:spPr>
          <a:xfrm>
            <a:off x="4572000" y="1600200"/>
            <a:ext cx="4297680" cy="685800"/>
          </a:xfrm>
        </p:spPr>
        <p:txBody>
          <a:bodyPr rIns="182880"/>
          <a:lstStyle>
            <a:lvl1pPr marL="0">
              <a:buFontTx/>
              <a:buNone/>
              <a:defRPr b="1">
                <a:solidFill>
                  <a:schemeClr val="accent4"/>
                </a:solidFill>
              </a:defRPr>
            </a:lvl1pPr>
          </a:lstStyle>
          <a:p>
            <a:pPr lvl="0"/>
            <a:r>
              <a:rPr lang="en-US" dirty="0" smtClean="0"/>
              <a:t>Click to edit Master text styles</a:t>
            </a:r>
            <a:endParaRPr lang="en-US" dirty="0"/>
          </a:p>
        </p:txBody>
      </p:sp>
      <p:sp>
        <p:nvSpPr>
          <p:cNvPr id="9" name="Rectangle 8"/>
          <p:cNvSpPr>
            <a:spLocks noGrp="1" noChangeArrowheads="1"/>
          </p:cNvSpPr>
          <p:nvPr>
            <p:ph type="ftr" sz="quarter" idx="18"/>
          </p:nvPr>
        </p:nvSpPr>
        <p:spPr>
          <a:ln/>
        </p:spPr>
        <p:txBody>
          <a:bodyPr/>
          <a:lstStyle>
            <a:lvl1pPr>
              <a:defRPr/>
            </a:lvl1pPr>
          </a:lstStyle>
          <a:p>
            <a:pPr>
              <a:defRPr/>
            </a:pPr>
            <a:fld id="{2A7DA33C-7952-41FD-BE20-050733A75A2D}" type="datetime4">
              <a:rPr lang="en-US"/>
              <a:pPr>
                <a:defRPr/>
              </a:pPr>
              <a:t>October 26, 2017</a:t>
            </a:fld>
            <a:endParaRPr lang="en-US"/>
          </a:p>
        </p:txBody>
      </p:sp>
      <p:sp>
        <p:nvSpPr>
          <p:cNvPr id="13" name="Rectangle 9"/>
          <p:cNvSpPr>
            <a:spLocks noGrp="1" noChangeArrowheads="1"/>
          </p:cNvSpPr>
          <p:nvPr>
            <p:ph type="sldNum" sz="quarter" idx="19"/>
          </p:nvPr>
        </p:nvSpPr>
        <p:spPr>
          <a:ln/>
        </p:spPr>
        <p:txBody>
          <a:bodyPr/>
          <a:lstStyle>
            <a:lvl1pPr>
              <a:defRPr/>
            </a:lvl1pPr>
          </a:lstStyle>
          <a:p>
            <a:pPr>
              <a:defRPr/>
            </a:pPr>
            <a:fld id="{17EE886D-0465-4D57-B58D-F592C87D0F62}"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274638" y="271463"/>
            <a:ext cx="8594725" cy="5741987"/>
          </a:xfrm>
          <a:prstGeom prst="rect">
            <a:avLst/>
          </a:prstGeom>
          <a:solidFill>
            <a:srgbClr val="E6D7AA"/>
          </a:solidFill>
          <a:ln w="19050" cap="flat" cmpd="sng" algn="ctr">
            <a:noFill/>
            <a:prstDash val="solid"/>
            <a:round/>
            <a:headEnd type="none" w="med" len="med"/>
            <a:tailEnd type="none" w="med" len="med"/>
          </a:ln>
          <a:effectLst/>
          <a:extLst/>
        </p:spPr>
        <p:txBody>
          <a:bodyPr anchor="ctr">
            <a:spAutoFit/>
          </a:bodyPr>
          <a:lstStyle/>
          <a:p>
            <a:pPr>
              <a:defRPr/>
            </a:pPr>
            <a:endParaRPr lang="en-US">
              <a:latin typeface="Arial" pitchFamily="-84" charset="0"/>
              <a:ea typeface="ＭＳ Ｐゴシック" pitchFamily="-106" charset="-128"/>
              <a:cs typeface="ＭＳ Ｐゴシック" pitchFamily="-106" charset="-128"/>
            </a:endParaRPr>
          </a:p>
        </p:txBody>
      </p:sp>
      <p:sp>
        <p:nvSpPr>
          <p:cNvPr id="1027" name="Rectangle 6"/>
          <p:cNvSpPr>
            <a:spLocks noGrp="1" noChangeArrowheads="1"/>
          </p:cNvSpPr>
          <p:nvPr>
            <p:ph type="title"/>
          </p:nvPr>
        </p:nvSpPr>
        <p:spPr bwMode="auto">
          <a:xfrm>
            <a:off x="274638" y="274638"/>
            <a:ext cx="8594725" cy="1143000"/>
          </a:xfrm>
          <a:prstGeom prst="rect">
            <a:avLst/>
          </a:prstGeom>
          <a:noFill/>
          <a:ln w="9525">
            <a:noFill/>
            <a:miter lim="800000"/>
            <a:headEnd/>
            <a:tailEnd/>
          </a:ln>
        </p:spPr>
        <p:txBody>
          <a:bodyPr vert="horz" wrap="square" lIns="182880" tIns="182880" rIns="457200" bIns="0" numCol="1" anchor="t"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274638" y="1600200"/>
            <a:ext cx="8594725" cy="4384675"/>
          </a:xfrm>
          <a:prstGeom prst="rect">
            <a:avLst/>
          </a:prstGeom>
          <a:noFill/>
          <a:ln w="9525">
            <a:noFill/>
            <a:miter lim="800000"/>
            <a:headEnd/>
            <a:tailEnd/>
          </a:ln>
        </p:spPr>
        <p:txBody>
          <a:bodyPr vert="horz" wrap="square" lIns="182880" tIns="0" rIns="45720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8" name="Rectangle 8"/>
          <p:cNvSpPr>
            <a:spLocks noGrp="1" noChangeArrowheads="1"/>
          </p:cNvSpPr>
          <p:nvPr>
            <p:ph type="ftr" sz="quarter" idx="3"/>
          </p:nvPr>
        </p:nvSpPr>
        <p:spPr bwMode="white">
          <a:xfrm>
            <a:off x="731838" y="6264275"/>
            <a:ext cx="6400800" cy="457200"/>
          </a:xfrm>
          <a:prstGeom prst="rect">
            <a:avLst/>
          </a:prstGeom>
          <a:noFill/>
          <a:ln>
            <a:noFill/>
          </a:ln>
          <a:effectLst/>
          <a:extLst/>
        </p:spPr>
        <p:txBody>
          <a:bodyPr vert="horz" wrap="square" lIns="0" tIns="0" rIns="0" bIns="73152" numCol="1" anchor="b" anchorCtr="0" compatLnSpc="1">
            <a:prstTxWarp prst="textNoShape">
              <a:avLst/>
            </a:prstTxWarp>
          </a:bodyPr>
          <a:lstStyle>
            <a:lvl1pPr>
              <a:defRPr sz="1000">
                <a:ea typeface="ＭＳ Ｐゴシック" pitchFamily="-106" charset="-128"/>
                <a:cs typeface="+mn-cs"/>
              </a:defRPr>
            </a:lvl1pPr>
          </a:lstStyle>
          <a:p>
            <a:pPr>
              <a:defRPr/>
            </a:pPr>
            <a:fld id="{2A7DA33C-7952-41FD-BE20-050733A75A2D}" type="datetime4">
              <a:rPr lang="en-US"/>
              <a:pPr>
                <a:defRPr/>
              </a:pPr>
              <a:t>October 26, 2017</a:t>
            </a:fld>
            <a:endParaRPr lang="en-US"/>
          </a:p>
        </p:txBody>
      </p:sp>
      <p:sp>
        <p:nvSpPr>
          <p:cNvPr id="61449" name="Rectangle 9"/>
          <p:cNvSpPr>
            <a:spLocks noGrp="1" noChangeArrowheads="1"/>
          </p:cNvSpPr>
          <p:nvPr>
            <p:ph type="sldNum" sz="quarter" idx="4"/>
          </p:nvPr>
        </p:nvSpPr>
        <p:spPr bwMode="white">
          <a:xfrm>
            <a:off x="274638" y="6264275"/>
            <a:ext cx="457200" cy="457200"/>
          </a:xfrm>
          <a:prstGeom prst="rect">
            <a:avLst/>
          </a:prstGeom>
          <a:noFill/>
          <a:ln>
            <a:noFill/>
          </a:ln>
          <a:effectLst/>
          <a:extLst/>
        </p:spPr>
        <p:txBody>
          <a:bodyPr vert="horz" wrap="square" lIns="0" tIns="0" rIns="0" bIns="73152" numCol="1" anchor="b" anchorCtr="0" compatLnSpc="1">
            <a:prstTxWarp prst="textNoShape">
              <a:avLst/>
            </a:prstTxWarp>
          </a:bodyPr>
          <a:lstStyle>
            <a:lvl1pPr>
              <a:defRPr sz="1200" b="1">
                <a:ea typeface="ＭＳ Ｐゴシック" pitchFamily="-106" charset="-128"/>
                <a:cs typeface="+mn-cs"/>
              </a:defRPr>
            </a:lvl1pPr>
          </a:lstStyle>
          <a:p>
            <a:pPr>
              <a:defRPr/>
            </a:pPr>
            <a:fld id="{D7BA50E5-981B-4F1F-AA50-89447CEB9B92}" type="slidenum">
              <a:rPr lang="en-US"/>
              <a:pPr>
                <a:defRPr/>
              </a:pPr>
              <a:t>‹#›</a:t>
            </a:fld>
            <a:endParaRPr lang="en-US"/>
          </a:p>
        </p:txBody>
      </p:sp>
      <p:pic>
        <p:nvPicPr>
          <p:cNvPr id="1031" name="Picture 16" descr="uw_rgb_ful_hi"/>
          <p:cNvPicPr>
            <a:picLocks noChangeAspect="1" noChangeArrowheads="1"/>
          </p:cNvPicPr>
          <p:nvPr/>
        </p:nvPicPr>
        <p:blipFill>
          <a:blip r:embed="rId13"/>
          <a:srcRect/>
          <a:stretch>
            <a:fillRect/>
          </a:stretch>
        </p:blipFill>
        <p:spPr bwMode="auto">
          <a:xfrm>
            <a:off x="7954963" y="6235700"/>
            <a:ext cx="942975" cy="407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2" r:id="rId6"/>
    <p:sldLayoutId id="2147483661" r:id="rId7"/>
    <p:sldLayoutId id="2147483660" r:id="rId8"/>
    <p:sldLayoutId id="2147483659" r:id="rId9"/>
    <p:sldLayoutId id="2147483658" r:id="rId10"/>
    <p:sldLayoutId id="2147483657" r:id="rId11"/>
  </p:sldLayoutIdLst>
  <p:transition>
    <p:wipe dir="r"/>
  </p:transition>
  <p:hf hdr="0" dt="0"/>
  <p:txStyles>
    <p:titleStyle>
      <a:lvl1pPr algn="l" rtl="0" eaLnBrk="0" fontAlgn="base" hangingPunct="0">
        <a:spcBef>
          <a:spcPct val="0"/>
        </a:spcBef>
        <a:spcAft>
          <a:spcPct val="0"/>
        </a:spcAft>
        <a:defRPr sz="2400" b="1">
          <a:solidFill>
            <a:schemeClr val="tx1"/>
          </a:solidFill>
          <a:latin typeface="+mj-lt"/>
          <a:ea typeface="+mj-ea"/>
          <a:cs typeface="ＭＳ Ｐゴシック" pitchFamily="-106" charset="-128"/>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pitchFamily="-106" charset="-128"/>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pitchFamily="-106" charset="-128"/>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pitchFamily="-106" charset="-128"/>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pitchFamily="-106" charset="-128"/>
        </a:defRPr>
      </a:lvl5pPr>
      <a:lvl6pPr marL="457200" algn="l" rtl="0" fontAlgn="base">
        <a:spcBef>
          <a:spcPct val="0"/>
        </a:spcBef>
        <a:spcAft>
          <a:spcPct val="0"/>
        </a:spcAft>
        <a:defRPr sz="2800">
          <a:solidFill>
            <a:schemeClr val="accent1"/>
          </a:solidFill>
          <a:latin typeface="Arial" charset="0"/>
          <a:ea typeface="ＭＳ Ｐゴシック" charset="0"/>
        </a:defRPr>
      </a:lvl6pPr>
      <a:lvl7pPr marL="914400" algn="l" rtl="0" fontAlgn="base">
        <a:spcBef>
          <a:spcPct val="0"/>
        </a:spcBef>
        <a:spcAft>
          <a:spcPct val="0"/>
        </a:spcAft>
        <a:defRPr sz="2800">
          <a:solidFill>
            <a:schemeClr val="accent1"/>
          </a:solidFill>
          <a:latin typeface="Arial" charset="0"/>
          <a:ea typeface="ＭＳ Ｐゴシック" charset="0"/>
        </a:defRPr>
      </a:lvl7pPr>
      <a:lvl8pPr marL="1371600" algn="l" rtl="0" fontAlgn="base">
        <a:spcBef>
          <a:spcPct val="0"/>
        </a:spcBef>
        <a:spcAft>
          <a:spcPct val="0"/>
        </a:spcAft>
        <a:defRPr sz="2800">
          <a:solidFill>
            <a:schemeClr val="accent1"/>
          </a:solidFill>
          <a:latin typeface="Arial" charset="0"/>
          <a:ea typeface="ＭＳ Ｐゴシック" charset="0"/>
        </a:defRPr>
      </a:lvl8pPr>
      <a:lvl9pPr marL="1828800" algn="l" rtl="0" fontAlgn="base">
        <a:spcBef>
          <a:spcPct val="0"/>
        </a:spcBef>
        <a:spcAft>
          <a:spcPct val="0"/>
        </a:spcAft>
        <a:defRPr sz="2800">
          <a:solidFill>
            <a:schemeClr val="accent1"/>
          </a:solidFill>
          <a:latin typeface="Arial" charset="0"/>
          <a:ea typeface="ＭＳ Ｐゴシック" charset="0"/>
        </a:defRPr>
      </a:lvl9pPr>
    </p:titleStyle>
    <p:bodyStyle>
      <a:lvl1pPr algn="l" rtl="0" eaLnBrk="0" fontAlgn="base" hangingPunct="0">
        <a:spcBef>
          <a:spcPts val="1000"/>
        </a:spcBef>
        <a:spcAft>
          <a:spcPct val="0"/>
        </a:spcAft>
        <a:defRPr sz="2000">
          <a:solidFill>
            <a:schemeClr val="tx1"/>
          </a:solidFill>
          <a:latin typeface="+mn-lt"/>
          <a:ea typeface="+mn-ea"/>
          <a:cs typeface="ＭＳ Ｐゴシック" pitchFamily="-106" charset="-128"/>
        </a:defRPr>
      </a:lvl1pPr>
      <a:lvl2pPr marL="287338" indent="-287338" algn="l" rtl="0" eaLnBrk="0" fontAlgn="base" hangingPunct="0">
        <a:spcBef>
          <a:spcPts val="1000"/>
        </a:spcBef>
        <a:spcAft>
          <a:spcPct val="0"/>
        </a:spcAft>
        <a:buClr>
          <a:schemeClr val="accent1"/>
        </a:buClr>
        <a:buChar char="•"/>
        <a:defRPr sz="2000">
          <a:solidFill>
            <a:schemeClr val="tx1"/>
          </a:solidFill>
          <a:latin typeface="+mn-lt"/>
          <a:ea typeface="+mn-ea"/>
          <a:cs typeface="ＭＳ Ｐゴシック"/>
        </a:defRPr>
      </a:lvl2pPr>
      <a:lvl3pPr marL="576263" indent="-288925" algn="l" rtl="0" eaLnBrk="0" fontAlgn="base" hangingPunct="0">
        <a:spcBef>
          <a:spcPts val="1000"/>
        </a:spcBef>
        <a:spcAft>
          <a:spcPct val="0"/>
        </a:spcAft>
        <a:buClr>
          <a:schemeClr val="accent1"/>
        </a:buClr>
        <a:buFont typeface="Arial" charset="0"/>
        <a:buChar char="•"/>
        <a:defRPr sz="2000">
          <a:solidFill>
            <a:schemeClr val="tx1"/>
          </a:solidFill>
          <a:latin typeface="+mn-lt"/>
          <a:ea typeface="ヒラギノ角ゴ Pro W3" pitchFamily="-84" charset="-128"/>
          <a:cs typeface="ヒラギノ角ゴ Pro W3"/>
        </a:defRPr>
      </a:lvl3pPr>
      <a:lvl4pPr marL="914400" indent="-3381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cs typeface="ヒラギノ角ゴ Pro W3"/>
        </a:defRPr>
      </a:lvl4pPr>
      <a:lvl5pPr marL="1201738" indent="-2873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cs typeface="ヒラギノ角ゴ Pro W3"/>
        </a:defRPr>
      </a:lvl5pPr>
      <a:lvl6pPr marL="1768475" indent="-166688" algn="l" rtl="0" fontAlgn="base">
        <a:spcBef>
          <a:spcPct val="50000"/>
        </a:spcBef>
        <a:spcAft>
          <a:spcPct val="0"/>
        </a:spcAft>
        <a:buClr>
          <a:schemeClr val="hlink"/>
        </a:buClr>
        <a:buChar char="–"/>
        <a:defRPr sz="2000">
          <a:solidFill>
            <a:schemeClr val="accent1"/>
          </a:solidFill>
          <a:latin typeface="+mn-lt"/>
          <a:ea typeface="+mn-ea"/>
        </a:defRPr>
      </a:lvl6pPr>
      <a:lvl7pPr marL="2225675" indent="-166688" algn="l" rtl="0" fontAlgn="base">
        <a:spcBef>
          <a:spcPct val="50000"/>
        </a:spcBef>
        <a:spcAft>
          <a:spcPct val="0"/>
        </a:spcAft>
        <a:buClr>
          <a:schemeClr val="hlink"/>
        </a:buClr>
        <a:buChar char="–"/>
        <a:defRPr sz="2000">
          <a:solidFill>
            <a:schemeClr val="accent1"/>
          </a:solidFill>
          <a:latin typeface="+mn-lt"/>
          <a:ea typeface="+mn-ea"/>
        </a:defRPr>
      </a:lvl7pPr>
      <a:lvl8pPr marL="2682875" indent="-166688" algn="l" rtl="0" fontAlgn="base">
        <a:spcBef>
          <a:spcPct val="50000"/>
        </a:spcBef>
        <a:spcAft>
          <a:spcPct val="0"/>
        </a:spcAft>
        <a:buClr>
          <a:schemeClr val="hlink"/>
        </a:buClr>
        <a:buChar char="–"/>
        <a:defRPr sz="2000">
          <a:solidFill>
            <a:schemeClr val="accent1"/>
          </a:solidFill>
          <a:latin typeface="+mn-lt"/>
          <a:ea typeface="+mn-ea"/>
        </a:defRPr>
      </a:lvl8pPr>
      <a:lvl9pPr marL="3140075" indent="-166688" algn="l" rtl="0" fontAlgn="base">
        <a:spcBef>
          <a:spcPct val="50000"/>
        </a:spcBef>
        <a:spcAft>
          <a:spcPct val="0"/>
        </a:spcAft>
        <a:buClr>
          <a:schemeClr val="hlink"/>
        </a:buClr>
        <a:buChar char="–"/>
        <a:defRPr sz="2000">
          <a:solidFill>
            <a:schemeClr val="accent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This is a new slide</a:t>
            </a:r>
          </a:p>
        </p:txBody>
      </p:sp>
      <p:sp>
        <p:nvSpPr>
          <p:cNvPr id="3" name="Text Placeholder 2"/>
          <p:cNvSpPr>
            <a:spLocks noGrp="1"/>
          </p:cNvSpPr>
          <p:nvPr>
            <p:ph type="body" idx="1"/>
          </p:nvPr>
        </p:nvSpPr>
        <p:spPr>
          <a:xfrm>
            <a:off x="457200" y="1600202"/>
            <a:ext cx="8229600" cy="37857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7200" y="6128623"/>
            <a:ext cx="2895600" cy="365125"/>
          </a:xfrm>
          <a:prstGeom prst="rect">
            <a:avLst/>
          </a:prstGeom>
          <a:ln>
            <a:noFill/>
          </a:ln>
        </p:spPr>
        <p:txBody>
          <a:bodyPr vert="horz" lIns="91440" tIns="45720" rIns="91440" bIns="45720" rtlCol="0" anchor="ctr"/>
          <a:lstStyle>
            <a:lvl1pPr algn="l">
              <a:defRPr sz="1200">
                <a:solidFill>
                  <a:schemeClr val="tx1">
                    <a:lumMod val="75000"/>
                    <a:lumOff val="25000"/>
                  </a:schemeClr>
                </a:solidFill>
              </a:defRPr>
            </a:lvl1pPr>
          </a:lstStyle>
          <a:p>
            <a:pPr defTabSz="457200" fontAlgn="auto">
              <a:spcBef>
                <a:spcPts val="0"/>
              </a:spcBef>
              <a:spcAft>
                <a:spcPts val="0"/>
              </a:spcAft>
            </a:pPr>
            <a:endParaRPr lang="en-US" dirty="0">
              <a:solidFill>
                <a:srgbClr val="333333">
                  <a:lumMod val="75000"/>
                  <a:lumOff val="25000"/>
                </a:srgbClr>
              </a:solidFill>
              <a:latin typeface="Franklin Gothic Book"/>
              <a:ea typeface="+mn-ea"/>
              <a:cs typeface="+mn-cs"/>
            </a:endParaRPr>
          </a:p>
        </p:txBody>
      </p:sp>
    </p:spTree>
    <p:extLst>
      <p:ext uri="{BB962C8B-B14F-4D97-AF65-F5344CB8AC3E}">
        <p14:creationId xmlns:p14="http://schemas.microsoft.com/office/powerpoint/2010/main" val="89648587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Lst>
  <p:txStyles>
    <p:titleStyle>
      <a:lvl1pPr algn="l" defTabSz="457200" rtl="0" eaLnBrk="1" latinLnBrk="0" hangingPunct="1">
        <a:spcBef>
          <a:spcPct val="0"/>
        </a:spcBef>
        <a:buNone/>
        <a:defRPr sz="3600" b="1" i="0" kern="1200">
          <a:solidFill>
            <a:schemeClr val="tx1"/>
          </a:solidFill>
          <a:latin typeface="Franklin Gothic Book"/>
          <a:ea typeface="+mj-ea"/>
          <a:cs typeface="Franklin Gothic Book"/>
        </a:defRPr>
      </a:lvl1pPr>
    </p:titleStyle>
    <p:bodyStyle>
      <a:lvl1pPr marL="284163" indent="-284163" algn="l" defTabSz="457200" rtl="0" eaLnBrk="1" latinLnBrk="0" hangingPunct="1">
        <a:spcBef>
          <a:spcPct val="20000"/>
        </a:spcBef>
        <a:buClr>
          <a:schemeClr val="accent4"/>
        </a:buClr>
        <a:buFont typeface="Arial"/>
        <a:buChar char="•"/>
        <a:defRPr sz="2600" kern="1200">
          <a:solidFill>
            <a:schemeClr val="tx1"/>
          </a:solidFill>
          <a:latin typeface="+mn-lt"/>
          <a:ea typeface="+mn-ea"/>
          <a:cs typeface="+mn-cs"/>
        </a:defRPr>
      </a:lvl1pPr>
      <a:lvl2pPr marL="742950" indent="-285750" algn="l" defTabSz="457200" rtl="0" eaLnBrk="1" latinLnBrk="0" hangingPunct="1">
        <a:spcBef>
          <a:spcPct val="20000"/>
        </a:spcBef>
        <a:buClr>
          <a:schemeClr val="accent4"/>
        </a:buClr>
        <a:buFont typeface="Arial"/>
        <a:buChar char="–"/>
        <a:defRPr sz="2600" kern="1200">
          <a:solidFill>
            <a:schemeClr val="tx1"/>
          </a:solidFill>
          <a:latin typeface="+mn-lt"/>
          <a:ea typeface="+mn-ea"/>
          <a:cs typeface="+mn-cs"/>
        </a:defRPr>
      </a:lvl2pPr>
      <a:lvl3pPr marL="1143000" indent="-228600" algn="l" defTabSz="457200" rtl="0" eaLnBrk="1" latinLnBrk="0" hangingPunct="1">
        <a:spcBef>
          <a:spcPct val="20000"/>
        </a:spcBef>
        <a:buClr>
          <a:schemeClr val="accent4"/>
        </a:buClr>
        <a:buSzPct val="50000"/>
        <a:buFont typeface="Wingdings" charset="2"/>
        <a:buChar char=""/>
        <a:defRPr sz="2600" kern="1200">
          <a:solidFill>
            <a:schemeClr val="tx1"/>
          </a:solidFill>
          <a:latin typeface="+mn-lt"/>
          <a:ea typeface="+mn-ea"/>
          <a:cs typeface="+mn-cs"/>
        </a:defRPr>
      </a:lvl3pPr>
      <a:lvl4pPr marL="1600200" indent="-228600" algn="l" defTabSz="457200" rtl="0" eaLnBrk="1" latinLnBrk="0" hangingPunct="1">
        <a:spcBef>
          <a:spcPct val="20000"/>
        </a:spcBef>
        <a:buClr>
          <a:schemeClr val="accent4"/>
        </a:buClr>
        <a:buSzPct val="100000"/>
        <a:buFont typeface="Wingdings" charset="2"/>
        <a:buChar char="§"/>
        <a:defRPr sz="2600" kern="1200">
          <a:solidFill>
            <a:schemeClr val="tx1"/>
          </a:solidFill>
          <a:latin typeface="+mn-lt"/>
          <a:ea typeface="+mn-ea"/>
          <a:cs typeface="+mn-cs"/>
        </a:defRPr>
      </a:lvl4pPr>
      <a:lvl5pPr marL="2057400" indent="-228600" algn="l" defTabSz="457200" rtl="0" eaLnBrk="1" latinLnBrk="0" hangingPunct="1">
        <a:spcBef>
          <a:spcPct val="20000"/>
        </a:spcBef>
        <a:buClr>
          <a:schemeClr val="accent4"/>
        </a:buClr>
        <a:buFont typeface="Arial"/>
        <a:buChar char="»"/>
        <a:defRPr sz="2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6"/>
          <p:cNvSpPr>
            <a:spLocks noGrp="1"/>
          </p:cNvSpPr>
          <p:nvPr>
            <p:ph type="subTitle" idx="1"/>
          </p:nvPr>
        </p:nvSpPr>
        <p:spPr>
          <a:xfrm>
            <a:off x="271463" y="6080125"/>
            <a:ext cx="6400800" cy="457200"/>
          </a:xfrm>
        </p:spPr>
        <p:txBody>
          <a:bodyPr/>
          <a:lstStyle/>
          <a:p>
            <a:pPr eaLnBrk="1" hangingPunct="1">
              <a:spcBef>
                <a:spcPct val="0"/>
              </a:spcBef>
            </a:pPr>
            <a:r>
              <a:rPr lang="en-US" sz="1800" dirty="0" smtClean="0">
                <a:solidFill>
                  <a:srgbClr val="10167F"/>
                </a:solidFill>
                <a:latin typeface="MetaBold-Roman"/>
                <a:cs typeface="ＭＳ Ｐゴシック"/>
              </a:rPr>
              <a:t>United Way of Massachusetts Bay and Merrimack Valley</a:t>
            </a:r>
          </a:p>
        </p:txBody>
      </p:sp>
      <p:sp>
        <p:nvSpPr>
          <p:cNvPr id="19459" name="Title 5"/>
          <p:cNvSpPr>
            <a:spLocks noGrp="1"/>
          </p:cNvSpPr>
          <p:nvPr>
            <p:ph type="ctrTitle"/>
          </p:nvPr>
        </p:nvSpPr>
        <p:spPr>
          <a:xfrm>
            <a:off x="549275" y="271463"/>
            <a:ext cx="7588250" cy="2446337"/>
          </a:xfrm>
        </p:spPr>
        <p:txBody>
          <a:bodyPr/>
          <a:lstStyle/>
          <a:p>
            <a:pPr>
              <a:defRPr/>
            </a:pPr>
            <a:r>
              <a:rPr lang="en-US" sz="4000" dirty="0" smtClean="0"/>
              <a:t>Evaluating Public Policy &amp; Advocacy Efforts</a:t>
            </a:r>
          </a:p>
        </p:txBody>
      </p:sp>
      <p:sp>
        <p:nvSpPr>
          <p:cNvPr id="15363" name="Content Placeholder 7"/>
          <p:cNvSpPr>
            <a:spLocks noGrp="1"/>
          </p:cNvSpPr>
          <p:nvPr>
            <p:ph idx="10"/>
          </p:nvPr>
        </p:nvSpPr>
        <p:spPr>
          <a:xfrm>
            <a:off x="549275" y="2700338"/>
            <a:ext cx="7588250" cy="2362200"/>
          </a:xfrm>
        </p:spPr>
        <p:txBody>
          <a:bodyPr/>
          <a:lstStyle/>
          <a:p>
            <a:pPr>
              <a:spcBef>
                <a:spcPct val="0"/>
              </a:spcBef>
            </a:pPr>
            <a:endParaRPr lang="en-US" dirty="0" smtClean="0">
              <a:cs typeface="ＭＳ Ｐゴシック"/>
            </a:endParaRPr>
          </a:p>
          <a:p>
            <a:pPr>
              <a:spcBef>
                <a:spcPct val="0"/>
              </a:spcBef>
            </a:pPr>
            <a:endParaRPr lang="en-US" dirty="0" smtClean="0">
              <a:cs typeface="ＭＳ Ｐゴシック"/>
            </a:endParaRPr>
          </a:p>
          <a:p>
            <a:pPr>
              <a:spcBef>
                <a:spcPct val="0"/>
              </a:spcBef>
            </a:pPr>
            <a:r>
              <a:rPr lang="en-US" b="1" dirty="0" smtClean="0">
                <a:cs typeface="ＭＳ Ｐゴシック"/>
              </a:rPr>
              <a:t>Ellen Dickenson</a:t>
            </a:r>
            <a:r>
              <a:rPr lang="en-US" dirty="0" smtClean="0">
                <a:cs typeface="ＭＳ Ｐゴシック"/>
              </a:rPr>
              <a:t> </a:t>
            </a:r>
            <a:r>
              <a:rPr lang="en-US" b="1" dirty="0" smtClean="0">
                <a:cs typeface="ＭＳ Ｐゴシック"/>
              </a:rPr>
              <a:t>- </a:t>
            </a:r>
            <a:r>
              <a:rPr lang="en-US" dirty="0">
                <a:cs typeface="ＭＳ Ｐゴシック"/>
              </a:rPr>
              <a:t>Senior Director, Evaluation</a:t>
            </a:r>
          </a:p>
          <a:p>
            <a:pPr>
              <a:spcBef>
                <a:spcPct val="0"/>
              </a:spcBef>
            </a:pPr>
            <a:r>
              <a:rPr lang="en-US" b="1" dirty="0" err="1" smtClean="0">
                <a:cs typeface="ＭＳ Ｐゴシック"/>
              </a:rPr>
              <a:t>Khushbu</a:t>
            </a:r>
            <a:r>
              <a:rPr lang="en-US" b="1" dirty="0" smtClean="0">
                <a:cs typeface="ＭＳ Ｐゴシック"/>
              </a:rPr>
              <a:t> Webber - </a:t>
            </a:r>
            <a:r>
              <a:rPr lang="en-US" dirty="0" smtClean="0">
                <a:cs typeface="ＭＳ Ｐゴシック"/>
              </a:rPr>
              <a:t>Public Policy Director</a:t>
            </a:r>
          </a:p>
        </p:txBody>
      </p:sp>
      <p:sp>
        <p:nvSpPr>
          <p:cNvPr id="15364" name="Content Placeholder 8"/>
          <p:cNvSpPr>
            <a:spLocks noGrp="1"/>
          </p:cNvSpPr>
          <p:nvPr>
            <p:ph idx="11"/>
          </p:nvPr>
        </p:nvSpPr>
        <p:spPr>
          <a:xfrm>
            <a:off x="274638" y="5257800"/>
            <a:ext cx="6400800" cy="777875"/>
          </a:xfrm>
        </p:spPr>
        <p:txBody>
          <a:bodyPr/>
          <a:lstStyle/>
          <a:p>
            <a:r>
              <a:rPr lang="en-US" dirty="0" smtClean="0">
                <a:cs typeface="ＭＳ Ｐゴシック"/>
              </a:rPr>
              <a:t>November 1, 2017</a:t>
            </a:r>
          </a:p>
        </p:txBody>
      </p:sp>
      <p:sp>
        <p:nvSpPr>
          <p:cNvPr id="2" name="TextBox 1"/>
          <p:cNvSpPr txBox="1"/>
          <p:nvPr/>
        </p:nvSpPr>
        <p:spPr>
          <a:xfrm>
            <a:off x="7620323" y="6040926"/>
            <a:ext cx="184666" cy="461665"/>
          </a:xfrm>
          <a:prstGeom prst="rect">
            <a:avLst/>
          </a:prstGeom>
          <a:noFill/>
        </p:spPr>
        <p:txBody>
          <a:bodyPr wrap="none" rtlCol="0">
            <a:spAutoFit/>
          </a:bodyPr>
          <a:lstStyle/>
          <a:p>
            <a:endParaRPr lang="en-US" dirty="0"/>
          </a:p>
        </p:txBody>
      </p:sp>
      <p:sp>
        <p:nvSpPr>
          <p:cNvPr id="3" name="TextBox 2"/>
          <p:cNvSpPr txBox="1"/>
          <p:nvPr/>
        </p:nvSpPr>
        <p:spPr>
          <a:xfrm>
            <a:off x="6226361" y="5591729"/>
            <a:ext cx="184666" cy="461665"/>
          </a:xfrm>
          <a:prstGeom prst="rect">
            <a:avLst/>
          </a:prstGeom>
          <a:noFill/>
        </p:spPr>
        <p:txBody>
          <a:bodyPr wrap="none" rtlCol="0">
            <a:spAutoFit/>
          </a:bodyPr>
          <a:lstStyle/>
          <a:p>
            <a:endParaRPr lang="en-US" dirty="0"/>
          </a:p>
        </p:txBody>
      </p:sp>
      <p:sp>
        <p:nvSpPr>
          <p:cNvPr id="4" name="TextBox 3"/>
          <p:cNvSpPr txBox="1"/>
          <p:nvPr/>
        </p:nvSpPr>
        <p:spPr>
          <a:xfrm>
            <a:off x="7852650" y="5700156"/>
            <a:ext cx="184666" cy="461665"/>
          </a:xfrm>
          <a:prstGeom prst="rect">
            <a:avLst/>
          </a:prstGeom>
          <a:noFill/>
        </p:spPr>
        <p:txBody>
          <a:bodyPr wrap="none" rtlCol="0">
            <a:spAutoFit/>
          </a:bodyPr>
          <a:lstStyle/>
          <a:p>
            <a:endParaRPr lang="en-US" dirty="0"/>
          </a:p>
        </p:txBody>
      </p:sp>
      <p:sp>
        <p:nvSpPr>
          <p:cNvPr id="5" name="TextBox 4"/>
          <p:cNvSpPr txBox="1"/>
          <p:nvPr/>
        </p:nvSpPr>
        <p:spPr>
          <a:xfrm>
            <a:off x="7357019" y="6350717"/>
            <a:ext cx="184666" cy="461665"/>
          </a:xfrm>
          <a:prstGeom prst="rect">
            <a:avLst/>
          </a:prstGeom>
          <a:noFill/>
        </p:spPr>
        <p:txBody>
          <a:bodyPr wrap="none" rtlCol="0">
            <a:spAutoFit/>
          </a:bodyPr>
          <a:lstStyle/>
          <a:p>
            <a:endParaRPr lang="en-US" dirty="0"/>
          </a:p>
        </p:txBody>
      </p:sp>
      <p:sp>
        <p:nvSpPr>
          <p:cNvPr id="6" name="TextBox 5"/>
          <p:cNvSpPr txBox="1"/>
          <p:nvPr/>
        </p:nvSpPr>
        <p:spPr>
          <a:xfrm>
            <a:off x="8038511" y="6257780"/>
            <a:ext cx="184666" cy="461665"/>
          </a:xfrm>
          <a:prstGeom prst="rect">
            <a:avLst/>
          </a:prstGeom>
          <a:noFill/>
        </p:spPr>
        <p:txBody>
          <a:bodyPr wrap="none" rtlCol="0">
            <a:spAutoFit/>
          </a:bodyPr>
          <a:lstStyle/>
          <a:p>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5"/>
          <p:cNvSpPr>
            <a:spLocks noGrp="1"/>
          </p:cNvSpPr>
          <p:nvPr>
            <p:ph type="title"/>
          </p:nvPr>
        </p:nvSpPr>
        <p:spPr/>
        <p:txBody>
          <a:bodyPr/>
          <a:lstStyle/>
          <a:p>
            <a:r>
              <a:rPr lang="en-US" dirty="0" smtClean="0">
                <a:cs typeface="ＭＳ Ｐゴシック"/>
              </a:rPr>
              <a:t>Recent History of United Way’s Public Policy Work</a:t>
            </a:r>
          </a:p>
        </p:txBody>
      </p:sp>
      <p:sp>
        <p:nvSpPr>
          <p:cNvPr id="27651" name="Footer Placeholder 3"/>
          <p:cNvSpPr>
            <a:spLocks noGrp="1"/>
          </p:cNvSpPr>
          <p:nvPr>
            <p:ph type="ftr" sz="quarter" idx="10"/>
          </p:nvPr>
        </p:nvSpPr>
        <p:spPr>
          <a:noFill/>
          <a:ln>
            <a:miter lim="800000"/>
            <a:headEnd/>
            <a:tailEnd/>
          </a:ln>
        </p:spPr>
        <p:txBody>
          <a:bodyPr/>
          <a:lstStyle/>
          <a:p>
            <a:fld id="{1451C6B3-B5C2-4D3D-BBA3-B1DEFD829FCE}" type="datetime4">
              <a:rPr lang="en-US" smtClean="0">
                <a:ea typeface="ＭＳ Ｐゴシック"/>
                <a:cs typeface="ＭＳ Ｐゴシック"/>
              </a:rPr>
              <a:pPr/>
              <a:t>October 26, 2017</a:t>
            </a:fld>
            <a:endParaRPr lang="en-US" smtClean="0">
              <a:ea typeface="ＭＳ Ｐゴシック"/>
              <a:cs typeface="ＭＳ Ｐゴシック"/>
            </a:endParaRPr>
          </a:p>
        </p:txBody>
      </p:sp>
      <p:sp>
        <p:nvSpPr>
          <p:cNvPr id="27652" name="Slide Number Placeholder 4"/>
          <p:cNvSpPr>
            <a:spLocks noGrp="1"/>
          </p:cNvSpPr>
          <p:nvPr>
            <p:ph type="sldNum" sz="quarter" idx="11"/>
          </p:nvPr>
        </p:nvSpPr>
        <p:spPr>
          <a:noFill/>
          <a:ln>
            <a:miter lim="800000"/>
            <a:headEnd/>
            <a:tailEnd/>
          </a:ln>
        </p:spPr>
        <p:txBody>
          <a:bodyPr/>
          <a:lstStyle/>
          <a:p>
            <a:fld id="{93EE2DDC-7025-414C-B6D1-78940CD6FCC5}" type="slidenum">
              <a:rPr lang="en-US" smtClean="0">
                <a:ea typeface="ＭＳ Ｐゴシック"/>
                <a:cs typeface="ＭＳ Ｐゴシック"/>
              </a:rPr>
              <a:pPr/>
              <a:t>10</a:t>
            </a:fld>
            <a:endParaRPr lang="en-US" smtClean="0">
              <a:ea typeface="ＭＳ Ｐゴシック"/>
              <a:cs typeface="ＭＳ Ｐゴシック"/>
            </a:endParaRPr>
          </a:p>
        </p:txBody>
      </p:sp>
      <p:sp>
        <p:nvSpPr>
          <p:cNvPr id="7" name="Content Placeholder 2"/>
          <p:cNvSpPr>
            <a:spLocks noGrp="1"/>
          </p:cNvSpPr>
          <p:nvPr>
            <p:ph idx="1"/>
          </p:nvPr>
        </p:nvSpPr>
        <p:spPr>
          <a:xfrm>
            <a:off x="526072" y="1625143"/>
            <a:ext cx="7908034" cy="3377776"/>
          </a:xfrm>
        </p:spPr>
        <p:txBody>
          <a:bodyPr>
            <a:normAutofit/>
          </a:bodyPr>
          <a:lstStyle/>
          <a:p>
            <a:pPr marL="0" indent="0">
              <a:buNone/>
            </a:pPr>
            <a:endParaRPr lang="en-US" sz="2500" dirty="0" smtClean="0"/>
          </a:p>
          <a:p>
            <a:pPr marL="0" indent="0">
              <a:buNone/>
            </a:pPr>
            <a:endParaRPr lang="en-US" dirty="0" smtClean="0"/>
          </a:p>
          <a:p>
            <a:endParaRPr lang="en-US" dirty="0"/>
          </a:p>
        </p:txBody>
      </p:sp>
      <p:graphicFrame>
        <p:nvGraphicFramePr>
          <p:cNvPr id="8" name="Diagram 7"/>
          <p:cNvGraphicFramePr/>
          <p:nvPr>
            <p:extLst>
              <p:ext uri="{D42A27DB-BD31-4B8C-83A1-F6EECF244321}">
                <p14:modId xmlns:p14="http://schemas.microsoft.com/office/powerpoint/2010/main" val="3325880608"/>
              </p:ext>
            </p:extLst>
          </p:nvPr>
        </p:nvGraphicFramePr>
        <p:xfrm>
          <a:off x="274638" y="1484092"/>
          <a:ext cx="8594725" cy="3525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503337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5"/>
          <p:cNvSpPr>
            <a:spLocks noGrp="1"/>
          </p:cNvSpPr>
          <p:nvPr>
            <p:ph type="title"/>
          </p:nvPr>
        </p:nvSpPr>
        <p:spPr/>
        <p:txBody>
          <a:bodyPr/>
          <a:lstStyle/>
          <a:p>
            <a:r>
              <a:rPr lang="en-US" dirty="0" smtClean="0">
                <a:cs typeface="ＭＳ Ｐゴシック"/>
              </a:rPr>
              <a:t>United Way Public Policy </a:t>
            </a:r>
            <a:r>
              <a:rPr lang="en-US" dirty="0" smtClean="0">
                <a:cs typeface="ＭＳ Ｐゴシック"/>
              </a:rPr>
              <a:t>Funding</a:t>
            </a:r>
            <a:endParaRPr lang="en-US" dirty="0" smtClean="0">
              <a:cs typeface="ＭＳ Ｐゴシック"/>
            </a:endParaRPr>
          </a:p>
        </p:txBody>
      </p:sp>
      <p:sp>
        <p:nvSpPr>
          <p:cNvPr id="27650" name="Content Placeholder 2"/>
          <p:cNvSpPr>
            <a:spLocks noGrp="1"/>
          </p:cNvSpPr>
          <p:nvPr>
            <p:ph idx="1"/>
          </p:nvPr>
        </p:nvSpPr>
        <p:spPr/>
        <p:txBody>
          <a:bodyPr/>
          <a:lstStyle/>
          <a:p>
            <a:r>
              <a:rPr lang="en-US" dirty="0"/>
              <a:t>Funding for agencies doing advocacy work </a:t>
            </a:r>
          </a:p>
          <a:p>
            <a:pPr lvl="1"/>
            <a:r>
              <a:rPr lang="en-US" dirty="0" smtClean="0"/>
              <a:t>Targeted investments that will have the largest impact on communities with the greatest needs. </a:t>
            </a:r>
          </a:p>
          <a:p>
            <a:pPr lvl="1"/>
            <a:r>
              <a:rPr lang="en-US" dirty="0" smtClean="0"/>
              <a:t>Work that complements United Way’s own policy agenda and that </a:t>
            </a:r>
            <a:r>
              <a:rPr lang="en-US" dirty="0"/>
              <a:t>advances </a:t>
            </a:r>
            <a:r>
              <a:rPr lang="en-US" dirty="0" smtClean="0"/>
              <a:t>Education </a:t>
            </a:r>
            <a:r>
              <a:rPr lang="en-US" dirty="0"/>
              <a:t>Success and Financial </a:t>
            </a:r>
            <a:r>
              <a:rPr lang="en-US" dirty="0" smtClean="0"/>
              <a:t>Opportunity</a:t>
            </a:r>
            <a:endParaRPr lang="en-US" dirty="0"/>
          </a:p>
          <a:p>
            <a:pPr lvl="1"/>
            <a:r>
              <a:rPr lang="en-US" dirty="0"/>
              <a:t>Example: Homes for Families and Massachusetts Rental Voucher Program (MRVP</a:t>
            </a:r>
            <a:r>
              <a:rPr lang="en-US" dirty="0" smtClean="0"/>
              <a:t>)</a:t>
            </a:r>
          </a:p>
          <a:p>
            <a:pPr marL="0" lvl="1" indent="0">
              <a:buNone/>
            </a:pPr>
            <a:r>
              <a:rPr lang="en-US" dirty="0" smtClean="0"/>
              <a:t>$</a:t>
            </a:r>
            <a:r>
              <a:rPr lang="en-US" dirty="0"/>
              <a:t>300,000 in funding to 10-20 agencies in this RFP</a:t>
            </a:r>
          </a:p>
        </p:txBody>
      </p:sp>
      <p:sp>
        <p:nvSpPr>
          <p:cNvPr id="27651" name="Footer Placeholder 3"/>
          <p:cNvSpPr>
            <a:spLocks noGrp="1"/>
          </p:cNvSpPr>
          <p:nvPr>
            <p:ph type="ftr" sz="quarter" idx="10"/>
          </p:nvPr>
        </p:nvSpPr>
        <p:spPr>
          <a:noFill/>
          <a:ln>
            <a:miter lim="800000"/>
            <a:headEnd/>
            <a:tailEnd/>
          </a:ln>
        </p:spPr>
        <p:txBody>
          <a:bodyPr/>
          <a:lstStyle/>
          <a:p>
            <a:fld id="{1451C6B3-B5C2-4D3D-BBA3-B1DEFD829FCE}" type="datetime4">
              <a:rPr lang="en-US" smtClean="0">
                <a:ea typeface="ＭＳ Ｐゴシック"/>
                <a:cs typeface="ＭＳ Ｐゴシック"/>
              </a:rPr>
              <a:pPr/>
              <a:t>October 26, 2017</a:t>
            </a:fld>
            <a:endParaRPr lang="en-US" smtClean="0">
              <a:ea typeface="ＭＳ Ｐゴシック"/>
              <a:cs typeface="ＭＳ Ｐゴシック"/>
            </a:endParaRPr>
          </a:p>
        </p:txBody>
      </p:sp>
      <p:sp>
        <p:nvSpPr>
          <p:cNvPr id="27652" name="Slide Number Placeholder 4"/>
          <p:cNvSpPr>
            <a:spLocks noGrp="1"/>
          </p:cNvSpPr>
          <p:nvPr>
            <p:ph type="sldNum" sz="quarter" idx="11"/>
          </p:nvPr>
        </p:nvSpPr>
        <p:spPr>
          <a:noFill/>
          <a:ln>
            <a:miter lim="800000"/>
            <a:headEnd/>
            <a:tailEnd/>
          </a:ln>
        </p:spPr>
        <p:txBody>
          <a:bodyPr/>
          <a:lstStyle/>
          <a:p>
            <a:fld id="{93EE2DDC-7025-414C-B6D1-78940CD6FCC5}" type="slidenum">
              <a:rPr lang="en-US" smtClean="0">
                <a:ea typeface="ＭＳ Ｐゴシック"/>
                <a:cs typeface="ＭＳ Ｐゴシック"/>
              </a:rPr>
              <a:pPr/>
              <a:t>11</a:t>
            </a:fld>
            <a:endParaRPr lang="en-US" smtClean="0">
              <a:ea typeface="ＭＳ Ｐゴシック"/>
              <a:cs typeface="ＭＳ Ｐゴシック"/>
            </a:endParaRPr>
          </a:p>
        </p:txBody>
      </p:sp>
    </p:spTree>
    <p:extLst>
      <p:ext uri="{BB962C8B-B14F-4D97-AF65-F5344CB8AC3E}">
        <p14:creationId xmlns:p14="http://schemas.microsoft.com/office/powerpoint/2010/main" val="2827146229"/>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p:txBody>
          <a:bodyPr/>
          <a:lstStyle/>
          <a:p>
            <a:r>
              <a:rPr lang="en-US" sz="3600" dirty="0" smtClean="0">
                <a:cs typeface="ＭＳ Ｐゴシック"/>
              </a:rPr>
              <a:t>Our Evaluation Framework</a:t>
            </a:r>
          </a:p>
        </p:txBody>
      </p:sp>
      <p:sp>
        <p:nvSpPr>
          <p:cNvPr id="21506" name="Subtitle 2"/>
          <p:cNvSpPr>
            <a:spLocks noGrp="1"/>
          </p:cNvSpPr>
          <p:nvPr>
            <p:ph type="subTitle" idx="1"/>
          </p:nvPr>
        </p:nvSpPr>
        <p:spPr/>
        <p:txBody>
          <a:bodyPr/>
          <a:lstStyle/>
          <a:p>
            <a:pPr eaLnBrk="1" hangingPunct="1">
              <a:spcBef>
                <a:spcPct val="0"/>
              </a:spcBef>
            </a:pPr>
            <a:r>
              <a:rPr lang="en-US" sz="1800" smtClean="0">
                <a:solidFill>
                  <a:srgbClr val="10167F"/>
                </a:solidFill>
                <a:latin typeface="MetaBold-Roman"/>
                <a:cs typeface="ＭＳ Ｐゴシック"/>
              </a:rPr>
              <a:t>United Way of Massachusetts Bay and Merrimack Valley</a:t>
            </a:r>
          </a:p>
        </p:txBody>
      </p:sp>
    </p:spTree>
    <p:extLst>
      <p:ext uri="{BB962C8B-B14F-4D97-AF65-F5344CB8AC3E}">
        <p14:creationId xmlns:p14="http://schemas.microsoft.com/office/powerpoint/2010/main" val="11264495"/>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5"/>
          <p:cNvSpPr>
            <a:spLocks noGrp="1"/>
          </p:cNvSpPr>
          <p:nvPr>
            <p:ph type="title"/>
          </p:nvPr>
        </p:nvSpPr>
        <p:spPr/>
        <p:txBody>
          <a:bodyPr/>
          <a:lstStyle/>
          <a:p>
            <a:r>
              <a:rPr lang="en-US" dirty="0" smtClean="0">
                <a:cs typeface="ＭＳ Ｐゴシック"/>
              </a:rPr>
              <a:t>United Way’s evaluation framework values the policy process as much as the product</a:t>
            </a:r>
          </a:p>
        </p:txBody>
      </p:sp>
      <p:sp>
        <p:nvSpPr>
          <p:cNvPr id="27651" name="Footer Placeholder 3"/>
          <p:cNvSpPr>
            <a:spLocks noGrp="1"/>
          </p:cNvSpPr>
          <p:nvPr>
            <p:ph type="ftr" sz="quarter" idx="10"/>
          </p:nvPr>
        </p:nvSpPr>
        <p:spPr>
          <a:noFill/>
          <a:ln>
            <a:miter lim="800000"/>
            <a:headEnd/>
            <a:tailEnd/>
          </a:ln>
        </p:spPr>
        <p:txBody>
          <a:bodyPr/>
          <a:lstStyle/>
          <a:p>
            <a:fld id="{1451C6B3-B5C2-4D3D-BBA3-B1DEFD829FCE}" type="datetime4">
              <a:rPr lang="en-US" smtClean="0">
                <a:ea typeface="ＭＳ Ｐゴシック"/>
                <a:cs typeface="ＭＳ Ｐゴシック"/>
              </a:rPr>
              <a:pPr/>
              <a:t>October 26, 2017</a:t>
            </a:fld>
            <a:endParaRPr lang="en-US" smtClean="0">
              <a:ea typeface="ＭＳ Ｐゴシック"/>
              <a:cs typeface="ＭＳ Ｐゴシック"/>
            </a:endParaRPr>
          </a:p>
        </p:txBody>
      </p:sp>
      <p:sp>
        <p:nvSpPr>
          <p:cNvPr id="27652" name="Slide Number Placeholder 4"/>
          <p:cNvSpPr>
            <a:spLocks noGrp="1"/>
          </p:cNvSpPr>
          <p:nvPr>
            <p:ph type="sldNum" sz="quarter" idx="11"/>
          </p:nvPr>
        </p:nvSpPr>
        <p:spPr>
          <a:noFill/>
          <a:ln>
            <a:miter lim="800000"/>
            <a:headEnd/>
            <a:tailEnd/>
          </a:ln>
        </p:spPr>
        <p:txBody>
          <a:bodyPr/>
          <a:lstStyle/>
          <a:p>
            <a:fld id="{93EE2DDC-7025-414C-B6D1-78940CD6FCC5}" type="slidenum">
              <a:rPr lang="en-US" smtClean="0">
                <a:ea typeface="ＭＳ Ｐゴシック"/>
                <a:cs typeface="ＭＳ Ｐゴシック"/>
              </a:rPr>
              <a:pPr/>
              <a:t>13</a:t>
            </a:fld>
            <a:endParaRPr lang="en-US" smtClean="0">
              <a:ea typeface="ＭＳ Ｐゴシック"/>
              <a:cs typeface="ＭＳ Ｐゴシック"/>
            </a:endParaRPr>
          </a:p>
        </p:txBody>
      </p:sp>
      <p:sp>
        <p:nvSpPr>
          <p:cNvPr id="2" name="TextBox 1"/>
          <p:cNvSpPr txBox="1"/>
          <p:nvPr/>
        </p:nvSpPr>
        <p:spPr>
          <a:xfrm>
            <a:off x="731838" y="1504726"/>
            <a:ext cx="2415211" cy="4216539"/>
          </a:xfrm>
          <a:prstGeom prst="rect">
            <a:avLst/>
          </a:prstGeom>
          <a:solidFill>
            <a:schemeClr val="accent3"/>
          </a:solidFill>
        </p:spPr>
        <p:txBody>
          <a:bodyPr wrap="square" rtlCol="0">
            <a:spAutoFit/>
          </a:bodyPr>
          <a:lstStyle/>
          <a:p>
            <a:r>
              <a:rPr lang="en-US" sz="1800" b="1" dirty="0" smtClean="0"/>
              <a:t>Engage these audiences…</a:t>
            </a:r>
          </a:p>
          <a:p>
            <a:endParaRPr lang="en-US" b="1" dirty="0"/>
          </a:p>
          <a:p>
            <a:r>
              <a:rPr lang="en-US" sz="1600" dirty="0" smtClean="0"/>
              <a:t>Community at large</a:t>
            </a:r>
          </a:p>
          <a:p>
            <a:endParaRPr lang="en-US" sz="1600" dirty="0" smtClean="0"/>
          </a:p>
          <a:p>
            <a:endParaRPr lang="en-US" sz="1600" dirty="0"/>
          </a:p>
          <a:p>
            <a:r>
              <a:rPr lang="en-US" sz="1600" dirty="0" smtClean="0"/>
              <a:t>Allies and institutional </a:t>
            </a:r>
            <a:r>
              <a:rPr lang="en-US" sz="1600" dirty="0"/>
              <a:t>s</a:t>
            </a:r>
            <a:r>
              <a:rPr lang="en-US" sz="1600" dirty="0" smtClean="0"/>
              <a:t>takeholders</a:t>
            </a:r>
          </a:p>
          <a:p>
            <a:endParaRPr lang="en-US" sz="1600" dirty="0" smtClean="0"/>
          </a:p>
          <a:p>
            <a:endParaRPr lang="en-US" sz="1600" dirty="0"/>
          </a:p>
          <a:p>
            <a:r>
              <a:rPr lang="en-US" sz="1600" dirty="0" smtClean="0"/>
              <a:t>Media</a:t>
            </a:r>
          </a:p>
          <a:p>
            <a:endParaRPr lang="en-US" sz="1600" dirty="0" smtClean="0"/>
          </a:p>
          <a:p>
            <a:endParaRPr lang="en-US" sz="1600" dirty="0"/>
          </a:p>
          <a:p>
            <a:r>
              <a:rPr lang="en-US" sz="1600" dirty="0" err="1" smtClean="0"/>
              <a:t>Decisionmakers</a:t>
            </a:r>
            <a:endParaRPr lang="en-US" sz="1600" dirty="0" smtClean="0"/>
          </a:p>
          <a:p>
            <a:endParaRPr lang="en-US" sz="1600" dirty="0"/>
          </a:p>
          <a:p>
            <a:endParaRPr lang="en-US" sz="1600" dirty="0" smtClean="0"/>
          </a:p>
        </p:txBody>
      </p:sp>
      <p:sp>
        <p:nvSpPr>
          <p:cNvPr id="7" name="TextBox 6"/>
          <p:cNvSpPr txBox="1"/>
          <p:nvPr/>
        </p:nvSpPr>
        <p:spPr>
          <a:xfrm>
            <a:off x="5762285" y="1504726"/>
            <a:ext cx="2717684" cy="4278094"/>
          </a:xfrm>
          <a:prstGeom prst="rect">
            <a:avLst/>
          </a:prstGeom>
          <a:solidFill>
            <a:schemeClr val="accent4"/>
          </a:solidFill>
        </p:spPr>
        <p:txBody>
          <a:bodyPr wrap="square" rtlCol="0">
            <a:spAutoFit/>
          </a:bodyPr>
          <a:lstStyle/>
          <a:p>
            <a:r>
              <a:rPr lang="en-US" sz="1800" b="1" dirty="0" smtClean="0"/>
              <a:t>…to achieve this impact</a:t>
            </a:r>
          </a:p>
          <a:p>
            <a:endParaRPr lang="en-US" sz="1200" b="1" dirty="0" smtClean="0"/>
          </a:p>
          <a:p>
            <a:r>
              <a:rPr lang="en-US" sz="1400" dirty="0"/>
              <a:t>F</a:t>
            </a:r>
            <a:r>
              <a:rPr lang="en-US" sz="1400" dirty="0" smtClean="0"/>
              <a:t>amilies have safe, permanent, affordable housing</a:t>
            </a:r>
          </a:p>
          <a:p>
            <a:endParaRPr lang="en-US" sz="1400" dirty="0"/>
          </a:p>
          <a:p>
            <a:r>
              <a:rPr lang="en-US" sz="1400" dirty="0"/>
              <a:t>A</a:t>
            </a:r>
            <a:r>
              <a:rPr lang="en-US" sz="1400" dirty="0" smtClean="0"/>
              <a:t>dults have jobs that can sustain them and their families</a:t>
            </a:r>
          </a:p>
          <a:p>
            <a:endParaRPr lang="en-US" sz="1400" dirty="0"/>
          </a:p>
          <a:p>
            <a:r>
              <a:rPr lang="en-US" sz="1400" dirty="0" smtClean="0"/>
              <a:t>Adults can meet their basic needs and achieve financial wellbeing</a:t>
            </a:r>
          </a:p>
          <a:p>
            <a:endParaRPr lang="en-US" sz="1400" dirty="0" smtClean="0"/>
          </a:p>
          <a:p>
            <a:r>
              <a:rPr lang="en-US" sz="1400" dirty="0" smtClean="0"/>
              <a:t>Children enter kindergarten ready to learn</a:t>
            </a:r>
          </a:p>
          <a:p>
            <a:endParaRPr lang="en-US" sz="1400" dirty="0"/>
          </a:p>
          <a:p>
            <a:r>
              <a:rPr lang="en-US" sz="1400" dirty="0" smtClean="0"/>
              <a:t>Youth graduate high school ready for college and/or careers</a:t>
            </a:r>
          </a:p>
          <a:p>
            <a:endParaRPr lang="en-US" sz="1200" dirty="0" smtClean="0"/>
          </a:p>
        </p:txBody>
      </p:sp>
      <p:sp>
        <p:nvSpPr>
          <p:cNvPr id="3" name="Right Arrow 2"/>
          <p:cNvSpPr/>
          <p:nvPr/>
        </p:nvSpPr>
        <p:spPr bwMode="auto">
          <a:xfrm>
            <a:off x="3287486" y="3113314"/>
            <a:ext cx="2405743" cy="870857"/>
          </a:xfrm>
          <a:prstGeom prst="rightArrow">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4" name="TextBox 3"/>
          <p:cNvSpPr txBox="1"/>
          <p:nvPr/>
        </p:nvSpPr>
        <p:spPr>
          <a:xfrm>
            <a:off x="3461657" y="1899093"/>
            <a:ext cx="1742785" cy="3154710"/>
          </a:xfrm>
          <a:prstGeom prst="rect">
            <a:avLst/>
          </a:prstGeom>
          <a:noFill/>
        </p:spPr>
        <p:txBody>
          <a:bodyPr wrap="none" rtlCol="0">
            <a:spAutoFit/>
          </a:bodyPr>
          <a:lstStyle/>
          <a:p>
            <a:r>
              <a:rPr lang="en-US" sz="19900" b="1" dirty="0" smtClean="0">
                <a:solidFill>
                  <a:schemeClr val="bg1"/>
                </a:solidFill>
              </a:rPr>
              <a:t>?</a:t>
            </a:r>
            <a:endParaRPr lang="en-US" sz="19900" b="1" dirty="0">
              <a:solidFill>
                <a:schemeClr val="bg1"/>
              </a:solidFill>
            </a:endParaRPr>
          </a:p>
        </p:txBody>
      </p:sp>
    </p:spTree>
    <p:extLst>
      <p:ext uri="{BB962C8B-B14F-4D97-AF65-F5344CB8AC3E}">
        <p14:creationId xmlns:p14="http://schemas.microsoft.com/office/powerpoint/2010/main" val="33427007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a:rPr>
              <a:t>United Way’s evaluation framework values the policy process as much as the product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October 26, 2017</a:t>
            </a:fld>
            <a:endParaRPr lang="en-US"/>
          </a:p>
        </p:txBody>
      </p:sp>
      <p:sp>
        <p:nvSpPr>
          <p:cNvPr id="5" name="Slide Number Placeholder 4"/>
          <p:cNvSpPr>
            <a:spLocks noGrp="1"/>
          </p:cNvSpPr>
          <p:nvPr>
            <p:ph type="sldNum" sz="quarter" idx="11"/>
          </p:nvPr>
        </p:nvSpPr>
        <p:spPr/>
        <p:txBody>
          <a:bodyPr/>
          <a:lstStyle/>
          <a:p>
            <a:pPr>
              <a:defRPr/>
            </a:pPr>
            <a:fld id="{68109149-6A5B-468A-A554-31D70C029FB1}" type="slidenum">
              <a:rPr lang="en-US" smtClean="0"/>
              <a:pPr>
                <a:defRPr/>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808496429"/>
              </p:ext>
            </p:extLst>
          </p:nvPr>
        </p:nvGraphicFramePr>
        <p:xfrm>
          <a:off x="0" y="1314450"/>
          <a:ext cx="9144000" cy="4823831"/>
        </p:xfrm>
        <a:graphic>
          <a:graphicData uri="http://schemas.openxmlformats.org/drawingml/2006/table">
            <a:tbl>
              <a:tblPr firstRow="1" firstCol="1" bandRow="1">
                <a:tableStyleId>{5C22544A-7EE6-4342-B048-85BDC9FD1C3A}</a:tableStyleId>
              </a:tblPr>
              <a:tblGrid>
                <a:gridCol w="1040130"/>
                <a:gridCol w="1920240"/>
                <a:gridCol w="1954530"/>
                <a:gridCol w="1965960"/>
                <a:gridCol w="2263140"/>
              </a:tblGrid>
              <a:tr h="359971">
                <a:tc gridSpan="5">
                  <a:txBody>
                    <a:bodyPr/>
                    <a:lstStyle/>
                    <a:p>
                      <a:pPr marL="0" marR="0" algn="ctr">
                        <a:spcBef>
                          <a:spcPts val="0"/>
                        </a:spcBef>
                        <a:spcAft>
                          <a:spcPts val="0"/>
                        </a:spcAft>
                      </a:pPr>
                      <a:r>
                        <a:rPr lang="en-US" sz="1400" dirty="0">
                          <a:effectLst/>
                        </a:rPr>
                        <a:t>Sample Target Audiences and Engagement Activities for a Model State Child Support Reform Campaign</a:t>
                      </a:r>
                      <a:endParaRPr lang="en-US" sz="1800" dirty="0">
                        <a:effectLst/>
                        <a:latin typeface="Calibri" panose="020F0502020204030204" pitchFamily="34" charset="0"/>
                        <a:ea typeface="Times New Roman" panose="02020603050405020304" pitchFamily="18" charset="0"/>
                      </a:endParaRPr>
                    </a:p>
                  </a:txBody>
                  <a:tcPr marL="66212" marR="6621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87">
                <a:tc rowSpan="3">
                  <a:txBody>
                    <a:bodyPr/>
                    <a:lstStyle/>
                    <a:p>
                      <a:pPr marL="0" marR="0">
                        <a:spcBef>
                          <a:spcPts val="0"/>
                        </a:spcBef>
                        <a:spcAft>
                          <a:spcPts val="0"/>
                        </a:spcAft>
                      </a:pPr>
                      <a:r>
                        <a:rPr lang="en-US" sz="1400" dirty="0">
                          <a:effectLst/>
                        </a:rPr>
                        <a:t> </a:t>
                      </a:r>
                      <a:endParaRPr lang="en-US" sz="2000" dirty="0">
                        <a:effectLst/>
                        <a:latin typeface="Calibri" panose="020F0502020204030204" pitchFamily="34" charset="0"/>
                        <a:ea typeface="Times New Roman" panose="02020603050405020304" pitchFamily="18" charset="0"/>
                      </a:endParaRPr>
                    </a:p>
                  </a:txBody>
                  <a:tcPr marL="66212" marR="66212" marT="0" marB="0"/>
                </a:tc>
                <a:tc gridSpan="4">
                  <a:txBody>
                    <a:bodyPr/>
                    <a:lstStyle/>
                    <a:p>
                      <a:pPr marL="0" marR="0" algn="ctr">
                        <a:spcBef>
                          <a:spcPts val="0"/>
                        </a:spcBef>
                        <a:spcAft>
                          <a:spcPts val="0"/>
                        </a:spcAft>
                      </a:pPr>
                      <a:r>
                        <a:rPr lang="en-US" sz="1400" b="1" dirty="0">
                          <a:effectLst/>
                        </a:rPr>
                        <a:t>Target Audiences</a:t>
                      </a:r>
                      <a:endParaRPr lang="en-US" sz="2000" b="1" dirty="0">
                        <a:effectLst/>
                        <a:latin typeface="Calibri" panose="020F0502020204030204" pitchFamily="34" charset="0"/>
                        <a:ea typeface="Times New Roman" panose="02020603050405020304" pitchFamily="18" charset="0"/>
                      </a:endParaRPr>
                    </a:p>
                  </a:txBody>
                  <a:tcPr marL="66212" marR="66212" marT="0" marB="0">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3973">
                <a:tc vMerge="1">
                  <a:txBody>
                    <a:bodyPr/>
                    <a:lstStyle/>
                    <a:p>
                      <a:endParaRPr lang="en-US"/>
                    </a:p>
                  </a:txBody>
                  <a:tcPr/>
                </a:tc>
                <a:tc>
                  <a:txBody>
                    <a:bodyPr/>
                    <a:lstStyle/>
                    <a:p>
                      <a:pPr marL="0" marR="0">
                        <a:spcBef>
                          <a:spcPts val="0"/>
                        </a:spcBef>
                        <a:spcAft>
                          <a:spcPts val="0"/>
                        </a:spcAft>
                      </a:pPr>
                      <a:r>
                        <a:rPr lang="en-US" sz="1400" b="1" dirty="0">
                          <a:effectLst/>
                        </a:rPr>
                        <a:t>Community</a:t>
                      </a:r>
                      <a:endParaRPr lang="en-US" sz="2000" b="1" dirty="0">
                        <a:effectLst/>
                        <a:latin typeface="Calibri" panose="020F0502020204030204" pitchFamily="34" charset="0"/>
                        <a:ea typeface="Times New Roman" panose="02020603050405020304" pitchFamily="18" charset="0"/>
                      </a:endParaRPr>
                    </a:p>
                  </a:txBody>
                  <a:tcPr marL="66212" marR="66212" marT="0" marB="0">
                    <a:solidFill>
                      <a:schemeClr val="accent2">
                        <a:lumMod val="20000"/>
                        <a:lumOff val="80000"/>
                      </a:schemeClr>
                    </a:solidFill>
                  </a:tcPr>
                </a:tc>
                <a:tc>
                  <a:txBody>
                    <a:bodyPr/>
                    <a:lstStyle/>
                    <a:p>
                      <a:pPr marL="0" marR="0">
                        <a:spcBef>
                          <a:spcPts val="0"/>
                        </a:spcBef>
                        <a:spcAft>
                          <a:spcPts val="0"/>
                        </a:spcAft>
                      </a:pPr>
                      <a:r>
                        <a:rPr lang="en-US" sz="1400" b="1" dirty="0">
                          <a:effectLst/>
                        </a:rPr>
                        <a:t>Allies/ Institutional Stakeholders</a:t>
                      </a:r>
                      <a:endParaRPr lang="en-US" sz="2000" b="1" dirty="0">
                        <a:effectLst/>
                        <a:latin typeface="Calibri" panose="020F0502020204030204" pitchFamily="34" charset="0"/>
                        <a:ea typeface="Times New Roman" panose="02020603050405020304" pitchFamily="18" charset="0"/>
                      </a:endParaRPr>
                    </a:p>
                  </a:txBody>
                  <a:tcPr marL="66212" marR="66212" marT="0" marB="0">
                    <a:solidFill>
                      <a:schemeClr val="accent2">
                        <a:lumMod val="20000"/>
                        <a:lumOff val="80000"/>
                      </a:schemeClr>
                    </a:solidFill>
                  </a:tcPr>
                </a:tc>
                <a:tc>
                  <a:txBody>
                    <a:bodyPr/>
                    <a:lstStyle/>
                    <a:p>
                      <a:pPr marL="0" marR="0">
                        <a:spcBef>
                          <a:spcPts val="0"/>
                        </a:spcBef>
                        <a:spcAft>
                          <a:spcPts val="0"/>
                        </a:spcAft>
                      </a:pPr>
                      <a:r>
                        <a:rPr lang="en-US" sz="1400" b="1" dirty="0">
                          <a:effectLst/>
                        </a:rPr>
                        <a:t>Media</a:t>
                      </a:r>
                      <a:endParaRPr lang="en-US" sz="2000" b="1" dirty="0">
                        <a:effectLst/>
                        <a:latin typeface="Calibri" panose="020F0502020204030204" pitchFamily="34" charset="0"/>
                        <a:ea typeface="Times New Roman" panose="02020603050405020304" pitchFamily="18" charset="0"/>
                      </a:endParaRPr>
                    </a:p>
                  </a:txBody>
                  <a:tcPr marL="66212" marR="66212" marT="0" marB="0">
                    <a:solidFill>
                      <a:schemeClr val="accent2">
                        <a:lumMod val="20000"/>
                        <a:lumOff val="80000"/>
                      </a:schemeClr>
                    </a:solidFill>
                  </a:tcPr>
                </a:tc>
                <a:tc>
                  <a:txBody>
                    <a:bodyPr/>
                    <a:lstStyle/>
                    <a:p>
                      <a:pPr marL="0" marR="0">
                        <a:spcBef>
                          <a:spcPts val="0"/>
                        </a:spcBef>
                        <a:spcAft>
                          <a:spcPts val="0"/>
                        </a:spcAft>
                      </a:pPr>
                      <a:r>
                        <a:rPr lang="en-US" sz="1400" b="1" dirty="0" err="1">
                          <a:effectLst/>
                        </a:rPr>
                        <a:t>Decisionmakers</a:t>
                      </a:r>
                      <a:endParaRPr lang="en-US" sz="2000" b="1" dirty="0">
                        <a:effectLst/>
                        <a:latin typeface="Calibri" panose="020F0502020204030204" pitchFamily="34" charset="0"/>
                        <a:ea typeface="Times New Roman" panose="02020603050405020304" pitchFamily="18" charset="0"/>
                      </a:endParaRPr>
                    </a:p>
                  </a:txBody>
                  <a:tcPr marL="66212" marR="66212" marT="0" marB="0">
                    <a:solidFill>
                      <a:schemeClr val="accent2">
                        <a:lumMod val="20000"/>
                        <a:lumOff val="80000"/>
                      </a:schemeClr>
                    </a:solidFill>
                  </a:tcPr>
                </a:tc>
              </a:tr>
              <a:tr h="577289">
                <a:tc vMerge="1">
                  <a:txBody>
                    <a:bodyPr/>
                    <a:lstStyle/>
                    <a:p>
                      <a:endParaRPr lang="en-US"/>
                    </a:p>
                  </a:txBody>
                  <a:tcPr/>
                </a:tc>
                <a:tc>
                  <a:txBody>
                    <a:bodyPr/>
                    <a:lstStyle/>
                    <a:p>
                      <a:pPr marL="0" marR="0">
                        <a:spcBef>
                          <a:spcPts val="0"/>
                        </a:spcBef>
                        <a:spcAft>
                          <a:spcPts val="0"/>
                        </a:spcAft>
                      </a:pPr>
                      <a:r>
                        <a:rPr lang="en-US" sz="1050" dirty="0">
                          <a:effectLst/>
                        </a:rPr>
                        <a:t>State child support recipients, individual activists, and neighborhood organizations</a:t>
                      </a:r>
                      <a:endParaRPr lang="en-US" sz="1400" dirty="0">
                        <a:effectLst/>
                        <a:latin typeface="Calibri" panose="020F0502020204030204" pitchFamily="34" charset="0"/>
                        <a:ea typeface="Times New Roman" panose="02020603050405020304" pitchFamily="18" charset="0"/>
                      </a:endParaRPr>
                    </a:p>
                  </a:txBody>
                  <a:tcPr marL="66212" marR="66212" marT="0" marB="0">
                    <a:solidFill>
                      <a:schemeClr val="accent2">
                        <a:lumMod val="20000"/>
                        <a:lumOff val="80000"/>
                      </a:schemeClr>
                    </a:solidFill>
                  </a:tcPr>
                </a:tc>
                <a:tc>
                  <a:txBody>
                    <a:bodyPr/>
                    <a:lstStyle/>
                    <a:p>
                      <a:pPr marL="0" marR="0">
                        <a:spcBef>
                          <a:spcPts val="0"/>
                        </a:spcBef>
                        <a:spcAft>
                          <a:spcPts val="0"/>
                        </a:spcAft>
                      </a:pPr>
                      <a:r>
                        <a:rPr lang="en-US" sz="1050" dirty="0">
                          <a:effectLst/>
                        </a:rPr>
                        <a:t>Public officials, health organizations, and others with ties to child support</a:t>
                      </a:r>
                      <a:endParaRPr lang="en-US" sz="1400" dirty="0">
                        <a:effectLst/>
                        <a:latin typeface="Calibri" panose="020F0502020204030204" pitchFamily="34" charset="0"/>
                        <a:ea typeface="Times New Roman" panose="02020603050405020304" pitchFamily="18" charset="0"/>
                      </a:endParaRPr>
                    </a:p>
                  </a:txBody>
                  <a:tcPr marL="66212" marR="66212" marT="0" marB="0">
                    <a:solidFill>
                      <a:schemeClr val="accent2">
                        <a:lumMod val="20000"/>
                        <a:lumOff val="80000"/>
                      </a:schemeClr>
                    </a:solidFill>
                  </a:tcPr>
                </a:tc>
                <a:tc>
                  <a:txBody>
                    <a:bodyPr/>
                    <a:lstStyle/>
                    <a:p>
                      <a:pPr marL="0" marR="0">
                        <a:spcBef>
                          <a:spcPts val="0"/>
                        </a:spcBef>
                        <a:spcAft>
                          <a:spcPts val="0"/>
                        </a:spcAft>
                      </a:pPr>
                      <a:r>
                        <a:rPr lang="en-US" sz="1050" dirty="0">
                          <a:effectLst/>
                        </a:rPr>
                        <a:t>Local press, radio, and television</a:t>
                      </a:r>
                      <a:endParaRPr lang="en-US" sz="1400" dirty="0">
                        <a:effectLst/>
                        <a:latin typeface="Calibri" panose="020F0502020204030204" pitchFamily="34" charset="0"/>
                        <a:ea typeface="Times New Roman" panose="02020603050405020304" pitchFamily="18" charset="0"/>
                      </a:endParaRPr>
                    </a:p>
                  </a:txBody>
                  <a:tcPr marL="66212" marR="66212" marT="0" marB="0">
                    <a:solidFill>
                      <a:schemeClr val="accent2">
                        <a:lumMod val="20000"/>
                        <a:lumOff val="80000"/>
                      </a:schemeClr>
                    </a:solidFill>
                  </a:tcPr>
                </a:tc>
                <a:tc>
                  <a:txBody>
                    <a:bodyPr/>
                    <a:lstStyle/>
                    <a:p>
                      <a:pPr marL="0" marR="0">
                        <a:spcBef>
                          <a:spcPts val="0"/>
                        </a:spcBef>
                        <a:spcAft>
                          <a:spcPts val="0"/>
                        </a:spcAft>
                      </a:pPr>
                      <a:r>
                        <a:rPr lang="en-US" sz="1050" dirty="0">
                          <a:effectLst/>
                        </a:rPr>
                        <a:t>State legislators, governor, state regulators, and staff of each</a:t>
                      </a:r>
                      <a:endParaRPr lang="en-US" sz="1400" dirty="0">
                        <a:effectLst/>
                        <a:latin typeface="Calibri" panose="020F0502020204030204" pitchFamily="34" charset="0"/>
                        <a:ea typeface="Times New Roman" panose="02020603050405020304" pitchFamily="18" charset="0"/>
                      </a:endParaRPr>
                    </a:p>
                  </a:txBody>
                  <a:tcPr marL="66212" marR="66212" marT="0" marB="0">
                    <a:solidFill>
                      <a:schemeClr val="accent2">
                        <a:lumMod val="20000"/>
                        <a:lumOff val="80000"/>
                      </a:schemeClr>
                    </a:solidFill>
                  </a:tcPr>
                </a:tc>
              </a:tr>
              <a:tr h="1211580">
                <a:tc>
                  <a:txBody>
                    <a:bodyPr/>
                    <a:lstStyle/>
                    <a:p>
                      <a:pPr marL="0" marR="0">
                        <a:spcBef>
                          <a:spcPts val="0"/>
                        </a:spcBef>
                        <a:spcAft>
                          <a:spcPts val="0"/>
                        </a:spcAft>
                      </a:pPr>
                      <a:r>
                        <a:rPr lang="en-US" sz="1400" dirty="0">
                          <a:effectLst/>
                        </a:rPr>
                        <a:t>Educate</a:t>
                      </a:r>
                      <a:endParaRPr lang="en-US" sz="2000" dirty="0">
                        <a:effectLst/>
                        <a:latin typeface="Calibri" panose="020F0502020204030204" pitchFamily="34" charset="0"/>
                        <a:ea typeface="Times New Roman" panose="02020603050405020304" pitchFamily="18" charset="0"/>
                      </a:endParaRPr>
                    </a:p>
                  </a:txBody>
                  <a:tcPr marL="66212" marR="66212" marT="0" marB="0"/>
                </a:tc>
                <a:tc>
                  <a:txBody>
                    <a:bodyPr/>
                    <a:lstStyle/>
                    <a:p>
                      <a:pPr marL="0" marR="0" algn="l" defTabSz="457200" rtl="0" eaLnBrk="1" latinLnBrk="0" hangingPunct="1">
                        <a:spcBef>
                          <a:spcPts val="0"/>
                        </a:spcBef>
                        <a:spcAft>
                          <a:spcPts val="0"/>
                        </a:spcAft>
                      </a:pPr>
                      <a:r>
                        <a:rPr lang="en-US" sz="1050" kern="1200" dirty="0">
                          <a:solidFill>
                            <a:schemeClr val="dk1"/>
                          </a:solidFill>
                          <a:effectLst/>
                          <a:latin typeface="+mn-lt"/>
                          <a:ea typeface="+mn-ea"/>
                          <a:cs typeface="+mn-cs"/>
                        </a:rPr>
                        <a:t>Develop and distribute reports and issue updates on child support in the state. Get input from the community, in person and via social media.</a:t>
                      </a:r>
                    </a:p>
                  </a:txBody>
                  <a:tcPr marL="66212" marR="66212" marT="0" marB="0">
                    <a:solidFill>
                      <a:schemeClr val="accent2">
                        <a:lumMod val="40000"/>
                        <a:lumOff val="60000"/>
                      </a:schemeClr>
                    </a:solidFill>
                  </a:tcPr>
                </a:tc>
                <a:tc>
                  <a:txBody>
                    <a:bodyPr/>
                    <a:lstStyle/>
                    <a:p>
                      <a:pPr marL="0" marR="0" algn="l" defTabSz="457200" rtl="0" eaLnBrk="1" latinLnBrk="0" hangingPunct="1">
                        <a:spcBef>
                          <a:spcPts val="0"/>
                        </a:spcBef>
                        <a:spcAft>
                          <a:spcPts val="0"/>
                        </a:spcAft>
                      </a:pPr>
                      <a:r>
                        <a:rPr lang="en-US" sz="1050" kern="1200" dirty="0">
                          <a:solidFill>
                            <a:schemeClr val="dk1"/>
                          </a:solidFill>
                          <a:effectLst/>
                          <a:latin typeface="+mn-lt"/>
                          <a:ea typeface="+mn-ea"/>
                          <a:cs typeface="+mn-cs"/>
                        </a:rPr>
                        <a:t>Develop and distribute reports and issue updates to other organizations, as well as officials from state Dept. of Health and Human Services (DHHS).</a:t>
                      </a:r>
                    </a:p>
                  </a:txBody>
                  <a:tcPr marL="66212" marR="66212" marT="0" marB="0">
                    <a:solidFill>
                      <a:schemeClr val="accent2">
                        <a:lumMod val="40000"/>
                        <a:lumOff val="60000"/>
                      </a:schemeClr>
                    </a:solidFill>
                  </a:tcPr>
                </a:tc>
                <a:tc>
                  <a:txBody>
                    <a:bodyPr/>
                    <a:lstStyle/>
                    <a:p>
                      <a:pPr marL="0" marR="0" algn="l" defTabSz="457200" rtl="0" eaLnBrk="1" latinLnBrk="0" hangingPunct="1">
                        <a:spcBef>
                          <a:spcPts val="0"/>
                        </a:spcBef>
                        <a:spcAft>
                          <a:spcPts val="0"/>
                        </a:spcAft>
                      </a:pPr>
                      <a:r>
                        <a:rPr lang="en-US" sz="1050" kern="1200" dirty="0">
                          <a:solidFill>
                            <a:schemeClr val="dk1"/>
                          </a:solidFill>
                          <a:effectLst/>
                          <a:latin typeface="+mn-lt"/>
                          <a:ea typeface="+mn-ea"/>
                          <a:cs typeface="+mn-cs"/>
                        </a:rPr>
                        <a:t>Distribute reports and press releases to news outlets, run paid ads on radio, and conduct press conferences featuring remarks from Allies.</a:t>
                      </a:r>
                    </a:p>
                  </a:txBody>
                  <a:tcPr marL="66212" marR="66212" marT="0" marB="0">
                    <a:solidFill>
                      <a:schemeClr val="accent2">
                        <a:lumMod val="40000"/>
                        <a:lumOff val="60000"/>
                      </a:schemeClr>
                    </a:solidFill>
                  </a:tcPr>
                </a:tc>
                <a:tc>
                  <a:txBody>
                    <a:bodyPr/>
                    <a:lstStyle/>
                    <a:p>
                      <a:pPr marL="0" marR="0" algn="l" defTabSz="457200" rtl="0" eaLnBrk="1" latinLnBrk="0" hangingPunct="1">
                        <a:spcBef>
                          <a:spcPts val="0"/>
                        </a:spcBef>
                        <a:spcAft>
                          <a:spcPts val="0"/>
                        </a:spcAft>
                      </a:pPr>
                      <a:r>
                        <a:rPr lang="en-US" sz="1050" kern="1200" dirty="0">
                          <a:solidFill>
                            <a:schemeClr val="dk1"/>
                          </a:solidFill>
                          <a:effectLst/>
                          <a:latin typeface="+mn-lt"/>
                          <a:ea typeface="+mn-ea"/>
                          <a:cs typeface="+mn-cs"/>
                        </a:rPr>
                        <a:t>Provide background information on issues to state legislative and executive branch staff. Testify before the state legislature. Prepare and provide written comments to state DHHS on proposed child support regulations.</a:t>
                      </a:r>
                    </a:p>
                  </a:txBody>
                  <a:tcPr marL="66212" marR="66212" marT="0" marB="0">
                    <a:solidFill>
                      <a:schemeClr val="accent2">
                        <a:lumMod val="40000"/>
                        <a:lumOff val="60000"/>
                      </a:schemeClr>
                    </a:solidFill>
                  </a:tcPr>
                </a:tc>
              </a:tr>
              <a:tr h="1062990">
                <a:tc>
                  <a:txBody>
                    <a:bodyPr/>
                    <a:lstStyle/>
                    <a:p>
                      <a:pPr marL="0" marR="0">
                        <a:spcBef>
                          <a:spcPts val="0"/>
                        </a:spcBef>
                        <a:spcAft>
                          <a:spcPts val="0"/>
                        </a:spcAft>
                      </a:pPr>
                      <a:r>
                        <a:rPr lang="en-US" sz="1400" dirty="0">
                          <a:effectLst/>
                        </a:rPr>
                        <a:t>Influence</a:t>
                      </a:r>
                      <a:endParaRPr lang="en-US" sz="2000" dirty="0">
                        <a:effectLst/>
                        <a:latin typeface="Calibri" panose="020F0502020204030204" pitchFamily="34" charset="0"/>
                        <a:ea typeface="Times New Roman" panose="02020603050405020304" pitchFamily="18" charset="0"/>
                      </a:endParaRPr>
                    </a:p>
                  </a:txBody>
                  <a:tcPr marL="66212" marR="66212" marT="0" marB="0"/>
                </a:tc>
                <a:tc>
                  <a:txBody>
                    <a:bodyPr/>
                    <a:lstStyle/>
                    <a:p>
                      <a:pPr marL="0" marR="0">
                        <a:spcBef>
                          <a:spcPts val="0"/>
                        </a:spcBef>
                        <a:spcAft>
                          <a:spcPts val="0"/>
                        </a:spcAft>
                      </a:pPr>
                      <a:r>
                        <a:rPr lang="en-US" sz="1050" dirty="0">
                          <a:effectLst/>
                        </a:rPr>
                        <a:t>Present examples of successful advocacy by others and possible benefits of child support advocacy to this community.</a:t>
                      </a:r>
                      <a:endParaRPr lang="en-US" sz="1400" dirty="0">
                        <a:effectLst/>
                        <a:latin typeface="Calibri" panose="020F0502020204030204" pitchFamily="34" charset="0"/>
                        <a:ea typeface="Times New Roman" panose="02020603050405020304" pitchFamily="18" charset="0"/>
                      </a:endParaRPr>
                    </a:p>
                  </a:txBody>
                  <a:tcPr marL="66212" marR="66212" marT="0" marB="0">
                    <a:solidFill>
                      <a:schemeClr val="accent2">
                        <a:lumMod val="20000"/>
                        <a:lumOff val="80000"/>
                      </a:schemeClr>
                    </a:solidFill>
                  </a:tcPr>
                </a:tc>
                <a:tc>
                  <a:txBody>
                    <a:bodyPr/>
                    <a:lstStyle/>
                    <a:p>
                      <a:pPr marL="0" marR="0">
                        <a:spcBef>
                          <a:spcPts val="0"/>
                        </a:spcBef>
                        <a:spcAft>
                          <a:spcPts val="0"/>
                        </a:spcAft>
                      </a:pPr>
                      <a:r>
                        <a:rPr lang="en-US" sz="1050" dirty="0">
                          <a:effectLst/>
                        </a:rPr>
                        <a:t>Provide information on how child support reform will benefit potential allies’ constituencies.</a:t>
                      </a:r>
                      <a:endParaRPr lang="en-US" sz="1400" dirty="0">
                        <a:effectLst/>
                        <a:latin typeface="Calibri" panose="020F0502020204030204" pitchFamily="34" charset="0"/>
                        <a:ea typeface="Times New Roman" panose="02020603050405020304" pitchFamily="18" charset="0"/>
                      </a:endParaRPr>
                    </a:p>
                  </a:txBody>
                  <a:tcPr marL="66212" marR="66212" marT="0" marB="0">
                    <a:solidFill>
                      <a:schemeClr val="accent2">
                        <a:lumMod val="20000"/>
                        <a:lumOff val="80000"/>
                      </a:schemeClr>
                    </a:solidFill>
                  </a:tcPr>
                </a:tc>
                <a:tc>
                  <a:txBody>
                    <a:bodyPr/>
                    <a:lstStyle/>
                    <a:p>
                      <a:pPr marL="0" marR="0">
                        <a:spcBef>
                          <a:spcPts val="0"/>
                        </a:spcBef>
                        <a:spcAft>
                          <a:spcPts val="0"/>
                        </a:spcAft>
                      </a:pPr>
                      <a:r>
                        <a:rPr lang="en-US" sz="1050" dirty="0">
                          <a:effectLst/>
                        </a:rPr>
                        <a:t>Respond quickly to media questions with credible information and invite media to selected coalition meetings.</a:t>
                      </a:r>
                      <a:endParaRPr lang="en-US" sz="1400" dirty="0">
                        <a:effectLst/>
                        <a:latin typeface="Calibri" panose="020F0502020204030204" pitchFamily="34" charset="0"/>
                        <a:ea typeface="Times New Roman" panose="02020603050405020304" pitchFamily="18" charset="0"/>
                      </a:endParaRPr>
                    </a:p>
                  </a:txBody>
                  <a:tcPr marL="66212" marR="66212" marT="0" marB="0">
                    <a:solidFill>
                      <a:schemeClr val="accent2">
                        <a:lumMod val="20000"/>
                        <a:lumOff val="80000"/>
                      </a:schemeClr>
                    </a:solidFill>
                  </a:tcPr>
                </a:tc>
                <a:tc>
                  <a:txBody>
                    <a:bodyPr/>
                    <a:lstStyle/>
                    <a:p>
                      <a:pPr marL="0" marR="0">
                        <a:spcBef>
                          <a:spcPts val="0"/>
                        </a:spcBef>
                        <a:spcAft>
                          <a:spcPts val="0"/>
                        </a:spcAft>
                      </a:pPr>
                      <a:r>
                        <a:rPr lang="en-US" sz="1050" dirty="0">
                          <a:effectLst/>
                        </a:rPr>
                        <a:t>Keep </a:t>
                      </a:r>
                      <a:r>
                        <a:rPr lang="en-US" sz="1050" dirty="0" err="1">
                          <a:effectLst/>
                        </a:rPr>
                        <a:t>decisionmakers</a:t>
                      </a:r>
                      <a:r>
                        <a:rPr lang="en-US" sz="1050" dirty="0">
                          <a:effectLst/>
                        </a:rPr>
                        <a:t> informed of the agency’s position on legislative and regulatory proposals and the reason for those positions. Respond quickly to questions with credible information.</a:t>
                      </a:r>
                      <a:endParaRPr lang="en-US" sz="1400" dirty="0">
                        <a:effectLst/>
                        <a:latin typeface="Calibri" panose="020F0502020204030204" pitchFamily="34" charset="0"/>
                        <a:ea typeface="Times New Roman" panose="02020603050405020304" pitchFamily="18" charset="0"/>
                      </a:endParaRPr>
                    </a:p>
                  </a:txBody>
                  <a:tcPr marL="66212" marR="66212" marT="0" marB="0">
                    <a:solidFill>
                      <a:schemeClr val="accent2">
                        <a:lumMod val="20000"/>
                        <a:lumOff val="80000"/>
                      </a:schemeClr>
                    </a:solidFill>
                  </a:tcPr>
                </a:tc>
              </a:tr>
              <a:tr h="971921">
                <a:tc>
                  <a:txBody>
                    <a:bodyPr/>
                    <a:lstStyle/>
                    <a:p>
                      <a:pPr marL="0" marR="0">
                        <a:spcBef>
                          <a:spcPts val="0"/>
                        </a:spcBef>
                        <a:spcAft>
                          <a:spcPts val="0"/>
                        </a:spcAft>
                      </a:pPr>
                      <a:r>
                        <a:rPr lang="en-US" sz="1400" dirty="0">
                          <a:effectLst/>
                        </a:rPr>
                        <a:t>Organize</a:t>
                      </a:r>
                      <a:endParaRPr lang="en-US" sz="2000" dirty="0">
                        <a:effectLst/>
                        <a:latin typeface="Calibri" panose="020F0502020204030204" pitchFamily="34" charset="0"/>
                        <a:ea typeface="Times New Roman" panose="02020603050405020304" pitchFamily="18" charset="0"/>
                      </a:endParaRPr>
                    </a:p>
                  </a:txBody>
                  <a:tcPr marL="66212" marR="66212" marT="0" marB="0"/>
                </a:tc>
                <a:tc>
                  <a:txBody>
                    <a:bodyPr/>
                    <a:lstStyle/>
                    <a:p>
                      <a:pPr marL="0" marR="0" algn="l" defTabSz="457200" rtl="0" eaLnBrk="1" latinLnBrk="0" hangingPunct="1">
                        <a:spcBef>
                          <a:spcPts val="0"/>
                        </a:spcBef>
                        <a:spcAft>
                          <a:spcPts val="0"/>
                        </a:spcAft>
                      </a:pPr>
                      <a:r>
                        <a:rPr lang="en-US" sz="1050" kern="1200" dirty="0">
                          <a:solidFill>
                            <a:schemeClr val="dk1"/>
                          </a:solidFill>
                          <a:effectLst/>
                          <a:latin typeface="+mn-lt"/>
                          <a:ea typeface="+mn-ea"/>
                          <a:cs typeface="+mn-cs"/>
                        </a:rPr>
                        <a:t>Conduct meetings with the community to suggest advocacy actions and report results.</a:t>
                      </a:r>
                    </a:p>
                  </a:txBody>
                  <a:tcPr marL="66212" marR="66212" marT="0" marB="0">
                    <a:solidFill>
                      <a:schemeClr val="accent2">
                        <a:lumMod val="40000"/>
                        <a:lumOff val="60000"/>
                      </a:schemeClr>
                    </a:solidFill>
                  </a:tcPr>
                </a:tc>
                <a:tc>
                  <a:txBody>
                    <a:bodyPr/>
                    <a:lstStyle/>
                    <a:p>
                      <a:pPr marL="0" marR="0" algn="l" defTabSz="457200" rtl="0" eaLnBrk="1" latinLnBrk="0" hangingPunct="1">
                        <a:spcBef>
                          <a:spcPts val="0"/>
                        </a:spcBef>
                        <a:spcAft>
                          <a:spcPts val="0"/>
                        </a:spcAft>
                      </a:pPr>
                      <a:r>
                        <a:rPr lang="en-US" sz="1050" kern="1200" dirty="0">
                          <a:solidFill>
                            <a:schemeClr val="dk1"/>
                          </a:solidFill>
                          <a:effectLst/>
                          <a:latin typeface="+mn-lt"/>
                          <a:ea typeface="+mn-ea"/>
                          <a:cs typeface="+mn-cs"/>
                        </a:rPr>
                        <a:t>Build and convene a child support reform coalition of different organizations to work together on the issue.</a:t>
                      </a:r>
                    </a:p>
                  </a:txBody>
                  <a:tcPr marL="66212" marR="66212" marT="0" marB="0">
                    <a:solidFill>
                      <a:schemeClr val="accent2">
                        <a:lumMod val="40000"/>
                        <a:lumOff val="60000"/>
                      </a:schemeClr>
                    </a:solidFill>
                  </a:tcPr>
                </a:tc>
                <a:tc>
                  <a:txBody>
                    <a:bodyPr/>
                    <a:lstStyle/>
                    <a:p>
                      <a:pPr marL="0" marR="0" algn="l" defTabSz="457200" rtl="0" eaLnBrk="1" latinLnBrk="0" hangingPunct="1">
                        <a:spcBef>
                          <a:spcPts val="0"/>
                        </a:spcBef>
                        <a:spcAft>
                          <a:spcPts val="0"/>
                        </a:spcAft>
                      </a:pPr>
                      <a:r>
                        <a:rPr lang="en-US" sz="1050" kern="1200" dirty="0">
                          <a:solidFill>
                            <a:schemeClr val="dk1"/>
                          </a:solidFill>
                          <a:effectLst/>
                          <a:latin typeface="+mn-lt"/>
                          <a:ea typeface="+mn-ea"/>
                          <a:cs typeface="+mn-cs"/>
                        </a:rPr>
                        <a:t>Keep in touch on a regular basis with members of the media.</a:t>
                      </a:r>
                    </a:p>
                  </a:txBody>
                  <a:tcPr marL="66212" marR="66212" marT="0" marB="0">
                    <a:solidFill>
                      <a:schemeClr val="accent2">
                        <a:lumMod val="40000"/>
                        <a:lumOff val="60000"/>
                      </a:schemeClr>
                    </a:solidFill>
                  </a:tcPr>
                </a:tc>
                <a:tc>
                  <a:txBody>
                    <a:bodyPr/>
                    <a:lstStyle/>
                    <a:p>
                      <a:pPr marL="0" marR="0" algn="l" defTabSz="457200" rtl="0" eaLnBrk="1" latinLnBrk="0" hangingPunct="1">
                        <a:spcBef>
                          <a:spcPts val="0"/>
                        </a:spcBef>
                        <a:spcAft>
                          <a:spcPts val="0"/>
                        </a:spcAft>
                      </a:pPr>
                      <a:r>
                        <a:rPr lang="en-US" sz="1050" kern="1200" dirty="0">
                          <a:solidFill>
                            <a:schemeClr val="dk1"/>
                          </a:solidFill>
                          <a:effectLst/>
                          <a:latin typeface="+mn-lt"/>
                          <a:ea typeface="+mn-ea"/>
                          <a:cs typeface="+mn-cs"/>
                        </a:rPr>
                        <a:t>Organize community activists, organizational advocates, and other Allies to contact or visit </a:t>
                      </a:r>
                      <a:r>
                        <a:rPr lang="en-US" sz="1050" kern="1200" dirty="0" err="1">
                          <a:solidFill>
                            <a:schemeClr val="dk1"/>
                          </a:solidFill>
                          <a:effectLst/>
                          <a:latin typeface="+mn-lt"/>
                          <a:ea typeface="+mn-ea"/>
                          <a:cs typeface="+mn-cs"/>
                        </a:rPr>
                        <a:t>decisionmakers</a:t>
                      </a:r>
                      <a:r>
                        <a:rPr lang="en-US" sz="1050" kern="1200" dirty="0">
                          <a:solidFill>
                            <a:schemeClr val="dk1"/>
                          </a:solidFill>
                          <a:effectLst/>
                          <a:latin typeface="+mn-lt"/>
                          <a:ea typeface="+mn-ea"/>
                          <a:cs typeface="+mn-cs"/>
                        </a:rPr>
                        <a:t>.</a:t>
                      </a:r>
                    </a:p>
                  </a:txBody>
                  <a:tcPr marL="66212" marR="66212" marT="0" marB="0">
                    <a:solidFill>
                      <a:schemeClr val="accent2">
                        <a:lumMod val="40000"/>
                        <a:lumOff val="60000"/>
                      </a:schemeClr>
                    </a:solidFill>
                  </a:tcPr>
                </a:tc>
              </a:tr>
            </a:tbl>
          </a:graphicData>
        </a:graphic>
      </p:graphicFrame>
      <p:sp>
        <p:nvSpPr>
          <p:cNvPr id="7" name="TextBox 6"/>
          <p:cNvSpPr txBox="1"/>
          <p:nvPr/>
        </p:nvSpPr>
        <p:spPr>
          <a:xfrm>
            <a:off x="1909519" y="5890438"/>
            <a:ext cx="7234481" cy="276999"/>
          </a:xfrm>
          <a:prstGeom prst="rect">
            <a:avLst/>
          </a:prstGeom>
          <a:noFill/>
        </p:spPr>
        <p:txBody>
          <a:bodyPr wrap="none" rtlCol="0">
            <a:spAutoFit/>
          </a:bodyPr>
          <a:lstStyle/>
          <a:p>
            <a:r>
              <a:rPr lang="en-US" sz="1200" dirty="0" smtClean="0"/>
              <a:t>Adapted from Alliance for Justice (2004) </a:t>
            </a:r>
            <a:r>
              <a:rPr lang="en-US" sz="1200" i="1" dirty="0" smtClean="0"/>
              <a:t>Investing in Change: A Funder’s Guide to Supporting Advocacy</a:t>
            </a:r>
            <a:endParaRPr lang="en-US" sz="1200" dirty="0"/>
          </a:p>
        </p:txBody>
      </p:sp>
    </p:spTree>
    <p:extLst>
      <p:ext uri="{BB962C8B-B14F-4D97-AF65-F5344CB8AC3E}">
        <p14:creationId xmlns:p14="http://schemas.microsoft.com/office/powerpoint/2010/main" val="2967536968"/>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engagement is the primary focus of our evaluation framework</a:t>
            </a:r>
            <a:endParaRPr lang="en-US" dirty="0"/>
          </a:p>
        </p:txBody>
      </p:sp>
      <p:sp>
        <p:nvSpPr>
          <p:cNvPr id="4" name="Footer Placeholder 3"/>
          <p:cNvSpPr>
            <a:spLocks noGrp="1"/>
          </p:cNvSpPr>
          <p:nvPr>
            <p:ph type="ftr" sz="quarter" idx="10"/>
          </p:nvPr>
        </p:nvSpPr>
        <p:spPr/>
        <p:txBody>
          <a:bodyPr/>
          <a:lstStyle/>
          <a:p>
            <a:pPr>
              <a:defRPr/>
            </a:pPr>
            <a:fld id="{2A7DA33C-7952-41FD-BE20-050733A75A2D}" type="datetime4">
              <a:rPr lang="en-US" smtClean="0"/>
              <a:pPr>
                <a:defRPr/>
              </a:pPr>
              <a:t>October 26, 2017</a:t>
            </a:fld>
            <a:endParaRPr lang="en-US"/>
          </a:p>
        </p:txBody>
      </p:sp>
      <p:sp>
        <p:nvSpPr>
          <p:cNvPr id="5" name="Slide Number Placeholder 4"/>
          <p:cNvSpPr>
            <a:spLocks noGrp="1"/>
          </p:cNvSpPr>
          <p:nvPr>
            <p:ph type="sldNum" sz="quarter" idx="11"/>
          </p:nvPr>
        </p:nvSpPr>
        <p:spPr/>
        <p:txBody>
          <a:bodyPr/>
          <a:lstStyle/>
          <a:p>
            <a:pPr>
              <a:defRPr/>
            </a:pPr>
            <a:fld id="{68109149-6A5B-468A-A554-31D70C029FB1}" type="slidenum">
              <a:rPr lang="en-US" smtClean="0"/>
              <a:pPr>
                <a:defRPr/>
              </a:pPr>
              <a:t>15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20805261"/>
              </p:ext>
            </p:extLst>
          </p:nvPr>
        </p:nvGraphicFramePr>
        <p:xfrm>
          <a:off x="274638" y="1499870"/>
          <a:ext cx="6320470" cy="4512310"/>
        </p:xfrm>
        <a:graphic>
          <a:graphicData uri="http://schemas.openxmlformats.org/drawingml/2006/table">
            <a:tbl>
              <a:tblPr firstRow="1" bandRow="1">
                <a:tableStyleId>{5C22544A-7EE6-4342-B048-85BDC9FD1C3A}</a:tableStyleId>
              </a:tblPr>
              <a:tblGrid>
                <a:gridCol w="1264094"/>
                <a:gridCol w="1264094"/>
                <a:gridCol w="1264094"/>
                <a:gridCol w="1264094"/>
                <a:gridCol w="1264094"/>
              </a:tblGrid>
              <a:tr h="778720">
                <a:tc>
                  <a:txBody>
                    <a:bodyPr/>
                    <a:lstStyle/>
                    <a:p>
                      <a:r>
                        <a:rPr lang="en-US" sz="1400" dirty="0" smtClean="0"/>
                        <a:t>Audience</a:t>
                      </a:r>
                      <a:endParaRPr lang="en-US" sz="1400" dirty="0"/>
                    </a:p>
                  </a:txBody>
                  <a:tcPr/>
                </a:tc>
                <a:tc>
                  <a:txBody>
                    <a:bodyPr/>
                    <a:lstStyle/>
                    <a:p>
                      <a:r>
                        <a:rPr lang="en-US" sz="1400" dirty="0" smtClean="0"/>
                        <a:t>Description</a:t>
                      </a:r>
                      <a:endParaRPr lang="en-US" sz="1400" dirty="0"/>
                    </a:p>
                  </a:txBody>
                  <a:tcPr/>
                </a:tc>
                <a:tc>
                  <a:txBody>
                    <a:bodyPr/>
                    <a:lstStyle/>
                    <a:p>
                      <a:r>
                        <a:rPr lang="en-US" sz="1400" dirty="0" smtClean="0"/>
                        <a:t>Activities</a:t>
                      </a:r>
                      <a:endParaRPr lang="en-US" sz="1400" dirty="0"/>
                    </a:p>
                  </a:txBody>
                  <a:tcPr/>
                </a:tc>
                <a:tc>
                  <a:txBody>
                    <a:bodyPr/>
                    <a:lstStyle/>
                    <a:p>
                      <a:r>
                        <a:rPr lang="en-US" sz="1400" dirty="0" smtClean="0"/>
                        <a:t>Outputs</a:t>
                      </a:r>
                      <a:endParaRPr lang="en-US" sz="1400" dirty="0"/>
                    </a:p>
                  </a:txBody>
                  <a:tcPr/>
                </a:tc>
                <a:tc>
                  <a:txBody>
                    <a:bodyPr/>
                    <a:lstStyle/>
                    <a:p>
                      <a:r>
                        <a:rPr lang="en-US" sz="1400" dirty="0" smtClean="0"/>
                        <a:t>Outcomes</a:t>
                      </a:r>
                      <a:endParaRPr lang="en-US" sz="1400" dirty="0"/>
                    </a:p>
                  </a:txBody>
                  <a:tcPr/>
                </a:tc>
              </a:tr>
              <a:tr h="778720">
                <a:tc>
                  <a:txBody>
                    <a:bodyPr/>
                    <a:lstStyle/>
                    <a:p>
                      <a:r>
                        <a:rPr lang="en-US" sz="1400" dirty="0" smtClean="0"/>
                        <a:t>Community</a:t>
                      </a:r>
                      <a:endParaRPr lang="en-US" sz="1400" dirty="0"/>
                    </a:p>
                  </a:txBody>
                  <a:tcPr/>
                </a:tc>
                <a:tc rowSpan="4">
                  <a:txBody>
                    <a:bodyPr/>
                    <a:lstStyle/>
                    <a:p>
                      <a:r>
                        <a:rPr lang="en-US" sz="1200" dirty="0" smtClean="0"/>
                        <a:t>This is where we specifically name which individuals and institutions</a:t>
                      </a:r>
                      <a:r>
                        <a:rPr lang="en-US" sz="1200" baseline="0" dirty="0" smtClean="0"/>
                        <a:t> are included in each audience. </a:t>
                      </a:r>
                    </a:p>
                    <a:p>
                      <a:endParaRPr lang="en-US" sz="1200" baseline="0" dirty="0" smtClean="0"/>
                    </a:p>
                    <a:p>
                      <a:r>
                        <a:rPr lang="en-US" sz="1200" baseline="0" dirty="0" smtClean="0"/>
                        <a:t>For example, Media could include individual reporters and news outlets.</a:t>
                      </a:r>
                      <a:endParaRPr lang="en-US" sz="1200" dirty="0"/>
                    </a:p>
                  </a:txBody>
                  <a:tcPr/>
                </a:tc>
                <a:tc rowSpan="4">
                  <a:txBody>
                    <a:bodyPr/>
                    <a:lstStyle/>
                    <a:p>
                      <a:r>
                        <a:rPr lang="en-US" sz="1200" dirty="0" smtClean="0"/>
                        <a:t>This is where we describe the actions we take</a:t>
                      </a:r>
                      <a:r>
                        <a:rPr lang="en-US" sz="1200" baseline="0" dirty="0" smtClean="0"/>
                        <a:t> to </a:t>
                      </a:r>
                      <a:r>
                        <a:rPr lang="en-US" sz="1200" b="1" baseline="0" dirty="0" smtClean="0"/>
                        <a:t>educate</a:t>
                      </a:r>
                      <a:r>
                        <a:rPr lang="en-US" sz="1200" b="0" baseline="0" dirty="0" smtClean="0"/>
                        <a:t>, </a:t>
                      </a:r>
                      <a:r>
                        <a:rPr lang="en-US" sz="1200" b="1" baseline="0" dirty="0" smtClean="0"/>
                        <a:t>influence</a:t>
                      </a:r>
                      <a:r>
                        <a:rPr lang="en-US" sz="1200" b="0" baseline="0" dirty="0" smtClean="0"/>
                        <a:t>, and </a:t>
                      </a:r>
                      <a:r>
                        <a:rPr lang="en-US" sz="1200" b="1" baseline="0" dirty="0" smtClean="0"/>
                        <a:t>organize </a:t>
                      </a:r>
                      <a:r>
                        <a:rPr lang="en-US" sz="1200" b="0" baseline="0" dirty="0" smtClean="0"/>
                        <a:t>each </a:t>
                      </a:r>
                      <a:r>
                        <a:rPr lang="en-US" sz="1200" b="0" baseline="0" dirty="0" smtClean="0"/>
                        <a:t>audience. </a:t>
                      </a:r>
                    </a:p>
                    <a:p>
                      <a:endParaRPr lang="en-US" sz="1200" b="0" baseline="0" dirty="0" smtClean="0"/>
                    </a:p>
                    <a:p>
                      <a:r>
                        <a:rPr lang="en-US" sz="1200" b="0" baseline="0" dirty="0" smtClean="0"/>
                        <a:t>For example, we might engage the Media by inviting reporters to an event featuring remarks from state officials.</a:t>
                      </a:r>
                      <a:endParaRPr lang="en-US" sz="1200" dirty="0"/>
                    </a:p>
                  </a:txBody>
                  <a:tcPr/>
                </a:tc>
                <a:tc rowSpan="4">
                  <a:txBody>
                    <a:bodyPr/>
                    <a:lstStyle/>
                    <a:p>
                      <a:r>
                        <a:rPr lang="en-US" sz="1200" dirty="0" smtClean="0"/>
                        <a:t>This is where we describe the number of</a:t>
                      </a:r>
                      <a:r>
                        <a:rPr lang="en-US" sz="1200" baseline="0" dirty="0" smtClean="0"/>
                        <a:t> actions we take to engage each audience.</a:t>
                      </a:r>
                    </a:p>
                    <a:p>
                      <a:endParaRPr lang="en-US" sz="1200" baseline="0" dirty="0" smtClean="0"/>
                    </a:p>
                    <a:p>
                      <a:r>
                        <a:rPr lang="en-US" sz="1200" baseline="0" dirty="0" smtClean="0"/>
                        <a:t>For example,</a:t>
                      </a:r>
                    </a:p>
                    <a:p>
                      <a:r>
                        <a:rPr lang="en-US" sz="1200" baseline="0" dirty="0" smtClean="0"/>
                        <a:t>10 reporters invited</a:t>
                      </a:r>
                    </a:p>
                    <a:p>
                      <a:r>
                        <a:rPr lang="en-US" sz="1200" baseline="0" dirty="0" smtClean="0"/>
                        <a:t>2 events per year</a:t>
                      </a:r>
                      <a:endParaRPr lang="en-US" sz="1200" dirty="0"/>
                    </a:p>
                  </a:txBody>
                  <a:tcPr/>
                </a:tc>
                <a:tc rowSpan="4">
                  <a:txBody>
                    <a:bodyPr/>
                    <a:lstStyle/>
                    <a:p>
                      <a:r>
                        <a:rPr lang="en-US" sz="1200" dirty="0" smtClean="0"/>
                        <a:t>This is where we describe the </a:t>
                      </a:r>
                      <a:r>
                        <a:rPr lang="en-US" sz="1200" i="1" dirty="0" smtClean="0"/>
                        <a:t>direct</a:t>
                      </a:r>
                      <a:r>
                        <a:rPr lang="en-US" sz="1200" i="0" baseline="0" dirty="0" smtClean="0"/>
                        <a:t> result of these actions.</a:t>
                      </a:r>
                    </a:p>
                    <a:p>
                      <a:endParaRPr lang="en-US" sz="1200" i="0" baseline="0" dirty="0" smtClean="0"/>
                    </a:p>
                    <a:p>
                      <a:r>
                        <a:rPr lang="en-US" sz="1200" i="0" baseline="0" dirty="0" smtClean="0"/>
                        <a:t>For example,</a:t>
                      </a:r>
                    </a:p>
                    <a:p>
                      <a:r>
                        <a:rPr lang="en-US" sz="1200" i="0" baseline="0" dirty="0" smtClean="0"/>
                        <a:t>3 reporters attend each event</a:t>
                      </a:r>
                    </a:p>
                    <a:p>
                      <a:r>
                        <a:rPr lang="en-US" sz="1200" i="0" baseline="0" dirty="0" smtClean="0"/>
                        <a:t>1 news story published</a:t>
                      </a:r>
                    </a:p>
                  </a:txBody>
                  <a:tcPr/>
                </a:tc>
              </a:tr>
              <a:tr h="1088075">
                <a:tc>
                  <a:txBody>
                    <a:bodyPr/>
                    <a:lstStyle/>
                    <a:p>
                      <a:r>
                        <a:rPr lang="en-US" sz="1400" dirty="0" smtClean="0"/>
                        <a:t>Allies/ Stakeholders</a:t>
                      </a:r>
                      <a:endParaRPr lang="en-US" sz="1400" dirty="0"/>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r>
              <a:tr h="778720">
                <a:tc>
                  <a:txBody>
                    <a:bodyPr/>
                    <a:lstStyle/>
                    <a:p>
                      <a:r>
                        <a:rPr lang="en-US" sz="1400" dirty="0" smtClean="0"/>
                        <a:t>Media</a:t>
                      </a:r>
                      <a:endParaRPr lang="en-US" sz="1400" dirty="0"/>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r>
              <a:tr h="1088075">
                <a:tc>
                  <a:txBody>
                    <a:bodyPr/>
                    <a:lstStyle/>
                    <a:p>
                      <a:r>
                        <a:rPr lang="en-US" sz="1400" dirty="0" smtClean="0"/>
                        <a:t>Decision-makers</a:t>
                      </a:r>
                      <a:endParaRPr lang="en-US" sz="1400" dirty="0"/>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r>
            </a:tbl>
          </a:graphicData>
        </a:graphic>
      </p:graphicFrame>
      <p:sp>
        <p:nvSpPr>
          <p:cNvPr id="8" name="Right Arrow 7"/>
          <p:cNvSpPr/>
          <p:nvPr/>
        </p:nvSpPr>
        <p:spPr bwMode="auto">
          <a:xfrm>
            <a:off x="6651370" y="5440680"/>
            <a:ext cx="651510" cy="480060"/>
          </a:xfrm>
          <a:prstGeom prst="rightArrow">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9" name="TextBox 8"/>
          <p:cNvSpPr txBox="1"/>
          <p:nvPr/>
        </p:nvSpPr>
        <p:spPr>
          <a:xfrm>
            <a:off x="7367453" y="4751189"/>
            <a:ext cx="1442535" cy="1169551"/>
          </a:xfrm>
          <a:prstGeom prst="rect">
            <a:avLst/>
          </a:prstGeom>
          <a:solidFill>
            <a:schemeClr val="accent2">
              <a:lumMod val="20000"/>
              <a:lumOff val="80000"/>
            </a:schemeClr>
          </a:solidFill>
        </p:spPr>
        <p:txBody>
          <a:bodyPr wrap="square" rtlCol="0">
            <a:spAutoFit/>
          </a:bodyPr>
          <a:lstStyle/>
          <a:p>
            <a:r>
              <a:rPr lang="en-US" sz="1400" dirty="0" smtClean="0"/>
              <a:t>These activities result in a policy outcome, for example a bill passing</a:t>
            </a:r>
            <a:endParaRPr lang="en-US" sz="1400" dirty="0"/>
          </a:p>
        </p:txBody>
      </p:sp>
      <p:sp>
        <p:nvSpPr>
          <p:cNvPr id="10" name="Right Arrow 9"/>
          <p:cNvSpPr/>
          <p:nvPr/>
        </p:nvSpPr>
        <p:spPr bwMode="auto">
          <a:xfrm rot="16200000">
            <a:off x="7727340" y="4104214"/>
            <a:ext cx="651510" cy="480060"/>
          </a:xfrm>
          <a:prstGeom prst="rightArrow">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1" name="TextBox 10"/>
          <p:cNvSpPr txBox="1"/>
          <p:nvPr/>
        </p:nvSpPr>
        <p:spPr>
          <a:xfrm>
            <a:off x="7362255" y="1473549"/>
            <a:ext cx="1442535" cy="2462213"/>
          </a:xfrm>
          <a:prstGeom prst="rect">
            <a:avLst/>
          </a:prstGeom>
          <a:solidFill>
            <a:schemeClr val="accent2">
              <a:lumMod val="20000"/>
              <a:lumOff val="80000"/>
            </a:schemeClr>
          </a:solidFill>
        </p:spPr>
        <p:txBody>
          <a:bodyPr wrap="square" rtlCol="0">
            <a:spAutoFit/>
          </a:bodyPr>
          <a:lstStyle/>
          <a:p>
            <a:r>
              <a:rPr lang="en-US" sz="1400" dirty="0" smtClean="0"/>
              <a:t>This policy outcome results in positive social change, for example $10M budget increase for affordable housing, which will house 700 more families.</a:t>
            </a:r>
            <a:endParaRPr lang="en-US" sz="1400" dirty="0"/>
          </a:p>
        </p:txBody>
      </p:sp>
    </p:spTree>
    <p:extLst>
      <p:ext uri="{BB962C8B-B14F-4D97-AF65-F5344CB8AC3E}">
        <p14:creationId xmlns:p14="http://schemas.microsoft.com/office/powerpoint/2010/main" val="40061480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549275" y="271463"/>
            <a:ext cx="7543800" cy="4800600"/>
          </a:xfrm>
        </p:spPr>
        <p:txBody>
          <a:bodyPr/>
          <a:lstStyle/>
          <a:p>
            <a:r>
              <a:rPr lang="en-US" sz="3600" dirty="0" smtClean="0">
                <a:cs typeface="ＭＳ Ｐゴシック"/>
              </a:rPr>
              <a:t>Activity:</a:t>
            </a:r>
            <a:br>
              <a:rPr lang="en-US" sz="3600" dirty="0" smtClean="0">
                <a:cs typeface="ＭＳ Ｐゴシック"/>
              </a:rPr>
            </a:br>
            <a:r>
              <a:rPr lang="en-US" sz="3600" dirty="0" smtClean="0">
                <a:cs typeface="ＭＳ Ｐゴシック"/>
              </a:rPr>
              <a:t>How does your organization engage these audiences?</a:t>
            </a:r>
          </a:p>
        </p:txBody>
      </p:sp>
      <p:sp>
        <p:nvSpPr>
          <p:cNvPr id="19458" name="Subtitle 2"/>
          <p:cNvSpPr>
            <a:spLocks noGrp="1"/>
          </p:cNvSpPr>
          <p:nvPr>
            <p:ph type="subTitle" idx="1"/>
          </p:nvPr>
        </p:nvSpPr>
        <p:spPr>
          <a:xfrm>
            <a:off x="271463" y="6080125"/>
            <a:ext cx="6400800" cy="457200"/>
          </a:xfrm>
        </p:spPr>
        <p:txBody>
          <a:bodyPr/>
          <a:lstStyle/>
          <a:p>
            <a:pPr eaLnBrk="1" hangingPunct="1">
              <a:spcBef>
                <a:spcPct val="0"/>
              </a:spcBef>
            </a:pPr>
            <a:r>
              <a:rPr lang="en-US" sz="1800" smtClean="0">
                <a:solidFill>
                  <a:srgbClr val="10167F"/>
                </a:solidFill>
                <a:latin typeface="MetaBold-Roman"/>
                <a:cs typeface="ＭＳ Ｐゴシック"/>
              </a:rPr>
              <a:t>United Way of Massachusetts Bay and Merrimack Valley</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does your organization engage these audiences?</a:t>
            </a:r>
            <a:endParaRPr lang="en-US" dirty="0"/>
          </a:p>
        </p:txBody>
      </p:sp>
      <p:sp>
        <p:nvSpPr>
          <p:cNvPr id="5" name="Content Placeholder 4"/>
          <p:cNvSpPr>
            <a:spLocks noGrp="1"/>
          </p:cNvSpPr>
          <p:nvPr>
            <p:ph idx="1"/>
          </p:nvPr>
        </p:nvSpPr>
        <p:spPr/>
        <p:txBody>
          <a:bodyPr/>
          <a:lstStyle/>
          <a:p>
            <a:pPr marL="457200" indent="-457200">
              <a:buAutoNum type="arabicPeriod"/>
            </a:pPr>
            <a:r>
              <a:rPr lang="en-US" dirty="0" smtClean="0"/>
              <a:t>Using the template at your place, take 10 minutes to describe your organization’s audiences and record as many activities it undertakes to engage them as you can think of.</a:t>
            </a:r>
          </a:p>
          <a:p>
            <a:pPr marL="457200" indent="-457200">
              <a:buAutoNum type="arabicPeriod"/>
            </a:pPr>
            <a:r>
              <a:rPr lang="en-US" dirty="0" smtClean="0"/>
              <a:t>Indicate whether each activity </a:t>
            </a:r>
            <a:r>
              <a:rPr lang="en-US" b="1" dirty="0" smtClean="0"/>
              <a:t>educates</a:t>
            </a:r>
            <a:r>
              <a:rPr lang="en-US" dirty="0" smtClean="0"/>
              <a:t>, </a:t>
            </a:r>
            <a:r>
              <a:rPr lang="en-US" b="1" dirty="0" smtClean="0"/>
              <a:t>influences</a:t>
            </a:r>
            <a:r>
              <a:rPr lang="en-US" dirty="0" smtClean="0"/>
              <a:t>, </a:t>
            </a:r>
            <a:r>
              <a:rPr lang="en-US" smtClean="0"/>
              <a:t>or </a:t>
            </a:r>
            <a:r>
              <a:rPr lang="en-US" b="1" smtClean="0"/>
              <a:t>organizes </a:t>
            </a:r>
            <a:r>
              <a:rPr lang="en-US" smtClean="0"/>
              <a:t>that </a:t>
            </a:r>
            <a:r>
              <a:rPr lang="en-US" dirty="0" smtClean="0"/>
              <a:t>audience to join you in advocating for your desired policy change.</a:t>
            </a:r>
          </a:p>
          <a:p>
            <a:pPr marL="457200" indent="-457200">
              <a:buAutoNum type="arabicPeriod"/>
            </a:pPr>
            <a:r>
              <a:rPr lang="en-US" dirty="0" smtClean="0"/>
              <a:t>Also jot down what the outputs and outcomes of those activities might be (you don’t have to pick real numbers).</a:t>
            </a:r>
          </a:p>
          <a:p>
            <a:pPr marL="457200" indent="-457200">
              <a:buAutoNum type="arabicPeriod"/>
            </a:pPr>
            <a:r>
              <a:rPr lang="en-US" dirty="0" smtClean="0"/>
              <a:t>We’ll spend the next 15 minutes discussing in small groups.</a:t>
            </a:r>
          </a:p>
          <a:p>
            <a:pPr marL="457200" indent="-457200">
              <a:buAutoNum type="arabicPeriod"/>
            </a:pPr>
            <a:endParaRPr lang="en-US" dirty="0"/>
          </a:p>
        </p:txBody>
      </p:sp>
    </p:spTree>
    <p:extLst>
      <p:ext uri="{BB962C8B-B14F-4D97-AF65-F5344CB8AC3E}">
        <p14:creationId xmlns:p14="http://schemas.microsoft.com/office/powerpoint/2010/main" val="413312645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Small group discussion topics</a:t>
            </a:r>
            <a:endParaRPr lang="en-US" dirty="0"/>
          </a:p>
        </p:txBody>
      </p:sp>
      <p:sp>
        <p:nvSpPr>
          <p:cNvPr id="5" name="Content Placeholder 4"/>
          <p:cNvSpPr>
            <a:spLocks noGrp="1"/>
          </p:cNvSpPr>
          <p:nvPr>
            <p:ph idx="1"/>
          </p:nvPr>
        </p:nvSpPr>
        <p:spPr/>
        <p:txBody>
          <a:bodyPr/>
          <a:lstStyle/>
          <a:p>
            <a:pPr marL="457200" indent="-457200">
              <a:buAutoNum type="arabicPeriod"/>
            </a:pPr>
            <a:r>
              <a:rPr lang="en-US" dirty="0" smtClean="0"/>
              <a:t>What’s the distribution of your activities across the four audiences? Do you focus on one or two more so than others? If so, is there a strategic reason for it?</a:t>
            </a:r>
          </a:p>
          <a:p>
            <a:pPr marL="457200" indent="-457200">
              <a:buAutoNum type="arabicPeriod"/>
            </a:pPr>
            <a:r>
              <a:rPr lang="en-US" dirty="0" smtClean="0"/>
              <a:t>What’s the distribution of </a:t>
            </a:r>
            <a:r>
              <a:rPr lang="en-US" b="1" dirty="0" smtClean="0"/>
              <a:t>educating, influencing, </a:t>
            </a:r>
            <a:r>
              <a:rPr lang="en-US" dirty="0" smtClean="0"/>
              <a:t>and </a:t>
            </a:r>
            <a:r>
              <a:rPr lang="en-US" b="1" dirty="0" smtClean="0"/>
              <a:t>mobilizing</a:t>
            </a:r>
            <a:r>
              <a:rPr lang="en-US" dirty="0" smtClean="0"/>
              <a:t> activities throughout your table? Are there pathways for moving your audiences from being educated to mobilized? Are you making efforts to mobilize some audiences more than others?</a:t>
            </a:r>
          </a:p>
          <a:p>
            <a:pPr marL="457200" indent="-457200">
              <a:buAutoNum type="arabicPeriod"/>
            </a:pPr>
            <a:r>
              <a:rPr lang="en-US" dirty="0" smtClean="0"/>
              <a:t>Theoretically, how would you measure the outputs and outcomes of these activities? Do you have the ability to do so in practice?</a:t>
            </a:r>
          </a:p>
          <a:p>
            <a:pPr marL="457200" indent="-457200">
              <a:buAutoNum type="arabicPeriod"/>
            </a:pPr>
            <a:r>
              <a:rPr lang="en-US" dirty="0" smtClean="0"/>
              <a:t>Do all of the activities that you listed support your long-term policy goal? Is there anything that seems extra? What might you consider changing?</a:t>
            </a:r>
          </a:p>
          <a:p>
            <a:pPr marL="457200" indent="-457200">
              <a:buAutoNum type="arabicPeriod"/>
            </a:pPr>
            <a:endParaRPr lang="en-US" dirty="0"/>
          </a:p>
        </p:txBody>
      </p:sp>
    </p:spTree>
    <p:extLst>
      <p:ext uri="{BB962C8B-B14F-4D97-AF65-F5344CB8AC3E}">
        <p14:creationId xmlns:p14="http://schemas.microsoft.com/office/powerpoint/2010/main" val="213929259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p:txBody>
          <a:bodyPr/>
          <a:lstStyle/>
          <a:p>
            <a:r>
              <a:rPr lang="en-US" sz="3600" dirty="0" smtClean="0">
                <a:cs typeface="ＭＳ Ｐゴシック"/>
              </a:rPr>
              <a:t>Large Group Debrief and Q&amp;A</a:t>
            </a:r>
          </a:p>
        </p:txBody>
      </p:sp>
      <p:sp>
        <p:nvSpPr>
          <p:cNvPr id="2" name="Subtitle 1"/>
          <p:cNvSpPr>
            <a:spLocks noGrp="1"/>
          </p:cNvSpPr>
          <p:nvPr>
            <p:ph type="subTitle" idx="1"/>
          </p:nvPr>
        </p:nvSpPr>
        <p:spPr/>
        <p:txBody>
          <a:bodyPr/>
          <a:lstStyle/>
          <a:p>
            <a:endParaRPr lang="en-US"/>
          </a:p>
        </p:txBody>
      </p:sp>
      <p:sp>
        <p:nvSpPr>
          <p:cNvPr id="17410" name="Subtitle 6"/>
          <p:cNvSpPr>
            <a:spLocks/>
          </p:cNvSpPr>
          <p:nvPr/>
        </p:nvSpPr>
        <p:spPr bwMode="white">
          <a:xfrm>
            <a:off x="347663" y="6032500"/>
            <a:ext cx="6400800" cy="457200"/>
          </a:xfrm>
          <a:prstGeom prst="rect">
            <a:avLst/>
          </a:prstGeom>
          <a:noFill/>
          <a:ln w="9525">
            <a:noFill/>
            <a:miter lim="800000"/>
            <a:headEnd/>
            <a:tailEnd/>
          </a:ln>
        </p:spPr>
        <p:txBody>
          <a:bodyPr lIns="0" tIns="0" rIns="457200" bIns="0" anchor="b"/>
          <a:lstStyle/>
          <a:p>
            <a:r>
              <a:rPr lang="en-US" sz="1800">
                <a:solidFill>
                  <a:srgbClr val="10167F"/>
                </a:solidFill>
                <a:latin typeface="MetaBold-Roman"/>
              </a:rPr>
              <a:t>United Way of Massachusetts Bay and Merrimack Valley</a:t>
            </a:r>
          </a:p>
        </p:txBody>
      </p:sp>
    </p:spTree>
    <p:extLst>
      <p:ext uri="{BB962C8B-B14F-4D97-AF65-F5344CB8AC3E}">
        <p14:creationId xmlns:p14="http://schemas.microsoft.com/office/powerpoint/2010/main" val="311821936"/>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7"/>
          <p:cNvSpPr>
            <a:spLocks noGrp="1"/>
          </p:cNvSpPr>
          <p:nvPr>
            <p:ph type="title"/>
          </p:nvPr>
        </p:nvSpPr>
        <p:spPr/>
        <p:txBody>
          <a:bodyPr/>
          <a:lstStyle/>
          <a:p>
            <a:r>
              <a:rPr lang="en-US" smtClean="0">
                <a:cs typeface="ＭＳ Ｐゴシック"/>
              </a:rPr>
              <a:t>Agenda</a:t>
            </a:r>
          </a:p>
        </p:txBody>
      </p:sp>
      <p:sp>
        <p:nvSpPr>
          <p:cNvPr id="25602" name="Content Placeholder 8"/>
          <p:cNvSpPr>
            <a:spLocks noGrp="1"/>
          </p:cNvSpPr>
          <p:nvPr>
            <p:ph idx="1"/>
          </p:nvPr>
        </p:nvSpPr>
        <p:spPr/>
        <p:txBody>
          <a:bodyPr/>
          <a:lstStyle/>
          <a:p>
            <a:r>
              <a:rPr lang="en-US" dirty="0" smtClean="0">
                <a:cs typeface="ＭＳ Ｐゴシック"/>
              </a:rPr>
              <a:t>Overview of United Way’s public policy and advocacy work</a:t>
            </a:r>
          </a:p>
          <a:p>
            <a:r>
              <a:rPr lang="en-US" dirty="0" smtClean="0">
                <a:cs typeface="ＭＳ Ｐゴシック"/>
              </a:rPr>
              <a:t>United Way’s public policy evaluation framework</a:t>
            </a:r>
          </a:p>
          <a:p>
            <a:r>
              <a:rPr lang="en-US" dirty="0" smtClean="0">
                <a:cs typeface="ＭＳ Ｐゴシック"/>
              </a:rPr>
              <a:t>Mapping your own advocacy to United Way’s evaluation framework</a:t>
            </a:r>
          </a:p>
          <a:p>
            <a:r>
              <a:rPr lang="en-US" dirty="0" smtClean="0">
                <a:cs typeface="ＭＳ Ｐゴシック"/>
              </a:rPr>
              <a:t>Group discussion</a:t>
            </a:r>
          </a:p>
          <a:p>
            <a:r>
              <a:rPr lang="en-US" dirty="0" smtClean="0">
                <a:cs typeface="ＭＳ Ｐゴシック"/>
              </a:rPr>
              <a:t>Q &amp; A</a:t>
            </a:r>
          </a:p>
        </p:txBody>
      </p:sp>
      <p:sp>
        <p:nvSpPr>
          <p:cNvPr id="25603" name="Footer Placeholder 3"/>
          <p:cNvSpPr>
            <a:spLocks noGrp="1"/>
          </p:cNvSpPr>
          <p:nvPr>
            <p:ph type="ftr" sz="quarter" idx="10"/>
          </p:nvPr>
        </p:nvSpPr>
        <p:spPr>
          <a:noFill/>
          <a:ln>
            <a:miter lim="800000"/>
            <a:headEnd/>
            <a:tailEnd/>
          </a:ln>
        </p:spPr>
        <p:txBody>
          <a:bodyPr/>
          <a:lstStyle/>
          <a:p>
            <a:fld id="{4D48FECF-48C1-4733-A2E9-86368A219538}" type="datetime4">
              <a:rPr lang="en-US" smtClean="0">
                <a:ea typeface="ＭＳ Ｐゴシック"/>
                <a:cs typeface="ＭＳ Ｐゴシック"/>
              </a:rPr>
              <a:pPr/>
              <a:t>October 26, 2017</a:t>
            </a:fld>
            <a:endParaRPr lang="en-US" smtClean="0">
              <a:ea typeface="ＭＳ Ｐゴシック"/>
              <a:cs typeface="ＭＳ Ｐゴシック"/>
            </a:endParaRPr>
          </a:p>
        </p:txBody>
      </p:sp>
      <p:sp>
        <p:nvSpPr>
          <p:cNvPr id="25604" name="Slide Number Placeholder 4"/>
          <p:cNvSpPr>
            <a:spLocks noGrp="1"/>
          </p:cNvSpPr>
          <p:nvPr>
            <p:ph type="sldNum" sz="quarter" idx="11"/>
          </p:nvPr>
        </p:nvSpPr>
        <p:spPr>
          <a:noFill/>
          <a:ln>
            <a:miter lim="800000"/>
            <a:headEnd/>
            <a:tailEnd/>
          </a:ln>
        </p:spPr>
        <p:txBody>
          <a:bodyPr/>
          <a:lstStyle/>
          <a:p>
            <a:fld id="{9D1F95FF-F2B8-4403-9CFA-C2B0F6CC7FBB}" type="slidenum">
              <a:rPr lang="en-US" smtClean="0">
                <a:ea typeface="ＭＳ Ｐゴシック"/>
                <a:cs typeface="ＭＳ Ｐゴシック"/>
              </a:rPr>
              <a:pPr/>
              <a:t>2</a:t>
            </a:fld>
            <a:endParaRPr lang="en-US" smtClean="0">
              <a:ea typeface="ＭＳ Ｐゴシック"/>
              <a:cs typeface="ＭＳ Ｐゴシック"/>
            </a:endParaRPr>
          </a:p>
        </p:txBody>
      </p:sp>
    </p:spTree>
    <p:extLst>
      <p:ext uri="{BB962C8B-B14F-4D97-AF65-F5344CB8AC3E}">
        <p14:creationId xmlns:p14="http://schemas.microsoft.com/office/powerpoint/2010/main" val="3986273922"/>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ubtitle 1"/>
          <p:cNvSpPr>
            <a:spLocks noGrp="1"/>
          </p:cNvSpPr>
          <p:nvPr>
            <p:ph type="subTitle" idx="1"/>
          </p:nvPr>
        </p:nvSpPr>
        <p:spPr>
          <a:xfrm>
            <a:off x="271463" y="6080125"/>
            <a:ext cx="6400800" cy="457200"/>
          </a:xfrm>
        </p:spPr>
        <p:txBody>
          <a:bodyPr/>
          <a:lstStyle/>
          <a:p>
            <a:pPr eaLnBrk="1" hangingPunct="1">
              <a:spcBef>
                <a:spcPct val="0"/>
              </a:spcBef>
            </a:pPr>
            <a:r>
              <a:rPr lang="en-US" sz="1800" smtClean="0">
                <a:solidFill>
                  <a:srgbClr val="10167F"/>
                </a:solidFill>
                <a:latin typeface="MetaBold-Roman"/>
                <a:cs typeface="ＭＳ Ｐゴシック"/>
              </a:rPr>
              <a:t>United Way of Massachusetts Bay and Merrimack Valley</a:t>
            </a:r>
          </a:p>
        </p:txBody>
      </p:sp>
      <p:sp>
        <p:nvSpPr>
          <p:cNvPr id="23554" name="Title 3"/>
          <p:cNvSpPr>
            <a:spLocks noGrp="1"/>
          </p:cNvSpPr>
          <p:nvPr>
            <p:ph type="ctrTitle"/>
          </p:nvPr>
        </p:nvSpPr>
        <p:spPr>
          <a:xfrm>
            <a:off x="271463" y="5257800"/>
            <a:ext cx="6400800" cy="777875"/>
          </a:xfrm>
        </p:spPr>
        <p:txBody>
          <a:bodyPr/>
          <a:lstStyle/>
          <a:p>
            <a:r>
              <a:rPr lang="en-US" dirty="0" smtClean="0">
                <a:cs typeface="ＭＳ Ｐゴシック"/>
              </a:rPr>
              <a:t>Thank you!</a:t>
            </a:r>
            <a:br>
              <a:rPr lang="en-US" dirty="0" smtClean="0">
                <a:cs typeface="ＭＳ Ｐゴシック"/>
              </a:rPr>
            </a:br>
            <a:endParaRPr lang="en-US" dirty="0" smtClean="0">
              <a:cs typeface="ＭＳ Ｐゴシック"/>
            </a:endParaRPr>
          </a:p>
        </p:txBody>
      </p:sp>
      <p:pic>
        <p:nvPicPr>
          <p:cNvPr id="23555" name="Picture Placeholder 14" descr="eduimages20100219_0091.JPG"/>
          <p:cNvPicPr>
            <a:picLocks noGrp="1" noChangeAspect="1"/>
          </p:cNvPicPr>
          <p:nvPr>
            <p:ph type="pic" idx="11"/>
          </p:nvPr>
        </p:nvPicPr>
        <p:blipFill>
          <a:blip r:embed="rId3"/>
          <a:srcRect t="8128" b="8128"/>
          <a:stretch>
            <a:fillRect/>
          </a:stretch>
        </p:blipFill>
        <p:spPr>
          <a:xfrm>
            <a:off x="274638" y="274638"/>
            <a:ext cx="8594725" cy="4800600"/>
          </a:xfr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1334" y="4137101"/>
            <a:ext cx="3291711" cy="1477328"/>
          </a:xfrm>
          <a:prstGeom prst="rect">
            <a:avLst/>
          </a:prstGeom>
          <a:noFill/>
        </p:spPr>
        <p:txBody>
          <a:bodyPr wrap="square" rtlCol="0">
            <a:spAutoFit/>
          </a:bodyPr>
          <a:lstStyle/>
          <a:p>
            <a:pPr marL="173038" indent="-173038" defTabSz="457200" fontAlgn="auto">
              <a:spcBef>
                <a:spcPts val="0"/>
              </a:spcBef>
              <a:spcAft>
                <a:spcPts val="0"/>
              </a:spcAft>
              <a:buFont typeface="Arial"/>
              <a:buChar char="•"/>
            </a:pPr>
            <a:r>
              <a:rPr lang="en-US" sz="1800" b="1" dirty="0">
                <a:solidFill>
                  <a:srgbClr val="333333"/>
                </a:solidFill>
                <a:latin typeface="Franklin Gothic Book"/>
                <a:ea typeface="+mn-ea"/>
                <a:cs typeface="+mn-cs"/>
              </a:rPr>
              <a:t>Enter school ready to learn</a:t>
            </a:r>
          </a:p>
          <a:p>
            <a:pPr marL="173038" indent="-173038" defTabSz="457200" fontAlgn="auto">
              <a:spcBef>
                <a:spcPts val="0"/>
              </a:spcBef>
              <a:spcAft>
                <a:spcPts val="0"/>
              </a:spcAft>
              <a:buFont typeface="Arial"/>
              <a:buChar char="•"/>
            </a:pPr>
            <a:r>
              <a:rPr lang="en-US" sz="1800" b="1" dirty="0">
                <a:solidFill>
                  <a:srgbClr val="333333"/>
                </a:solidFill>
                <a:latin typeface="Franklin Gothic Book"/>
                <a:ea typeface="+mn-ea"/>
                <a:cs typeface="+mn-cs"/>
              </a:rPr>
              <a:t>Develop critical social and academic skills</a:t>
            </a:r>
          </a:p>
          <a:p>
            <a:pPr marL="173038" indent="-173038" defTabSz="457200" fontAlgn="auto">
              <a:spcBef>
                <a:spcPts val="0"/>
              </a:spcBef>
              <a:spcAft>
                <a:spcPts val="0"/>
              </a:spcAft>
              <a:buFont typeface="Arial"/>
              <a:buChar char="•"/>
            </a:pPr>
            <a:r>
              <a:rPr lang="en-US" sz="1800" b="1" dirty="0">
                <a:solidFill>
                  <a:srgbClr val="333333"/>
                </a:solidFill>
                <a:latin typeface="Franklin Gothic Book"/>
                <a:ea typeface="+mn-ea"/>
                <a:cs typeface="+mn-cs"/>
              </a:rPr>
              <a:t>Get support outside of school to stay in school and graduate </a:t>
            </a:r>
            <a:endParaRPr lang="en-US" sz="1800" dirty="0">
              <a:solidFill>
                <a:srgbClr val="333333"/>
              </a:solidFill>
              <a:latin typeface="Franklin Gothic Book"/>
              <a:ea typeface="+mn-ea"/>
              <a:cs typeface="+mn-cs"/>
            </a:endParaRPr>
          </a:p>
        </p:txBody>
      </p:sp>
      <p:sp>
        <p:nvSpPr>
          <p:cNvPr id="4" name="TextBox 3"/>
          <p:cNvSpPr txBox="1"/>
          <p:nvPr/>
        </p:nvSpPr>
        <p:spPr>
          <a:xfrm>
            <a:off x="2436400" y="5090544"/>
            <a:ext cx="3300338" cy="1200329"/>
          </a:xfrm>
          <a:prstGeom prst="rect">
            <a:avLst/>
          </a:prstGeom>
          <a:noFill/>
        </p:spPr>
        <p:txBody>
          <a:bodyPr wrap="square" rtlCol="0">
            <a:spAutoFit/>
          </a:bodyPr>
          <a:lstStyle/>
          <a:p>
            <a:pPr marL="173038" indent="-173038" defTabSz="457200" fontAlgn="auto">
              <a:spcBef>
                <a:spcPts val="0"/>
              </a:spcBef>
              <a:spcAft>
                <a:spcPts val="0"/>
              </a:spcAft>
              <a:buFont typeface="Arial"/>
              <a:buChar char="•"/>
            </a:pPr>
            <a:r>
              <a:rPr lang="en-US" sz="1800" b="1" dirty="0" smtClean="0">
                <a:solidFill>
                  <a:srgbClr val="333333"/>
                </a:solidFill>
                <a:latin typeface="Franklin Gothic Book"/>
                <a:ea typeface="+mn-ea"/>
                <a:cs typeface="+mn-cs"/>
              </a:rPr>
              <a:t>Safe housing, healthy food, </a:t>
            </a:r>
            <a:br>
              <a:rPr lang="en-US" sz="1800" b="1" dirty="0" smtClean="0">
                <a:solidFill>
                  <a:srgbClr val="333333"/>
                </a:solidFill>
                <a:latin typeface="Franklin Gothic Book"/>
                <a:ea typeface="+mn-ea"/>
                <a:cs typeface="+mn-cs"/>
              </a:rPr>
            </a:br>
            <a:r>
              <a:rPr lang="en-US" sz="1800" b="1" dirty="0" smtClean="0">
                <a:solidFill>
                  <a:srgbClr val="333333"/>
                </a:solidFill>
                <a:latin typeface="Franklin Gothic Book"/>
                <a:ea typeface="+mn-ea"/>
                <a:cs typeface="+mn-cs"/>
              </a:rPr>
              <a:t>and quality childcare</a:t>
            </a:r>
          </a:p>
          <a:p>
            <a:pPr marL="173038" indent="-173038" defTabSz="457200" fontAlgn="auto">
              <a:spcBef>
                <a:spcPts val="0"/>
              </a:spcBef>
              <a:spcAft>
                <a:spcPts val="0"/>
              </a:spcAft>
              <a:buFont typeface="Arial"/>
              <a:buChar char="•"/>
            </a:pPr>
            <a:r>
              <a:rPr lang="en-US" sz="1800" b="1" dirty="0" smtClean="0">
                <a:solidFill>
                  <a:srgbClr val="333333"/>
                </a:solidFill>
                <a:latin typeface="Franklin Gothic Book"/>
                <a:ea typeface="+mn-ea"/>
                <a:cs typeface="+mn-cs"/>
              </a:rPr>
              <a:t>Job training and placement</a:t>
            </a:r>
          </a:p>
          <a:p>
            <a:pPr marL="173038" indent="-173038" defTabSz="457200" fontAlgn="auto">
              <a:spcBef>
                <a:spcPts val="0"/>
              </a:spcBef>
              <a:spcAft>
                <a:spcPts val="0"/>
              </a:spcAft>
              <a:buFont typeface="Arial"/>
              <a:buChar char="•"/>
            </a:pPr>
            <a:r>
              <a:rPr lang="en-US" sz="1800" b="1" dirty="0" smtClean="0">
                <a:solidFill>
                  <a:srgbClr val="333333"/>
                </a:solidFill>
                <a:latin typeface="Franklin Gothic Book"/>
                <a:ea typeface="+mn-ea"/>
                <a:cs typeface="+mn-cs"/>
              </a:rPr>
              <a:t>Access to financial advice</a:t>
            </a:r>
            <a:endParaRPr lang="en-US" sz="1800" dirty="0">
              <a:solidFill>
                <a:srgbClr val="333333"/>
              </a:solidFill>
              <a:latin typeface="Franklin Gothic Book"/>
              <a:ea typeface="+mn-ea"/>
              <a:cs typeface="+mn-cs"/>
            </a:endParaRPr>
          </a:p>
        </p:txBody>
      </p:sp>
    </p:spTree>
    <p:extLst>
      <p:ext uri="{BB962C8B-B14F-4D97-AF65-F5344CB8AC3E}">
        <p14:creationId xmlns:p14="http://schemas.microsoft.com/office/powerpoint/2010/main" val="2727850100"/>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10734" y="-93451"/>
            <a:ext cx="3156857" cy="6694271"/>
          </a:xfrm>
        </p:spPr>
      </p:pic>
      <p:sp>
        <p:nvSpPr>
          <p:cNvPr id="5" name="Rectangle 4"/>
          <p:cNvSpPr/>
          <p:nvPr/>
        </p:nvSpPr>
        <p:spPr>
          <a:xfrm>
            <a:off x="4302501" y="-39025"/>
            <a:ext cx="364824" cy="37510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8" name="Title 7"/>
          <p:cNvSpPr>
            <a:spLocks noGrp="1"/>
          </p:cNvSpPr>
          <p:nvPr>
            <p:ph type="title"/>
          </p:nvPr>
        </p:nvSpPr>
        <p:spPr>
          <a:xfrm>
            <a:off x="435428" y="1031832"/>
            <a:ext cx="4505322" cy="2237605"/>
          </a:xfrm>
          <a:solidFill>
            <a:schemeClr val="bg1"/>
          </a:solidFill>
        </p:spPr>
        <p:txBody>
          <a:bodyPr>
            <a:normAutofit fontScale="90000"/>
          </a:bodyPr>
          <a:lstStyle/>
          <a:p>
            <a:r>
              <a:rPr lang="en-US" dirty="0" smtClean="0">
                <a:latin typeface="Arial" panose="020B0604020202020204" pitchFamily="34" charset="0"/>
                <a:cs typeface="Arial" panose="020B0604020202020204" pitchFamily="34" charset="0"/>
              </a:rPr>
              <a:t>We do this across </a:t>
            </a:r>
            <a:r>
              <a:rPr lang="en-US" dirty="0" smtClean="0">
                <a:solidFill>
                  <a:schemeClr val="tx2">
                    <a:lumMod val="60000"/>
                    <a:lumOff val="40000"/>
                  </a:schemeClr>
                </a:solidFill>
                <a:latin typeface="Arial" panose="020B0604020202020204" pitchFamily="34" charset="0"/>
                <a:cs typeface="Arial" panose="020B0604020202020204" pitchFamily="34" charset="0"/>
              </a:rPr>
              <a:t>142 cities and towns</a:t>
            </a:r>
            <a:r>
              <a:rPr lang="en-US" dirty="0" smtClean="0">
                <a:latin typeface="Arial" panose="020B0604020202020204" pitchFamily="34" charset="0"/>
                <a:cs typeface="Arial" panose="020B0604020202020204" pitchFamily="34" charset="0"/>
              </a:rPr>
              <a:t> in Massachusetts, New Hampshire, and Maine</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3655248" y="5357105"/>
            <a:ext cx="926275" cy="104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7" name="Rectangle 6"/>
          <p:cNvSpPr/>
          <p:nvPr/>
        </p:nvSpPr>
        <p:spPr>
          <a:xfrm>
            <a:off x="3965985" y="6378903"/>
            <a:ext cx="926275" cy="354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678168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465" y="3677665"/>
            <a:ext cx="4044642" cy="830997"/>
          </a:xfrm>
          <a:prstGeom prst="rect">
            <a:avLst/>
          </a:prstGeom>
          <a:noFill/>
        </p:spPr>
        <p:txBody>
          <a:bodyPr wrap="square" rtlCol="0">
            <a:spAutoFit/>
          </a:bodyPr>
          <a:lstStyle/>
          <a:p>
            <a:pPr marL="285750" indent="-285750" defTabSz="457200" fontAlgn="auto">
              <a:spcBef>
                <a:spcPts val="0"/>
              </a:spcBef>
              <a:spcAft>
                <a:spcPts val="0"/>
              </a:spcAft>
              <a:buFont typeface="Arial"/>
              <a:buChar char="•"/>
            </a:pPr>
            <a:r>
              <a:rPr lang="en-US" sz="1600" dirty="0">
                <a:solidFill>
                  <a:srgbClr val="333333"/>
                </a:solidFill>
                <a:latin typeface="Franklin Gothic Book"/>
                <a:ea typeface="+mn-ea"/>
                <a:cs typeface="+mn-cs"/>
              </a:rPr>
              <a:t>Identifying the </a:t>
            </a:r>
            <a:r>
              <a:rPr lang="en-US" sz="1600" b="1" i="1" dirty="0">
                <a:solidFill>
                  <a:srgbClr val="005FA7"/>
                </a:solidFill>
                <a:latin typeface="Franklin Gothic Medium"/>
                <a:ea typeface="+mn-ea"/>
                <a:cs typeface="+mn-cs"/>
              </a:rPr>
              <a:t>most pressing issues </a:t>
            </a:r>
            <a:r>
              <a:rPr lang="en-US" sz="1600" dirty="0">
                <a:solidFill>
                  <a:srgbClr val="333333"/>
                </a:solidFill>
                <a:latin typeface="Franklin Gothic Book"/>
                <a:ea typeface="+mn-ea"/>
                <a:cs typeface="+mn-cs"/>
              </a:rPr>
              <a:t>and targeting resources to the </a:t>
            </a:r>
            <a:r>
              <a:rPr lang="en-US" sz="1600" b="1" i="1" dirty="0">
                <a:solidFill>
                  <a:srgbClr val="005FA7"/>
                </a:solidFill>
                <a:latin typeface="Franklin Gothic Medium"/>
                <a:ea typeface="+mn-ea"/>
                <a:cs typeface="+mn-cs"/>
              </a:rPr>
              <a:t>areas of greatest need</a:t>
            </a:r>
          </a:p>
        </p:txBody>
      </p:sp>
      <p:sp>
        <p:nvSpPr>
          <p:cNvPr id="3" name="TextBox 2"/>
          <p:cNvSpPr txBox="1"/>
          <p:nvPr/>
        </p:nvSpPr>
        <p:spPr>
          <a:xfrm>
            <a:off x="292465" y="4560495"/>
            <a:ext cx="4044643" cy="1077218"/>
          </a:xfrm>
          <a:prstGeom prst="rect">
            <a:avLst/>
          </a:prstGeom>
          <a:noFill/>
        </p:spPr>
        <p:txBody>
          <a:bodyPr wrap="square" rtlCol="0">
            <a:spAutoFit/>
          </a:bodyPr>
          <a:lstStyle/>
          <a:p>
            <a:pPr marL="285750" indent="-285750" defTabSz="457200" fontAlgn="auto">
              <a:spcBef>
                <a:spcPts val="0"/>
              </a:spcBef>
              <a:spcAft>
                <a:spcPts val="0"/>
              </a:spcAft>
              <a:buFont typeface="Arial"/>
              <a:buChar char="•"/>
            </a:pPr>
            <a:r>
              <a:rPr lang="en-US" sz="1600" dirty="0">
                <a:solidFill>
                  <a:srgbClr val="333333"/>
                </a:solidFill>
                <a:latin typeface="Franklin Gothic Book"/>
                <a:ea typeface="+mn-ea"/>
                <a:cs typeface="+mn-cs"/>
              </a:rPr>
              <a:t>Funding the </a:t>
            </a:r>
            <a:r>
              <a:rPr lang="en-US" sz="1600" b="1" i="1" dirty="0">
                <a:solidFill>
                  <a:srgbClr val="005FA7"/>
                </a:solidFill>
                <a:latin typeface="Franklin Gothic Medium"/>
                <a:ea typeface="+mn-ea"/>
                <a:cs typeface="+mn-cs"/>
              </a:rPr>
              <a:t>most effective nonprofits </a:t>
            </a:r>
            <a:r>
              <a:rPr lang="en-US" sz="1600" dirty="0">
                <a:solidFill>
                  <a:srgbClr val="333333"/>
                </a:solidFill>
                <a:latin typeface="Franklin Gothic Book"/>
                <a:ea typeface="+mn-ea"/>
                <a:cs typeface="+mn-cs"/>
              </a:rPr>
              <a:t>and programs, </a:t>
            </a:r>
            <a:r>
              <a:rPr lang="en-US" sz="1600" b="1" i="1" dirty="0">
                <a:solidFill>
                  <a:srgbClr val="005FA7"/>
                </a:solidFill>
                <a:latin typeface="Franklin Gothic Medium"/>
                <a:ea typeface="+mn-ea"/>
                <a:cs typeface="+mn-cs"/>
              </a:rPr>
              <a:t>measuring their progress </a:t>
            </a:r>
            <a:r>
              <a:rPr lang="en-US" sz="1600" dirty="0">
                <a:solidFill>
                  <a:srgbClr val="333333"/>
                </a:solidFill>
                <a:latin typeface="Franklin Gothic Book"/>
                <a:ea typeface="+mn-ea"/>
                <a:cs typeface="+mn-cs"/>
              </a:rPr>
              <a:t>against agreed objectives, and </a:t>
            </a:r>
            <a:r>
              <a:rPr lang="en-US" sz="1600" b="1" i="1" dirty="0">
                <a:solidFill>
                  <a:srgbClr val="005FA7"/>
                </a:solidFill>
                <a:latin typeface="Franklin Gothic Medium"/>
                <a:ea typeface="+mn-ea"/>
                <a:cs typeface="+mn-cs"/>
              </a:rPr>
              <a:t>providing them with extensive support. </a:t>
            </a:r>
          </a:p>
        </p:txBody>
      </p:sp>
      <p:sp>
        <p:nvSpPr>
          <p:cNvPr id="4" name="TextBox 3"/>
          <p:cNvSpPr txBox="1"/>
          <p:nvPr/>
        </p:nvSpPr>
        <p:spPr>
          <a:xfrm>
            <a:off x="4363027" y="2999459"/>
            <a:ext cx="4406229" cy="1077218"/>
          </a:xfrm>
          <a:prstGeom prst="rect">
            <a:avLst/>
          </a:prstGeom>
          <a:noFill/>
        </p:spPr>
        <p:txBody>
          <a:bodyPr wrap="square" rtlCol="0">
            <a:spAutoFit/>
          </a:bodyPr>
          <a:lstStyle/>
          <a:p>
            <a:pPr marL="285750" indent="-285750" defTabSz="457200" fontAlgn="auto">
              <a:spcBef>
                <a:spcPts val="0"/>
              </a:spcBef>
              <a:spcAft>
                <a:spcPts val="0"/>
              </a:spcAft>
              <a:buFont typeface="Arial"/>
              <a:buChar char="•"/>
            </a:pPr>
            <a:r>
              <a:rPr lang="en-US" sz="1600" dirty="0">
                <a:solidFill>
                  <a:srgbClr val="333333"/>
                </a:solidFill>
                <a:latin typeface="Franklin Gothic Book"/>
                <a:ea typeface="+mn-ea"/>
                <a:cs typeface="+mn-cs"/>
              </a:rPr>
              <a:t>Providing </a:t>
            </a:r>
            <a:r>
              <a:rPr lang="en-US" sz="1600" b="1" i="1" dirty="0">
                <a:solidFill>
                  <a:srgbClr val="005FA7"/>
                </a:solidFill>
                <a:latin typeface="Franklin Gothic Medium"/>
                <a:ea typeface="+mn-ea"/>
                <a:cs typeface="+mn-cs"/>
              </a:rPr>
              <a:t>unrestricted funds </a:t>
            </a:r>
            <a:r>
              <a:rPr lang="en-US" sz="1600" dirty="0">
                <a:solidFill>
                  <a:srgbClr val="333333"/>
                </a:solidFill>
                <a:latin typeface="Franklin Gothic Book"/>
                <a:ea typeface="+mn-ea"/>
                <a:cs typeface="+mn-cs"/>
              </a:rPr>
              <a:t>to our nonprofit agency partners. This allows each agency to apply the funds where they are </a:t>
            </a:r>
            <a:r>
              <a:rPr lang="en-US" sz="1600" b="1" i="1" dirty="0">
                <a:solidFill>
                  <a:srgbClr val="005FA7"/>
                </a:solidFill>
                <a:latin typeface="Franklin Gothic Medium"/>
                <a:ea typeface="+mn-ea"/>
                <a:cs typeface="+mn-cs"/>
              </a:rPr>
              <a:t>needed most</a:t>
            </a:r>
            <a:r>
              <a:rPr lang="en-US" sz="1600" dirty="0">
                <a:solidFill>
                  <a:srgbClr val="333333"/>
                </a:solidFill>
                <a:latin typeface="Franklin Gothic Medium"/>
                <a:ea typeface="+mn-ea"/>
                <a:cs typeface="+mn-cs"/>
              </a:rPr>
              <a:t>, </a:t>
            </a:r>
            <a:r>
              <a:rPr lang="en-US" sz="1600" dirty="0">
                <a:solidFill>
                  <a:srgbClr val="333333"/>
                </a:solidFill>
                <a:latin typeface="Franklin Gothic Book"/>
                <a:ea typeface="+mn-ea"/>
                <a:cs typeface="+mn-cs"/>
              </a:rPr>
              <a:t>to </a:t>
            </a:r>
            <a:r>
              <a:rPr lang="en-US" sz="1600" b="1" i="1" dirty="0">
                <a:solidFill>
                  <a:srgbClr val="005FA7"/>
                </a:solidFill>
                <a:latin typeface="Franklin Gothic Medium"/>
                <a:ea typeface="+mn-ea"/>
                <a:cs typeface="+mn-cs"/>
              </a:rPr>
              <a:t>deliver the greatest impact. </a:t>
            </a:r>
          </a:p>
        </p:txBody>
      </p:sp>
      <p:sp>
        <p:nvSpPr>
          <p:cNvPr id="5" name="TextBox 4"/>
          <p:cNvSpPr txBox="1"/>
          <p:nvPr/>
        </p:nvSpPr>
        <p:spPr>
          <a:xfrm>
            <a:off x="4363027" y="4115280"/>
            <a:ext cx="4592181" cy="1077218"/>
          </a:xfrm>
          <a:prstGeom prst="rect">
            <a:avLst/>
          </a:prstGeom>
          <a:noFill/>
        </p:spPr>
        <p:txBody>
          <a:bodyPr wrap="square" rtlCol="0">
            <a:spAutoFit/>
          </a:bodyPr>
          <a:lstStyle/>
          <a:p>
            <a:pPr marL="285750" indent="-285750" defTabSz="457200" fontAlgn="auto">
              <a:spcBef>
                <a:spcPts val="0"/>
              </a:spcBef>
              <a:spcAft>
                <a:spcPts val="0"/>
              </a:spcAft>
              <a:buFont typeface="Arial"/>
              <a:buChar char="•"/>
            </a:pPr>
            <a:r>
              <a:rPr lang="en-US" sz="1600" dirty="0">
                <a:solidFill>
                  <a:srgbClr val="333333"/>
                </a:solidFill>
                <a:latin typeface="Franklin Gothic Book"/>
                <a:ea typeface="+mn-ea"/>
                <a:cs typeface="+mn-cs"/>
              </a:rPr>
              <a:t>Harnessing the </a:t>
            </a:r>
            <a:r>
              <a:rPr lang="en-US" sz="1600" b="1" i="1" dirty="0">
                <a:solidFill>
                  <a:srgbClr val="005FA7"/>
                </a:solidFill>
                <a:latin typeface="Franklin Gothic Medium"/>
                <a:ea typeface="+mn-ea"/>
                <a:cs typeface="Franklin Gothic Medium"/>
              </a:rPr>
              <a:t>power of communities </a:t>
            </a:r>
            <a:r>
              <a:rPr lang="en-US" sz="1600" b="1" i="1" dirty="0">
                <a:solidFill>
                  <a:srgbClr val="005FA7"/>
                </a:solidFill>
                <a:latin typeface="Franklin Gothic Medium"/>
                <a:ea typeface="+mn-ea"/>
                <a:cs typeface="+mn-cs"/>
              </a:rPr>
              <a:t>working together</a:t>
            </a:r>
            <a:r>
              <a:rPr lang="en-US" sz="1600" b="1" dirty="0">
                <a:solidFill>
                  <a:srgbClr val="333333"/>
                </a:solidFill>
                <a:latin typeface="Franklin Gothic Book"/>
                <a:ea typeface="+mn-ea"/>
                <a:cs typeface="+mn-cs"/>
              </a:rPr>
              <a:t> </a:t>
            </a:r>
            <a:r>
              <a:rPr lang="en-US" sz="1600" dirty="0">
                <a:solidFill>
                  <a:srgbClr val="333333"/>
                </a:solidFill>
                <a:latin typeface="Franklin Gothic Book"/>
                <a:ea typeface="+mn-ea"/>
                <a:cs typeface="+mn-cs"/>
              </a:rPr>
              <a:t>– individuals, businesses, nonprofits, and government agencies – to deliver lasting change. </a:t>
            </a:r>
          </a:p>
        </p:txBody>
      </p:sp>
      <p:sp>
        <p:nvSpPr>
          <p:cNvPr id="6" name="TextBox 5"/>
          <p:cNvSpPr txBox="1"/>
          <p:nvPr/>
        </p:nvSpPr>
        <p:spPr>
          <a:xfrm>
            <a:off x="4363027" y="5217078"/>
            <a:ext cx="4592181" cy="584776"/>
          </a:xfrm>
          <a:prstGeom prst="rect">
            <a:avLst/>
          </a:prstGeom>
          <a:noFill/>
        </p:spPr>
        <p:txBody>
          <a:bodyPr wrap="square" rtlCol="0">
            <a:spAutoFit/>
          </a:bodyPr>
          <a:lstStyle/>
          <a:p>
            <a:pPr marL="285750" indent="-285750" defTabSz="457200" fontAlgn="auto">
              <a:spcBef>
                <a:spcPts val="0"/>
              </a:spcBef>
              <a:spcAft>
                <a:spcPts val="0"/>
              </a:spcAft>
              <a:buFont typeface="Arial"/>
              <a:buChar char="•"/>
            </a:pPr>
            <a:r>
              <a:rPr lang="en-US" sz="1600" dirty="0">
                <a:solidFill>
                  <a:srgbClr val="333333"/>
                </a:solidFill>
                <a:latin typeface="Franklin Gothic Book"/>
                <a:ea typeface="+mn-ea"/>
                <a:cs typeface="+mn-cs"/>
              </a:rPr>
              <a:t>Mobilizing </a:t>
            </a:r>
            <a:r>
              <a:rPr lang="en-US" sz="1600" b="1" i="1" dirty="0">
                <a:solidFill>
                  <a:srgbClr val="005FA7"/>
                </a:solidFill>
                <a:latin typeface="Franklin Gothic Medium"/>
                <a:ea typeface="+mn-ea"/>
                <a:cs typeface="Franklin Gothic Medium"/>
              </a:rPr>
              <a:t>thousands of volunteers </a:t>
            </a:r>
            <a:r>
              <a:rPr lang="en-US" sz="1600" dirty="0">
                <a:solidFill>
                  <a:srgbClr val="333333"/>
                </a:solidFill>
                <a:latin typeface="Franklin Gothic Book"/>
                <a:ea typeface="+mn-ea"/>
                <a:cs typeface="+mn-cs"/>
              </a:rPr>
              <a:t>to help those in need.</a:t>
            </a:r>
          </a:p>
        </p:txBody>
      </p:sp>
      <p:sp>
        <p:nvSpPr>
          <p:cNvPr id="7" name="Rectangle 6"/>
          <p:cNvSpPr/>
          <p:nvPr/>
        </p:nvSpPr>
        <p:spPr>
          <a:xfrm>
            <a:off x="5451626" y="2002195"/>
            <a:ext cx="3692374" cy="8943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prstClr val="white"/>
              </a:solidFill>
            </a:endParaRPr>
          </a:p>
        </p:txBody>
      </p:sp>
      <p:sp>
        <p:nvSpPr>
          <p:cNvPr id="8" name="TextBox 7"/>
          <p:cNvSpPr txBox="1"/>
          <p:nvPr/>
        </p:nvSpPr>
        <p:spPr>
          <a:xfrm>
            <a:off x="5505638" y="2028113"/>
            <a:ext cx="3183712" cy="830997"/>
          </a:xfrm>
          <a:prstGeom prst="rect">
            <a:avLst/>
          </a:prstGeom>
          <a:noFill/>
        </p:spPr>
        <p:txBody>
          <a:bodyPr wrap="square" rtlCol="0">
            <a:spAutoFit/>
          </a:bodyPr>
          <a:lstStyle/>
          <a:p>
            <a:pPr defTabSz="457200" fontAlgn="auto">
              <a:spcBef>
                <a:spcPts val="0"/>
              </a:spcBef>
              <a:spcAft>
                <a:spcPts val="0"/>
              </a:spcAft>
            </a:pPr>
            <a:r>
              <a:rPr lang="en-US" dirty="0">
                <a:solidFill>
                  <a:srgbClr val="005FA7"/>
                </a:solidFill>
                <a:latin typeface="Franklin Gothic Medium"/>
                <a:ea typeface="+mn-ea"/>
                <a:cs typeface="Franklin Gothic Medium"/>
              </a:rPr>
              <a:t>We deliver the greatest impact by:</a:t>
            </a:r>
          </a:p>
        </p:txBody>
      </p:sp>
    </p:spTree>
    <p:extLst>
      <p:ext uri="{BB962C8B-B14F-4D97-AF65-F5344CB8AC3E}">
        <p14:creationId xmlns:p14="http://schemas.microsoft.com/office/powerpoint/2010/main" val="23252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p:txBody>
          <a:bodyPr/>
          <a:lstStyle/>
          <a:p>
            <a:r>
              <a:rPr lang="en-US" sz="3600" dirty="0" smtClean="0">
                <a:cs typeface="ＭＳ Ｐゴシック"/>
              </a:rPr>
              <a:t>Our Approach to Public </a:t>
            </a:r>
            <a:r>
              <a:rPr lang="en-US" sz="3600" dirty="0">
                <a:cs typeface="ＭＳ Ｐゴシック"/>
              </a:rPr>
              <a:t>P</a:t>
            </a:r>
            <a:r>
              <a:rPr lang="en-US" sz="3600" dirty="0" smtClean="0">
                <a:cs typeface="ＭＳ Ｐゴシック"/>
              </a:rPr>
              <a:t>olicy</a:t>
            </a:r>
          </a:p>
        </p:txBody>
      </p:sp>
      <p:sp>
        <p:nvSpPr>
          <p:cNvPr id="21506" name="Subtitle 2"/>
          <p:cNvSpPr>
            <a:spLocks noGrp="1"/>
          </p:cNvSpPr>
          <p:nvPr>
            <p:ph type="subTitle" idx="1"/>
          </p:nvPr>
        </p:nvSpPr>
        <p:spPr/>
        <p:txBody>
          <a:bodyPr/>
          <a:lstStyle/>
          <a:p>
            <a:pPr eaLnBrk="1" hangingPunct="1">
              <a:spcBef>
                <a:spcPct val="0"/>
              </a:spcBef>
            </a:pPr>
            <a:r>
              <a:rPr lang="en-US" sz="1800" smtClean="0">
                <a:solidFill>
                  <a:srgbClr val="10167F"/>
                </a:solidFill>
                <a:latin typeface="MetaBold-Roman"/>
                <a:cs typeface="ＭＳ Ｐゴシック"/>
              </a:rPr>
              <a:t>United Way of Massachusetts Bay and Merrimack Valley</a:t>
            </a:r>
          </a:p>
        </p:txBody>
      </p:sp>
    </p:spTree>
    <p:extLst>
      <p:ext uri="{BB962C8B-B14F-4D97-AF65-F5344CB8AC3E}">
        <p14:creationId xmlns:p14="http://schemas.microsoft.com/office/powerpoint/2010/main" val="288893904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5"/>
          <p:cNvSpPr>
            <a:spLocks noGrp="1"/>
          </p:cNvSpPr>
          <p:nvPr>
            <p:ph type="title"/>
          </p:nvPr>
        </p:nvSpPr>
        <p:spPr/>
        <p:txBody>
          <a:bodyPr/>
          <a:lstStyle/>
          <a:p>
            <a:r>
              <a:rPr lang="en-US" dirty="0"/>
              <a:t>Overview of United Way’s Public Policy</a:t>
            </a:r>
            <a:endParaRPr lang="en-US" dirty="0" smtClean="0">
              <a:cs typeface="ＭＳ Ｐゴシック"/>
            </a:endParaRPr>
          </a:p>
        </p:txBody>
      </p:sp>
      <p:sp>
        <p:nvSpPr>
          <p:cNvPr id="27650" name="Content Placeholder 2"/>
          <p:cNvSpPr>
            <a:spLocks noGrp="1"/>
          </p:cNvSpPr>
          <p:nvPr>
            <p:ph idx="1"/>
          </p:nvPr>
        </p:nvSpPr>
        <p:spPr/>
        <p:txBody>
          <a:bodyPr/>
          <a:lstStyle/>
          <a:p>
            <a:r>
              <a:rPr lang="en-US" dirty="0"/>
              <a:t>Advocacy</a:t>
            </a:r>
          </a:p>
          <a:p>
            <a:pPr lvl="1"/>
            <a:r>
              <a:rPr lang="en-US" dirty="0" smtClean="0"/>
              <a:t>Establish and promote </a:t>
            </a:r>
            <a:r>
              <a:rPr lang="en-US" dirty="0"/>
              <a:t>our </a:t>
            </a:r>
            <a:r>
              <a:rPr lang="en-US" dirty="0" smtClean="0"/>
              <a:t>own public policy agenda</a:t>
            </a:r>
          </a:p>
          <a:p>
            <a:pPr lvl="1"/>
            <a:r>
              <a:rPr lang="en-US" dirty="0" smtClean="0"/>
              <a:t>Strategic </a:t>
            </a:r>
            <a:r>
              <a:rPr lang="en-US" dirty="0"/>
              <a:t>thinking and drive the United Way of Massachusetts Bay’s (UWMB) public policy and governmental affairs work at the federal, state and local levels in support of Financial Opportunity and Educational Success</a:t>
            </a:r>
          </a:p>
          <a:p>
            <a:r>
              <a:rPr lang="en-US" dirty="0" smtClean="0"/>
              <a:t>Funding</a:t>
            </a:r>
            <a:endParaRPr lang="en-US" dirty="0"/>
          </a:p>
          <a:p>
            <a:pPr lvl="1"/>
            <a:r>
              <a:rPr lang="en-US" dirty="0"/>
              <a:t>Public Policy Advocacy </a:t>
            </a:r>
            <a:r>
              <a:rPr lang="en-US" dirty="0" err="1"/>
              <a:t>grantmaking</a:t>
            </a:r>
            <a:endParaRPr lang="en-US" dirty="0"/>
          </a:p>
        </p:txBody>
      </p:sp>
      <p:sp>
        <p:nvSpPr>
          <p:cNvPr id="27651" name="Footer Placeholder 3"/>
          <p:cNvSpPr>
            <a:spLocks noGrp="1"/>
          </p:cNvSpPr>
          <p:nvPr>
            <p:ph type="ftr" sz="quarter" idx="10"/>
          </p:nvPr>
        </p:nvSpPr>
        <p:spPr>
          <a:noFill/>
          <a:ln>
            <a:miter lim="800000"/>
            <a:headEnd/>
            <a:tailEnd/>
          </a:ln>
        </p:spPr>
        <p:txBody>
          <a:bodyPr/>
          <a:lstStyle/>
          <a:p>
            <a:fld id="{1451C6B3-B5C2-4D3D-BBA3-B1DEFD829FCE}" type="datetime4">
              <a:rPr lang="en-US" smtClean="0">
                <a:ea typeface="ＭＳ Ｐゴシック"/>
                <a:cs typeface="ＭＳ Ｐゴシック"/>
              </a:rPr>
              <a:pPr/>
              <a:t>October 26, 2017</a:t>
            </a:fld>
            <a:endParaRPr lang="en-US" smtClean="0">
              <a:ea typeface="ＭＳ Ｐゴシック"/>
              <a:cs typeface="ＭＳ Ｐゴシック"/>
            </a:endParaRPr>
          </a:p>
        </p:txBody>
      </p:sp>
      <p:sp>
        <p:nvSpPr>
          <p:cNvPr id="27652" name="Slide Number Placeholder 4"/>
          <p:cNvSpPr>
            <a:spLocks noGrp="1"/>
          </p:cNvSpPr>
          <p:nvPr>
            <p:ph type="sldNum" sz="quarter" idx="11"/>
          </p:nvPr>
        </p:nvSpPr>
        <p:spPr>
          <a:noFill/>
          <a:ln>
            <a:miter lim="800000"/>
            <a:headEnd/>
            <a:tailEnd/>
          </a:ln>
        </p:spPr>
        <p:txBody>
          <a:bodyPr/>
          <a:lstStyle/>
          <a:p>
            <a:fld id="{93EE2DDC-7025-414C-B6D1-78940CD6FCC5}" type="slidenum">
              <a:rPr lang="en-US" smtClean="0">
                <a:ea typeface="ＭＳ Ｐゴシック"/>
                <a:cs typeface="ＭＳ Ｐゴシック"/>
              </a:rPr>
              <a:pPr/>
              <a:t>7</a:t>
            </a:fld>
            <a:endParaRPr lang="en-US" smtClean="0">
              <a:ea typeface="ＭＳ Ｐゴシック"/>
              <a:cs typeface="ＭＳ Ｐゴシック"/>
            </a:endParaRPr>
          </a:p>
        </p:txBody>
      </p:sp>
    </p:spTree>
    <p:extLst>
      <p:ext uri="{BB962C8B-B14F-4D97-AF65-F5344CB8AC3E}">
        <p14:creationId xmlns:p14="http://schemas.microsoft.com/office/powerpoint/2010/main" val="165877582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3"/>
          <p:cNvSpPr>
            <a:spLocks noGrp="1"/>
          </p:cNvSpPr>
          <p:nvPr>
            <p:ph type="ftr" sz="quarter" idx="10"/>
          </p:nvPr>
        </p:nvSpPr>
        <p:spPr>
          <a:noFill/>
          <a:ln>
            <a:miter lim="800000"/>
            <a:headEnd/>
            <a:tailEnd/>
          </a:ln>
        </p:spPr>
        <p:txBody>
          <a:bodyPr/>
          <a:lstStyle/>
          <a:p>
            <a:fld id="{1451C6B3-B5C2-4D3D-BBA3-B1DEFD829FCE}" type="datetime4">
              <a:rPr lang="en-US" smtClean="0">
                <a:ea typeface="ＭＳ Ｐゴシック"/>
                <a:cs typeface="ＭＳ Ｐゴシック"/>
              </a:rPr>
              <a:pPr/>
              <a:t>October 26, 2017</a:t>
            </a:fld>
            <a:endParaRPr lang="en-US" dirty="0" smtClean="0">
              <a:ea typeface="ＭＳ Ｐゴシック"/>
              <a:cs typeface="ＭＳ Ｐゴシック"/>
            </a:endParaRPr>
          </a:p>
        </p:txBody>
      </p:sp>
      <p:sp>
        <p:nvSpPr>
          <p:cNvPr id="27652" name="Slide Number Placeholder 4"/>
          <p:cNvSpPr>
            <a:spLocks noGrp="1"/>
          </p:cNvSpPr>
          <p:nvPr>
            <p:ph type="sldNum" sz="quarter" idx="11"/>
          </p:nvPr>
        </p:nvSpPr>
        <p:spPr>
          <a:noFill/>
          <a:ln>
            <a:miter lim="800000"/>
            <a:headEnd/>
            <a:tailEnd/>
          </a:ln>
        </p:spPr>
        <p:txBody>
          <a:bodyPr/>
          <a:lstStyle/>
          <a:p>
            <a:fld id="{93EE2DDC-7025-414C-B6D1-78940CD6FCC5}" type="slidenum">
              <a:rPr lang="en-US" smtClean="0">
                <a:ea typeface="ＭＳ Ｐゴシック"/>
                <a:cs typeface="ＭＳ Ｐゴシック"/>
              </a:rPr>
              <a:pPr/>
              <a:t>8</a:t>
            </a:fld>
            <a:endParaRPr lang="en-US" smtClean="0">
              <a:ea typeface="ＭＳ Ｐゴシック"/>
              <a:cs typeface="ＭＳ Ｐゴシック"/>
            </a:endParaRPr>
          </a:p>
        </p:txBody>
      </p:sp>
      <p:sp>
        <p:nvSpPr>
          <p:cNvPr id="6" name="Title 6"/>
          <p:cNvSpPr txBox="1">
            <a:spLocks/>
          </p:cNvSpPr>
          <p:nvPr/>
        </p:nvSpPr>
        <p:spPr bwMode="auto">
          <a:xfrm>
            <a:off x="274637" y="297988"/>
            <a:ext cx="8594725" cy="868627"/>
          </a:xfrm>
          <a:prstGeom prst="rect">
            <a:avLst/>
          </a:prstGeom>
          <a:noFill/>
          <a:ln w="9525">
            <a:noFill/>
            <a:miter lim="800000"/>
            <a:headEnd/>
            <a:tailEnd/>
          </a:ln>
        </p:spPr>
        <p:txBody>
          <a:bodyPr vert="horz" wrap="square" lIns="182880" tIns="182880" rIns="457200" bIns="0" numCol="1" anchor="t"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ＭＳ Ｐゴシック" pitchFamily="-106" charset="-128"/>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pitchFamily="-106" charset="-128"/>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pitchFamily="-106" charset="-128"/>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pitchFamily="-106" charset="-128"/>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pitchFamily="-106" charset="-128"/>
              </a:defRPr>
            </a:lvl5pPr>
            <a:lvl6pPr marL="457200" algn="l" rtl="0" fontAlgn="base">
              <a:spcBef>
                <a:spcPct val="0"/>
              </a:spcBef>
              <a:spcAft>
                <a:spcPct val="0"/>
              </a:spcAft>
              <a:defRPr sz="2800">
                <a:solidFill>
                  <a:schemeClr val="accent1"/>
                </a:solidFill>
                <a:latin typeface="Arial" charset="0"/>
                <a:ea typeface="ＭＳ Ｐゴシック" charset="0"/>
              </a:defRPr>
            </a:lvl6pPr>
            <a:lvl7pPr marL="914400" algn="l" rtl="0" fontAlgn="base">
              <a:spcBef>
                <a:spcPct val="0"/>
              </a:spcBef>
              <a:spcAft>
                <a:spcPct val="0"/>
              </a:spcAft>
              <a:defRPr sz="2800">
                <a:solidFill>
                  <a:schemeClr val="accent1"/>
                </a:solidFill>
                <a:latin typeface="Arial" charset="0"/>
                <a:ea typeface="ＭＳ Ｐゴシック" charset="0"/>
              </a:defRPr>
            </a:lvl7pPr>
            <a:lvl8pPr marL="1371600" algn="l" rtl="0" fontAlgn="base">
              <a:spcBef>
                <a:spcPct val="0"/>
              </a:spcBef>
              <a:spcAft>
                <a:spcPct val="0"/>
              </a:spcAft>
              <a:defRPr sz="2800">
                <a:solidFill>
                  <a:schemeClr val="accent1"/>
                </a:solidFill>
                <a:latin typeface="Arial" charset="0"/>
                <a:ea typeface="ＭＳ Ｐゴシック" charset="0"/>
              </a:defRPr>
            </a:lvl8pPr>
            <a:lvl9pPr marL="1828800" algn="l" rtl="0" fontAlgn="base">
              <a:spcBef>
                <a:spcPct val="0"/>
              </a:spcBef>
              <a:spcAft>
                <a:spcPct val="0"/>
              </a:spcAft>
              <a:defRPr sz="2800">
                <a:solidFill>
                  <a:schemeClr val="accent1"/>
                </a:solidFill>
                <a:latin typeface="Arial" charset="0"/>
                <a:ea typeface="ＭＳ Ｐゴシック" charset="0"/>
              </a:defRPr>
            </a:lvl9pPr>
          </a:lstStyle>
          <a:p>
            <a:r>
              <a:rPr lang="en-US" kern="0" dirty="0" smtClean="0"/>
              <a:t>What does Public Policy do?</a:t>
            </a:r>
            <a:endParaRPr lang="en-US" kern="0" dirty="0"/>
          </a:p>
        </p:txBody>
      </p:sp>
      <p:sp>
        <p:nvSpPr>
          <p:cNvPr id="8" name="Content Placeholder 7"/>
          <p:cNvSpPr txBox="1">
            <a:spLocks/>
          </p:cNvSpPr>
          <p:nvPr/>
        </p:nvSpPr>
        <p:spPr>
          <a:xfrm>
            <a:off x="274636" y="1584007"/>
            <a:ext cx="3812241" cy="4328895"/>
          </a:xfrm>
          <a:prstGeom prst="rect">
            <a:avLst/>
          </a:prstGeom>
        </p:spPr>
        <p:txBody>
          <a:bodyPr>
            <a:normAutofit/>
          </a:bodyPr>
          <a:lstStyle>
            <a:lvl1pPr algn="l" rtl="0" eaLnBrk="0" fontAlgn="base" hangingPunct="0">
              <a:spcBef>
                <a:spcPts val="1000"/>
              </a:spcBef>
              <a:spcAft>
                <a:spcPct val="0"/>
              </a:spcAft>
              <a:defRPr sz="2000">
                <a:solidFill>
                  <a:schemeClr val="tx1"/>
                </a:solidFill>
                <a:latin typeface="+mn-lt"/>
                <a:ea typeface="+mn-ea"/>
                <a:cs typeface="ＭＳ Ｐゴシック" pitchFamily="-106" charset="-128"/>
              </a:defRPr>
            </a:lvl1pPr>
            <a:lvl2pPr marL="287338" indent="-287338" algn="l" rtl="0" eaLnBrk="0" fontAlgn="base" hangingPunct="0">
              <a:spcBef>
                <a:spcPts val="1000"/>
              </a:spcBef>
              <a:spcAft>
                <a:spcPct val="0"/>
              </a:spcAft>
              <a:buClr>
                <a:schemeClr val="accent1"/>
              </a:buClr>
              <a:buChar char="•"/>
              <a:defRPr sz="2000">
                <a:solidFill>
                  <a:schemeClr val="tx1"/>
                </a:solidFill>
                <a:latin typeface="+mn-lt"/>
                <a:ea typeface="+mn-ea"/>
                <a:cs typeface="ＭＳ Ｐゴシック"/>
              </a:defRPr>
            </a:lvl2pPr>
            <a:lvl3pPr marL="576263" indent="-288925" algn="l" rtl="0" eaLnBrk="0" fontAlgn="base" hangingPunct="0">
              <a:spcBef>
                <a:spcPts val="1000"/>
              </a:spcBef>
              <a:spcAft>
                <a:spcPct val="0"/>
              </a:spcAft>
              <a:buClr>
                <a:schemeClr val="accent1"/>
              </a:buClr>
              <a:buFont typeface="Arial" charset="0"/>
              <a:buChar char="•"/>
              <a:defRPr sz="2000">
                <a:solidFill>
                  <a:schemeClr val="tx1"/>
                </a:solidFill>
                <a:latin typeface="+mn-lt"/>
                <a:ea typeface="ヒラギノ角ゴ Pro W3" pitchFamily="-84" charset="-128"/>
                <a:cs typeface="ヒラギノ角ゴ Pro W3"/>
              </a:defRPr>
            </a:lvl3pPr>
            <a:lvl4pPr marL="914400" indent="-3381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cs typeface="ヒラギノ角ゴ Pro W3"/>
              </a:defRPr>
            </a:lvl4pPr>
            <a:lvl5pPr marL="1201738" indent="-2873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cs typeface="ヒラギノ角ゴ Pro W3"/>
              </a:defRPr>
            </a:lvl5pPr>
            <a:lvl6pPr marL="1768475" indent="-166688" algn="l" rtl="0" fontAlgn="base">
              <a:spcBef>
                <a:spcPct val="50000"/>
              </a:spcBef>
              <a:spcAft>
                <a:spcPct val="0"/>
              </a:spcAft>
              <a:buClr>
                <a:schemeClr val="hlink"/>
              </a:buClr>
              <a:buChar char="–"/>
              <a:defRPr sz="2000">
                <a:solidFill>
                  <a:schemeClr val="accent1"/>
                </a:solidFill>
                <a:latin typeface="+mn-lt"/>
                <a:ea typeface="+mn-ea"/>
              </a:defRPr>
            </a:lvl6pPr>
            <a:lvl7pPr marL="2225675" indent="-166688" algn="l" rtl="0" fontAlgn="base">
              <a:spcBef>
                <a:spcPct val="50000"/>
              </a:spcBef>
              <a:spcAft>
                <a:spcPct val="0"/>
              </a:spcAft>
              <a:buClr>
                <a:schemeClr val="hlink"/>
              </a:buClr>
              <a:buChar char="–"/>
              <a:defRPr sz="2000">
                <a:solidFill>
                  <a:schemeClr val="accent1"/>
                </a:solidFill>
                <a:latin typeface="+mn-lt"/>
                <a:ea typeface="+mn-ea"/>
              </a:defRPr>
            </a:lvl7pPr>
            <a:lvl8pPr marL="2682875" indent="-166688" algn="l" rtl="0" fontAlgn="base">
              <a:spcBef>
                <a:spcPct val="50000"/>
              </a:spcBef>
              <a:spcAft>
                <a:spcPct val="0"/>
              </a:spcAft>
              <a:buClr>
                <a:schemeClr val="hlink"/>
              </a:buClr>
              <a:buChar char="–"/>
              <a:defRPr sz="2000">
                <a:solidFill>
                  <a:schemeClr val="accent1"/>
                </a:solidFill>
                <a:latin typeface="+mn-lt"/>
                <a:ea typeface="+mn-ea"/>
              </a:defRPr>
            </a:lvl8pPr>
            <a:lvl9pPr marL="3140075" indent="-166688" algn="l" rtl="0" fontAlgn="base">
              <a:spcBef>
                <a:spcPct val="50000"/>
              </a:spcBef>
              <a:spcAft>
                <a:spcPct val="0"/>
              </a:spcAft>
              <a:buClr>
                <a:schemeClr val="hlink"/>
              </a:buClr>
              <a:buChar char="–"/>
              <a:defRPr sz="2000">
                <a:solidFill>
                  <a:schemeClr val="accent1"/>
                </a:solidFill>
                <a:latin typeface="+mn-lt"/>
                <a:ea typeface="+mn-ea"/>
              </a:defRPr>
            </a:lvl9pPr>
          </a:lstStyle>
          <a:p>
            <a:pPr marL="342900" indent="-342900">
              <a:buFont typeface="Arial" panose="020B0604020202020204" pitchFamily="34" charset="0"/>
              <a:buChar char="•"/>
            </a:pPr>
            <a:r>
              <a:rPr lang="en-US" kern="0" dirty="0" smtClean="0"/>
              <a:t>Collaborate with Community Impact on specific policies and initiatives</a:t>
            </a:r>
          </a:p>
          <a:p>
            <a:pPr marL="342900" indent="-342900">
              <a:buFont typeface="Arial" panose="020B0604020202020204" pitchFamily="34" charset="0"/>
              <a:buChar char="•"/>
            </a:pPr>
            <a:r>
              <a:rPr lang="en-US" kern="0" dirty="0" smtClean="0"/>
              <a:t>Manage long term strategic </a:t>
            </a:r>
            <a:r>
              <a:rPr lang="en-US" kern="0" dirty="0" err="1" smtClean="0"/>
              <a:t>grantmaking</a:t>
            </a:r>
            <a:r>
              <a:rPr lang="en-US" kern="0" dirty="0" smtClean="0"/>
              <a:t> in public policy</a:t>
            </a:r>
          </a:p>
          <a:p>
            <a:pPr marL="342900" indent="-342900">
              <a:buFont typeface="Arial" panose="020B0604020202020204" pitchFamily="34" charset="0"/>
              <a:buChar char="•"/>
            </a:pPr>
            <a:r>
              <a:rPr lang="en-US" kern="0" dirty="0" smtClean="0"/>
              <a:t>Work collaboratively with United Way Worldwide in addressing policies at the federal level that affect the UW system  </a:t>
            </a:r>
          </a:p>
          <a:p>
            <a:endParaRPr lang="en-US" kern="0" dirty="0"/>
          </a:p>
        </p:txBody>
      </p:sp>
      <p:sp>
        <p:nvSpPr>
          <p:cNvPr id="9" name="Text Placeholder 9"/>
          <p:cNvSpPr txBox="1">
            <a:spLocks/>
          </p:cNvSpPr>
          <p:nvPr/>
        </p:nvSpPr>
        <p:spPr>
          <a:xfrm>
            <a:off x="4645028" y="1166615"/>
            <a:ext cx="4224334" cy="486190"/>
          </a:xfrm>
          <a:prstGeom prst="rect">
            <a:avLst/>
          </a:prstGeom>
        </p:spPr>
        <p:txBody>
          <a:bodyPr/>
          <a:lstStyle>
            <a:lvl1pPr algn="l" rtl="0" eaLnBrk="0" fontAlgn="base" hangingPunct="0">
              <a:spcBef>
                <a:spcPts val="1000"/>
              </a:spcBef>
              <a:spcAft>
                <a:spcPct val="0"/>
              </a:spcAft>
              <a:defRPr sz="2000">
                <a:solidFill>
                  <a:schemeClr val="tx1"/>
                </a:solidFill>
                <a:latin typeface="+mn-lt"/>
                <a:ea typeface="+mn-ea"/>
                <a:cs typeface="ＭＳ Ｐゴシック" pitchFamily="-106" charset="-128"/>
              </a:defRPr>
            </a:lvl1pPr>
            <a:lvl2pPr marL="287338" indent="-287338" algn="l" rtl="0" eaLnBrk="0" fontAlgn="base" hangingPunct="0">
              <a:spcBef>
                <a:spcPts val="1000"/>
              </a:spcBef>
              <a:spcAft>
                <a:spcPct val="0"/>
              </a:spcAft>
              <a:buClr>
                <a:schemeClr val="accent1"/>
              </a:buClr>
              <a:buChar char="•"/>
              <a:defRPr sz="2000">
                <a:solidFill>
                  <a:schemeClr val="tx1"/>
                </a:solidFill>
                <a:latin typeface="+mn-lt"/>
                <a:ea typeface="+mn-ea"/>
                <a:cs typeface="ＭＳ Ｐゴシック"/>
              </a:defRPr>
            </a:lvl2pPr>
            <a:lvl3pPr marL="576263" indent="-288925" algn="l" rtl="0" eaLnBrk="0" fontAlgn="base" hangingPunct="0">
              <a:spcBef>
                <a:spcPts val="1000"/>
              </a:spcBef>
              <a:spcAft>
                <a:spcPct val="0"/>
              </a:spcAft>
              <a:buClr>
                <a:schemeClr val="accent1"/>
              </a:buClr>
              <a:buFont typeface="Arial" charset="0"/>
              <a:buChar char="•"/>
              <a:defRPr sz="2000">
                <a:solidFill>
                  <a:schemeClr val="tx1"/>
                </a:solidFill>
                <a:latin typeface="+mn-lt"/>
                <a:ea typeface="ヒラギノ角ゴ Pro W3" pitchFamily="-84" charset="-128"/>
                <a:cs typeface="ヒラギノ角ゴ Pro W3"/>
              </a:defRPr>
            </a:lvl3pPr>
            <a:lvl4pPr marL="914400" indent="-3381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cs typeface="ヒラギノ角ゴ Pro W3"/>
              </a:defRPr>
            </a:lvl4pPr>
            <a:lvl5pPr marL="1201738" indent="-2873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cs typeface="ヒラギノ角ゴ Pro W3"/>
              </a:defRPr>
            </a:lvl5pPr>
            <a:lvl6pPr marL="1768475" indent="-166688" algn="l" rtl="0" fontAlgn="base">
              <a:spcBef>
                <a:spcPct val="50000"/>
              </a:spcBef>
              <a:spcAft>
                <a:spcPct val="0"/>
              </a:spcAft>
              <a:buClr>
                <a:schemeClr val="hlink"/>
              </a:buClr>
              <a:buChar char="–"/>
              <a:defRPr sz="2000">
                <a:solidFill>
                  <a:schemeClr val="accent1"/>
                </a:solidFill>
                <a:latin typeface="+mn-lt"/>
                <a:ea typeface="+mn-ea"/>
              </a:defRPr>
            </a:lvl6pPr>
            <a:lvl7pPr marL="2225675" indent="-166688" algn="l" rtl="0" fontAlgn="base">
              <a:spcBef>
                <a:spcPct val="50000"/>
              </a:spcBef>
              <a:spcAft>
                <a:spcPct val="0"/>
              </a:spcAft>
              <a:buClr>
                <a:schemeClr val="hlink"/>
              </a:buClr>
              <a:buChar char="–"/>
              <a:defRPr sz="2000">
                <a:solidFill>
                  <a:schemeClr val="accent1"/>
                </a:solidFill>
                <a:latin typeface="+mn-lt"/>
                <a:ea typeface="+mn-ea"/>
              </a:defRPr>
            </a:lvl7pPr>
            <a:lvl8pPr marL="2682875" indent="-166688" algn="l" rtl="0" fontAlgn="base">
              <a:spcBef>
                <a:spcPct val="50000"/>
              </a:spcBef>
              <a:spcAft>
                <a:spcPct val="0"/>
              </a:spcAft>
              <a:buClr>
                <a:schemeClr val="hlink"/>
              </a:buClr>
              <a:buChar char="–"/>
              <a:defRPr sz="2000">
                <a:solidFill>
                  <a:schemeClr val="accent1"/>
                </a:solidFill>
                <a:latin typeface="+mn-lt"/>
                <a:ea typeface="+mn-ea"/>
              </a:defRPr>
            </a:lvl8pPr>
            <a:lvl9pPr marL="3140075" indent="-166688" algn="l" rtl="0" fontAlgn="base">
              <a:spcBef>
                <a:spcPct val="50000"/>
              </a:spcBef>
              <a:spcAft>
                <a:spcPct val="0"/>
              </a:spcAft>
              <a:buClr>
                <a:schemeClr val="hlink"/>
              </a:buClr>
              <a:buChar char="–"/>
              <a:defRPr sz="2000">
                <a:solidFill>
                  <a:schemeClr val="accent1"/>
                </a:solidFill>
                <a:latin typeface="+mn-lt"/>
                <a:ea typeface="+mn-ea"/>
              </a:defRPr>
            </a:lvl9pPr>
          </a:lstStyle>
          <a:p>
            <a:r>
              <a:rPr lang="en-US" kern="0" dirty="0" smtClean="0"/>
              <a:t>Externally</a:t>
            </a:r>
            <a:endParaRPr lang="en-US" kern="0" dirty="0"/>
          </a:p>
        </p:txBody>
      </p:sp>
      <p:sp>
        <p:nvSpPr>
          <p:cNvPr id="10" name="Content Placeholder 10"/>
          <p:cNvSpPr txBox="1">
            <a:spLocks/>
          </p:cNvSpPr>
          <p:nvPr/>
        </p:nvSpPr>
        <p:spPr>
          <a:xfrm>
            <a:off x="4645028" y="1584007"/>
            <a:ext cx="3812241" cy="4328894"/>
          </a:xfrm>
          <a:prstGeom prst="rect">
            <a:avLst/>
          </a:prstGeom>
        </p:spPr>
        <p:txBody>
          <a:bodyPr>
            <a:normAutofit/>
          </a:bodyPr>
          <a:lstStyle>
            <a:lvl1pPr algn="l" rtl="0" eaLnBrk="0" fontAlgn="base" hangingPunct="0">
              <a:spcBef>
                <a:spcPts val="1000"/>
              </a:spcBef>
              <a:spcAft>
                <a:spcPct val="0"/>
              </a:spcAft>
              <a:defRPr sz="2000">
                <a:solidFill>
                  <a:schemeClr val="tx1"/>
                </a:solidFill>
                <a:latin typeface="+mn-lt"/>
                <a:ea typeface="+mn-ea"/>
                <a:cs typeface="ＭＳ Ｐゴシック" pitchFamily="-106" charset="-128"/>
              </a:defRPr>
            </a:lvl1pPr>
            <a:lvl2pPr marL="287338" indent="-287338" algn="l" rtl="0" eaLnBrk="0" fontAlgn="base" hangingPunct="0">
              <a:spcBef>
                <a:spcPts val="1000"/>
              </a:spcBef>
              <a:spcAft>
                <a:spcPct val="0"/>
              </a:spcAft>
              <a:buClr>
                <a:schemeClr val="accent1"/>
              </a:buClr>
              <a:buChar char="•"/>
              <a:defRPr sz="2000">
                <a:solidFill>
                  <a:schemeClr val="tx1"/>
                </a:solidFill>
                <a:latin typeface="+mn-lt"/>
                <a:ea typeface="+mn-ea"/>
                <a:cs typeface="ＭＳ Ｐゴシック"/>
              </a:defRPr>
            </a:lvl2pPr>
            <a:lvl3pPr marL="576263" indent="-288925" algn="l" rtl="0" eaLnBrk="0" fontAlgn="base" hangingPunct="0">
              <a:spcBef>
                <a:spcPts val="1000"/>
              </a:spcBef>
              <a:spcAft>
                <a:spcPct val="0"/>
              </a:spcAft>
              <a:buClr>
                <a:schemeClr val="accent1"/>
              </a:buClr>
              <a:buFont typeface="Arial" charset="0"/>
              <a:buChar char="•"/>
              <a:defRPr sz="2000">
                <a:solidFill>
                  <a:schemeClr val="tx1"/>
                </a:solidFill>
                <a:latin typeface="+mn-lt"/>
                <a:ea typeface="ヒラギノ角ゴ Pro W3" pitchFamily="-84" charset="-128"/>
                <a:cs typeface="ヒラギノ角ゴ Pro W3"/>
              </a:defRPr>
            </a:lvl3pPr>
            <a:lvl4pPr marL="914400" indent="-3381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cs typeface="ヒラギノ角ゴ Pro W3"/>
              </a:defRPr>
            </a:lvl4pPr>
            <a:lvl5pPr marL="1201738" indent="-2873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cs typeface="ヒラギノ角ゴ Pro W3"/>
              </a:defRPr>
            </a:lvl5pPr>
            <a:lvl6pPr marL="1768475" indent="-166688" algn="l" rtl="0" fontAlgn="base">
              <a:spcBef>
                <a:spcPct val="50000"/>
              </a:spcBef>
              <a:spcAft>
                <a:spcPct val="0"/>
              </a:spcAft>
              <a:buClr>
                <a:schemeClr val="hlink"/>
              </a:buClr>
              <a:buChar char="–"/>
              <a:defRPr sz="2000">
                <a:solidFill>
                  <a:schemeClr val="accent1"/>
                </a:solidFill>
                <a:latin typeface="+mn-lt"/>
                <a:ea typeface="+mn-ea"/>
              </a:defRPr>
            </a:lvl6pPr>
            <a:lvl7pPr marL="2225675" indent="-166688" algn="l" rtl="0" fontAlgn="base">
              <a:spcBef>
                <a:spcPct val="50000"/>
              </a:spcBef>
              <a:spcAft>
                <a:spcPct val="0"/>
              </a:spcAft>
              <a:buClr>
                <a:schemeClr val="hlink"/>
              </a:buClr>
              <a:buChar char="–"/>
              <a:defRPr sz="2000">
                <a:solidFill>
                  <a:schemeClr val="accent1"/>
                </a:solidFill>
                <a:latin typeface="+mn-lt"/>
                <a:ea typeface="+mn-ea"/>
              </a:defRPr>
            </a:lvl7pPr>
            <a:lvl8pPr marL="2682875" indent="-166688" algn="l" rtl="0" fontAlgn="base">
              <a:spcBef>
                <a:spcPct val="50000"/>
              </a:spcBef>
              <a:spcAft>
                <a:spcPct val="0"/>
              </a:spcAft>
              <a:buClr>
                <a:schemeClr val="hlink"/>
              </a:buClr>
              <a:buChar char="–"/>
              <a:defRPr sz="2000">
                <a:solidFill>
                  <a:schemeClr val="accent1"/>
                </a:solidFill>
                <a:latin typeface="+mn-lt"/>
                <a:ea typeface="+mn-ea"/>
              </a:defRPr>
            </a:lvl8pPr>
            <a:lvl9pPr marL="3140075" indent="-166688" algn="l" rtl="0" fontAlgn="base">
              <a:spcBef>
                <a:spcPct val="50000"/>
              </a:spcBef>
              <a:spcAft>
                <a:spcPct val="0"/>
              </a:spcAft>
              <a:buClr>
                <a:schemeClr val="hlink"/>
              </a:buClr>
              <a:buChar char="–"/>
              <a:defRPr sz="2000">
                <a:solidFill>
                  <a:schemeClr val="accent1"/>
                </a:solidFill>
                <a:latin typeface="+mn-lt"/>
                <a:ea typeface="+mn-ea"/>
              </a:defRPr>
            </a:lvl9pPr>
          </a:lstStyle>
          <a:p>
            <a:pPr marL="342900" indent="-342900">
              <a:buFont typeface="Arial" panose="020B0604020202020204" pitchFamily="34" charset="0"/>
              <a:buChar char="•"/>
            </a:pPr>
            <a:r>
              <a:rPr lang="en-US" kern="0" dirty="0" smtClean="0"/>
              <a:t>Advocate for state policy within the Executive Branch, the Legislature, and the community</a:t>
            </a:r>
          </a:p>
          <a:p>
            <a:pPr marL="342900" indent="-342900">
              <a:buFont typeface="Arial" panose="020B0604020202020204" pitchFamily="34" charset="0"/>
              <a:buChar char="•"/>
            </a:pPr>
            <a:r>
              <a:rPr lang="en-US" kern="0" dirty="0" smtClean="0"/>
              <a:t>Work with local leaders in key communities.</a:t>
            </a:r>
          </a:p>
          <a:p>
            <a:pPr marL="342900" indent="-342900">
              <a:buFont typeface="Arial" panose="020B0604020202020204" pitchFamily="34" charset="0"/>
              <a:buChar char="•"/>
            </a:pPr>
            <a:r>
              <a:rPr lang="en-US" kern="0" dirty="0" smtClean="0"/>
              <a:t>Facilitate public policy advocacy in support of UWMB’s priorities (engage colleagues, partner agencies, volunteers)</a:t>
            </a:r>
          </a:p>
          <a:p>
            <a:endParaRPr lang="en-US" kern="0" dirty="0" smtClean="0"/>
          </a:p>
          <a:p>
            <a:endParaRPr lang="en-US" kern="0" dirty="0"/>
          </a:p>
        </p:txBody>
      </p:sp>
      <p:sp>
        <p:nvSpPr>
          <p:cNvPr id="14" name="Text Placeholder 9"/>
          <p:cNvSpPr txBox="1">
            <a:spLocks/>
          </p:cNvSpPr>
          <p:nvPr/>
        </p:nvSpPr>
        <p:spPr>
          <a:xfrm>
            <a:off x="256541" y="1165225"/>
            <a:ext cx="4224334" cy="486190"/>
          </a:xfrm>
          <a:prstGeom prst="rect">
            <a:avLst/>
          </a:prstGeom>
        </p:spPr>
        <p:txBody>
          <a:bodyPr/>
          <a:lstStyle>
            <a:lvl1pPr algn="l" rtl="0" eaLnBrk="0" fontAlgn="base" hangingPunct="0">
              <a:spcBef>
                <a:spcPts val="1000"/>
              </a:spcBef>
              <a:spcAft>
                <a:spcPct val="0"/>
              </a:spcAft>
              <a:defRPr sz="2000">
                <a:solidFill>
                  <a:schemeClr val="tx1"/>
                </a:solidFill>
                <a:latin typeface="+mn-lt"/>
                <a:ea typeface="+mn-ea"/>
                <a:cs typeface="ＭＳ Ｐゴシック" pitchFamily="-106" charset="-128"/>
              </a:defRPr>
            </a:lvl1pPr>
            <a:lvl2pPr marL="287338" indent="-287338" algn="l" rtl="0" eaLnBrk="0" fontAlgn="base" hangingPunct="0">
              <a:spcBef>
                <a:spcPts val="1000"/>
              </a:spcBef>
              <a:spcAft>
                <a:spcPct val="0"/>
              </a:spcAft>
              <a:buClr>
                <a:schemeClr val="accent1"/>
              </a:buClr>
              <a:buChar char="•"/>
              <a:defRPr sz="2000">
                <a:solidFill>
                  <a:schemeClr val="tx1"/>
                </a:solidFill>
                <a:latin typeface="+mn-lt"/>
                <a:ea typeface="+mn-ea"/>
                <a:cs typeface="ＭＳ Ｐゴシック"/>
              </a:defRPr>
            </a:lvl2pPr>
            <a:lvl3pPr marL="576263" indent="-288925" algn="l" rtl="0" eaLnBrk="0" fontAlgn="base" hangingPunct="0">
              <a:spcBef>
                <a:spcPts val="1000"/>
              </a:spcBef>
              <a:spcAft>
                <a:spcPct val="0"/>
              </a:spcAft>
              <a:buClr>
                <a:schemeClr val="accent1"/>
              </a:buClr>
              <a:buFont typeface="Arial" charset="0"/>
              <a:buChar char="•"/>
              <a:defRPr sz="2000">
                <a:solidFill>
                  <a:schemeClr val="tx1"/>
                </a:solidFill>
                <a:latin typeface="+mn-lt"/>
                <a:ea typeface="ヒラギノ角ゴ Pro W3" pitchFamily="-84" charset="-128"/>
                <a:cs typeface="ヒラギノ角ゴ Pro W3"/>
              </a:defRPr>
            </a:lvl3pPr>
            <a:lvl4pPr marL="914400" indent="-3381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cs typeface="ヒラギノ角ゴ Pro W3"/>
              </a:defRPr>
            </a:lvl4pPr>
            <a:lvl5pPr marL="1201738" indent="-2873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cs typeface="ヒラギノ角ゴ Pro W3"/>
              </a:defRPr>
            </a:lvl5pPr>
            <a:lvl6pPr marL="1768475" indent="-166688" algn="l" rtl="0" fontAlgn="base">
              <a:spcBef>
                <a:spcPct val="50000"/>
              </a:spcBef>
              <a:spcAft>
                <a:spcPct val="0"/>
              </a:spcAft>
              <a:buClr>
                <a:schemeClr val="hlink"/>
              </a:buClr>
              <a:buChar char="–"/>
              <a:defRPr sz="2000">
                <a:solidFill>
                  <a:schemeClr val="accent1"/>
                </a:solidFill>
                <a:latin typeface="+mn-lt"/>
                <a:ea typeface="+mn-ea"/>
              </a:defRPr>
            </a:lvl6pPr>
            <a:lvl7pPr marL="2225675" indent="-166688" algn="l" rtl="0" fontAlgn="base">
              <a:spcBef>
                <a:spcPct val="50000"/>
              </a:spcBef>
              <a:spcAft>
                <a:spcPct val="0"/>
              </a:spcAft>
              <a:buClr>
                <a:schemeClr val="hlink"/>
              </a:buClr>
              <a:buChar char="–"/>
              <a:defRPr sz="2000">
                <a:solidFill>
                  <a:schemeClr val="accent1"/>
                </a:solidFill>
                <a:latin typeface="+mn-lt"/>
                <a:ea typeface="+mn-ea"/>
              </a:defRPr>
            </a:lvl7pPr>
            <a:lvl8pPr marL="2682875" indent="-166688" algn="l" rtl="0" fontAlgn="base">
              <a:spcBef>
                <a:spcPct val="50000"/>
              </a:spcBef>
              <a:spcAft>
                <a:spcPct val="0"/>
              </a:spcAft>
              <a:buClr>
                <a:schemeClr val="hlink"/>
              </a:buClr>
              <a:buChar char="–"/>
              <a:defRPr sz="2000">
                <a:solidFill>
                  <a:schemeClr val="accent1"/>
                </a:solidFill>
                <a:latin typeface="+mn-lt"/>
                <a:ea typeface="+mn-ea"/>
              </a:defRPr>
            </a:lvl8pPr>
            <a:lvl9pPr marL="3140075" indent="-166688" algn="l" rtl="0" fontAlgn="base">
              <a:spcBef>
                <a:spcPct val="50000"/>
              </a:spcBef>
              <a:spcAft>
                <a:spcPct val="0"/>
              </a:spcAft>
              <a:buClr>
                <a:schemeClr val="hlink"/>
              </a:buClr>
              <a:buChar char="–"/>
              <a:defRPr sz="2000">
                <a:solidFill>
                  <a:schemeClr val="accent1"/>
                </a:solidFill>
                <a:latin typeface="+mn-lt"/>
                <a:ea typeface="+mn-ea"/>
              </a:defRPr>
            </a:lvl9pPr>
          </a:lstStyle>
          <a:p>
            <a:r>
              <a:rPr lang="en-US" kern="0" dirty="0" smtClean="0"/>
              <a:t>Internally</a:t>
            </a:r>
            <a:endParaRPr lang="en-US" kern="0" dirty="0"/>
          </a:p>
        </p:txBody>
      </p:sp>
    </p:spTree>
    <p:extLst>
      <p:ext uri="{BB962C8B-B14F-4D97-AF65-F5344CB8AC3E}">
        <p14:creationId xmlns:p14="http://schemas.microsoft.com/office/powerpoint/2010/main" val="1663934934"/>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5"/>
          <p:cNvSpPr>
            <a:spLocks noGrp="1"/>
          </p:cNvSpPr>
          <p:nvPr>
            <p:ph type="title"/>
          </p:nvPr>
        </p:nvSpPr>
        <p:spPr/>
        <p:txBody>
          <a:bodyPr/>
          <a:lstStyle/>
          <a:p>
            <a:r>
              <a:rPr lang="en-US" dirty="0" smtClean="0">
                <a:cs typeface="ＭＳ Ｐゴシック"/>
              </a:rPr>
              <a:t>History of United Way’s Public Policy Work</a:t>
            </a:r>
          </a:p>
        </p:txBody>
      </p:sp>
      <p:sp>
        <p:nvSpPr>
          <p:cNvPr id="27651" name="Footer Placeholder 3"/>
          <p:cNvSpPr>
            <a:spLocks noGrp="1"/>
          </p:cNvSpPr>
          <p:nvPr>
            <p:ph type="ftr" sz="quarter" idx="10"/>
          </p:nvPr>
        </p:nvSpPr>
        <p:spPr>
          <a:noFill/>
          <a:ln>
            <a:miter lim="800000"/>
            <a:headEnd/>
            <a:tailEnd/>
          </a:ln>
        </p:spPr>
        <p:txBody>
          <a:bodyPr/>
          <a:lstStyle/>
          <a:p>
            <a:fld id="{1451C6B3-B5C2-4D3D-BBA3-B1DEFD829FCE}" type="datetime4">
              <a:rPr lang="en-US" smtClean="0">
                <a:ea typeface="ＭＳ Ｐゴシック"/>
                <a:cs typeface="ＭＳ Ｐゴシック"/>
              </a:rPr>
              <a:pPr/>
              <a:t>October 26, 2017</a:t>
            </a:fld>
            <a:endParaRPr lang="en-US" smtClean="0">
              <a:ea typeface="ＭＳ Ｐゴシック"/>
              <a:cs typeface="ＭＳ Ｐゴシック"/>
            </a:endParaRPr>
          </a:p>
        </p:txBody>
      </p:sp>
      <p:sp>
        <p:nvSpPr>
          <p:cNvPr id="27652" name="Slide Number Placeholder 4"/>
          <p:cNvSpPr>
            <a:spLocks noGrp="1"/>
          </p:cNvSpPr>
          <p:nvPr>
            <p:ph type="sldNum" sz="quarter" idx="11"/>
          </p:nvPr>
        </p:nvSpPr>
        <p:spPr>
          <a:noFill/>
          <a:ln>
            <a:miter lim="800000"/>
            <a:headEnd/>
            <a:tailEnd/>
          </a:ln>
        </p:spPr>
        <p:txBody>
          <a:bodyPr/>
          <a:lstStyle/>
          <a:p>
            <a:fld id="{93EE2DDC-7025-414C-B6D1-78940CD6FCC5}" type="slidenum">
              <a:rPr lang="en-US" smtClean="0">
                <a:ea typeface="ＭＳ Ｐゴシック"/>
                <a:cs typeface="ＭＳ Ｐゴシック"/>
              </a:rPr>
              <a:pPr/>
              <a:t>9</a:t>
            </a:fld>
            <a:endParaRPr lang="en-US" smtClean="0">
              <a:ea typeface="ＭＳ Ｐゴシック"/>
              <a:cs typeface="ＭＳ Ｐゴシック"/>
            </a:endParaRPr>
          </a:p>
        </p:txBody>
      </p:sp>
      <p:graphicFrame>
        <p:nvGraphicFramePr>
          <p:cNvPr id="7" name="Diagram 6"/>
          <p:cNvGraphicFramePr/>
          <p:nvPr>
            <p:extLst>
              <p:ext uri="{D42A27DB-BD31-4B8C-83A1-F6EECF244321}">
                <p14:modId xmlns:p14="http://schemas.microsoft.com/office/powerpoint/2010/main" val="4078833829"/>
              </p:ext>
            </p:extLst>
          </p:nvPr>
        </p:nvGraphicFramePr>
        <p:xfrm>
          <a:off x="273377" y="1810673"/>
          <a:ext cx="8595986" cy="3291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9448024"/>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United Way&amp;#x0D;&amp;#x0A;PowerPoint Presentation Template&amp;quot;&quot;/&gt;&lt;property id=&quot;20307&quot; value=&quot;325&quot;/&gt;&lt;/object&gt;&lt;object type=&quot;3&quot; unique_id=&quot;10005&quot;&gt;&lt;property id=&quot;20148&quot; value=&quot;5&quot;/&gt;&lt;property id=&quot;20300&quot; value=&quot;Slide 2 - &amp;quot;United Way&amp;#x0D;&amp;#x0A;PowerPoint Presentation Template&amp;quot;&quot;/&gt;&lt;property id=&quot;20307&quot; value=&quot;326&quot;/&gt;&lt;/object&gt;&lt;object type=&quot;3&quot; unique_id=&quot;10006&quot;&gt;&lt;property id=&quot;20148&quot; value=&quot;5&quot;/&gt;&lt;property id=&quot;20300&quot; value=&quot;Slide 3 - &amp;quot;United Way&amp;#x0D;&amp;#x0A;PowerPoint Presentation Template&amp;quot;&quot;/&gt;&lt;property id=&quot;20307&quot; value=&quot;328&quot;/&gt;&lt;/object&gt;&lt;object type=&quot;3&quot; unique_id=&quot;10007&quot;&gt;&lt;property id=&quot;20148&quot; value=&quot;5&quot;/&gt;&lt;property id=&quot;20300&quot; value=&quot;Slide 4 - &amp;quot;Goals for the common good&amp;quot;&quot;/&gt;&lt;property id=&quot;20307&quot; value=&quot;331&quot;/&gt;&lt;/object&gt;&lt;object type=&quot;3&quot; unique_id=&quot;10008&quot;&gt;&lt;property id=&quot;20148&quot; value=&quot;5&quot;/&gt;&lt;property id=&quot;20300&quot; value=&quot;Slide 5 - &amp;quot;United Way&amp;#x0D;&amp;#x0A;PowerPoint Presentation Template&amp;#x0D;&amp;#x0A;&amp;quot;&quot;/&gt;&lt;property id=&quot;20307&quot; value=&quot;332&quot;/&gt;&lt;/object&gt;&lt;object type=&quot;3&quot; unique_id=&quot;10009&quot;&gt;&lt;property id=&quot;20148&quot; value=&quot;5&quot;/&gt;&lt;property id=&quot;20300&quot; value=&quot;Slide 6 - &amp;quot;Agenda&amp;quot;&quot;/&gt;&lt;property id=&quot;20307&quot; value=&quot;314&quot;/&gt;&lt;/object&gt;&lt;object type=&quot;3&quot; unique_id=&quot;10010&quot;&gt;&lt;property id=&quot;20148&quot; value=&quot;5&quot;/&gt;&lt;property id=&quot;20300&quot; value=&quot;Slide 7 - &amp;quot;General content slides&amp;quot;&quot;/&gt;&lt;property id=&quot;20307&quot; value=&quot;316&quot;/&gt;&lt;/object&gt;&lt;object type=&quot;3&quot; unique_id=&quot;10011&quot;&gt;&lt;property id=&quot;20148&quot; value=&quot;5&quot;/&gt;&lt;property id=&quot;20300&quot; value=&quot;Slide 8 - &amp;quot;Agenda slide&amp;quot;&quot;/&gt;&lt;property id=&quot;20307&quot; value=&quot;335&quot;/&gt;&lt;/object&gt;&lt;object type=&quot;3&quot; unique_id=&quot;10012&quot;&gt;&lt;property id=&quot;20148&quot; value=&quot;5&quot;/&gt;&lt;property id=&quot;20300&quot; value=&quot;Slide 9 - &amp;quot;Statements and quotes&amp;quot;&quot;/&gt;&lt;property id=&quot;20307&quot; value=&quot;333&quot;/&gt;&lt;/object&gt;&lt;object type=&quot;3&quot; unique_id=&quot;10013&quot;&gt;&lt;property id=&quot;20148&quot; value=&quot;5&quot;/&gt;&lt;property id=&quot;20300&quot; value=&quot;Slide 10 - &amp;quot;Statements and quotes&amp;quot;&quot;/&gt;&lt;property id=&quot;20307&quot; value=&quot;334&quot;/&gt;&lt;/object&gt;&lt;object type=&quot;3&quot; unique_id=&quot;10014&quot;&gt;&lt;property id=&quot;20148&quot; value=&quot;5&quot;/&gt;&lt;property id=&quot;20300&quot; value=&quot;Slide 11 - &amp;quot;Agenda slide&amp;quot;&quot;/&gt;&lt;property id=&quot;20307&quot; value=&quot;320&quot;/&gt;&lt;/object&gt;&lt;object type=&quot;3&quot; unique_id=&quot;10015&quot;&gt;&lt;property id=&quot;20148&quot; value=&quot;5&quot;/&gt;&lt;property id=&quot;20300&quot; value=&quot;Slide 12 - &amp;quot;Columns&amp;quot;&quot;/&gt;&lt;property id=&quot;20307&quot; value=&quot;319&quot;/&gt;&lt;/object&gt;&lt;object type=&quot;3&quot; unique_id=&quot;10016&quot;&gt;&lt;property id=&quot;20148&quot; value=&quot;5&quot;/&gt;&lt;property id=&quot;20300&quot; value=&quot;Slide 13 - &amp;quot;Columns&amp;quot;&quot;/&gt;&lt;property id=&quot;20307&quot; value=&quot;337&quot;/&gt;&lt;/object&gt;&lt;object type=&quot;3&quot; unique_id=&quot;10017&quot;&gt;&lt;property id=&quot;20148&quot; value=&quot;5&quot;/&gt;&lt;property id=&quot;20300&quot; value=&quot;Slide 14 - &amp;quot;Agenda slide&amp;quot;&quot;/&gt;&lt;property id=&quot;20307&quot; value=&quot;336&quot;/&gt;&lt;/object&gt;&lt;object type=&quot;3&quot; unique_id=&quot;10018&quot;&gt;&lt;property id=&quot;20148&quot; value=&quot;5&quot;/&gt;&lt;property id=&quot;20300&quot; value=&quot;Slide 15 - &amp;quot;Tables, charts and graphics&amp;quot;&quot;/&gt;&lt;property id=&quot;20307&quot; value=&quot;312&quot;/&gt;&lt;/object&gt;&lt;object type=&quot;3&quot; unique_id=&quot;10019&quot;&gt;&lt;property id=&quot;20148&quot; value=&quot;5&quot;/&gt;&lt;property id=&quot;20300&quot; value=&quot;Slide 16 - &amp;quot;Table example&amp;quot;&quot;/&gt;&lt;property id=&quot;20307&quot; value=&quot;322&quot;/&gt;&lt;/object&gt;&lt;object type=&quot;3&quot; unique_id=&quot;10020&quot;&gt;&lt;property id=&quot;20148&quot; value=&quot;5&quot;/&gt;&lt;property id=&quot;20300&quot; value=&quot;Slide 17 - &amp;quot;Chart example – this example shows a heading over two lines&amp;quot;&quot;/&gt;&lt;property id=&quot;20307&quot; value=&quot;324&quot;/&gt;&lt;/object&gt;&lt;object type=&quot;3&quot; unique_id=&quot;10021&quot;&gt;&lt;property id=&quot;20148&quot; value=&quot;5&quot;/&gt;&lt;property id=&quot;20300&quot; value=&quot;Slide 18 - &amp;quot;Graphic example&amp;quot;&quot;/&gt;&lt;property id=&quot;20307&quot; value=&quot;323&quot;/&gt;&lt;/object&gt;&lt;object type=&quot;3&quot; unique_id=&quot;10022&quot;&gt;&lt;property id=&quot;20148&quot; value=&quot;5&quot;/&gt;&lt;property id=&quot;20300&quot; value=&quot;Slide 19 - &amp;quot;Thank you&amp;quot;&quot;/&gt;&lt;property id=&quot;20307&quot; value=&quot;306&quot;/&gt;&lt;/object&gt;&lt;object type=&quot;3&quot; unique_id=&quot;10023&quot;&gt;&lt;property id=&quot;20148&quot; value=&quot;5&quot;/&gt;&lt;property id=&quot;20300&quot; value=&quot;Slide 20 - &amp;quot;Agenda&amp;quot;&quot;/&gt;&lt;property id=&quot;20307&quot; value=&quot;338&quot;/&gt;&lt;/object&gt;&lt;object type=&quot;3&quot; unique_id=&quot;10024&quot;&gt;&lt;property id=&quot;20148&quot; value=&quot;5&quot;/&gt;&lt;property id=&quot;20300&quot; value=&quot;Slide 21 - &amp;quot;General content slides&amp;quot;&quot;/&gt;&lt;property id=&quot;20307&quot; value=&quot;339&quot;/&gt;&lt;/object&gt;&lt;object type=&quot;3&quot; unique_id=&quot;10025&quot;&gt;&lt;property id=&quot;20148&quot; value=&quot;5&quot;/&gt;&lt;property id=&quot;20300&quot; value=&quot;Slide 22 - &amp;quot;Agenda slide&amp;quot;&quot;/&gt;&lt;property id=&quot;20307&quot; value=&quot;340&quot;/&gt;&lt;/object&gt;&lt;object type=&quot;3&quot; unique_id=&quot;10026&quot;&gt;&lt;property id=&quot;20148&quot; value=&quot;5&quot;/&gt;&lt;property id=&quot;20300&quot; value=&quot;Slide 23 - &amp;quot;Statements and quotes&amp;quot;&quot;/&gt;&lt;property id=&quot;20307&quot; value=&quot;341&quot;/&gt;&lt;/object&gt;&lt;object type=&quot;3&quot; unique_id=&quot;10027&quot;&gt;&lt;property id=&quot;20148&quot; value=&quot;5&quot;/&gt;&lt;property id=&quot;20300&quot; value=&quot;Slide 24 - &amp;quot;Statements and quotes&amp;quot;&quot;/&gt;&lt;property id=&quot;20307&quot; value=&quot;342&quot;/&gt;&lt;/object&gt;&lt;object type=&quot;3&quot; unique_id=&quot;10028&quot;&gt;&lt;property id=&quot;20148&quot; value=&quot;5&quot;/&gt;&lt;property id=&quot;20300&quot; value=&quot;Slide 25 - &amp;quot;Agenda slide&amp;quot;&quot;/&gt;&lt;property id=&quot;20307&quot; value=&quot;343&quot;/&gt;&lt;/object&gt;&lt;object type=&quot;3&quot; unique_id=&quot;10029&quot;&gt;&lt;property id=&quot;20148&quot; value=&quot;5&quot;/&gt;&lt;property id=&quot;20300&quot; value=&quot;Slide 26 - &amp;quot;Columns&amp;quot;&quot;/&gt;&lt;property id=&quot;20307&quot; value=&quot;344&quot;/&gt;&lt;/object&gt;&lt;object type=&quot;3&quot; unique_id=&quot;10030&quot;&gt;&lt;property id=&quot;20148&quot; value=&quot;5&quot;/&gt;&lt;property id=&quot;20300&quot; value=&quot;Slide 27 - &amp;quot;Columns&amp;quot;&quot;/&gt;&lt;property id=&quot;20307&quot; value=&quot;345&quot;/&gt;&lt;/object&gt;&lt;object type=&quot;3&quot; unique_id=&quot;10031&quot;&gt;&lt;property id=&quot;20148&quot; value=&quot;5&quot;/&gt;&lt;property id=&quot;20300&quot; value=&quot;Slide 28 - &amp;quot;Agenda slide&amp;quot;&quot;/&gt;&lt;property id=&quot;20307&quot; value=&quot;346&quot;/&gt;&lt;/object&gt;&lt;object type=&quot;3&quot; unique_id=&quot;10032&quot;&gt;&lt;property id=&quot;20148&quot; value=&quot;5&quot;/&gt;&lt;property id=&quot;20300&quot; value=&quot;Slide 29 - &amp;quot;Tables, charts and graphics&amp;quot;&quot;/&gt;&lt;property id=&quot;20307&quot; value=&quot;347&quot;/&gt;&lt;/object&gt;&lt;object type=&quot;3&quot; unique_id=&quot;10033&quot;&gt;&lt;property id=&quot;20148&quot; value=&quot;5&quot;/&gt;&lt;property id=&quot;20300&quot; value=&quot;Slide 30 - &amp;quot;Table example&amp;quot;&quot;/&gt;&lt;property id=&quot;20307&quot; value=&quot;348&quot;/&gt;&lt;/object&gt;&lt;object type=&quot;3&quot; unique_id=&quot;10034&quot;&gt;&lt;property id=&quot;20148&quot; value=&quot;5&quot;/&gt;&lt;property id=&quot;20300&quot; value=&quot;Slide 31 - &amp;quot;Chart example – this example shows a heading over two lines&amp;quot;&quot;/&gt;&lt;property id=&quot;20307&quot; value=&quot;349&quot;/&gt;&lt;/object&gt;&lt;object type=&quot;3&quot; unique_id=&quot;10035&quot;&gt;&lt;property id=&quot;20148&quot; value=&quot;5&quot;/&gt;&lt;property id=&quot;20300&quot; value=&quot;Slide 32 - &amp;quot;Graphic example&amp;quot;&quot;/&gt;&lt;property id=&quot;20307&quot; value=&quot;350&quot;/&gt;&lt;/object&gt;&lt;/object&gt;&lt;/object&gt;&lt;/database&gt;"/>
  <p:tag name="SECTOMILLISECCONVERTED" val="1"/>
</p:tagLst>
</file>

<file path=ppt/theme/theme1.xml><?xml version="1.0" encoding="utf-8"?>
<a:theme xmlns:a="http://schemas.openxmlformats.org/drawingml/2006/main" name="UW PPT Template 013012Rev">
  <a:themeElements>
    <a:clrScheme name="Custom 25">
      <a:dk1>
        <a:srgbClr val="10167F"/>
      </a:dk1>
      <a:lt1>
        <a:srgbClr val="FFFFFF"/>
      </a:lt1>
      <a:dk2>
        <a:srgbClr val="000000"/>
      </a:dk2>
      <a:lt2>
        <a:srgbClr val="E6D7AA"/>
      </a:lt2>
      <a:accent1>
        <a:srgbClr val="10167F"/>
      </a:accent1>
      <a:accent2>
        <a:srgbClr val="7C81B8"/>
      </a:accent2>
      <a:accent3>
        <a:srgbClr val="FF9600"/>
      </a:accent3>
      <a:accent4>
        <a:srgbClr val="F51E14"/>
      </a:accent4>
      <a:accent5>
        <a:srgbClr val="B4141E"/>
      </a:accent5>
      <a:accent6>
        <a:srgbClr val="00005A"/>
      </a:accent6>
      <a:hlink>
        <a:srgbClr val="10167F"/>
      </a:hlink>
      <a:folHlink>
        <a:srgbClr val="969696"/>
      </a:folHlink>
    </a:clrScheme>
    <a:fontScheme name="PowerPoint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 OverviewPPTtemplate2">
  <a:themeElements>
    <a:clrScheme name="United Way Colors">
      <a:dk1>
        <a:srgbClr val="333333"/>
      </a:dk1>
      <a:lt1>
        <a:sysClr val="window" lastClr="FFFFFF"/>
      </a:lt1>
      <a:dk2>
        <a:srgbClr val="162D56"/>
      </a:dk2>
      <a:lt2>
        <a:srgbClr val="F0E6C8"/>
      </a:lt2>
      <a:accent1>
        <a:srgbClr val="FBB13D"/>
      </a:accent1>
      <a:accent2>
        <a:srgbClr val="D5672C"/>
      </a:accent2>
      <a:accent3>
        <a:srgbClr val="00ADEF"/>
      </a:accent3>
      <a:accent4>
        <a:srgbClr val="005FA7"/>
      </a:accent4>
      <a:accent5>
        <a:srgbClr val="FFD88F"/>
      </a:accent5>
      <a:accent6>
        <a:srgbClr val="7B81BB"/>
      </a:accent6>
      <a:hlink>
        <a:srgbClr val="0070CA"/>
      </a:hlink>
      <a:folHlink>
        <a:srgbClr val="805ED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784</TotalTime>
  <Words>2325</Words>
  <Application>Microsoft Office PowerPoint</Application>
  <PresentationFormat>On-screen Show (4:3)</PresentationFormat>
  <Paragraphs>248</Paragraphs>
  <Slides>20</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ＭＳ Ｐゴシック</vt:lpstr>
      <vt:lpstr>Arial</vt:lpstr>
      <vt:lpstr>Calibri</vt:lpstr>
      <vt:lpstr>Franklin Gothic Book</vt:lpstr>
      <vt:lpstr>Franklin Gothic Medium</vt:lpstr>
      <vt:lpstr>MetaBold-Roman</vt:lpstr>
      <vt:lpstr>Times New Roman</vt:lpstr>
      <vt:lpstr>Wingdings</vt:lpstr>
      <vt:lpstr>ヒラギノ角ゴ Pro W3</vt:lpstr>
      <vt:lpstr>UW PPT Template 013012Rev</vt:lpstr>
      <vt:lpstr>'16 OverviewPPTtemplate2</vt:lpstr>
      <vt:lpstr>Evaluating Public Policy &amp; Advocacy Efforts</vt:lpstr>
      <vt:lpstr>Agenda</vt:lpstr>
      <vt:lpstr>PowerPoint Presentation</vt:lpstr>
      <vt:lpstr>We do this across 142 cities and towns in Massachusetts, New Hampshire, and Maine</vt:lpstr>
      <vt:lpstr>PowerPoint Presentation</vt:lpstr>
      <vt:lpstr>Our Approach to Public Policy</vt:lpstr>
      <vt:lpstr>Overview of United Way’s Public Policy</vt:lpstr>
      <vt:lpstr>PowerPoint Presentation</vt:lpstr>
      <vt:lpstr>History of United Way’s Public Policy Work</vt:lpstr>
      <vt:lpstr>Recent History of United Way’s Public Policy Work</vt:lpstr>
      <vt:lpstr>United Way Public Policy Funding</vt:lpstr>
      <vt:lpstr>Our Evaluation Framework</vt:lpstr>
      <vt:lpstr>United Way’s evaluation framework values the policy process as much as the product</vt:lpstr>
      <vt:lpstr>United Way’s evaluation framework values the policy process as much as the product</vt:lpstr>
      <vt:lpstr>This engagement is the primary focus of our evaluation framework</vt:lpstr>
      <vt:lpstr>Activity: How does your organization engage these audiences?</vt:lpstr>
      <vt:lpstr>How does your organization engage these audiences?</vt:lpstr>
      <vt:lpstr>Small group discussion topics</vt:lpstr>
      <vt:lpstr>Large Group Debrief and Q&amp;A</vt:lpstr>
      <vt:lpstr>Thank you! </vt:lpstr>
    </vt:vector>
  </TitlesOfParts>
  <Company>United Way System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Way PowerPoint Presentation Template</dc:title>
  <dc:creator>mary_mcdonald</dc:creator>
  <cp:lastModifiedBy>Ellen Dickenson</cp:lastModifiedBy>
  <cp:revision>53</cp:revision>
  <cp:lastPrinted>2012-03-20T13:56:20Z</cp:lastPrinted>
  <dcterms:created xsi:type="dcterms:W3CDTF">2012-01-30T13:03:26Z</dcterms:created>
  <dcterms:modified xsi:type="dcterms:W3CDTF">2017-10-26T21:15:16Z</dcterms:modified>
</cp:coreProperties>
</file>