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charts/chart2.xml" ContentType="application/vnd.openxmlformats-officedocument.drawingml.chart+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29"/>
  </p:notesMasterIdLst>
  <p:sldIdLst>
    <p:sldId id="256" r:id="rId2"/>
    <p:sldId id="257" r:id="rId3"/>
    <p:sldId id="260" r:id="rId4"/>
    <p:sldId id="274" r:id="rId5"/>
    <p:sldId id="275" r:id="rId6"/>
    <p:sldId id="278" r:id="rId7"/>
    <p:sldId id="288" r:id="rId8"/>
    <p:sldId id="276" r:id="rId9"/>
    <p:sldId id="271" r:id="rId10"/>
    <p:sldId id="277" r:id="rId11"/>
    <p:sldId id="262" r:id="rId12"/>
    <p:sldId id="261" r:id="rId13"/>
    <p:sldId id="272" r:id="rId14"/>
    <p:sldId id="287" r:id="rId15"/>
    <p:sldId id="264" r:id="rId16"/>
    <p:sldId id="273" r:id="rId17"/>
    <p:sldId id="270" r:id="rId18"/>
    <p:sldId id="299" r:id="rId19"/>
    <p:sldId id="298" r:id="rId20"/>
    <p:sldId id="290" r:id="rId21"/>
    <p:sldId id="291" r:id="rId22"/>
    <p:sldId id="292" r:id="rId23"/>
    <p:sldId id="293" r:id="rId24"/>
    <p:sldId id="294" r:id="rId25"/>
    <p:sldId id="295" r:id="rId26"/>
    <p:sldId id="286" r:id="rId27"/>
    <p:sldId id="258"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35" autoAdjust="0"/>
    <p:restoredTop sz="94660"/>
  </p:normalViewPr>
  <p:slideViewPr>
    <p:cSldViewPr snapToGrid="0">
      <p:cViewPr varScale="1">
        <p:scale>
          <a:sx n="34" d="100"/>
          <a:sy n="34" d="100"/>
        </p:scale>
        <p:origin x="269"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rward\Desktop\Theft%20Drug%20Admission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rward\Desktop\Theft%20Drug%20Admission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Arial" panose="020B0604020202020204" pitchFamily="34" charset="0"/>
                <a:cs typeface="Arial" panose="020B0604020202020204" pitchFamily="34" charset="0"/>
              </a:defRPr>
            </a:pPr>
            <a:r>
              <a:rPr lang="en-US" dirty="0">
                <a:solidFill>
                  <a:schemeClr val="tx2"/>
                </a:solidFill>
                <a:latin typeface="Arial" panose="020B0604020202020204" pitchFamily="34" charset="0"/>
                <a:cs typeface="Arial" panose="020B0604020202020204" pitchFamily="34" charset="0"/>
              </a:rPr>
              <a:t>Drug</a:t>
            </a:r>
            <a:r>
              <a:rPr lang="en-US" baseline="0" dirty="0">
                <a:solidFill>
                  <a:schemeClr val="tx2"/>
                </a:solidFill>
                <a:latin typeface="Arial" panose="020B0604020202020204" pitchFamily="34" charset="0"/>
                <a:cs typeface="Arial" panose="020B0604020202020204" pitchFamily="34" charset="0"/>
              </a:rPr>
              <a:t> and Alcohol Use Real-World</a:t>
            </a:r>
            <a:r>
              <a:rPr lang="en-US" dirty="0">
                <a:solidFill>
                  <a:schemeClr val="tx2"/>
                </a:solidFill>
                <a:latin typeface="Arial" panose="020B0604020202020204" pitchFamily="34" charset="0"/>
                <a:cs typeface="Arial" panose="020B0604020202020204" pitchFamily="34" charset="0"/>
              </a:rPr>
              <a:t> Admissions</a:t>
            </a:r>
          </a:p>
        </c:rich>
      </c:tx>
      <c:layout>
        <c:manualLayout>
          <c:xMode val="edge"/>
          <c:yMode val="edge"/>
          <c:x val="0.18750779392012601"/>
          <c:y val="0"/>
        </c:manualLayout>
      </c:layout>
      <c:overlay val="0"/>
    </c:title>
    <c:autoTitleDeleted val="0"/>
    <c:plotArea>
      <c:layout>
        <c:manualLayout>
          <c:layoutTarget val="inner"/>
          <c:xMode val="edge"/>
          <c:yMode val="edge"/>
          <c:x val="0.31166796051902002"/>
          <c:y val="0.15954812485206399"/>
          <c:w val="0.61095720429312494"/>
          <c:h val="0.84045187514793596"/>
        </c:manualLayout>
      </c:layout>
      <c:barChart>
        <c:barDir val="bar"/>
        <c:grouping val="clustered"/>
        <c:varyColors val="0"/>
        <c:ser>
          <c:idx val="0"/>
          <c:order val="0"/>
          <c:spPr>
            <a:solidFill>
              <a:schemeClr val="accent3"/>
            </a:solidFill>
          </c:spPr>
          <c:invertIfNegative val="0"/>
          <c:dPt>
            <c:idx val="0"/>
            <c:invertIfNegative val="0"/>
            <c:bubble3D val="0"/>
            <c:extLst xmlns:c16r2="http://schemas.microsoft.com/office/drawing/2015/06/chart">
              <c:ext xmlns:c16="http://schemas.microsoft.com/office/drawing/2014/chart" uri="{C3380CC4-5D6E-409C-BE32-E72D297353CC}">
                <c16:uniqueId val="{00000000-50E5-46D1-9D3C-93BC41EB6EAB}"/>
              </c:ext>
            </c:extLst>
          </c:dPt>
          <c:dPt>
            <c:idx val="1"/>
            <c:invertIfNegative val="0"/>
            <c:bubble3D val="0"/>
            <c:extLst xmlns:c16r2="http://schemas.microsoft.com/office/drawing/2015/06/chart">
              <c:ext xmlns:c16="http://schemas.microsoft.com/office/drawing/2014/chart" uri="{C3380CC4-5D6E-409C-BE32-E72D297353CC}">
                <c16:uniqueId val="{00000001-50E5-46D1-9D3C-93BC41EB6EAB}"/>
              </c:ext>
            </c:extLst>
          </c:dPt>
          <c:dPt>
            <c:idx val="2"/>
            <c:invertIfNegative val="0"/>
            <c:bubble3D val="0"/>
            <c:extLst xmlns:c16r2="http://schemas.microsoft.com/office/drawing/2015/06/chart">
              <c:ext xmlns:c16="http://schemas.microsoft.com/office/drawing/2014/chart" uri="{C3380CC4-5D6E-409C-BE32-E72D297353CC}">
                <c16:uniqueId val="{00000002-50E5-46D1-9D3C-93BC41EB6EAB}"/>
              </c:ext>
            </c:extLst>
          </c:dPt>
          <c:dPt>
            <c:idx val="3"/>
            <c:invertIfNegative val="0"/>
            <c:bubble3D val="0"/>
            <c:extLst xmlns:c16r2="http://schemas.microsoft.com/office/drawing/2015/06/chart">
              <c:ext xmlns:c16="http://schemas.microsoft.com/office/drawing/2014/chart" uri="{C3380CC4-5D6E-409C-BE32-E72D297353CC}">
                <c16:uniqueId val="{00000003-50E5-46D1-9D3C-93BC41EB6EAB}"/>
              </c:ext>
            </c:extLst>
          </c:dPt>
          <c:dPt>
            <c:idx val="4"/>
            <c:invertIfNegative val="0"/>
            <c:bubble3D val="0"/>
            <c:extLst xmlns:c16r2="http://schemas.microsoft.com/office/drawing/2015/06/chart">
              <c:ext xmlns:c16="http://schemas.microsoft.com/office/drawing/2014/chart" uri="{C3380CC4-5D6E-409C-BE32-E72D297353CC}">
                <c16:uniqueId val="{00000004-50E5-46D1-9D3C-93BC41EB6EAB}"/>
              </c:ext>
            </c:extLst>
          </c:dPt>
          <c:dPt>
            <c:idx val="5"/>
            <c:invertIfNegative val="0"/>
            <c:bubble3D val="0"/>
            <c:extLst xmlns:c16r2="http://schemas.microsoft.com/office/drawing/2015/06/chart">
              <c:ext xmlns:c16="http://schemas.microsoft.com/office/drawing/2014/chart" uri="{C3380CC4-5D6E-409C-BE32-E72D297353CC}">
                <c16:uniqueId val="{00000005-50E5-46D1-9D3C-93BC41EB6EAB}"/>
              </c:ext>
            </c:extLst>
          </c:dPt>
          <c:dPt>
            <c:idx val="6"/>
            <c:invertIfNegative val="0"/>
            <c:bubble3D val="0"/>
            <c:extLst xmlns:c16r2="http://schemas.microsoft.com/office/drawing/2015/06/chart">
              <c:ext xmlns:c16="http://schemas.microsoft.com/office/drawing/2014/chart" uri="{C3380CC4-5D6E-409C-BE32-E72D297353CC}">
                <c16:uniqueId val="{00000006-50E5-46D1-9D3C-93BC41EB6EAB}"/>
              </c:ext>
            </c:extLst>
          </c:dPt>
          <c:dPt>
            <c:idx val="7"/>
            <c:invertIfNegative val="0"/>
            <c:bubble3D val="0"/>
            <c:extLst xmlns:c16r2="http://schemas.microsoft.com/office/drawing/2015/06/chart">
              <c:ext xmlns:c16="http://schemas.microsoft.com/office/drawing/2014/chart" uri="{C3380CC4-5D6E-409C-BE32-E72D297353CC}">
                <c16:uniqueId val="{00000007-50E5-46D1-9D3C-93BC41EB6EAB}"/>
              </c:ext>
            </c:extLst>
          </c:dPt>
          <c:dLbls>
            <c:spPr>
              <a:noFill/>
              <a:ln>
                <a:noFill/>
              </a:ln>
              <a:effectLst/>
            </c:spPr>
            <c:txPr>
              <a:bodyPr/>
              <a:lstStyle/>
              <a:p>
                <a:pPr>
                  <a:defRPr sz="1200" b="1">
                    <a:solidFill>
                      <a:schemeClr val="accent5"/>
                    </a:solidFill>
                    <a:latin typeface="Arial" panose="020B0604020202020204" pitchFamily="34" charset="0"/>
                    <a:cs typeface="Arial" panose="020B0604020202020204" pitchFamily="34" charset="0"/>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Drugs!$C$10:$C$17</c:f>
              <c:strCache>
                <c:ptCount val="8"/>
                <c:pt idx="0">
                  <c:v>Used Drugs in Past 3 Weeks</c:v>
                </c:pt>
                <c:pt idx="1">
                  <c:v>Alcohol Impairs Work</c:v>
                </c:pt>
                <c:pt idx="2">
                  <c:v>Drinks at Work</c:v>
                </c:pt>
                <c:pt idx="3">
                  <c:v>Drugs Impair Work</c:v>
                </c:pt>
                <c:pt idx="4">
                  <c:v>Arrives Under Influence of Drugs</c:v>
                </c:pt>
                <c:pt idx="5">
                  <c:v>Would Fail Urinalysis</c:v>
                </c:pt>
                <c:pt idx="6">
                  <c:v>Uses Pot</c:v>
                </c:pt>
                <c:pt idx="7">
                  <c:v>Regular Drug Use</c:v>
                </c:pt>
              </c:strCache>
            </c:strRef>
          </c:cat>
          <c:val>
            <c:numRef>
              <c:f>Drugs!$D$10:$D$17</c:f>
              <c:numCache>
                <c:formatCode>0.00%</c:formatCode>
                <c:ptCount val="8"/>
                <c:pt idx="0">
                  <c:v>6.4618894665734394E-2</c:v>
                </c:pt>
                <c:pt idx="1">
                  <c:v>3.5647634618316403E-2</c:v>
                </c:pt>
                <c:pt idx="2">
                  <c:v>2.0397696972033402E-2</c:v>
                </c:pt>
                <c:pt idx="3">
                  <c:v>4.2300644798765399E-2</c:v>
                </c:pt>
                <c:pt idx="4">
                  <c:v>2.1110310880738201E-2</c:v>
                </c:pt>
                <c:pt idx="5">
                  <c:v>6.6117136203298205E-2</c:v>
                </c:pt>
                <c:pt idx="6">
                  <c:v>7.6617093271230799E-2</c:v>
                </c:pt>
                <c:pt idx="7">
                  <c:v>3.2925099021207299E-2</c:v>
                </c:pt>
              </c:numCache>
            </c:numRef>
          </c:val>
          <c:extLst xmlns:c16r2="http://schemas.microsoft.com/office/drawing/2015/06/chart">
            <c:ext xmlns:c16="http://schemas.microsoft.com/office/drawing/2014/chart" uri="{C3380CC4-5D6E-409C-BE32-E72D297353CC}">
              <c16:uniqueId val="{00000008-50E5-46D1-9D3C-93BC41EB6EAB}"/>
            </c:ext>
          </c:extLst>
        </c:ser>
        <c:dLbls>
          <c:showLegendKey val="0"/>
          <c:showVal val="0"/>
          <c:showCatName val="0"/>
          <c:showSerName val="0"/>
          <c:showPercent val="0"/>
          <c:showBubbleSize val="0"/>
        </c:dLbls>
        <c:gapWidth val="75"/>
        <c:axId val="288580512"/>
        <c:axId val="419611576"/>
      </c:barChart>
      <c:catAx>
        <c:axId val="288580512"/>
        <c:scaling>
          <c:orientation val="minMax"/>
        </c:scaling>
        <c:delete val="0"/>
        <c:axPos val="l"/>
        <c:numFmt formatCode="General" sourceLinked="0"/>
        <c:majorTickMark val="none"/>
        <c:minorTickMark val="none"/>
        <c:tickLblPos val="nextTo"/>
        <c:spPr>
          <a:ln>
            <a:noFill/>
          </a:ln>
        </c:spPr>
        <c:txPr>
          <a:bodyPr/>
          <a:lstStyle/>
          <a:p>
            <a:pPr>
              <a:defRPr>
                <a:solidFill>
                  <a:schemeClr val="accent2">
                    <a:lumMod val="50000"/>
                  </a:schemeClr>
                </a:solidFill>
                <a:latin typeface="Arial" panose="020B0604020202020204" pitchFamily="34" charset="0"/>
                <a:cs typeface="Arial" panose="020B0604020202020204" pitchFamily="34" charset="0"/>
              </a:defRPr>
            </a:pPr>
            <a:endParaRPr lang="en-US"/>
          </a:p>
        </c:txPr>
        <c:crossAx val="419611576"/>
        <c:crosses val="autoZero"/>
        <c:auto val="1"/>
        <c:lblAlgn val="ctr"/>
        <c:lblOffset val="100"/>
        <c:noMultiLvlLbl val="0"/>
      </c:catAx>
      <c:valAx>
        <c:axId val="419611576"/>
        <c:scaling>
          <c:orientation val="minMax"/>
        </c:scaling>
        <c:delete val="1"/>
        <c:axPos val="b"/>
        <c:numFmt formatCode="0.00%" sourceLinked="1"/>
        <c:majorTickMark val="none"/>
        <c:minorTickMark val="none"/>
        <c:tickLblPos val="nextTo"/>
        <c:crossAx val="288580512"/>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chemeClr val="tx2"/>
                </a:solidFill>
              </a:defRPr>
            </a:pPr>
            <a:r>
              <a:rPr lang="en-US">
                <a:solidFill>
                  <a:schemeClr val="tx2"/>
                </a:solidFill>
              </a:rPr>
              <a:t>Theft Admissions</a:t>
            </a:r>
          </a:p>
        </c:rich>
      </c:tx>
      <c:layout>
        <c:manualLayout>
          <c:xMode val="edge"/>
          <c:yMode val="edge"/>
          <c:x val="0.38000819719586298"/>
          <c:y val="0"/>
        </c:manualLayout>
      </c:layout>
      <c:overlay val="0"/>
    </c:title>
    <c:autoTitleDeleted val="0"/>
    <c:plotArea>
      <c:layout>
        <c:manualLayout>
          <c:layoutTarget val="inner"/>
          <c:xMode val="edge"/>
          <c:yMode val="edge"/>
          <c:x val="0.31153925135742599"/>
          <c:y val="0.15258520361116101"/>
          <c:w val="0.67157563714100899"/>
          <c:h val="0.84741479638883899"/>
        </c:manualLayout>
      </c:layout>
      <c:barChart>
        <c:barDir val="bar"/>
        <c:grouping val="clustered"/>
        <c:varyColors val="0"/>
        <c:ser>
          <c:idx val="0"/>
          <c:order val="0"/>
          <c:spPr>
            <a:solidFill>
              <a:schemeClr val="accent3"/>
            </a:solidFill>
          </c:spPr>
          <c:invertIfNegative val="0"/>
          <c:dPt>
            <c:idx val="0"/>
            <c:invertIfNegative val="0"/>
            <c:bubble3D val="0"/>
            <c:extLst xmlns:c16r2="http://schemas.microsoft.com/office/drawing/2015/06/chart">
              <c:ext xmlns:c16="http://schemas.microsoft.com/office/drawing/2014/chart" uri="{C3380CC4-5D6E-409C-BE32-E72D297353CC}">
                <c16:uniqueId val="{00000000-4F86-4BA7-B696-95B315BBDCE1}"/>
              </c:ext>
            </c:extLst>
          </c:dPt>
          <c:dPt>
            <c:idx val="1"/>
            <c:invertIfNegative val="0"/>
            <c:bubble3D val="0"/>
            <c:extLst xmlns:c16r2="http://schemas.microsoft.com/office/drawing/2015/06/chart">
              <c:ext xmlns:c16="http://schemas.microsoft.com/office/drawing/2014/chart" uri="{C3380CC4-5D6E-409C-BE32-E72D297353CC}">
                <c16:uniqueId val="{00000001-4F86-4BA7-B696-95B315BBDCE1}"/>
              </c:ext>
            </c:extLst>
          </c:dPt>
          <c:dPt>
            <c:idx val="2"/>
            <c:invertIfNegative val="0"/>
            <c:bubble3D val="0"/>
            <c:extLst xmlns:c16r2="http://schemas.microsoft.com/office/drawing/2015/06/chart">
              <c:ext xmlns:c16="http://schemas.microsoft.com/office/drawing/2014/chart" uri="{C3380CC4-5D6E-409C-BE32-E72D297353CC}">
                <c16:uniqueId val="{00000002-4F86-4BA7-B696-95B315BBDCE1}"/>
              </c:ext>
            </c:extLst>
          </c:dPt>
          <c:dPt>
            <c:idx val="3"/>
            <c:invertIfNegative val="0"/>
            <c:bubble3D val="0"/>
            <c:extLst xmlns:c16r2="http://schemas.microsoft.com/office/drawing/2015/06/chart">
              <c:ext xmlns:c16="http://schemas.microsoft.com/office/drawing/2014/chart" uri="{C3380CC4-5D6E-409C-BE32-E72D297353CC}">
                <c16:uniqueId val="{00000003-4F86-4BA7-B696-95B315BBDCE1}"/>
              </c:ext>
            </c:extLst>
          </c:dPt>
          <c:dPt>
            <c:idx val="4"/>
            <c:invertIfNegative val="0"/>
            <c:bubble3D val="0"/>
            <c:extLst xmlns:c16r2="http://schemas.microsoft.com/office/drawing/2015/06/chart">
              <c:ext xmlns:c16="http://schemas.microsoft.com/office/drawing/2014/chart" uri="{C3380CC4-5D6E-409C-BE32-E72D297353CC}">
                <c16:uniqueId val="{00000004-4F86-4BA7-B696-95B315BBDCE1}"/>
              </c:ext>
            </c:extLst>
          </c:dPt>
          <c:dPt>
            <c:idx val="5"/>
            <c:invertIfNegative val="0"/>
            <c:bubble3D val="0"/>
            <c:extLst xmlns:c16r2="http://schemas.microsoft.com/office/drawing/2015/06/chart">
              <c:ext xmlns:c16="http://schemas.microsoft.com/office/drawing/2014/chart" uri="{C3380CC4-5D6E-409C-BE32-E72D297353CC}">
                <c16:uniqueId val="{00000005-4F86-4BA7-B696-95B315BBDCE1}"/>
              </c:ext>
            </c:extLst>
          </c:dPt>
          <c:dPt>
            <c:idx val="6"/>
            <c:invertIfNegative val="0"/>
            <c:bubble3D val="0"/>
            <c:extLst xmlns:c16r2="http://schemas.microsoft.com/office/drawing/2015/06/chart">
              <c:ext xmlns:c16="http://schemas.microsoft.com/office/drawing/2014/chart" uri="{C3380CC4-5D6E-409C-BE32-E72D297353CC}">
                <c16:uniqueId val="{00000006-4F86-4BA7-B696-95B315BBDCE1}"/>
              </c:ext>
            </c:extLst>
          </c:dPt>
          <c:dPt>
            <c:idx val="7"/>
            <c:invertIfNegative val="0"/>
            <c:bubble3D val="0"/>
            <c:extLst xmlns:c16r2="http://schemas.microsoft.com/office/drawing/2015/06/chart">
              <c:ext xmlns:c16="http://schemas.microsoft.com/office/drawing/2014/chart" uri="{C3380CC4-5D6E-409C-BE32-E72D297353CC}">
                <c16:uniqueId val="{00000007-4F86-4BA7-B696-95B315BBDCE1}"/>
              </c:ext>
            </c:extLst>
          </c:dPt>
          <c:dLbls>
            <c:spPr>
              <a:noFill/>
              <a:ln>
                <a:noFill/>
              </a:ln>
              <a:effectLst/>
            </c:spPr>
            <c:txPr>
              <a:bodyPr/>
              <a:lstStyle/>
              <a:p>
                <a:pPr>
                  <a:defRPr sz="1200" b="1">
                    <a:solidFill>
                      <a:schemeClr val="accent5"/>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Theft!$C$10:$C$17</c:f>
              <c:strCache>
                <c:ptCount val="8"/>
                <c:pt idx="0">
                  <c:v>Would Fake Time Card if Never Checked</c:v>
                </c:pt>
                <c:pt idx="1">
                  <c:v>Would Knowingly Buy Stolen Merchandise</c:v>
                </c:pt>
                <c:pt idx="2">
                  <c:v>Would Give Friend Unauthroized Discount</c:v>
                </c:pt>
                <c:pt idx="3">
                  <c:v>Would Steal if Low Pay</c:v>
                </c:pt>
                <c:pt idx="4">
                  <c:v>Would Steal if Had Opportunity</c:v>
                </c:pt>
                <c:pt idx="5">
                  <c:v>Would Steal if Angry</c:v>
                </c:pt>
                <c:pt idx="6">
                  <c:v>Would Help a Friend Steal</c:v>
                </c:pt>
                <c:pt idx="7">
                  <c:v>Shoplifted in the Past Year</c:v>
                </c:pt>
              </c:strCache>
            </c:strRef>
          </c:cat>
          <c:val>
            <c:numRef>
              <c:f>Theft!$D$10:$D$17</c:f>
              <c:numCache>
                <c:formatCode>0.00%</c:formatCode>
                <c:ptCount val="8"/>
                <c:pt idx="0">
                  <c:v>2.96161172238198E-2</c:v>
                </c:pt>
                <c:pt idx="1">
                  <c:v>1.8890109678289899E-2</c:v>
                </c:pt>
                <c:pt idx="2">
                  <c:v>2.8619041861394301E-2</c:v>
                </c:pt>
                <c:pt idx="3">
                  <c:v>2.46120488993328E-2</c:v>
                </c:pt>
                <c:pt idx="4">
                  <c:v>1.6882524428930502E-2</c:v>
                </c:pt>
                <c:pt idx="5">
                  <c:v>2.1327599711917101E-2</c:v>
                </c:pt>
                <c:pt idx="6">
                  <c:v>2.2768598492880002E-2</c:v>
                </c:pt>
                <c:pt idx="7">
                  <c:v>1.71407009433957E-2</c:v>
                </c:pt>
              </c:numCache>
            </c:numRef>
          </c:val>
          <c:extLst xmlns:c16r2="http://schemas.microsoft.com/office/drawing/2015/06/chart">
            <c:ext xmlns:c16="http://schemas.microsoft.com/office/drawing/2014/chart" uri="{C3380CC4-5D6E-409C-BE32-E72D297353CC}">
              <c16:uniqueId val="{00000008-4F86-4BA7-B696-95B315BBDCE1}"/>
            </c:ext>
          </c:extLst>
        </c:ser>
        <c:dLbls>
          <c:showLegendKey val="0"/>
          <c:showVal val="0"/>
          <c:showCatName val="0"/>
          <c:showSerName val="0"/>
          <c:showPercent val="0"/>
          <c:showBubbleSize val="0"/>
        </c:dLbls>
        <c:gapWidth val="75"/>
        <c:axId val="419612752"/>
        <c:axId val="419613144"/>
      </c:barChart>
      <c:catAx>
        <c:axId val="419612752"/>
        <c:scaling>
          <c:orientation val="minMax"/>
        </c:scaling>
        <c:delete val="0"/>
        <c:axPos val="l"/>
        <c:numFmt formatCode="General" sourceLinked="0"/>
        <c:majorTickMark val="none"/>
        <c:minorTickMark val="none"/>
        <c:tickLblPos val="nextTo"/>
        <c:spPr>
          <a:ln>
            <a:noFill/>
          </a:ln>
        </c:spPr>
        <c:txPr>
          <a:bodyPr/>
          <a:lstStyle/>
          <a:p>
            <a:pPr>
              <a:defRPr>
                <a:solidFill>
                  <a:schemeClr val="accent2">
                    <a:lumMod val="50000"/>
                  </a:schemeClr>
                </a:solidFill>
              </a:defRPr>
            </a:pPr>
            <a:endParaRPr lang="en-US"/>
          </a:p>
        </c:txPr>
        <c:crossAx val="419613144"/>
        <c:crosses val="autoZero"/>
        <c:auto val="1"/>
        <c:lblAlgn val="ctr"/>
        <c:lblOffset val="100"/>
        <c:noMultiLvlLbl val="0"/>
      </c:catAx>
      <c:valAx>
        <c:axId val="419613144"/>
        <c:scaling>
          <c:orientation val="minMax"/>
        </c:scaling>
        <c:delete val="1"/>
        <c:axPos val="b"/>
        <c:numFmt formatCode="0.00%" sourceLinked="1"/>
        <c:majorTickMark val="none"/>
        <c:minorTickMark val="none"/>
        <c:tickLblPos val="nextTo"/>
        <c:crossAx val="419612752"/>
        <c:crosses val="autoZero"/>
        <c:crossBetween val="between"/>
      </c:valAx>
    </c:plotArea>
    <c:plotVisOnly val="1"/>
    <c:dispBlanksAs val="gap"/>
    <c:showDLblsOverMax val="0"/>
  </c:chart>
  <c:spPr>
    <a:ln>
      <a:noFill/>
    </a:ln>
  </c:spPr>
  <c:txPr>
    <a:bodyPr/>
    <a:lstStyle/>
    <a:p>
      <a:pPr>
        <a:defRPr>
          <a:latin typeface="Arial" panose="020B0604020202020204" pitchFamily="34" charset="0"/>
          <a:cs typeface="Arial" panose="020B0604020202020204" pitchFamily="34" charset="0"/>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8E5BC2-BB76-46BD-B8ED-DFD3CBBD04E9}" type="datetimeFigureOut">
              <a:rPr lang="en-US" smtClean="0"/>
              <a:t>10/27/2017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BDB8ED-CF7D-4A82-BF87-7DDB7822A3F4}" type="slidenum">
              <a:rPr lang="en-US" smtClean="0"/>
              <a:t>‹#›</a:t>
            </a:fld>
            <a:endParaRPr lang="en-US"/>
          </a:p>
        </p:txBody>
      </p:sp>
    </p:spTree>
    <p:extLst>
      <p:ext uri="{BB962C8B-B14F-4D97-AF65-F5344CB8AC3E}">
        <p14:creationId xmlns:p14="http://schemas.microsoft.com/office/powerpoint/2010/main" val="6257686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Slide </a:t>
            </a:r>
            <a:r>
              <a:rPr lang="en-US" dirty="0" err="1"/>
              <a:t>Christiensen</a:t>
            </a:r>
            <a:r>
              <a:rPr lang="en-US" baseline="0" dirty="0"/>
              <a:t> Return from Farms Video</a:t>
            </a:r>
            <a:endParaRPr lang="en-US" dirty="0"/>
          </a:p>
        </p:txBody>
      </p:sp>
      <p:sp>
        <p:nvSpPr>
          <p:cNvPr id="4" name="Slide Number Placeholder 3"/>
          <p:cNvSpPr>
            <a:spLocks noGrp="1"/>
          </p:cNvSpPr>
          <p:nvPr>
            <p:ph type="sldNum" sz="quarter" idx="10"/>
          </p:nvPr>
        </p:nvSpPr>
        <p:spPr/>
        <p:txBody>
          <a:bodyPr/>
          <a:lstStyle/>
          <a:p>
            <a:fld id="{368FD819-0C81-4E21-B0F6-5AADF8E80BB5}" type="slidenum">
              <a:rPr lang="en-US" smtClean="0"/>
              <a:t>19</a:t>
            </a:fld>
            <a:endParaRPr lang="en-US"/>
          </a:p>
        </p:txBody>
      </p:sp>
    </p:spTree>
    <p:extLst>
      <p:ext uri="{BB962C8B-B14F-4D97-AF65-F5344CB8AC3E}">
        <p14:creationId xmlns:p14="http://schemas.microsoft.com/office/powerpoint/2010/main" val="3465676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368FD819-0C81-4E21-B0F6-5AADF8E80BB5}" type="slidenum">
              <a:rPr lang="en-US" smtClean="0"/>
              <a:t>20</a:t>
            </a:fld>
            <a:endParaRPr lang="en-US"/>
          </a:p>
        </p:txBody>
      </p:sp>
    </p:spTree>
    <p:extLst>
      <p:ext uri="{BB962C8B-B14F-4D97-AF65-F5344CB8AC3E}">
        <p14:creationId xmlns:p14="http://schemas.microsoft.com/office/powerpoint/2010/main" val="27241201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8A7DF8-079A-4A09-9BD1-905999086755}" type="slidenum">
              <a:rPr lang="en-US" smtClean="0"/>
              <a:t>21</a:t>
            </a:fld>
            <a:endParaRPr lang="en-US"/>
          </a:p>
        </p:txBody>
      </p:sp>
    </p:spTree>
    <p:extLst>
      <p:ext uri="{BB962C8B-B14F-4D97-AF65-F5344CB8AC3E}">
        <p14:creationId xmlns:p14="http://schemas.microsoft.com/office/powerpoint/2010/main" val="302233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defTabSz="889598">
              <a:defRPr/>
            </a:pPr>
            <a:r>
              <a:rPr lang="en-US" sz="800" b="1" dirty="0"/>
              <a:t>Suggested VO</a:t>
            </a:r>
            <a:r>
              <a:rPr lang="en-US" sz="800" dirty="0"/>
              <a:t>: </a:t>
            </a:r>
            <a:r>
              <a:rPr lang="en-US" dirty="0"/>
              <a:t>Now most people at this point are thinking, why would a anyone answer a direct question honestly about stealing?  It’s a psychological principal known as cognitive dissonance. Simply put, cognitive dissonance is the human behavior when individuals who are involved in ongoing, “risky” behaviors will over time begin to rationalize their behavior as normal. As a result, they have no issue with answering direct questions about their current or recent abnormal “risky” behavior. (MIT  hostility, drug use, theft and lying(faking). Understanding the psychology of questioning for cognitive dissonance has lead us to an overt integrity test that has been tested on millions of applicants with some powerful results.</a:t>
            </a:r>
          </a:p>
          <a:p>
            <a:endParaRPr lang="en-US" baseline="0" dirty="0"/>
          </a:p>
        </p:txBody>
      </p:sp>
      <p:sp>
        <p:nvSpPr>
          <p:cNvPr id="4" name="Slide Number Placeholder 3"/>
          <p:cNvSpPr>
            <a:spLocks noGrp="1"/>
          </p:cNvSpPr>
          <p:nvPr>
            <p:ph type="sldNum" sz="quarter" idx="10"/>
          </p:nvPr>
        </p:nvSpPr>
        <p:spPr/>
        <p:txBody>
          <a:bodyPr/>
          <a:lstStyle/>
          <a:p>
            <a:fld id="{EA94E4F8-8EDD-442B-A12D-348DDA574E65}" type="slidenum">
              <a:rPr lang="en-US" smtClean="0">
                <a:solidFill>
                  <a:prstClr val="black"/>
                </a:solidFill>
              </a:rPr>
              <a:pPr/>
              <a:t>22</a:t>
            </a:fld>
            <a:endParaRPr lang="en-US" dirty="0">
              <a:solidFill>
                <a:prstClr val="black"/>
              </a:solidFill>
            </a:endParaRPr>
          </a:p>
        </p:txBody>
      </p:sp>
    </p:spTree>
    <p:extLst>
      <p:ext uri="{BB962C8B-B14F-4D97-AF65-F5344CB8AC3E}">
        <p14:creationId xmlns:p14="http://schemas.microsoft.com/office/powerpoint/2010/main" val="3839900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94E4F8-8EDD-442B-A12D-348DDA574E65}" type="slidenum">
              <a:rPr lang="en-US" smtClean="0">
                <a:solidFill>
                  <a:prstClr val="black"/>
                </a:solidFill>
              </a:rPr>
              <a:pPr/>
              <a:t>23</a:t>
            </a:fld>
            <a:endParaRPr lang="en-US" dirty="0">
              <a:solidFill>
                <a:prstClr val="black"/>
              </a:solidFill>
            </a:endParaRPr>
          </a:p>
        </p:txBody>
      </p:sp>
    </p:spTree>
    <p:extLst>
      <p:ext uri="{BB962C8B-B14F-4D97-AF65-F5344CB8AC3E}">
        <p14:creationId xmlns:p14="http://schemas.microsoft.com/office/powerpoint/2010/main" val="3770655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94E4F8-8EDD-442B-A12D-348DDA574E65}" type="slidenum">
              <a:rPr lang="en-US" smtClean="0">
                <a:solidFill>
                  <a:prstClr val="black"/>
                </a:solidFill>
              </a:rPr>
              <a:pPr/>
              <a:t>24</a:t>
            </a:fld>
            <a:endParaRPr lang="en-US" dirty="0">
              <a:solidFill>
                <a:prstClr val="black"/>
              </a:solidFill>
            </a:endParaRPr>
          </a:p>
        </p:txBody>
      </p:sp>
    </p:spTree>
    <p:extLst>
      <p:ext uri="{BB962C8B-B14F-4D97-AF65-F5344CB8AC3E}">
        <p14:creationId xmlns:p14="http://schemas.microsoft.com/office/powerpoint/2010/main" val="20075370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Suggested VO</a:t>
            </a:r>
            <a:r>
              <a:rPr lang="en-US" dirty="0"/>
              <a:t>: No</a:t>
            </a:r>
            <a:r>
              <a:rPr lang="en-US" baseline="0" dirty="0"/>
              <a:t> ones should be concerned about the costs associated with a new health care system or skyrocketing worker compensation costs or increasing turnover rates in their businesses right?</a:t>
            </a:r>
            <a:endParaRPr lang="en-US" dirty="0"/>
          </a:p>
          <a:p>
            <a:endParaRPr lang="en-US" dirty="0"/>
          </a:p>
          <a:p>
            <a:r>
              <a:rPr lang="en-US" dirty="0"/>
              <a:t>This is where I want to start today by showing you where we are headed in this presentation. It’s kind of like looking at a fantastic results before you start the process of getting the results. You’re not quite certain how your going to get there, but having a picture to start with gives you a great idea of where you want to go.</a:t>
            </a:r>
          </a:p>
          <a:p>
            <a:endParaRPr lang="en-US" dirty="0"/>
          </a:p>
          <a:p>
            <a:r>
              <a:rPr lang="en-US" dirty="0"/>
              <a:t>What we are doing is sharing with you a similar picture of where you want to go. A sweet spot, if you will for employee costs and trends that many of our Integrity Test clients enjoy</a:t>
            </a:r>
          </a:p>
          <a:p>
            <a:endParaRPr lang="en-US" dirty="0"/>
          </a:p>
        </p:txBody>
      </p:sp>
      <p:sp>
        <p:nvSpPr>
          <p:cNvPr id="4" name="Slide Number Placeholder 3"/>
          <p:cNvSpPr>
            <a:spLocks noGrp="1"/>
          </p:cNvSpPr>
          <p:nvPr>
            <p:ph type="sldNum" sz="quarter" idx="10"/>
          </p:nvPr>
        </p:nvSpPr>
        <p:spPr/>
        <p:txBody>
          <a:bodyPr/>
          <a:lstStyle/>
          <a:p>
            <a:fld id="{B68A7DF8-079A-4A09-9BD1-905999086755}" type="slidenum">
              <a:rPr lang="en-US" smtClean="0"/>
              <a:t>25</a:t>
            </a:fld>
            <a:endParaRPr lang="en-US"/>
          </a:p>
        </p:txBody>
      </p:sp>
    </p:spTree>
    <p:extLst>
      <p:ext uri="{BB962C8B-B14F-4D97-AF65-F5344CB8AC3E}">
        <p14:creationId xmlns:p14="http://schemas.microsoft.com/office/powerpoint/2010/main" val="3991295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8A18AF54-F082-4BFB-934B-9901F33138AB}" type="datetimeFigureOut">
              <a:rPr lang="en-US" smtClean="0"/>
              <a:t>10/27/2017</a:t>
            </a:fld>
            <a:endParaRPr lang="en-US"/>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93A05CB0-B402-42A8-ABA2-2E56D8D7D7A9}"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2863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18AF54-F082-4BFB-934B-9901F33138AB}" type="datetimeFigureOut">
              <a:rPr lang="en-US" smtClean="0"/>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05CB0-B402-42A8-ABA2-2E56D8D7D7A9}" type="slidenum">
              <a:rPr lang="en-US" smtClean="0"/>
              <a:t>‹#›</a:t>
            </a:fld>
            <a:endParaRPr lang="en-US"/>
          </a:p>
        </p:txBody>
      </p:sp>
    </p:spTree>
    <p:extLst>
      <p:ext uri="{BB962C8B-B14F-4D97-AF65-F5344CB8AC3E}">
        <p14:creationId xmlns:p14="http://schemas.microsoft.com/office/powerpoint/2010/main" val="3819284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18AF54-F082-4BFB-934B-9901F33138AB}" type="datetimeFigureOut">
              <a:rPr lang="en-US" smtClean="0"/>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05CB0-B402-42A8-ABA2-2E56D8D7D7A9}" type="slidenum">
              <a:rPr lang="en-US" smtClean="0"/>
              <a:t>‹#›</a:t>
            </a:fld>
            <a:endParaRPr lang="en-US"/>
          </a:p>
        </p:txBody>
      </p:sp>
    </p:spTree>
    <p:extLst>
      <p:ext uri="{BB962C8B-B14F-4D97-AF65-F5344CB8AC3E}">
        <p14:creationId xmlns:p14="http://schemas.microsoft.com/office/powerpoint/2010/main" val="16070337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C985520F-5451-4BD5-83B6-2368EEE1BC0C}" type="slidenum">
              <a:rPr lang="en-US" smtClean="0">
                <a:solidFill>
                  <a:srgbClr val="002D72">
                    <a:tint val="75000"/>
                  </a:srgbClr>
                </a:solidFill>
              </a:rPr>
              <a:pPr/>
              <a:t>‹#›</a:t>
            </a:fld>
            <a:endParaRPr lang="en-US">
              <a:solidFill>
                <a:srgbClr val="002D72">
                  <a:tint val="75000"/>
                </a:srgbClr>
              </a:solidFill>
            </a:endParaRPr>
          </a:p>
        </p:txBody>
      </p:sp>
      <p:sp>
        <p:nvSpPr>
          <p:cNvPr id="17" name="Footer Placeholder 4"/>
          <p:cNvSpPr>
            <a:spLocks noGrp="1"/>
          </p:cNvSpPr>
          <p:nvPr>
            <p:ph type="ftr" sz="quarter" idx="11"/>
          </p:nvPr>
        </p:nvSpPr>
        <p:spPr>
          <a:xfrm>
            <a:off x="609600" y="6356351"/>
            <a:ext cx="3860800" cy="365125"/>
          </a:xfrm>
        </p:spPr>
        <p:txBody>
          <a:bodyPr/>
          <a:lstStyle/>
          <a:p>
            <a:r>
              <a:rPr lang="en-US" dirty="0">
                <a:solidFill>
                  <a:srgbClr val="002D72">
                    <a:tint val="75000"/>
                  </a:srgbClr>
                </a:solidFill>
              </a:rPr>
              <a:t>All. Together. Certain.</a:t>
            </a:r>
          </a:p>
        </p:txBody>
      </p:sp>
    </p:spTree>
    <p:extLst>
      <p:ext uri="{BB962C8B-B14F-4D97-AF65-F5344CB8AC3E}">
        <p14:creationId xmlns:p14="http://schemas.microsoft.com/office/powerpoint/2010/main" val="2702159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18AF54-F082-4BFB-934B-9901F33138AB}" type="datetimeFigureOut">
              <a:rPr lang="en-US" smtClean="0"/>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05CB0-B402-42A8-ABA2-2E56D8D7D7A9}" type="slidenum">
              <a:rPr lang="en-US" smtClean="0"/>
              <a:t>‹#›</a:t>
            </a:fld>
            <a:endParaRPr lang="en-US"/>
          </a:p>
        </p:txBody>
      </p:sp>
    </p:spTree>
    <p:extLst>
      <p:ext uri="{BB962C8B-B14F-4D97-AF65-F5344CB8AC3E}">
        <p14:creationId xmlns:p14="http://schemas.microsoft.com/office/powerpoint/2010/main" val="170653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18AF54-F082-4BFB-934B-9901F33138AB}" type="datetimeFigureOut">
              <a:rPr lang="en-US" smtClean="0"/>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05CB0-B402-42A8-ABA2-2E56D8D7D7A9}"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1610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A18AF54-F082-4BFB-934B-9901F33138AB}" type="datetimeFigureOut">
              <a:rPr lang="en-US" smtClean="0"/>
              <a:t>10/27/2017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05CB0-B402-42A8-ABA2-2E56D8D7D7A9}" type="slidenum">
              <a:rPr lang="en-US" smtClean="0"/>
              <a:t>‹#›</a:t>
            </a:fld>
            <a:endParaRPr lang="en-US"/>
          </a:p>
        </p:txBody>
      </p:sp>
    </p:spTree>
    <p:extLst>
      <p:ext uri="{BB962C8B-B14F-4D97-AF65-F5344CB8AC3E}">
        <p14:creationId xmlns:p14="http://schemas.microsoft.com/office/powerpoint/2010/main" val="3356702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18AF54-F082-4BFB-934B-9901F33138AB}" type="datetimeFigureOut">
              <a:rPr lang="en-US" smtClean="0"/>
              <a:t>10/27/2017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A05CB0-B402-42A8-ABA2-2E56D8D7D7A9}" type="slidenum">
              <a:rPr lang="en-US" smtClean="0"/>
              <a:t>‹#›</a:t>
            </a:fld>
            <a:endParaRPr lang="en-US"/>
          </a:p>
        </p:txBody>
      </p:sp>
    </p:spTree>
    <p:extLst>
      <p:ext uri="{BB962C8B-B14F-4D97-AF65-F5344CB8AC3E}">
        <p14:creationId xmlns:p14="http://schemas.microsoft.com/office/powerpoint/2010/main" val="1679482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A18AF54-F082-4BFB-934B-9901F33138AB}" type="datetimeFigureOut">
              <a:rPr lang="en-US" smtClean="0"/>
              <a:t>10/27/2017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A05CB0-B402-42A8-ABA2-2E56D8D7D7A9}" type="slidenum">
              <a:rPr lang="en-US" smtClean="0"/>
              <a:t>‹#›</a:t>
            </a:fld>
            <a:endParaRPr lang="en-US"/>
          </a:p>
        </p:txBody>
      </p:sp>
    </p:spTree>
    <p:extLst>
      <p:ext uri="{BB962C8B-B14F-4D97-AF65-F5344CB8AC3E}">
        <p14:creationId xmlns:p14="http://schemas.microsoft.com/office/powerpoint/2010/main" val="3045135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18AF54-F082-4BFB-934B-9901F33138AB}" type="datetimeFigureOut">
              <a:rPr lang="en-US" smtClean="0"/>
              <a:t>10/27/2017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A05CB0-B402-42A8-ABA2-2E56D8D7D7A9}" type="slidenum">
              <a:rPr lang="en-US" smtClean="0"/>
              <a:t>‹#›</a:t>
            </a:fld>
            <a:endParaRPr lang="en-US"/>
          </a:p>
        </p:txBody>
      </p:sp>
    </p:spTree>
    <p:extLst>
      <p:ext uri="{BB962C8B-B14F-4D97-AF65-F5344CB8AC3E}">
        <p14:creationId xmlns:p14="http://schemas.microsoft.com/office/powerpoint/2010/main" val="2180685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18AF54-F082-4BFB-934B-9901F33138AB}" type="datetimeFigureOut">
              <a:rPr lang="en-US" smtClean="0"/>
              <a:t>10/27/2017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05CB0-B402-42A8-ABA2-2E56D8D7D7A9}" type="slidenum">
              <a:rPr lang="en-US" smtClean="0"/>
              <a:t>‹#›</a:t>
            </a:fld>
            <a:endParaRPr lang="en-US"/>
          </a:p>
        </p:txBody>
      </p:sp>
    </p:spTree>
    <p:extLst>
      <p:ext uri="{BB962C8B-B14F-4D97-AF65-F5344CB8AC3E}">
        <p14:creationId xmlns:p14="http://schemas.microsoft.com/office/powerpoint/2010/main" val="1138426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18AF54-F082-4BFB-934B-9901F33138AB}" type="datetimeFigureOut">
              <a:rPr lang="en-US" smtClean="0"/>
              <a:t>10/27/2017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05CB0-B402-42A8-ABA2-2E56D8D7D7A9}" type="slidenum">
              <a:rPr lang="en-US" smtClean="0"/>
              <a:t>‹#›</a:t>
            </a:fld>
            <a:endParaRPr lang="en-US"/>
          </a:p>
        </p:txBody>
      </p:sp>
    </p:spTree>
    <p:extLst>
      <p:ext uri="{BB962C8B-B14F-4D97-AF65-F5344CB8AC3E}">
        <p14:creationId xmlns:p14="http://schemas.microsoft.com/office/powerpoint/2010/main" val="3450605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8A18AF54-F082-4BFB-934B-9901F33138AB}" type="datetimeFigureOut">
              <a:rPr lang="en-US" smtClean="0"/>
              <a:t>10/27/2017</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93A05CB0-B402-42A8-ABA2-2E56D8D7D7A9}" type="slidenum">
              <a:rPr lang="en-US" smtClean="0"/>
              <a:t>‹#›</a:t>
            </a:fld>
            <a:endParaRPr lang="en-US"/>
          </a:p>
        </p:txBody>
      </p:sp>
    </p:spTree>
    <p:extLst>
      <p:ext uri="{BB962C8B-B14F-4D97-AF65-F5344CB8AC3E}">
        <p14:creationId xmlns:p14="http://schemas.microsoft.com/office/powerpoint/2010/main" val="3975480324"/>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9" r:id="rId12"/>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mailto:angela@foleylawpractice.com"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mailto:lahearn@hayscompanies.com"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2.xml"/><Relationship Id="rId5" Type="http://schemas.openxmlformats.org/officeDocument/2006/relationships/image" Target="../media/image11.png"/><Relationship Id="rId4" Type="http://schemas.openxmlformats.org/officeDocument/2006/relationships/image" Target="../media/image10.png"/></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foleylawpractice.com/" TargetMode="External"/><Relationship Id="rId2" Type="http://schemas.openxmlformats.org/officeDocument/2006/relationships/hyperlink" Target="mailto:info@foleylawpractice.com" TargetMode="External"/><Relationship Id="rId1" Type="http://schemas.openxmlformats.org/officeDocument/2006/relationships/slideLayout" Target="../slideLayouts/slideLayout4.xml"/><Relationship Id="rId4" Type="http://schemas.openxmlformats.org/officeDocument/2006/relationships/hyperlink" Target="http://www.hayscompanies.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2017 EMPLOYMENT LAW REVIEW</a:t>
            </a:r>
          </a:p>
        </p:txBody>
      </p:sp>
      <p:sp>
        <p:nvSpPr>
          <p:cNvPr id="3" name="Subtitle 2"/>
          <p:cNvSpPr>
            <a:spLocks noGrp="1"/>
          </p:cNvSpPr>
          <p:nvPr>
            <p:ph type="subTitle" idx="1"/>
          </p:nvPr>
        </p:nvSpPr>
        <p:spPr/>
        <p:txBody>
          <a:bodyPr>
            <a:normAutofit/>
          </a:bodyPr>
          <a:lstStyle/>
          <a:p>
            <a:r>
              <a:rPr lang="en-US" sz="3200" b="1" dirty="0"/>
              <a:t>Practical Compliance and Risk Management in a Brave New World</a:t>
            </a:r>
          </a:p>
        </p:txBody>
      </p:sp>
    </p:spTree>
    <p:extLst>
      <p:ext uri="{BB962C8B-B14F-4D97-AF65-F5344CB8AC3E}">
        <p14:creationId xmlns:p14="http://schemas.microsoft.com/office/powerpoint/2010/main" val="614514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6"/>
                </a:solidFill>
              </a:rPr>
              <a:t>Fate of the New FLSA Overtime Rules</a:t>
            </a:r>
          </a:p>
        </p:txBody>
      </p:sp>
      <p:sp>
        <p:nvSpPr>
          <p:cNvPr id="3" name="Content Placeholder 2"/>
          <p:cNvSpPr>
            <a:spLocks noGrp="1"/>
          </p:cNvSpPr>
          <p:nvPr>
            <p:ph idx="1"/>
          </p:nvPr>
        </p:nvSpPr>
        <p:spPr/>
        <p:txBody>
          <a:bodyPr>
            <a:normAutofit/>
          </a:bodyPr>
          <a:lstStyle/>
          <a:p>
            <a:r>
              <a:rPr lang="en-US" sz="3600" dirty="0"/>
              <a:t>A court issued final order invalidating the rules.</a:t>
            </a:r>
          </a:p>
          <a:p>
            <a:r>
              <a:rPr lang="en-US" sz="3600" dirty="0"/>
              <a:t>The DOL has issued a “request for information” (RFI) asking for public input in the creation of new rules.</a:t>
            </a:r>
          </a:p>
          <a:p>
            <a:r>
              <a:rPr lang="en-US" sz="3600" dirty="0"/>
              <a:t>With the exception of increasing salaries, the course of actions employers should have taken in anticipation of new rules should be continued.  </a:t>
            </a:r>
            <a:endParaRPr lang="en-US" sz="2800" dirty="0"/>
          </a:p>
        </p:txBody>
      </p:sp>
    </p:spTree>
    <p:extLst>
      <p:ext uri="{BB962C8B-B14F-4D97-AF65-F5344CB8AC3E}">
        <p14:creationId xmlns:p14="http://schemas.microsoft.com/office/powerpoint/2010/main" val="4022928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6"/>
                </a:solidFill>
              </a:rPr>
              <a:t>2017: Massachusetts	</a:t>
            </a:r>
          </a:p>
        </p:txBody>
      </p:sp>
      <p:sp>
        <p:nvSpPr>
          <p:cNvPr id="3" name="Content Placeholder 2"/>
          <p:cNvSpPr>
            <a:spLocks noGrp="1"/>
          </p:cNvSpPr>
          <p:nvPr>
            <p:ph idx="1"/>
          </p:nvPr>
        </p:nvSpPr>
        <p:spPr/>
        <p:txBody>
          <a:bodyPr>
            <a:normAutofit/>
          </a:bodyPr>
          <a:lstStyle/>
          <a:p>
            <a:r>
              <a:rPr lang="en-US" sz="2800" dirty="0"/>
              <a:t>Pay Equity</a:t>
            </a:r>
          </a:p>
          <a:p>
            <a:r>
              <a:rPr lang="en-US" sz="2800" dirty="0"/>
              <a:t>Update to CORI law</a:t>
            </a:r>
          </a:p>
          <a:p>
            <a:r>
              <a:rPr lang="en-US" sz="2800" dirty="0"/>
              <a:t>An Act Regulating Employer Contributions to Healthcare</a:t>
            </a:r>
          </a:p>
          <a:p>
            <a:r>
              <a:rPr lang="en-US" sz="2800" dirty="0"/>
              <a:t>Legal Marijuana </a:t>
            </a:r>
          </a:p>
          <a:p>
            <a:pPr marL="45720" indent="0">
              <a:buNone/>
            </a:pPr>
            <a:endParaRPr lang="en-US" sz="2800" dirty="0"/>
          </a:p>
        </p:txBody>
      </p:sp>
    </p:spTree>
    <p:extLst>
      <p:ext uri="{BB962C8B-B14F-4D97-AF65-F5344CB8AC3E}">
        <p14:creationId xmlns:p14="http://schemas.microsoft.com/office/powerpoint/2010/main" val="2979463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6"/>
                </a:solidFill>
              </a:rPr>
              <a:t>Pay Equity Law	</a:t>
            </a:r>
            <a:br>
              <a:rPr lang="en-US" b="1" dirty="0">
                <a:solidFill>
                  <a:schemeClr val="accent6"/>
                </a:solidFill>
              </a:rPr>
            </a:br>
            <a:endParaRPr lang="en-US" b="1" dirty="0">
              <a:solidFill>
                <a:schemeClr val="accent6"/>
              </a:solidFill>
            </a:endParaRPr>
          </a:p>
        </p:txBody>
      </p:sp>
      <p:sp>
        <p:nvSpPr>
          <p:cNvPr id="3" name="Content Placeholder 2"/>
          <p:cNvSpPr>
            <a:spLocks noGrp="1"/>
          </p:cNvSpPr>
          <p:nvPr>
            <p:ph idx="1"/>
          </p:nvPr>
        </p:nvSpPr>
        <p:spPr>
          <a:xfrm>
            <a:off x="1143000" y="1440873"/>
            <a:ext cx="9872871" cy="4655127"/>
          </a:xfrm>
        </p:spPr>
        <p:txBody>
          <a:bodyPr>
            <a:normAutofit fontScale="77500" lnSpcReduction="20000"/>
          </a:bodyPr>
          <a:lstStyle/>
          <a:p>
            <a:r>
              <a:rPr lang="en-US" sz="4000" dirty="0"/>
              <a:t>The law was designed to close the wage gap between men and women. The Act provides greater clarity on what constitutes unlawful pay discrimination and imposes new rules and restrictions on employers. </a:t>
            </a:r>
          </a:p>
          <a:p>
            <a:r>
              <a:rPr lang="en-US" sz="4000" dirty="0"/>
              <a:t>The law goes into effect January 1, 2018</a:t>
            </a:r>
          </a:p>
          <a:p>
            <a:r>
              <a:rPr lang="en-US" sz="4000" dirty="0"/>
              <a:t>The Act establishes an affirmative defense for employers who have audited their pay practices within the prior three years. Specifically, employers who voluntarily review their pay practices and “demonstrate that reasonable progress has been made towards eliminating compensation differentials based on gender for comparable work,” have an affirmative defense to pay discrimination claims.</a:t>
            </a:r>
          </a:p>
          <a:p>
            <a:endParaRPr lang="en-US" dirty="0"/>
          </a:p>
        </p:txBody>
      </p:sp>
    </p:spTree>
    <p:extLst>
      <p:ext uri="{BB962C8B-B14F-4D97-AF65-F5344CB8AC3E}">
        <p14:creationId xmlns:p14="http://schemas.microsoft.com/office/powerpoint/2010/main" val="39189073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20040"/>
            <a:ext cx="9875520" cy="731520"/>
          </a:xfrm>
        </p:spPr>
        <p:txBody>
          <a:bodyPr>
            <a:normAutofit/>
          </a:bodyPr>
          <a:lstStyle/>
          <a:p>
            <a:r>
              <a:rPr lang="en-US" b="1" dirty="0">
                <a:solidFill>
                  <a:schemeClr val="accent6"/>
                </a:solidFill>
              </a:rPr>
              <a:t>What to do about salary history? </a:t>
            </a:r>
          </a:p>
        </p:txBody>
      </p:sp>
      <p:sp>
        <p:nvSpPr>
          <p:cNvPr id="3" name="Content Placeholder 2"/>
          <p:cNvSpPr>
            <a:spLocks noGrp="1"/>
          </p:cNvSpPr>
          <p:nvPr>
            <p:ph idx="1"/>
          </p:nvPr>
        </p:nvSpPr>
        <p:spPr>
          <a:xfrm>
            <a:off x="365760" y="1051560"/>
            <a:ext cx="11407140" cy="5349240"/>
          </a:xfrm>
        </p:spPr>
        <p:txBody>
          <a:bodyPr>
            <a:noAutofit/>
          </a:bodyPr>
          <a:lstStyle/>
          <a:p>
            <a:r>
              <a:rPr lang="en-US" sz="2400" dirty="0"/>
              <a:t>As of January 1, 2018, Massachusetts employers must remove the salary history question from applications.</a:t>
            </a:r>
          </a:p>
          <a:p>
            <a:r>
              <a:rPr lang="en-US" sz="2400" dirty="0"/>
              <a:t>Other states and cities around the country also have new salary history bans.  In fact, in 2016 nearly half of all states reviewed legislation that would ban the salary history questions.</a:t>
            </a:r>
          </a:p>
          <a:p>
            <a:r>
              <a:rPr lang="en-US" sz="2400" dirty="0"/>
              <a:t>There is now data indicating that the salary history question does negatively impact women, which means employers have a pay equity problem as of day 1.</a:t>
            </a:r>
          </a:p>
          <a:p>
            <a:r>
              <a:rPr lang="en-US" sz="2400" dirty="0"/>
              <a:t>If women are hired at a lower number, a pay equity problem will exist later even if the employer has no discriminatory practices in place.</a:t>
            </a:r>
          </a:p>
          <a:p>
            <a:r>
              <a:rPr lang="en-US" sz="2400" dirty="0"/>
              <a:t>To reduce risk, consider a Pay Equity Audit combined with exploring new means of establishing starting pay.</a:t>
            </a:r>
          </a:p>
          <a:p>
            <a:pPr lvl="0"/>
            <a:r>
              <a:rPr lang="en-US" sz="2400" dirty="0"/>
              <a:t>When conducting a pay equity audit, consider using outside counsel to shield findings with attorney client privilege.</a:t>
            </a:r>
          </a:p>
        </p:txBody>
      </p:sp>
    </p:spTree>
    <p:extLst>
      <p:ext uri="{BB962C8B-B14F-4D97-AF65-F5344CB8AC3E}">
        <p14:creationId xmlns:p14="http://schemas.microsoft.com/office/powerpoint/2010/main" val="14493756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6"/>
                </a:solidFill>
              </a:rPr>
              <a:t>An Act Further Regulating Employer Contributions to Health Care</a:t>
            </a:r>
          </a:p>
        </p:txBody>
      </p:sp>
      <p:sp>
        <p:nvSpPr>
          <p:cNvPr id="3" name="Content Placeholder 2"/>
          <p:cNvSpPr>
            <a:spLocks noGrp="1"/>
          </p:cNvSpPr>
          <p:nvPr>
            <p:ph idx="1"/>
          </p:nvPr>
        </p:nvSpPr>
        <p:spPr/>
        <p:txBody>
          <a:bodyPr>
            <a:normAutofit fontScale="92500"/>
          </a:bodyPr>
          <a:lstStyle/>
          <a:p>
            <a:pPr marL="45720" indent="0">
              <a:buNone/>
            </a:pPr>
            <a:r>
              <a:rPr lang="en-US" dirty="0"/>
              <a:t>The new law is part of an initiative designed to respond to a growing trend of employees shifting from commercial insurance to publicly sponsored coverage because of premium increases.  The Act is expected to raise $200 million in employers’ fees to fund </a:t>
            </a:r>
            <a:r>
              <a:rPr lang="en-US" dirty="0" err="1"/>
              <a:t>MassHealth</a:t>
            </a:r>
            <a:r>
              <a:rPr lang="en-US" dirty="0"/>
              <a:t> in two ways.</a:t>
            </a:r>
          </a:p>
          <a:p>
            <a:pPr marL="45720" indent="0">
              <a:buNone/>
            </a:pPr>
            <a:r>
              <a:rPr lang="en-US" dirty="0"/>
              <a:t>1. The law will increase the existing Employer Medical Assistance Contribution (“EMAC”)       from an annual maximum fee of $51 per employee to $71 per employee.  EMAC funds are used to subsidize health care for low-income Massachusetts residents.</a:t>
            </a:r>
          </a:p>
          <a:p>
            <a:pPr marL="45720" indent="0">
              <a:buNone/>
            </a:pPr>
            <a:r>
              <a:rPr lang="en-US" dirty="0"/>
              <a:t>2. The law will penalize employers with a fine of up to a maximum of $750 for each non-disabled worker who receives health insurance coverage through </a:t>
            </a:r>
            <a:r>
              <a:rPr lang="en-US" dirty="0" err="1"/>
              <a:t>MassHealth</a:t>
            </a:r>
            <a:r>
              <a:rPr lang="en-US" dirty="0"/>
              <a:t> or subsidized coverage instead of through their employer-sponsored health insurance plan.  Prior to the passage of the Act, employers were not directly fined if their workers received coverage through </a:t>
            </a:r>
            <a:r>
              <a:rPr lang="en-US" dirty="0" err="1"/>
              <a:t>MassHealth</a:t>
            </a:r>
            <a:r>
              <a:rPr lang="en-US" dirty="0"/>
              <a:t> or the Massachusetts Health Connector instead of through their employer-sponsored plan.</a:t>
            </a:r>
          </a:p>
          <a:p>
            <a:endParaRPr lang="en-US" dirty="0"/>
          </a:p>
        </p:txBody>
      </p:sp>
    </p:spTree>
    <p:extLst>
      <p:ext uri="{BB962C8B-B14F-4D97-AF65-F5344CB8AC3E}">
        <p14:creationId xmlns:p14="http://schemas.microsoft.com/office/powerpoint/2010/main" val="19771284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6"/>
                </a:solidFill>
              </a:rPr>
              <a:t>How to Comply	</a:t>
            </a:r>
          </a:p>
        </p:txBody>
      </p:sp>
      <p:sp>
        <p:nvSpPr>
          <p:cNvPr id="3" name="Content Placeholder 2"/>
          <p:cNvSpPr>
            <a:spLocks noGrp="1"/>
          </p:cNvSpPr>
          <p:nvPr>
            <p:ph idx="1"/>
          </p:nvPr>
        </p:nvSpPr>
        <p:spPr/>
        <p:txBody>
          <a:bodyPr>
            <a:normAutofit/>
          </a:bodyPr>
          <a:lstStyle/>
          <a:p>
            <a:r>
              <a:rPr lang="en-US" sz="2800" dirty="0"/>
              <a:t>Account for the impact that this temporary assessment will have on operating costs.  </a:t>
            </a:r>
          </a:p>
          <a:p>
            <a:r>
              <a:rPr lang="en-US" sz="2800" dirty="0"/>
              <a:t>Review current EMAC and unemployment insurance liabilities to best evaluate the additional impact these tiered assessments represent</a:t>
            </a:r>
          </a:p>
          <a:p>
            <a:r>
              <a:rPr lang="en-US" sz="2800" dirty="0"/>
              <a:t>Review health insurance offerings and employee communications pertaining to those offerings to ensure that that employees are informed of any applicable employer-sponsored benefits to maximize employees on the plan.</a:t>
            </a:r>
          </a:p>
        </p:txBody>
      </p:sp>
    </p:spTree>
    <p:extLst>
      <p:ext uri="{BB962C8B-B14F-4D97-AF65-F5344CB8AC3E}">
        <p14:creationId xmlns:p14="http://schemas.microsoft.com/office/powerpoint/2010/main" val="3898715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6"/>
                </a:solidFill>
              </a:rPr>
              <a:t>Updated CORI Policy and Administration</a:t>
            </a:r>
          </a:p>
        </p:txBody>
      </p:sp>
      <p:sp>
        <p:nvSpPr>
          <p:cNvPr id="3" name="Content Placeholder 2"/>
          <p:cNvSpPr>
            <a:spLocks noGrp="1"/>
          </p:cNvSpPr>
          <p:nvPr>
            <p:ph idx="1"/>
          </p:nvPr>
        </p:nvSpPr>
        <p:spPr/>
        <p:txBody>
          <a:bodyPr>
            <a:normAutofit/>
          </a:bodyPr>
          <a:lstStyle/>
          <a:p>
            <a:r>
              <a:rPr lang="en-US" sz="2800" dirty="0"/>
              <a:t>Massachusetts issued final revised regulations to the Criminal Offender Record Information database, more commonly known as CORI. CORI includes records from Massachusetts’ criminal justice agencies.  In order for background checks to include Massachusetts criminal records, a CORI check must be run. </a:t>
            </a:r>
          </a:p>
          <a:p>
            <a:r>
              <a:rPr lang="en-US" sz="2800" dirty="0"/>
              <a:t>The updated regulations require employers to update policies, record keeping and documents destruction practices and adverse action notices to potential employees.</a:t>
            </a:r>
          </a:p>
        </p:txBody>
      </p:sp>
    </p:spTree>
    <p:extLst>
      <p:ext uri="{BB962C8B-B14F-4D97-AF65-F5344CB8AC3E}">
        <p14:creationId xmlns:p14="http://schemas.microsoft.com/office/powerpoint/2010/main" val="2837037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6"/>
                </a:solidFill>
              </a:rPr>
              <a:t>Alright, Alright, Alright.  Let’s Talk Marijuana…and Emerging Trends for Addressing Drug Use in the Workplace	</a:t>
            </a:r>
          </a:p>
        </p:txBody>
      </p:sp>
      <p:sp>
        <p:nvSpPr>
          <p:cNvPr id="3" name="Content Placeholder 2"/>
          <p:cNvSpPr>
            <a:spLocks noGrp="1"/>
          </p:cNvSpPr>
          <p:nvPr>
            <p:ph idx="1"/>
          </p:nvPr>
        </p:nvSpPr>
        <p:spPr>
          <a:xfrm>
            <a:off x="1143000" y="2323070"/>
            <a:ext cx="9872871" cy="4176584"/>
          </a:xfrm>
        </p:spPr>
        <p:txBody>
          <a:bodyPr>
            <a:normAutofit fontScale="85000" lnSpcReduction="20000"/>
          </a:bodyPr>
          <a:lstStyle/>
          <a:p>
            <a:r>
              <a:rPr lang="en-US" sz="3600" dirty="0"/>
              <a:t>Marijuana legalization passed by more than 1.7 million votes in November.  It is now legal for individuals over the age of 21 to possess, use and grow marijuana at home. It permits stores to sell marijuana beginning January 1, 2018.  </a:t>
            </a:r>
          </a:p>
          <a:p>
            <a:r>
              <a:rPr lang="en-US" sz="3600" dirty="0"/>
              <a:t>A clearly communicated and enforced policy prohibiting the use and possession of marijuana and other controlled substances while at work is still enforceable. </a:t>
            </a:r>
          </a:p>
          <a:p>
            <a:r>
              <a:rPr lang="en-US" sz="3600" dirty="0"/>
              <a:t>However, the Massachusetts Supreme Judicial Court has held that medicinal marijuana use may be a reasonable accommodation under the ADA. </a:t>
            </a:r>
          </a:p>
        </p:txBody>
      </p:sp>
    </p:spTree>
    <p:extLst>
      <p:ext uri="{BB962C8B-B14F-4D97-AF65-F5344CB8AC3E}">
        <p14:creationId xmlns:p14="http://schemas.microsoft.com/office/powerpoint/2010/main" val="26661096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4"/>
          <p:cNvSpPr txBox="1">
            <a:spLocks/>
          </p:cNvSpPr>
          <p:nvPr/>
        </p:nvSpPr>
        <p:spPr>
          <a:xfrm>
            <a:off x="528497" y="1745187"/>
            <a:ext cx="3657600" cy="1131077"/>
          </a:xfrm>
          <a:prstGeom prst="rect">
            <a:avLst/>
          </a:prstGeom>
        </p:spPr>
        <p:txBody>
          <a:bodyPr vert="horz" wrap="square" lIns="91439" tIns="45719" rIns="91439" bIns="45719" rtlCol="0" anchor="ctr">
            <a:spAutoFit/>
          </a:bodyPr>
          <a:lstStyle>
            <a:lvl1pPr algn="l" defTabSz="914400" rtl="0" eaLnBrk="1" latinLnBrk="0" hangingPunct="1">
              <a:spcBef>
                <a:spcPct val="0"/>
              </a:spcBef>
              <a:buNone/>
              <a:defRPr sz="2400" kern="1200">
                <a:solidFill>
                  <a:srgbClr val="1F497D"/>
                </a:solidFill>
                <a:latin typeface="Century Gothic" pitchFamily="34" charset="0"/>
                <a:ea typeface="+mj-ea"/>
                <a:cs typeface="Helvetica" pitchFamily="34" charset="0"/>
              </a:defRPr>
            </a:lvl1pPr>
          </a:lstStyle>
          <a:p>
            <a:pPr>
              <a:lnSpc>
                <a:spcPts val="2667"/>
              </a:lnSpc>
            </a:pPr>
            <a:r>
              <a:rPr lang="en-US" sz="1800" i="1" dirty="0">
                <a:solidFill>
                  <a:schemeClr val="accent2">
                    <a:lumMod val="50000"/>
                  </a:schemeClr>
                </a:solidFill>
                <a:latin typeface="Arial" panose="020B0604020202020204" pitchFamily="34" charset="0"/>
                <a:cs typeface="Arial" panose="020B0604020202020204" pitchFamily="34" charset="0"/>
              </a:rPr>
              <a:t>Time</a:t>
            </a:r>
            <a:r>
              <a:rPr lang="en-US" sz="1800" dirty="0">
                <a:solidFill>
                  <a:schemeClr val="accent2">
                    <a:lumMod val="50000"/>
                  </a:schemeClr>
                </a:solidFill>
                <a:latin typeface="Arial" panose="020B0604020202020204" pitchFamily="34" charset="0"/>
                <a:cs typeface="Arial" panose="020B0604020202020204" pitchFamily="34" charset="0"/>
              </a:rPr>
              <a:t> magazine named Warren Buffet one of the </a:t>
            </a:r>
            <a:r>
              <a:rPr lang="en-US" sz="1800" dirty="0">
                <a:solidFill>
                  <a:schemeClr val="accent2">
                    <a:lumMod val="75000"/>
                  </a:schemeClr>
                </a:solidFill>
                <a:latin typeface="Arial" panose="020B0604020202020204" pitchFamily="34" charset="0"/>
                <a:cs typeface="Arial" panose="020B0604020202020204" pitchFamily="34" charset="0"/>
              </a:rPr>
              <a:t>most</a:t>
            </a:r>
            <a:r>
              <a:rPr lang="en-US" sz="1800" dirty="0">
                <a:solidFill>
                  <a:schemeClr val="accent2">
                    <a:lumMod val="50000"/>
                  </a:schemeClr>
                </a:solidFill>
                <a:latin typeface="Arial" panose="020B0604020202020204" pitchFamily="34" charset="0"/>
                <a:cs typeface="Arial" panose="020B0604020202020204" pitchFamily="34" charset="0"/>
              </a:rPr>
              <a:t> influential people in the world.</a:t>
            </a:r>
          </a:p>
        </p:txBody>
      </p:sp>
      <p:sp>
        <p:nvSpPr>
          <p:cNvPr id="4" name="Title 4"/>
          <p:cNvSpPr txBox="1">
            <a:spLocks/>
          </p:cNvSpPr>
          <p:nvPr/>
        </p:nvSpPr>
        <p:spPr>
          <a:xfrm>
            <a:off x="1659526" y="3158421"/>
            <a:ext cx="1696452" cy="392415"/>
          </a:xfrm>
          <a:prstGeom prst="rect">
            <a:avLst/>
          </a:prstGeom>
        </p:spPr>
        <p:txBody>
          <a:bodyPr vert="horz" lIns="91439" tIns="45719" rIns="91439" bIns="45719" rtlCol="0" anchor="ctr">
            <a:noAutofit/>
          </a:bodyPr>
          <a:lstStyle>
            <a:lvl1pPr algn="l" defTabSz="914400" rtl="0" eaLnBrk="1" latinLnBrk="0" hangingPunct="1">
              <a:spcBef>
                <a:spcPct val="0"/>
              </a:spcBef>
              <a:buNone/>
              <a:defRPr sz="2400" kern="1200">
                <a:solidFill>
                  <a:srgbClr val="1F497D"/>
                </a:solidFill>
                <a:latin typeface="Century Gothic" pitchFamily="34" charset="0"/>
                <a:ea typeface="+mj-ea"/>
                <a:cs typeface="Helvetica" pitchFamily="34" charset="0"/>
              </a:defRPr>
            </a:lvl1pPr>
          </a:lstStyle>
          <a:p>
            <a:pPr algn="ctr"/>
            <a:endParaRPr lang="en-US" sz="1800" dirty="0">
              <a:solidFill>
                <a:srgbClr val="002D72"/>
              </a:solidFill>
            </a:endParaRPr>
          </a:p>
        </p:txBody>
      </p:sp>
      <p:sp>
        <p:nvSpPr>
          <p:cNvPr id="5" name="Title 4"/>
          <p:cNvSpPr txBox="1">
            <a:spLocks/>
          </p:cNvSpPr>
          <p:nvPr/>
        </p:nvSpPr>
        <p:spPr>
          <a:xfrm>
            <a:off x="7039040" y="964079"/>
            <a:ext cx="3786648" cy="790086"/>
          </a:xfrm>
          <a:prstGeom prst="rect">
            <a:avLst/>
          </a:prstGeom>
        </p:spPr>
        <p:txBody>
          <a:bodyPr vert="horz" wrap="square" lIns="91439" tIns="45719" rIns="91439" bIns="45719" rtlCol="0" anchor="ctr">
            <a:spAutoFit/>
          </a:bodyPr>
          <a:lstStyle>
            <a:lvl1pPr algn="l" defTabSz="914400" rtl="0" eaLnBrk="1" latinLnBrk="0" hangingPunct="1">
              <a:spcBef>
                <a:spcPct val="0"/>
              </a:spcBef>
              <a:buNone/>
              <a:defRPr sz="2400" kern="1200">
                <a:solidFill>
                  <a:srgbClr val="1F497D"/>
                </a:solidFill>
                <a:latin typeface="Century Gothic" pitchFamily="34" charset="0"/>
                <a:ea typeface="+mj-ea"/>
                <a:cs typeface="Helvetica" pitchFamily="34" charset="0"/>
              </a:defRPr>
            </a:lvl1pPr>
          </a:lstStyle>
          <a:p>
            <a:pPr algn="ctr"/>
            <a:r>
              <a:rPr lang="en-US" sz="1867" dirty="0">
                <a:solidFill>
                  <a:schemeClr val="accent2"/>
                </a:solidFill>
                <a:latin typeface="Arial" panose="020B0604020202020204" pitchFamily="34" charset="0"/>
                <a:cs typeface="Arial" panose="020B0604020202020204" pitchFamily="34" charset="0"/>
              </a:rPr>
              <a:t>“In looking for people to hire, you look  for</a:t>
            </a:r>
            <a:r>
              <a:rPr lang="en-US" sz="2667" dirty="0">
                <a:solidFill>
                  <a:schemeClr val="accent2"/>
                </a:solidFill>
                <a:latin typeface="Arial" panose="020B0604020202020204" pitchFamily="34" charset="0"/>
                <a:cs typeface="Arial" panose="020B0604020202020204" pitchFamily="34" charset="0"/>
              </a:rPr>
              <a:t> </a:t>
            </a:r>
            <a:r>
              <a:rPr lang="en-US" sz="2667" b="1" dirty="0">
                <a:solidFill>
                  <a:schemeClr val="accent3"/>
                </a:solidFill>
                <a:latin typeface="Arial" panose="020B0604020202020204" pitchFamily="34" charset="0"/>
                <a:cs typeface="Arial" panose="020B0604020202020204" pitchFamily="34" charset="0"/>
              </a:rPr>
              <a:t>3 qualities</a:t>
            </a:r>
            <a:r>
              <a:rPr lang="en-US" sz="2667" dirty="0">
                <a:solidFill>
                  <a:schemeClr val="accent3"/>
                </a:solidFill>
                <a:latin typeface="Arial" panose="020B0604020202020204" pitchFamily="34" charset="0"/>
                <a:cs typeface="Arial" panose="020B0604020202020204" pitchFamily="34" charset="0"/>
              </a:rPr>
              <a:t>:</a:t>
            </a:r>
          </a:p>
        </p:txBody>
      </p:sp>
      <p:sp>
        <p:nvSpPr>
          <p:cNvPr id="10" name="TextBox 9"/>
          <p:cNvSpPr txBox="1"/>
          <p:nvPr/>
        </p:nvSpPr>
        <p:spPr>
          <a:xfrm>
            <a:off x="8153754" y="5811692"/>
            <a:ext cx="2671935" cy="318098"/>
          </a:xfrm>
          <a:prstGeom prst="rect">
            <a:avLst/>
          </a:prstGeom>
          <a:noFill/>
        </p:spPr>
        <p:txBody>
          <a:bodyPr wrap="square" lIns="91439" tIns="45719" rIns="91439" bIns="45719" rtlCol="0">
            <a:spAutoFit/>
          </a:bodyPr>
          <a:lstStyle/>
          <a:p>
            <a:pPr algn="r"/>
            <a:r>
              <a:rPr lang="en-US" sz="1467" i="1" dirty="0">
                <a:solidFill>
                  <a:schemeClr val="accent2"/>
                </a:solidFill>
                <a:latin typeface="Arial" panose="020B0604020202020204" pitchFamily="34" charset="0"/>
                <a:cs typeface="Arial" panose="020B0604020202020204" pitchFamily="34" charset="0"/>
              </a:rPr>
              <a:t>-Warren Buffet</a:t>
            </a:r>
          </a:p>
        </p:txBody>
      </p:sp>
      <p:pic>
        <p:nvPicPr>
          <p:cNvPr id="13" name="Picture 12"/>
          <p:cNvPicPr>
            <a:picLocks noChangeAspect="1"/>
          </p:cNvPicPr>
          <p:nvPr/>
        </p:nvPicPr>
        <p:blipFill rotWithShape="1">
          <a:blip r:embed="rId2">
            <a:extLst>
              <a:ext uri="{28A0092B-C50C-407E-A947-70E740481C1C}">
                <a14:useLocalDpi xmlns:a14="http://schemas.microsoft.com/office/drawing/2010/main" val="0"/>
              </a:ext>
            </a:extLst>
          </a:blip>
          <a:srcRect l="7708" r="4608"/>
          <a:stretch/>
        </p:blipFill>
        <p:spPr>
          <a:xfrm>
            <a:off x="1219200" y="3056720"/>
            <a:ext cx="5933795" cy="3806585"/>
          </a:xfrm>
          <a:prstGeom prst="rect">
            <a:avLst/>
          </a:prstGeom>
        </p:spPr>
      </p:pic>
      <p:sp>
        <p:nvSpPr>
          <p:cNvPr id="9" name="Title 4"/>
          <p:cNvSpPr txBox="1">
            <a:spLocks/>
          </p:cNvSpPr>
          <p:nvPr/>
        </p:nvSpPr>
        <p:spPr>
          <a:xfrm>
            <a:off x="6805234" y="4712582"/>
            <a:ext cx="4254261" cy="790086"/>
          </a:xfrm>
          <a:prstGeom prst="rect">
            <a:avLst/>
          </a:prstGeom>
        </p:spPr>
        <p:txBody>
          <a:bodyPr vert="horz" wrap="square" lIns="91439" tIns="45719" rIns="91439" bIns="45719" rtlCol="0" anchor="ctr">
            <a:spAutoFit/>
          </a:bodyPr>
          <a:lstStyle>
            <a:lvl1pPr algn="l" defTabSz="914400" rtl="0" eaLnBrk="1" latinLnBrk="0" hangingPunct="1">
              <a:spcBef>
                <a:spcPct val="0"/>
              </a:spcBef>
              <a:buNone/>
              <a:defRPr sz="2400" kern="1200">
                <a:solidFill>
                  <a:srgbClr val="1F497D"/>
                </a:solidFill>
                <a:latin typeface="Century Gothic" pitchFamily="34" charset="0"/>
                <a:ea typeface="+mj-ea"/>
                <a:cs typeface="Helvetica" pitchFamily="34" charset="0"/>
              </a:defRPr>
            </a:lvl1pPr>
          </a:lstStyle>
          <a:p>
            <a:pPr algn="ctr"/>
            <a:r>
              <a:rPr lang="en-US" sz="1867" dirty="0">
                <a:solidFill>
                  <a:schemeClr val="accent2"/>
                </a:solidFill>
                <a:latin typeface="Arial" panose="020B0604020202020204" pitchFamily="34" charset="0"/>
                <a:cs typeface="Arial" panose="020B0604020202020204" pitchFamily="34" charset="0"/>
              </a:rPr>
              <a:t>and if they don’t have the</a:t>
            </a:r>
            <a:r>
              <a:rPr lang="en-US" sz="2667" dirty="0">
                <a:solidFill>
                  <a:schemeClr val="accent2"/>
                </a:solidFill>
                <a:latin typeface="Arial" panose="020B0604020202020204" pitchFamily="34" charset="0"/>
                <a:cs typeface="Arial" panose="020B0604020202020204" pitchFamily="34" charset="0"/>
              </a:rPr>
              <a:t> </a:t>
            </a:r>
            <a:r>
              <a:rPr lang="en-US" sz="2667" b="1" dirty="0">
                <a:solidFill>
                  <a:schemeClr val="tx2"/>
                </a:solidFill>
                <a:latin typeface="Arial" panose="020B0604020202020204" pitchFamily="34" charset="0"/>
                <a:cs typeface="Arial" panose="020B0604020202020204" pitchFamily="34" charset="0"/>
              </a:rPr>
              <a:t>first</a:t>
            </a:r>
            <a:r>
              <a:rPr lang="en-US" sz="1867" dirty="0">
                <a:solidFill>
                  <a:schemeClr val="tx2"/>
                </a:solidFill>
                <a:latin typeface="Arial" panose="020B0604020202020204" pitchFamily="34" charset="0"/>
                <a:cs typeface="Arial" panose="020B0604020202020204" pitchFamily="34" charset="0"/>
              </a:rPr>
              <a:t>,</a:t>
            </a:r>
            <a:r>
              <a:rPr lang="en-US" sz="1867" dirty="0">
                <a:solidFill>
                  <a:schemeClr val="accent2"/>
                </a:solidFill>
                <a:latin typeface="Arial" panose="020B0604020202020204" pitchFamily="34" charset="0"/>
                <a:cs typeface="Arial" panose="020B0604020202020204" pitchFamily="34" charset="0"/>
              </a:rPr>
              <a:t> </a:t>
            </a:r>
            <a:r>
              <a:rPr lang="en-US" sz="1867" b="1" dirty="0">
                <a:solidFill>
                  <a:schemeClr val="accent2"/>
                </a:solidFill>
                <a:latin typeface="Arial" panose="020B0604020202020204" pitchFamily="34" charset="0"/>
                <a:cs typeface="Arial" panose="020B0604020202020204" pitchFamily="34" charset="0"/>
              </a:rPr>
              <a:t>the other two will kill you</a:t>
            </a:r>
            <a:r>
              <a:rPr lang="en-US" sz="1867" dirty="0">
                <a:solidFill>
                  <a:schemeClr val="accent2"/>
                </a:solidFill>
                <a:latin typeface="Arial" panose="020B0604020202020204" pitchFamily="34" charset="0"/>
                <a:cs typeface="Arial" panose="020B0604020202020204" pitchFamily="34" charset="0"/>
              </a:rPr>
              <a:t>.”</a:t>
            </a:r>
          </a:p>
        </p:txBody>
      </p:sp>
      <p:sp>
        <p:nvSpPr>
          <p:cNvPr id="6" name="TextBox 5"/>
          <p:cNvSpPr txBox="1"/>
          <p:nvPr/>
        </p:nvSpPr>
        <p:spPr>
          <a:xfrm>
            <a:off x="7960560" y="2238909"/>
            <a:ext cx="1899963" cy="502766"/>
          </a:xfrm>
          <a:prstGeom prst="rect">
            <a:avLst/>
          </a:prstGeom>
          <a:noFill/>
        </p:spPr>
        <p:txBody>
          <a:bodyPr wrap="square" rtlCol="0">
            <a:spAutoFit/>
          </a:bodyPr>
          <a:lstStyle/>
          <a:p>
            <a:pPr algn="ctr"/>
            <a:r>
              <a:rPr lang="en-US" sz="2667" b="1" dirty="0">
                <a:solidFill>
                  <a:schemeClr val="tx2"/>
                </a:solidFill>
                <a:latin typeface="Arial" panose="020B0604020202020204" pitchFamily="34" charset="0"/>
                <a:cs typeface="Arial" panose="020B0604020202020204" pitchFamily="34" charset="0"/>
              </a:rPr>
              <a:t>Integrity</a:t>
            </a:r>
            <a:endParaRPr lang="en-US" sz="1867" b="1" dirty="0">
              <a:solidFill>
                <a:schemeClr val="tx2"/>
              </a:solidFill>
              <a:latin typeface="Arial" panose="020B0604020202020204" pitchFamily="34" charset="0"/>
              <a:cs typeface="Arial" panose="020B0604020202020204" pitchFamily="34" charset="0"/>
            </a:endParaRPr>
          </a:p>
        </p:txBody>
      </p:sp>
      <p:sp>
        <p:nvSpPr>
          <p:cNvPr id="7" name="TextBox 6"/>
          <p:cNvSpPr txBox="1"/>
          <p:nvPr/>
        </p:nvSpPr>
        <p:spPr>
          <a:xfrm>
            <a:off x="7834461" y="3051415"/>
            <a:ext cx="2152160" cy="502766"/>
          </a:xfrm>
          <a:prstGeom prst="rect">
            <a:avLst/>
          </a:prstGeom>
          <a:noFill/>
        </p:spPr>
        <p:txBody>
          <a:bodyPr wrap="square" rtlCol="0">
            <a:spAutoFit/>
          </a:bodyPr>
          <a:lstStyle/>
          <a:p>
            <a:pPr algn="ctr"/>
            <a:r>
              <a:rPr lang="en-US" sz="2667" b="1" dirty="0">
                <a:solidFill>
                  <a:schemeClr val="accent3"/>
                </a:solidFill>
                <a:latin typeface="Arial" panose="020B0604020202020204" pitchFamily="34" charset="0"/>
                <a:cs typeface="Arial" panose="020B0604020202020204" pitchFamily="34" charset="0"/>
              </a:rPr>
              <a:t>Intelligence</a:t>
            </a:r>
          </a:p>
        </p:txBody>
      </p:sp>
      <p:sp>
        <p:nvSpPr>
          <p:cNvPr id="8" name="TextBox 7"/>
          <p:cNvSpPr txBox="1"/>
          <p:nvPr/>
        </p:nvSpPr>
        <p:spPr>
          <a:xfrm>
            <a:off x="8102493" y="3921579"/>
            <a:ext cx="1616097" cy="502766"/>
          </a:xfrm>
          <a:prstGeom prst="rect">
            <a:avLst/>
          </a:prstGeom>
          <a:noFill/>
        </p:spPr>
        <p:txBody>
          <a:bodyPr wrap="square" rtlCol="0">
            <a:spAutoFit/>
          </a:bodyPr>
          <a:lstStyle/>
          <a:p>
            <a:pPr algn="ctr"/>
            <a:r>
              <a:rPr lang="en-US" sz="2667" b="1" dirty="0">
                <a:solidFill>
                  <a:schemeClr val="accent3"/>
                </a:solidFill>
                <a:latin typeface="Arial" panose="020B0604020202020204" pitchFamily="34" charset="0"/>
                <a:cs typeface="Arial" panose="020B0604020202020204" pitchFamily="34" charset="0"/>
              </a:rPr>
              <a:t>Energy</a:t>
            </a:r>
          </a:p>
        </p:txBody>
      </p:sp>
      <p:pic>
        <p:nvPicPr>
          <p:cNvPr id="29" name="Picture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90800" y="686674"/>
            <a:ext cx="1564089" cy="507223"/>
          </a:xfrm>
          <a:prstGeom prst="rect">
            <a:avLst/>
          </a:prstGeom>
        </p:spPr>
      </p:pic>
      <p:sp>
        <p:nvSpPr>
          <p:cNvPr id="15" name="Date Placeholder 3"/>
          <p:cNvSpPr txBox="1">
            <a:spLocks/>
          </p:cNvSpPr>
          <p:nvPr/>
        </p:nvSpPr>
        <p:spPr>
          <a:xfrm>
            <a:off x="0" y="6641935"/>
            <a:ext cx="1727200" cy="171083"/>
          </a:xfrm>
          <a:prstGeom prst="rect">
            <a:avLst/>
          </a:prstGeom>
        </p:spPr>
        <p:txBody>
          <a:bodyPr vert="horz" lIns="121920" tIns="60960" rIns="121920" bIns="6096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67" dirty="0">
                <a:solidFill>
                  <a:schemeClr val="accent2">
                    <a:lumMod val="60000"/>
                    <a:lumOff val="40000"/>
                  </a:schemeClr>
                </a:solidFill>
                <a:latin typeface="Arial" panose="020B0604020202020204" pitchFamily="34" charset="0"/>
                <a:cs typeface="Arial" panose="020B0604020202020204" pitchFamily="34" charset="0"/>
              </a:rPr>
              <a:t>All. Together. Certain.</a:t>
            </a:r>
          </a:p>
        </p:txBody>
      </p:sp>
      <p:sp>
        <p:nvSpPr>
          <p:cNvPr id="16" name="Slide Number Placeholder 4"/>
          <p:cNvSpPr txBox="1">
            <a:spLocks/>
          </p:cNvSpPr>
          <p:nvPr/>
        </p:nvSpPr>
        <p:spPr>
          <a:xfrm>
            <a:off x="11074400" y="6630479"/>
            <a:ext cx="812800" cy="191996"/>
          </a:xfrm>
          <a:prstGeom prst="rect">
            <a:avLst/>
          </a:prstGeom>
        </p:spPr>
        <p:txBody>
          <a:bodyPr vert="horz" lIns="121920" tIns="60960" rIns="121920" bIns="6096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9790D64-5A85-4B56-9A17-457EA51F68E8}" type="slidenum">
              <a:rPr lang="en-US" sz="1067">
                <a:solidFill>
                  <a:schemeClr val="accent2">
                    <a:lumMod val="60000"/>
                    <a:lumOff val="40000"/>
                  </a:schemeClr>
                </a:solidFill>
                <a:latin typeface="Arial" panose="020B0604020202020204" pitchFamily="34" charset="0"/>
                <a:cs typeface="Arial" panose="020B0604020202020204" pitchFamily="34" charset="0"/>
              </a:rPr>
              <a:t>18</a:t>
            </a:fld>
            <a:endParaRPr lang="en-US" sz="1067" dirty="0">
              <a:solidFill>
                <a:schemeClr val="accent2">
                  <a:lumMod val="60000"/>
                  <a:lumOff val="40000"/>
                </a:schemeClr>
              </a:solidFill>
              <a:latin typeface="Arial" panose="020B0604020202020204" pitchFamily="34" charset="0"/>
              <a:cs typeface="Arial" panose="020B0604020202020204" pitchFamily="34" charset="0"/>
            </a:endParaRPr>
          </a:p>
        </p:txBody>
      </p:sp>
      <p:grpSp>
        <p:nvGrpSpPr>
          <p:cNvPr id="17" name="Group 16"/>
          <p:cNvGrpSpPr/>
          <p:nvPr/>
        </p:nvGrpSpPr>
        <p:grpSpPr>
          <a:xfrm>
            <a:off x="11920346" y="6592584"/>
            <a:ext cx="271655" cy="270720"/>
            <a:chOff x="5271178" y="1020500"/>
            <a:chExt cx="549020" cy="547130"/>
          </a:xfrm>
        </p:grpSpPr>
        <p:sp>
          <p:nvSpPr>
            <p:cNvPr id="18" name="Rectangle 23"/>
            <p:cNvSpPr>
              <a:spLocks noChangeArrowheads="1"/>
            </p:cNvSpPr>
            <p:nvPr/>
          </p:nvSpPr>
          <p:spPr bwMode="auto">
            <a:xfrm>
              <a:off x="5271178" y="1020500"/>
              <a:ext cx="153171" cy="153171"/>
            </a:xfrm>
            <a:prstGeom prst="rect">
              <a:avLst/>
            </a:prstGeom>
            <a:solidFill>
              <a:srgbClr val="002D72"/>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24"/>
            <p:cNvSpPr>
              <a:spLocks noChangeArrowheads="1"/>
            </p:cNvSpPr>
            <p:nvPr/>
          </p:nvSpPr>
          <p:spPr bwMode="auto">
            <a:xfrm>
              <a:off x="5469733" y="1020500"/>
              <a:ext cx="152541" cy="153171"/>
            </a:xfrm>
            <a:prstGeom prst="rect">
              <a:avLst/>
            </a:prstGeom>
            <a:solidFill>
              <a:srgbClr val="9BCBEB"/>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Rectangle 25"/>
            <p:cNvSpPr>
              <a:spLocks noChangeArrowheads="1"/>
            </p:cNvSpPr>
            <p:nvPr/>
          </p:nvSpPr>
          <p:spPr bwMode="auto">
            <a:xfrm>
              <a:off x="5667027" y="1020500"/>
              <a:ext cx="153171" cy="153171"/>
            </a:xfrm>
            <a:prstGeom prst="rect">
              <a:avLst/>
            </a:prstGeom>
            <a:solidFill>
              <a:srgbClr val="319B42"/>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Rectangle 26"/>
            <p:cNvSpPr>
              <a:spLocks noChangeArrowheads="1"/>
            </p:cNvSpPr>
            <p:nvPr/>
          </p:nvSpPr>
          <p:spPr bwMode="auto">
            <a:xfrm>
              <a:off x="5271178" y="1216534"/>
              <a:ext cx="153171" cy="153171"/>
            </a:xfrm>
            <a:prstGeom prst="rect">
              <a:avLst/>
            </a:prstGeom>
            <a:solidFill>
              <a:srgbClr val="DC582A"/>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27"/>
            <p:cNvSpPr>
              <a:spLocks noChangeArrowheads="1"/>
            </p:cNvSpPr>
            <p:nvPr/>
          </p:nvSpPr>
          <p:spPr bwMode="auto">
            <a:xfrm>
              <a:off x="5469733" y="1216534"/>
              <a:ext cx="152541" cy="153171"/>
            </a:xfrm>
            <a:prstGeom prst="rect">
              <a:avLst/>
            </a:prstGeom>
            <a:solidFill>
              <a:srgbClr val="0072CE"/>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28"/>
            <p:cNvSpPr>
              <a:spLocks noChangeArrowheads="1"/>
            </p:cNvSpPr>
            <p:nvPr/>
          </p:nvSpPr>
          <p:spPr bwMode="auto">
            <a:xfrm>
              <a:off x="5667027" y="1216534"/>
              <a:ext cx="153171" cy="153171"/>
            </a:xfrm>
            <a:prstGeom prst="rect">
              <a:avLst/>
            </a:prstGeom>
            <a:solidFill>
              <a:srgbClr val="B5BD00"/>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29"/>
            <p:cNvSpPr>
              <a:spLocks noChangeArrowheads="1"/>
            </p:cNvSpPr>
            <p:nvPr/>
          </p:nvSpPr>
          <p:spPr bwMode="auto">
            <a:xfrm>
              <a:off x="5667027" y="1414459"/>
              <a:ext cx="153171" cy="153171"/>
            </a:xfrm>
            <a:prstGeom prst="rect">
              <a:avLst/>
            </a:prstGeom>
            <a:solidFill>
              <a:srgbClr val="7BA4DB"/>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Rectangle 30"/>
            <p:cNvSpPr>
              <a:spLocks noChangeArrowheads="1"/>
            </p:cNvSpPr>
            <p:nvPr/>
          </p:nvSpPr>
          <p:spPr bwMode="auto">
            <a:xfrm>
              <a:off x="5469733" y="1414459"/>
              <a:ext cx="152541" cy="153171"/>
            </a:xfrm>
            <a:prstGeom prst="rect">
              <a:avLst/>
            </a:prstGeom>
            <a:solidFill>
              <a:srgbClr val="DCE5DF"/>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Rectangle 31"/>
            <p:cNvSpPr>
              <a:spLocks noChangeArrowheads="1"/>
            </p:cNvSpPr>
            <p:nvPr/>
          </p:nvSpPr>
          <p:spPr bwMode="auto">
            <a:xfrm>
              <a:off x="5271178" y="1414459"/>
              <a:ext cx="153171" cy="153171"/>
            </a:xfrm>
            <a:prstGeom prst="rect">
              <a:avLst/>
            </a:prstGeom>
            <a:solidFill>
              <a:srgbClr val="FFC716"/>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1410973329"/>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txBox="1">
            <a:spLocks/>
          </p:cNvSpPr>
          <p:nvPr/>
        </p:nvSpPr>
        <p:spPr>
          <a:xfrm>
            <a:off x="0" y="6641935"/>
            <a:ext cx="1727200" cy="171083"/>
          </a:xfrm>
          <a:prstGeom prst="rect">
            <a:avLst/>
          </a:prstGeom>
        </p:spPr>
        <p:txBody>
          <a:bodyPr vert="horz" lIns="121920" tIns="60960" rIns="121920" bIns="6096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67" dirty="0">
                <a:solidFill>
                  <a:schemeClr val="accent2">
                    <a:lumMod val="60000"/>
                    <a:lumOff val="40000"/>
                  </a:schemeClr>
                </a:solidFill>
                <a:latin typeface="Arial" panose="020B0604020202020204" pitchFamily="34" charset="0"/>
                <a:cs typeface="Arial" panose="020B0604020202020204" pitchFamily="34" charset="0"/>
              </a:rPr>
              <a:t>All. Together. Certain.</a:t>
            </a:r>
          </a:p>
        </p:txBody>
      </p:sp>
      <p:sp>
        <p:nvSpPr>
          <p:cNvPr id="4" name="Slide Number Placeholder 4"/>
          <p:cNvSpPr txBox="1">
            <a:spLocks/>
          </p:cNvSpPr>
          <p:nvPr/>
        </p:nvSpPr>
        <p:spPr>
          <a:xfrm>
            <a:off x="11074400" y="6630479"/>
            <a:ext cx="812800" cy="191996"/>
          </a:xfrm>
          <a:prstGeom prst="rect">
            <a:avLst/>
          </a:prstGeom>
        </p:spPr>
        <p:txBody>
          <a:bodyPr vert="horz" lIns="121920" tIns="60960" rIns="121920" bIns="6096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9790D64-5A85-4B56-9A17-457EA51F68E8}" type="slidenum">
              <a:rPr lang="en-US" sz="1067">
                <a:solidFill>
                  <a:schemeClr val="accent2">
                    <a:lumMod val="60000"/>
                    <a:lumOff val="40000"/>
                  </a:schemeClr>
                </a:solidFill>
                <a:latin typeface="Arial" panose="020B0604020202020204" pitchFamily="34" charset="0"/>
                <a:cs typeface="Arial" panose="020B0604020202020204" pitchFamily="34" charset="0"/>
              </a:rPr>
              <a:t>19</a:t>
            </a:fld>
            <a:endParaRPr lang="en-US" sz="1067" dirty="0">
              <a:solidFill>
                <a:schemeClr val="accent2">
                  <a:lumMod val="60000"/>
                  <a:lumOff val="40000"/>
                </a:schemeClr>
              </a:solidFill>
              <a:latin typeface="Arial" panose="020B0604020202020204" pitchFamily="34" charset="0"/>
              <a:cs typeface="Arial" panose="020B0604020202020204" pitchFamily="34" charset="0"/>
            </a:endParaRPr>
          </a:p>
        </p:txBody>
      </p:sp>
      <p:grpSp>
        <p:nvGrpSpPr>
          <p:cNvPr id="5" name="Group 4"/>
          <p:cNvGrpSpPr/>
          <p:nvPr/>
        </p:nvGrpSpPr>
        <p:grpSpPr>
          <a:xfrm>
            <a:off x="11920346" y="6592584"/>
            <a:ext cx="271655" cy="270720"/>
            <a:chOff x="5271178" y="1020500"/>
            <a:chExt cx="549020" cy="547130"/>
          </a:xfrm>
        </p:grpSpPr>
        <p:sp>
          <p:nvSpPr>
            <p:cNvPr id="6" name="Rectangle 23"/>
            <p:cNvSpPr>
              <a:spLocks noChangeArrowheads="1"/>
            </p:cNvSpPr>
            <p:nvPr/>
          </p:nvSpPr>
          <p:spPr bwMode="auto">
            <a:xfrm>
              <a:off x="5271178" y="1020500"/>
              <a:ext cx="153171" cy="153171"/>
            </a:xfrm>
            <a:prstGeom prst="rect">
              <a:avLst/>
            </a:prstGeom>
            <a:solidFill>
              <a:srgbClr val="002D72"/>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 name="Rectangle 24"/>
            <p:cNvSpPr>
              <a:spLocks noChangeArrowheads="1"/>
            </p:cNvSpPr>
            <p:nvPr/>
          </p:nvSpPr>
          <p:spPr bwMode="auto">
            <a:xfrm>
              <a:off x="5469733" y="1020500"/>
              <a:ext cx="152541" cy="153171"/>
            </a:xfrm>
            <a:prstGeom prst="rect">
              <a:avLst/>
            </a:prstGeom>
            <a:solidFill>
              <a:srgbClr val="9BCBEB"/>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 name="Rectangle 25"/>
            <p:cNvSpPr>
              <a:spLocks noChangeArrowheads="1"/>
            </p:cNvSpPr>
            <p:nvPr/>
          </p:nvSpPr>
          <p:spPr bwMode="auto">
            <a:xfrm>
              <a:off x="5667027" y="1020500"/>
              <a:ext cx="153171" cy="153171"/>
            </a:xfrm>
            <a:prstGeom prst="rect">
              <a:avLst/>
            </a:prstGeom>
            <a:solidFill>
              <a:srgbClr val="319B42"/>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 name="Rectangle 26"/>
            <p:cNvSpPr>
              <a:spLocks noChangeArrowheads="1"/>
            </p:cNvSpPr>
            <p:nvPr/>
          </p:nvSpPr>
          <p:spPr bwMode="auto">
            <a:xfrm>
              <a:off x="5271178" y="1216534"/>
              <a:ext cx="153171" cy="153171"/>
            </a:xfrm>
            <a:prstGeom prst="rect">
              <a:avLst/>
            </a:prstGeom>
            <a:solidFill>
              <a:srgbClr val="DC582A"/>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 name="Rectangle 27"/>
            <p:cNvSpPr>
              <a:spLocks noChangeArrowheads="1"/>
            </p:cNvSpPr>
            <p:nvPr/>
          </p:nvSpPr>
          <p:spPr bwMode="auto">
            <a:xfrm>
              <a:off x="5469733" y="1216534"/>
              <a:ext cx="152541" cy="153171"/>
            </a:xfrm>
            <a:prstGeom prst="rect">
              <a:avLst/>
            </a:prstGeom>
            <a:solidFill>
              <a:srgbClr val="0072CE"/>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28"/>
            <p:cNvSpPr>
              <a:spLocks noChangeArrowheads="1"/>
            </p:cNvSpPr>
            <p:nvPr/>
          </p:nvSpPr>
          <p:spPr bwMode="auto">
            <a:xfrm>
              <a:off x="5667027" y="1216534"/>
              <a:ext cx="153171" cy="153171"/>
            </a:xfrm>
            <a:prstGeom prst="rect">
              <a:avLst/>
            </a:prstGeom>
            <a:solidFill>
              <a:srgbClr val="B5BD00"/>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 name="Rectangle 29"/>
            <p:cNvSpPr>
              <a:spLocks noChangeArrowheads="1"/>
            </p:cNvSpPr>
            <p:nvPr/>
          </p:nvSpPr>
          <p:spPr bwMode="auto">
            <a:xfrm>
              <a:off x="5667027" y="1414459"/>
              <a:ext cx="153171" cy="153171"/>
            </a:xfrm>
            <a:prstGeom prst="rect">
              <a:avLst/>
            </a:prstGeom>
            <a:solidFill>
              <a:srgbClr val="7BA4DB"/>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Rectangle 30"/>
            <p:cNvSpPr>
              <a:spLocks noChangeArrowheads="1"/>
            </p:cNvSpPr>
            <p:nvPr/>
          </p:nvSpPr>
          <p:spPr bwMode="auto">
            <a:xfrm>
              <a:off x="5469733" y="1414459"/>
              <a:ext cx="152541" cy="153171"/>
            </a:xfrm>
            <a:prstGeom prst="rect">
              <a:avLst/>
            </a:prstGeom>
            <a:solidFill>
              <a:srgbClr val="DCE5DF"/>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Rectangle 31"/>
            <p:cNvSpPr>
              <a:spLocks noChangeArrowheads="1"/>
            </p:cNvSpPr>
            <p:nvPr/>
          </p:nvSpPr>
          <p:spPr bwMode="auto">
            <a:xfrm>
              <a:off x="5271178" y="1414459"/>
              <a:ext cx="153171" cy="153171"/>
            </a:xfrm>
            <a:prstGeom prst="rect">
              <a:avLst/>
            </a:prstGeom>
            <a:solidFill>
              <a:srgbClr val="FFC716"/>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 name="Rectangle 1"/>
          <p:cNvSpPr/>
          <p:nvPr/>
        </p:nvSpPr>
        <p:spPr>
          <a:xfrm>
            <a:off x="863600" y="1852863"/>
            <a:ext cx="9709484" cy="3170099"/>
          </a:xfrm>
          <a:prstGeom prst="rect">
            <a:avLst/>
          </a:prstGeom>
        </p:spPr>
        <p:txBody>
          <a:bodyPr wrap="square">
            <a:spAutoFit/>
          </a:bodyPr>
          <a:lstStyle/>
          <a:p>
            <a:pPr marL="285750" indent="-285750">
              <a:buFont typeface="Wingdings" panose="05000000000000000000" pitchFamily="2" charset="2"/>
              <a:buChar char="Ø"/>
            </a:pPr>
            <a:r>
              <a:rPr lang="en-US" sz="2000" b="1" dirty="0">
                <a:solidFill>
                  <a:schemeClr val="accent1">
                    <a:lumMod val="75000"/>
                  </a:schemeClr>
                </a:solidFill>
                <a:latin typeface="Arial" panose="020B0604020202020204" pitchFamily="34" charset="0"/>
                <a:cs typeface="Arial" panose="020B0604020202020204" pitchFamily="34" charset="0"/>
              </a:rPr>
              <a:t>Traditional </a:t>
            </a:r>
            <a:r>
              <a:rPr lang="en-US" sz="2000" dirty="0">
                <a:solidFill>
                  <a:schemeClr val="accent1">
                    <a:lumMod val="75000"/>
                  </a:schemeClr>
                </a:solidFill>
                <a:latin typeface="Arial" panose="020B0604020202020204" pitchFamily="34" charset="0"/>
                <a:cs typeface="Arial" panose="020B0604020202020204" pitchFamily="34" charset="0"/>
              </a:rPr>
              <a:t>screening methods such as background checks and drug testing, can be expensive and typically occur late in the hiring process.  This can lead to many adverse effects on the workplace.</a:t>
            </a:r>
          </a:p>
          <a:p>
            <a:r>
              <a:rPr lang="en-US" sz="2000" dirty="0">
                <a:solidFill>
                  <a:schemeClr val="accent1">
                    <a:lumMod val="75000"/>
                  </a:schemeClr>
                </a:solidFill>
                <a:latin typeface="Arial" panose="020B0604020202020204" pitchFamily="34" charset="0"/>
                <a:cs typeface="Arial" panose="020B0604020202020204" pitchFamily="34" charset="0"/>
              </a:rPr>
              <a:t>	</a:t>
            </a:r>
          </a:p>
          <a:p>
            <a:pPr marL="285750" indent="-285750">
              <a:buFont typeface="Wingdings" panose="05000000000000000000" pitchFamily="2" charset="2"/>
              <a:buChar char="Ø"/>
            </a:pPr>
            <a:r>
              <a:rPr lang="en-US" sz="2000" b="1" dirty="0">
                <a:solidFill>
                  <a:schemeClr val="accent1">
                    <a:lumMod val="75000"/>
                  </a:schemeClr>
                </a:solidFill>
                <a:latin typeface="Arial" panose="020B0604020202020204" pitchFamily="34" charset="0"/>
                <a:cs typeface="Arial" panose="020B0604020202020204" pitchFamily="34" charset="0"/>
              </a:rPr>
              <a:t>Integrity Testing </a:t>
            </a:r>
            <a:r>
              <a:rPr lang="en-US" sz="2000" dirty="0">
                <a:solidFill>
                  <a:schemeClr val="accent1">
                    <a:lumMod val="75000"/>
                  </a:schemeClr>
                </a:solidFill>
                <a:latin typeface="Arial" panose="020B0604020202020204" pitchFamily="34" charset="0"/>
                <a:cs typeface="Arial" panose="020B0604020202020204" pitchFamily="34" charset="0"/>
              </a:rPr>
              <a:t>– Pre-employment screenings analyze the likelihood that employees will engage in counterproductive work behavior.  Such testing administered in the initial phases of the hiring process can help identify applicants who are at high risk for theft, substance abuse, hostility towards others and dishonesty.  This approach has proven to be EEOC compliant and non-discriminatory.</a:t>
            </a:r>
          </a:p>
        </p:txBody>
      </p:sp>
      <p:pic>
        <p:nvPicPr>
          <p:cNvPr id="16" name="Picture 15"/>
          <p:cNvPicPr>
            <a:picLocks noChangeAspect="1"/>
          </p:cNvPicPr>
          <p:nvPr/>
        </p:nvPicPr>
        <p:blipFill>
          <a:blip r:embed="rId3"/>
          <a:stretch>
            <a:fillRect/>
          </a:stretch>
        </p:blipFill>
        <p:spPr>
          <a:xfrm>
            <a:off x="9908044" y="4812635"/>
            <a:ext cx="1713915" cy="1554480"/>
          </a:xfrm>
          <a:prstGeom prst="rect">
            <a:avLst/>
          </a:prstGeom>
        </p:spPr>
      </p:pic>
      <p:sp>
        <p:nvSpPr>
          <p:cNvPr id="17" name="Rectangle 16"/>
          <p:cNvSpPr/>
          <p:nvPr/>
        </p:nvSpPr>
        <p:spPr>
          <a:xfrm>
            <a:off x="5245768" y="651935"/>
            <a:ext cx="6946232" cy="304800"/>
          </a:xfrm>
          <a:prstGeom prst="rect">
            <a:avLst/>
          </a:prstGeom>
          <a:solidFill>
            <a:srgbClr val="0072C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072CE"/>
              </a:solidFill>
            </a:endParaRPr>
          </a:p>
        </p:txBody>
      </p:sp>
      <p:sp>
        <p:nvSpPr>
          <p:cNvPr id="18" name="Title 2"/>
          <p:cNvSpPr txBox="1">
            <a:spLocks/>
          </p:cNvSpPr>
          <p:nvPr/>
        </p:nvSpPr>
        <p:spPr bwMode="auto">
          <a:xfrm>
            <a:off x="592667" y="660402"/>
            <a:ext cx="5401733" cy="287868"/>
          </a:xfrm>
          <a:prstGeom prst="rect">
            <a:avLst/>
          </a:prstGeom>
          <a:noFill/>
          <a:ln w="9525">
            <a:noFill/>
            <a:miter lim="800000"/>
            <a:headEnd/>
            <a:tailEnd/>
          </a:ln>
        </p:spPr>
        <p:txBody>
          <a:bodyPr vert="horz" wrap="square" lIns="0" tIns="0" rIns="0" bIns="0" numCol="1" anchor="ctr" anchorCtr="0" compatLnSpc="1">
            <a:prstTxWarp prst="textNoShape">
              <a:avLst/>
            </a:prstTxWarp>
            <a:normAutofit fontScale="90000" lnSpcReduction="20000"/>
          </a:bodyPr>
          <a:lstStyle>
            <a:lvl1pPr algn="l" rtl="0" eaLnBrk="1" fontAlgn="base" hangingPunct="1">
              <a:spcBef>
                <a:spcPct val="0"/>
              </a:spcBef>
              <a:spcAft>
                <a:spcPct val="0"/>
              </a:spcAft>
              <a:defRPr b="1">
                <a:solidFill>
                  <a:srgbClr val="002D72"/>
                </a:solidFill>
                <a:latin typeface="+mj-lt"/>
                <a:ea typeface="ＭＳ Ｐゴシック" charset="0"/>
                <a:cs typeface="ＭＳ Ｐゴシック" charset="0"/>
              </a:defRPr>
            </a:lvl1pPr>
            <a:lvl2pPr algn="l" rtl="0" eaLnBrk="1" fontAlgn="base" hangingPunct="1">
              <a:spcBef>
                <a:spcPct val="0"/>
              </a:spcBef>
              <a:spcAft>
                <a:spcPct val="0"/>
              </a:spcAft>
              <a:defRPr b="1">
                <a:solidFill>
                  <a:srgbClr val="002D72"/>
                </a:solidFill>
                <a:latin typeface="Arial" charset="0"/>
                <a:ea typeface="ＭＳ Ｐゴシック" charset="0"/>
                <a:cs typeface="ＭＳ Ｐゴシック" charset="0"/>
              </a:defRPr>
            </a:lvl2pPr>
            <a:lvl3pPr algn="l" rtl="0" eaLnBrk="1" fontAlgn="base" hangingPunct="1">
              <a:spcBef>
                <a:spcPct val="0"/>
              </a:spcBef>
              <a:spcAft>
                <a:spcPct val="0"/>
              </a:spcAft>
              <a:defRPr b="1">
                <a:solidFill>
                  <a:srgbClr val="002D72"/>
                </a:solidFill>
                <a:latin typeface="Arial" charset="0"/>
                <a:ea typeface="ＭＳ Ｐゴシック" charset="0"/>
                <a:cs typeface="ＭＳ Ｐゴシック" charset="0"/>
              </a:defRPr>
            </a:lvl3pPr>
            <a:lvl4pPr algn="l" rtl="0" eaLnBrk="1" fontAlgn="base" hangingPunct="1">
              <a:spcBef>
                <a:spcPct val="0"/>
              </a:spcBef>
              <a:spcAft>
                <a:spcPct val="0"/>
              </a:spcAft>
              <a:defRPr b="1">
                <a:solidFill>
                  <a:srgbClr val="002D72"/>
                </a:solidFill>
                <a:latin typeface="Arial" charset="0"/>
                <a:ea typeface="ＭＳ Ｐゴシック" charset="0"/>
                <a:cs typeface="ＭＳ Ｐゴシック" charset="0"/>
              </a:defRPr>
            </a:lvl4pPr>
            <a:lvl5pPr algn="l" rtl="0" eaLnBrk="1" fontAlgn="base" hangingPunct="1">
              <a:spcBef>
                <a:spcPct val="0"/>
              </a:spcBef>
              <a:spcAft>
                <a:spcPct val="0"/>
              </a:spcAft>
              <a:defRPr b="1">
                <a:solidFill>
                  <a:srgbClr val="002D72"/>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2800" b="1">
                <a:solidFill>
                  <a:srgbClr val="669900"/>
                </a:solidFill>
                <a:latin typeface="Arial" charset="0"/>
              </a:defRPr>
            </a:lvl6pPr>
            <a:lvl7pPr marL="914400" algn="l" rtl="0" eaLnBrk="1" fontAlgn="base" hangingPunct="1">
              <a:spcBef>
                <a:spcPct val="0"/>
              </a:spcBef>
              <a:spcAft>
                <a:spcPct val="0"/>
              </a:spcAft>
              <a:defRPr sz="2800" b="1">
                <a:solidFill>
                  <a:srgbClr val="669900"/>
                </a:solidFill>
                <a:latin typeface="Arial" charset="0"/>
              </a:defRPr>
            </a:lvl7pPr>
            <a:lvl8pPr marL="1371600" algn="l" rtl="0" eaLnBrk="1" fontAlgn="base" hangingPunct="1">
              <a:spcBef>
                <a:spcPct val="0"/>
              </a:spcBef>
              <a:spcAft>
                <a:spcPct val="0"/>
              </a:spcAft>
              <a:defRPr sz="2800" b="1">
                <a:solidFill>
                  <a:srgbClr val="669900"/>
                </a:solidFill>
                <a:latin typeface="Arial" charset="0"/>
              </a:defRPr>
            </a:lvl8pPr>
            <a:lvl9pPr marL="1828800" algn="l" rtl="0" eaLnBrk="1" fontAlgn="base" hangingPunct="1">
              <a:spcBef>
                <a:spcPct val="0"/>
              </a:spcBef>
              <a:spcAft>
                <a:spcPct val="0"/>
              </a:spcAft>
              <a:defRPr sz="2800" b="1">
                <a:solidFill>
                  <a:srgbClr val="669900"/>
                </a:solidFill>
                <a:latin typeface="Arial" charset="0"/>
              </a:defRPr>
            </a:lvl9pPr>
          </a:lstStyle>
          <a:p>
            <a:pPr defTabSz="1219170">
              <a:defRPr/>
            </a:pPr>
            <a:r>
              <a:rPr lang="en-US" sz="2400" kern="0" dirty="0">
                <a:latin typeface="Arial"/>
              </a:rPr>
              <a:t>Who you are hiring and how?</a:t>
            </a:r>
          </a:p>
        </p:txBody>
      </p:sp>
      <p:sp>
        <p:nvSpPr>
          <p:cNvPr id="19" name="Rectangle 18"/>
          <p:cNvSpPr/>
          <p:nvPr/>
        </p:nvSpPr>
        <p:spPr>
          <a:xfrm>
            <a:off x="0" y="651935"/>
            <a:ext cx="304800" cy="304800"/>
          </a:xfrm>
          <a:prstGeom prst="rect">
            <a:avLst/>
          </a:prstGeom>
          <a:solidFill>
            <a:srgbClr val="0072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072CE"/>
              </a:solidFill>
            </a:endParaRPr>
          </a:p>
        </p:txBody>
      </p:sp>
    </p:spTree>
    <p:extLst>
      <p:ext uri="{BB962C8B-B14F-4D97-AF65-F5344CB8AC3E}">
        <p14:creationId xmlns:p14="http://schemas.microsoft.com/office/powerpoint/2010/main" val="3446026033"/>
      </p:ext>
    </p:extLst>
  </p:cSld>
  <p:clrMapOvr>
    <a:masterClrMapping/>
  </p:clrMapOvr>
  <p:transition spd="slow" advClick="0" advTm="4200">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5460" y="2580640"/>
            <a:ext cx="11221720" cy="731861"/>
          </a:xfrm>
        </p:spPr>
        <p:txBody>
          <a:bodyPr>
            <a:normAutofit fontScale="90000"/>
          </a:bodyPr>
          <a:lstStyle/>
          <a:p>
            <a:pPr algn="ctr"/>
            <a:r>
              <a:rPr lang="en-US" sz="4400" b="1" dirty="0">
                <a:solidFill>
                  <a:schemeClr val="accent6"/>
                </a:solidFill>
              </a:rPr>
              <a:t>Presented by Angela Snyder, Esq. &amp; Lynne Ahearn</a:t>
            </a:r>
            <a:br>
              <a:rPr lang="en-US" sz="4400" b="1" dirty="0">
                <a:solidFill>
                  <a:schemeClr val="accent6"/>
                </a:solidFill>
              </a:rPr>
            </a:br>
            <a:endParaRPr lang="en-US" sz="4400" b="1" dirty="0">
              <a:solidFill>
                <a:schemeClr val="accent6"/>
              </a:solidFill>
            </a:endParaRPr>
          </a:p>
        </p:txBody>
      </p:sp>
      <p:sp>
        <p:nvSpPr>
          <p:cNvPr id="5" name="Content Placeholder 4"/>
          <p:cNvSpPr>
            <a:spLocks noGrp="1"/>
          </p:cNvSpPr>
          <p:nvPr>
            <p:ph idx="1"/>
          </p:nvPr>
        </p:nvSpPr>
        <p:spPr>
          <a:xfrm>
            <a:off x="312882" y="3564147"/>
            <a:ext cx="8596668" cy="2607282"/>
          </a:xfrm>
        </p:spPr>
        <p:txBody>
          <a:bodyPr/>
          <a:lstStyle/>
          <a:p>
            <a:endParaRPr lang="en-US" dirty="0"/>
          </a:p>
          <a:p>
            <a:endParaRPr lang="en-US" dirty="0"/>
          </a:p>
          <a:p>
            <a:endParaRPr lang="en-US" dirty="0"/>
          </a:p>
          <a:p>
            <a:endParaRPr lang="en-US" dirty="0"/>
          </a:p>
          <a:p>
            <a:endParaRPr lang="en-US" dirty="0"/>
          </a:p>
        </p:txBody>
      </p:sp>
      <p:pic>
        <p:nvPicPr>
          <p:cNvPr id="6"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5460" y="480744"/>
            <a:ext cx="6135365" cy="1684411"/>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312882" y="3098073"/>
            <a:ext cx="5539278" cy="2554545"/>
          </a:xfrm>
          <a:prstGeom prst="rect">
            <a:avLst/>
          </a:prstGeom>
        </p:spPr>
        <p:txBody>
          <a:bodyPr wrap="square">
            <a:spAutoFit/>
          </a:bodyPr>
          <a:lstStyle/>
          <a:p>
            <a:r>
              <a:rPr lang="en-US" sz="3200" u="sng" dirty="0">
                <a:hlinkClick r:id="rId3"/>
              </a:rPr>
              <a:t>angela@foleylawpractice.com</a:t>
            </a:r>
            <a:endParaRPr lang="en-US" sz="3200" dirty="0"/>
          </a:p>
          <a:p>
            <a:r>
              <a:rPr lang="en-US" sz="3200" dirty="0"/>
              <a:t>495 Palmer Avenue, Suite 3</a:t>
            </a:r>
          </a:p>
          <a:p>
            <a:r>
              <a:rPr lang="en-US" sz="3200" dirty="0"/>
              <a:t>Falmouth, MA 02540</a:t>
            </a:r>
          </a:p>
          <a:p>
            <a:r>
              <a:rPr lang="en-US" sz="3200" dirty="0"/>
              <a:t>508-548-4888 (office)</a:t>
            </a:r>
          </a:p>
          <a:p>
            <a:r>
              <a:rPr lang="en-US" sz="3200" dirty="0"/>
              <a:t>774-255-3065 (mobile)</a:t>
            </a:r>
          </a:p>
        </p:txBody>
      </p:sp>
      <p:grpSp>
        <p:nvGrpSpPr>
          <p:cNvPr id="8" name="Group 7"/>
          <p:cNvGrpSpPr/>
          <p:nvPr/>
        </p:nvGrpSpPr>
        <p:grpSpPr>
          <a:xfrm>
            <a:off x="7063740" y="480744"/>
            <a:ext cx="4411979" cy="1333107"/>
            <a:chOff x="4595709" y="2599104"/>
            <a:chExt cx="1842779" cy="560455"/>
          </a:xfrm>
        </p:grpSpPr>
        <p:sp>
          <p:nvSpPr>
            <p:cNvPr id="9" name="Freeform 31"/>
            <p:cNvSpPr>
              <a:spLocks/>
            </p:cNvSpPr>
            <p:nvPr/>
          </p:nvSpPr>
          <p:spPr bwMode="auto">
            <a:xfrm>
              <a:off x="5229697" y="2599104"/>
              <a:ext cx="298611" cy="502168"/>
            </a:xfrm>
            <a:custGeom>
              <a:avLst/>
              <a:gdLst>
                <a:gd name="T0" fmla="*/ 0 w 667"/>
                <a:gd name="T1" fmla="*/ 0 h 1120"/>
                <a:gd name="T2" fmla="*/ 291 w 667"/>
                <a:gd name="T3" fmla="*/ 0 h 1120"/>
                <a:gd name="T4" fmla="*/ 291 w 667"/>
                <a:gd name="T5" fmla="*/ 401 h 1120"/>
                <a:gd name="T6" fmla="*/ 375 w 667"/>
                <a:gd name="T7" fmla="*/ 401 h 1120"/>
                <a:gd name="T8" fmla="*/ 375 w 667"/>
                <a:gd name="T9" fmla="*/ 0 h 1120"/>
                <a:gd name="T10" fmla="*/ 667 w 667"/>
                <a:gd name="T11" fmla="*/ 0 h 1120"/>
                <a:gd name="T12" fmla="*/ 667 w 667"/>
                <a:gd name="T13" fmla="*/ 1120 h 1120"/>
                <a:gd name="T14" fmla="*/ 375 w 667"/>
                <a:gd name="T15" fmla="*/ 1120 h 1120"/>
                <a:gd name="T16" fmla="*/ 375 w 667"/>
                <a:gd name="T17" fmla="*/ 649 h 1120"/>
                <a:gd name="T18" fmla="*/ 291 w 667"/>
                <a:gd name="T19" fmla="*/ 649 h 1120"/>
                <a:gd name="T20" fmla="*/ 291 w 667"/>
                <a:gd name="T21" fmla="*/ 1120 h 1120"/>
                <a:gd name="T22" fmla="*/ 0 w 667"/>
                <a:gd name="T23" fmla="*/ 1120 h 1120"/>
                <a:gd name="T24" fmla="*/ 0 w 667"/>
                <a:gd name="T25" fmla="*/ 0 h 1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67" h="1120">
                  <a:moveTo>
                    <a:pt x="0" y="0"/>
                  </a:moveTo>
                  <a:lnTo>
                    <a:pt x="291" y="0"/>
                  </a:lnTo>
                  <a:lnTo>
                    <a:pt x="291" y="401"/>
                  </a:lnTo>
                  <a:lnTo>
                    <a:pt x="375" y="401"/>
                  </a:lnTo>
                  <a:lnTo>
                    <a:pt x="375" y="0"/>
                  </a:lnTo>
                  <a:lnTo>
                    <a:pt x="667" y="0"/>
                  </a:lnTo>
                  <a:lnTo>
                    <a:pt x="667" y="1120"/>
                  </a:lnTo>
                  <a:lnTo>
                    <a:pt x="375" y="1120"/>
                  </a:lnTo>
                  <a:lnTo>
                    <a:pt x="375" y="649"/>
                  </a:lnTo>
                  <a:lnTo>
                    <a:pt x="291" y="649"/>
                  </a:lnTo>
                  <a:lnTo>
                    <a:pt x="291" y="1120"/>
                  </a:lnTo>
                  <a:lnTo>
                    <a:pt x="0" y="1120"/>
                  </a:lnTo>
                  <a:lnTo>
                    <a:pt x="0" y="0"/>
                  </a:lnTo>
                  <a:close/>
                </a:path>
              </a:pathLst>
            </a:custGeom>
            <a:solidFill>
              <a:srgbClr val="002D72"/>
            </a:solidFill>
            <a:ln w="0">
              <a:noFill/>
              <a:prstDash val="solid"/>
              <a:round/>
              <a:headEnd/>
              <a:tailEnd/>
            </a:ln>
          </p:spPr>
          <p:txBody>
            <a:bodyPr vert="horz" wrap="square" lIns="121920" tIns="60960" rIns="121920" bIns="60960" numCol="1" anchor="t" anchorCtr="0" compatLnSpc="1">
              <a:prstTxWarp prst="textNoShape">
                <a:avLst/>
              </a:prstTxWarp>
            </a:bodyPr>
            <a:lstStyle/>
            <a:p>
              <a:pPr defTabSz="1219170">
                <a:defRPr/>
              </a:pPr>
              <a:endParaRPr lang="en-US" sz="2400" kern="0">
                <a:solidFill>
                  <a:srgbClr val="FFFFFF"/>
                </a:solidFill>
              </a:endParaRPr>
            </a:p>
          </p:txBody>
        </p:sp>
        <p:sp>
          <p:nvSpPr>
            <p:cNvPr id="10" name="Freeform 32"/>
            <p:cNvSpPr>
              <a:spLocks noEditPoints="1"/>
            </p:cNvSpPr>
            <p:nvPr/>
          </p:nvSpPr>
          <p:spPr bwMode="auto">
            <a:xfrm>
              <a:off x="5570454" y="2682500"/>
              <a:ext cx="281573" cy="425946"/>
            </a:xfrm>
            <a:custGeom>
              <a:avLst/>
              <a:gdLst>
                <a:gd name="T0" fmla="*/ 319 w 628"/>
                <a:gd name="T1" fmla="*/ 522 h 951"/>
                <a:gd name="T2" fmla="*/ 281 w 628"/>
                <a:gd name="T3" fmla="*/ 562 h 951"/>
                <a:gd name="T4" fmla="*/ 266 w 628"/>
                <a:gd name="T5" fmla="*/ 606 h 951"/>
                <a:gd name="T6" fmla="*/ 261 w 628"/>
                <a:gd name="T7" fmla="*/ 675 h 951"/>
                <a:gd name="T8" fmla="*/ 264 w 628"/>
                <a:gd name="T9" fmla="*/ 734 h 951"/>
                <a:gd name="T10" fmla="*/ 270 w 628"/>
                <a:gd name="T11" fmla="*/ 766 h 951"/>
                <a:gd name="T12" fmla="*/ 291 w 628"/>
                <a:gd name="T13" fmla="*/ 786 h 951"/>
                <a:gd name="T14" fmla="*/ 323 w 628"/>
                <a:gd name="T15" fmla="*/ 786 h 951"/>
                <a:gd name="T16" fmla="*/ 342 w 628"/>
                <a:gd name="T17" fmla="*/ 773 h 951"/>
                <a:gd name="T18" fmla="*/ 347 w 628"/>
                <a:gd name="T19" fmla="*/ 742 h 951"/>
                <a:gd name="T20" fmla="*/ 350 w 628"/>
                <a:gd name="T21" fmla="*/ 687 h 951"/>
                <a:gd name="T22" fmla="*/ 314 w 628"/>
                <a:gd name="T23" fmla="*/ 0 h 951"/>
                <a:gd name="T24" fmla="*/ 416 w 628"/>
                <a:gd name="T25" fmla="*/ 8 h 951"/>
                <a:gd name="T26" fmla="*/ 495 w 628"/>
                <a:gd name="T27" fmla="*/ 32 h 951"/>
                <a:gd name="T28" fmla="*/ 560 w 628"/>
                <a:gd name="T29" fmla="*/ 76 h 951"/>
                <a:gd name="T30" fmla="*/ 603 w 628"/>
                <a:gd name="T31" fmla="*/ 138 h 951"/>
                <a:gd name="T32" fmla="*/ 619 w 628"/>
                <a:gd name="T33" fmla="*/ 202 h 951"/>
                <a:gd name="T34" fmla="*/ 624 w 628"/>
                <a:gd name="T35" fmla="*/ 284 h 951"/>
                <a:gd name="T36" fmla="*/ 628 w 628"/>
                <a:gd name="T37" fmla="*/ 402 h 951"/>
                <a:gd name="T38" fmla="*/ 628 w 628"/>
                <a:gd name="T39" fmla="*/ 934 h 951"/>
                <a:gd name="T40" fmla="*/ 356 w 628"/>
                <a:gd name="T41" fmla="*/ 851 h 951"/>
                <a:gd name="T42" fmla="*/ 315 w 628"/>
                <a:gd name="T43" fmla="*/ 907 h 951"/>
                <a:gd name="T44" fmla="*/ 262 w 628"/>
                <a:gd name="T45" fmla="*/ 940 h 951"/>
                <a:gd name="T46" fmla="*/ 195 w 628"/>
                <a:gd name="T47" fmla="*/ 951 h 951"/>
                <a:gd name="T48" fmla="*/ 124 w 628"/>
                <a:gd name="T49" fmla="*/ 940 h 951"/>
                <a:gd name="T50" fmla="*/ 60 w 628"/>
                <a:gd name="T51" fmla="*/ 910 h 951"/>
                <a:gd name="T52" fmla="*/ 26 w 628"/>
                <a:gd name="T53" fmla="*/ 871 h 951"/>
                <a:gd name="T54" fmla="*/ 7 w 628"/>
                <a:gd name="T55" fmla="*/ 811 h 951"/>
                <a:gd name="T56" fmla="*/ 0 w 628"/>
                <a:gd name="T57" fmla="*/ 730 h 951"/>
                <a:gd name="T58" fmla="*/ 1 w 628"/>
                <a:gd name="T59" fmla="*/ 615 h 951"/>
                <a:gd name="T60" fmla="*/ 12 w 628"/>
                <a:gd name="T61" fmla="*/ 554 h 951"/>
                <a:gd name="T62" fmla="*/ 32 w 628"/>
                <a:gd name="T63" fmla="*/ 514 h 951"/>
                <a:gd name="T64" fmla="*/ 73 w 628"/>
                <a:gd name="T65" fmla="*/ 482 h 951"/>
                <a:gd name="T66" fmla="*/ 146 w 628"/>
                <a:gd name="T67" fmla="*/ 446 h 951"/>
                <a:gd name="T68" fmla="*/ 236 w 628"/>
                <a:gd name="T69" fmla="*/ 410 h 951"/>
                <a:gd name="T70" fmla="*/ 298 w 628"/>
                <a:gd name="T71" fmla="*/ 381 h 951"/>
                <a:gd name="T72" fmla="*/ 334 w 628"/>
                <a:gd name="T73" fmla="*/ 361 h 951"/>
                <a:gd name="T74" fmla="*/ 344 w 628"/>
                <a:gd name="T75" fmla="*/ 343 h 951"/>
                <a:gd name="T76" fmla="*/ 350 w 628"/>
                <a:gd name="T77" fmla="*/ 304 h 951"/>
                <a:gd name="T78" fmla="*/ 348 w 628"/>
                <a:gd name="T79" fmla="*/ 246 h 951"/>
                <a:gd name="T80" fmla="*/ 343 w 628"/>
                <a:gd name="T81" fmla="*/ 198 h 951"/>
                <a:gd name="T82" fmla="*/ 330 w 628"/>
                <a:gd name="T83" fmla="*/ 171 h 951"/>
                <a:gd name="T84" fmla="*/ 303 w 628"/>
                <a:gd name="T85" fmla="*/ 162 h 951"/>
                <a:gd name="T86" fmla="*/ 274 w 628"/>
                <a:gd name="T87" fmla="*/ 170 h 951"/>
                <a:gd name="T88" fmla="*/ 265 w 628"/>
                <a:gd name="T89" fmla="*/ 194 h 951"/>
                <a:gd name="T90" fmla="*/ 261 w 628"/>
                <a:gd name="T91" fmla="*/ 242 h 951"/>
                <a:gd name="T92" fmla="*/ 261 w 628"/>
                <a:gd name="T93" fmla="*/ 372 h 951"/>
                <a:gd name="T94" fmla="*/ 0 w 628"/>
                <a:gd name="T95" fmla="*/ 309 h 951"/>
                <a:gd name="T96" fmla="*/ 5 w 628"/>
                <a:gd name="T97" fmla="*/ 216 h 951"/>
                <a:gd name="T98" fmla="*/ 24 w 628"/>
                <a:gd name="T99" fmla="*/ 146 h 951"/>
                <a:gd name="T100" fmla="*/ 61 w 628"/>
                <a:gd name="T101" fmla="*/ 92 h 951"/>
                <a:gd name="T102" fmla="*/ 122 w 628"/>
                <a:gd name="T103" fmla="*/ 44 h 951"/>
                <a:gd name="T104" fmla="*/ 188 w 628"/>
                <a:gd name="T105" fmla="*/ 15 h 951"/>
                <a:gd name="T106" fmla="*/ 269 w 628"/>
                <a:gd name="T107" fmla="*/ 1 h 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28" h="951">
                  <a:moveTo>
                    <a:pt x="350" y="498"/>
                  </a:moveTo>
                  <a:lnTo>
                    <a:pt x="319" y="522"/>
                  </a:lnTo>
                  <a:lnTo>
                    <a:pt x="297" y="543"/>
                  </a:lnTo>
                  <a:lnTo>
                    <a:pt x="281" y="562"/>
                  </a:lnTo>
                  <a:lnTo>
                    <a:pt x="272" y="580"/>
                  </a:lnTo>
                  <a:lnTo>
                    <a:pt x="266" y="606"/>
                  </a:lnTo>
                  <a:lnTo>
                    <a:pt x="262" y="637"/>
                  </a:lnTo>
                  <a:lnTo>
                    <a:pt x="261" y="675"/>
                  </a:lnTo>
                  <a:lnTo>
                    <a:pt x="261" y="708"/>
                  </a:lnTo>
                  <a:lnTo>
                    <a:pt x="264" y="734"/>
                  </a:lnTo>
                  <a:lnTo>
                    <a:pt x="266" y="754"/>
                  </a:lnTo>
                  <a:lnTo>
                    <a:pt x="270" y="766"/>
                  </a:lnTo>
                  <a:lnTo>
                    <a:pt x="278" y="778"/>
                  </a:lnTo>
                  <a:lnTo>
                    <a:pt x="291" y="786"/>
                  </a:lnTo>
                  <a:lnTo>
                    <a:pt x="307" y="787"/>
                  </a:lnTo>
                  <a:lnTo>
                    <a:pt x="323" y="786"/>
                  </a:lnTo>
                  <a:lnTo>
                    <a:pt x="334" y="781"/>
                  </a:lnTo>
                  <a:lnTo>
                    <a:pt x="342" y="773"/>
                  </a:lnTo>
                  <a:lnTo>
                    <a:pt x="344" y="761"/>
                  </a:lnTo>
                  <a:lnTo>
                    <a:pt x="347" y="742"/>
                  </a:lnTo>
                  <a:lnTo>
                    <a:pt x="350" y="717"/>
                  </a:lnTo>
                  <a:lnTo>
                    <a:pt x="350" y="687"/>
                  </a:lnTo>
                  <a:lnTo>
                    <a:pt x="350" y="498"/>
                  </a:lnTo>
                  <a:close/>
                  <a:moveTo>
                    <a:pt x="314" y="0"/>
                  </a:moveTo>
                  <a:lnTo>
                    <a:pt x="368" y="1"/>
                  </a:lnTo>
                  <a:lnTo>
                    <a:pt x="416" y="8"/>
                  </a:lnTo>
                  <a:lnTo>
                    <a:pt x="460" y="17"/>
                  </a:lnTo>
                  <a:lnTo>
                    <a:pt x="495" y="32"/>
                  </a:lnTo>
                  <a:lnTo>
                    <a:pt x="527" y="49"/>
                  </a:lnTo>
                  <a:lnTo>
                    <a:pt x="560" y="76"/>
                  </a:lnTo>
                  <a:lnTo>
                    <a:pt x="586" y="105"/>
                  </a:lnTo>
                  <a:lnTo>
                    <a:pt x="603" y="138"/>
                  </a:lnTo>
                  <a:lnTo>
                    <a:pt x="613" y="173"/>
                  </a:lnTo>
                  <a:lnTo>
                    <a:pt x="619" y="202"/>
                  </a:lnTo>
                  <a:lnTo>
                    <a:pt x="621" y="239"/>
                  </a:lnTo>
                  <a:lnTo>
                    <a:pt x="624" y="284"/>
                  </a:lnTo>
                  <a:lnTo>
                    <a:pt x="627" y="339"/>
                  </a:lnTo>
                  <a:lnTo>
                    <a:pt x="628" y="402"/>
                  </a:lnTo>
                  <a:lnTo>
                    <a:pt x="628" y="474"/>
                  </a:lnTo>
                  <a:lnTo>
                    <a:pt x="628" y="934"/>
                  </a:lnTo>
                  <a:lnTo>
                    <a:pt x="356" y="934"/>
                  </a:lnTo>
                  <a:lnTo>
                    <a:pt x="356" y="851"/>
                  </a:lnTo>
                  <a:lnTo>
                    <a:pt x="338" y="882"/>
                  </a:lnTo>
                  <a:lnTo>
                    <a:pt x="315" y="907"/>
                  </a:lnTo>
                  <a:lnTo>
                    <a:pt x="290" y="927"/>
                  </a:lnTo>
                  <a:lnTo>
                    <a:pt x="262" y="940"/>
                  </a:lnTo>
                  <a:lnTo>
                    <a:pt x="230" y="948"/>
                  </a:lnTo>
                  <a:lnTo>
                    <a:pt x="195" y="951"/>
                  </a:lnTo>
                  <a:lnTo>
                    <a:pt x="159" y="948"/>
                  </a:lnTo>
                  <a:lnTo>
                    <a:pt x="124" y="940"/>
                  </a:lnTo>
                  <a:lnTo>
                    <a:pt x="91" y="927"/>
                  </a:lnTo>
                  <a:lnTo>
                    <a:pt x="60" y="910"/>
                  </a:lnTo>
                  <a:lnTo>
                    <a:pt x="41" y="894"/>
                  </a:lnTo>
                  <a:lnTo>
                    <a:pt x="26" y="871"/>
                  </a:lnTo>
                  <a:lnTo>
                    <a:pt x="15" y="845"/>
                  </a:lnTo>
                  <a:lnTo>
                    <a:pt x="7" y="811"/>
                  </a:lnTo>
                  <a:lnTo>
                    <a:pt x="1" y="773"/>
                  </a:lnTo>
                  <a:lnTo>
                    <a:pt x="0" y="730"/>
                  </a:lnTo>
                  <a:lnTo>
                    <a:pt x="0" y="653"/>
                  </a:lnTo>
                  <a:lnTo>
                    <a:pt x="1" y="615"/>
                  </a:lnTo>
                  <a:lnTo>
                    <a:pt x="5" y="582"/>
                  </a:lnTo>
                  <a:lnTo>
                    <a:pt x="12" y="554"/>
                  </a:lnTo>
                  <a:lnTo>
                    <a:pt x="20" y="531"/>
                  </a:lnTo>
                  <a:lnTo>
                    <a:pt x="32" y="514"/>
                  </a:lnTo>
                  <a:lnTo>
                    <a:pt x="49" y="498"/>
                  </a:lnTo>
                  <a:lnTo>
                    <a:pt x="73" y="482"/>
                  </a:lnTo>
                  <a:lnTo>
                    <a:pt x="105" y="465"/>
                  </a:lnTo>
                  <a:lnTo>
                    <a:pt x="146" y="446"/>
                  </a:lnTo>
                  <a:lnTo>
                    <a:pt x="193" y="428"/>
                  </a:lnTo>
                  <a:lnTo>
                    <a:pt x="236" y="410"/>
                  </a:lnTo>
                  <a:lnTo>
                    <a:pt x="270" y="394"/>
                  </a:lnTo>
                  <a:lnTo>
                    <a:pt x="298" y="381"/>
                  </a:lnTo>
                  <a:lnTo>
                    <a:pt x="319" y="370"/>
                  </a:lnTo>
                  <a:lnTo>
                    <a:pt x="334" y="361"/>
                  </a:lnTo>
                  <a:lnTo>
                    <a:pt x="340" y="353"/>
                  </a:lnTo>
                  <a:lnTo>
                    <a:pt x="344" y="343"/>
                  </a:lnTo>
                  <a:lnTo>
                    <a:pt x="347" y="327"/>
                  </a:lnTo>
                  <a:lnTo>
                    <a:pt x="350" y="304"/>
                  </a:lnTo>
                  <a:lnTo>
                    <a:pt x="350" y="279"/>
                  </a:lnTo>
                  <a:lnTo>
                    <a:pt x="348" y="246"/>
                  </a:lnTo>
                  <a:lnTo>
                    <a:pt x="347" y="219"/>
                  </a:lnTo>
                  <a:lnTo>
                    <a:pt x="343" y="198"/>
                  </a:lnTo>
                  <a:lnTo>
                    <a:pt x="338" y="183"/>
                  </a:lnTo>
                  <a:lnTo>
                    <a:pt x="330" y="171"/>
                  </a:lnTo>
                  <a:lnTo>
                    <a:pt x="318" y="165"/>
                  </a:lnTo>
                  <a:lnTo>
                    <a:pt x="303" y="162"/>
                  </a:lnTo>
                  <a:lnTo>
                    <a:pt x="286" y="165"/>
                  </a:lnTo>
                  <a:lnTo>
                    <a:pt x="274" y="170"/>
                  </a:lnTo>
                  <a:lnTo>
                    <a:pt x="268" y="181"/>
                  </a:lnTo>
                  <a:lnTo>
                    <a:pt x="265" y="194"/>
                  </a:lnTo>
                  <a:lnTo>
                    <a:pt x="262" y="214"/>
                  </a:lnTo>
                  <a:lnTo>
                    <a:pt x="261" y="242"/>
                  </a:lnTo>
                  <a:lnTo>
                    <a:pt x="261" y="276"/>
                  </a:lnTo>
                  <a:lnTo>
                    <a:pt x="261" y="372"/>
                  </a:lnTo>
                  <a:lnTo>
                    <a:pt x="0" y="372"/>
                  </a:lnTo>
                  <a:lnTo>
                    <a:pt x="0" y="309"/>
                  </a:lnTo>
                  <a:lnTo>
                    <a:pt x="1" y="260"/>
                  </a:lnTo>
                  <a:lnTo>
                    <a:pt x="5" y="216"/>
                  </a:lnTo>
                  <a:lnTo>
                    <a:pt x="13" y="178"/>
                  </a:lnTo>
                  <a:lnTo>
                    <a:pt x="24" y="146"/>
                  </a:lnTo>
                  <a:lnTo>
                    <a:pt x="40" y="118"/>
                  </a:lnTo>
                  <a:lnTo>
                    <a:pt x="61" y="92"/>
                  </a:lnTo>
                  <a:lnTo>
                    <a:pt x="89" y="66"/>
                  </a:lnTo>
                  <a:lnTo>
                    <a:pt x="122" y="44"/>
                  </a:lnTo>
                  <a:lnTo>
                    <a:pt x="154" y="28"/>
                  </a:lnTo>
                  <a:lnTo>
                    <a:pt x="188" y="15"/>
                  </a:lnTo>
                  <a:lnTo>
                    <a:pt x="226" y="7"/>
                  </a:lnTo>
                  <a:lnTo>
                    <a:pt x="269" y="1"/>
                  </a:lnTo>
                  <a:lnTo>
                    <a:pt x="314" y="0"/>
                  </a:lnTo>
                  <a:close/>
                </a:path>
              </a:pathLst>
            </a:custGeom>
            <a:solidFill>
              <a:srgbClr val="002D72"/>
            </a:solidFill>
            <a:ln w="0">
              <a:noFill/>
              <a:prstDash val="solid"/>
              <a:round/>
              <a:headEnd/>
              <a:tailEnd/>
            </a:ln>
          </p:spPr>
          <p:txBody>
            <a:bodyPr vert="horz" wrap="square" lIns="121920" tIns="60960" rIns="121920" bIns="60960" numCol="1" anchor="t" anchorCtr="0" compatLnSpc="1">
              <a:prstTxWarp prst="textNoShape">
                <a:avLst/>
              </a:prstTxWarp>
            </a:bodyPr>
            <a:lstStyle/>
            <a:p>
              <a:pPr defTabSz="1219170">
                <a:defRPr/>
              </a:pPr>
              <a:endParaRPr lang="en-US" sz="2400" kern="0">
                <a:solidFill>
                  <a:srgbClr val="FFFFFF"/>
                </a:solidFill>
              </a:endParaRPr>
            </a:p>
          </p:txBody>
        </p:sp>
        <p:sp>
          <p:nvSpPr>
            <p:cNvPr id="11" name="Freeform 33"/>
            <p:cNvSpPr>
              <a:spLocks/>
            </p:cNvSpPr>
            <p:nvPr/>
          </p:nvSpPr>
          <p:spPr bwMode="auto">
            <a:xfrm>
              <a:off x="5867271" y="2690570"/>
              <a:ext cx="287851" cy="468989"/>
            </a:xfrm>
            <a:custGeom>
              <a:avLst/>
              <a:gdLst>
                <a:gd name="T0" fmla="*/ 0 w 641"/>
                <a:gd name="T1" fmla="*/ 0 h 1047"/>
                <a:gd name="T2" fmla="*/ 253 w 641"/>
                <a:gd name="T3" fmla="*/ 0 h 1047"/>
                <a:gd name="T4" fmla="*/ 345 w 641"/>
                <a:gd name="T5" fmla="*/ 620 h 1047"/>
                <a:gd name="T6" fmla="*/ 388 w 641"/>
                <a:gd name="T7" fmla="*/ 0 h 1047"/>
                <a:gd name="T8" fmla="*/ 641 w 641"/>
                <a:gd name="T9" fmla="*/ 0 h 1047"/>
                <a:gd name="T10" fmla="*/ 560 w 641"/>
                <a:gd name="T11" fmla="*/ 664 h 1047"/>
                <a:gd name="T12" fmla="*/ 554 w 641"/>
                <a:gd name="T13" fmla="*/ 723 h 1047"/>
                <a:gd name="T14" fmla="*/ 547 w 641"/>
                <a:gd name="T15" fmla="*/ 774 h 1047"/>
                <a:gd name="T16" fmla="*/ 541 w 641"/>
                <a:gd name="T17" fmla="*/ 818 h 1047"/>
                <a:gd name="T18" fmla="*/ 535 w 641"/>
                <a:gd name="T19" fmla="*/ 853 h 1047"/>
                <a:gd name="T20" fmla="*/ 530 w 641"/>
                <a:gd name="T21" fmla="*/ 879 h 1047"/>
                <a:gd name="T22" fmla="*/ 519 w 641"/>
                <a:gd name="T23" fmla="*/ 915 h 1047"/>
                <a:gd name="T24" fmla="*/ 505 w 641"/>
                <a:gd name="T25" fmla="*/ 947 h 1047"/>
                <a:gd name="T26" fmla="*/ 488 w 641"/>
                <a:gd name="T27" fmla="*/ 975 h 1047"/>
                <a:gd name="T28" fmla="*/ 465 w 641"/>
                <a:gd name="T29" fmla="*/ 996 h 1047"/>
                <a:gd name="T30" fmla="*/ 439 w 641"/>
                <a:gd name="T31" fmla="*/ 1015 h 1047"/>
                <a:gd name="T32" fmla="*/ 405 w 641"/>
                <a:gd name="T33" fmla="*/ 1029 h 1047"/>
                <a:gd name="T34" fmla="*/ 375 w 641"/>
                <a:gd name="T35" fmla="*/ 1037 h 1047"/>
                <a:gd name="T36" fmla="*/ 337 w 641"/>
                <a:gd name="T37" fmla="*/ 1043 h 1047"/>
                <a:gd name="T38" fmla="*/ 290 w 641"/>
                <a:gd name="T39" fmla="*/ 1045 h 1047"/>
                <a:gd name="T40" fmla="*/ 236 w 641"/>
                <a:gd name="T41" fmla="*/ 1047 h 1047"/>
                <a:gd name="T42" fmla="*/ 68 w 641"/>
                <a:gd name="T43" fmla="*/ 1047 h 1047"/>
                <a:gd name="T44" fmla="*/ 68 w 641"/>
                <a:gd name="T45" fmla="*/ 899 h 1047"/>
                <a:gd name="T46" fmla="*/ 98 w 641"/>
                <a:gd name="T47" fmla="*/ 899 h 1047"/>
                <a:gd name="T48" fmla="*/ 122 w 641"/>
                <a:gd name="T49" fmla="*/ 898 h 1047"/>
                <a:gd name="T50" fmla="*/ 139 w 641"/>
                <a:gd name="T51" fmla="*/ 895 h 1047"/>
                <a:gd name="T52" fmla="*/ 151 w 641"/>
                <a:gd name="T53" fmla="*/ 893 h 1047"/>
                <a:gd name="T54" fmla="*/ 162 w 641"/>
                <a:gd name="T55" fmla="*/ 886 h 1047"/>
                <a:gd name="T56" fmla="*/ 168 w 641"/>
                <a:gd name="T57" fmla="*/ 877 h 1047"/>
                <a:gd name="T58" fmla="*/ 170 w 641"/>
                <a:gd name="T59" fmla="*/ 865 h 1047"/>
                <a:gd name="T60" fmla="*/ 170 w 641"/>
                <a:gd name="T61" fmla="*/ 857 h 1047"/>
                <a:gd name="T62" fmla="*/ 167 w 641"/>
                <a:gd name="T63" fmla="*/ 844 h 1047"/>
                <a:gd name="T64" fmla="*/ 163 w 641"/>
                <a:gd name="T65" fmla="*/ 824 h 1047"/>
                <a:gd name="T66" fmla="*/ 159 w 641"/>
                <a:gd name="T67" fmla="*/ 798 h 1047"/>
                <a:gd name="T68" fmla="*/ 152 w 641"/>
                <a:gd name="T69" fmla="*/ 768 h 1047"/>
                <a:gd name="T70" fmla="*/ 0 w 641"/>
                <a:gd name="T71" fmla="*/ 0 h 10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41" h="1047">
                  <a:moveTo>
                    <a:pt x="0" y="0"/>
                  </a:moveTo>
                  <a:lnTo>
                    <a:pt x="253" y="0"/>
                  </a:lnTo>
                  <a:lnTo>
                    <a:pt x="345" y="620"/>
                  </a:lnTo>
                  <a:lnTo>
                    <a:pt x="388" y="0"/>
                  </a:lnTo>
                  <a:lnTo>
                    <a:pt x="641" y="0"/>
                  </a:lnTo>
                  <a:lnTo>
                    <a:pt x="560" y="664"/>
                  </a:lnTo>
                  <a:lnTo>
                    <a:pt x="554" y="723"/>
                  </a:lnTo>
                  <a:lnTo>
                    <a:pt x="547" y="774"/>
                  </a:lnTo>
                  <a:lnTo>
                    <a:pt x="541" y="818"/>
                  </a:lnTo>
                  <a:lnTo>
                    <a:pt x="535" y="853"/>
                  </a:lnTo>
                  <a:lnTo>
                    <a:pt x="530" y="879"/>
                  </a:lnTo>
                  <a:lnTo>
                    <a:pt x="519" y="915"/>
                  </a:lnTo>
                  <a:lnTo>
                    <a:pt x="505" y="947"/>
                  </a:lnTo>
                  <a:lnTo>
                    <a:pt x="488" y="975"/>
                  </a:lnTo>
                  <a:lnTo>
                    <a:pt x="465" y="996"/>
                  </a:lnTo>
                  <a:lnTo>
                    <a:pt x="439" y="1015"/>
                  </a:lnTo>
                  <a:lnTo>
                    <a:pt x="405" y="1029"/>
                  </a:lnTo>
                  <a:lnTo>
                    <a:pt x="375" y="1037"/>
                  </a:lnTo>
                  <a:lnTo>
                    <a:pt x="337" y="1043"/>
                  </a:lnTo>
                  <a:lnTo>
                    <a:pt x="290" y="1045"/>
                  </a:lnTo>
                  <a:lnTo>
                    <a:pt x="236" y="1047"/>
                  </a:lnTo>
                  <a:lnTo>
                    <a:pt x="68" y="1047"/>
                  </a:lnTo>
                  <a:lnTo>
                    <a:pt x="68" y="899"/>
                  </a:lnTo>
                  <a:lnTo>
                    <a:pt x="98" y="899"/>
                  </a:lnTo>
                  <a:lnTo>
                    <a:pt x="122" y="898"/>
                  </a:lnTo>
                  <a:lnTo>
                    <a:pt x="139" y="895"/>
                  </a:lnTo>
                  <a:lnTo>
                    <a:pt x="151" y="893"/>
                  </a:lnTo>
                  <a:lnTo>
                    <a:pt x="162" y="886"/>
                  </a:lnTo>
                  <a:lnTo>
                    <a:pt x="168" y="877"/>
                  </a:lnTo>
                  <a:lnTo>
                    <a:pt x="170" y="865"/>
                  </a:lnTo>
                  <a:lnTo>
                    <a:pt x="170" y="857"/>
                  </a:lnTo>
                  <a:lnTo>
                    <a:pt x="167" y="844"/>
                  </a:lnTo>
                  <a:lnTo>
                    <a:pt x="163" y="824"/>
                  </a:lnTo>
                  <a:lnTo>
                    <a:pt x="159" y="798"/>
                  </a:lnTo>
                  <a:lnTo>
                    <a:pt x="152" y="768"/>
                  </a:lnTo>
                  <a:lnTo>
                    <a:pt x="0" y="0"/>
                  </a:lnTo>
                  <a:close/>
                </a:path>
              </a:pathLst>
            </a:custGeom>
            <a:solidFill>
              <a:srgbClr val="002D72"/>
            </a:solidFill>
            <a:ln w="0">
              <a:noFill/>
              <a:prstDash val="solid"/>
              <a:round/>
              <a:headEnd/>
              <a:tailEnd/>
            </a:ln>
          </p:spPr>
          <p:txBody>
            <a:bodyPr vert="horz" wrap="square" lIns="121920" tIns="60960" rIns="121920" bIns="60960" numCol="1" anchor="t" anchorCtr="0" compatLnSpc="1">
              <a:prstTxWarp prst="textNoShape">
                <a:avLst/>
              </a:prstTxWarp>
            </a:bodyPr>
            <a:lstStyle/>
            <a:p>
              <a:pPr defTabSz="1219170">
                <a:defRPr/>
              </a:pPr>
              <a:endParaRPr lang="en-US" sz="2400" kern="0">
                <a:solidFill>
                  <a:srgbClr val="FFFFFF"/>
                </a:solidFill>
              </a:endParaRPr>
            </a:p>
          </p:txBody>
        </p:sp>
        <p:sp>
          <p:nvSpPr>
            <p:cNvPr id="12" name="Freeform 34"/>
            <p:cNvSpPr>
              <a:spLocks/>
            </p:cNvSpPr>
            <p:nvPr/>
          </p:nvSpPr>
          <p:spPr bwMode="auto">
            <a:xfrm>
              <a:off x="6164985" y="2682500"/>
              <a:ext cx="273503" cy="425946"/>
            </a:xfrm>
            <a:custGeom>
              <a:avLst/>
              <a:gdLst>
                <a:gd name="T0" fmla="*/ 331 w 609"/>
                <a:gd name="T1" fmla="*/ 1 h 951"/>
                <a:gd name="T2" fmla="*/ 408 w 609"/>
                <a:gd name="T3" fmla="*/ 12 h 951"/>
                <a:gd name="T4" fmla="*/ 481 w 609"/>
                <a:gd name="T5" fmla="*/ 40 h 951"/>
                <a:gd name="T6" fmla="*/ 540 w 609"/>
                <a:gd name="T7" fmla="*/ 85 h 951"/>
                <a:gd name="T8" fmla="*/ 573 w 609"/>
                <a:gd name="T9" fmla="*/ 133 h 951"/>
                <a:gd name="T10" fmla="*/ 585 w 609"/>
                <a:gd name="T11" fmla="*/ 181 h 951"/>
                <a:gd name="T12" fmla="*/ 588 w 609"/>
                <a:gd name="T13" fmla="*/ 256 h 951"/>
                <a:gd name="T14" fmla="*/ 343 w 609"/>
                <a:gd name="T15" fmla="*/ 309 h 951"/>
                <a:gd name="T16" fmla="*/ 343 w 609"/>
                <a:gd name="T17" fmla="*/ 231 h 951"/>
                <a:gd name="T18" fmla="*/ 339 w 609"/>
                <a:gd name="T19" fmla="*/ 191 h 951"/>
                <a:gd name="T20" fmla="*/ 328 w 609"/>
                <a:gd name="T21" fmla="*/ 170 h 951"/>
                <a:gd name="T22" fmla="*/ 299 w 609"/>
                <a:gd name="T23" fmla="*/ 162 h 951"/>
                <a:gd name="T24" fmla="*/ 273 w 609"/>
                <a:gd name="T25" fmla="*/ 170 h 951"/>
                <a:gd name="T26" fmla="*/ 258 w 609"/>
                <a:gd name="T27" fmla="*/ 190 h 951"/>
                <a:gd name="T28" fmla="*/ 253 w 609"/>
                <a:gd name="T29" fmla="*/ 224 h 951"/>
                <a:gd name="T30" fmla="*/ 254 w 609"/>
                <a:gd name="T31" fmla="*/ 271 h 951"/>
                <a:gd name="T32" fmla="*/ 265 w 609"/>
                <a:gd name="T33" fmla="*/ 300 h 951"/>
                <a:gd name="T34" fmla="*/ 294 w 609"/>
                <a:gd name="T35" fmla="*/ 329 h 951"/>
                <a:gd name="T36" fmla="*/ 327 w 609"/>
                <a:gd name="T37" fmla="*/ 352 h 951"/>
                <a:gd name="T38" fmla="*/ 380 w 609"/>
                <a:gd name="T39" fmla="*/ 381 h 951"/>
                <a:gd name="T40" fmla="*/ 458 w 609"/>
                <a:gd name="T41" fmla="*/ 422 h 951"/>
                <a:gd name="T42" fmla="*/ 528 w 609"/>
                <a:gd name="T43" fmla="*/ 467 h 951"/>
                <a:gd name="T44" fmla="*/ 572 w 609"/>
                <a:gd name="T45" fmla="*/ 511 h 951"/>
                <a:gd name="T46" fmla="*/ 600 w 609"/>
                <a:gd name="T47" fmla="*/ 575 h 951"/>
                <a:gd name="T48" fmla="*/ 609 w 609"/>
                <a:gd name="T49" fmla="*/ 664 h 951"/>
                <a:gd name="T50" fmla="*/ 605 w 609"/>
                <a:gd name="T51" fmla="*/ 744 h 951"/>
                <a:gd name="T52" fmla="*/ 592 w 609"/>
                <a:gd name="T53" fmla="*/ 807 h 951"/>
                <a:gd name="T54" fmla="*/ 564 w 609"/>
                <a:gd name="T55" fmla="*/ 859 h 951"/>
                <a:gd name="T56" fmla="*/ 515 w 609"/>
                <a:gd name="T57" fmla="*/ 903 h 951"/>
                <a:gd name="T58" fmla="*/ 449 w 609"/>
                <a:gd name="T59" fmla="*/ 934 h 951"/>
                <a:gd name="T60" fmla="*/ 367 w 609"/>
                <a:gd name="T61" fmla="*/ 949 h 951"/>
                <a:gd name="T62" fmla="*/ 269 w 609"/>
                <a:gd name="T63" fmla="*/ 948 h 951"/>
                <a:gd name="T64" fmla="*/ 179 w 609"/>
                <a:gd name="T65" fmla="*/ 932 h 951"/>
                <a:gd name="T66" fmla="*/ 103 w 609"/>
                <a:gd name="T67" fmla="*/ 900 h 951"/>
                <a:gd name="T68" fmla="*/ 51 w 609"/>
                <a:gd name="T69" fmla="*/ 855 h 951"/>
                <a:gd name="T70" fmla="*/ 25 w 609"/>
                <a:gd name="T71" fmla="*/ 803 h 951"/>
                <a:gd name="T72" fmla="*/ 12 w 609"/>
                <a:gd name="T73" fmla="*/ 740 h 951"/>
                <a:gd name="T74" fmla="*/ 6 w 609"/>
                <a:gd name="T75" fmla="*/ 656 h 951"/>
                <a:gd name="T76" fmla="*/ 254 w 609"/>
                <a:gd name="T77" fmla="*/ 612 h 951"/>
                <a:gd name="T78" fmla="*/ 254 w 609"/>
                <a:gd name="T79" fmla="*/ 704 h 951"/>
                <a:gd name="T80" fmla="*/ 259 w 609"/>
                <a:gd name="T81" fmla="*/ 752 h 951"/>
                <a:gd name="T82" fmla="*/ 271 w 609"/>
                <a:gd name="T83" fmla="*/ 778 h 951"/>
                <a:gd name="T84" fmla="*/ 301 w 609"/>
                <a:gd name="T85" fmla="*/ 787 h 951"/>
                <a:gd name="T86" fmla="*/ 331 w 609"/>
                <a:gd name="T87" fmla="*/ 781 h 951"/>
                <a:gd name="T88" fmla="*/ 346 w 609"/>
                <a:gd name="T89" fmla="*/ 764 h 951"/>
                <a:gd name="T90" fmla="*/ 352 w 609"/>
                <a:gd name="T91" fmla="*/ 732 h 951"/>
                <a:gd name="T92" fmla="*/ 352 w 609"/>
                <a:gd name="T93" fmla="*/ 680 h 951"/>
                <a:gd name="T94" fmla="*/ 344 w 609"/>
                <a:gd name="T95" fmla="*/ 640 h 951"/>
                <a:gd name="T96" fmla="*/ 330 w 609"/>
                <a:gd name="T97" fmla="*/ 621 h 951"/>
                <a:gd name="T98" fmla="*/ 301 w 609"/>
                <a:gd name="T99" fmla="*/ 602 h 951"/>
                <a:gd name="T100" fmla="*/ 249 w 609"/>
                <a:gd name="T101" fmla="*/ 571 h 951"/>
                <a:gd name="T102" fmla="*/ 176 w 609"/>
                <a:gd name="T103" fmla="*/ 530 h 951"/>
                <a:gd name="T104" fmla="*/ 94 w 609"/>
                <a:gd name="T105" fmla="*/ 477 h 951"/>
                <a:gd name="T106" fmla="*/ 41 w 609"/>
                <a:gd name="T107" fmla="*/ 428 h 951"/>
                <a:gd name="T108" fmla="*/ 14 w 609"/>
                <a:gd name="T109" fmla="*/ 376 h 951"/>
                <a:gd name="T110" fmla="*/ 1 w 609"/>
                <a:gd name="T111" fmla="*/ 308 h 951"/>
                <a:gd name="T112" fmla="*/ 1 w 609"/>
                <a:gd name="T113" fmla="*/ 230 h 951"/>
                <a:gd name="T114" fmla="*/ 10 w 609"/>
                <a:gd name="T115" fmla="*/ 161 h 951"/>
                <a:gd name="T116" fmla="*/ 28 w 609"/>
                <a:gd name="T117" fmla="*/ 109 h 951"/>
                <a:gd name="T118" fmla="*/ 67 w 609"/>
                <a:gd name="T119" fmla="*/ 62 h 951"/>
                <a:gd name="T120" fmla="*/ 127 w 609"/>
                <a:gd name="T121" fmla="*/ 28 h 951"/>
                <a:gd name="T122" fmla="*/ 202 w 609"/>
                <a:gd name="T123" fmla="*/ 7 h 951"/>
                <a:gd name="T124" fmla="*/ 287 w 609"/>
                <a:gd name="T125" fmla="*/ 0 h 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09" h="951">
                  <a:moveTo>
                    <a:pt x="287" y="0"/>
                  </a:moveTo>
                  <a:lnTo>
                    <a:pt x="331" y="1"/>
                  </a:lnTo>
                  <a:lnTo>
                    <a:pt x="372" y="5"/>
                  </a:lnTo>
                  <a:lnTo>
                    <a:pt x="408" y="12"/>
                  </a:lnTo>
                  <a:lnTo>
                    <a:pt x="442" y="23"/>
                  </a:lnTo>
                  <a:lnTo>
                    <a:pt x="481" y="40"/>
                  </a:lnTo>
                  <a:lnTo>
                    <a:pt x="514" y="61"/>
                  </a:lnTo>
                  <a:lnTo>
                    <a:pt x="540" y="85"/>
                  </a:lnTo>
                  <a:lnTo>
                    <a:pt x="560" y="109"/>
                  </a:lnTo>
                  <a:lnTo>
                    <a:pt x="573" y="133"/>
                  </a:lnTo>
                  <a:lnTo>
                    <a:pt x="581" y="154"/>
                  </a:lnTo>
                  <a:lnTo>
                    <a:pt x="585" y="181"/>
                  </a:lnTo>
                  <a:lnTo>
                    <a:pt x="588" y="214"/>
                  </a:lnTo>
                  <a:lnTo>
                    <a:pt x="588" y="256"/>
                  </a:lnTo>
                  <a:lnTo>
                    <a:pt x="588" y="309"/>
                  </a:lnTo>
                  <a:lnTo>
                    <a:pt x="343" y="309"/>
                  </a:lnTo>
                  <a:lnTo>
                    <a:pt x="343" y="260"/>
                  </a:lnTo>
                  <a:lnTo>
                    <a:pt x="343" y="231"/>
                  </a:lnTo>
                  <a:lnTo>
                    <a:pt x="342" y="208"/>
                  </a:lnTo>
                  <a:lnTo>
                    <a:pt x="339" y="191"/>
                  </a:lnTo>
                  <a:lnTo>
                    <a:pt x="336" y="179"/>
                  </a:lnTo>
                  <a:lnTo>
                    <a:pt x="328" y="170"/>
                  </a:lnTo>
                  <a:lnTo>
                    <a:pt x="316" y="165"/>
                  </a:lnTo>
                  <a:lnTo>
                    <a:pt x="299" y="162"/>
                  </a:lnTo>
                  <a:lnTo>
                    <a:pt x="285" y="165"/>
                  </a:lnTo>
                  <a:lnTo>
                    <a:pt x="273" y="170"/>
                  </a:lnTo>
                  <a:lnTo>
                    <a:pt x="263" y="178"/>
                  </a:lnTo>
                  <a:lnTo>
                    <a:pt x="258" y="190"/>
                  </a:lnTo>
                  <a:lnTo>
                    <a:pt x="254" y="206"/>
                  </a:lnTo>
                  <a:lnTo>
                    <a:pt x="253" y="224"/>
                  </a:lnTo>
                  <a:lnTo>
                    <a:pt x="253" y="250"/>
                  </a:lnTo>
                  <a:lnTo>
                    <a:pt x="254" y="271"/>
                  </a:lnTo>
                  <a:lnTo>
                    <a:pt x="258" y="287"/>
                  </a:lnTo>
                  <a:lnTo>
                    <a:pt x="265" y="300"/>
                  </a:lnTo>
                  <a:lnTo>
                    <a:pt x="277" y="315"/>
                  </a:lnTo>
                  <a:lnTo>
                    <a:pt x="294" y="329"/>
                  </a:lnTo>
                  <a:lnTo>
                    <a:pt x="307" y="340"/>
                  </a:lnTo>
                  <a:lnTo>
                    <a:pt x="327" y="352"/>
                  </a:lnTo>
                  <a:lnTo>
                    <a:pt x="351" y="365"/>
                  </a:lnTo>
                  <a:lnTo>
                    <a:pt x="380" y="381"/>
                  </a:lnTo>
                  <a:lnTo>
                    <a:pt x="413" y="398"/>
                  </a:lnTo>
                  <a:lnTo>
                    <a:pt x="458" y="422"/>
                  </a:lnTo>
                  <a:lnTo>
                    <a:pt x="497" y="445"/>
                  </a:lnTo>
                  <a:lnTo>
                    <a:pt x="528" y="467"/>
                  </a:lnTo>
                  <a:lnTo>
                    <a:pt x="554" y="489"/>
                  </a:lnTo>
                  <a:lnTo>
                    <a:pt x="572" y="511"/>
                  </a:lnTo>
                  <a:lnTo>
                    <a:pt x="588" y="540"/>
                  </a:lnTo>
                  <a:lnTo>
                    <a:pt x="600" y="575"/>
                  </a:lnTo>
                  <a:lnTo>
                    <a:pt x="608" y="616"/>
                  </a:lnTo>
                  <a:lnTo>
                    <a:pt x="609" y="664"/>
                  </a:lnTo>
                  <a:lnTo>
                    <a:pt x="609" y="706"/>
                  </a:lnTo>
                  <a:lnTo>
                    <a:pt x="605" y="744"/>
                  </a:lnTo>
                  <a:lnTo>
                    <a:pt x="600" y="778"/>
                  </a:lnTo>
                  <a:lnTo>
                    <a:pt x="592" y="807"/>
                  </a:lnTo>
                  <a:lnTo>
                    <a:pt x="581" y="831"/>
                  </a:lnTo>
                  <a:lnTo>
                    <a:pt x="564" y="859"/>
                  </a:lnTo>
                  <a:lnTo>
                    <a:pt x="543" y="883"/>
                  </a:lnTo>
                  <a:lnTo>
                    <a:pt x="515" y="903"/>
                  </a:lnTo>
                  <a:lnTo>
                    <a:pt x="485" y="920"/>
                  </a:lnTo>
                  <a:lnTo>
                    <a:pt x="449" y="934"/>
                  </a:lnTo>
                  <a:lnTo>
                    <a:pt x="409" y="943"/>
                  </a:lnTo>
                  <a:lnTo>
                    <a:pt x="367" y="949"/>
                  </a:lnTo>
                  <a:lnTo>
                    <a:pt x="320" y="951"/>
                  </a:lnTo>
                  <a:lnTo>
                    <a:pt x="269" y="948"/>
                  </a:lnTo>
                  <a:lnTo>
                    <a:pt x="222" y="943"/>
                  </a:lnTo>
                  <a:lnTo>
                    <a:pt x="179" y="932"/>
                  </a:lnTo>
                  <a:lnTo>
                    <a:pt x="138" y="919"/>
                  </a:lnTo>
                  <a:lnTo>
                    <a:pt x="103" y="900"/>
                  </a:lnTo>
                  <a:lnTo>
                    <a:pt x="75" y="879"/>
                  </a:lnTo>
                  <a:lnTo>
                    <a:pt x="51" y="855"/>
                  </a:lnTo>
                  <a:lnTo>
                    <a:pt x="36" y="827"/>
                  </a:lnTo>
                  <a:lnTo>
                    <a:pt x="25" y="803"/>
                  </a:lnTo>
                  <a:lnTo>
                    <a:pt x="17" y="773"/>
                  </a:lnTo>
                  <a:lnTo>
                    <a:pt x="12" y="740"/>
                  </a:lnTo>
                  <a:lnTo>
                    <a:pt x="8" y="700"/>
                  </a:lnTo>
                  <a:lnTo>
                    <a:pt x="6" y="656"/>
                  </a:lnTo>
                  <a:lnTo>
                    <a:pt x="6" y="612"/>
                  </a:lnTo>
                  <a:lnTo>
                    <a:pt x="254" y="612"/>
                  </a:lnTo>
                  <a:lnTo>
                    <a:pt x="254" y="671"/>
                  </a:lnTo>
                  <a:lnTo>
                    <a:pt x="254" y="704"/>
                  </a:lnTo>
                  <a:lnTo>
                    <a:pt x="257" y="732"/>
                  </a:lnTo>
                  <a:lnTo>
                    <a:pt x="259" y="752"/>
                  </a:lnTo>
                  <a:lnTo>
                    <a:pt x="263" y="765"/>
                  </a:lnTo>
                  <a:lnTo>
                    <a:pt x="271" y="778"/>
                  </a:lnTo>
                  <a:lnTo>
                    <a:pt x="285" y="786"/>
                  </a:lnTo>
                  <a:lnTo>
                    <a:pt x="301" y="787"/>
                  </a:lnTo>
                  <a:lnTo>
                    <a:pt x="318" y="786"/>
                  </a:lnTo>
                  <a:lnTo>
                    <a:pt x="331" y="781"/>
                  </a:lnTo>
                  <a:lnTo>
                    <a:pt x="342" y="773"/>
                  </a:lnTo>
                  <a:lnTo>
                    <a:pt x="346" y="764"/>
                  </a:lnTo>
                  <a:lnTo>
                    <a:pt x="350" y="750"/>
                  </a:lnTo>
                  <a:lnTo>
                    <a:pt x="352" y="732"/>
                  </a:lnTo>
                  <a:lnTo>
                    <a:pt x="352" y="710"/>
                  </a:lnTo>
                  <a:lnTo>
                    <a:pt x="352" y="680"/>
                  </a:lnTo>
                  <a:lnTo>
                    <a:pt x="348" y="657"/>
                  </a:lnTo>
                  <a:lnTo>
                    <a:pt x="344" y="640"/>
                  </a:lnTo>
                  <a:lnTo>
                    <a:pt x="338" y="628"/>
                  </a:lnTo>
                  <a:lnTo>
                    <a:pt x="330" y="621"/>
                  </a:lnTo>
                  <a:lnTo>
                    <a:pt x="318" y="614"/>
                  </a:lnTo>
                  <a:lnTo>
                    <a:pt x="301" y="602"/>
                  </a:lnTo>
                  <a:lnTo>
                    <a:pt x="278" y="588"/>
                  </a:lnTo>
                  <a:lnTo>
                    <a:pt x="249" y="571"/>
                  </a:lnTo>
                  <a:lnTo>
                    <a:pt x="216" y="552"/>
                  </a:lnTo>
                  <a:lnTo>
                    <a:pt x="176" y="530"/>
                  </a:lnTo>
                  <a:lnTo>
                    <a:pt x="131" y="503"/>
                  </a:lnTo>
                  <a:lnTo>
                    <a:pt x="94" y="477"/>
                  </a:lnTo>
                  <a:lnTo>
                    <a:pt x="63" y="451"/>
                  </a:lnTo>
                  <a:lnTo>
                    <a:pt x="41" y="428"/>
                  </a:lnTo>
                  <a:lnTo>
                    <a:pt x="26" y="405"/>
                  </a:lnTo>
                  <a:lnTo>
                    <a:pt x="14" y="376"/>
                  </a:lnTo>
                  <a:lnTo>
                    <a:pt x="6" y="343"/>
                  </a:lnTo>
                  <a:lnTo>
                    <a:pt x="1" y="308"/>
                  </a:lnTo>
                  <a:lnTo>
                    <a:pt x="0" y="271"/>
                  </a:lnTo>
                  <a:lnTo>
                    <a:pt x="1" y="230"/>
                  </a:lnTo>
                  <a:lnTo>
                    <a:pt x="4" y="193"/>
                  </a:lnTo>
                  <a:lnTo>
                    <a:pt x="10" y="161"/>
                  </a:lnTo>
                  <a:lnTo>
                    <a:pt x="18" y="131"/>
                  </a:lnTo>
                  <a:lnTo>
                    <a:pt x="28" y="109"/>
                  </a:lnTo>
                  <a:lnTo>
                    <a:pt x="45" y="84"/>
                  </a:lnTo>
                  <a:lnTo>
                    <a:pt x="67" y="62"/>
                  </a:lnTo>
                  <a:lnTo>
                    <a:pt x="94" y="44"/>
                  </a:lnTo>
                  <a:lnTo>
                    <a:pt x="127" y="28"/>
                  </a:lnTo>
                  <a:lnTo>
                    <a:pt x="163" y="16"/>
                  </a:lnTo>
                  <a:lnTo>
                    <a:pt x="202" y="7"/>
                  </a:lnTo>
                  <a:lnTo>
                    <a:pt x="244" y="1"/>
                  </a:lnTo>
                  <a:lnTo>
                    <a:pt x="287" y="0"/>
                  </a:lnTo>
                  <a:close/>
                </a:path>
              </a:pathLst>
            </a:custGeom>
            <a:solidFill>
              <a:srgbClr val="002D72"/>
            </a:solidFill>
            <a:ln w="0">
              <a:noFill/>
              <a:prstDash val="solid"/>
              <a:round/>
              <a:headEnd/>
              <a:tailEnd/>
            </a:ln>
          </p:spPr>
          <p:txBody>
            <a:bodyPr vert="horz" wrap="square" lIns="121920" tIns="60960" rIns="121920" bIns="60960" numCol="1" anchor="t" anchorCtr="0" compatLnSpc="1">
              <a:prstTxWarp prst="textNoShape">
                <a:avLst/>
              </a:prstTxWarp>
            </a:bodyPr>
            <a:lstStyle/>
            <a:p>
              <a:pPr defTabSz="1219170">
                <a:defRPr/>
              </a:pPr>
              <a:endParaRPr lang="en-US" sz="2400" kern="0">
                <a:solidFill>
                  <a:srgbClr val="FFFFFF"/>
                </a:solidFill>
              </a:endParaRPr>
            </a:p>
          </p:txBody>
        </p:sp>
        <p:sp>
          <p:nvSpPr>
            <p:cNvPr id="13" name="Rectangle 56"/>
            <p:cNvSpPr>
              <a:spLocks noChangeArrowheads="1"/>
            </p:cNvSpPr>
            <p:nvPr/>
          </p:nvSpPr>
          <p:spPr bwMode="auto">
            <a:xfrm>
              <a:off x="4595709" y="2600001"/>
              <a:ext cx="138993" cy="138993"/>
            </a:xfrm>
            <a:prstGeom prst="rect">
              <a:avLst/>
            </a:prstGeom>
            <a:solidFill>
              <a:srgbClr val="002D72"/>
            </a:solidFill>
            <a:ln w="0">
              <a:noFill/>
              <a:prstDash val="solid"/>
              <a:miter lim="800000"/>
              <a:headEnd/>
              <a:tailEnd/>
            </a:ln>
          </p:spPr>
          <p:txBody>
            <a:bodyPr vert="horz" wrap="square" lIns="121920" tIns="60960" rIns="121920" bIns="60960" numCol="1" anchor="t" anchorCtr="0" compatLnSpc="1">
              <a:prstTxWarp prst="textNoShape">
                <a:avLst/>
              </a:prstTxWarp>
            </a:bodyPr>
            <a:lstStyle/>
            <a:p>
              <a:pPr defTabSz="1219170">
                <a:defRPr/>
              </a:pPr>
              <a:endParaRPr lang="en-US" sz="2400" kern="0">
                <a:solidFill>
                  <a:srgbClr val="002D72"/>
                </a:solidFill>
              </a:endParaRPr>
            </a:p>
          </p:txBody>
        </p:sp>
        <p:sp>
          <p:nvSpPr>
            <p:cNvPr id="14" name="Rectangle 57"/>
            <p:cNvSpPr>
              <a:spLocks noChangeArrowheads="1"/>
            </p:cNvSpPr>
            <p:nvPr/>
          </p:nvSpPr>
          <p:spPr bwMode="auto">
            <a:xfrm>
              <a:off x="4775952" y="2600001"/>
              <a:ext cx="138993" cy="138993"/>
            </a:xfrm>
            <a:prstGeom prst="rect">
              <a:avLst/>
            </a:prstGeom>
            <a:solidFill>
              <a:srgbClr val="9BCBEB"/>
            </a:solidFill>
            <a:ln w="0">
              <a:noFill/>
              <a:prstDash val="solid"/>
              <a:miter lim="800000"/>
              <a:headEnd/>
              <a:tailEnd/>
            </a:ln>
          </p:spPr>
          <p:txBody>
            <a:bodyPr vert="horz" wrap="square" lIns="121920" tIns="60960" rIns="121920" bIns="60960" numCol="1" anchor="t" anchorCtr="0" compatLnSpc="1">
              <a:prstTxWarp prst="textNoShape">
                <a:avLst/>
              </a:prstTxWarp>
            </a:bodyPr>
            <a:lstStyle/>
            <a:p>
              <a:pPr defTabSz="1219170">
                <a:defRPr/>
              </a:pPr>
              <a:endParaRPr lang="en-US" sz="2400" kern="0">
                <a:solidFill>
                  <a:srgbClr val="002D72"/>
                </a:solidFill>
              </a:endParaRPr>
            </a:p>
          </p:txBody>
        </p:sp>
        <p:sp>
          <p:nvSpPr>
            <p:cNvPr id="15" name="Rectangle 58"/>
            <p:cNvSpPr>
              <a:spLocks noChangeArrowheads="1"/>
            </p:cNvSpPr>
            <p:nvPr/>
          </p:nvSpPr>
          <p:spPr bwMode="auto">
            <a:xfrm>
              <a:off x="4955298" y="2600001"/>
              <a:ext cx="138993" cy="138993"/>
            </a:xfrm>
            <a:prstGeom prst="rect">
              <a:avLst/>
            </a:prstGeom>
            <a:solidFill>
              <a:srgbClr val="319B42"/>
            </a:solidFill>
            <a:ln w="0">
              <a:noFill/>
              <a:prstDash val="solid"/>
              <a:miter lim="800000"/>
              <a:headEnd/>
              <a:tailEnd/>
            </a:ln>
          </p:spPr>
          <p:txBody>
            <a:bodyPr vert="horz" wrap="square" lIns="121920" tIns="60960" rIns="121920" bIns="60960" numCol="1" anchor="t" anchorCtr="0" compatLnSpc="1">
              <a:prstTxWarp prst="textNoShape">
                <a:avLst/>
              </a:prstTxWarp>
            </a:bodyPr>
            <a:lstStyle/>
            <a:p>
              <a:pPr defTabSz="1219170">
                <a:defRPr/>
              </a:pPr>
              <a:endParaRPr lang="en-US" sz="2400" kern="0">
                <a:solidFill>
                  <a:srgbClr val="002D72"/>
                </a:solidFill>
              </a:endParaRPr>
            </a:p>
          </p:txBody>
        </p:sp>
        <p:sp>
          <p:nvSpPr>
            <p:cNvPr id="16" name="Rectangle 59"/>
            <p:cNvSpPr>
              <a:spLocks noChangeArrowheads="1"/>
            </p:cNvSpPr>
            <p:nvPr/>
          </p:nvSpPr>
          <p:spPr bwMode="auto">
            <a:xfrm>
              <a:off x="4595709" y="2778450"/>
              <a:ext cx="138993" cy="138993"/>
            </a:xfrm>
            <a:prstGeom prst="rect">
              <a:avLst/>
            </a:prstGeom>
            <a:solidFill>
              <a:srgbClr val="DC582A"/>
            </a:solidFill>
            <a:ln w="0">
              <a:noFill/>
              <a:prstDash val="solid"/>
              <a:miter lim="800000"/>
              <a:headEnd/>
              <a:tailEnd/>
            </a:ln>
          </p:spPr>
          <p:txBody>
            <a:bodyPr vert="horz" wrap="square" lIns="121920" tIns="60960" rIns="121920" bIns="60960" numCol="1" anchor="t" anchorCtr="0" compatLnSpc="1">
              <a:prstTxWarp prst="textNoShape">
                <a:avLst/>
              </a:prstTxWarp>
            </a:bodyPr>
            <a:lstStyle/>
            <a:p>
              <a:pPr defTabSz="1219170">
                <a:defRPr/>
              </a:pPr>
              <a:endParaRPr lang="en-US" sz="2400" kern="0">
                <a:solidFill>
                  <a:srgbClr val="002D72"/>
                </a:solidFill>
              </a:endParaRPr>
            </a:p>
          </p:txBody>
        </p:sp>
        <p:sp>
          <p:nvSpPr>
            <p:cNvPr id="17" name="Rectangle 60"/>
            <p:cNvSpPr>
              <a:spLocks noChangeArrowheads="1"/>
            </p:cNvSpPr>
            <p:nvPr/>
          </p:nvSpPr>
          <p:spPr bwMode="auto">
            <a:xfrm>
              <a:off x="4775952" y="2778450"/>
              <a:ext cx="138993" cy="138993"/>
            </a:xfrm>
            <a:prstGeom prst="rect">
              <a:avLst/>
            </a:prstGeom>
            <a:solidFill>
              <a:srgbClr val="0072CE"/>
            </a:solidFill>
            <a:ln w="0">
              <a:noFill/>
              <a:prstDash val="solid"/>
              <a:miter lim="800000"/>
              <a:headEnd/>
              <a:tailEnd/>
            </a:ln>
          </p:spPr>
          <p:txBody>
            <a:bodyPr vert="horz" wrap="square" lIns="121920" tIns="60960" rIns="121920" bIns="60960" numCol="1" anchor="t" anchorCtr="0" compatLnSpc="1">
              <a:prstTxWarp prst="textNoShape">
                <a:avLst/>
              </a:prstTxWarp>
            </a:bodyPr>
            <a:lstStyle/>
            <a:p>
              <a:pPr defTabSz="1219170">
                <a:defRPr/>
              </a:pPr>
              <a:endParaRPr lang="en-US" sz="2400" kern="0">
                <a:solidFill>
                  <a:srgbClr val="002D72"/>
                </a:solidFill>
              </a:endParaRPr>
            </a:p>
          </p:txBody>
        </p:sp>
        <p:sp>
          <p:nvSpPr>
            <p:cNvPr id="18" name="Rectangle 61"/>
            <p:cNvSpPr>
              <a:spLocks noChangeArrowheads="1"/>
            </p:cNvSpPr>
            <p:nvPr/>
          </p:nvSpPr>
          <p:spPr bwMode="auto">
            <a:xfrm>
              <a:off x="4955298" y="2778450"/>
              <a:ext cx="138993" cy="138993"/>
            </a:xfrm>
            <a:prstGeom prst="rect">
              <a:avLst/>
            </a:prstGeom>
            <a:solidFill>
              <a:srgbClr val="B5BD00"/>
            </a:solidFill>
            <a:ln w="0">
              <a:noFill/>
              <a:prstDash val="solid"/>
              <a:miter lim="800000"/>
              <a:headEnd/>
              <a:tailEnd/>
            </a:ln>
          </p:spPr>
          <p:txBody>
            <a:bodyPr vert="horz" wrap="square" lIns="121920" tIns="60960" rIns="121920" bIns="60960" numCol="1" anchor="t" anchorCtr="0" compatLnSpc="1">
              <a:prstTxWarp prst="textNoShape">
                <a:avLst/>
              </a:prstTxWarp>
            </a:bodyPr>
            <a:lstStyle/>
            <a:p>
              <a:pPr defTabSz="1219170">
                <a:defRPr/>
              </a:pPr>
              <a:endParaRPr lang="en-US" sz="2400" kern="0">
                <a:solidFill>
                  <a:srgbClr val="002D72"/>
                </a:solidFill>
              </a:endParaRPr>
            </a:p>
          </p:txBody>
        </p:sp>
        <p:sp>
          <p:nvSpPr>
            <p:cNvPr id="19" name="Rectangle 62"/>
            <p:cNvSpPr>
              <a:spLocks noChangeArrowheads="1"/>
            </p:cNvSpPr>
            <p:nvPr/>
          </p:nvSpPr>
          <p:spPr bwMode="auto">
            <a:xfrm>
              <a:off x="4955298" y="2957796"/>
              <a:ext cx="138993" cy="139890"/>
            </a:xfrm>
            <a:prstGeom prst="rect">
              <a:avLst/>
            </a:prstGeom>
            <a:solidFill>
              <a:srgbClr val="7BA4DB"/>
            </a:solidFill>
            <a:ln w="0">
              <a:noFill/>
              <a:prstDash val="solid"/>
              <a:miter lim="800000"/>
              <a:headEnd/>
              <a:tailEnd/>
            </a:ln>
          </p:spPr>
          <p:txBody>
            <a:bodyPr vert="horz" wrap="square" lIns="121920" tIns="60960" rIns="121920" bIns="60960" numCol="1" anchor="t" anchorCtr="0" compatLnSpc="1">
              <a:prstTxWarp prst="textNoShape">
                <a:avLst/>
              </a:prstTxWarp>
            </a:bodyPr>
            <a:lstStyle/>
            <a:p>
              <a:pPr defTabSz="1219170">
                <a:defRPr/>
              </a:pPr>
              <a:endParaRPr lang="en-US" sz="2400" kern="0">
                <a:solidFill>
                  <a:srgbClr val="002D72"/>
                </a:solidFill>
              </a:endParaRPr>
            </a:p>
          </p:txBody>
        </p:sp>
        <p:sp>
          <p:nvSpPr>
            <p:cNvPr id="20" name="Rectangle 63"/>
            <p:cNvSpPr>
              <a:spLocks noChangeArrowheads="1"/>
            </p:cNvSpPr>
            <p:nvPr/>
          </p:nvSpPr>
          <p:spPr bwMode="auto">
            <a:xfrm>
              <a:off x="4775952" y="2957796"/>
              <a:ext cx="138993" cy="139890"/>
            </a:xfrm>
            <a:prstGeom prst="rect">
              <a:avLst/>
            </a:prstGeom>
            <a:solidFill>
              <a:srgbClr val="D9D9D6"/>
            </a:solidFill>
            <a:ln w="0">
              <a:noFill/>
              <a:prstDash val="solid"/>
              <a:miter lim="800000"/>
              <a:headEnd/>
              <a:tailEnd/>
            </a:ln>
          </p:spPr>
          <p:txBody>
            <a:bodyPr vert="horz" wrap="square" lIns="121920" tIns="60960" rIns="121920" bIns="60960" numCol="1" anchor="t" anchorCtr="0" compatLnSpc="1">
              <a:prstTxWarp prst="textNoShape">
                <a:avLst/>
              </a:prstTxWarp>
            </a:bodyPr>
            <a:lstStyle/>
            <a:p>
              <a:pPr defTabSz="1219170">
                <a:defRPr/>
              </a:pPr>
              <a:endParaRPr lang="en-US" sz="2400" kern="0">
                <a:solidFill>
                  <a:srgbClr val="002D72"/>
                </a:solidFill>
              </a:endParaRPr>
            </a:p>
          </p:txBody>
        </p:sp>
        <p:sp>
          <p:nvSpPr>
            <p:cNvPr id="21" name="Rectangle 64"/>
            <p:cNvSpPr>
              <a:spLocks noChangeArrowheads="1"/>
            </p:cNvSpPr>
            <p:nvPr/>
          </p:nvSpPr>
          <p:spPr bwMode="auto">
            <a:xfrm>
              <a:off x="4595709" y="2957796"/>
              <a:ext cx="138993" cy="139890"/>
            </a:xfrm>
            <a:prstGeom prst="rect">
              <a:avLst/>
            </a:prstGeom>
            <a:solidFill>
              <a:srgbClr val="FFC72C"/>
            </a:solidFill>
            <a:ln w="0">
              <a:noFill/>
              <a:prstDash val="solid"/>
              <a:miter lim="800000"/>
              <a:headEnd/>
              <a:tailEnd/>
            </a:ln>
          </p:spPr>
          <p:txBody>
            <a:bodyPr vert="horz" wrap="square" lIns="121920" tIns="60960" rIns="121920" bIns="60960" numCol="1" anchor="t" anchorCtr="0" compatLnSpc="1">
              <a:prstTxWarp prst="textNoShape">
                <a:avLst/>
              </a:prstTxWarp>
            </a:bodyPr>
            <a:lstStyle/>
            <a:p>
              <a:pPr defTabSz="1219170">
                <a:defRPr/>
              </a:pPr>
              <a:endParaRPr lang="en-US" sz="2400" kern="0">
                <a:solidFill>
                  <a:srgbClr val="002D72"/>
                </a:solidFill>
              </a:endParaRPr>
            </a:p>
          </p:txBody>
        </p:sp>
      </p:grpSp>
      <p:sp>
        <p:nvSpPr>
          <p:cNvPr id="3" name="Rectangle 2"/>
          <p:cNvSpPr/>
          <p:nvPr/>
        </p:nvSpPr>
        <p:spPr>
          <a:xfrm>
            <a:off x="5941560" y="3098073"/>
            <a:ext cx="6096000" cy="3539430"/>
          </a:xfrm>
          <a:prstGeom prst="rect">
            <a:avLst/>
          </a:prstGeom>
        </p:spPr>
        <p:txBody>
          <a:bodyPr>
            <a:spAutoFit/>
          </a:bodyPr>
          <a:lstStyle/>
          <a:p>
            <a:r>
              <a:rPr lang="en-US" sz="3200" dirty="0">
                <a:hlinkClick r:id="rId4"/>
              </a:rPr>
              <a:t>lahearn@hayscompanies.com</a:t>
            </a:r>
            <a:endParaRPr lang="en-US" sz="3200" dirty="0"/>
          </a:p>
          <a:p>
            <a:r>
              <a:rPr lang="en-US" sz="3200" dirty="0"/>
              <a:t>133 Federal Street, 6th Floor | Boston | MA | 02110</a:t>
            </a:r>
          </a:p>
          <a:p>
            <a:r>
              <a:rPr lang="en-US" sz="3200" dirty="0"/>
              <a:t>(617) 778-5075 (office)</a:t>
            </a:r>
          </a:p>
          <a:p>
            <a:r>
              <a:rPr lang="en-US" sz="3200" dirty="0"/>
              <a:t>(617) 699-8232 (mobile)</a:t>
            </a:r>
            <a:br>
              <a:rPr lang="en-US" sz="3200" dirty="0"/>
            </a:br>
            <a:r>
              <a:rPr lang="en-US" sz="3200" dirty="0"/>
              <a:t/>
            </a:r>
            <a:br>
              <a:rPr lang="en-US" sz="3200" dirty="0"/>
            </a:br>
            <a:endParaRPr lang="en-US" sz="3200" dirty="0"/>
          </a:p>
        </p:txBody>
      </p:sp>
    </p:spTree>
    <p:extLst>
      <p:ext uri="{BB962C8B-B14F-4D97-AF65-F5344CB8AC3E}">
        <p14:creationId xmlns:p14="http://schemas.microsoft.com/office/powerpoint/2010/main" val="18832520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6071" y="642939"/>
            <a:ext cx="3860800" cy="386080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79525" y="3474383"/>
            <a:ext cx="3860800" cy="3860800"/>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49365" y="671327"/>
            <a:ext cx="3860800" cy="3860800"/>
          </a:xfrm>
          <a:prstGeom prst="rect">
            <a:avLst/>
          </a:prstGeom>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727200" y="3460863"/>
            <a:ext cx="3860800" cy="3860800"/>
          </a:xfrm>
          <a:prstGeom prst="rect">
            <a:avLst/>
          </a:prstGeom>
        </p:spPr>
      </p:pic>
      <p:sp>
        <p:nvSpPr>
          <p:cNvPr id="9" name="Date Placeholder 3"/>
          <p:cNvSpPr txBox="1">
            <a:spLocks/>
          </p:cNvSpPr>
          <p:nvPr/>
        </p:nvSpPr>
        <p:spPr>
          <a:xfrm>
            <a:off x="0" y="6641935"/>
            <a:ext cx="1727200" cy="171083"/>
          </a:xfrm>
          <a:prstGeom prst="rect">
            <a:avLst/>
          </a:prstGeom>
        </p:spPr>
        <p:txBody>
          <a:bodyPr vert="horz" lIns="121920" tIns="60960" rIns="121920" bIns="6096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67" dirty="0">
                <a:solidFill>
                  <a:schemeClr val="accent2">
                    <a:lumMod val="60000"/>
                    <a:lumOff val="40000"/>
                  </a:schemeClr>
                </a:solidFill>
                <a:latin typeface="Arial" panose="020B0604020202020204" pitchFamily="34" charset="0"/>
                <a:cs typeface="Arial" panose="020B0604020202020204" pitchFamily="34" charset="0"/>
              </a:rPr>
              <a:t>All. Together. Certain.</a:t>
            </a:r>
          </a:p>
        </p:txBody>
      </p:sp>
      <p:sp>
        <p:nvSpPr>
          <p:cNvPr id="10" name="Slide Number Placeholder 4"/>
          <p:cNvSpPr txBox="1">
            <a:spLocks/>
          </p:cNvSpPr>
          <p:nvPr/>
        </p:nvSpPr>
        <p:spPr>
          <a:xfrm>
            <a:off x="11074400" y="6630479"/>
            <a:ext cx="812800" cy="191996"/>
          </a:xfrm>
          <a:prstGeom prst="rect">
            <a:avLst/>
          </a:prstGeom>
        </p:spPr>
        <p:txBody>
          <a:bodyPr vert="horz" lIns="121920" tIns="60960" rIns="121920" bIns="6096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9790D64-5A85-4B56-9A17-457EA51F68E8}" type="slidenum">
              <a:rPr lang="en-US" sz="1067">
                <a:solidFill>
                  <a:schemeClr val="accent2">
                    <a:lumMod val="60000"/>
                    <a:lumOff val="40000"/>
                  </a:schemeClr>
                </a:solidFill>
                <a:latin typeface="Arial" panose="020B0604020202020204" pitchFamily="34" charset="0"/>
                <a:cs typeface="Arial" panose="020B0604020202020204" pitchFamily="34" charset="0"/>
              </a:rPr>
              <a:t>20</a:t>
            </a:fld>
            <a:endParaRPr lang="en-US" sz="1067" dirty="0">
              <a:solidFill>
                <a:schemeClr val="accent2">
                  <a:lumMod val="60000"/>
                  <a:lumOff val="40000"/>
                </a:schemeClr>
              </a:solidFill>
              <a:latin typeface="Arial" panose="020B0604020202020204" pitchFamily="34" charset="0"/>
              <a:cs typeface="Arial" panose="020B0604020202020204" pitchFamily="34" charset="0"/>
            </a:endParaRPr>
          </a:p>
        </p:txBody>
      </p:sp>
      <p:grpSp>
        <p:nvGrpSpPr>
          <p:cNvPr id="12" name="Group 11"/>
          <p:cNvGrpSpPr/>
          <p:nvPr/>
        </p:nvGrpSpPr>
        <p:grpSpPr>
          <a:xfrm>
            <a:off x="11920346" y="6592584"/>
            <a:ext cx="271655" cy="270720"/>
            <a:chOff x="5271178" y="1020500"/>
            <a:chExt cx="549020" cy="547130"/>
          </a:xfrm>
        </p:grpSpPr>
        <p:sp>
          <p:nvSpPr>
            <p:cNvPr id="13" name="Rectangle 23"/>
            <p:cNvSpPr>
              <a:spLocks noChangeArrowheads="1"/>
            </p:cNvSpPr>
            <p:nvPr/>
          </p:nvSpPr>
          <p:spPr bwMode="auto">
            <a:xfrm>
              <a:off x="5271178" y="1020500"/>
              <a:ext cx="153171" cy="153171"/>
            </a:xfrm>
            <a:prstGeom prst="rect">
              <a:avLst/>
            </a:prstGeom>
            <a:solidFill>
              <a:srgbClr val="002D72"/>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Rectangle 24"/>
            <p:cNvSpPr>
              <a:spLocks noChangeArrowheads="1"/>
            </p:cNvSpPr>
            <p:nvPr/>
          </p:nvSpPr>
          <p:spPr bwMode="auto">
            <a:xfrm>
              <a:off x="5469733" y="1020500"/>
              <a:ext cx="152541" cy="153171"/>
            </a:xfrm>
            <a:prstGeom prst="rect">
              <a:avLst/>
            </a:prstGeom>
            <a:solidFill>
              <a:srgbClr val="9BCBEB"/>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Rectangle 25"/>
            <p:cNvSpPr>
              <a:spLocks noChangeArrowheads="1"/>
            </p:cNvSpPr>
            <p:nvPr/>
          </p:nvSpPr>
          <p:spPr bwMode="auto">
            <a:xfrm>
              <a:off x="5667027" y="1020500"/>
              <a:ext cx="153171" cy="153171"/>
            </a:xfrm>
            <a:prstGeom prst="rect">
              <a:avLst/>
            </a:prstGeom>
            <a:solidFill>
              <a:srgbClr val="319B42"/>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Rectangle 26"/>
            <p:cNvSpPr>
              <a:spLocks noChangeArrowheads="1"/>
            </p:cNvSpPr>
            <p:nvPr/>
          </p:nvSpPr>
          <p:spPr bwMode="auto">
            <a:xfrm>
              <a:off x="5271178" y="1216534"/>
              <a:ext cx="153171" cy="153171"/>
            </a:xfrm>
            <a:prstGeom prst="rect">
              <a:avLst/>
            </a:prstGeom>
            <a:solidFill>
              <a:srgbClr val="DC582A"/>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Rectangle 27"/>
            <p:cNvSpPr>
              <a:spLocks noChangeArrowheads="1"/>
            </p:cNvSpPr>
            <p:nvPr/>
          </p:nvSpPr>
          <p:spPr bwMode="auto">
            <a:xfrm>
              <a:off x="5469733" y="1216534"/>
              <a:ext cx="152541" cy="153171"/>
            </a:xfrm>
            <a:prstGeom prst="rect">
              <a:avLst/>
            </a:prstGeom>
            <a:solidFill>
              <a:srgbClr val="0072CE"/>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Rectangle 28"/>
            <p:cNvSpPr>
              <a:spLocks noChangeArrowheads="1"/>
            </p:cNvSpPr>
            <p:nvPr/>
          </p:nvSpPr>
          <p:spPr bwMode="auto">
            <a:xfrm>
              <a:off x="5667027" y="1216534"/>
              <a:ext cx="153171" cy="153171"/>
            </a:xfrm>
            <a:prstGeom prst="rect">
              <a:avLst/>
            </a:prstGeom>
            <a:solidFill>
              <a:srgbClr val="B5BD00"/>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29"/>
            <p:cNvSpPr>
              <a:spLocks noChangeArrowheads="1"/>
            </p:cNvSpPr>
            <p:nvPr/>
          </p:nvSpPr>
          <p:spPr bwMode="auto">
            <a:xfrm>
              <a:off x="5667027" y="1414459"/>
              <a:ext cx="153171" cy="153171"/>
            </a:xfrm>
            <a:prstGeom prst="rect">
              <a:avLst/>
            </a:prstGeom>
            <a:solidFill>
              <a:srgbClr val="7BA4DB"/>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Rectangle 30"/>
            <p:cNvSpPr>
              <a:spLocks noChangeArrowheads="1"/>
            </p:cNvSpPr>
            <p:nvPr/>
          </p:nvSpPr>
          <p:spPr bwMode="auto">
            <a:xfrm>
              <a:off x="5469733" y="1414459"/>
              <a:ext cx="152541" cy="153171"/>
            </a:xfrm>
            <a:prstGeom prst="rect">
              <a:avLst/>
            </a:prstGeom>
            <a:solidFill>
              <a:srgbClr val="DCE5DF"/>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Rectangle 31"/>
            <p:cNvSpPr>
              <a:spLocks noChangeArrowheads="1"/>
            </p:cNvSpPr>
            <p:nvPr/>
          </p:nvSpPr>
          <p:spPr bwMode="auto">
            <a:xfrm>
              <a:off x="5271178" y="1414459"/>
              <a:ext cx="153171" cy="153171"/>
            </a:xfrm>
            <a:prstGeom prst="rect">
              <a:avLst/>
            </a:prstGeom>
            <a:solidFill>
              <a:srgbClr val="FFC716"/>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2" name="Rectangle 21"/>
          <p:cNvSpPr/>
          <p:nvPr/>
        </p:nvSpPr>
        <p:spPr>
          <a:xfrm>
            <a:off x="0" y="651935"/>
            <a:ext cx="304800" cy="304800"/>
          </a:xfrm>
          <a:prstGeom prst="rect">
            <a:avLst/>
          </a:prstGeom>
          <a:solidFill>
            <a:srgbClr val="0072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072CE"/>
              </a:solidFill>
            </a:endParaRPr>
          </a:p>
        </p:txBody>
      </p:sp>
      <p:sp>
        <p:nvSpPr>
          <p:cNvPr id="23" name="Rectangle 22"/>
          <p:cNvSpPr/>
          <p:nvPr/>
        </p:nvSpPr>
        <p:spPr>
          <a:xfrm>
            <a:off x="4096870" y="651935"/>
            <a:ext cx="8095129" cy="304800"/>
          </a:xfrm>
          <a:prstGeom prst="rect">
            <a:avLst/>
          </a:prstGeom>
          <a:solidFill>
            <a:srgbClr val="0072C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072CE"/>
              </a:solidFill>
            </a:endParaRPr>
          </a:p>
        </p:txBody>
      </p:sp>
      <p:sp>
        <p:nvSpPr>
          <p:cNvPr id="24" name="Title 2"/>
          <p:cNvSpPr txBox="1">
            <a:spLocks/>
          </p:cNvSpPr>
          <p:nvPr/>
        </p:nvSpPr>
        <p:spPr bwMode="auto">
          <a:xfrm>
            <a:off x="592667" y="660402"/>
            <a:ext cx="5401733" cy="287868"/>
          </a:xfrm>
          <a:prstGeom prst="rect">
            <a:avLst/>
          </a:prstGeom>
          <a:noFill/>
          <a:ln w="9525">
            <a:noFill/>
            <a:miter lim="800000"/>
            <a:headEnd/>
            <a:tailEnd/>
          </a:ln>
        </p:spPr>
        <p:txBody>
          <a:bodyPr vert="horz" wrap="square" lIns="0" tIns="0" rIns="0" bIns="0" numCol="1" anchor="ctr" anchorCtr="0" compatLnSpc="1">
            <a:prstTxWarp prst="textNoShape">
              <a:avLst/>
            </a:prstTxWarp>
            <a:normAutofit fontScale="90000" lnSpcReduction="20000"/>
          </a:bodyPr>
          <a:lstStyle>
            <a:lvl1pPr algn="l" rtl="0" eaLnBrk="1" fontAlgn="base" hangingPunct="1">
              <a:spcBef>
                <a:spcPct val="0"/>
              </a:spcBef>
              <a:spcAft>
                <a:spcPct val="0"/>
              </a:spcAft>
              <a:defRPr b="1">
                <a:solidFill>
                  <a:srgbClr val="002D72"/>
                </a:solidFill>
                <a:latin typeface="+mj-lt"/>
                <a:ea typeface="ＭＳ Ｐゴシック" charset="0"/>
                <a:cs typeface="ＭＳ Ｐゴシック" charset="0"/>
              </a:defRPr>
            </a:lvl1pPr>
            <a:lvl2pPr algn="l" rtl="0" eaLnBrk="1" fontAlgn="base" hangingPunct="1">
              <a:spcBef>
                <a:spcPct val="0"/>
              </a:spcBef>
              <a:spcAft>
                <a:spcPct val="0"/>
              </a:spcAft>
              <a:defRPr b="1">
                <a:solidFill>
                  <a:srgbClr val="002D72"/>
                </a:solidFill>
                <a:latin typeface="Arial" charset="0"/>
                <a:ea typeface="ＭＳ Ｐゴシック" charset="0"/>
                <a:cs typeface="ＭＳ Ｐゴシック" charset="0"/>
              </a:defRPr>
            </a:lvl2pPr>
            <a:lvl3pPr algn="l" rtl="0" eaLnBrk="1" fontAlgn="base" hangingPunct="1">
              <a:spcBef>
                <a:spcPct val="0"/>
              </a:spcBef>
              <a:spcAft>
                <a:spcPct val="0"/>
              </a:spcAft>
              <a:defRPr b="1">
                <a:solidFill>
                  <a:srgbClr val="002D72"/>
                </a:solidFill>
                <a:latin typeface="Arial" charset="0"/>
                <a:ea typeface="ＭＳ Ｐゴシック" charset="0"/>
                <a:cs typeface="ＭＳ Ｐゴシック" charset="0"/>
              </a:defRPr>
            </a:lvl3pPr>
            <a:lvl4pPr algn="l" rtl="0" eaLnBrk="1" fontAlgn="base" hangingPunct="1">
              <a:spcBef>
                <a:spcPct val="0"/>
              </a:spcBef>
              <a:spcAft>
                <a:spcPct val="0"/>
              </a:spcAft>
              <a:defRPr b="1">
                <a:solidFill>
                  <a:srgbClr val="002D72"/>
                </a:solidFill>
                <a:latin typeface="Arial" charset="0"/>
                <a:ea typeface="ＭＳ Ｐゴシック" charset="0"/>
                <a:cs typeface="ＭＳ Ｐゴシック" charset="0"/>
              </a:defRPr>
            </a:lvl4pPr>
            <a:lvl5pPr algn="l" rtl="0" eaLnBrk="1" fontAlgn="base" hangingPunct="1">
              <a:spcBef>
                <a:spcPct val="0"/>
              </a:spcBef>
              <a:spcAft>
                <a:spcPct val="0"/>
              </a:spcAft>
              <a:defRPr b="1">
                <a:solidFill>
                  <a:srgbClr val="002D72"/>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2800" b="1">
                <a:solidFill>
                  <a:srgbClr val="669900"/>
                </a:solidFill>
                <a:latin typeface="Arial" charset="0"/>
              </a:defRPr>
            </a:lvl6pPr>
            <a:lvl7pPr marL="914400" algn="l" rtl="0" eaLnBrk="1" fontAlgn="base" hangingPunct="1">
              <a:spcBef>
                <a:spcPct val="0"/>
              </a:spcBef>
              <a:spcAft>
                <a:spcPct val="0"/>
              </a:spcAft>
              <a:defRPr sz="2800" b="1">
                <a:solidFill>
                  <a:srgbClr val="669900"/>
                </a:solidFill>
                <a:latin typeface="Arial" charset="0"/>
              </a:defRPr>
            </a:lvl7pPr>
            <a:lvl8pPr marL="1371600" algn="l" rtl="0" eaLnBrk="1" fontAlgn="base" hangingPunct="1">
              <a:spcBef>
                <a:spcPct val="0"/>
              </a:spcBef>
              <a:spcAft>
                <a:spcPct val="0"/>
              </a:spcAft>
              <a:defRPr sz="2800" b="1">
                <a:solidFill>
                  <a:srgbClr val="669900"/>
                </a:solidFill>
                <a:latin typeface="Arial" charset="0"/>
              </a:defRPr>
            </a:lvl8pPr>
            <a:lvl9pPr marL="1828800" algn="l" rtl="0" eaLnBrk="1" fontAlgn="base" hangingPunct="1">
              <a:spcBef>
                <a:spcPct val="0"/>
              </a:spcBef>
              <a:spcAft>
                <a:spcPct val="0"/>
              </a:spcAft>
              <a:defRPr sz="2800" b="1">
                <a:solidFill>
                  <a:srgbClr val="669900"/>
                </a:solidFill>
                <a:latin typeface="Arial" charset="0"/>
              </a:defRPr>
            </a:lvl9pPr>
          </a:lstStyle>
          <a:p>
            <a:pPr defTabSz="1219170">
              <a:defRPr/>
            </a:pPr>
            <a:r>
              <a:rPr lang="en-US" sz="2400" kern="0" dirty="0">
                <a:latin typeface="Arial"/>
              </a:rPr>
              <a:t>Hiring the Right People</a:t>
            </a:r>
          </a:p>
        </p:txBody>
      </p:sp>
    </p:spTree>
    <p:extLst>
      <p:ext uri="{BB962C8B-B14F-4D97-AF65-F5344CB8AC3E}">
        <p14:creationId xmlns:p14="http://schemas.microsoft.com/office/powerpoint/2010/main" val="2592612622"/>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4679393" y="2180936"/>
            <a:ext cx="2833215" cy="3028466"/>
            <a:chOff x="3155391" y="2180936"/>
            <a:chExt cx="2833215" cy="3028465"/>
          </a:xfrm>
        </p:grpSpPr>
        <p:sp>
          <p:nvSpPr>
            <p:cNvPr id="6" name="TextBox 5"/>
            <p:cNvSpPr txBox="1"/>
            <p:nvPr/>
          </p:nvSpPr>
          <p:spPr>
            <a:xfrm>
              <a:off x="3155391" y="4563070"/>
              <a:ext cx="2833215" cy="646331"/>
            </a:xfrm>
            <a:prstGeom prst="rect">
              <a:avLst/>
            </a:prstGeom>
            <a:noFill/>
          </p:spPr>
          <p:txBody>
            <a:bodyPr wrap="square" rtlCol="0">
              <a:spAutoFit/>
            </a:bodyPr>
            <a:lstStyle/>
            <a:p>
              <a:pPr algn="ctr"/>
              <a:r>
                <a:rPr lang="en-US" b="1" dirty="0">
                  <a:solidFill>
                    <a:schemeClr val="tx2"/>
                  </a:solidFill>
                  <a:latin typeface="Arial" panose="020B0604020202020204" pitchFamily="34" charset="0"/>
                  <a:cs typeface="Arial" panose="020B0604020202020204" pitchFamily="34" charset="0"/>
                </a:rPr>
                <a:t>Continuous </a:t>
              </a:r>
            </a:p>
            <a:p>
              <a:pPr algn="ctr"/>
              <a:r>
                <a:rPr lang="en-US" b="1" dirty="0">
                  <a:solidFill>
                    <a:schemeClr val="tx2"/>
                  </a:solidFill>
                  <a:latin typeface="Arial" panose="020B0604020202020204" pitchFamily="34" charset="0"/>
                  <a:cs typeface="Arial" panose="020B0604020202020204" pitchFamily="34" charset="0"/>
                </a:rPr>
                <a:t>Turnover</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05200" y="2180936"/>
              <a:ext cx="2198338" cy="2147824"/>
            </a:xfrm>
            <a:prstGeom prst="rect">
              <a:avLst/>
            </a:prstGeom>
          </p:spPr>
        </p:pic>
      </p:grpSp>
      <p:grpSp>
        <p:nvGrpSpPr>
          <p:cNvPr id="4" name="Group 3"/>
          <p:cNvGrpSpPr/>
          <p:nvPr/>
        </p:nvGrpSpPr>
        <p:grpSpPr>
          <a:xfrm>
            <a:off x="8534401" y="1973602"/>
            <a:ext cx="2833215" cy="3235800"/>
            <a:chOff x="6248399" y="1973601"/>
            <a:chExt cx="2833215" cy="3235800"/>
          </a:xfrm>
        </p:grpSpPr>
        <p:sp>
          <p:nvSpPr>
            <p:cNvPr id="5" name="TextBox 4"/>
            <p:cNvSpPr txBox="1"/>
            <p:nvPr/>
          </p:nvSpPr>
          <p:spPr>
            <a:xfrm>
              <a:off x="6248399" y="4563070"/>
              <a:ext cx="2833215" cy="646331"/>
            </a:xfrm>
            <a:prstGeom prst="rect">
              <a:avLst/>
            </a:prstGeom>
            <a:noFill/>
          </p:spPr>
          <p:txBody>
            <a:bodyPr wrap="square" rtlCol="0">
              <a:spAutoFit/>
            </a:bodyPr>
            <a:lstStyle/>
            <a:p>
              <a:pPr algn="ctr"/>
              <a:r>
                <a:rPr lang="en-US" b="1" dirty="0">
                  <a:solidFill>
                    <a:schemeClr val="tx2"/>
                  </a:solidFill>
                  <a:latin typeface="Arial" panose="020B0604020202020204" pitchFamily="34" charset="0"/>
                  <a:cs typeface="Arial" panose="020B0604020202020204" pitchFamily="34" charset="0"/>
                </a:rPr>
                <a:t>Employee </a:t>
              </a:r>
            </a:p>
            <a:p>
              <a:pPr algn="ctr"/>
              <a:r>
                <a:rPr lang="en-US" b="1" dirty="0">
                  <a:solidFill>
                    <a:schemeClr val="tx2"/>
                  </a:solidFill>
                  <a:latin typeface="Arial" panose="020B0604020202020204" pitchFamily="34" charset="0"/>
                  <a:cs typeface="Arial" panose="020B0604020202020204" pitchFamily="34" charset="0"/>
                </a:rPr>
                <a:t>Theft</a:t>
              </a:r>
            </a:p>
          </p:txBody>
        </p:sp>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81800" y="1973601"/>
              <a:ext cx="1782318" cy="2376424"/>
            </a:xfrm>
            <a:prstGeom prst="rect">
              <a:avLst/>
            </a:prstGeom>
          </p:spPr>
        </p:pic>
      </p:grpSp>
      <p:grpSp>
        <p:nvGrpSpPr>
          <p:cNvPr id="2" name="Group 1"/>
          <p:cNvGrpSpPr/>
          <p:nvPr/>
        </p:nvGrpSpPr>
        <p:grpSpPr>
          <a:xfrm>
            <a:off x="937924" y="1681335"/>
            <a:ext cx="2465963" cy="3805067"/>
            <a:chOff x="-586076" y="1681335"/>
            <a:chExt cx="2465962" cy="3805066"/>
          </a:xfrm>
        </p:grpSpPr>
        <p:sp>
          <p:nvSpPr>
            <p:cNvPr id="7" name="TextBox 6"/>
            <p:cNvSpPr txBox="1"/>
            <p:nvPr/>
          </p:nvSpPr>
          <p:spPr>
            <a:xfrm>
              <a:off x="-586076" y="4563071"/>
              <a:ext cx="2465962" cy="923330"/>
            </a:xfrm>
            <a:prstGeom prst="rect">
              <a:avLst/>
            </a:prstGeom>
            <a:noFill/>
          </p:spPr>
          <p:txBody>
            <a:bodyPr wrap="square" rtlCol="0">
              <a:spAutoFit/>
            </a:bodyPr>
            <a:lstStyle/>
            <a:p>
              <a:pPr algn="ctr"/>
              <a:r>
                <a:rPr lang="en-US" b="1" dirty="0">
                  <a:solidFill>
                    <a:schemeClr val="tx2"/>
                  </a:solidFill>
                  <a:latin typeface="Arial" panose="020B0604020202020204" pitchFamily="34" charset="0"/>
                  <a:cs typeface="Arial" panose="020B0604020202020204" pitchFamily="34" charset="0"/>
                </a:rPr>
                <a:t>Drug &amp; Alcohol Abuse Increased WC Claims and Costs</a:t>
              </a:r>
            </a:p>
          </p:txBody>
        </p:sp>
        <p:pic>
          <p:nvPicPr>
            <p:cNvPr id="13" name="Picture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9163" y="1681335"/>
              <a:ext cx="2182279" cy="2909708"/>
            </a:xfrm>
            <a:prstGeom prst="rect">
              <a:avLst/>
            </a:prstGeom>
          </p:spPr>
        </p:pic>
      </p:grpSp>
      <p:sp>
        <p:nvSpPr>
          <p:cNvPr id="15" name="Date Placeholder 3"/>
          <p:cNvSpPr txBox="1">
            <a:spLocks/>
          </p:cNvSpPr>
          <p:nvPr/>
        </p:nvSpPr>
        <p:spPr>
          <a:xfrm>
            <a:off x="0" y="6641935"/>
            <a:ext cx="1727200" cy="171083"/>
          </a:xfrm>
          <a:prstGeom prst="rect">
            <a:avLst/>
          </a:prstGeom>
        </p:spPr>
        <p:txBody>
          <a:bodyPr vert="horz" lIns="121920" tIns="60960" rIns="121920" bIns="6096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67" dirty="0">
                <a:solidFill>
                  <a:schemeClr val="accent2">
                    <a:lumMod val="60000"/>
                    <a:lumOff val="40000"/>
                  </a:schemeClr>
                </a:solidFill>
                <a:latin typeface="Arial" panose="020B0604020202020204" pitchFamily="34" charset="0"/>
                <a:cs typeface="Arial" panose="020B0604020202020204" pitchFamily="34" charset="0"/>
              </a:rPr>
              <a:t>All. Together. Certain.</a:t>
            </a:r>
          </a:p>
        </p:txBody>
      </p:sp>
      <p:sp>
        <p:nvSpPr>
          <p:cNvPr id="16" name="Slide Number Placeholder 4"/>
          <p:cNvSpPr txBox="1">
            <a:spLocks/>
          </p:cNvSpPr>
          <p:nvPr/>
        </p:nvSpPr>
        <p:spPr>
          <a:xfrm>
            <a:off x="11074400" y="6630479"/>
            <a:ext cx="812800" cy="191996"/>
          </a:xfrm>
          <a:prstGeom prst="rect">
            <a:avLst/>
          </a:prstGeom>
        </p:spPr>
        <p:txBody>
          <a:bodyPr vert="horz" lIns="121920" tIns="60960" rIns="121920" bIns="6096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9790D64-5A85-4B56-9A17-457EA51F68E8}" type="slidenum">
              <a:rPr lang="en-US" sz="1067">
                <a:solidFill>
                  <a:schemeClr val="accent2">
                    <a:lumMod val="60000"/>
                    <a:lumOff val="40000"/>
                  </a:schemeClr>
                </a:solidFill>
                <a:latin typeface="Arial" panose="020B0604020202020204" pitchFamily="34" charset="0"/>
                <a:cs typeface="Arial" panose="020B0604020202020204" pitchFamily="34" charset="0"/>
              </a:rPr>
              <a:t>21</a:t>
            </a:fld>
            <a:endParaRPr lang="en-US" sz="1067" dirty="0">
              <a:solidFill>
                <a:schemeClr val="accent2">
                  <a:lumMod val="60000"/>
                  <a:lumOff val="40000"/>
                </a:schemeClr>
              </a:solidFill>
              <a:latin typeface="Arial" panose="020B0604020202020204" pitchFamily="34" charset="0"/>
              <a:cs typeface="Arial" panose="020B0604020202020204" pitchFamily="34" charset="0"/>
            </a:endParaRPr>
          </a:p>
        </p:txBody>
      </p:sp>
      <p:grpSp>
        <p:nvGrpSpPr>
          <p:cNvPr id="17" name="Group 16"/>
          <p:cNvGrpSpPr/>
          <p:nvPr/>
        </p:nvGrpSpPr>
        <p:grpSpPr>
          <a:xfrm>
            <a:off x="11920346" y="6592584"/>
            <a:ext cx="271655" cy="270720"/>
            <a:chOff x="5271178" y="1020500"/>
            <a:chExt cx="549020" cy="547130"/>
          </a:xfrm>
        </p:grpSpPr>
        <p:sp>
          <p:nvSpPr>
            <p:cNvPr id="18" name="Rectangle 23"/>
            <p:cNvSpPr>
              <a:spLocks noChangeArrowheads="1"/>
            </p:cNvSpPr>
            <p:nvPr/>
          </p:nvSpPr>
          <p:spPr bwMode="auto">
            <a:xfrm>
              <a:off x="5271178" y="1020500"/>
              <a:ext cx="153171" cy="153171"/>
            </a:xfrm>
            <a:prstGeom prst="rect">
              <a:avLst/>
            </a:prstGeom>
            <a:solidFill>
              <a:srgbClr val="002D72"/>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24"/>
            <p:cNvSpPr>
              <a:spLocks noChangeArrowheads="1"/>
            </p:cNvSpPr>
            <p:nvPr/>
          </p:nvSpPr>
          <p:spPr bwMode="auto">
            <a:xfrm>
              <a:off x="5469733" y="1020500"/>
              <a:ext cx="152541" cy="153171"/>
            </a:xfrm>
            <a:prstGeom prst="rect">
              <a:avLst/>
            </a:prstGeom>
            <a:solidFill>
              <a:srgbClr val="9BCBEB"/>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Rectangle 25"/>
            <p:cNvSpPr>
              <a:spLocks noChangeArrowheads="1"/>
            </p:cNvSpPr>
            <p:nvPr/>
          </p:nvSpPr>
          <p:spPr bwMode="auto">
            <a:xfrm>
              <a:off x="5667027" y="1020500"/>
              <a:ext cx="153171" cy="153171"/>
            </a:xfrm>
            <a:prstGeom prst="rect">
              <a:avLst/>
            </a:prstGeom>
            <a:solidFill>
              <a:srgbClr val="319B42"/>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Rectangle 26"/>
            <p:cNvSpPr>
              <a:spLocks noChangeArrowheads="1"/>
            </p:cNvSpPr>
            <p:nvPr/>
          </p:nvSpPr>
          <p:spPr bwMode="auto">
            <a:xfrm>
              <a:off x="5271178" y="1216534"/>
              <a:ext cx="153171" cy="153171"/>
            </a:xfrm>
            <a:prstGeom prst="rect">
              <a:avLst/>
            </a:prstGeom>
            <a:solidFill>
              <a:srgbClr val="DC582A"/>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27"/>
            <p:cNvSpPr>
              <a:spLocks noChangeArrowheads="1"/>
            </p:cNvSpPr>
            <p:nvPr/>
          </p:nvSpPr>
          <p:spPr bwMode="auto">
            <a:xfrm>
              <a:off x="5469733" y="1216534"/>
              <a:ext cx="152541" cy="153171"/>
            </a:xfrm>
            <a:prstGeom prst="rect">
              <a:avLst/>
            </a:prstGeom>
            <a:solidFill>
              <a:srgbClr val="0072CE"/>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28"/>
            <p:cNvSpPr>
              <a:spLocks noChangeArrowheads="1"/>
            </p:cNvSpPr>
            <p:nvPr/>
          </p:nvSpPr>
          <p:spPr bwMode="auto">
            <a:xfrm>
              <a:off x="5667027" y="1216534"/>
              <a:ext cx="153171" cy="153171"/>
            </a:xfrm>
            <a:prstGeom prst="rect">
              <a:avLst/>
            </a:prstGeom>
            <a:solidFill>
              <a:srgbClr val="B5BD00"/>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29"/>
            <p:cNvSpPr>
              <a:spLocks noChangeArrowheads="1"/>
            </p:cNvSpPr>
            <p:nvPr/>
          </p:nvSpPr>
          <p:spPr bwMode="auto">
            <a:xfrm>
              <a:off x="5667027" y="1414459"/>
              <a:ext cx="153171" cy="153171"/>
            </a:xfrm>
            <a:prstGeom prst="rect">
              <a:avLst/>
            </a:prstGeom>
            <a:solidFill>
              <a:srgbClr val="7BA4DB"/>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Rectangle 30"/>
            <p:cNvSpPr>
              <a:spLocks noChangeArrowheads="1"/>
            </p:cNvSpPr>
            <p:nvPr/>
          </p:nvSpPr>
          <p:spPr bwMode="auto">
            <a:xfrm>
              <a:off x="5469733" y="1414459"/>
              <a:ext cx="152541" cy="153171"/>
            </a:xfrm>
            <a:prstGeom prst="rect">
              <a:avLst/>
            </a:prstGeom>
            <a:solidFill>
              <a:srgbClr val="DCE5DF"/>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Rectangle 31"/>
            <p:cNvSpPr>
              <a:spLocks noChangeArrowheads="1"/>
            </p:cNvSpPr>
            <p:nvPr/>
          </p:nvSpPr>
          <p:spPr bwMode="auto">
            <a:xfrm>
              <a:off x="5271178" y="1414459"/>
              <a:ext cx="153171" cy="153171"/>
            </a:xfrm>
            <a:prstGeom prst="rect">
              <a:avLst/>
            </a:prstGeom>
            <a:solidFill>
              <a:srgbClr val="FFC716"/>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7" name="Rectangle 26"/>
          <p:cNvSpPr/>
          <p:nvPr/>
        </p:nvSpPr>
        <p:spPr>
          <a:xfrm>
            <a:off x="0" y="651935"/>
            <a:ext cx="304800" cy="304800"/>
          </a:xfrm>
          <a:prstGeom prst="rect">
            <a:avLst/>
          </a:prstGeom>
          <a:solidFill>
            <a:srgbClr val="0072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072CE"/>
              </a:solidFill>
            </a:endParaRPr>
          </a:p>
        </p:txBody>
      </p:sp>
      <p:sp>
        <p:nvSpPr>
          <p:cNvPr id="28" name="Rectangle 27"/>
          <p:cNvSpPr/>
          <p:nvPr/>
        </p:nvSpPr>
        <p:spPr>
          <a:xfrm>
            <a:off x="4096870" y="651935"/>
            <a:ext cx="8095129" cy="304800"/>
          </a:xfrm>
          <a:prstGeom prst="rect">
            <a:avLst/>
          </a:prstGeom>
          <a:solidFill>
            <a:srgbClr val="0072C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072CE"/>
              </a:solidFill>
            </a:endParaRPr>
          </a:p>
        </p:txBody>
      </p:sp>
      <p:sp>
        <p:nvSpPr>
          <p:cNvPr id="29" name="Title 2"/>
          <p:cNvSpPr txBox="1">
            <a:spLocks/>
          </p:cNvSpPr>
          <p:nvPr/>
        </p:nvSpPr>
        <p:spPr bwMode="auto">
          <a:xfrm>
            <a:off x="592667" y="660402"/>
            <a:ext cx="5401733" cy="287868"/>
          </a:xfrm>
          <a:prstGeom prst="rect">
            <a:avLst/>
          </a:prstGeom>
          <a:noFill/>
          <a:ln w="9525">
            <a:noFill/>
            <a:miter lim="800000"/>
            <a:headEnd/>
            <a:tailEnd/>
          </a:ln>
        </p:spPr>
        <p:txBody>
          <a:bodyPr vert="horz" wrap="square" lIns="0" tIns="0" rIns="0" bIns="0" numCol="1" anchor="ctr" anchorCtr="0" compatLnSpc="1">
            <a:prstTxWarp prst="textNoShape">
              <a:avLst/>
            </a:prstTxWarp>
            <a:normAutofit fontScale="90000" lnSpcReduction="20000"/>
          </a:bodyPr>
          <a:lstStyle>
            <a:lvl1pPr algn="l" rtl="0" eaLnBrk="1" fontAlgn="base" hangingPunct="1">
              <a:spcBef>
                <a:spcPct val="0"/>
              </a:spcBef>
              <a:spcAft>
                <a:spcPct val="0"/>
              </a:spcAft>
              <a:defRPr b="1">
                <a:solidFill>
                  <a:srgbClr val="002D72"/>
                </a:solidFill>
                <a:latin typeface="+mj-lt"/>
                <a:ea typeface="ＭＳ Ｐゴシック" charset="0"/>
                <a:cs typeface="ＭＳ Ｐゴシック" charset="0"/>
              </a:defRPr>
            </a:lvl1pPr>
            <a:lvl2pPr algn="l" rtl="0" eaLnBrk="1" fontAlgn="base" hangingPunct="1">
              <a:spcBef>
                <a:spcPct val="0"/>
              </a:spcBef>
              <a:spcAft>
                <a:spcPct val="0"/>
              </a:spcAft>
              <a:defRPr b="1">
                <a:solidFill>
                  <a:srgbClr val="002D72"/>
                </a:solidFill>
                <a:latin typeface="Arial" charset="0"/>
                <a:ea typeface="ＭＳ Ｐゴシック" charset="0"/>
                <a:cs typeface="ＭＳ Ｐゴシック" charset="0"/>
              </a:defRPr>
            </a:lvl2pPr>
            <a:lvl3pPr algn="l" rtl="0" eaLnBrk="1" fontAlgn="base" hangingPunct="1">
              <a:spcBef>
                <a:spcPct val="0"/>
              </a:spcBef>
              <a:spcAft>
                <a:spcPct val="0"/>
              </a:spcAft>
              <a:defRPr b="1">
                <a:solidFill>
                  <a:srgbClr val="002D72"/>
                </a:solidFill>
                <a:latin typeface="Arial" charset="0"/>
                <a:ea typeface="ＭＳ Ｐゴシック" charset="0"/>
                <a:cs typeface="ＭＳ Ｐゴシック" charset="0"/>
              </a:defRPr>
            </a:lvl3pPr>
            <a:lvl4pPr algn="l" rtl="0" eaLnBrk="1" fontAlgn="base" hangingPunct="1">
              <a:spcBef>
                <a:spcPct val="0"/>
              </a:spcBef>
              <a:spcAft>
                <a:spcPct val="0"/>
              </a:spcAft>
              <a:defRPr b="1">
                <a:solidFill>
                  <a:srgbClr val="002D72"/>
                </a:solidFill>
                <a:latin typeface="Arial" charset="0"/>
                <a:ea typeface="ＭＳ Ｐゴシック" charset="0"/>
                <a:cs typeface="ＭＳ Ｐゴシック" charset="0"/>
              </a:defRPr>
            </a:lvl4pPr>
            <a:lvl5pPr algn="l" rtl="0" eaLnBrk="1" fontAlgn="base" hangingPunct="1">
              <a:spcBef>
                <a:spcPct val="0"/>
              </a:spcBef>
              <a:spcAft>
                <a:spcPct val="0"/>
              </a:spcAft>
              <a:defRPr b="1">
                <a:solidFill>
                  <a:srgbClr val="002D72"/>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2800" b="1">
                <a:solidFill>
                  <a:srgbClr val="669900"/>
                </a:solidFill>
                <a:latin typeface="Arial" charset="0"/>
              </a:defRPr>
            </a:lvl6pPr>
            <a:lvl7pPr marL="914400" algn="l" rtl="0" eaLnBrk="1" fontAlgn="base" hangingPunct="1">
              <a:spcBef>
                <a:spcPct val="0"/>
              </a:spcBef>
              <a:spcAft>
                <a:spcPct val="0"/>
              </a:spcAft>
              <a:defRPr sz="2800" b="1">
                <a:solidFill>
                  <a:srgbClr val="669900"/>
                </a:solidFill>
                <a:latin typeface="Arial" charset="0"/>
              </a:defRPr>
            </a:lvl7pPr>
            <a:lvl8pPr marL="1371600" algn="l" rtl="0" eaLnBrk="1" fontAlgn="base" hangingPunct="1">
              <a:spcBef>
                <a:spcPct val="0"/>
              </a:spcBef>
              <a:spcAft>
                <a:spcPct val="0"/>
              </a:spcAft>
              <a:defRPr sz="2800" b="1">
                <a:solidFill>
                  <a:srgbClr val="669900"/>
                </a:solidFill>
                <a:latin typeface="Arial" charset="0"/>
              </a:defRPr>
            </a:lvl8pPr>
            <a:lvl9pPr marL="1828800" algn="l" rtl="0" eaLnBrk="1" fontAlgn="base" hangingPunct="1">
              <a:spcBef>
                <a:spcPct val="0"/>
              </a:spcBef>
              <a:spcAft>
                <a:spcPct val="0"/>
              </a:spcAft>
              <a:defRPr sz="2800" b="1">
                <a:solidFill>
                  <a:srgbClr val="669900"/>
                </a:solidFill>
                <a:latin typeface="Arial" charset="0"/>
              </a:defRPr>
            </a:lvl9pPr>
          </a:lstStyle>
          <a:p>
            <a:pPr defTabSz="1219170">
              <a:defRPr/>
            </a:pPr>
            <a:r>
              <a:rPr lang="en-US" sz="2400" kern="0" dirty="0">
                <a:latin typeface="Arial"/>
              </a:rPr>
              <a:t>Hiring the Right People</a:t>
            </a:r>
          </a:p>
        </p:txBody>
      </p:sp>
    </p:spTree>
    <p:extLst>
      <p:ext uri="{BB962C8B-B14F-4D97-AF65-F5344CB8AC3E}">
        <p14:creationId xmlns:p14="http://schemas.microsoft.com/office/powerpoint/2010/main" val="76889660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1000"/>
                            </p:stCondLst>
                            <p:childTnLst>
                              <p:par>
                                <p:cTn id="9" presetID="10" presetClass="entr" presetSubtype="0" fill="hold" nodeType="afterEffect">
                                  <p:stCondLst>
                                    <p:cond delay="50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par>
                          <p:cTn id="12" fill="hold">
                            <p:stCondLst>
                              <p:cond delay="2000"/>
                            </p:stCondLst>
                            <p:childTnLst>
                              <p:par>
                                <p:cTn id="13" presetID="10" presetClass="entr" presetSubtype="0" fill="hold" nodeType="afterEffect">
                                  <p:stCondLst>
                                    <p:cond delay="50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45857" y="1498600"/>
            <a:ext cx="5143744" cy="1284967"/>
          </a:xfrm>
          <a:prstGeom prst="rect">
            <a:avLst/>
          </a:prstGeom>
          <a:noFill/>
        </p:spPr>
        <p:txBody>
          <a:bodyPr wrap="square" rtlCol="0">
            <a:spAutoFit/>
          </a:bodyPr>
          <a:lstStyle/>
          <a:p>
            <a:pPr>
              <a:lnSpc>
                <a:spcPts val="3067"/>
              </a:lnSpc>
            </a:pPr>
            <a:r>
              <a:rPr lang="en-US" sz="2000" dirty="0">
                <a:solidFill>
                  <a:schemeClr val="accent2">
                    <a:lumMod val="75000"/>
                  </a:schemeClr>
                </a:solidFill>
                <a:latin typeface="Arial" charset="0"/>
                <a:ea typeface="Arial" charset="0"/>
                <a:cs typeface="Arial" charset="0"/>
              </a:rPr>
              <a:t>Rationalize ‘risky’ behavior as normal to justify their behaviors when their life styles are in conflict with their values</a:t>
            </a:r>
          </a:p>
        </p:txBody>
      </p:sp>
      <p:sp>
        <p:nvSpPr>
          <p:cNvPr id="30" name="TextBox 29"/>
          <p:cNvSpPr txBox="1"/>
          <p:nvPr/>
        </p:nvSpPr>
        <p:spPr>
          <a:xfrm>
            <a:off x="1256755" y="3193652"/>
            <a:ext cx="2667000" cy="1077218"/>
          </a:xfrm>
          <a:prstGeom prst="rect">
            <a:avLst/>
          </a:prstGeom>
          <a:noFill/>
        </p:spPr>
        <p:txBody>
          <a:bodyPr wrap="square" rtlCol="0">
            <a:spAutoFit/>
          </a:bodyPr>
          <a:lstStyle/>
          <a:p>
            <a:pPr algn="ctr"/>
            <a:r>
              <a:rPr lang="en-US" sz="3600" b="1" dirty="0">
                <a:solidFill>
                  <a:schemeClr val="accent3"/>
                </a:solidFill>
                <a:latin typeface="Arial" panose="020B0604020202020204" pitchFamily="34" charset="0"/>
                <a:cs typeface="Arial" panose="020B0604020202020204" pitchFamily="34" charset="0"/>
              </a:rPr>
              <a:t>Covert</a:t>
            </a:r>
            <a:r>
              <a:rPr lang="en-US" sz="4400" b="1" dirty="0">
                <a:solidFill>
                  <a:schemeClr val="accent3"/>
                </a:solidFill>
                <a:latin typeface="Arial" panose="020B0604020202020204" pitchFamily="34" charset="0"/>
                <a:cs typeface="Arial" panose="020B0604020202020204" pitchFamily="34" charset="0"/>
              </a:rPr>
              <a:t> </a:t>
            </a:r>
          </a:p>
          <a:p>
            <a:pPr algn="ctr"/>
            <a:r>
              <a:rPr lang="en-US" sz="2000" b="1" dirty="0">
                <a:solidFill>
                  <a:schemeClr val="accent3"/>
                </a:solidFill>
                <a:latin typeface="Arial" panose="020B0604020202020204" pitchFamily="34" charset="0"/>
                <a:cs typeface="Arial" panose="020B0604020202020204" pitchFamily="34" charset="0"/>
              </a:rPr>
              <a:t>(Personality)</a:t>
            </a:r>
            <a:endParaRPr lang="en-US" sz="1600" b="1" dirty="0">
              <a:solidFill>
                <a:schemeClr val="accent3"/>
              </a:solidFill>
              <a:latin typeface="Arial" panose="020B0604020202020204" pitchFamily="34" charset="0"/>
              <a:cs typeface="Arial" panose="020B0604020202020204" pitchFamily="34" charset="0"/>
            </a:endParaRPr>
          </a:p>
        </p:txBody>
      </p:sp>
      <p:sp>
        <p:nvSpPr>
          <p:cNvPr id="31" name="TextBox 30"/>
          <p:cNvSpPr txBox="1"/>
          <p:nvPr/>
        </p:nvSpPr>
        <p:spPr>
          <a:xfrm>
            <a:off x="1298110" y="5054600"/>
            <a:ext cx="2538911" cy="954107"/>
          </a:xfrm>
          <a:prstGeom prst="rect">
            <a:avLst/>
          </a:prstGeom>
          <a:solidFill>
            <a:schemeClr val="bg1"/>
          </a:solidFill>
        </p:spPr>
        <p:txBody>
          <a:bodyPr wrap="square" rtlCol="0">
            <a:spAutoFit/>
          </a:bodyPr>
          <a:lstStyle>
            <a:defPPr>
              <a:defRPr lang="en-US"/>
            </a:defPPr>
            <a:lvl1pPr algn="ctr">
              <a:defRPr sz="4400" b="1">
                <a:solidFill>
                  <a:srgbClr val="A23246"/>
                </a:solidFill>
                <a:latin typeface="Century Gothic"/>
                <a:cs typeface="Century Gothic"/>
              </a:defRPr>
            </a:lvl1pPr>
          </a:lstStyle>
          <a:p>
            <a:r>
              <a:rPr lang="en-US" sz="3600" dirty="0">
                <a:solidFill>
                  <a:schemeClr val="tx2"/>
                </a:solidFill>
                <a:latin typeface="Arial" panose="020B0604020202020204" pitchFamily="34" charset="0"/>
                <a:cs typeface="Arial" panose="020B0604020202020204" pitchFamily="34" charset="0"/>
              </a:rPr>
              <a:t>Overt</a:t>
            </a:r>
          </a:p>
          <a:p>
            <a:r>
              <a:rPr lang="en-US" sz="2000" dirty="0">
                <a:solidFill>
                  <a:schemeClr val="tx2"/>
                </a:solidFill>
                <a:latin typeface="Arial" panose="020B0604020202020204" pitchFamily="34" charset="0"/>
                <a:cs typeface="Arial" panose="020B0604020202020204" pitchFamily="34" charset="0"/>
              </a:rPr>
              <a:t>(Self Admitting)</a:t>
            </a:r>
          </a:p>
        </p:txBody>
      </p:sp>
      <p:sp>
        <p:nvSpPr>
          <p:cNvPr id="19" name="TextBox 18"/>
          <p:cNvSpPr txBox="1"/>
          <p:nvPr/>
        </p:nvSpPr>
        <p:spPr>
          <a:xfrm>
            <a:off x="2183539" y="4479685"/>
            <a:ext cx="813431" cy="400110"/>
          </a:xfrm>
          <a:prstGeom prst="rect">
            <a:avLst/>
          </a:prstGeom>
          <a:noFill/>
        </p:spPr>
        <p:txBody>
          <a:bodyPr wrap="square" rtlCol="0">
            <a:spAutoFit/>
          </a:bodyPr>
          <a:lstStyle/>
          <a:p>
            <a:pPr algn="ctr"/>
            <a:r>
              <a:rPr lang="en-US" sz="2000" b="1" dirty="0">
                <a:solidFill>
                  <a:schemeClr val="bg1">
                    <a:lumMod val="65000"/>
                  </a:schemeClr>
                </a:solidFill>
                <a:latin typeface="Arial" panose="020B0604020202020204" pitchFamily="34" charset="0"/>
                <a:cs typeface="Arial" panose="020B0604020202020204" pitchFamily="34" charset="0"/>
              </a:rPr>
              <a:t>VS.</a:t>
            </a:r>
            <a:endParaRPr lang="en-US" sz="1600" b="1" dirty="0">
              <a:solidFill>
                <a:schemeClr val="bg1">
                  <a:lumMod val="65000"/>
                </a:schemeClr>
              </a:solidFill>
              <a:latin typeface="Arial" panose="020B0604020202020204" pitchFamily="34" charset="0"/>
              <a:cs typeface="Arial" panose="020B0604020202020204" pitchFamily="34" charset="0"/>
            </a:endParaRPr>
          </a:p>
        </p:txBody>
      </p:sp>
      <p:cxnSp>
        <p:nvCxnSpPr>
          <p:cNvPr id="20" name="Straight Connector 19"/>
          <p:cNvCxnSpPr/>
          <p:nvPr/>
        </p:nvCxnSpPr>
        <p:spPr>
          <a:xfrm>
            <a:off x="6087872" y="1817725"/>
            <a:ext cx="0" cy="4557675"/>
          </a:xfrm>
          <a:prstGeom prst="line">
            <a:avLst/>
          </a:prstGeom>
          <a:ln w="635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04875" y="1817725"/>
            <a:ext cx="2308704" cy="4040232"/>
          </a:xfrm>
          <a:prstGeom prst="rect">
            <a:avLst/>
          </a:prstGeom>
          <a:effectLst>
            <a:outerShdw blurRad="50800" dist="38100" dir="5400000" algn="t" rotWithShape="0">
              <a:prstClr val="black">
                <a:alpha val="40000"/>
              </a:prstClr>
            </a:outerShdw>
          </a:effectLst>
        </p:spPr>
      </p:pic>
      <p:sp>
        <p:nvSpPr>
          <p:cNvPr id="8" name="TextBox 7"/>
          <p:cNvSpPr txBox="1"/>
          <p:nvPr/>
        </p:nvSpPr>
        <p:spPr>
          <a:xfrm>
            <a:off x="6619937" y="2745955"/>
            <a:ext cx="1524000" cy="369332"/>
          </a:xfrm>
          <a:prstGeom prst="rect">
            <a:avLst/>
          </a:prstGeom>
          <a:noFill/>
        </p:spPr>
        <p:txBody>
          <a:bodyPr wrap="square" rtlCol="0">
            <a:spAutoFit/>
          </a:bodyPr>
          <a:lstStyle/>
          <a:p>
            <a:pPr algn="ctr"/>
            <a:r>
              <a:rPr lang="en-US" dirty="0">
                <a:solidFill>
                  <a:schemeClr val="bg2">
                    <a:lumMod val="25000"/>
                  </a:schemeClr>
                </a:solidFill>
                <a:latin typeface="Arial" charset="0"/>
                <a:ea typeface="Arial" charset="0"/>
                <a:cs typeface="Arial" charset="0"/>
              </a:rPr>
              <a:t>Hostility</a:t>
            </a:r>
          </a:p>
        </p:txBody>
      </p:sp>
      <p:cxnSp>
        <p:nvCxnSpPr>
          <p:cNvPr id="12" name="Straight Connector 11"/>
          <p:cNvCxnSpPr/>
          <p:nvPr/>
        </p:nvCxnSpPr>
        <p:spPr>
          <a:xfrm>
            <a:off x="6975850" y="3115287"/>
            <a:ext cx="1340479" cy="0"/>
          </a:xfrm>
          <a:prstGeom prst="line">
            <a:avLst/>
          </a:prstGeom>
          <a:ln w="254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9622833" y="2055057"/>
            <a:ext cx="1524000" cy="369332"/>
          </a:xfrm>
          <a:prstGeom prst="rect">
            <a:avLst/>
          </a:prstGeom>
          <a:noFill/>
        </p:spPr>
        <p:txBody>
          <a:bodyPr wrap="square" rtlCol="0">
            <a:spAutoFit/>
          </a:bodyPr>
          <a:lstStyle/>
          <a:p>
            <a:pPr algn="ctr"/>
            <a:r>
              <a:rPr lang="en-US" dirty="0">
                <a:solidFill>
                  <a:schemeClr val="bg2">
                    <a:lumMod val="25000"/>
                  </a:schemeClr>
                </a:solidFill>
                <a:latin typeface="Arial" charset="0"/>
                <a:ea typeface="Arial" charset="0"/>
                <a:cs typeface="Arial" charset="0"/>
              </a:rPr>
              <a:t>Drug Use</a:t>
            </a:r>
          </a:p>
        </p:txBody>
      </p:sp>
      <p:cxnSp>
        <p:nvCxnSpPr>
          <p:cNvPr id="28" name="Straight Connector 27"/>
          <p:cNvCxnSpPr/>
          <p:nvPr/>
        </p:nvCxnSpPr>
        <p:spPr>
          <a:xfrm>
            <a:off x="9179324" y="2424389"/>
            <a:ext cx="1707097" cy="0"/>
          </a:xfrm>
          <a:prstGeom prst="line">
            <a:avLst/>
          </a:prstGeom>
          <a:ln w="254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9709876" y="2912483"/>
            <a:ext cx="1524000" cy="369332"/>
          </a:xfrm>
          <a:prstGeom prst="rect">
            <a:avLst/>
          </a:prstGeom>
          <a:noFill/>
        </p:spPr>
        <p:txBody>
          <a:bodyPr wrap="square" rtlCol="0">
            <a:spAutoFit/>
          </a:bodyPr>
          <a:lstStyle/>
          <a:p>
            <a:pPr algn="ctr"/>
            <a:r>
              <a:rPr lang="en-US" dirty="0">
                <a:solidFill>
                  <a:schemeClr val="bg2">
                    <a:lumMod val="25000"/>
                  </a:schemeClr>
                </a:solidFill>
                <a:latin typeface="Arial" charset="0"/>
                <a:ea typeface="Arial" charset="0"/>
                <a:cs typeface="Arial" charset="0"/>
              </a:rPr>
              <a:t>Theft</a:t>
            </a:r>
          </a:p>
        </p:txBody>
      </p:sp>
      <p:cxnSp>
        <p:nvCxnSpPr>
          <p:cNvPr id="37" name="Straight Connector 36"/>
          <p:cNvCxnSpPr/>
          <p:nvPr/>
        </p:nvCxnSpPr>
        <p:spPr>
          <a:xfrm>
            <a:off x="9504165" y="3281815"/>
            <a:ext cx="1306055" cy="0"/>
          </a:xfrm>
          <a:prstGeom prst="line">
            <a:avLst/>
          </a:prstGeom>
          <a:ln w="254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9362419" y="3982965"/>
            <a:ext cx="1524000" cy="369332"/>
          </a:xfrm>
          <a:prstGeom prst="rect">
            <a:avLst/>
          </a:prstGeom>
          <a:noFill/>
        </p:spPr>
        <p:txBody>
          <a:bodyPr wrap="square" rtlCol="0">
            <a:spAutoFit/>
          </a:bodyPr>
          <a:lstStyle/>
          <a:p>
            <a:pPr algn="ctr"/>
            <a:r>
              <a:rPr lang="en-US" dirty="0">
                <a:solidFill>
                  <a:schemeClr val="bg2">
                    <a:lumMod val="25000"/>
                  </a:schemeClr>
                </a:solidFill>
                <a:latin typeface="Arial" charset="0"/>
                <a:ea typeface="Arial" charset="0"/>
                <a:cs typeface="Arial" charset="0"/>
              </a:rPr>
              <a:t>Lying</a:t>
            </a:r>
          </a:p>
        </p:txBody>
      </p:sp>
      <p:cxnSp>
        <p:nvCxnSpPr>
          <p:cNvPr id="39" name="Straight Connector 38"/>
          <p:cNvCxnSpPr/>
          <p:nvPr/>
        </p:nvCxnSpPr>
        <p:spPr>
          <a:xfrm>
            <a:off x="9022107" y="4352297"/>
            <a:ext cx="1407112" cy="0"/>
          </a:xfrm>
          <a:prstGeom prst="line">
            <a:avLst/>
          </a:prstGeom>
          <a:ln w="254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sp>
        <p:nvSpPr>
          <p:cNvPr id="29" name="Date Placeholder 3"/>
          <p:cNvSpPr txBox="1">
            <a:spLocks/>
          </p:cNvSpPr>
          <p:nvPr/>
        </p:nvSpPr>
        <p:spPr>
          <a:xfrm>
            <a:off x="0" y="6641935"/>
            <a:ext cx="1727200" cy="171083"/>
          </a:xfrm>
          <a:prstGeom prst="rect">
            <a:avLst/>
          </a:prstGeom>
        </p:spPr>
        <p:txBody>
          <a:bodyPr vert="horz" lIns="121920" tIns="60960" rIns="121920" bIns="6096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67" dirty="0">
                <a:solidFill>
                  <a:schemeClr val="accent2">
                    <a:lumMod val="60000"/>
                    <a:lumOff val="40000"/>
                  </a:schemeClr>
                </a:solidFill>
                <a:latin typeface="Arial" panose="020B0604020202020204" pitchFamily="34" charset="0"/>
                <a:cs typeface="Arial" panose="020B0604020202020204" pitchFamily="34" charset="0"/>
              </a:rPr>
              <a:t>All. Together. Certain.</a:t>
            </a:r>
          </a:p>
        </p:txBody>
      </p:sp>
      <p:sp>
        <p:nvSpPr>
          <p:cNvPr id="40" name="Slide Number Placeholder 4"/>
          <p:cNvSpPr txBox="1">
            <a:spLocks/>
          </p:cNvSpPr>
          <p:nvPr/>
        </p:nvSpPr>
        <p:spPr>
          <a:xfrm>
            <a:off x="11074400" y="6630479"/>
            <a:ext cx="812800" cy="191996"/>
          </a:xfrm>
          <a:prstGeom prst="rect">
            <a:avLst/>
          </a:prstGeom>
        </p:spPr>
        <p:txBody>
          <a:bodyPr vert="horz" lIns="121920" tIns="60960" rIns="121920" bIns="6096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9790D64-5A85-4B56-9A17-457EA51F68E8}" type="slidenum">
              <a:rPr lang="en-US" sz="1067">
                <a:solidFill>
                  <a:schemeClr val="accent2">
                    <a:lumMod val="60000"/>
                    <a:lumOff val="40000"/>
                  </a:schemeClr>
                </a:solidFill>
                <a:latin typeface="Arial" panose="020B0604020202020204" pitchFamily="34" charset="0"/>
                <a:cs typeface="Arial" panose="020B0604020202020204" pitchFamily="34" charset="0"/>
              </a:rPr>
              <a:t>22</a:t>
            </a:fld>
            <a:endParaRPr lang="en-US" sz="1067" dirty="0">
              <a:solidFill>
                <a:schemeClr val="accent2">
                  <a:lumMod val="60000"/>
                  <a:lumOff val="40000"/>
                </a:schemeClr>
              </a:solidFill>
              <a:latin typeface="Arial" panose="020B0604020202020204" pitchFamily="34" charset="0"/>
              <a:cs typeface="Arial" panose="020B0604020202020204" pitchFamily="34" charset="0"/>
            </a:endParaRPr>
          </a:p>
        </p:txBody>
      </p:sp>
      <p:grpSp>
        <p:nvGrpSpPr>
          <p:cNvPr id="41" name="Group 40"/>
          <p:cNvGrpSpPr/>
          <p:nvPr/>
        </p:nvGrpSpPr>
        <p:grpSpPr>
          <a:xfrm>
            <a:off x="11920346" y="6592584"/>
            <a:ext cx="271655" cy="270720"/>
            <a:chOff x="5271178" y="1020500"/>
            <a:chExt cx="549020" cy="547130"/>
          </a:xfrm>
        </p:grpSpPr>
        <p:sp>
          <p:nvSpPr>
            <p:cNvPr id="42" name="Rectangle 23"/>
            <p:cNvSpPr>
              <a:spLocks noChangeArrowheads="1"/>
            </p:cNvSpPr>
            <p:nvPr/>
          </p:nvSpPr>
          <p:spPr bwMode="auto">
            <a:xfrm>
              <a:off x="5271178" y="1020500"/>
              <a:ext cx="153171" cy="153171"/>
            </a:xfrm>
            <a:prstGeom prst="rect">
              <a:avLst/>
            </a:prstGeom>
            <a:solidFill>
              <a:srgbClr val="002D72"/>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24"/>
            <p:cNvSpPr>
              <a:spLocks noChangeArrowheads="1"/>
            </p:cNvSpPr>
            <p:nvPr/>
          </p:nvSpPr>
          <p:spPr bwMode="auto">
            <a:xfrm>
              <a:off x="5469733" y="1020500"/>
              <a:ext cx="152541" cy="153171"/>
            </a:xfrm>
            <a:prstGeom prst="rect">
              <a:avLst/>
            </a:prstGeom>
            <a:solidFill>
              <a:srgbClr val="9BCBEB"/>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25"/>
            <p:cNvSpPr>
              <a:spLocks noChangeArrowheads="1"/>
            </p:cNvSpPr>
            <p:nvPr/>
          </p:nvSpPr>
          <p:spPr bwMode="auto">
            <a:xfrm>
              <a:off x="5667027" y="1020500"/>
              <a:ext cx="153171" cy="153171"/>
            </a:xfrm>
            <a:prstGeom prst="rect">
              <a:avLst/>
            </a:prstGeom>
            <a:solidFill>
              <a:srgbClr val="319B42"/>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Rectangle 26"/>
            <p:cNvSpPr>
              <a:spLocks noChangeArrowheads="1"/>
            </p:cNvSpPr>
            <p:nvPr/>
          </p:nvSpPr>
          <p:spPr bwMode="auto">
            <a:xfrm>
              <a:off x="5271178" y="1216534"/>
              <a:ext cx="153171" cy="153171"/>
            </a:xfrm>
            <a:prstGeom prst="rect">
              <a:avLst/>
            </a:prstGeom>
            <a:solidFill>
              <a:srgbClr val="DC582A"/>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Rectangle 27"/>
            <p:cNvSpPr>
              <a:spLocks noChangeArrowheads="1"/>
            </p:cNvSpPr>
            <p:nvPr/>
          </p:nvSpPr>
          <p:spPr bwMode="auto">
            <a:xfrm>
              <a:off x="5469733" y="1216534"/>
              <a:ext cx="152541" cy="153171"/>
            </a:xfrm>
            <a:prstGeom prst="rect">
              <a:avLst/>
            </a:prstGeom>
            <a:solidFill>
              <a:srgbClr val="0072CE"/>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Rectangle 28"/>
            <p:cNvSpPr>
              <a:spLocks noChangeArrowheads="1"/>
            </p:cNvSpPr>
            <p:nvPr/>
          </p:nvSpPr>
          <p:spPr bwMode="auto">
            <a:xfrm>
              <a:off x="5667027" y="1216534"/>
              <a:ext cx="153171" cy="153171"/>
            </a:xfrm>
            <a:prstGeom prst="rect">
              <a:avLst/>
            </a:prstGeom>
            <a:solidFill>
              <a:srgbClr val="B5BD00"/>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Rectangle 29"/>
            <p:cNvSpPr>
              <a:spLocks noChangeArrowheads="1"/>
            </p:cNvSpPr>
            <p:nvPr/>
          </p:nvSpPr>
          <p:spPr bwMode="auto">
            <a:xfrm>
              <a:off x="5667027" y="1414459"/>
              <a:ext cx="153171" cy="153171"/>
            </a:xfrm>
            <a:prstGeom prst="rect">
              <a:avLst/>
            </a:prstGeom>
            <a:solidFill>
              <a:srgbClr val="7BA4DB"/>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Rectangle 30"/>
            <p:cNvSpPr>
              <a:spLocks noChangeArrowheads="1"/>
            </p:cNvSpPr>
            <p:nvPr/>
          </p:nvSpPr>
          <p:spPr bwMode="auto">
            <a:xfrm>
              <a:off x="5469733" y="1414459"/>
              <a:ext cx="152541" cy="153171"/>
            </a:xfrm>
            <a:prstGeom prst="rect">
              <a:avLst/>
            </a:prstGeom>
            <a:solidFill>
              <a:srgbClr val="DCE5DF"/>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Rectangle 31"/>
            <p:cNvSpPr>
              <a:spLocks noChangeArrowheads="1"/>
            </p:cNvSpPr>
            <p:nvPr/>
          </p:nvSpPr>
          <p:spPr bwMode="auto">
            <a:xfrm>
              <a:off x="5271178" y="1414459"/>
              <a:ext cx="153171" cy="153171"/>
            </a:xfrm>
            <a:prstGeom prst="rect">
              <a:avLst/>
            </a:prstGeom>
            <a:solidFill>
              <a:srgbClr val="FFC716"/>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1" name="Rectangle 50"/>
          <p:cNvSpPr/>
          <p:nvPr/>
        </p:nvSpPr>
        <p:spPr>
          <a:xfrm>
            <a:off x="0" y="651935"/>
            <a:ext cx="304800" cy="304800"/>
          </a:xfrm>
          <a:prstGeom prst="rect">
            <a:avLst/>
          </a:prstGeom>
          <a:solidFill>
            <a:srgbClr val="0072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072CE"/>
              </a:solidFill>
            </a:endParaRPr>
          </a:p>
        </p:txBody>
      </p:sp>
      <p:sp>
        <p:nvSpPr>
          <p:cNvPr id="52" name="Rectangle 51"/>
          <p:cNvSpPr/>
          <p:nvPr/>
        </p:nvSpPr>
        <p:spPr>
          <a:xfrm>
            <a:off x="3962400" y="651935"/>
            <a:ext cx="8229600" cy="304800"/>
          </a:xfrm>
          <a:prstGeom prst="rect">
            <a:avLst/>
          </a:prstGeom>
          <a:solidFill>
            <a:srgbClr val="0072C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072CE"/>
              </a:solidFill>
            </a:endParaRPr>
          </a:p>
        </p:txBody>
      </p:sp>
      <p:sp>
        <p:nvSpPr>
          <p:cNvPr id="53" name="Title 2"/>
          <p:cNvSpPr txBox="1">
            <a:spLocks/>
          </p:cNvSpPr>
          <p:nvPr/>
        </p:nvSpPr>
        <p:spPr bwMode="auto">
          <a:xfrm>
            <a:off x="592667" y="660402"/>
            <a:ext cx="5401733" cy="287868"/>
          </a:xfrm>
          <a:prstGeom prst="rect">
            <a:avLst/>
          </a:prstGeom>
          <a:noFill/>
          <a:ln w="9525">
            <a:noFill/>
            <a:miter lim="800000"/>
            <a:headEnd/>
            <a:tailEnd/>
          </a:ln>
        </p:spPr>
        <p:txBody>
          <a:bodyPr vert="horz" wrap="square" lIns="0" tIns="0" rIns="0" bIns="0" numCol="1" anchor="ctr" anchorCtr="0" compatLnSpc="1">
            <a:prstTxWarp prst="textNoShape">
              <a:avLst/>
            </a:prstTxWarp>
            <a:normAutofit fontScale="90000" lnSpcReduction="20000"/>
          </a:bodyPr>
          <a:lstStyle>
            <a:lvl1pPr algn="l" rtl="0" eaLnBrk="1" fontAlgn="base" hangingPunct="1">
              <a:spcBef>
                <a:spcPct val="0"/>
              </a:spcBef>
              <a:spcAft>
                <a:spcPct val="0"/>
              </a:spcAft>
              <a:defRPr b="1">
                <a:solidFill>
                  <a:srgbClr val="002D72"/>
                </a:solidFill>
                <a:latin typeface="+mj-lt"/>
                <a:ea typeface="ＭＳ Ｐゴシック" charset="0"/>
                <a:cs typeface="ＭＳ Ｐゴシック" charset="0"/>
              </a:defRPr>
            </a:lvl1pPr>
            <a:lvl2pPr algn="l" rtl="0" eaLnBrk="1" fontAlgn="base" hangingPunct="1">
              <a:spcBef>
                <a:spcPct val="0"/>
              </a:spcBef>
              <a:spcAft>
                <a:spcPct val="0"/>
              </a:spcAft>
              <a:defRPr b="1">
                <a:solidFill>
                  <a:srgbClr val="002D72"/>
                </a:solidFill>
                <a:latin typeface="Arial" charset="0"/>
                <a:ea typeface="ＭＳ Ｐゴシック" charset="0"/>
                <a:cs typeface="ＭＳ Ｐゴシック" charset="0"/>
              </a:defRPr>
            </a:lvl2pPr>
            <a:lvl3pPr algn="l" rtl="0" eaLnBrk="1" fontAlgn="base" hangingPunct="1">
              <a:spcBef>
                <a:spcPct val="0"/>
              </a:spcBef>
              <a:spcAft>
                <a:spcPct val="0"/>
              </a:spcAft>
              <a:defRPr b="1">
                <a:solidFill>
                  <a:srgbClr val="002D72"/>
                </a:solidFill>
                <a:latin typeface="Arial" charset="0"/>
                <a:ea typeface="ＭＳ Ｐゴシック" charset="0"/>
                <a:cs typeface="ＭＳ Ｐゴシック" charset="0"/>
              </a:defRPr>
            </a:lvl3pPr>
            <a:lvl4pPr algn="l" rtl="0" eaLnBrk="1" fontAlgn="base" hangingPunct="1">
              <a:spcBef>
                <a:spcPct val="0"/>
              </a:spcBef>
              <a:spcAft>
                <a:spcPct val="0"/>
              </a:spcAft>
              <a:defRPr b="1">
                <a:solidFill>
                  <a:srgbClr val="002D72"/>
                </a:solidFill>
                <a:latin typeface="Arial" charset="0"/>
                <a:ea typeface="ＭＳ Ｐゴシック" charset="0"/>
                <a:cs typeface="ＭＳ Ｐゴシック" charset="0"/>
              </a:defRPr>
            </a:lvl4pPr>
            <a:lvl5pPr algn="l" rtl="0" eaLnBrk="1" fontAlgn="base" hangingPunct="1">
              <a:spcBef>
                <a:spcPct val="0"/>
              </a:spcBef>
              <a:spcAft>
                <a:spcPct val="0"/>
              </a:spcAft>
              <a:defRPr b="1">
                <a:solidFill>
                  <a:srgbClr val="002D72"/>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2800" b="1">
                <a:solidFill>
                  <a:srgbClr val="669900"/>
                </a:solidFill>
                <a:latin typeface="Arial" charset="0"/>
              </a:defRPr>
            </a:lvl6pPr>
            <a:lvl7pPr marL="914400" algn="l" rtl="0" eaLnBrk="1" fontAlgn="base" hangingPunct="1">
              <a:spcBef>
                <a:spcPct val="0"/>
              </a:spcBef>
              <a:spcAft>
                <a:spcPct val="0"/>
              </a:spcAft>
              <a:defRPr sz="2800" b="1">
                <a:solidFill>
                  <a:srgbClr val="669900"/>
                </a:solidFill>
                <a:latin typeface="Arial" charset="0"/>
              </a:defRPr>
            </a:lvl7pPr>
            <a:lvl8pPr marL="1371600" algn="l" rtl="0" eaLnBrk="1" fontAlgn="base" hangingPunct="1">
              <a:spcBef>
                <a:spcPct val="0"/>
              </a:spcBef>
              <a:spcAft>
                <a:spcPct val="0"/>
              </a:spcAft>
              <a:defRPr sz="2800" b="1">
                <a:solidFill>
                  <a:srgbClr val="669900"/>
                </a:solidFill>
                <a:latin typeface="Arial" charset="0"/>
              </a:defRPr>
            </a:lvl8pPr>
            <a:lvl9pPr marL="1828800" algn="l" rtl="0" eaLnBrk="1" fontAlgn="base" hangingPunct="1">
              <a:spcBef>
                <a:spcPct val="0"/>
              </a:spcBef>
              <a:spcAft>
                <a:spcPct val="0"/>
              </a:spcAft>
              <a:defRPr sz="2800" b="1">
                <a:solidFill>
                  <a:srgbClr val="669900"/>
                </a:solidFill>
                <a:latin typeface="Arial" charset="0"/>
              </a:defRPr>
            </a:lvl9pPr>
          </a:lstStyle>
          <a:p>
            <a:pPr defTabSz="1219170">
              <a:defRPr/>
            </a:pPr>
            <a:r>
              <a:rPr lang="en-US" sz="2400" kern="0" dirty="0">
                <a:latin typeface="Arial"/>
              </a:rPr>
              <a:t>Cognitive Dissonance</a:t>
            </a:r>
          </a:p>
        </p:txBody>
      </p:sp>
    </p:spTree>
    <p:extLst>
      <p:ext uri="{BB962C8B-B14F-4D97-AF65-F5344CB8AC3E}">
        <p14:creationId xmlns:p14="http://schemas.microsoft.com/office/powerpoint/2010/main" val="3050970897"/>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a:graphicFrameLocks/>
          </p:cNvGraphicFramePr>
          <p:nvPr>
            <p:extLst/>
          </p:nvPr>
        </p:nvGraphicFramePr>
        <p:xfrm>
          <a:off x="609601" y="1619291"/>
          <a:ext cx="10769599" cy="4300835"/>
        </p:xfrm>
        <a:graphic>
          <a:graphicData uri="http://schemas.openxmlformats.org/drawingml/2006/chart">
            <c:chart xmlns:c="http://schemas.openxmlformats.org/drawingml/2006/chart" xmlns:r="http://schemas.openxmlformats.org/officeDocument/2006/relationships" r:id="rId3"/>
          </a:graphicData>
        </a:graphic>
      </p:graphicFrame>
      <p:sp>
        <p:nvSpPr>
          <p:cNvPr id="5" name="Date Placeholder 3"/>
          <p:cNvSpPr txBox="1">
            <a:spLocks/>
          </p:cNvSpPr>
          <p:nvPr/>
        </p:nvSpPr>
        <p:spPr>
          <a:xfrm>
            <a:off x="0" y="6641935"/>
            <a:ext cx="1727200" cy="171083"/>
          </a:xfrm>
          <a:prstGeom prst="rect">
            <a:avLst/>
          </a:prstGeom>
        </p:spPr>
        <p:txBody>
          <a:bodyPr vert="horz" lIns="121920" tIns="60960" rIns="121920" bIns="6096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67" dirty="0">
                <a:solidFill>
                  <a:schemeClr val="accent2">
                    <a:lumMod val="60000"/>
                    <a:lumOff val="40000"/>
                  </a:schemeClr>
                </a:solidFill>
                <a:latin typeface="Arial" panose="020B0604020202020204" pitchFamily="34" charset="0"/>
                <a:cs typeface="Arial" panose="020B0604020202020204" pitchFamily="34" charset="0"/>
              </a:rPr>
              <a:t>All. Together. Certain.</a:t>
            </a:r>
          </a:p>
        </p:txBody>
      </p:sp>
      <p:sp>
        <p:nvSpPr>
          <p:cNvPr id="6" name="Slide Number Placeholder 4"/>
          <p:cNvSpPr txBox="1">
            <a:spLocks/>
          </p:cNvSpPr>
          <p:nvPr/>
        </p:nvSpPr>
        <p:spPr>
          <a:xfrm>
            <a:off x="11074400" y="6630479"/>
            <a:ext cx="812800" cy="191996"/>
          </a:xfrm>
          <a:prstGeom prst="rect">
            <a:avLst/>
          </a:prstGeom>
        </p:spPr>
        <p:txBody>
          <a:bodyPr vert="horz" lIns="121920" tIns="60960" rIns="121920" bIns="6096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9790D64-5A85-4B56-9A17-457EA51F68E8}" type="slidenum">
              <a:rPr lang="en-US" sz="1067">
                <a:solidFill>
                  <a:schemeClr val="accent2">
                    <a:lumMod val="60000"/>
                    <a:lumOff val="40000"/>
                  </a:schemeClr>
                </a:solidFill>
                <a:latin typeface="Arial" panose="020B0604020202020204" pitchFamily="34" charset="0"/>
                <a:cs typeface="Arial" panose="020B0604020202020204" pitchFamily="34" charset="0"/>
              </a:rPr>
              <a:t>23</a:t>
            </a:fld>
            <a:endParaRPr lang="en-US" sz="1067" dirty="0">
              <a:solidFill>
                <a:schemeClr val="accent2">
                  <a:lumMod val="60000"/>
                  <a:lumOff val="40000"/>
                </a:schemeClr>
              </a:solidFill>
              <a:latin typeface="Arial" panose="020B0604020202020204" pitchFamily="34" charset="0"/>
              <a:cs typeface="Arial" panose="020B0604020202020204" pitchFamily="34" charset="0"/>
            </a:endParaRPr>
          </a:p>
        </p:txBody>
      </p:sp>
      <p:grpSp>
        <p:nvGrpSpPr>
          <p:cNvPr id="8" name="Group 7"/>
          <p:cNvGrpSpPr/>
          <p:nvPr/>
        </p:nvGrpSpPr>
        <p:grpSpPr>
          <a:xfrm>
            <a:off x="11920346" y="6592584"/>
            <a:ext cx="271655" cy="270720"/>
            <a:chOff x="5271178" y="1020500"/>
            <a:chExt cx="549020" cy="547130"/>
          </a:xfrm>
        </p:grpSpPr>
        <p:sp>
          <p:nvSpPr>
            <p:cNvPr id="9" name="Rectangle 23"/>
            <p:cNvSpPr>
              <a:spLocks noChangeArrowheads="1"/>
            </p:cNvSpPr>
            <p:nvPr/>
          </p:nvSpPr>
          <p:spPr bwMode="auto">
            <a:xfrm>
              <a:off x="5271178" y="1020500"/>
              <a:ext cx="153171" cy="153171"/>
            </a:xfrm>
            <a:prstGeom prst="rect">
              <a:avLst/>
            </a:prstGeom>
            <a:solidFill>
              <a:srgbClr val="002D72"/>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 name="Rectangle 24"/>
            <p:cNvSpPr>
              <a:spLocks noChangeArrowheads="1"/>
            </p:cNvSpPr>
            <p:nvPr/>
          </p:nvSpPr>
          <p:spPr bwMode="auto">
            <a:xfrm>
              <a:off x="5469733" y="1020500"/>
              <a:ext cx="152541" cy="153171"/>
            </a:xfrm>
            <a:prstGeom prst="rect">
              <a:avLst/>
            </a:prstGeom>
            <a:solidFill>
              <a:srgbClr val="9BCBEB"/>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25"/>
            <p:cNvSpPr>
              <a:spLocks noChangeArrowheads="1"/>
            </p:cNvSpPr>
            <p:nvPr/>
          </p:nvSpPr>
          <p:spPr bwMode="auto">
            <a:xfrm>
              <a:off x="5667027" y="1020500"/>
              <a:ext cx="153171" cy="153171"/>
            </a:xfrm>
            <a:prstGeom prst="rect">
              <a:avLst/>
            </a:prstGeom>
            <a:solidFill>
              <a:srgbClr val="319B42"/>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 name="Rectangle 26"/>
            <p:cNvSpPr>
              <a:spLocks noChangeArrowheads="1"/>
            </p:cNvSpPr>
            <p:nvPr/>
          </p:nvSpPr>
          <p:spPr bwMode="auto">
            <a:xfrm>
              <a:off x="5271178" y="1216534"/>
              <a:ext cx="153171" cy="153171"/>
            </a:xfrm>
            <a:prstGeom prst="rect">
              <a:avLst/>
            </a:prstGeom>
            <a:solidFill>
              <a:srgbClr val="DC582A"/>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Rectangle 27"/>
            <p:cNvSpPr>
              <a:spLocks noChangeArrowheads="1"/>
            </p:cNvSpPr>
            <p:nvPr/>
          </p:nvSpPr>
          <p:spPr bwMode="auto">
            <a:xfrm>
              <a:off x="5469733" y="1216534"/>
              <a:ext cx="152541" cy="153171"/>
            </a:xfrm>
            <a:prstGeom prst="rect">
              <a:avLst/>
            </a:prstGeom>
            <a:solidFill>
              <a:srgbClr val="0072CE"/>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Rectangle 28"/>
            <p:cNvSpPr>
              <a:spLocks noChangeArrowheads="1"/>
            </p:cNvSpPr>
            <p:nvPr/>
          </p:nvSpPr>
          <p:spPr bwMode="auto">
            <a:xfrm>
              <a:off x="5667027" y="1216534"/>
              <a:ext cx="153171" cy="153171"/>
            </a:xfrm>
            <a:prstGeom prst="rect">
              <a:avLst/>
            </a:prstGeom>
            <a:solidFill>
              <a:srgbClr val="B5BD00"/>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Rectangle 29"/>
            <p:cNvSpPr>
              <a:spLocks noChangeArrowheads="1"/>
            </p:cNvSpPr>
            <p:nvPr/>
          </p:nvSpPr>
          <p:spPr bwMode="auto">
            <a:xfrm>
              <a:off x="5667027" y="1414459"/>
              <a:ext cx="153171" cy="153171"/>
            </a:xfrm>
            <a:prstGeom prst="rect">
              <a:avLst/>
            </a:prstGeom>
            <a:solidFill>
              <a:srgbClr val="7BA4DB"/>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Rectangle 30"/>
            <p:cNvSpPr>
              <a:spLocks noChangeArrowheads="1"/>
            </p:cNvSpPr>
            <p:nvPr/>
          </p:nvSpPr>
          <p:spPr bwMode="auto">
            <a:xfrm>
              <a:off x="5469733" y="1414459"/>
              <a:ext cx="152541" cy="153171"/>
            </a:xfrm>
            <a:prstGeom prst="rect">
              <a:avLst/>
            </a:prstGeom>
            <a:solidFill>
              <a:srgbClr val="DCE5DF"/>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Rectangle 31"/>
            <p:cNvSpPr>
              <a:spLocks noChangeArrowheads="1"/>
            </p:cNvSpPr>
            <p:nvPr/>
          </p:nvSpPr>
          <p:spPr bwMode="auto">
            <a:xfrm>
              <a:off x="5271178" y="1414459"/>
              <a:ext cx="153171" cy="153171"/>
            </a:xfrm>
            <a:prstGeom prst="rect">
              <a:avLst/>
            </a:prstGeom>
            <a:solidFill>
              <a:srgbClr val="FFC716"/>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8" name="Rectangle 17"/>
          <p:cNvSpPr/>
          <p:nvPr/>
        </p:nvSpPr>
        <p:spPr>
          <a:xfrm>
            <a:off x="0" y="651935"/>
            <a:ext cx="304800" cy="304800"/>
          </a:xfrm>
          <a:prstGeom prst="rect">
            <a:avLst/>
          </a:prstGeom>
          <a:solidFill>
            <a:srgbClr val="0072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072CE"/>
              </a:solidFill>
            </a:endParaRPr>
          </a:p>
        </p:txBody>
      </p:sp>
      <p:sp>
        <p:nvSpPr>
          <p:cNvPr id="19" name="Rectangle 18"/>
          <p:cNvSpPr/>
          <p:nvPr/>
        </p:nvSpPr>
        <p:spPr>
          <a:xfrm>
            <a:off x="3657600" y="651935"/>
            <a:ext cx="8534400" cy="304800"/>
          </a:xfrm>
          <a:prstGeom prst="rect">
            <a:avLst/>
          </a:prstGeom>
          <a:solidFill>
            <a:srgbClr val="0072C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072CE"/>
              </a:solidFill>
            </a:endParaRPr>
          </a:p>
        </p:txBody>
      </p:sp>
      <p:sp>
        <p:nvSpPr>
          <p:cNvPr id="20" name="Title 2"/>
          <p:cNvSpPr txBox="1">
            <a:spLocks/>
          </p:cNvSpPr>
          <p:nvPr/>
        </p:nvSpPr>
        <p:spPr bwMode="auto">
          <a:xfrm>
            <a:off x="592667" y="660402"/>
            <a:ext cx="5401733" cy="287868"/>
          </a:xfrm>
          <a:prstGeom prst="rect">
            <a:avLst/>
          </a:prstGeom>
          <a:noFill/>
          <a:ln w="9525">
            <a:noFill/>
            <a:miter lim="800000"/>
            <a:headEnd/>
            <a:tailEnd/>
          </a:ln>
        </p:spPr>
        <p:txBody>
          <a:bodyPr vert="horz" wrap="square" lIns="0" tIns="0" rIns="0" bIns="0" numCol="1" anchor="ctr" anchorCtr="0" compatLnSpc="1">
            <a:prstTxWarp prst="textNoShape">
              <a:avLst/>
            </a:prstTxWarp>
            <a:normAutofit fontScale="90000" lnSpcReduction="20000"/>
          </a:bodyPr>
          <a:lstStyle>
            <a:lvl1pPr algn="l" rtl="0" eaLnBrk="1" fontAlgn="base" hangingPunct="1">
              <a:spcBef>
                <a:spcPct val="0"/>
              </a:spcBef>
              <a:spcAft>
                <a:spcPct val="0"/>
              </a:spcAft>
              <a:defRPr b="1">
                <a:solidFill>
                  <a:srgbClr val="002D72"/>
                </a:solidFill>
                <a:latin typeface="+mj-lt"/>
                <a:ea typeface="ＭＳ Ｐゴシック" charset="0"/>
                <a:cs typeface="ＭＳ Ｐゴシック" charset="0"/>
              </a:defRPr>
            </a:lvl1pPr>
            <a:lvl2pPr algn="l" rtl="0" eaLnBrk="1" fontAlgn="base" hangingPunct="1">
              <a:spcBef>
                <a:spcPct val="0"/>
              </a:spcBef>
              <a:spcAft>
                <a:spcPct val="0"/>
              </a:spcAft>
              <a:defRPr b="1">
                <a:solidFill>
                  <a:srgbClr val="002D72"/>
                </a:solidFill>
                <a:latin typeface="Arial" charset="0"/>
                <a:ea typeface="ＭＳ Ｐゴシック" charset="0"/>
                <a:cs typeface="ＭＳ Ｐゴシック" charset="0"/>
              </a:defRPr>
            </a:lvl2pPr>
            <a:lvl3pPr algn="l" rtl="0" eaLnBrk="1" fontAlgn="base" hangingPunct="1">
              <a:spcBef>
                <a:spcPct val="0"/>
              </a:spcBef>
              <a:spcAft>
                <a:spcPct val="0"/>
              </a:spcAft>
              <a:defRPr b="1">
                <a:solidFill>
                  <a:srgbClr val="002D72"/>
                </a:solidFill>
                <a:latin typeface="Arial" charset="0"/>
                <a:ea typeface="ＭＳ Ｐゴシック" charset="0"/>
                <a:cs typeface="ＭＳ Ｐゴシック" charset="0"/>
              </a:defRPr>
            </a:lvl3pPr>
            <a:lvl4pPr algn="l" rtl="0" eaLnBrk="1" fontAlgn="base" hangingPunct="1">
              <a:spcBef>
                <a:spcPct val="0"/>
              </a:spcBef>
              <a:spcAft>
                <a:spcPct val="0"/>
              </a:spcAft>
              <a:defRPr b="1">
                <a:solidFill>
                  <a:srgbClr val="002D72"/>
                </a:solidFill>
                <a:latin typeface="Arial" charset="0"/>
                <a:ea typeface="ＭＳ Ｐゴシック" charset="0"/>
                <a:cs typeface="ＭＳ Ｐゴシック" charset="0"/>
              </a:defRPr>
            </a:lvl4pPr>
            <a:lvl5pPr algn="l" rtl="0" eaLnBrk="1" fontAlgn="base" hangingPunct="1">
              <a:spcBef>
                <a:spcPct val="0"/>
              </a:spcBef>
              <a:spcAft>
                <a:spcPct val="0"/>
              </a:spcAft>
              <a:defRPr b="1">
                <a:solidFill>
                  <a:srgbClr val="002D72"/>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2800" b="1">
                <a:solidFill>
                  <a:srgbClr val="669900"/>
                </a:solidFill>
                <a:latin typeface="Arial" charset="0"/>
              </a:defRPr>
            </a:lvl6pPr>
            <a:lvl7pPr marL="914400" algn="l" rtl="0" eaLnBrk="1" fontAlgn="base" hangingPunct="1">
              <a:spcBef>
                <a:spcPct val="0"/>
              </a:spcBef>
              <a:spcAft>
                <a:spcPct val="0"/>
              </a:spcAft>
              <a:defRPr sz="2800" b="1">
                <a:solidFill>
                  <a:srgbClr val="669900"/>
                </a:solidFill>
                <a:latin typeface="Arial" charset="0"/>
              </a:defRPr>
            </a:lvl7pPr>
            <a:lvl8pPr marL="1371600" algn="l" rtl="0" eaLnBrk="1" fontAlgn="base" hangingPunct="1">
              <a:spcBef>
                <a:spcPct val="0"/>
              </a:spcBef>
              <a:spcAft>
                <a:spcPct val="0"/>
              </a:spcAft>
              <a:defRPr sz="2800" b="1">
                <a:solidFill>
                  <a:srgbClr val="669900"/>
                </a:solidFill>
                <a:latin typeface="Arial" charset="0"/>
              </a:defRPr>
            </a:lvl8pPr>
            <a:lvl9pPr marL="1828800" algn="l" rtl="0" eaLnBrk="1" fontAlgn="base" hangingPunct="1">
              <a:spcBef>
                <a:spcPct val="0"/>
              </a:spcBef>
              <a:spcAft>
                <a:spcPct val="0"/>
              </a:spcAft>
              <a:defRPr sz="2800" b="1">
                <a:solidFill>
                  <a:srgbClr val="669900"/>
                </a:solidFill>
                <a:latin typeface="Arial" charset="0"/>
              </a:defRPr>
            </a:lvl9pPr>
          </a:lstStyle>
          <a:p>
            <a:pPr defTabSz="1219170">
              <a:defRPr/>
            </a:pPr>
            <a:r>
              <a:rPr lang="en-US" sz="2400" kern="0" dirty="0">
                <a:latin typeface="Arial"/>
              </a:rPr>
              <a:t>Drug &amp; Alcohol Use</a:t>
            </a:r>
          </a:p>
        </p:txBody>
      </p:sp>
    </p:spTree>
    <p:extLst>
      <p:ext uri="{BB962C8B-B14F-4D97-AF65-F5344CB8AC3E}">
        <p14:creationId xmlns:p14="http://schemas.microsoft.com/office/powerpoint/2010/main" val="2655929535"/>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p:cNvGraphicFramePr>
            <a:graphicFrameLocks/>
          </p:cNvGraphicFramePr>
          <p:nvPr>
            <p:extLst/>
          </p:nvPr>
        </p:nvGraphicFramePr>
        <p:xfrm>
          <a:off x="609601" y="1596891"/>
          <a:ext cx="11310745" cy="4778509"/>
        </p:xfrm>
        <a:graphic>
          <a:graphicData uri="http://schemas.openxmlformats.org/drawingml/2006/chart">
            <c:chart xmlns:c="http://schemas.openxmlformats.org/drawingml/2006/chart" xmlns:r="http://schemas.openxmlformats.org/officeDocument/2006/relationships" r:id="rId3"/>
          </a:graphicData>
        </a:graphic>
      </p:graphicFrame>
      <p:sp>
        <p:nvSpPr>
          <p:cNvPr id="5" name="Date Placeholder 3"/>
          <p:cNvSpPr txBox="1">
            <a:spLocks/>
          </p:cNvSpPr>
          <p:nvPr/>
        </p:nvSpPr>
        <p:spPr>
          <a:xfrm>
            <a:off x="0" y="6641935"/>
            <a:ext cx="1727200" cy="171083"/>
          </a:xfrm>
          <a:prstGeom prst="rect">
            <a:avLst/>
          </a:prstGeom>
        </p:spPr>
        <p:txBody>
          <a:bodyPr vert="horz" lIns="121920" tIns="60960" rIns="121920" bIns="6096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67" dirty="0">
                <a:solidFill>
                  <a:schemeClr val="accent2">
                    <a:lumMod val="60000"/>
                    <a:lumOff val="40000"/>
                  </a:schemeClr>
                </a:solidFill>
                <a:latin typeface="Arial" panose="020B0604020202020204" pitchFamily="34" charset="0"/>
                <a:cs typeface="Arial" panose="020B0604020202020204" pitchFamily="34" charset="0"/>
              </a:rPr>
              <a:t>All. Together. Certain.</a:t>
            </a:r>
          </a:p>
        </p:txBody>
      </p:sp>
      <p:sp>
        <p:nvSpPr>
          <p:cNvPr id="6" name="Slide Number Placeholder 4"/>
          <p:cNvSpPr txBox="1">
            <a:spLocks/>
          </p:cNvSpPr>
          <p:nvPr/>
        </p:nvSpPr>
        <p:spPr>
          <a:xfrm>
            <a:off x="11074400" y="6630479"/>
            <a:ext cx="812800" cy="191996"/>
          </a:xfrm>
          <a:prstGeom prst="rect">
            <a:avLst/>
          </a:prstGeom>
        </p:spPr>
        <p:txBody>
          <a:bodyPr vert="horz" lIns="121920" tIns="60960" rIns="121920" bIns="6096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9790D64-5A85-4B56-9A17-457EA51F68E8}" type="slidenum">
              <a:rPr lang="en-US" sz="1067">
                <a:solidFill>
                  <a:schemeClr val="accent2">
                    <a:lumMod val="60000"/>
                    <a:lumOff val="40000"/>
                  </a:schemeClr>
                </a:solidFill>
                <a:latin typeface="Arial" panose="020B0604020202020204" pitchFamily="34" charset="0"/>
                <a:cs typeface="Arial" panose="020B0604020202020204" pitchFamily="34" charset="0"/>
              </a:rPr>
              <a:t>24</a:t>
            </a:fld>
            <a:endParaRPr lang="en-US" sz="1067" dirty="0">
              <a:solidFill>
                <a:schemeClr val="accent2">
                  <a:lumMod val="60000"/>
                  <a:lumOff val="40000"/>
                </a:schemeClr>
              </a:solidFill>
              <a:latin typeface="Arial" panose="020B0604020202020204" pitchFamily="34" charset="0"/>
              <a:cs typeface="Arial" panose="020B0604020202020204" pitchFamily="34" charset="0"/>
            </a:endParaRPr>
          </a:p>
        </p:txBody>
      </p:sp>
      <p:grpSp>
        <p:nvGrpSpPr>
          <p:cNvPr id="7" name="Group 6"/>
          <p:cNvGrpSpPr/>
          <p:nvPr/>
        </p:nvGrpSpPr>
        <p:grpSpPr>
          <a:xfrm>
            <a:off x="11920346" y="6592584"/>
            <a:ext cx="271655" cy="270720"/>
            <a:chOff x="5271178" y="1020500"/>
            <a:chExt cx="549020" cy="547130"/>
          </a:xfrm>
        </p:grpSpPr>
        <p:sp>
          <p:nvSpPr>
            <p:cNvPr id="8" name="Rectangle 23"/>
            <p:cNvSpPr>
              <a:spLocks noChangeArrowheads="1"/>
            </p:cNvSpPr>
            <p:nvPr/>
          </p:nvSpPr>
          <p:spPr bwMode="auto">
            <a:xfrm>
              <a:off x="5271178" y="1020500"/>
              <a:ext cx="153171" cy="153171"/>
            </a:xfrm>
            <a:prstGeom prst="rect">
              <a:avLst/>
            </a:prstGeom>
            <a:solidFill>
              <a:srgbClr val="002D72"/>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 name="Rectangle 24"/>
            <p:cNvSpPr>
              <a:spLocks noChangeArrowheads="1"/>
            </p:cNvSpPr>
            <p:nvPr/>
          </p:nvSpPr>
          <p:spPr bwMode="auto">
            <a:xfrm>
              <a:off x="5469733" y="1020500"/>
              <a:ext cx="152541" cy="153171"/>
            </a:xfrm>
            <a:prstGeom prst="rect">
              <a:avLst/>
            </a:prstGeom>
            <a:solidFill>
              <a:srgbClr val="9BCBEB"/>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25"/>
            <p:cNvSpPr>
              <a:spLocks noChangeArrowheads="1"/>
            </p:cNvSpPr>
            <p:nvPr/>
          </p:nvSpPr>
          <p:spPr bwMode="auto">
            <a:xfrm>
              <a:off x="5667027" y="1020500"/>
              <a:ext cx="153171" cy="153171"/>
            </a:xfrm>
            <a:prstGeom prst="rect">
              <a:avLst/>
            </a:prstGeom>
            <a:solidFill>
              <a:srgbClr val="319B42"/>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 name="Rectangle 26"/>
            <p:cNvSpPr>
              <a:spLocks noChangeArrowheads="1"/>
            </p:cNvSpPr>
            <p:nvPr/>
          </p:nvSpPr>
          <p:spPr bwMode="auto">
            <a:xfrm>
              <a:off x="5271178" y="1216534"/>
              <a:ext cx="153171" cy="153171"/>
            </a:xfrm>
            <a:prstGeom prst="rect">
              <a:avLst/>
            </a:prstGeom>
            <a:solidFill>
              <a:srgbClr val="DC582A"/>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Rectangle 27"/>
            <p:cNvSpPr>
              <a:spLocks noChangeArrowheads="1"/>
            </p:cNvSpPr>
            <p:nvPr/>
          </p:nvSpPr>
          <p:spPr bwMode="auto">
            <a:xfrm>
              <a:off x="5469733" y="1216534"/>
              <a:ext cx="152541" cy="153171"/>
            </a:xfrm>
            <a:prstGeom prst="rect">
              <a:avLst/>
            </a:prstGeom>
            <a:solidFill>
              <a:srgbClr val="0072CE"/>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Rectangle 28"/>
            <p:cNvSpPr>
              <a:spLocks noChangeArrowheads="1"/>
            </p:cNvSpPr>
            <p:nvPr/>
          </p:nvSpPr>
          <p:spPr bwMode="auto">
            <a:xfrm>
              <a:off x="5667027" y="1216534"/>
              <a:ext cx="153171" cy="153171"/>
            </a:xfrm>
            <a:prstGeom prst="rect">
              <a:avLst/>
            </a:prstGeom>
            <a:solidFill>
              <a:srgbClr val="B5BD00"/>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Rectangle 29"/>
            <p:cNvSpPr>
              <a:spLocks noChangeArrowheads="1"/>
            </p:cNvSpPr>
            <p:nvPr/>
          </p:nvSpPr>
          <p:spPr bwMode="auto">
            <a:xfrm>
              <a:off x="5667027" y="1414459"/>
              <a:ext cx="153171" cy="153171"/>
            </a:xfrm>
            <a:prstGeom prst="rect">
              <a:avLst/>
            </a:prstGeom>
            <a:solidFill>
              <a:srgbClr val="7BA4DB"/>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Rectangle 30"/>
            <p:cNvSpPr>
              <a:spLocks noChangeArrowheads="1"/>
            </p:cNvSpPr>
            <p:nvPr/>
          </p:nvSpPr>
          <p:spPr bwMode="auto">
            <a:xfrm>
              <a:off x="5469733" y="1414459"/>
              <a:ext cx="152541" cy="153171"/>
            </a:xfrm>
            <a:prstGeom prst="rect">
              <a:avLst/>
            </a:prstGeom>
            <a:solidFill>
              <a:srgbClr val="DCE5DF"/>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Rectangle 31"/>
            <p:cNvSpPr>
              <a:spLocks noChangeArrowheads="1"/>
            </p:cNvSpPr>
            <p:nvPr/>
          </p:nvSpPr>
          <p:spPr bwMode="auto">
            <a:xfrm>
              <a:off x="5271178" y="1414459"/>
              <a:ext cx="153171" cy="153171"/>
            </a:xfrm>
            <a:prstGeom prst="rect">
              <a:avLst/>
            </a:prstGeom>
            <a:solidFill>
              <a:srgbClr val="FFC716"/>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8" name="Rectangle 17"/>
          <p:cNvSpPr/>
          <p:nvPr/>
        </p:nvSpPr>
        <p:spPr>
          <a:xfrm>
            <a:off x="0" y="651935"/>
            <a:ext cx="304800" cy="304800"/>
          </a:xfrm>
          <a:prstGeom prst="rect">
            <a:avLst/>
          </a:prstGeom>
          <a:solidFill>
            <a:srgbClr val="0072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072CE"/>
              </a:solidFill>
            </a:endParaRPr>
          </a:p>
        </p:txBody>
      </p:sp>
      <p:sp>
        <p:nvSpPr>
          <p:cNvPr id="19" name="Rectangle 18"/>
          <p:cNvSpPr/>
          <p:nvPr/>
        </p:nvSpPr>
        <p:spPr>
          <a:xfrm>
            <a:off x="3048000" y="651935"/>
            <a:ext cx="9144000" cy="304800"/>
          </a:xfrm>
          <a:prstGeom prst="rect">
            <a:avLst/>
          </a:prstGeom>
          <a:solidFill>
            <a:srgbClr val="0072C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072CE"/>
              </a:solidFill>
            </a:endParaRPr>
          </a:p>
        </p:txBody>
      </p:sp>
      <p:sp>
        <p:nvSpPr>
          <p:cNvPr id="20" name="Title 2"/>
          <p:cNvSpPr txBox="1">
            <a:spLocks/>
          </p:cNvSpPr>
          <p:nvPr/>
        </p:nvSpPr>
        <p:spPr bwMode="auto">
          <a:xfrm>
            <a:off x="592667" y="660402"/>
            <a:ext cx="5401733" cy="287868"/>
          </a:xfrm>
          <a:prstGeom prst="rect">
            <a:avLst/>
          </a:prstGeom>
          <a:noFill/>
          <a:ln w="9525">
            <a:noFill/>
            <a:miter lim="800000"/>
            <a:headEnd/>
            <a:tailEnd/>
          </a:ln>
        </p:spPr>
        <p:txBody>
          <a:bodyPr vert="horz" wrap="square" lIns="0" tIns="0" rIns="0" bIns="0" numCol="1" anchor="ctr" anchorCtr="0" compatLnSpc="1">
            <a:prstTxWarp prst="textNoShape">
              <a:avLst/>
            </a:prstTxWarp>
            <a:normAutofit fontScale="90000" lnSpcReduction="20000"/>
          </a:bodyPr>
          <a:lstStyle>
            <a:lvl1pPr algn="l" rtl="0" eaLnBrk="1" fontAlgn="base" hangingPunct="1">
              <a:spcBef>
                <a:spcPct val="0"/>
              </a:spcBef>
              <a:spcAft>
                <a:spcPct val="0"/>
              </a:spcAft>
              <a:defRPr b="1">
                <a:solidFill>
                  <a:srgbClr val="002D72"/>
                </a:solidFill>
                <a:latin typeface="+mj-lt"/>
                <a:ea typeface="ＭＳ Ｐゴシック" charset="0"/>
                <a:cs typeface="ＭＳ Ｐゴシック" charset="0"/>
              </a:defRPr>
            </a:lvl1pPr>
            <a:lvl2pPr algn="l" rtl="0" eaLnBrk="1" fontAlgn="base" hangingPunct="1">
              <a:spcBef>
                <a:spcPct val="0"/>
              </a:spcBef>
              <a:spcAft>
                <a:spcPct val="0"/>
              </a:spcAft>
              <a:defRPr b="1">
                <a:solidFill>
                  <a:srgbClr val="002D72"/>
                </a:solidFill>
                <a:latin typeface="Arial" charset="0"/>
                <a:ea typeface="ＭＳ Ｐゴシック" charset="0"/>
                <a:cs typeface="ＭＳ Ｐゴシック" charset="0"/>
              </a:defRPr>
            </a:lvl2pPr>
            <a:lvl3pPr algn="l" rtl="0" eaLnBrk="1" fontAlgn="base" hangingPunct="1">
              <a:spcBef>
                <a:spcPct val="0"/>
              </a:spcBef>
              <a:spcAft>
                <a:spcPct val="0"/>
              </a:spcAft>
              <a:defRPr b="1">
                <a:solidFill>
                  <a:srgbClr val="002D72"/>
                </a:solidFill>
                <a:latin typeface="Arial" charset="0"/>
                <a:ea typeface="ＭＳ Ｐゴシック" charset="0"/>
                <a:cs typeface="ＭＳ Ｐゴシック" charset="0"/>
              </a:defRPr>
            </a:lvl3pPr>
            <a:lvl4pPr algn="l" rtl="0" eaLnBrk="1" fontAlgn="base" hangingPunct="1">
              <a:spcBef>
                <a:spcPct val="0"/>
              </a:spcBef>
              <a:spcAft>
                <a:spcPct val="0"/>
              </a:spcAft>
              <a:defRPr b="1">
                <a:solidFill>
                  <a:srgbClr val="002D72"/>
                </a:solidFill>
                <a:latin typeface="Arial" charset="0"/>
                <a:ea typeface="ＭＳ Ｐゴシック" charset="0"/>
                <a:cs typeface="ＭＳ Ｐゴシック" charset="0"/>
              </a:defRPr>
            </a:lvl4pPr>
            <a:lvl5pPr algn="l" rtl="0" eaLnBrk="1" fontAlgn="base" hangingPunct="1">
              <a:spcBef>
                <a:spcPct val="0"/>
              </a:spcBef>
              <a:spcAft>
                <a:spcPct val="0"/>
              </a:spcAft>
              <a:defRPr b="1">
                <a:solidFill>
                  <a:srgbClr val="002D72"/>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2800" b="1">
                <a:solidFill>
                  <a:srgbClr val="669900"/>
                </a:solidFill>
                <a:latin typeface="Arial" charset="0"/>
              </a:defRPr>
            </a:lvl6pPr>
            <a:lvl7pPr marL="914400" algn="l" rtl="0" eaLnBrk="1" fontAlgn="base" hangingPunct="1">
              <a:spcBef>
                <a:spcPct val="0"/>
              </a:spcBef>
              <a:spcAft>
                <a:spcPct val="0"/>
              </a:spcAft>
              <a:defRPr sz="2800" b="1">
                <a:solidFill>
                  <a:srgbClr val="669900"/>
                </a:solidFill>
                <a:latin typeface="Arial" charset="0"/>
              </a:defRPr>
            </a:lvl7pPr>
            <a:lvl8pPr marL="1371600" algn="l" rtl="0" eaLnBrk="1" fontAlgn="base" hangingPunct="1">
              <a:spcBef>
                <a:spcPct val="0"/>
              </a:spcBef>
              <a:spcAft>
                <a:spcPct val="0"/>
              </a:spcAft>
              <a:defRPr sz="2800" b="1">
                <a:solidFill>
                  <a:srgbClr val="669900"/>
                </a:solidFill>
                <a:latin typeface="Arial" charset="0"/>
              </a:defRPr>
            </a:lvl8pPr>
            <a:lvl9pPr marL="1828800" algn="l" rtl="0" eaLnBrk="1" fontAlgn="base" hangingPunct="1">
              <a:spcBef>
                <a:spcPct val="0"/>
              </a:spcBef>
              <a:spcAft>
                <a:spcPct val="0"/>
              </a:spcAft>
              <a:defRPr sz="2800" b="1">
                <a:solidFill>
                  <a:srgbClr val="669900"/>
                </a:solidFill>
                <a:latin typeface="Arial" charset="0"/>
              </a:defRPr>
            </a:lvl9pPr>
          </a:lstStyle>
          <a:p>
            <a:pPr defTabSz="1219170">
              <a:defRPr/>
            </a:pPr>
            <a:r>
              <a:rPr lang="en-US" sz="2400" kern="0" dirty="0">
                <a:latin typeface="Arial"/>
              </a:rPr>
              <a:t>Theft Behaviors</a:t>
            </a:r>
          </a:p>
        </p:txBody>
      </p:sp>
    </p:spTree>
    <p:extLst>
      <p:ext uri="{BB962C8B-B14F-4D97-AF65-F5344CB8AC3E}">
        <p14:creationId xmlns:p14="http://schemas.microsoft.com/office/powerpoint/2010/main" val="2039483187"/>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283200" y="975151"/>
            <a:ext cx="6604000" cy="5221942"/>
          </a:xfrm>
          <a:prstGeom prst="rect">
            <a:avLst/>
          </a:prstGeom>
          <a:noFill/>
        </p:spPr>
        <p:txBody>
          <a:bodyPr wrap="square" rtlCol="0">
            <a:spAutoFit/>
          </a:bodyPr>
          <a:lstStyle/>
          <a:p>
            <a:pPr marL="285744" indent="-285744">
              <a:lnSpc>
                <a:spcPts val="3200"/>
              </a:lnSpc>
              <a:spcAft>
                <a:spcPts val="2400"/>
              </a:spcAft>
              <a:buClr>
                <a:schemeClr val="tx2"/>
              </a:buClr>
              <a:buSzPct val="150000"/>
              <a:buFont typeface=".HelveticaNeueDeskInterface-Regular" charset="0"/>
              <a:buChar char="›"/>
            </a:pPr>
            <a:r>
              <a:rPr lang="en-US" sz="2133" dirty="0">
                <a:solidFill>
                  <a:schemeClr val="accent2">
                    <a:lumMod val="75000"/>
                  </a:schemeClr>
                </a:solidFill>
                <a:latin typeface="Arial" charset="0"/>
                <a:ea typeface="Arial" charset="0"/>
                <a:cs typeface="Arial" charset="0"/>
              </a:rPr>
              <a:t>Less workplace violence/bullying</a:t>
            </a:r>
          </a:p>
          <a:p>
            <a:pPr marL="285744" indent="-285744">
              <a:lnSpc>
                <a:spcPts val="3200"/>
              </a:lnSpc>
              <a:spcAft>
                <a:spcPts val="2400"/>
              </a:spcAft>
              <a:buClr>
                <a:schemeClr val="tx2"/>
              </a:buClr>
              <a:buSzPct val="150000"/>
              <a:buFont typeface=".HelveticaNeueDeskInterface-Regular" charset="0"/>
              <a:buChar char="›"/>
            </a:pPr>
            <a:r>
              <a:rPr lang="en-US" sz="2133" dirty="0">
                <a:solidFill>
                  <a:schemeClr val="accent2">
                    <a:lumMod val="75000"/>
                  </a:schemeClr>
                </a:solidFill>
                <a:latin typeface="Arial" charset="0"/>
                <a:ea typeface="Arial" charset="0"/>
                <a:cs typeface="Arial" charset="0"/>
              </a:rPr>
              <a:t>Reduced employee theft/shrinkage</a:t>
            </a:r>
          </a:p>
          <a:p>
            <a:pPr marL="285744" indent="-285744">
              <a:lnSpc>
                <a:spcPts val="3200"/>
              </a:lnSpc>
              <a:spcAft>
                <a:spcPts val="2400"/>
              </a:spcAft>
              <a:buClr>
                <a:schemeClr val="tx2"/>
              </a:buClr>
              <a:buSzPct val="150000"/>
              <a:buFont typeface=".HelveticaNeueDeskInterface-Regular" charset="0"/>
              <a:buChar char="›"/>
            </a:pPr>
            <a:r>
              <a:rPr lang="en-US" sz="2133" dirty="0">
                <a:solidFill>
                  <a:schemeClr val="accent2">
                    <a:lumMod val="75000"/>
                  </a:schemeClr>
                </a:solidFill>
                <a:latin typeface="Arial" charset="0"/>
                <a:ea typeface="Arial" charset="0"/>
                <a:cs typeface="Arial" charset="0"/>
              </a:rPr>
              <a:t>Instant results - accelerates the hiring process</a:t>
            </a:r>
          </a:p>
          <a:p>
            <a:pPr marL="285744" indent="-285744">
              <a:lnSpc>
                <a:spcPts val="3200"/>
              </a:lnSpc>
              <a:spcAft>
                <a:spcPts val="2400"/>
              </a:spcAft>
              <a:buClr>
                <a:schemeClr val="tx2"/>
              </a:buClr>
              <a:buSzPct val="150000"/>
              <a:buFont typeface=".HelveticaNeueDeskInterface-Regular" charset="0"/>
              <a:buChar char="›"/>
            </a:pPr>
            <a:r>
              <a:rPr lang="en-US" sz="2133" dirty="0">
                <a:solidFill>
                  <a:schemeClr val="accent2">
                    <a:lumMod val="75000"/>
                  </a:schemeClr>
                </a:solidFill>
                <a:latin typeface="Arial" charset="0"/>
                <a:ea typeface="Arial" charset="0"/>
                <a:cs typeface="Arial" charset="0"/>
              </a:rPr>
              <a:t>Reduced absenteeism</a:t>
            </a:r>
          </a:p>
          <a:p>
            <a:pPr marL="285744" indent="-285744">
              <a:lnSpc>
                <a:spcPts val="3200"/>
              </a:lnSpc>
              <a:spcAft>
                <a:spcPts val="2400"/>
              </a:spcAft>
              <a:buClr>
                <a:schemeClr val="tx2"/>
              </a:buClr>
              <a:buSzPct val="150000"/>
              <a:buFont typeface=".HelveticaNeueDeskInterface-Regular" charset="0"/>
              <a:buChar char="›"/>
            </a:pPr>
            <a:r>
              <a:rPr lang="en-US" sz="2133" dirty="0">
                <a:solidFill>
                  <a:schemeClr val="accent2">
                    <a:lumMod val="75000"/>
                  </a:schemeClr>
                </a:solidFill>
                <a:latin typeface="Arial" charset="0"/>
                <a:ea typeface="Arial" charset="0"/>
                <a:cs typeface="Arial" charset="0"/>
              </a:rPr>
              <a:t>Fewer negligent hiring suits</a:t>
            </a:r>
          </a:p>
          <a:p>
            <a:pPr marL="285744" indent="-285744">
              <a:lnSpc>
                <a:spcPts val="3200"/>
              </a:lnSpc>
              <a:spcAft>
                <a:spcPts val="2400"/>
              </a:spcAft>
              <a:buClr>
                <a:schemeClr val="tx2"/>
              </a:buClr>
              <a:buSzPct val="150000"/>
              <a:buFont typeface=".HelveticaNeueDeskInterface-Regular" charset="0"/>
              <a:buChar char="›"/>
            </a:pPr>
            <a:r>
              <a:rPr lang="en-US" sz="2133" dirty="0">
                <a:solidFill>
                  <a:schemeClr val="accent2">
                    <a:lumMod val="75000"/>
                  </a:schemeClr>
                </a:solidFill>
                <a:latin typeface="Arial" charset="0"/>
                <a:ea typeface="Arial" charset="0"/>
                <a:cs typeface="Arial" charset="0"/>
              </a:rPr>
              <a:t>Identification of applicants with an “entitlement mentality”</a:t>
            </a:r>
          </a:p>
          <a:p>
            <a:pPr marL="285744" indent="-285744">
              <a:lnSpc>
                <a:spcPts val="3200"/>
              </a:lnSpc>
              <a:spcAft>
                <a:spcPts val="2400"/>
              </a:spcAft>
              <a:buClr>
                <a:schemeClr val="tx2"/>
              </a:buClr>
              <a:buSzPct val="150000"/>
              <a:buFont typeface=".HelveticaNeueDeskInterface-Regular" charset="0"/>
              <a:buChar char="›"/>
            </a:pPr>
            <a:r>
              <a:rPr lang="en-US" sz="2133" dirty="0">
                <a:solidFill>
                  <a:schemeClr val="accent2">
                    <a:lumMod val="75000"/>
                  </a:schemeClr>
                </a:solidFill>
                <a:latin typeface="Arial" charset="0"/>
                <a:ea typeface="Arial" charset="0"/>
                <a:cs typeface="Arial" charset="0"/>
              </a:rPr>
              <a:t>Reduction in non-occupational disability losses</a:t>
            </a:r>
          </a:p>
        </p:txBody>
      </p:sp>
      <p:pic>
        <p:nvPicPr>
          <p:cNvPr id="6" name="Picture 5"/>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508000" y="1846663"/>
            <a:ext cx="3469341" cy="3469341"/>
          </a:xfrm>
          <a:prstGeom prst="ellipse">
            <a:avLst/>
          </a:prstGeom>
        </p:spPr>
      </p:pic>
      <p:sp>
        <p:nvSpPr>
          <p:cNvPr id="15" name="Date Placeholder 3"/>
          <p:cNvSpPr txBox="1">
            <a:spLocks/>
          </p:cNvSpPr>
          <p:nvPr/>
        </p:nvSpPr>
        <p:spPr>
          <a:xfrm>
            <a:off x="0" y="6641935"/>
            <a:ext cx="1727200" cy="171083"/>
          </a:xfrm>
          <a:prstGeom prst="rect">
            <a:avLst/>
          </a:prstGeom>
        </p:spPr>
        <p:txBody>
          <a:bodyPr vert="horz" lIns="121920" tIns="60960" rIns="121920" bIns="6096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67" dirty="0">
                <a:solidFill>
                  <a:schemeClr val="accent2">
                    <a:lumMod val="60000"/>
                    <a:lumOff val="40000"/>
                  </a:schemeClr>
                </a:solidFill>
                <a:latin typeface="Arial" panose="020B0604020202020204" pitchFamily="34" charset="0"/>
                <a:cs typeface="Arial" panose="020B0604020202020204" pitchFamily="34" charset="0"/>
              </a:rPr>
              <a:t>All. Together. Certain.</a:t>
            </a:r>
          </a:p>
        </p:txBody>
      </p:sp>
      <p:sp>
        <p:nvSpPr>
          <p:cNvPr id="16" name="Slide Number Placeholder 4"/>
          <p:cNvSpPr txBox="1">
            <a:spLocks/>
          </p:cNvSpPr>
          <p:nvPr/>
        </p:nvSpPr>
        <p:spPr>
          <a:xfrm>
            <a:off x="11074400" y="6630479"/>
            <a:ext cx="812800" cy="191996"/>
          </a:xfrm>
          <a:prstGeom prst="rect">
            <a:avLst/>
          </a:prstGeom>
        </p:spPr>
        <p:txBody>
          <a:bodyPr vert="horz" lIns="121920" tIns="60960" rIns="121920" bIns="6096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9790D64-5A85-4B56-9A17-457EA51F68E8}" type="slidenum">
              <a:rPr lang="en-US" sz="1067">
                <a:solidFill>
                  <a:schemeClr val="accent2">
                    <a:lumMod val="60000"/>
                    <a:lumOff val="40000"/>
                  </a:schemeClr>
                </a:solidFill>
                <a:latin typeface="Arial" panose="020B0604020202020204" pitchFamily="34" charset="0"/>
                <a:cs typeface="Arial" panose="020B0604020202020204" pitchFamily="34" charset="0"/>
              </a:rPr>
              <a:t>25</a:t>
            </a:fld>
            <a:endParaRPr lang="en-US" sz="1067" dirty="0">
              <a:solidFill>
                <a:schemeClr val="accent2">
                  <a:lumMod val="60000"/>
                  <a:lumOff val="40000"/>
                </a:schemeClr>
              </a:solidFill>
              <a:latin typeface="Arial" panose="020B0604020202020204" pitchFamily="34" charset="0"/>
              <a:cs typeface="Arial" panose="020B0604020202020204" pitchFamily="34" charset="0"/>
            </a:endParaRPr>
          </a:p>
        </p:txBody>
      </p:sp>
      <p:grpSp>
        <p:nvGrpSpPr>
          <p:cNvPr id="17" name="Group 16"/>
          <p:cNvGrpSpPr/>
          <p:nvPr/>
        </p:nvGrpSpPr>
        <p:grpSpPr>
          <a:xfrm>
            <a:off x="11920346" y="6592584"/>
            <a:ext cx="271655" cy="270720"/>
            <a:chOff x="5271178" y="1020500"/>
            <a:chExt cx="549020" cy="547130"/>
          </a:xfrm>
        </p:grpSpPr>
        <p:sp>
          <p:nvSpPr>
            <p:cNvPr id="18" name="Rectangle 23"/>
            <p:cNvSpPr>
              <a:spLocks noChangeArrowheads="1"/>
            </p:cNvSpPr>
            <p:nvPr/>
          </p:nvSpPr>
          <p:spPr bwMode="auto">
            <a:xfrm>
              <a:off x="5271178" y="1020500"/>
              <a:ext cx="153171" cy="153171"/>
            </a:xfrm>
            <a:prstGeom prst="rect">
              <a:avLst/>
            </a:prstGeom>
            <a:solidFill>
              <a:srgbClr val="002D72"/>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24"/>
            <p:cNvSpPr>
              <a:spLocks noChangeArrowheads="1"/>
            </p:cNvSpPr>
            <p:nvPr/>
          </p:nvSpPr>
          <p:spPr bwMode="auto">
            <a:xfrm>
              <a:off x="5469733" y="1020500"/>
              <a:ext cx="152541" cy="153171"/>
            </a:xfrm>
            <a:prstGeom prst="rect">
              <a:avLst/>
            </a:prstGeom>
            <a:solidFill>
              <a:srgbClr val="9BCBEB"/>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25"/>
            <p:cNvSpPr>
              <a:spLocks noChangeArrowheads="1"/>
            </p:cNvSpPr>
            <p:nvPr/>
          </p:nvSpPr>
          <p:spPr bwMode="auto">
            <a:xfrm>
              <a:off x="5667027" y="1020500"/>
              <a:ext cx="153171" cy="153171"/>
            </a:xfrm>
            <a:prstGeom prst="rect">
              <a:avLst/>
            </a:prstGeom>
            <a:solidFill>
              <a:srgbClr val="319B42"/>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Rectangle 26"/>
            <p:cNvSpPr>
              <a:spLocks noChangeArrowheads="1"/>
            </p:cNvSpPr>
            <p:nvPr/>
          </p:nvSpPr>
          <p:spPr bwMode="auto">
            <a:xfrm>
              <a:off x="5271178" y="1216534"/>
              <a:ext cx="153171" cy="153171"/>
            </a:xfrm>
            <a:prstGeom prst="rect">
              <a:avLst/>
            </a:prstGeom>
            <a:solidFill>
              <a:srgbClr val="DC582A"/>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Rectangle 27"/>
            <p:cNvSpPr>
              <a:spLocks noChangeArrowheads="1"/>
            </p:cNvSpPr>
            <p:nvPr/>
          </p:nvSpPr>
          <p:spPr bwMode="auto">
            <a:xfrm>
              <a:off x="5469733" y="1216534"/>
              <a:ext cx="152541" cy="153171"/>
            </a:xfrm>
            <a:prstGeom prst="rect">
              <a:avLst/>
            </a:prstGeom>
            <a:solidFill>
              <a:srgbClr val="0072CE"/>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Rectangle 28"/>
            <p:cNvSpPr>
              <a:spLocks noChangeArrowheads="1"/>
            </p:cNvSpPr>
            <p:nvPr/>
          </p:nvSpPr>
          <p:spPr bwMode="auto">
            <a:xfrm>
              <a:off x="5667027" y="1216534"/>
              <a:ext cx="153171" cy="153171"/>
            </a:xfrm>
            <a:prstGeom prst="rect">
              <a:avLst/>
            </a:prstGeom>
            <a:solidFill>
              <a:srgbClr val="B5BD00"/>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Rectangle 29"/>
            <p:cNvSpPr>
              <a:spLocks noChangeArrowheads="1"/>
            </p:cNvSpPr>
            <p:nvPr/>
          </p:nvSpPr>
          <p:spPr bwMode="auto">
            <a:xfrm>
              <a:off x="5667027" y="1414459"/>
              <a:ext cx="153171" cy="153171"/>
            </a:xfrm>
            <a:prstGeom prst="rect">
              <a:avLst/>
            </a:prstGeom>
            <a:solidFill>
              <a:srgbClr val="7BA4DB"/>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Rectangle 30"/>
            <p:cNvSpPr>
              <a:spLocks noChangeArrowheads="1"/>
            </p:cNvSpPr>
            <p:nvPr/>
          </p:nvSpPr>
          <p:spPr bwMode="auto">
            <a:xfrm>
              <a:off x="5469733" y="1414459"/>
              <a:ext cx="152541" cy="153171"/>
            </a:xfrm>
            <a:prstGeom prst="rect">
              <a:avLst/>
            </a:prstGeom>
            <a:solidFill>
              <a:srgbClr val="DCE5DF"/>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Rectangle 31"/>
            <p:cNvSpPr>
              <a:spLocks noChangeArrowheads="1"/>
            </p:cNvSpPr>
            <p:nvPr/>
          </p:nvSpPr>
          <p:spPr bwMode="auto">
            <a:xfrm>
              <a:off x="5271178" y="1414459"/>
              <a:ext cx="153171" cy="153171"/>
            </a:xfrm>
            <a:prstGeom prst="rect">
              <a:avLst/>
            </a:prstGeom>
            <a:solidFill>
              <a:srgbClr val="FFC716"/>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0" name="Rectangle 19"/>
          <p:cNvSpPr/>
          <p:nvPr/>
        </p:nvSpPr>
        <p:spPr>
          <a:xfrm>
            <a:off x="0" y="651935"/>
            <a:ext cx="304800" cy="304800"/>
          </a:xfrm>
          <a:prstGeom prst="rect">
            <a:avLst/>
          </a:prstGeom>
          <a:solidFill>
            <a:srgbClr val="0072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072CE"/>
              </a:solidFill>
            </a:endParaRPr>
          </a:p>
        </p:txBody>
      </p:sp>
      <p:sp>
        <p:nvSpPr>
          <p:cNvPr id="21" name="Rectangle 20"/>
          <p:cNvSpPr/>
          <p:nvPr/>
        </p:nvSpPr>
        <p:spPr>
          <a:xfrm>
            <a:off x="3048000" y="651935"/>
            <a:ext cx="9144000" cy="304800"/>
          </a:xfrm>
          <a:prstGeom prst="rect">
            <a:avLst/>
          </a:prstGeom>
          <a:solidFill>
            <a:srgbClr val="0072C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072CE"/>
              </a:solidFill>
            </a:endParaRPr>
          </a:p>
        </p:txBody>
      </p:sp>
      <p:sp>
        <p:nvSpPr>
          <p:cNvPr id="22" name="Title 2"/>
          <p:cNvSpPr txBox="1">
            <a:spLocks/>
          </p:cNvSpPr>
          <p:nvPr/>
        </p:nvSpPr>
        <p:spPr bwMode="auto">
          <a:xfrm>
            <a:off x="592667" y="660402"/>
            <a:ext cx="5401733" cy="287868"/>
          </a:xfrm>
          <a:prstGeom prst="rect">
            <a:avLst/>
          </a:prstGeom>
          <a:noFill/>
          <a:ln w="9525">
            <a:noFill/>
            <a:miter lim="800000"/>
            <a:headEnd/>
            <a:tailEnd/>
          </a:ln>
        </p:spPr>
        <p:txBody>
          <a:bodyPr vert="horz" wrap="square" lIns="0" tIns="0" rIns="0" bIns="0" numCol="1" anchor="ctr" anchorCtr="0" compatLnSpc="1">
            <a:prstTxWarp prst="textNoShape">
              <a:avLst/>
            </a:prstTxWarp>
            <a:normAutofit fontScale="90000" lnSpcReduction="20000"/>
          </a:bodyPr>
          <a:lstStyle>
            <a:lvl1pPr algn="l" rtl="0" eaLnBrk="1" fontAlgn="base" hangingPunct="1">
              <a:spcBef>
                <a:spcPct val="0"/>
              </a:spcBef>
              <a:spcAft>
                <a:spcPct val="0"/>
              </a:spcAft>
              <a:defRPr b="1">
                <a:solidFill>
                  <a:srgbClr val="002D72"/>
                </a:solidFill>
                <a:latin typeface="+mj-lt"/>
                <a:ea typeface="ＭＳ Ｐゴシック" charset="0"/>
                <a:cs typeface="ＭＳ Ｐゴシック" charset="0"/>
              </a:defRPr>
            </a:lvl1pPr>
            <a:lvl2pPr algn="l" rtl="0" eaLnBrk="1" fontAlgn="base" hangingPunct="1">
              <a:spcBef>
                <a:spcPct val="0"/>
              </a:spcBef>
              <a:spcAft>
                <a:spcPct val="0"/>
              </a:spcAft>
              <a:defRPr b="1">
                <a:solidFill>
                  <a:srgbClr val="002D72"/>
                </a:solidFill>
                <a:latin typeface="Arial" charset="0"/>
                <a:ea typeface="ＭＳ Ｐゴシック" charset="0"/>
                <a:cs typeface="ＭＳ Ｐゴシック" charset="0"/>
              </a:defRPr>
            </a:lvl2pPr>
            <a:lvl3pPr algn="l" rtl="0" eaLnBrk="1" fontAlgn="base" hangingPunct="1">
              <a:spcBef>
                <a:spcPct val="0"/>
              </a:spcBef>
              <a:spcAft>
                <a:spcPct val="0"/>
              </a:spcAft>
              <a:defRPr b="1">
                <a:solidFill>
                  <a:srgbClr val="002D72"/>
                </a:solidFill>
                <a:latin typeface="Arial" charset="0"/>
                <a:ea typeface="ＭＳ Ｐゴシック" charset="0"/>
                <a:cs typeface="ＭＳ Ｐゴシック" charset="0"/>
              </a:defRPr>
            </a:lvl3pPr>
            <a:lvl4pPr algn="l" rtl="0" eaLnBrk="1" fontAlgn="base" hangingPunct="1">
              <a:spcBef>
                <a:spcPct val="0"/>
              </a:spcBef>
              <a:spcAft>
                <a:spcPct val="0"/>
              </a:spcAft>
              <a:defRPr b="1">
                <a:solidFill>
                  <a:srgbClr val="002D72"/>
                </a:solidFill>
                <a:latin typeface="Arial" charset="0"/>
                <a:ea typeface="ＭＳ Ｐゴシック" charset="0"/>
                <a:cs typeface="ＭＳ Ｐゴシック" charset="0"/>
              </a:defRPr>
            </a:lvl4pPr>
            <a:lvl5pPr algn="l" rtl="0" eaLnBrk="1" fontAlgn="base" hangingPunct="1">
              <a:spcBef>
                <a:spcPct val="0"/>
              </a:spcBef>
              <a:spcAft>
                <a:spcPct val="0"/>
              </a:spcAft>
              <a:defRPr b="1">
                <a:solidFill>
                  <a:srgbClr val="002D72"/>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2800" b="1">
                <a:solidFill>
                  <a:srgbClr val="669900"/>
                </a:solidFill>
                <a:latin typeface="Arial" charset="0"/>
              </a:defRPr>
            </a:lvl6pPr>
            <a:lvl7pPr marL="914400" algn="l" rtl="0" eaLnBrk="1" fontAlgn="base" hangingPunct="1">
              <a:spcBef>
                <a:spcPct val="0"/>
              </a:spcBef>
              <a:spcAft>
                <a:spcPct val="0"/>
              </a:spcAft>
              <a:defRPr sz="2800" b="1">
                <a:solidFill>
                  <a:srgbClr val="669900"/>
                </a:solidFill>
                <a:latin typeface="Arial" charset="0"/>
              </a:defRPr>
            </a:lvl7pPr>
            <a:lvl8pPr marL="1371600" algn="l" rtl="0" eaLnBrk="1" fontAlgn="base" hangingPunct="1">
              <a:spcBef>
                <a:spcPct val="0"/>
              </a:spcBef>
              <a:spcAft>
                <a:spcPct val="0"/>
              </a:spcAft>
              <a:defRPr sz="2800" b="1">
                <a:solidFill>
                  <a:srgbClr val="669900"/>
                </a:solidFill>
                <a:latin typeface="Arial" charset="0"/>
              </a:defRPr>
            </a:lvl8pPr>
            <a:lvl9pPr marL="1828800" algn="l" rtl="0" eaLnBrk="1" fontAlgn="base" hangingPunct="1">
              <a:spcBef>
                <a:spcPct val="0"/>
              </a:spcBef>
              <a:spcAft>
                <a:spcPct val="0"/>
              </a:spcAft>
              <a:defRPr sz="2800" b="1">
                <a:solidFill>
                  <a:srgbClr val="669900"/>
                </a:solidFill>
                <a:latin typeface="Arial" charset="0"/>
              </a:defRPr>
            </a:lvl9pPr>
          </a:lstStyle>
          <a:p>
            <a:pPr defTabSz="1219170">
              <a:defRPr/>
            </a:pPr>
            <a:r>
              <a:rPr lang="en-US" sz="2400" kern="0" dirty="0">
                <a:latin typeface="Arial"/>
              </a:rPr>
              <a:t>Results</a:t>
            </a:r>
          </a:p>
        </p:txBody>
      </p:sp>
    </p:spTree>
    <p:extLst>
      <p:ext uri="{BB962C8B-B14F-4D97-AF65-F5344CB8AC3E}">
        <p14:creationId xmlns:p14="http://schemas.microsoft.com/office/powerpoint/2010/main" val="4237703824"/>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6"/>
                </a:solidFill>
              </a:rPr>
              <a:t>Approach Compliance the Way You Approach Achieving Your Nonprofits Mission: Strategically.</a:t>
            </a:r>
            <a:br>
              <a:rPr lang="en-US" b="1" dirty="0">
                <a:solidFill>
                  <a:schemeClr val="accent6"/>
                </a:solidFill>
              </a:rPr>
            </a:br>
            <a:endParaRPr lang="en-US" b="1" dirty="0"/>
          </a:p>
        </p:txBody>
      </p:sp>
      <p:sp>
        <p:nvSpPr>
          <p:cNvPr id="3" name="Content Placeholder 2"/>
          <p:cNvSpPr>
            <a:spLocks noGrp="1"/>
          </p:cNvSpPr>
          <p:nvPr>
            <p:ph idx="1"/>
          </p:nvPr>
        </p:nvSpPr>
        <p:spPr/>
        <p:txBody>
          <a:bodyPr>
            <a:normAutofit fontScale="92500" lnSpcReduction="10000"/>
          </a:bodyPr>
          <a:lstStyle/>
          <a:p>
            <a:r>
              <a:rPr lang="en-US" dirty="0"/>
              <a:t>Develop effective trending. Trending is the theory that we can predict errors by trending low level mistakes that didn’t have big consequences.  The near misses are the mistakes that were caught before they resulted in a loss, or the injury that almost happened.  These are the “we got lucky” scenarios.  These offer incredible insight into areas of exposure for any company.  Each near miss is an opportunity to proactively evaluate high risk areas of liability.</a:t>
            </a:r>
          </a:p>
          <a:p>
            <a:r>
              <a:rPr lang="en-US" dirty="0"/>
              <a:t>Identify your barriers.  </a:t>
            </a:r>
          </a:p>
          <a:p>
            <a:r>
              <a:rPr lang="en-US" dirty="0"/>
              <a:t>Update your policies and practices, including integrity testing and handbooks to address near misses and barriers. This will ensure employees, managers, HR and executive leadership all understand compliance to the level needed to mitigate risk at every level of the organization.</a:t>
            </a:r>
          </a:p>
          <a:p>
            <a:r>
              <a:rPr lang="en-US" dirty="0"/>
              <a:t>An effective risk management assessment presents an organization with an opportunity to correct a problem before it becomes a consequential incident. Near miss identification of “we got lucky” scenarios represent an opportunity for growth.</a:t>
            </a:r>
          </a:p>
          <a:p>
            <a:endParaRPr lang="en-US" dirty="0"/>
          </a:p>
        </p:txBody>
      </p:sp>
    </p:spTree>
    <p:extLst>
      <p:ext uri="{BB962C8B-B14F-4D97-AF65-F5344CB8AC3E}">
        <p14:creationId xmlns:p14="http://schemas.microsoft.com/office/powerpoint/2010/main" val="28026003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t>Questions?</a:t>
            </a:r>
          </a:p>
        </p:txBody>
      </p:sp>
      <p:sp>
        <p:nvSpPr>
          <p:cNvPr id="3" name="Content Placeholder 2"/>
          <p:cNvSpPr>
            <a:spLocks noGrp="1"/>
          </p:cNvSpPr>
          <p:nvPr>
            <p:ph sz="half" idx="1"/>
          </p:nvPr>
        </p:nvSpPr>
        <p:spPr>
          <a:xfrm>
            <a:off x="854242" y="1958741"/>
            <a:ext cx="4754880" cy="4023360"/>
          </a:xfrm>
        </p:spPr>
        <p:txBody>
          <a:bodyPr>
            <a:normAutofit fontScale="77500" lnSpcReduction="20000"/>
          </a:bodyPr>
          <a:lstStyle/>
          <a:p>
            <a:r>
              <a:rPr lang="en-US" sz="2900" b="1" dirty="0"/>
              <a:t>The attorneys at Foley &amp; Foley, PC are available to assist with:</a:t>
            </a:r>
          </a:p>
          <a:p>
            <a:pPr lvl="1"/>
            <a:r>
              <a:rPr lang="en-US" sz="2400" dirty="0"/>
              <a:t>Handbooks and Handbook Updates</a:t>
            </a:r>
          </a:p>
          <a:p>
            <a:pPr lvl="1"/>
            <a:r>
              <a:rPr lang="en-US" sz="2400" dirty="0"/>
              <a:t>Policies</a:t>
            </a:r>
          </a:p>
          <a:p>
            <a:pPr lvl="1"/>
            <a:r>
              <a:rPr lang="en-US" sz="2400" dirty="0"/>
              <a:t>Employment Law Audits</a:t>
            </a:r>
          </a:p>
          <a:p>
            <a:pPr lvl="1"/>
            <a:r>
              <a:rPr lang="en-US" sz="2400" dirty="0"/>
              <a:t>Workplace Compliance Assistance</a:t>
            </a:r>
          </a:p>
          <a:p>
            <a:pPr lvl="1"/>
            <a:r>
              <a:rPr lang="en-US" sz="2400" dirty="0"/>
              <a:t>Training</a:t>
            </a:r>
          </a:p>
          <a:p>
            <a:pPr lvl="1"/>
            <a:r>
              <a:rPr lang="en-US" sz="2400" dirty="0"/>
              <a:t>Workplace Investigations</a:t>
            </a:r>
          </a:p>
          <a:p>
            <a:r>
              <a:rPr lang="en-US" sz="2400" dirty="0"/>
              <a:t>(508) 548-4888</a:t>
            </a:r>
          </a:p>
          <a:p>
            <a:r>
              <a:rPr lang="en-US" sz="2400" dirty="0">
                <a:hlinkClick r:id="rId2"/>
              </a:rPr>
              <a:t>info@foleylawpractice.com</a:t>
            </a:r>
            <a:r>
              <a:rPr lang="en-US" sz="2400" dirty="0"/>
              <a:t>	</a:t>
            </a:r>
          </a:p>
          <a:p>
            <a:r>
              <a:rPr lang="en-US" sz="2400" b="1" dirty="0">
                <a:hlinkClick r:id="rId3"/>
              </a:rPr>
              <a:t>http://www.foleylawpractice.com/</a:t>
            </a:r>
            <a:endParaRPr lang="en-US" sz="2400" b="1" dirty="0"/>
          </a:p>
          <a:p>
            <a:r>
              <a:rPr lang="en-US" sz="2900" b="1" dirty="0"/>
              <a:t>WE BLOG!  https://workplacelawhelp.com/</a:t>
            </a:r>
          </a:p>
          <a:p>
            <a:endParaRPr lang="en-US" dirty="0"/>
          </a:p>
        </p:txBody>
      </p:sp>
      <p:sp>
        <p:nvSpPr>
          <p:cNvPr id="20" name="Content Placeholder 2"/>
          <p:cNvSpPr>
            <a:spLocks noGrp="1"/>
          </p:cNvSpPr>
          <p:nvPr>
            <p:ph sz="half" idx="1"/>
          </p:nvPr>
        </p:nvSpPr>
        <p:spPr>
          <a:xfrm>
            <a:off x="6263640" y="1965960"/>
            <a:ext cx="4754880" cy="4023360"/>
          </a:xfrm>
        </p:spPr>
        <p:txBody>
          <a:bodyPr>
            <a:normAutofit fontScale="77500" lnSpcReduction="20000"/>
          </a:bodyPr>
          <a:lstStyle/>
          <a:p>
            <a:r>
              <a:rPr lang="en-US" sz="2900" b="1" dirty="0"/>
              <a:t>The advisors at Hays Companies are available to assist with:</a:t>
            </a:r>
          </a:p>
          <a:p>
            <a:pPr lvl="1"/>
            <a:r>
              <a:rPr lang="en-US" sz="2400" dirty="0"/>
              <a:t>Health Plan Analytics &amp; Reporting</a:t>
            </a:r>
          </a:p>
          <a:p>
            <a:pPr lvl="1"/>
            <a:r>
              <a:rPr lang="en-US" sz="2400" dirty="0"/>
              <a:t>Underwriting/Risk Pool Management</a:t>
            </a:r>
          </a:p>
          <a:p>
            <a:pPr lvl="1"/>
            <a:r>
              <a:rPr lang="en-US" sz="2400" dirty="0"/>
              <a:t>Population Health Management</a:t>
            </a:r>
          </a:p>
          <a:p>
            <a:pPr lvl="1"/>
            <a:r>
              <a:rPr lang="en-US" sz="2400" dirty="0"/>
              <a:t>Enterprise Cost Containment</a:t>
            </a:r>
          </a:p>
          <a:p>
            <a:pPr lvl="1"/>
            <a:r>
              <a:rPr lang="en-US" sz="2400" dirty="0"/>
              <a:t>Specialty Resources/Services</a:t>
            </a:r>
          </a:p>
          <a:p>
            <a:pPr lvl="1"/>
            <a:r>
              <a:rPr lang="en-US" sz="2400" dirty="0"/>
              <a:t>International Benefits</a:t>
            </a:r>
          </a:p>
          <a:p>
            <a:r>
              <a:rPr lang="en-US" sz="2400" dirty="0"/>
              <a:t>(617)778-5075</a:t>
            </a:r>
          </a:p>
          <a:p>
            <a:r>
              <a:rPr lang="en-US" sz="2400" dirty="0"/>
              <a:t>lahearn@hayscompanies.com</a:t>
            </a:r>
          </a:p>
          <a:p>
            <a:r>
              <a:rPr lang="en-US" sz="2400" b="1" dirty="0">
                <a:hlinkClick r:id="rId4"/>
              </a:rPr>
              <a:t>http://www.hayscompanies.com</a:t>
            </a:r>
            <a:r>
              <a:rPr lang="en-US" sz="2400" b="1" dirty="0"/>
              <a:t> </a:t>
            </a:r>
          </a:p>
          <a:p>
            <a:r>
              <a:rPr lang="en-US" sz="2900" b="1" dirty="0"/>
              <a:t>https://vimeo.com/hayscompanies</a:t>
            </a:r>
          </a:p>
          <a:p>
            <a:endParaRPr lang="en-US" dirty="0"/>
          </a:p>
        </p:txBody>
      </p:sp>
    </p:spTree>
    <p:extLst>
      <p:ext uri="{BB962C8B-B14F-4D97-AF65-F5344CB8AC3E}">
        <p14:creationId xmlns:p14="http://schemas.microsoft.com/office/powerpoint/2010/main" val="501638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6"/>
                </a:solidFill>
              </a:rPr>
              <a:t>Federal Law in 2017	</a:t>
            </a:r>
          </a:p>
        </p:txBody>
      </p:sp>
      <p:sp>
        <p:nvSpPr>
          <p:cNvPr id="3" name="Content Placeholder 2"/>
          <p:cNvSpPr>
            <a:spLocks noGrp="1"/>
          </p:cNvSpPr>
          <p:nvPr>
            <p:ph idx="1"/>
          </p:nvPr>
        </p:nvSpPr>
        <p:spPr/>
        <p:txBody>
          <a:bodyPr>
            <a:normAutofit lnSpcReduction="10000"/>
          </a:bodyPr>
          <a:lstStyle/>
          <a:p>
            <a:r>
              <a:rPr lang="en-US" sz="2800" dirty="0"/>
              <a:t>Updated I-9’s</a:t>
            </a:r>
          </a:p>
          <a:p>
            <a:r>
              <a:rPr lang="en-US" sz="2800" dirty="0"/>
              <a:t>New Rules for Employer Wellness Programs </a:t>
            </a:r>
          </a:p>
          <a:p>
            <a:r>
              <a:rPr lang="en-US" sz="2800" dirty="0"/>
              <a:t>Minor changes to ACA…or MAJOR changes</a:t>
            </a:r>
          </a:p>
          <a:p>
            <a:r>
              <a:rPr lang="en-US" sz="2800" dirty="0"/>
              <a:t>July 1, 2017: OSHA Electronic Reporting of Injury Logs for employers with 250 or more employees, and certain high risk industries with 20-249 employees.</a:t>
            </a:r>
          </a:p>
          <a:p>
            <a:r>
              <a:rPr lang="en-US" sz="2800" dirty="0"/>
              <a:t>Revised EEO-1 Reporting</a:t>
            </a:r>
          </a:p>
          <a:p>
            <a:r>
              <a:rPr lang="en-US" sz="2800" dirty="0"/>
              <a:t>The fate of the revised FLSA overtime rules.</a:t>
            </a:r>
            <a:endParaRPr lang="en-US" dirty="0"/>
          </a:p>
        </p:txBody>
      </p:sp>
    </p:spTree>
    <p:extLst>
      <p:ext uri="{BB962C8B-B14F-4D97-AF65-F5344CB8AC3E}">
        <p14:creationId xmlns:p14="http://schemas.microsoft.com/office/powerpoint/2010/main" val="2033538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6"/>
                </a:solidFill>
              </a:rPr>
              <a:t>Updated I-9’s</a:t>
            </a:r>
          </a:p>
        </p:txBody>
      </p:sp>
      <p:sp>
        <p:nvSpPr>
          <p:cNvPr id="3" name="Content Placeholder 2"/>
          <p:cNvSpPr>
            <a:spLocks noGrp="1"/>
          </p:cNvSpPr>
          <p:nvPr>
            <p:ph idx="1"/>
          </p:nvPr>
        </p:nvSpPr>
        <p:spPr/>
        <p:txBody>
          <a:bodyPr>
            <a:normAutofit lnSpcReduction="10000"/>
          </a:bodyPr>
          <a:lstStyle/>
          <a:p>
            <a:r>
              <a:rPr lang="en-US" sz="3600" dirty="0"/>
              <a:t>The I-9 was updated again in July of 2017.  All employers should now be using new I-9 forms, which expires on 8/31/19.  New I-9’s can be filled out online.</a:t>
            </a:r>
          </a:p>
          <a:p>
            <a:r>
              <a:rPr lang="en-US" sz="3600" dirty="0"/>
              <a:t>I-9 is used to verify the identity and employment authorization of individuals hired for employment in the U.S. All employees and employers are required to fill out the form.</a:t>
            </a:r>
          </a:p>
          <a:p>
            <a:endParaRPr lang="en-US" dirty="0"/>
          </a:p>
        </p:txBody>
      </p:sp>
    </p:spTree>
    <p:extLst>
      <p:ext uri="{BB962C8B-B14F-4D97-AF65-F5344CB8AC3E}">
        <p14:creationId xmlns:p14="http://schemas.microsoft.com/office/powerpoint/2010/main" val="1270172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6"/>
                </a:solidFill>
              </a:rPr>
              <a:t>New Rules for Employer Wellness Programs </a:t>
            </a:r>
            <a:r>
              <a:rPr lang="en-US" b="1" dirty="0">
                <a:solidFill>
                  <a:schemeClr val="accent6"/>
                </a:solidFill>
              </a:rPr>
              <a:t/>
            </a:r>
            <a:br>
              <a:rPr lang="en-US" b="1" dirty="0">
                <a:solidFill>
                  <a:schemeClr val="accent6"/>
                </a:solidFill>
              </a:rPr>
            </a:br>
            <a:endParaRPr lang="en-US" b="1" dirty="0">
              <a:solidFill>
                <a:schemeClr val="accent6"/>
              </a:solidFill>
            </a:endParaRPr>
          </a:p>
        </p:txBody>
      </p:sp>
      <p:sp>
        <p:nvSpPr>
          <p:cNvPr id="3" name="Content Placeholder 2"/>
          <p:cNvSpPr>
            <a:spLocks noGrp="1"/>
          </p:cNvSpPr>
          <p:nvPr>
            <p:ph idx="1"/>
          </p:nvPr>
        </p:nvSpPr>
        <p:spPr/>
        <p:txBody>
          <a:bodyPr>
            <a:normAutofit lnSpcReduction="10000"/>
          </a:bodyPr>
          <a:lstStyle/>
          <a:p>
            <a:r>
              <a:rPr lang="en-US" sz="2800" b="1" dirty="0"/>
              <a:t>Key Takeaways:</a:t>
            </a:r>
          </a:p>
          <a:p>
            <a:pPr lvl="1"/>
            <a:r>
              <a:rPr lang="en-US" sz="2400" b="1" dirty="0"/>
              <a:t>Do not discriminate</a:t>
            </a:r>
            <a:r>
              <a:rPr lang="en-US" sz="2400" dirty="0"/>
              <a:t>. </a:t>
            </a:r>
          </a:p>
          <a:p>
            <a:pPr lvl="1"/>
            <a:r>
              <a:rPr lang="en-US" sz="2400" b="1" dirty="0"/>
              <a:t>Make it voluntary</a:t>
            </a:r>
            <a:r>
              <a:rPr lang="en-US" sz="2400" dirty="0"/>
              <a:t>.</a:t>
            </a:r>
          </a:p>
          <a:p>
            <a:pPr lvl="1"/>
            <a:r>
              <a:rPr lang="en-US" sz="2400" b="1" dirty="0"/>
              <a:t>Give notice of information collected</a:t>
            </a:r>
            <a:r>
              <a:rPr lang="en-US" sz="2400" dirty="0"/>
              <a:t>. </a:t>
            </a:r>
          </a:p>
          <a:p>
            <a:pPr lvl="1"/>
            <a:r>
              <a:rPr lang="en-US" sz="2400" b="1" dirty="0"/>
              <a:t>Reasonable accommodation rules apply</a:t>
            </a:r>
            <a:r>
              <a:rPr lang="en-US" sz="2400" dirty="0"/>
              <a:t>. </a:t>
            </a:r>
          </a:p>
          <a:p>
            <a:pPr lvl="1"/>
            <a:r>
              <a:rPr lang="en-US" sz="2400" b="1" dirty="0"/>
              <a:t>Confidentiality.</a:t>
            </a:r>
          </a:p>
          <a:p>
            <a:pPr lvl="1"/>
            <a:r>
              <a:rPr lang="en-US" sz="2400" b="1" dirty="0"/>
              <a:t>Incentive limits</a:t>
            </a:r>
            <a:r>
              <a:rPr lang="en-US" sz="2400" dirty="0"/>
              <a:t>. </a:t>
            </a:r>
          </a:p>
          <a:p>
            <a:pPr lvl="2"/>
            <a:r>
              <a:rPr lang="en-US" sz="2200" dirty="0"/>
              <a:t>New ADA and GINA apply to both participatory and health contingent wellness programs, and limit use of incentive or penalty to 30% of the cost of self-only coverage.   In August, Federal Court found that the 30% threshold was arbitrary and remanded the EEOC rules without vacating them.</a:t>
            </a:r>
          </a:p>
          <a:p>
            <a:pPr marL="45720" indent="0">
              <a:buNone/>
            </a:pPr>
            <a:endParaRPr lang="en-US" sz="2600" b="1" dirty="0"/>
          </a:p>
        </p:txBody>
      </p:sp>
    </p:spTree>
    <p:extLst>
      <p:ext uri="{BB962C8B-B14F-4D97-AF65-F5344CB8AC3E}">
        <p14:creationId xmlns:p14="http://schemas.microsoft.com/office/powerpoint/2010/main" val="1370749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6"/>
                </a:solidFill>
              </a:rPr>
              <a:t>New OSHA Reporting Rules	</a:t>
            </a:r>
          </a:p>
        </p:txBody>
      </p:sp>
      <p:sp>
        <p:nvSpPr>
          <p:cNvPr id="3" name="Content Placeholder 2"/>
          <p:cNvSpPr>
            <a:spLocks noGrp="1"/>
          </p:cNvSpPr>
          <p:nvPr>
            <p:ph idx="1"/>
          </p:nvPr>
        </p:nvSpPr>
        <p:spPr/>
        <p:txBody>
          <a:bodyPr>
            <a:normAutofit fontScale="92500" lnSpcReduction="10000"/>
          </a:bodyPr>
          <a:lstStyle/>
          <a:p>
            <a:r>
              <a:rPr lang="en-US" sz="3200" dirty="0"/>
              <a:t>Anti-Retaliation Rules took effect December 1. Rules apply to all employers.</a:t>
            </a:r>
          </a:p>
          <a:p>
            <a:r>
              <a:rPr lang="en-US" sz="3200" dirty="0"/>
              <a:t>New electronic reporting rules took effect January 1, 2017, reporting starts on December 1, 2017 and lawsuits are ongoing. These rules apply to employers with 250 employees and those with 20 or more employees in high risk industries. </a:t>
            </a:r>
          </a:p>
          <a:p>
            <a:r>
              <a:rPr lang="en-US" sz="3200" dirty="0"/>
              <a:t>Administration could roll back rules before reporting starts on December 1.</a:t>
            </a:r>
          </a:p>
        </p:txBody>
      </p:sp>
    </p:spTree>
    <p:extLst>
      <p:ext uri="{BB962C8B-B14F-4D97-AF65-F5344CB8AC3E}">
        <p14:creationId xmlns:p14="http://schemas.microsoft.com/office/powerpoint/2010/main" val="2865194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6"/>
                </a:solidFill>
              </a:rPr>
              <a:t>Sample of industries that must submit (Form 300A) data to OSHA electronically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12826259"/>
              </p:ext>
            </p:extLst>
          </p:nvPr>
        </p:nvGraphicFramePr>
        <p:xfrm>
          <a:off x="1208313" y="1957090"/>
          <a:ext cx="9560380" cy="4402893"/>
        </p:xfrm>
        <a:graphic>
          <a:graphicData uri="http://schemas.openxmlformats.org/drawingml/2006/table">
            <a:tbl>
              <a:tblPr firstRow="1" firstCol="1" bandRow="1">
                <a:tableStyleId>{5C22544A-7EE6-4342-B048-85BDC9FD1C3A}</a:tableStyleId>
              </a:tblPr>
              <a:tblGrid>
                <a:gridCol w="987880">
                  <a:extLst>
                    <a:ext uri="{9D8B030D-6E8A-4147-A177-3AD203B41FA5}">
                      <a16:colId xmlns:a16="http://schemas.microsoft.com/office/drawing/2014/main" xmlns="" val="20000"/>
                    </a:ext>
                  </a:extLst>
                </a:gridCol>
                <a:gridCol w="8572500">
                  <a:extLst>
                    <a:ext uri="{9D8B030D-6E8A-4147-A177-3AD203B41FA5}">
                      <a16:colId xmlns:a16="http://schemas.microsoft.com/office/drawing/2014/main" xmlns="" val="20001"/>
                    </a:ext>
                  </a:extLst>
                </a:gridCol>
              </a:tblGrid>
              <a:tr h="271468">
                <a:tc>
                  <a:txBody>
                    <a:bodyPr/>
                    <a:lstStyle/>
                    <a:p>
                      <a:pPr marL="0" marR="0">
                        <a:lnSpc>
                          <a:spcPts val="1500"/>
                        </a:lnSpc>
                        <a:spcBef>
                          <a:spcPts val="0"/>
                        </a:spcBef>
                        <a:spcAft>
                          <a:spcPts val="1500"/>
                        </a:spcAft>
                      </a:pPr>
                      <a:r>
                        <a:rPr lang="en-US" sz="1000">
                          <a:effectLst/>
                        </a:rPr>
                        <a:t>NAICS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4675" marR="44675" marT="35740" marB="35740" anchor="b"/>
                </a:tc>
                <a:tc>
                  <a:txBody>
                    <a:bodyPr/>
                    <a:lstStyle/>
                    <a:p>
                      <a:pPr marL="0" marR="0">
                        <a:lnSpc>
                          <a:spcPts val="1500"/>
                        </a:lnSpc>
                        <a:spcBef>
                          <a:spcPts val="0"/>
                        </a:spcBef>
                        <a:spcAft>
                          <a:spcPts val="1500"/>
                        </a:spcAft>
                      </a:pPr>
                      <a:r>
                        <a:rPr lang="en-US" sz="1000">
                          <a:effectLst/>
                        </a:rPr>
                        <a:t>Industry</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4675" marR="44675" marT="35740" marB="35740" anchor="b"/>
                </a:tc>
                <a:extLst>
                  <a:ext uri="{0D108BD9-81ED-4DB2-BD59-A6C34878D82A}">
                    <a16:rowId xmlns:a16="http://schemas.microsoft.com/office/drawing/2014/main" xmlns="" val="10000"/>
                  </a:ext>
                </a:extLst>
              </a:tr>
              <a:tr h="271468">
                <a:tc>
                  <a:txBody>
                    <a:bodyPr/>
                    <a:lstStyle/>
                    <a:p>
                      <a:pPr marL="0" marR="0">
                        <a:lnSpc>
                          <a:spcPts val="1500"/>
                        </a:lnSpc>
                        <a:spcBef>
                          <a:spcPts val="0"/>
                        </a:spcBef>
                        <a:spcAft>
                          <a:spcPts val="1500"/>
                        </a:spcAft>
                      </a:pPr>
                      <a:r>
                        <a:rPr lang="en-US" sz="1000">
                          <a:effectLst/>
                        </a:rPr>
                        <a:t>6219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4675" marR="44675" marT="35740" marB="35740"/>
                </a:tc>
                <a:tc>
                  <a:txBody>
                    <a:bodyPr/>
                    <a:lstStyle/>
                    <a:p>
                      <a:pPr marL="0" marR="0">
                        <a:lnSpc>
                          <a:spcPts val="1500"/>
                        </a:lnSpc>
                        <a:spcBef>
                          <a:spcPts val="0"/>
                        </a:spcBef>
                        <a:spcAft>
                          <a:spcPts val="1500"/>
                        </a:spcAft>
                      </a:pPr>
                      <a:r>
                        <a:rPr lang="en-US" sz="2000" dirty="0">
                          <a:effectLst/>
                        </a:rPr>
                        <a:t>Other ambulatory health care services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675" marR="44675" marT="35740" marB="35740"/>
                </a:tc>
                <a:extLst>
                  <a:ext uri="{0D108BD9-81ED-4DB2-BD59-A6C34878D82A}">
                    <a16:rowId xmlns:a16="http://schemas.microsoft.com/office/drawing/2014/main" xmlns="" val="10001"/>
                  </a:ext>
                </a:extLst>
              </a:tr>
              <a:tr h="271468">
                <a:tc>
                  <a:txBody>
                    <a:bodyPr/>
                    <a:lstStyle/>
                    <a:p>
                      <a:pPr marL="0" marR="0">
                        <a:lnSpc>
                          <a:spcPts val="1500"/>
                        </a:lnSpc>
                        <a:spcBef>
                          <a:spcPts val="0"/>
                        </a:spcBef>
                        <a:spcAft>
                          <a:spcPts val="1500"/>
                        </a:spcAft>
                      </a:pPr>
                      <a:r>
                        <a:rPr lang="en-US" sz="1000">
                          <a:effectLst/>
                        </a:rPr>
                        <a:t>6221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4675" marR="44675" marT="35740" marB="35740"/>
                </a:tc>
                <a:tc>
                  <a:txBody>
                    <a:bodyPr/>
                    <a:lstStyle/>
                    <a:p>
                      <a:pPr marL="0" marR="0">
                        <a:lnSpc>
                          <a:spcPts val="1500"/>
                        </a:lnSpc>
                        <a:spcBef>
                          <a:spcPts val="0"/>
                        </a:spcBef>
                        <a:spcAft>
                          <a:spcPts val="1500"/>
                        </a:spcAft>
                      </a:pPr>
                      <a:r>
                        <a:rPr lang="en-US" sz="2000" dirty="0">
                          <a:effectLst/>
                        </a:rPr>
                        <a:t>General medical and surgical hospitals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675" marR="44675" marT="35740" marB="35740"/>
                </a:tc>
                <a:extLst>
                  <a:ext uri="{0D108BD9-81ED-4DB2-BD59-A6C34878D82A}">
                    <a16:rowId xmlns:a16="http://schemas.microsoft.com/office/drawing/2014/main" xmlns="" val="10002"/>
                  </a:ext>
                </a:extLst>
              </a:tr>
              <a:tr h="271468">
                <a:tc>
                  <a:txBody>
                    <a:bodyPr/>
                    <a:lstStyle/>
                    <a:p>
                      <a:pPr marL="0" marR="0">
                        <a:lnSpc>
                          <a:spcPts val="1500"/>
                        </a:lnSpc>
                        <a:spcBef>
                          <a:spcPts val="0"/>
                        </a:spcBef>
                        <a:spcAft>
                          <a:spcPts val="1500"/>
                        </a:spcAft>
                      </a:pPr>
                      <a:r>
                        <a:rPr lang="en-US" sz="1000">
                          <a:effectLst/>
                        </a:rPr>
                        <a:t>6222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4675" marR="44675" marT="35740" marB="35740"/>
                </a:tc>
                <a:tc>
                  <a:txBody>
                    <a:bodyPr/>
                    <a:lstStyle/>
                    <a:p>
                      <a:pPr marL="0" marR="0">
                        <a:lnSpc>
                          <a:spcPts val="1500"/>
                        </a:lnSpc>
                        <a:spcBef>
                          <a:spcPts val="0"/>
                        </a:spcBef>
                        <a:spcAft>
                          <a:spcPts val="1500"/>
                        </a:spcAft>
                      </a:pPr>
                      <a:r>
                        <a:rPr lang="en-US" sz="2000" dirty="0">
                          <a:effectLst/>
                        </a:rPr>
                        <a:t>Psychiatric and substance abuse hospitals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675" marR="44675" marT="35740" marB="35740"/>
                </a:tc>
                <a:extLst>
                  <a:ext uri="{0D108BD9-81ED-4DB2-BD59-A6C34878D82A}">
                    <a16:rowId xmlns:a16="http://schemas.microsoft.com/office/drawing/2014/main" xmlns="" val="10003"/>
                  </a:ext>
                </a:extLst>
              </a:tr>
              <a:tr h="465373">
                <a:tc>
                  <a:txBody>
                    <a:bodyPr/>
                    <a:lstStyle/>
                    <a:p>
                      <a:pPr marL="0" marR="0">
                        <a:lnSpc>
                          <a:spcPts val="1500"/>
                        </a:lnSpc>
                        <a:spcBef>
                          <a:spcPts val="0"/>
                        </a:spcBef>
                        <a:spcAft>
                          <a:spcPts val="1500"/>
                        </a:spcAft>
                      </a:pPr>
                      <a:r>
                        <a:rPr lang="en-US" sz="1000">
                          <a:effectLst/>
                        </a:rPr>
                        <a:t>6223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4675" marR="44675" marT="35740" marB="35740"/>
                </a:tc>
                <a:tc>
                  <a:txBody>
                    <a:bodyPr/>
                    <a:lstStyle/>
                    <a:p>
                      <a:pPr marL="0" marR="0">
                        <a:lnSpc>
                          <a:spcPts val="1500"/>
                        </a:lnSpc>
                        <a:spcBef>
                          <a:spcPts val="0"/>
                        </a:spcBef>
                        <a:spcAft>
                          <a:spcPts val="1500"/>
                        </a:spcAft>
                      </a:pPr>
                      <a:r>
                        <a:rPr lang="en-US" sz="2000" dirty="0">
                          <a:effectLst/>
                        </a:rPr>
                        <a:t>Specialty (except psychiatric and substance abuse) hospitals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675" marR="44675" marT="35740" marB="35740"/>
                </a:tc>
                <a:extLst>
                  <a:ext uri="{0D108BD9-81ED-4DB2-BD59-A6C34878D82A}">
                    <a16:rowId xmlns:a16="http://schemas.microsoft.com/office/drawing/2014/main" xmlns="" val="10004"/>
                  </a:ext>
                </a:extLst>
              </a:tr>
              <a:tr h="271468">
                <a:tc>
                  <a:txBody>
                    <a:bodyPr/>
                    <a:lstStyle/>
                    <a:p>
                      <a:pPr marL="0" marR="0">
                        <a:lnSpc>
                          <a:spcPts val="1500"/>
                        </a:lnSpc>
                        <a:spcBef>
                          <a:spcPts val="0"/>
                        </a:spcBef>
                        <a:spcAft>
                          <a:spcPts val="1500"/>
                        </a:spcAft>
                      </a:pPr>
                      <a:r>
                        <a:rPr lang="en-US" sz="1000">
                          <a:effectLst/>
                        </a:rPr>
                        <a:t>6231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4675" marR="44675" marT="35740" marB="35740"/>
                </a:tc>
                <a:tc>
                  <a:txBody>
                    <a:bodyPr/>
                    <a:lstStyle/>
                    <a:p>
                      <a:pPr marL="0" marR="0">
                        <a:lnSpc>
                          <a:spcPts val="1500"/>
                        </a:lnSpc>
                        <a:spcBef>
                          <a:spcPts val="0"/>
                        </a:spcBef>
                        <a:spcAft>
                          <a:spcPts val="1500"/>
                        </a:spcAft>
                      </a:pPr>
                      <a:r>
                        <a:rPr lang="en-US" sz="2000" dirty="0">
                          <a:effectLst/>
                        </a:rPr>
                        <a:t>Nursing care facilities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675" marR="44675" marT="35740" marB="35740"/>
                </a:tc>
                <a:extLst>
                  <a:ext uri="{0D108BD9-81ED-4DB2-BD59-A6C34878D82A}">
                    <a16:rowId xmlns:a16="http://schemas.microsoft.com/office/drawing/2014/main" xmlns="" val="10005"/>
                  </a:ext>
                </a:extLst>
              </a:tr>
              <a:tr h="475686">
                <a:tc>
                  <a:txBody>
                    <a:bodyPr/>
                    <a:lstStyle/>
                    <a:p>
                      <a:pPr marL="0" marR="0">
                        <a:lnSpc>
                          <a:spcPts val="1500"/>
                        </a:lnSpc>
                        <a:spcBef>
                          <a:spcPts val="0"/>
                        </a:spcBef>
                        <a:spcAft>
                          <a:spcPts val="1500"/>
                        </a:spcAft>
                      </a:pPr>
                      <a:r>
                        <a:rPr lang="en-US" sz="1000">
                          <a:effectLst/>
                        </a:rPr>
                        <a:t>6232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4675" marR="44675" marT="35740" marB="35740"/>
                </a:tc>
                <a:tc>
                  <a:txBody>
                    <a:bodyPr/>
                    <a:lstStyle/>
                    <a:p>
                      <a:pPr marL="0" marR="0">
                        <a:lnSpc>
                          <a:spcPts val="1500"/>
                        </a:lnSpc>
                        <a:spcBef>
                          <a:spcPts val="0"/>
                        </a:spcBef>
                        <a:spcAft>
                          <a:spcPts val="1500"/>
                        </a:spcAft>
                      </a:pPr>
                      <a:r>
                        <a:rPr lang="en-US" sz="2000" dirty="0">
                          <a:effectLst/>
                        </a:rPr>
                        <a:t>Residential mental retardation, mental health and substance abuse facilities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675" marR="44675" marT="35740" marB="35740"/>
                </a:tc>
                <a:extLst>
                  <a:ext uri="{0D108BD9-81ED-4DB2-BD59-A6C34878D82A}">
                    <a16:rowId xmlns:a16="http://schemas.microsoft.com/office/drawing/2014/main" xmlns="" val="10006"/>
                  </a:ext>
                </a:extLst>
              </a:tr>
              <a:tr h="271468">
                <a:tc>
                  <a:txBody>
                    <a:bodyPr/>
                    <a:lstStyle/>
                    <a:p>
                      <a:pPr marL="0" marR="0">
                        <a:lnSpc>
                          <a:spcPts val="1500"/>
                        </a:lnSpc>
                        <a:spcBef>
                          <a:spcPts val="0"/>
                        </a:spcBef>
                        <a:spcAft>
                          <a:spcPts val="1500"/>
                        </a:spcAft>
                      </a:pPr>
                      <a:r>
                        <a:rPr lang="en-US" sz="1000">
                          <a:effectLst/>
                        </a:rPr>
                        <a:t>6233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4675" marR="44675" marT="35740" marB="35740"/>
                </a:tc>
                <a:tc>
                  <a:txBody>
                    <a:bodyPr/>
                    <a:lstStyle/>
                    <a:p>
                      <a:pPr marL="0" marR="0">
                        <a:lnSpc>
                          <a:spcPts val="1500"/>
                        </a:lnSpc>
                        <a:spcBef>
                          <a:spcPts val="0"/>
                        </a:spcBef>
                        <a:spcAft>
                          <a:spcPts val="1500"/>
                        </a:spcAft>
                      </a:pPr>
                      <a:r>
                        <a:rPr lang="en-US" sz="2000" dirty="0">
                          <a:effectLst/>
                        </a:rPr>
                        <a:t>Community care facilities for the elderly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675" marR="44675" marT="35740" marB="35740"/>
                </a:tc>
                <a:extLst>
                  <a:ext uri="{0D108BD9-81ED-4DB2-BD59-A6C34878D82A}">
                    <a16:rowId xmlns:a16="http://schemas.microsoft.com/office/drawing/2014/main" xmlns="" val="10007"/>
                  </a:ext>
                </a:extLst>
              </a:tr>
              <a:tr h="271468">
                <a:tc>
                  <a:txBody>
                    <a:bodyPr/>
                    <a:lstStyle/>
                    <a:p>
                      <a:pPr marL="0" marR="0">
                        <a:lnSpc>
                          <a:spcPts val="1500"/>
                        </a:lnSpc>
                        <a:spcBef>
                          <a:spcPts val="0"/>
                        </a:spcBef>
                        <a:spcAft>
                          <a:spcPts val="1500"/>
                        </a:spcAft>
                      </a:pPr>
                      <a:r>
                        <a:rPr lang="en-US" sz="1000">
                          <a:effectLst/>
                        </a:rPr>
                        <a:t>6239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4675" marR="44675" marT="35740" marB="35740"/>
                </a:tc>
                <a:tc>
                  <a:txBody>
                    <a:bodyPr/>
                    <a:lstStyle/>
                    <a:p>
                      <a:pPr marL="0" marR="0">
                        <a:lnSpc>
                          <a:spcPts val="1500"/>
                        </a:lnSpc>
                        <a:spcBef>
                          <a:spcPts val="0"/>
                        </a:spcBef>
                        <a:spcAft>
                          <a:spcPts val="1500"/>
                        </a:spcAft>
                      </a:pPr>
                      <a:r>
                        <a:rPr lang="en-US" sz="2000" dirty="0">
                          <a:effectLst/>
                        </a:rPr>
                        <a:t>Other residential care facilities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675" marR="44675" marT="35740" marB="35740"/>
                </a:tc>
                <a:extLst>
                  <a:ext uri="{0D108BD9-81ED-4DB2-BD59-A6C34878D82A}">
                    <a16:rowId xmlns:a16="http://schemas.microsoft.com/office/drawing/2014/main" xmlns="" val="10008"/>
                  </a:ext>
                </a:extLst>
              </a:tr>
              <a:tr h="475686">
                <a:tc>
                  <a:txBody>
                    <a:bodyPr/>
                    <a:lstStyle/>
                    <a:p>
                      <a:pPr marL="0" marR="0">
                        <a:lnSpc>
                          <a:spcPts val="1500"/>
                        </a:lnSpc>
                        <a:spcBef>
                          <a:spcPts val="0"/>
                        </a:spcBef>
                        <a:spcAft>
                          <a:spcPts val="1500"/>
                        </a:spcAft>
                      </a:pPr>
                      <a:r>
                        <a:rPr lang="en-US" sz="1000" dirty="0">
                          <a:effectLst/>
                        </a:rPr>
                        <a:t>6242</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4675" marR="44675" marT="35740" marB="35740"/>
                </a:tc>
                <a:tc>
                  <a:txBody>
                    <a:bodyPr/>
                    <a:lstStyle/>
                    <a:p>
                      <a:pPr marL="0" marR="0">
                        <a:lnSpc>
                          <a:spcPts val="1500"/>
                        </a:lnSpc>
                        <a:spcBef>
                          <a:spcPts val="0"/>
                        </a:spcBef>
                        <a:spcAft>
                          <a:spcPts val="1500"/>
                        </a:spcAft>
                      </a:pPr>
                      <a:r>
                        <a:rPr lang="en-US" sz="2000" dirty="0">
                          <a:effectLst/>
                        </a:rPr>
                        <a:t>Community food and housing, and emergency and other relief services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675" marR="44675" marT="35740" marB="35740"/>
                </a:tc>
                <a:extLst>
                  <a:ext uri="{0D108BD9-81ED-4DB2-BD59-A6C34878D82A}">
                    <a16:rowId xmlns:a16="http://schemas.microsoft.com/office/drawing/2014/main" xmlns="" val="10009"/>
                  </a:ext>
                </a:extLst>
              </a:tr>
              <a:tr h="271468">
                <a:tc>
                  <a:txBody>
                    <a:bodyPr/>
                    <a:lstStyle/>
                    <a:p>
                      <a:pPr marL="0" marR="0">
                        <a:lnSpc>
                          <a:spcPts val="1500"/>
                        </a:lnSpc>
                        <a:spcBef>
                          <a:spcPts val="0"/>
                        </a:spcBef>
                        <a:spcAft>
                          <a:spcPts val="1500"/>
                        </a:spcAft>
                      </a:pPr>
                      <a:r>
                        <a:rPr lang="en-US" sz="1000">
                          <a:effectLst/>
                        </a:rPr>
                        <a:t>6243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4675" marR="44675" marT="35740" marB="35740"/>
                </a:tc>
                <a:tc>
                  <a:txBody>
                    <a:bodyPr/>
                    <a:lstStyle/>
                    <a:p>
                      <a:pPr marL="0" marR="0">
                        <a:lnSpc>
                          <a:spcPts val="1500"/>
                        </a:lnSpc>
                        <a:spcBef>
                          <a:spcPts val="0"/>
                        </a:spcBef>
                        <a:spcAft>
                          <a:spcPts val="1500"/>
                        </a:spcAft>
                      </a:pPr>
                      <a:r>
                        <a:rPr lang="en-US" sz="2000" dirty="0">
                          <a:effectLst/>
                        </a:rPr>
                        <a:t>Vocational rehabilitation services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675" marR="44675" marT="35740" marB="35740"/>
                </a:tc>
                <a:extLst>
                  <a:ext uri="{0D108BD9-81ED-4DB2-BD59-A6C34878D82A}">
                    <a16:rowId xmlns:a16="http://schemas.microsoft.com/office/drawing/2014/main" xmlns="" val="10010"/>
                  </a:ext>
                </a:extLst>
              </a:tr>
              <a:tr h="271468">
                <a:tc>
                  <a:txBody>
                    <a:bodyPr/>
                    <a:lstStyle/>
                    <a:p>
                      <a:pPr marL="0" marR="0">
                        <a:lnSpc>
                          <a:spcPts val="1500"/>
                        </a:lnSpc>
                        <a:spcBef>
                          <a:spcPts val="0"/>
                        </a:spcBef>
                        <a:spcAft>
                          <a:spcPts val="1500"/>
                        </a:spcAft>
                      </a:pPr>
                      <a:r>
                        <a:rPr lang="en-US" sz="1000">
                          <a:effectLst/>
                        </a:rPr>
                        <a:t>7111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4675" marR="44675" marT="35740" marB="35740"/>
                </a:tc>
                <a:tc>
                  <a:txBody>
                    <a:bodyPr/>
                    <a:lstStyle/>
                    <a:p>
                      <a:pPr marL="0" marR="0">
                        <a:lnSpc>
                          <a:spcPts val="1500"/>
                        </a:lnSpc>
                        <a:spcBef>
                          <a:spcPts val="0"/>
                        </a:spcBef>
                        <a:spcAft>
                          <a:spcPts val="1500"/>
                        </a:spcAft>
                      </a:pPr>
                      <a:r>
                        <a:rPr lang="en-US" sz="2000" dirty="0">
                          <a:effectLst/>
                        </a:rPr>
                        <a:t>Performing arts companies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675" marR="44675" marT="35740" marB="35740"/>
                </a:tc>
                <a:extLst>
                  <a:ext uri="{0D108BD9-81ED-4DB2-BD59-A6C34878D82A}">
                    <a16:rowId xmlns:a16="http://schemas.microsoft.com/office/drawing/2014/main" xmlns="" val="10011"/>
                  </a:ext>
                </a:extLst>
              </a:tr>
              <a:tr h="271468">
                <a:tc>
                  <a:txBody>
                    <a:bodyPr/>
                    <a:lstStyle/>
                    <a:p>
                      <a:pPr marL="0" marR="0">
                        <a:lnSpc>
                          <a:spcPts val="1500"/>
                        </a:lnSpc>
                        <a:spcBef>
                          <a:spcPts val="0"/>
                        </a:spcBef>
                        <a:spcAft>
                          <a:spcPts val="1500"/>
                        </a:spcAft>
                      </a:pPr>
                      <a:r>
                        <a:rPr lang="en-US" sz="1000">
                          <a:effectLst/>
                        </a:rPr>
                        <a:t>7112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4675" marR="44675" marT="35740" marB="35740"/>
                </a:tc>
                <a:tc>
                  <a:txBody>
                    <a:bodyPr/>
                    <a:lstStyle/>
                    <a:p>
                      <a:pPr marL="0" marR="0">
                        <a:lnSpc>
                          <a:spcPts val="1500"/>
                        </a:lnSpc>
                        <a:spcBef>
                          <a:spcPts val="0"/>
                        </a:spcBef>
                        <a:spcAft>
                          <a:spcPts val="1500"/>
                        </a:spcAft>
                      </a:pPr>
                      <a:r>
                        <a:rPr lang="en-US" sz="2000" dirty="0">
                          <a:effectLst/>
                        </a:rPr>
                        <a:t>Spectator sports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675" marR="44675" marT="35740" marB="35740"/>
                </a:tc>
                <a:extLst>
                  <a:ext uri="{0D108BD9-81ED-4DB2-BD59-A6C34878D82A}">
                    <a16:rowId xmlns:a16="http://schemas.microsoft.com/office/drawing/2014/main" xmlns="" val="10012"/>
                  </a:ext>
                </a:extLst>
              </a:tr>
              <a:tr h="271468">
                <a:tc>
                  <a:txBody>
                    <a:bodyPr/>
                    <a:lstStyle/>
                    <a:p>
                      <a:pPr marL="0" marR="0">
                        <a:lnSpc>
                          <a:spcPts val="1500"/>
                        </a:lnSpc>
                        <a:spcBef>
                          <a:spcPts val="0"/>
                        </a:spcBef>
                        <a:spcAft>
                          <a:spcPts val="1500"/>
                        </a:spcAft>
                      </a:pPr>
                      <a:r>
                        <a:rPr lang="en-US" sz="1000">
                          <a:effectLst/>
                        </a:rPr>
                        <a:t>7121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4675" marR="44675" marT="35740" marB="35740"/>
                </a:tc>
                <a:tc>
                  <a:txBody>
                    <a:bodyPr/>
                    <a:lstStyle/>
                    <a:p>
                      <a:pPr marL="0" marR="0">
                        <a:lnSpc>
                          <a:spcPts val="1500"/>
                        </a:lnSpc>
                        <a:spcBef>
                          <a:spcPts val="0"/>
                        </a:spcBef>
                        <a:spcAft>
                          <a:spcPts val="1500"/>
                        </a:spcAft>
                      </a:pPr>
                      <a:r>
                        <a:rPr lang="en-US" sz="2000" dirty="0">
                          <a:effectLst/>
                        </a:rPr>
                        <a:t>Museums, historical sites, and similar institutions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675" marR="44675" marT="35740" marB="35740"/>
                </a:tc>
                <a:extLst>
                  <a:ext uri="{0D108BD9-81ED-4DB2-BD59-A6C34878D82A}">
                    <a16:rowId xmlns:a16="http://schemas.microsoft.com/office/drawing/2014/main" xmlns="" val="10013"/>
                  </a:ext>
                </a:extLst>
              </a:tr>
            </a:tbl>
          </a:graphicData>
        </a:graphic>
      </p:graphicFrame>
    </p:spTree>
    <p:extLst>
      <p:ext uri="{BB962C8B-B14F-4D97-AF65-F5344CB8AC3E}">
        <p14:creationId xmlns:p14="http://schemas.microsoft.com/office/powerpoint/2010/main" val="624557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6"/>
                </a:solidFill>
              </a:rPr>
              <a:t>EEO-1 Pay Data Reporting</a:t>
            </a:r>
          </a:p>
        </p:txBody>
      </p:sp>
      <p:sp>
        <p:nvSpPr>
          <p:cNvPr id="3" name="Content Placeholder 2"/>
          <p:cNvSpPr>
            <a:spLocks noGrp="1"/>
          </p:cNvSpPr>
          <p:nvPr>
            <p:ph idx="1"/>
          </p:nvPr>
        </p:nvSpPr>
        <p:spPr/>
        <p:txBody>
          <a:bodyPr/>
          <a:lstStyle/>
          <a:p>
            <a:r>
              <a:rPr lang="en-US" sz="2400" dirty="0"/>
              <a:t>Final rules revising the EEO-1 report to add W-2 earnings and work hours reporting were scheduled to go into effect in early 2018. Revised EEO-1 would have gone into effect on March 31, 2018, and would have required employers with more than 100 employees to report w-2 wage information and total hours worked.</a:t>
            </a:r>
          </a:p>
          <a:p>
            <a:r>
              <a:rPr lang="en-US" sz="2400" dirty="0"/>
              <a:t>In August the White House suspended pay-data reporting on the revised EEO-1 form while keeping the new EEO-1 reporting deadline.  </a:t>
            </a:r>
          </a:p>
          <a:p>
            <a:endParaRPr lang="en-US" sz="2400" dirty="0"/>
          </a:p>
          <a:p>
            <a:endParaRPr lang="en-US" dirty="0"/>
          </a:p>
        </p:txBody>
      </p:sp>
    </p:spTree>
    <p:extLst>
      <p:ext uri="{BB962C8B-B14F-4D97-AF65-F5344CB8AC3E}">
        <p14:creationId xmlns:p14="http://schemas.microsoft.com/office/powerpoint/2010/main" val="2825316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6"/>
                </a:solidFill>
              </a:rPr>
              <a:t>Affordable Care Act	 </a:t>
            </a:r>
          </a:p>
        </p:txBody>
      </p:sp>
      <p:sp>
        <p:nvSpPr>
          <p:cNvPr id="3" name="Content Placeholder 2"/>
          <p:cNvSpPr>
            <a:spLocks noGrp="1"/>
          </p:cNvSpPr>
          <p:nvPr>
            <p:ph idx="1"/>
          </p:nvPr>
        </p:nvSpPr>
        <p:spPr/>
        <p:txBody>
          <a:bodyPr>
            <a:normAutofit lnSpcReduction="10000"/>
          </a:bodyPr>
          <a:lstStyle/>
          <a:p>
            <a:r>
              <a:rPr lang="en-US" sz="2400" dirty="0"/>
              <a:t>It is still the law.</a:t>
            </a:r>
          </a:p>
          <a:p>
            <a:r>
              <a:rPr lang="en-US" sz="2400" dirty="0"/>
              <a:t>In fact, the IRS issued a letter in June reminding employers that the legislative provisions of the ACA are still in force and taxpayers are required to follow the law. This includes the Employer Shared Responsibility rules, or “play or pay” mandate for employers.</a:t>
            </a:r>
          </a:p>
          <a:p>
            <a:r>
              <a:rPr lang="en-US" sz="2400" dirty="0"/>
              <a:t>Until the ACA's employer coverage and reporting obligations are changed through legislative actions or reforms, businesses with 50 or more full-time employees or equivalents (Applicable Large Employers, or ALEs) must provide ACA-compliant health coverage to employees who work at least 30 hours per week, or 130 or more hours monthly. They must also track and report all employee hours to the IRS and follow other administrative requirements.</a:t>
            </a:r>
          </a:p>
        </p:txBody>
      </p:sp>
    </p:spTree>
    <p:extLst>
      <p:ext uri="{BB962C8B-B14F-4D97-AF65-F5344CB8AC3E}">
        <p14:creationId xmlns:p14="http://schemas.microsoft.com/office/powerpoint/2010/main" val="2443502540"/>
      </p:ext>
    </p:extLst>
  </p:cSld>
  <p:clrMapOvr>
    <a:masterClrMapping/>
  </p:clrMapOvr>
</p:sld>
</file>

<file path=ppt/theme/theme1.xml><?xml version="1.0" encoding="utf-8"?>
<a:theme xmlns:a="http://schemas.openxmlformats.org/drawingml/2006/main" name="Theme1">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Theme1" id="{97BDB743-5A56-4398-9A50-75EC70ED563A}" vid="{F5D22CC2-419B-4F54-AA72-C342D364267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19013</TotalTime>
  <Words>2093</Words>
  <Application>Microsoft Office PowerPoint</Application>
  <PresentationFormat>Widescreen</PresentationFormat>
  <Paragraphs>208</Paragraphs>
  <Slides>27</Slides>
  <Notes>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27</vt:i4>
      </vt:variant>
    </vt:vector>
  </HeadingPairs>
  <TitlesOfParts>
    <vt:vector size="37" baseType="lpstr">
      <vt:lpstr>ＭＳ Ｐゴシック</vt:lpstr>
      <vt:lpstr>.HelveticaNeueDeskInterface-Regular</vt:lpstr>
      <vt:lpstr>Arial</vt:lpstr>
      <vt:lpstr>Calibri</vt:lpstr>
      <vt:lpstr>Century Gothic</vt:lpstr>
      <vt:lpstr>Corbel</vt:lpstr>
      <vt:lpstr>Helvetica</vt:lpstr>
      <vt:lpstr>Times New Roman</vt:lpstr>
      <vt:lpstr>Wingdings</vt:lpstr>
      <vt:lpstr>Theme1</vt:lpstr>
      <vt:lpstr>2017 EMPLOYMENT LAW REVIEW</vt:lpstr>
      <vt:lpstr>Presented by Angela Snyder, Esq. &amp; Lynne Ahearn </vt:lpstr>
      <vt:lpstr>Federal Law in 2017 </vt:lpstr>
      <vt:lpstr>Updated I-9’s</vt:lpstr>
      <vt:lpstr>New Rules for Employer Wellness Programs  </vt:lpstr>
      <vt:lpstr>New OSHA Reporting Rules </vt:lpstr>
      <vt:lpstr>Sample of industries that must submit (Form 300A) data to OSHA electronically</vt:lpstr>
      <vt:lpstr>EEO-1 Pay Data Reporting</vt:lpstr>
      <vt:lpstr>Affordable Care Act  </vt:lpstr>
      <vt:lpstr>Fate of the New FLSA Overtime Rules</vt:lpstr>
      <vt:lpstr>2017: Massachusetts </vt:lpstr>
      <vt:lpstr>Pay Equity Law  </vt:lpstr>
      <vt:lpstr>What to do about salary history? </vt:lpstr>
      <vt:lpstr>An Act Further Regulating Employer Contributions to Health Care</vt:lpstr>
      <vt:lpstr>How to Comply </vt:lpstr>
      <vt:lpstr>Updated CORI Policy and Administration</vt:lpstr>
      <vt:lpstr>Alright, Alright, Alright.  Let’s Talk Marijuana…and Emerging Trends for Addressing Drug Use in the Workplace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Approach Compliance the Way You Approach Achieving Your Nonprofits Mission: Strategically. </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2017 Preview</dc:title>
  <dc:creator>Angela Snyder</dc:creator>
  <cp:lastModifiedBy>Angela Snyder</cp:lastModifiedBy>
  <cp:revision>82</cp:revision>
  <dcterms:created xsi:type="dcterms:W3CDTF">2016-11-29T22:15:24Z</dcterms:created>
  <dcterms:modified xsi:type="dcterms:W3CDTF">2017-10-27T18:39:35Z</dcterms:modified>
</cp:coreProperties>
</file>