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7.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0.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33"/>
  </p:notesMasterIdLst>
  <p:handoutMasterIdLst>
    <p:handoutMasterId r:id="rId34"/>
  </p:handoutMasterIdLst>
  <p:sldIdLst>
    <p:sldId id="472" r:id="rId2"/>
    <p:sldId id="477" r:id="rId3"/>
    <p:sldId id="473" r:id="rId4"/>
    <p:sldId id="343" r:id="rId5"/>
    <p:sldId id="351" r:id="rId6"/>
    <p:sldId id="455" r:id="rId7"/>
    <p:sldId id="463" r:id="rId8"/>
    <p:sldId id="283" r:id="rId9"/>
    <p:sldId id="487" r:id="rId10"/>
    <p:sldId id="348" r:id="rId11"/>
    <p:sldId id="349" r:id="rId12"/>
    <p:sldId id="488" r:id="rId13"/>
    <p:sldId id="489" r:id="rId14"/>
    <p:sldId id="479" r:id="rId15"/>
    <p:sldId id="353" r:id="rId16"/>
    <p:sldId id="360" r:id="rId17"/>
    <p:sldId id="490" r:id="rId18"/>
    <p:sldId id="354" r:id="rId19"/>
    <p:sldId id="458" r:id="rId20"/>
    <p:sldId id="480" r:id="rId21"/>
    <p:sldId id="481" r:id="rId22"/>
    <p:sldId id="483" r:id="rId23"/>
    <p:sldId id="415" r:id="rId24"/>
    <p:sldId id="482" r:id="rId25"/>
    <p:sldId id="492" r:id="rId26"/>
    <p:sldId id="356" r:id="rId27"/>
    <p:sldId id="367" r:id="rId28"/>
    <p:sldId id="491" r:id="rId29"/>
    <p:sldId id="334" r:id="rId30"/>
    <p:sldId id="375" r:id="rId31"/>
    <p:sldId id="484" r:id="rId3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ndrea Wasserman" initials="" lastIdx="1" clrIdx="0"/>
  <p:cmAuthor id="1" name="Devorah Lev-Tov" initials="LS" lastIdx="5" clrIdx="1"/>
  <p:cmAuthor id="2" name="Lauren Pyes" initials="" lastIdx="36" clrIdx="2"/>
</p:cmAuthorLst>
</file>

<file path=ppt/presProps.xml><?xml version="1.0" encoding="utf-8"?>
<p:presentationPr xmlns:a="http://schemas.openxmlformats.org/drawingml/2006/main" xmlns:r="http://schemas.openxmlformats.org/officeDocument/2006/relationships" xmlns:p="http://schemas.openxmlformats.org/presentationml/2006/main">
  <p:prnPr prnWhat="notes"/>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B4759"/>
    <a:srgbClr val="575D66"/>
    <a:srgbClr val="F4F5F5"/>
    <a:srgbClr val="478F4E"/>
    <a:srgbClr val="234627"/>
    <a:srgbClr val="4F9C59"/>
    <a:srgbClr val="E6FFBE"/>
    <a:srgbClr val="44BF35"/>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90" d="100"/>
          <a:sy n="90" d="100"/>
        </p:scale>
        <p:origin x="-1632" y="-10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notesMaster" Target="notesMasters/notesMaster1.xml"/><Relationship Id="rId34" Type="http://schemas.openxmlformats.org/officeDocument/2006/relationships/handoutMaster" Target="handoutMasters/handoutMaster1.xml"/><Relationship Id="rId35" Type="http://schemas.openxmlformats.org/officeDocument/2006/relationships/printerSettings" Target="printerSettings/printerSettings1.bin"/><Relationship Id="rId36" Type="http://schemas.openxmlformats.org/officeDocument/2006/relationships/commentAuthors" Target="commentAuthor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presProps" Target="presProps.xml"/><Relationship Id="rId38" Type="http://schemas.openxmlformats.org/officeDocument/2006/relationships/viewProps" Target="viewProps.xml"/><Relationship Id="rId39" Type="http://schemas.openxmlformats.org/officeDocument/2006/relationships/theme" Target="theme/theme1.xml"/><Relationship Id="rId4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6_4">
  <dgm:title val=""/>
  <dgm:desc val=""/>
  <dgm:catLst>
    <dgm:cat type="accent6" pri="11400"/>
  </dgm:catLst>
  <dgm:styleLbl name="node0">
    <dgm:fillClrLst meth="cycle">
      <a:schemeClr val="accent6">
        <a:shade val="60000"/>
      </a:schemeClr>
    </dgm:fillClrLst>
    <dgm:linClrLst meth="repeat">
      <a:schemeClr val="lt1"/>
    </dgm:linClrLst>
    <dgm:effectClrLst/>
    <dgm:txLinClrLst/>
    <dgm:txFillClrLst/>
    <dgm:txEffectClrLst/>
  </dgm:styleLbl>
  <dgm:styleLbl name="alignNode1">
    <dgm:fillClrLst meth="cycle">
      <a:schemeClr val="accent6">
        <a:shade val="50000"/>
      </a:schemeClr>
      <a:schemeClr val="accent6">
        <a:tint val="55000"/>
      </a:schemeClr>
    </dgm:fillClrLst>
    <dgm:linClrLst meth="cycle">
      <a:schemeClr val="accent6">
        <a:shade val="50000"/>
      </a:schemeClr>
      <a:schemeClr val="accent6">
        <a:tint val="55000"/>
      </a:schemeClr>
    </dgm:linClrLst>
    <dgm:effectClrLst/>
    <dgm:txLinClrLst/>
    <dgm:txFillClrLst/>
    <dgm:txEffectClrLst/>
  </dgm:styleLbl>
  <dgm:styleLbl name="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ln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vennNode1">
    <dgm:fillClrLst meth="cycle">
      <a:schemeClr val="accent6">
        <a:shade val="80000"/>
        <a:alpha val="50000"/>
      </a:schemeClr>
      <a:schemeClr val="accent6">
        <a:tint val="50000"/>
        <a:alpha val="50000"/>
      </a:schemeClr>
    </dgm:fillClrLst>
    <dgm:linClrLst meth="repeat">
      <a:schemeClr val="lt1"/>
    </dgm:linClrLst>
    <dgm:effectClrLst/>
    <dgm:txLinClrLst/>
    <dgm:txFillClrLst/>
    <dgm:txEffectClrLst/>
  </dgm:styleLbl>
  <dgm:styleLbl name="node2">
    <dgm:fillClrLst>
      <a:schemeClr val="accent6">
        <a:shade val="80000"/>
      </a:schemeClr>
    </dgm:fillClrLst>
    <dgm:linClrLst meth="repeat">
      <a:schemeClr val="lt1"/>
    </dgm:linClrLst>
    <dgm:effectClrLst/>
    <dgm:txLinClrLst/>
    <dgm:txFillClrLst/>
    <dgm:txEffectClrLst/>
  </dgm:styleLbl>
  <dgm:styleLbl name="node3">
    <dgm:fillClrLst>
      <a:schemeClr val="accent6">
        <a:tint val="99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f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b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sibTrans1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0000"/>
      </a:schemeClr>
    </dgm:fillClrLst>
    <dgm:linClrLst meth="repeat">
      <a:schemeClr val="lt1"/>
    </dgm:linClrLst>
    <dgm:effectClrLst/>
    <dgm:txLinClrLst/>
    <dgm:txFillClrLst/>
    <dgm:txEffectClrLst/>
  </dgm:styleLbl>
  <dgm:styleLbl name="asst3">
    <dgm:fillClrLst>
      <a:schemeClr val="accent6">
        <a:tint val="70000"/>
      </a:schemeClr>
    </dgm:fillClrLst>
    <dgm:linClrLst meth="repeat">
      <a:schemeClr val="lt1"/>
    </dgm:linClrLst>
    <dgm:effectClrLst/>
    <dgm:txLinClrLst/>
    <dgm:txFillClrLst/>
    <dgm:txEffectClrLst/>
  </dgm:styleLbl>
  <dgm:styleLbl name="asst4">
    <dgm:fillClrLst>
      <a:schemeClr val="accent6">
        <a:tint val="5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align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bgAccFollowNode1">
    <dgm:fillClrLst meth="repeat">
      <a:schemeClr val="accent6">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55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6_4">
  <dgm:title val=""/>
  <dgm:desc val=""/>
  <dgm:catLst>
    <dgm:cat type="accent6" pri="11400"/>
  </dgm:catLst>
  <dgm:styleLbl name="node0">
    <dgm:fillClrLst meth="cycle">
      <a:schemeClr val="accent6">
        <a:shade val="60000"/>
      </a:schemeClr>
    </dgm:fillClrLst>
    <dgm:linClrLst meth="repeat">
      <a:schemeClr val="lt1"/>
    </dgm:linClrLst>
    <dgm:effectClrLst/>
    <dgm:txLinClrLst/>
    <dgm:txFillClrLst/>
    <dgm:txEffectClrLst/>
  </dgm:styleLbl>
  <dgm:styleLbl name="alignNode1">
    <dgm:fillClrLst meth="cycle">
      <a:schemeClr val="accent6">
        <a:shade val="50000"/>
      </a:schemeClr>
      <a:schemeClr val="accent6">
        <a:tint val="55000"/>
      </a:schemeClr>
    </dgm:fillClrLst>
    <dgm:linClrLst meth="cycle">
      <a:schemeClr val="accent6">
        <a:shade val="50000"/>
      </a:schemeClr>
      <a:schemeClr val="accent6">
        <a:tint val="55000"/>
      </a:schemeClr>
    </dgm:linClrLst>
    <dgm:effectClrLst/>
    <dgm:txLinClrLst/>
    <dgm:txFillClrLst/>
    <dgm:txEffectClrLst/>
  </dgm:styleLbl>
  <dgm:styleLbl name="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ln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vennNode1">
    <dgm:fillClrLst meth="cycle">
      <a:schemeClr val="accent6">
        <a:shade val="80000"/>
        <a:alpha val="50000"/>
      </a:schemeClr>
      <a:schemeClr val="accent6">
        <a:tint val="50000"/>
        <a:alpha val="50000"/>
      </a:schemeClr>
    </dgm:fillClrLst>
    <dgm:linClrLst meth="repeat">
      <a:schemeClr val="lt1"/>
    </dgm:linClrLst>
    <dgm:effectClrLst/>
    <dgm:txLinClrLst/>
    <dgm:txFillClrLst/>
    <dgm:txEffectClrLst/>
  </dgm:styleLbl>
  <dgm:styleLbl name="node2">
    <dgm:fillClrLst>
      <a:schemeClr val="accent6">
        <a:shade val="80000"/>
      </a:schemeClr>
    </dgm:fillClrLst>
    <dgm:linClrLst meth="repeat">
      <a:schemeClr val="lt1"/>
    </dgm:linClrLst>
    <dgm:effectClrLst/>
    <dgm:txLinClrLst/>
    <dgm:txFillClrLst/>
    <dgm:txEffectClrLst/>
  </dgm:styleLbl>
  <dgm:styleLbl name="node3">
    <dgm:fillClrLst>
      <a:schemeClr val="accent6">
        <a:tint val="99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f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b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sibTrans1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0000"/>
      </a:schemeClr>
    </dgm:fillClrLst>
    <dgm:linClrLst meth="repeat">
      <a:schemeClr val="lt1"/>
    </dgm:linClrLst>
    <dgm:effectClrLst/>
    <dgm:txLinClrLst/>
    <dgm:txFillClrLst/>
    <dgm:txEffectClrLst/>
  </dgm:styleLbl>
  <dgm:styleLbl name="asst3">
    <dgm:fillClrLst>
      <a:schemeClr val="accent6">
        <a:tint val="70000"/>
      </a:schemeClr>
    </dgm:fillClrLst>
    <dgm:linClrLst meth="repeat">
      <a:schemeClr val="lt1"/>
    </dgm:linClrLst>
    <dgm:effectClrLst/>
    <dgm:txLinClrLst/>
    <dgm:txFillClrLst/>
    <dgm:txEffectClrLst/>
  </dgm:styleLbl>
  <dgm:styleLbl name="asst4">
    <dgm:fillClrLst>
      <a:schemeClr val="accent6">
        <a:tint val="5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align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bgAccFollowNode1">
    <dgm:fillClrLst meth="repeat">
      <a:schemeClr val="accent6">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55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6_3">
  <dgm:title val=""/>
  <dgm:desc val=""/>
  <dgm:catLst>
    <dgm:cat type="accent6" pri="11300"/>
  </dgm:catLst>
  <dgm:styleLbl name="node0">
    <dgm:fillClrLst meth="repeat">
      <a:schemeClr val="accent6">
        <a:shade val="80000"/>
      </a:schemeClr>
    </dgm:fillClrLst>
    <dgm:linClrLst meth="repeat">
      <a:schemeClr val="lt1"/>
    </dgm:linClrLst>
    <dgm:effectClrLst/>
    <dgm:txLinClrLst/>
    <dgm:txFillClrLst/>
    <dgm:txEffectClrLst/>
  </dgm:styleLbl>
  <dgm:styleLbl name="node1">
    <dgm:fillClrLst>
      <a:schemeClr val="accent6">
        <a:shade val="80000"/>
      </a:schemeClr>
      <a:schemeClr val="accent6">
        <a:tint val="70000"/>
      </a:schemeClr>
    </dgm:fillClrLst>
    <dgm:linClrLst meth="repeat">
      <a:schemeClr val="lt1"/>
    </dgm:linClrLst>
    <dgm:effectClrLst/>
    <dgm:txLinClrLst/>
    <dgm:txFillClrLst/>
    <dgm:txEffectClrLst/>
  </dgm:styleLbl>
  <dgm:styleLbl name="alignNode1">
    <dgm:fillClrLst>
      <a:schemeClr val="accent6">
        <a:shade val="80000"/>
      </a:schemeClr>
      <a:schemeClr val="accent6">
        <a:tint val="70000"/>
      </a:schemeClr>
    </dgm:fillClrLst>
    <dgm:linClrLst>
      <a:schemeClr val="accent6">
        <a:shade val="80000"/>
      </a:schemeClr>
      <a:schemeClr val="accent6">
        <a:tint val="70000"/>
      </a:schemeClr>
    </dgm:linClrLst>
    <dgm:effectClrLst/>
    <dgm:txLinClrLst/>
    <dgm:txFillClrLst/>
    <dgm:txEffectClrLst/>
  </dgm:styleLbl>
  <dgm:styleLbl name="lnNode1">
    <dgm:fillClrLst>
      <a:schemeClr val="accent6">
        <a:shade val="80000"/>
      </a:schemeClr>
      <a:schemeClr val="accent6">
        <a:tint val="7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tint val="70000"/>
        <a:alpha val="50000"/>
      </a:schemeClr>
    </dgm:fillClrLst>
    <dgm:linClrLst meth="repeat">
      <a:schemeClr val="lt1"/>
    </dgm:linClrLst>
    <dgm:effectClrLst/>
    <dgm:txLinClrLst/>
    <dgm:txFillClrLst/>
    <dgm:txEffectClrLst/>
  </dgm:styleLbl>
  <dgm:styleLbl name="node2">
    <dgm:fillClrLst>
      <a:schemeClr val="accent6">
        <a:tint val="99000"/>
      </a:schemeClr>
    </dgm:fillClrLst>
    <dgm:linClrLst meth="repeat">
      <a:schemeClr val="lt1"/>
    </dgm:linClrLst>
    <dgm:effectClrLst/>
    <dgm:txLinClrLst/>
    <dgm:txFillClrLst/>
    <dgm:txEffectClrLst/>
  </dgm:styleLbl>
  <dgm:styleLbl name="node3">
    <dgm:fillClrLst>
      <a:schemeClr val="accent6">
        <a:tint val="80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dgm:txEffectClrLst/>
  </dgm:styleLbl>
  <dgm:styleLbl name="f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b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sibTrans1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9000"/>
      </a:schemeClr>
    </dgm:fillClrLst>
    <dgm:linClrLst meth="repeat">
      <a:schemeClr val="lt1"/>
    </dgm:linClrLst>
    <dgm:effectClrLst/>
    <dgm:txLinClrLst/>
    <dgm:txFillClrLst/>
    <dgm:txEffectClrLst/>
  </dgm:styleLbl>
  <dgm:styleLbl name="asst3">
    <dgm:fillClrLst>
      <a:schemeClr val="accent6">
        <a:tint val="80000"/>
      </a:schemeClr>
    </dgm:fillClrLst>
    <dgm:linClrLst meth="repeat">
      <a:schemeClr val="lt1"/>
    </dgm:linClrLst>
    <dgm:effectClrLst/>
    <dgm:txLinClrLst/>
    <dgm:txFillClrLst/>
    <dgm:txEffectClrLst/>
  </dgm:styleLbl>
  <dgm:styleLbl name="asst4">
    <dgm:fillClrLst>
      <a:schemeClr val="accent6">
        <a:tint val="7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lt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9000"/>
      </a:schemeClr>
    </dgm:fillClrLst>
    <dgm:linClrLst meth="repeat">
      <a:schemeClr val="accent6">
        <a:tint val="99000"/>
      </a:schemeClr>
    </dgm:linClrLst>
    <dgm:effectClrLst/>
    <dgm:txLinClrLst/>
    <dgm:txFillClrLst meth="repeat">
      <a:schemeClr val="tx1"/>
    </dgm:txFillClrLst>
    <dgm:txEffectClrLst/>
  </dgm:styleLbl>
  <dgm:styleLbl name="parChTrans1D3">
    <dgm:fillClrLst meth="repeat">
      <a:schemeClr val="accent6">
        <a:tint val="80000"/>
      </a:schemeClr>
    </dgm:fillClrLst>
    <dgm:linClrLst meth="repeat">
      <a:schemeClr val="accent6">
        <a:tint val="80000"/>
      </a:schemeClr>
    </dgm:linClrLst>
    <dgm:effectClrLst/>
    <dgm:txLinClrLst/>
    <dgm:txFillClrLst meth="repeat">
      <a:schemeClr val="tx1"/>
    </dgm:txFillClrLst>
    <dgm:txEffectClrLst/>
  </dgm:styleLbl>
  <dgm:styleLbl name="parChTrans1D4">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6_5">
  <dgm:title val=""/>
  <dgm:desc val=""/>
  <dgm:catLst>
    <dgm:cat type="accent6" pri="11500"/>
  </dgm:catLst>
  <dgm:styleLbl name="node0">
    <dgm:fillClrLst meth="cycle">
      <a:schemeClr val="accent6">
        <a:alpha val="80000"/>
      </a:schemeClr>
    </dgm:fillClrLst>
    <dgm:linClrLst meth="repeat">
      <a:schemeClr val="lt1"/>
    </dgm:linClrLst>
    <dgm:effectClrLst/>
    <dgm:txLinClrLst/>
    <dgm:txFillClrLst/>
    <dgm:txEffectClrLst/>
  </dgm:styleLbl>
  <dgm:styleLbl name="alignNode1">
    <dgm:fillClrLst>
      <a:schemeClr val="accent6">
        <a:alpha val="90000"/>
      </a:schemeClr>
      <a:schemeClr val="accent6">
        <a:alpha val="50000"/>
      </a:schemeClr>
    </dgm:fillClrLst>
    <dgm:linClrLst>
      <a:schemeClr val="accent6">
        <a:alpha val="90000"/>
      </a:schemeClr>
      <a:schemeClr val="accent6">
        <a:alpha val="50000"/>
      </a:schemeClr>
    </dgm:linClrLst>
    <dgm:effectClrLst/>
    <dgm:txLinClrLst/>
    <dgm:txFillClrLst/>
    <dgm:txEffectClrLst/>
  </dgm:styleLbl>
  <dgm:styleLbl name="node1">
    <dgm:fillClrLst>
      <a:schemeClr val="accent6">
        <a:alpha val="90000"/>
      </a:schemeClr>
      <a:schemeClr val="accent6">
        <a:alpha val="50000"/>
      </a:schemeClr>
    </dgm:fillClrLst>
    <dgm:linClrLst meth="repeat">
      <a:schemeClr val="lt1"/>
    </dgm:linClrLst>
    <dgm:effectClrLst/>
    <dgm:txLinClrLst/>
    <dgm:txFillClrLst/>
    <dgm:txEffectClrLst/>
  </dgm:styleLbl>
  <dgm:styleLbl name="lnNode1">
    <dgm:fillClrLst>
      <a:schemeClr val="accent6">
        <a:shade val="90000"/>
      </a:schemeClr>
      <a:schemeClr val="accent6">
        <a:tint val="50000"/>
        <a:alpha val="5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alpha val="80000"/>
      </a:schemeClr>
    </dgm:fillClrLst>
    <dgm:linClrLst meth="repeat">
      <a:schemeClr val="lt1"/>
    </dgm:linClrLst>
    <dgm:effectClrLst/>
    <dgm:txLinClrLst/>
    <dgm:txFillClrLst/>
    <dgm:txEffectClrLst/>
  </dgm:styleLbl>
  <dgm:styleLbl name="node2">
    <dgm:fillClrLst>
      <a:schemeClr val="accent6">
        <a:alpha val="70000"/>
      </a:schemeClr>
    </dgm:fillClrLst>
    <dgm:linClrLst meth="repeat">
      <a:schemeClr val="lt1"/>
    </dgm:linClrLst>
    <dgm:effectClrLst/>
    <dgm:txLinClrLst/>
    <dgm:txFillClrLst/>
    <dgm:txEffectClrLst/>
  </dgm:styleLbl>
  <dgm:styleLbl name="node3">
    <dgm:fillClrLst>
      <a:schemeClr val="accent6">
        <a:alpha val="50000"/>
      </a:schemeClr>
    </dgm:fillClrLst>
    <dgm:linClrLst meth="repeat">
      <a:schemeClr val="lt1"/>
    </dgm:linClrLst>
    <dgm:effectClrLst/>
    <dgm:txLinClrLst/>
    <dgm:txFillClrLst/>
    <dgm:txEffectClrLst/>
  </dgm:styleLbl>
  <dgm:styleLbl name="node4">
    <dgm:fillClrLst>
      <a:schemeClr val="accent6">
        <a:alpha val="30000"/>
      </a:schemeClr>
    </dgm:fillClrLst>
    <dgm:linClrLst meth="repeat">
      <a:schemeClr val="lt1"/>
    </dgm:linClrLst>
    <dgm:effectClrLst/>
    <dgm:txLinClrLst/>
    <dgm:txFillClrLst/>
    <dgm:txEffectClrLst/>
  </dgm:styleLbl>
  <dgm:styleLbl name="fgImgPlace1">
    <dgm:fillClrLst>
      <a:schemeClr val="accent6">
        <a:tint val="50000"/>
        <a:alpha val="90000"/>
      </a:schemeClr>
      <a:schemeClr val="accent6">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f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b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sibTrans1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alpha val="90000"/>
      </a:schemeClr>
    </dgm:fillClrLst>
    <dgm:linClrLst meth="repeat">
      <a:schemeClr val="lt1"/>
    </dgm:linClrLst>
    <dgm:effectClrLst/>
    <dgm:txLinClrLst/>
    <dgm:txFillClrLst/>
    <dgm:txEffectClrLst/>
  </dgm:styleLbl>
  <dgm:styleLbl name="asst1">
    <dgm:fillClrLst meth="repeat">
      <a:schemeClr val="accent6">
        <a:alpha val="90000"/>
      </a:schemeClr>
    </dgm:fillClrLst>
    <dgm:linClrLst meth="repeat">
      <a:schemeClr val="lt1"/>
    </dgm:linClrLst>
    <dgm:effectClrLst/>
    <dgm:txLinClrLst/>
    <dgm:txFillClrLst/>
    <dgm:txEffectClrLst/>
  </dgm:styleLbl>
  <dgm:styleLbl name="asst2">
    <dgm:fillClrLst>
      <a:schemeClr val="accent6">
        <a:alpha val="90000"/>
      </a:schemeClr>
    </dgm:fillClrLst>
    <dgm:linClrLst meth="repeat">
      <a:schemeClr val="lt1"/>
    </dgm:linClrLst>
    <dgm:effectClrLst/>
    <dgm:txLinClrLst/>
    <dgm:txFillClrLst/>
    <dgm:txEffectClrLst/>
  </dgm:styleLbl>
  <dgm:styleLbl name="asst3">
    <dgm:fillClrLst>
      <a:schemeClr val="accent6">
        <a:alpha val="70000"/>
      </a:schemeClr>
    </dgm:fillClrLst>
    <dgm:linClrLst meth="repeat">
      <a:schemeClr val="lt1"/>
    </dgm:linClrLst>
    <dgm:effectClrLst/>
    <dgm:txLinClrLst/>
    <dgm:txFillClrLst/>
    <dgm:txEffectClrLst/>
  </dgm:styleLbl>
  <dgm:styleLbl name="asst4">
    <dgm:fillClrLst>
      <a:schemeClr val="accent6">
        <a:alpha val="50000"/>
      </a:schemeClr>
    </dgm:fillClrLst>
    <dgm:linClrLst meth="repeat">
      <a:schemeClr val="lt1"/>
    </dgm:linClrLst>
    <dgm:effectClrLst/>
    <dgm:txLinClrLst/>
    <dgm:txFillClrLst/>
    <dgm:txEffectClrLst/>
  </dgm:styleLbl>
  <dgm:styleLbl name="parChTrans2D1">
    <dgm:fillClrLst meth="repeat">
      <a:schemeClr val="accent6">
        <a:shade val="8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a:schemeClr val="accent6">
        <a:alpha val="90000"/>
        <a:tint val="40000"/>
      </a:schemeClr>
      <a:schemeClr val="accent6">
        <a:alpha val="5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D0586DD-4272-9A49-B36A-CDD349C88794}" type="doc">
      <dgm:prSet loTypeId="urn:microsoft.com/office/officeart/2005/8/layout/pyramid1" loCatId="" qsTypeId="urn:microsoft.com/office/officeart/2005/8/quickstyle/3D3" qsCatId="3D" csTypeId="urn:microsoft.com/office/officeart/2005/8/colors/colorful2" csCatId="colorful" phldr="1"/>
      <dgm:spPr/>
    </dgm:pt>
    <dgm:pt modelId="{DE1EE92A-3D4E-2841-AB29-9E31EB924A1E}">
      <dgm:prSet phldrT="[Text]"/>
      <dgm:spPr>
        <a:solidFill>
          <a:schemeClr val="accent6">
            <a:lumMod val="40000"/>
            <a:lumOff val="60000"/>
          </a:schemeClr>
        </a:solidFill>
      </dgm:spPr>
      <dgm:t>
        <a:bodyPr/>
        <a:lstStyle/>
        <a:p>
          <a:endParaRPr lang="en-US" dirty="0">
            <a:solidFill>
              <a:srgbClr val="000000"/>
            </a:solidFill>
            <a:latin typeface="Avenir Light"/>
            <a:cs typeface="Avenir Light"/>
          </a:endParaRPr>
        </a:p>
      </dgm:t>
    </dgm:pt>
    <dgm:pt modelId="{012AC4E0-3F5A-1248-99F0-BD9C1B40C3E0}" type="parTrans" cxnId="{3BDBBF48-47FA-4141-8BB7-E1F4C48966C4}">
      <dgm:prSet/>
      <dgm:spPr/>
      <dgm:t>
        <a:bodyPr/>
        <a:lstStyle/>
        <a:p>
          <a:endParaRPr lang="en-US">
            <a:solidFill>
              <a:srgbClr val="000000"/>
            </a:solidFill>
          </a:endParaRPr>
        </a:p>
      </dgm:t>
    </dgm:pt>
    <dgm:pt modelId="{DE631B24-8BBD-BF49-BDE2-A3F1DFC64C36}" type="sibTrans" cxnId="{3BDBBF48-47FA-4141-8BB7-E1F4C48966C4}">
      <dgm:prSet/>
      <dgm:spPr/>
      <dgm:t>
        <a:bodyPr/>
        <a:lstStyle/>
        <a:p>
          <a:endParaRPr lang="en-US">
            <a:solidFill>
              <a:srgbClr val="000000"/>
            </a:solidFill>
          </a:endParaRPr>
        </a:p>
      </dgm:t>
    </dgm:pt>
    <dgm:pt modelId="{8FADCE72-1D1B-7C43-A680-1F03E7D6EF06}">
      <dgm:prSet phldrT="[Text]" custT="1"/>
      <dgm:spPr>
        <a:solidFill>
          <a:schemeClr val="bg1">
            <a:lumMod val="75000"/>
          </a:schemeClr>
        </a:solidFill>
      </dgm:spPr>
      <dgm:t>
        <a:bodyPr/>
        <a:lstStyle/>
        <a:p>
          <a:endParaRPr lang="en-US" sz="2000" dirty="0">
            <a:solidFill>
              <a:srgbClr val="000000"/>
            </a:solidFill>
            <a:latin typeface="Avenir Light"/>
            <a:cs typeface="Avenir Light"/>
          </a:endParaRPr>
        </a:p>
      </dgm:t>
    </dgm:pt>
    <dgm:pt modelId="{F2AEEC0B-F53D-0D41-AB3C-EBC30C28704C}" type="parTrans" cxnId="{9C6C913E-B931-E549-8167-1106D264AA41}">
      <dgm:prSet/>
      <dgm:spPr/>
      <dgm:t>
        <a:bodyPr/>
        <a:lstStyle/>
        <a:p>
          <a:endParaRPr lang="en-US">
            <a:solidFill>
              <a:srgbClr val="000000"/>
            </a:solidFill>
          </a:endParaRPr>
        </a:p>
      </dgm:t>
    </dgm:pt>
    <dgm:pt modelId="{6F84625A-9783-4049-AE3A-4CF0BB350608}" type="sibTrans" cxnId="{9C6C913E-B931-E549-8167-1106D264AA41}">
      <dgm:prSet/>
      <dgm:spPr/>
      <dgm:t>
        <a:bodyPr/>
        <a:lstStyle/>
        <a:p>
          <a:endParaRPr lang="en-US">
            <a:solidFill>
              <a:srgbClr val="000000"/>
            </a:solidFill>
          </a:endParaRPr>
        </a:p>
      </dgm:t>
    </dgm:pt>
    <dgm:pt modelId="{29F60161-E791-5540-834C-5DB7E0ECE942}">
      <dgm:prSet phldrT="[Text]" custT="1"/>
      <dgm:spPr>
        <a:solidFill>
          <a:schemeClr val="tx1">
            <a:lumMod val="50000"/>
            <a:lumOff val="50000"/>
          </a:schemeClr>
        </a:solidFill>
      </dgm:spPr>
      <dgm:t>
        <a:bodyPr/>
        <a:lstStyle/>
        <a:p>
          <a:r>
            <a:rPr lang="en-US" sz="2300" dirty="0" smtClean="0">
              <a:solidFill>
                <a:srgbClr val="000000"/>
              </a:solidFill>
              <a:latin typeface="Corbel" panose="020B0503020204020204" pitchFamily="34" charset="0"/>
              <a:cs typeface="Avenir Light"/>
            </a:rPr>
            <a:t>Articulation of your deep passion for the vitality of your nonprofit that is anchored in an understanding of the mission, impact, and financial needs of the organization</a:t>
          </a:r>
          <a:endParaRPr lang="en-US" sz="2300" dirty="0">
            <a:solidFill>
              <a:srgbClr val="000000"/>
            </a:solidFill>
            <a:latin typeface="Corbel" panose="020B0503020204020204" pitchFamily="34" charset="0"/>
            <a:cs typeface="Avenir Light"/>
          </a:endParaRPr>
        </a:p>
      </dgm:t>
    </dgm:pt>
    <dgm:pt modelId="{92099F52-099C-FC4F-834B-8C3C4B667CA8}" type="parTrans" cxnId="{EB775D22-1614-054A-B8A5-AAB2B68D058F}">
      <dgm:prSet/>
      <dgm:spPr/>
      <dgm:t>
        <a:bodyPr/>
        <a:lstStyle/>
        <a:p>
          <a:endParaRPr lang="en-US">
            <a:solidFill>
              <a:srgbClr val="000000"/>
            </a:solidFill>
          </a:endParaRPr>
        </a:p>
      </dgm:t>
    </dgm:pt>
    <dgm:pt modelId="{64DAA763-8D7F-FC4E-90A9-2C0039D2C5FF}" type="sibTrans" cxnId="{EB775D22-1614-054A-B8A5-AAB2B68D058F}">
      <dgm:prSet/>
      <dgm:spPr/>
      <dgm:t>
        <a:bodyPr/>
        <a:lstStyle/>
        <a:p>
          <a:endParaRPr lang="en-US">
            <a:solidFill>
              <a:srgbClr val="000000"/>
            </a:solidFill>
          </a:endParaRPr>
        </a:p>
      </dgm:t>
    </dgm:pt>
    <dgm:pt modelId="{56CDF8EA-12EF-B443-B3CD-A9E0A71DB70E}" type="pres">
      <dgm:prSet presAssocID="{2D0586DD-4272-9A49-B36A-CDD349C88794}" presName="Name0" presStyleCnt="0">
        <dgm:presLayoutVars>
          <dgm:dir/>
          <dgm:animLvl val="lvl"/>
          <dgm:resizeHandles val="exact"/>
        </dgm:presLayoutVars>
      </dgm:prSet>
      <dgm:spPr/>
    </dgm:pt>
    <dgm:pt modelId="{D59E17E4-9A44-5A4D-898A-858E4F82464B}" type="pres">
      <dgm:prSet presAssocID="{DE1EE92A-3D4E-2841-AB29-9E31EB924A1E}" presName="Name8" presStyleCnt="0"/>
      <dgm:spPr/>
    </dgm:pt>
    <dgm:pt modelId="{D3E1A034-F22A-B941-BF59-44119930E15D}" type="pres">
      <dgm:prSet presAssocID="{DE1EE92A-3D4E-2841-AB29-9E31EB924A1E}" presName="level" presStyleLbl="node1" presStyleIdx="0" presStyleCnt="3">
        <dgm:presLayoutVars>
          <dgm:chMax val="1"/>
          <dgm:bulletEnabled val="1"/>
        </dgm:presLayoutVars>
      </dgm:prSet>
      <dgm:spPr/>
      <dgm:t>
        <a:bodyPr/>
        <a:lstStyle/>
        <a:p>
          <a:endParaRPr lang="en-US"/>
        </a:p>
      </dgm:t>
    </dgm:pt>
    <dgm:pt modelId="{5E2C9F29-50AF-9B49-901A-3E12A450A796}" type="pres">
      <dgm:prSet presAssocID="{DE1EE92A-3D4E-2841-AB29-9E31EB924A1E}" presName="levelTx" presStyleLbl="revTx" presStyleIdx="0" presStyleCnt="0">
        <dgm:presLayoutVars>
          <dgm:chMax val="1"/>
          <dgm:bulletEnabled val="1"/>
        </dgm:presLayoutVars>
      </dgm:prSet>
      <dgm:spPr/>
      <dgm:t>
        <a:bodyPr/>
        <a:lstStyle/>
        <a:p>
          <a:endParaRPr lang="en-US"/>
        </a:p>
      </dgm:t>
    </dgm:pt>
    <dgm:pt modelId="{CCB88060-6D09-6D4C-94A0-82CB4F70AF7E}" type="pres">
      <dgm:prSet presAssocID="{8FADCE72-1D1B-7C43-A680-1F03E7D6EF06}" presName="Name8" presStyleCnt="0"/>
      <dgm:spPr/>
    </dgm:pt>
    <dgm:pt modelId="{A30B1219-FEA6-2D43-AE8A-4E83E7327A55}" type="pres">
      <dgm:prSet presAssocID="{8FADCE72-1D1B-7C43-A680-1F03E7D6EF06}" presName="level" presStyleLbl="node1" presStyleIdx="1" presStyleCnt="3">
        <dgm:presLayoutVars>
          <dgm:chMax val="1"/>
          <dgm:bulletEnabled val="1"/>
        </dgm:presLayoutVars>
      </dgm:prSet>
      <dgm:spPr/>
      <dgm:t>
        <a:bodyPr/>
        <a:lstStyle/>
        <a:p>
          <a:endParaRPr lang="en-US"/>
        </a:p>
      </dgm:t>
    </dgm:pt>
    <dgm:pt modelId="{A6945C2A-201C-AF4A-9F9A-F5FA4EDF9510}" type="pres">
      <dgm:prSet presAssocID="{8FADCE72-1D1B-7C43-A680-1F03E7D6EF06}" presName="levelTx" presStyleLbl="revTx" presStyleIdx="0" presStyleCnt="0">
        <dgm:presLayoutVars>
          <dgm:chMax val="1"/>
          <dgm:bulletEnabled val="1"/>
        </dgm:presLayoutVars>
      </dgm:prSet>
      <dgm:spPr/>
      <dgm:t>
        <a:bodyPr/>
        <a:lstStyle/>
        <a:p>
          <a:endParaRPr lang="en-US"/>
        </a:p>
      </dgm:t>
    </dgm:pt>
    <dgm:pt modelId="{09BB1425-3EA3-7542-B160-CD80F85E35C4}" type="pres">
      <dgm:prSet presAssocID="{29F60161-E791-5540-834C-5DB7E0ECE942}" presName="Name8" presStyleCnt="0"/>
      <dgm:spPr/>
    </dgm:pt>
    <dgm:pt modelId="{179ED88D-A8B7-C343-B0A6-BBC12D58EB1E}" type="pres">
      <dgm:prSet presAssocID="{29F60161-E791-5540-834C-5DB7E0ECE942}" presName="level" presStyleLbl="node1" presStyleIdx="2" presStyleCnt="3" custLinFactNeighborX="1350" custLinFactNeighborY="0">
        <dgm:presLayoutVars>
          <dgm:chMax val="1"/>
          <dgm:bulletEnabled val="1"/>
        </dgm:presLayoutVars>
      </dgm:prSet>
      <dgm:spPr/>
      <dgm:t>
        <a:bodyPr/>
        <a:lstStyle/>
        <a:p>
          <a:endParaRPr lang="en-US"/>
        </a:p>
      </dgm:t>
    </dgm:pt>
    <dgm:pt modelId="{A9557370-F785-7D44-BABC-4C3B755D4D41}" type="pres">
      <dgm:prSet presAssocID="{29F60161-E791-5540-834C-5DB7E0ECE942}" presName="levelTx" presStyleLbl="revTx" presStyleIdx="0" presStyleCnt="0">
        <dgm:presLayoutVars>
          <dgm:chMax val="1"/>
          <dgm:bulletEnabled val="1"/>
        </dgm:presLayoutVars>
      </dgm:prSet>
      <dgm:spPr/>
      <dgm:t>
        <a:bodyPr/>
        <a:lstStyle/>
        <a:p>
          <a:endParaRPr lang="en-US"/>
        </a:p>
      </dgm:t>
    </dgm:pt>
  </dgm:ptLst>
  <dgm:cxnLst>
    <dgm:cxn modelId="{DCE772A4-B8D6-6041-AB5A-389AB574CDBB}" type="presOf" srcId="{8FADCE72-1D1B-7C43-A680-1F03E7D6EF06}" destId="{A6945C2A-201C-AF4A-9F9A-F5FA4EDF9510}" srcOrd="1" destOrd="0" presId="urn:microsoft.com/office/officeart/2005/8/layout/pyramid1"/>
    <dgm:cxn modelId="{308A8133-C11E-0945-95E9-8760E1E286E3}" type="presOf" srcId="{DE1EE92A-3D4E-2841-AB29-9E31EB924A1E}" destId="{5E2C9F29-50AF-9B49-901A-3E12A450A796}" srcOrd="1" destOrd="0" presId="urn:microsoft.com/office/officeart/2005/8/layout/pyramid1"/>
    <dgm:cxn modelId="{3BDBBF48-47FA-4141-8BB7-E1F4C48966C4}" srcId="{2D0586DD-4272-9A49-B36A-CDD349C88794}" destId="{DE1EE92A-3D4E-2841-AB29-9E31EB924A1E}" srcOrd="0" destOrd="0" parTransId="{012AC4E0-3F5A-1248-99F0-BD9C1B40C3E0}" sibTransId="{DE631B24-8BBD-BF49-BDE2-A3F1DFC64C36}"/>
    <dgm:cxn modelId="{891E55AB-05CE-0F43-AA6E-A2E66C236D3C}" type="presOf" srcId="{2D0586DD-4272-9A49-B36A-CDD349C88794}" destId="{56CDF8EA-12EF-B443-B3CD-A9E0A71DB70E}" srcOrd="0" destOrd="0" presId="urn:microsoft.com/office/officeart/2005/8/layout/pyramid1"/>
    <dgm:cxn modelId="{153A3FFA-6136-5747-82E4-9229080E9C20}" type="presOf" srcId="{DE1EE92A-3D4E-2841-AB29-9E31EB924A1E}" destId="{D3E1A034-F22A-B941-BF59-44119930E15D}" srcOrd="0" destOrd="0" presId="urn:microsoft.com/office/officeart/2005/8/layout/pyramid1"/>
    <dgm:cxn modelId="{8115E4B1-5904-6745-9B91-303BD56EA765}" type="presOf" srcId="{8FADCE72-1D1B-7C43-A680-1F03E7D6EF06}" destId="{A30B1219-FEA6-2D43-AE8A-4E83E7327A55}" srcOrd="0" destOrd="0" presId="urn:microsoft.com/office/officeart/2005/8/layout/pyramid1"/>
    <dgm:cxn modelId="{62730035-13C8-7144-9F7C-DC0E57959CDB}" type="presOf" srcId="{29F60161-E791-5540-834C-5DB7E0ECE942}" destId="{179ED88D-A8B7-C343-B0A6-BBC12D58EB1E}" srcOrd="0" destOrd="0" presId="urn:microsoft.com/office/officeart/2005/8/layout/pyramid1"/>
    <dgm:cxn modelId="{9C6C913E-B931-E549-8167-1106D264AA41}" srcId="{2D0586DD-4272-9A49-B36A-CDD349C88794}" destId="{8FADCE72-1D1B-7C43-A680-1F03E7D6EF06}" srcOrd="1" destOrd="0" parTransId="{F2AEEC0B-F53D-0D41-AB3C-EBC30C28704C}" sibTransId="{6F84625A-9783-4049-AE3A-4CF0BB350608}"/>
    <dgm:cxn modelId="{EB775D22-1614-054A-B8A5-AAB2B68D058F}" srcId="{2D0586DD-4272-9A49-B36A-CDD349C88794}" destId="{29F60161-E791-5540-834C-5DB7E0ECE942}" srcOrd="2" destOrd="0" parTransId="{92099F52-099C-FC4F-834B-8C3C4B667CA8}" sibTransId="{64DAA763-8D7F-FC4E-90A9-2C0039D2C5FF}"/>
    <dgm:cxn modelId="{F6E9BA6F-E38C-5646-A3C4-4842E0D85E84}" type="presOf" srcId="{29F60161-E791-5540-834C-5DB7E0ECE942}" destId="{A9557370-F785-7D44-BABC-4C3B755D4D41}" srcOrd="1" destOrd="0" presId="urn:microsoft.com/office/officeart/2005/8/layout/pyramid1"/>
    <dgm:cxn modelId="{C183EE6C-5624-4547-BAD8-BEC758648046}" type="presParOf" srcId="{56CDF8EA-12EF-B443-B3CD-A9E0A71DB70E}" destId="{D59E17E4-9A44-5A4D-898A-858E4F82464B}" srcOrd="0" destOrd="0" presId="urn:microsoft.com/office/officeart/2005/8/layout/pyramid1"/>
    <dgm:cxn modelId="{CEFB0E06-CDBE-7244-9ACA-212DA8DC22D0}" type="presParOf" srcId="{D59E17E4-9A44-5A4D-898A-858E4F82464B}" destId="{D3E1A034-F22A-B941-BF59-44119930E15D}" srcOrd="0" destOrd="0" presId="urn:microsoft.com/office/officeart/2005/8/layout/pyramid1"/>
    <dgm:cxn modelId="{1CF6FBC7-BAB9-3B43-BB15-6DF8AD1B4E88}" type="presParOf" srcId="{D59E17E4-9A44-5A4D-898A-858E4F82464B}" destId="{5E2C9F29-50AF-9B49-901A-3E12A450A796}" srcOrd="1" destOrd="0" presId="urn:microsoft.com/office/officeart/2005/8/layout/pyramid1"/>
    <dgm:cxn modelId="{9DA8EB86-0F51-8E42-B17A-53D7D642C7F7}" type="presParOf" srcId="{56CDF8EA-12EF-B443-B3CD-A9E0A71DB70E}" destId="{CCB88060-6D09-6D4C-94A0-82CB4F70AF7E}" srcOrd="1" destOrd="0" presId="urn:microsoft.com/office/officeart/2005/8/layout/pyramid1"/>
    <dgm:cxn modelId="{F2BB3A41-10E1-B347-B8DC-D4BB4536EF1B}" type="presParOf" srcId="{CCB88060-6D09-6D4C-94A0-82CB4F70AF7E}" destId="{A30B1219-FEA6-2D43-AE8A-4E83E7327A55}" srcOrd="0" destOrd="0" presId="urn:microsoft.com/office/officeart/2005/8/layout/pyramid1"/>
    <dgm:cxn modelId="{8E3A8A10-F74B-2347-9FA4-0923022987CE}" type="presParOf" srcId="{CCB88060-6D09-6D4C-94A0-82CB4F70AF7E}" destId="{A6945C2A-201C-AF4A-9F9A-F5FA4EDF9510}" srcOrd="1" destOrd="0" presId="urn:microsoft.com/office/officeart/2005/8/layout/pyramid1"/>
    <dgm:cxn modelId="{90572721-7A90-A941-9C6E-CB099B3A3367}" type="presParOf" srcId="{56CDF8EA-12EF-B443-B3CD-A9E0A71DB70E}" destId="{09BB1425-3EA3-7542-B160-CD80F85E35C4}" srcOrd="2" destOrd="0" presId="urn:microsoft.com/office/officeart/2005/8/layout/pyramid1"/>
    <dgm:cxn modelId="{D60FE036-588D-164B-A95F-7124D39F06A3}" type="presParOf" srcId="{09BB1425-3EA3-7542-B160-CD80F85E35C4}" destId="{179ED88D-A8B7-C343-B0A6-BBC12D58EB1E}" srcOrd="0" destOrd="0" presId="urn:microsoft.com/office/officeart/2005/8/layout/pyramid1"/>
    <dgm:cxn modelId="{5DCEB54B-1EF6-2245-A4A9-A438889C34DE}" type="presParOf" srcId="{09BB1425-3EA3-7542-B160-CD80F85E35C4}" destId="{A9557370-F785-7D44-BABC-4C3B755D4D41}" srcOrd="1" destOrd="0" presId="urn:microsoft.com/office/officeart/2005/8/layout/pyramid1"/>
  </dgm:cxnLst>
  <dgm:bg>
    <a:noFill/>
  </dgm:bg>
  <dgm:whole>
    <a:ln>
      <a:solidFill>
        <a:srgbClr val="121429"/>
      </a:solidFill>
    </a:ln>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2D0586DD-4272-9A49-B36A-CDD349C88794}" type="doc">
      <dgm:prSet loTypeId="urn:microsoft.com/office/officeart/2005/8/layout/pyramid1" loCatId="" qsTypeId="urn:microsoft.com/office/officeart/2005/8/quickstyle/3D3" qsCatId="3D" csTypeId="urn:microsoft.com/office/officeart/2005/8/colors/colorful2" csCatId="colorful" phldr="1"/>
      <dgm:spPr/>
    </dgm:pt>
    <dgm:pt modelId="{DE1EE92A-3D4E-2841-AB29-9E31EB924A1E}">
      <dgm:prSet phldrT="[Text]" custT="1"/>
      <dgm:spPr>
        <a:solidFill>
          <a:schemeClr val="accent6">
            <a:lumMod val="40000"/>
            <a:lumOff val="60000"/>
          </a:schemeClr>
        </a:solidFill>
      </dgm:spPr>
      <dgm:t>
        <a:bodyPr/>
        <a:lstStyle/>
        <a:p>
          <a:endParaRPr lang="en-US" sz="2400" dirty="0" smtClean="0">
            <a:solidFill>
              <a:srgbClr val="000000"/>
            </a:solidFill>
            <a:latin typeface="Avenir Light"/>
            <a:cs typeface="Avenir Light"/>
          </a:endParaRPr>
        </a:p>
        <a:p>
          <a:r>
            <a:rPr lang="en-US" sz="2400" dirty="0" smtClean="0">
              <a:solidFill>
                <a:srgbClr val="000000"/>
              </a:solidFill>
              <a:latin typeface="Corbel" panose="020B0503020204020204" pitchFamily="34" charset="0"/>
              <a:cs typeface="Avenir Light"/>
            </a:rPr>
            <a:t>Practice</a:t>
          </a:r>
          <a:endParaRPr lang="en-US" sz="2400" dirty="0">
            <a:solidFill>
              <a:srgbClr val="000000"/>
            </a:solidFill>
            <a:latin typeface="Corbel" panose="020B0503020204020204" pitchFamily="34" charset="0"/>
            <a:cs typeface="Avenir Light"/>
          </a:endParaRPr>
        </a:p>
      </dgm:t>
    </dgm:pt>
    <dgm:pt modelId="{012AC4E0-3F5A-1248-99F0-BD9C1B40C3E0}" type="parTrans" cxnId="{3BDBBF48-47FA-4141-8BB7-E1F4C48966C4}">
      <dgm:prSet/>
      <dgm:spPr/>
      <dgm:t>
        <a:bodyPr/>
        <a:lstStyle/>
        <a:p>
          <a:endParaRPr lang="en-US">
            <a:solidFill>
              <a:srgbClr val="000000"/>
            </a:solidFill>
          </a:endParaRPr>
        </a:p>
      </dgm:t>
    </dgm:pt>
    <dgm:pt modelId="{DE631B24-8BBD-BF49-BDE2-A3F1DFC64C36}" type="sibTrans" cxnId="{3BDBBF48-47FA-4141-8BB7-E1F4C48966C4}">
      <dgm:prSet/>
      <dgm:spPr/>
      <dgm:t>
        <a:bodyPr/>
        <a:lstStyle/>
        <a:p>
          <a:endParaRPr lang="en-US">
            <a:solidFill>
              <a:srgbClr val="000000"/>
            </a:solidFill>
          </a:endParaRPr>
        </a:p>
      </dgm:t>
    </dgm:pt>
    <dgm:pt modelId="{8FADCE72-1D1B-7C43-A680-1F03E7D6EF06}">
      <dgm:prSet phldrT="[Text]" custT="1"/>
      <dgm:spPr>
        <a:solidFill>
          <a:schemeClr val="bg1">
            <a:lumMod val="75000"/>
          </a:schemeClr>
        </a:solidFill>
      </dgm:spPr>
      <dgm:t>
        <a:bodyPr/>
        <a:lstStyle/>
        <a:p>
          <a:r>
            <a:rPr lang="en-US" sz="2400" dirty="0" smtClean="0">
              <a:solidFill>
                <a:srgbClr val="000000"/>
              </a:solidFill>
              <a:latin typeface="Corbel" panose="020B0503020204020204" pitchFamily="34" charset="0"/>
              <a:cs typeface="Avenir Light"/>
            </a:rPr>
            <a:t>Fortification of your methodology</a:t>
          </a:r>
          <a:endParaRPr lang="en-US" sz="2400" dirty="0">
            <a:solidFill>
              <a:srgbClr val="000000"/>
            </a:solidFill>
            <a:latin typeface="Corbel" panose="020B0503020204020204" pitchFamily="34" charset="0"/>
            <a:cs typeface="Avenir Light"/>
          </a:endParaRPr>
        </a:p>
      </dgm:t>
    </dgm:pt>
    <dgm:pt modelId="{F2AEEC0B-F53D-0D41-AB3C-EBC30C28704C}" type="parTrans" cxnId="{9C6C913E-B931-E549-8167-1106D264AA41}">
      <dgm:prSet/>
      <dgm:spPr/>
      <dgm:t>
        <a:bodyPr/>
        <a:lstStyle/>
        <a:p>
          <a:endParaRPr lang="en-US">
            <a:solidFill>
              <a:srgbClr val="000000"/>
            </a:solidFill>
          </a:endParaRPr>
        </a:p>
      </dgm:t>
    </dgm:pt>
    <dgm:pt modelId="{6F84625A-9783-4049-AE3A-4CF0BB350608}" type="sibTrans" cxnId="{9C6C913E-B931-E549-8167-1106D264AA41}">
      <dgm:prSet/>
      <dgm:spPr/>
      <dgm:t>
        <a:bodyPr/>
        <a:lstStyle/>
        <a:p>
          <a:endParaRPr lang="en-US">
            <a:solidFill>
              <a:srgbClr val="000000"/>
            </a:solidFill>
          </a:endParaRPr>
        </a:p>
      </dgm:t>
    </dgm:pt>
    <dgm:pt modelId="{29F60161-E791-5540-834C-5DB7E0ECE942}">
      <dgm:prSet phldrT="[Text]"/>
      <dgm:spPr>
        <a:solidFill>
          <a:schemeClr val="tx1">
            <a:lumMod val="50000"/>
            <a:lumOff val="50000"/>
          </a:schemeClr>
        </a:solidFill>
      </dgm:spPr>
      <dgm:t>
        <a:bodyPr/>
        <a:lstStyle/>
        <a:p>
          <a:r>
            <a:rPr lang="en-US" dirty="0" smtClean="0">
              <a:solidFill>
                <a:srgbClr val="000000"/>
              </a:solidFill>
              <a:latin typeface="Corbel" panose="020B0503020204020204" pitchFamily="34" charset="0"/>
              <a:cs typeface="Avenir Light"/>
            </a:rPr>
            <a:t>Articulation of your deep passion for the vitality of your nonprofit that is anchored in an understanding of the mission, impact, and financial needs of the organization</a:t>
          </a:r>
          <a:endParaRPr lang="en-US" dirty="0">
            <a:solidFill>
              <a:srgbClr val="000000"/>
            </a:solidFill>
            <a:latin typeface="Corbel" panose="020B0503020204020204" pitchFamily="34" charset="0"/>
            <a:cs typeface="Avenir Light"/>
          </a:endParaRPr>
        </a:p>
      </dgm:t>
    </dgm:pt>
    <dgm:pt modelId="{92099F52-099C-FC4F-834B-8C3C4B667CA8}" type="parTrans" cxnId="{EB775D22-1614-054A-B8A5-AAB2B68D058F}">
      <dgm:prSet/>
      <dgm:spPr/>
      <dgm:t>
        <a:bodyPr/>
        <a:lstStyle/>
        <a:p>
          <a:endParaRPr lang="en-US">
            <a:solidFill>
              <a:srgbClr val="000000"/>
            </a:solidFill>
          </a:endParaRPr>
        </a:p>
      </dgm:t>
    </dgm:pt>
    <dgm:pt modelId="{64DAA763-8D7F-FC4E-90A9-2C0039D2C5FF}" type="sibTrans" cxnId="{EB775D22-1614-054A-B8A5-AAB2B68D058F}">
      <dgm:prSet/>
      <dgm:spPr/>
      <dgm:t>
        <a:bodyPr/>
        <a:lstStyle/>
        <a:p>
          <a:endParaRPr lang="en-US">
            <a:solidFill>
              <a:srgbClr val="000000"/>
            </a:solidFill>
          </a:endParaRPr>
        </a:p>
      </dgm:t>
    </dgm:pt>
    <dgm:pt modelId="{56CDF8EA-12EF-B443-B3CD-A9E0A71DB70E}" type="pres">
      <dgm:prSet presAssocID="{2D0586DD-4272-9A49-B36A-CDD349C88794}" presName="Name0" presStyleCnt="0">
        <dgm:presLayoutVars>
          <dgm:dir/>
          <dgm:animLvl val="lvl"/>
          <dgm:resizeHandles val="exact"/>
        </dgm:presLayoutVars>
      </dgm:prSet>
      <dgm:spPr/>
    </dgm:pt>
    <dgm:pt modelId="{D59E17E4-9A44-5A4D-898A-858E4F82464B}" type="pres">
      <dgm:prSet presAssocID="{DE1EE92A-3D4E-2841-AB29-9E31EB924A1E}" presName="Name8" presStyleCnt="0"/>
      <dgm:spPr/>
    </dgm:pt>
    <dgm:pt modelId="{D3E1A034-F22A-B941-BF59-44119930E15D}" type="pres">
      <dgm:prSet presAssocID="{DE1EE92A-3D4E-2841-AB29-9E31EB924A1E}" presName="level" presStyleLbl="node1" presStyleIdx="0" presStyleCnt="3">
        <dgm:presLayoutVars>
          <dgm:chMax val="1"/>
          <dgm:bulletEnabled val="1"/>
        </dgm:presLayoutVars>
      </dgm:prSet>
      <dgm:spPr/>
      <dgm:t>
        <a:bodyPr/>
        <a:lstStyle/>
        <a:p>
          <a:endParaRPr lang="en-US"/>
        </a:p>
      </dgm:t>
    </dgm:pt>
    <dgm:pt modelId="{5E2C9F29-50AF-9B49-901A-3E12A450A796}" type="pres">
      <dgm:prSet presAssocID="{DE1EE92A-3D4E-2841-AB29-9E31EB924A1E}" presName="levelTx" presStyleLbl="revTx" presStyleIdx="0" presStyleCnt="0">
        <dgm:presLayoutVars>
          <dgm:chMax val="1"/>
          <dgm:bulletEnabled val="1"/>
        </dgm:presLayoutVars>
      </dgm:prSet>
      <dgm:spPr/>
      <dgm:t>
        <a:bodyPr/>
        <a:lstStyle/>
        <a:p>
          <a:endParaRPr lang="en-US"/>
        </a:p>
      </dgm:t>
    </dgm:pt>
    <dgm:pt modelId="{CCB88060-6D09-6D4C-94A0-82CB4F70AF7E}" type="pres">
      <dgm:prSet presAssocID="{8FADCE72-1D1B-7C43-A680-1F03E7D6EF06}" presName="Name8" presStyleCnt="0"/>
      <dgm:spPr/>
    </dgm:pt>
    <dgm:pt modelId="{A30B1219-FEA6-2D43-AE8A-4E83E7327A55}" type="pres">
      <dgm:prSet presAssocID="{8FADCE72-1D1B-7C43-A680-1F03E7D6EF06}" presName="level" presStyleLbl="node1" presStyleIdx="1" presStyleCnt="3">
        <dgm:presLayoutVars>
          <dgm:chMax val="1"/>
          <dgm:bulletEnabled val="1"/>
        </dgm:presLayoutVars>
      </dgm:prSet>
      <dgm:spPr/>
      <dgm:t>
        <a:bodyPr/>
        <a:lstStyle/>
        <a:p>
          <a:endParaRPr lang="en-US"/>
        </a:p>
      </dgm:t>
    </dgm:pt>
    <dgm:pt modelId="{A6945C2A-201C-AF4A-9F9A-F5FA4EDF9510}" type="pres">
      <dgm:prSet presAssocID="{8FADCE72-1D1B-7C43-A680-1F03E7D6EF06}" presName="levelTx" presStyleLbl="revTx" presStyleIdx="0" presStyleCnt="0">
        <dgm:presLayoutVars>
          <dgm:chMax val="1"/>
          <dgm:bulletEnabled val="1"/>
        </dgm:presLayoutVars>
      </dgm:prSet>
      <dgm:spPr/>
      <dgm:t>
        <a:bodyPr/>
        <a:lstStyle/>
        <a:p>
          <a:endParaRPr lang="en-US"/>
        </a:p>
      </dgm:t>
    </dgm:pt>
    <dgm:pt modelId="{09BB1425-3EA3-7542-B160-CD80F85E35C4}" type="pres">
      <dgm:prSet presAssocID="{29F60161-E791-5540-834C-5DB7E0ECE942}" presName="Name8" presStyleCnt="0"/>
      <dgm:spPr/>
    </dgm:pt>
    <dgm:pt modelId="{179ED88D-A8B7-C343-B0A6-BBC12D58EB1E}" type="pres">
      <dgm:prSet presAssocID="{29F60161-E791-5540-834C-5DB7E0ECE942}" presName="level" presStyleLbl="node1" presStyleIdx="2" presStyleCnt="3" custLinFactNeighborX="1350" custLinFactNeighborY="0">
        <dgm:presLayoutVars>
          <dgm:chMax val="1"/>
          <dgm:bulletEnabled val="1"/>
        </dgm:presLayoutVars>
      </dgm:prSet>
      <dgm:spPr/>
      <dgm:t>
        <a:bodyPr/>
        <a:lstStyle/>
        <a:p>
          <a:endParaRPr lang="en-US"/>
        </a:p>
      </dgm:t>
    </dgm:pt>
    <dgm:pt modelId="{A9557370-F785-7D44-BABC-4C3B755D4D41}" type="pres">
      <dgm:prSet presAssocID="{29F60161-E791-5540-834C-5DB7E0ECE942}" presName="levelTx" presStyleLbl="revTx" presStyleIdx="0" presStyleCnt="0">
        <dgm:presLayoutVars>
          <dgm:chMax val="1"/>
          <dgm:bulletEnabled val="1"/>
        </dgm:presLayoutVars>
      </dgm:prSet>
      <dgm:spPr/>
      <dgm:t>
        <a:bodyPr/>
        <a:lstStyle/>
        <a:p>
          <a:endParaRPr lang="en-US"/>
        </a:p>
      </dgm:t>
    </dgm:pt>
  </dgm:ptLst>
  <dgm:cxnLst>
    <dgm:cxn modelId="{E2D5B73C-FBE9-0448-85DB-F408150E8098}" type="presOf" srcId="{8FADCE72-1D1B-7C43-A680-1F03E7D6EF06}" destId="{A6945C2A-201C-AF4A-9F9A-F5FA4EDF9510}" srcOrd="1" destOrd="0" presId="urn:microsoft.com/office/officeart/2005/8/layout/pyramid1"/>
    <dgm:cxn modelId="{3BDBBF48-47FA-4141-8BB7-E1F4C48966C4}" srcId="{2D0586DD-4272-9A49-B36A-CDD349C88794}" destId="{DE1EE92A-3D4E-2841-AB29-9E31EB924A1E}" srcOrd="0" destOrd="0" parTransId="{012AC4E0-3F5A-1248-99F0-BD9C1B40C3E0}" sibTransId="{DE631B24-8BBD-BF49-BDE2-A3F1DFC64C36}"/>
    <dgm:cxn modelId="{B02CFA70-03A7-4145-AB92-03DDB32A7D56}" type="presOf" srcId="{DE1EE92A-3D4E-2841-AB29-9E31EB924A1E}" destId="{D3E1A034-F22A-B941-BF59-44119930E15D}" srcOrd="0" destOrd="0" presId="urn:microsoft.com/office/officeart/2005/8/layout/pyramid1"/>
    <dgm:cxn modelId="{7DCBC8BE-BB01-F340-92FE-CEFA09A571ED}" type="presOf" srcId="{2D0586DD-4272-9A49-B36A-CDD349C88794}" destId="{56CDF8EA-12EF-B443-B3CD-A9E0A71DB70E}" srcOrd="0" destOrd="0" presId="urn:microsoft.com/office/officeart/2005/8/layout/pyramid1"/>
    <dgm:cxn modelId="{D92BDF1E-718E-F746-8065-26822E20B7E2}" type="presOf" srcId="{DE1EE92A-3D4E-2841-AB29-9E31EB924A1E}" destId="{5E2C9F29-50AF-9B49-901A-3E12A450A796}" srcOrd="1" destOrd="0" presId="urn:microsoft.com/office/officeart/2005/8/layout/pyramid1"/>
    <dgm:cxn modelId="{E3782E99-FEA2-0746-9841-CA4F02ECF292}" type="presOf" srcId="{29F60161-E791-5540-834C-5DB7E0ECE942}" destId="{179ED88D-A8B7-C343-B0A6-BBC12D58EB1E}" srcOrd="0" destOrd="0" presId="urn:microsoft.com/office/officeart/2005/8/layout/pyramid1"/>
    <dgm:cxn modelId="{7C2E89ED-B2F7-7846-A9A0-032F203F74BA}" type="presOf" srcId="{29F60161-E791-5540-834C-5DB7E0ECE942}" destId="{A9557370-F785-7D44-BABC-4C3B755D4D41}" srcOrd="1" destOrd="0" presId="urn:microsoft.com/office/officeart/2005/8/layout/pyramid1"/>
    <dgm:cxn modelId="{EB775D22-1614-054A-B8A5-AAB2B68D058F}" srcId="{2D0586DD-4272-9A49-B36A-CDD349C88794}" destId="{29F60161-E791-5540-834C-5DB7E0ECE942}" srcOrd="2" destOrd="0" parTransId="{92099F52-099C-FC4F-834B-8C3C4B667CA8}" sibTransId="{64DAA763-8D7F-FC4E-90A9-2C0039D2C5FF}"/>
    <dgm:cxn modelId="{9C6C913E-B931-E549-8167-1106D264AA41}" srcId="{2D0586DD-4272-9A49-B36A-CDD349C88794}" destId="{8FADCE72-1D1B-7C43-A680-1F03E7D6EF06}" srcOrd="1" destOrd="0" parTransId="{F2AEEC0B-F53D-0D41-AB3C-EBC30C28704C}" sibTransId="{6F84625A-9783-4049-AE3A-4CF0BB350608}"/>
    <dgm:cxn modelId="{71F4A6B7-199A-DA44-804E-9154F5E07122}" type="presOf" srcId="{8FADCE72-1D1B-7C43-A680-1F03E7D6EF06}" destId="{A30B1219-FEA6-2D43-AE8A-4E83E7327A55}" srcOrd="0" destOrd="0" presId="urn:microsoft.com/office/officeart/2005/8/layout/pyramid1"/>
    <dgm:cxn modelId="{8E175952-F9CA-9147-BB0F-FB11ADD99F8B}" type="presParOf" srcId="{56CDF8EA-12EF-B443-B3CD-A9E0A71DB70E}" destId="{D59E17E4-9A44-5A4D-898A-858E4F82464B}" srcOrd="0" destOrd="0" presId="urn:microsoft.com/office/officeart/2005/8/layout/pyramid1"/>
    <dgm:cxn modelId="{350D4EF5-6D58-2A4A-9E90-84E6C8A3B903}" type="presParOf" srcId="{D59E17E4-9A44-5A4D-898A-858E4F82464B}" destId="{D3E1A034-F22A-B941-BF59-44119930E15D}" srcOrd="0" destOrd="0" presId="urn:microsoft.com/office/officeart/2005/8/layout/pyramid1"/>
    <dgm:cxn modelId="{6754AF29-C972-B54E-8163-77252EAB0640}" type="presParOf" srcId="{D59E17E4-9A44-5A4D-898A-858E4F82464B}" destId="{5E2C9F29-50AF-9B49-901A-3E12A450A796}" srcOrd="1" destOrd="0" presId="urn:microsoft.com/office/officeart/2005/8/layout/pyramid1"/>
    <dgm:cxn modelId="{6F1D72FD-FB94-9044-8A54-E0D358B57DF8}" type="presParOf" srcId="{56CDF8EA-12EF-B443-B3CD-A9E0A71DB70E}" destId="{CCB88060-6D09-6D4C-94A0-82CB4F70AF7E}" srcOrd="1" destOrd="0" presId="urn:microsoft.com/office/officeart/2005/8/layout/pyramid1"/>
    <dgm:cxn modelId="{17880BEE-02F8-8A40-B2D7-E53B0FAE90AD}" type="presParOf" srcId="{CCB88060-6D09-6D4C-94A0-82CB4F70AF7E}" destId="{A30B1219-FEA6-2D43-AE8A-4E83E7327A55}" srcOrd="0" destOrd="0" presId="urn:microsoft.com/office/officeart/2005/8/layout/pyramid1"/>
    <dgm:cxn modelId="{A8DC61BD-0F47-CF47-9B27-3929698DE882}" type="presParOf" srcId="{CCB88060-6D09-6D4C-94A0-82CB4F70AF7E}" destId="{A6945C2A-201C-AF4A-9F9A-F5FA4EDF9510}" srcOrd="1" destOrd="0" presId="urn:microsoft.com/office/officeart/2005/8/layout/pyramid1"/>
    <dgm:cxn modelId="{1A39B5F4-B5FB-6547-B070-06646D085508}" type="presParOf" srcId="{56CDF8EA-12EF-B443-B3CD-A9E0A71DB70E}" destId="{09BB1425-3EA3-7542-B160-CD80F85E35C4}" srcOrd="2" destOrd="0" presId="urn:microsoft.com/office/officeart/2005/8/layout/pyramid1"/>
    <dgm:cxn modelId="{2E55CD8B-2F8A-4E42-8249-153AB4D3F4CD}" type="presParOf" srcId="{09BB1425-3EA3-7542-B160-CD80F85E35C4}" destId="{179ED88D-A8B7-C343-B0A6-BBC12D58EB1E}" srcOrd="0" destOrd="0" presId="urn:microsoft.com/office/officeart/2005/8/layout/pyramid1"/>
    <dgm:cxn modelId="{65586B6B-DFD4-F245-8B29-3C27290F8B5F}" type="presParOf" srcId="{09BB1425-3EA3-7542-B160-CD80F85E35C4}" destId="{A9557370-F785-7D44-BABC-4C3B755D4D41}" srcOrd="1" destOrd="0" presId="urn:microsoft.com/office/officeart/2005/8/layout/pyramid1"/>
  </dgm:cxnLst>
  <dgm:bg>
    <a:noFill/>
  </dgm:bg>
  <dgm:whole>
    <a:ln>
      <a:solidFill>
        <a:srgbClr val="253356"/>
      </a:solidFill>
    </a:ln>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5FEFE6F-209E-CA4F-A6E0-776880DD927E}" type="doc">
      <dgm:prSet loTypeId="urn:microsoft.com/office/officeart/2005/8/layout/venn1" loCatId="" qsTypeId="urn:microsoft.com/office/officeart/2005/8/quickstyle/simple2" qsCatId="simple" csTypeId="urn:microsoft.com/office/officeart/2005/8/colors/accent1_2" csCatId="accent1" phldr="1"/>
      <dgm:spPr/>
    </dgm:pt>
    <dgm:pt modelId="{49705EEA-EBF5-1847-97F4-1174A8F7951A}">
      <dgm:prSet phldrT="[Text]" custT="1">
        <dgm:style>
          <a:lnRef idx="1">
            <a:schemeClr val="accent2"/>
          </a:lnRef>
          <a:fillRef idx="2">
            <a:schemeClr val="accent2"/>
          </a:fillRef>
          <a:effectRef idx="1">
            <a:schemeClr val="accent2"/>
          </a:effectRef>
          <a:fontRef idx="minor">
            <a:schemeClr val="dk1"/>
          </a:fontRef>
        </dgm:style>
      </dgm:prSet>
      <dgm:spPr>
        <a:solidFill>
          <a:srgbClr val="BFBFBF"/>
        </a:solidFill>
        <a:ln>
          <a:solidFill>
            <a:srgbClr val="121429"/>
          </a:solidFill>
        </a:ln>
      </dgm:spPr>
      <dgm:t>
        <a:bodyPr/>
        <a:lstStyle/>
        <a:p>
          <a:endParaRPr lang="en-US" sz="1800" dirty="0">
            <a:latin typeface="Avenir Light"/>
            <a:cs typeface="Avenir Light"/>
          </a:endParaRPr>
        </a:p>
      </dgm:t>
    </dgm:pt>
    <dgm:pt modelId="{32CA379C-2536-794D-AD9A-A461ECA4AC04}" type="parTrans" cxnId="{8C05F425-5F35-7744-9074-6DABF5A38FFE}">
      <dgm:prSet/>
      <dgm:spPr/>
      <dgm:t>
        <a:bodyPr/>
        <a:lstStyle/>
        <a:p>
          <a:endParaRPr lang="en-US">
            <a:latin typeface="Avenir Light"/>
            <a:cs typeface="Avenir Light"/>
          </a:endParaRPr>
        </a:p>
      </dgm:t>
    </dgm:pt>
    <dgm:pt modelId="{796A64CD-193E-6C43-838F-2CC8607B8D1A}" type="sibTrans" cxnId="{8C05F425-5F35-7744-9074-6DABF5A38FFE}">
      <dgm:prSet/>
      <dgm:spPr/>
      <dgm:t>
        <a:bodyPr/>
        <a:lstStyle/>
        <a:p>
          <a:endParaRPr lang="en-US">
            <a:latin typeface="Avenir Light"/>
            <a:cs typeface="Avenir Light"/>
          </a:endParaRPr>
        </a:p>
      </dgm:t>
    </dgm:pt>
    <dgm:pt modelId="{941503AD-0AA0-424B-9650-E59F9301E8E5}">
      <dgm:prSet phldrT="[Text]" custT="1">
        <dgm:style>
          <a:lnRef idx="1">
            <a:schemeClr val="accent2"/>
          </a:lnRef>
          <a:fillRef idx="2">
            <a:schemeClr val="accent2"/>
          </a:fillRef>
          <a:effectRef idx="1">
            <a:schemeClr val="accent2"/>
          </a:effectRef>
          <a:fontRef idx="minor">
            <a:schemeClr val="dk1"/>
          </a:fontRef>
        </dgm:style>
      </dgm:prSet>
      <dgm:spPr>
        <a:solidFill>
          <a:schemeClr val="accent6">
            <a:lumMod val="40000"/>
            <a:lumOff val="60000"/>
          </a:schemeClr>
        </a:solidFill>
        <a:ln>
          <a:solidFill>
            <a:srgbClr val="121429"/>
          </a:solidFill>
        </a:ln>
      </dgm:spPr>
      <dgm:t>
        <a:bodyPr/>
        <a:lstStyle/>
        <a:p>
          <a:pPr algn="ctr"/>
          <a:endParaRPr lang="en-US" sz="1600" dirty="0">
            <a:latin typeface="Corbel" panose="020B0503020204020204" pitchFamily="34" charset="0"/>
            <a:cs typeface="Avenir Light"/>
          </a:endParaRPr>
        </a:p>
      </dgm:t>
    </dgm:pt>
    <dgm:pt modelId="{03EC471E-9F7D-BB43-BA46-DCBC1449A683}" type="parTrans" cxnId="{EE41A1AF-FB0C-BD48-B2AD-904FCBAD9F6D}">
      <dgm:prSet/>
      <dgm:spPr/>
      <dgm:t>
        <a:bodyPr/>
        <a:lstStyle/>
        <a:p>
          <a:endParaRPr lang="en-US">
            <a:latin typeface="Avenir Light"/>
            <a:cs typeface="Avenir Light"/>
          </a:endParaRPr>
        </a:p>
      </dgm:t>
    </dgm:pt>
    <dgm:pt modelId="{7D262983-497D-044D-9A9D-008256F8DF9F}" type="sibTrans" cxnId="{EE41A1AF-FB0C-BD48-B2AD-904FCBAD9F6D}">
      <dgm:prSet/>
      <dgm:spPr/>
      <dgm:t>
        <a:bodyPr/>
        <a:lstStyle/>
        <a:p>
          <a:endParaRPr lang="en-US">
            <a:latin typeface="Avenir Light"/>
            <a:cs typeface="Avenir Light"/>
          </a:endParaRPr>
        </a:p>
      </dgm:t>
    </dgm:pt>
    <dgm:pt modelId="{F47D8148-3F50-8B46-85B1-BCDC93717DE7}">
      <dgm:prSet phldrT="[Text]" custT="1">
        <dgm:style>
          <a:lnRef idx="1">
            <a:schemeClr val="accent2"/>
          </a:lnRef>
          <a:fillRef idx="2">
            <a:schemeClr val="accent2"/>
          </a:fillRef>
          <a:effectRef idx="1">
            <a:schemeClr val="accent2"/>
          </a:effectRef>
          <a:fontRef idx="minor">
            <a:schemeClr val="dk1"/>
          </a:fontRef>
        </dgm:style>
      </dgm:prSet>
      <dgm:spPr>
        <a:solidFill>
          <a:schemeClr val="accent6">
            <a:lumMod val="75000"/>
          </a:schemeClr>
        </a:solidFill>
        <a:ln>
          <a:solidFill>
            <a:srgbClr val="121429"/>
          </a:solidFill>
        </a:ln>
      </dgm:spPr>
      <dgm:t>
        <a:bodyPr/>
        <a:lstStyle/>
        <a:p>
          <a:pPr algn="ctr"/>
          <a:endParaRPr lang="en-US" sz="1800" dirty="0">
            <a:latin typeface="Corbel" panose="020B0503020204020204" pitchFamily="34" charset="0"/>
            <a:cs typeface="Avenir Light"/>
          </a:endParaRPr>
        </a:p>
      </dgm:t>
    </dgm:pt>
    <dgm:pt modelId="{DE9B2762-BE60-CC4C-96AB-57A2CFA0C58D}" type="parTrans" cxnId="{0D61A450-E638-C24B-B7C3-71499B7E6CF7}">
      <dgm:prSet/>
      <dgm:spPr/>
      <dgm:t>
        <a:bodyPr/>
        <a:lstStyle/>
        <a:p>
          <a:endParaRPr lang="en-US">
            <a:latin typeface="Avenir Light"/>
            <a:cs typeface="Avenir Light"/>
          </a:endParaRPr>
        </a:p>
      </dgm:t>
    </dgm:pt>
    <dgm:pt modelId="{5606405C-5F9D-1F4D-B713-A80DEB90D7D6}" type="sibTrans" cxnId="{0D61A450-E638-C24B-B7C3-71499B7E6CF7}">
      <dgm:prSet/>
      <dgm:spPr/>
      <dgm:t>
        <a:bodyPr/>
        <a:lstStyle/>
        <a:p>
          <a:endParaRPr lang="en-US">
            <a:latin typeface="Avenir Light"/>
            <a:cs typeface="Avenir Light"/>
          </a:endParaRPr>
        </a:p>
      </dgm:t>
    </dgm:pt>
    <dgm:pt modelId="{61B5984D-D89F-E04B-B96C-8252D2FAA51A}" type="pres">
      <dgm:prSet presAssocID="{95FEFE6F-209E-CA4F-A6E0-776880DD927E}" presName="compositeShape" presStyleCnt="0">
        <dgm:presLayoutVars>
          <dgm:chMax val="7"/>
          <dgm:dir/>
          <dgm:resizeHandles val="exact"/>
        </dgm:presLayoutVars>
      </dgm:prSet>
      <dgm:spPr/>
    </dgm:pt>
    <dgm:pt modelId="{1F74BCD8-5463-5D4B-97B8-44FB73631E03}" type="pres">
      <dgm:prSet presAssocID="{49705EEA-EBF5-1847-97F4-1174A8F7951A}" presName="circ1" presStyleLbl="vennNode1" presStyleIdx="0" presStyleCnt="3" custLinFactNeighborY="340"/>
      <dgm:spPr/>
      <dgm:t>
        <a:bodyPr/>
        <a:lstStyle/>
        <a:p>
          <a:endParaRPr lang="en-US"/>
        </a:p>
      </dgm:t>
    </dgm:pt>
    <dgm:pt modelId="{07851B49-E720-004E-8AFB-E77CF89B7376}" type="pres">
      <dgm:prSet presAssocID="{49705EEA-EBF5-1847-97F4-1174A8F7951A}" presName="circ1Tx" presStyleLbl="revTx" presStyleIdx="0" presStyleCnt="0">
        <dgm:presLayoutVars>
          <dgm:chMax val="0"/>
          <dgm:chPref val="0"/>
          <dgm:bulletEnabled val="1"/>
        </dgm:presLayoutVars>
      </dgm:prSet>
      <dgm:spPr/>
      <dgm:t>
        <a:bodyPr/>
        <a:lstStyle/>
        <a:p>
          <a:endParaRPr lang="en-US"/>
        </a:p>
      </dgm:t>
    </dgm:pt>
    <dgm:pt modelId="{6DC21BA5-54AF-0646-B24F-FAFF16B852D7}" type="pres">
      <dgm:prSet presAssocID="{941503AD-0AA0-424B-9650-E59F9301E8E5}" presName="circ2" presStyleLbl="vennNode1" presStyleIdx="1" presStyleCnt="3" custLinFactNeighborX="14077" custLinFactNeighborY="-1825"/>
      <dgm:spPr/>
      <dgm:t>
        <a:bodyPr/>
        <a:lstStyle/>
        <a:p>
          <a:endParaRPr lang="en-US"/>
        </a:p>
      </dgm:t>
    </dgm:pt>
    <dgm:pt modelId="{0D4CA997-9885-2E4D-8489-24D5B738239D}" type="pres">
      <dgm:prSet presAssocID="{941503AD-0AA0-424B-9650-E59F9301E8E5}" presName="circ2Tx" presStyleLbl="revTx" presStyleIdx="0" presStyleCnt="0">
        <dgm:presLayoutVars>
          <dgm:chMax val="0"/>
          <dgm:chPref val="0"/>
          <dgm:bulletEnabled val="1"/>
        </dgm:presLayoutVars>
      </dgm:prSet>
      <dgm:spPr/>
      <dgm:t>
        <a:bodyPr/>
        <a:lstStyle/>
        <a:p>
          <a:endParaRPr lang="en-US"/>
        </a:p>
      </dgm:t>
    </dgm:pt>
    <dgm:pt modelId="{E58BFFBD-D78D-E54D-93F7-65CEA876F6E0}" type="pres">
      <dgm:prSet presAssocID="{F47D8148-3F50-8B46-85B1-BCDC93717DE7}" presName="circ3" presStyleLbl="vennNode1" presStyleIdx="2" presStyleCnt="3" custLinFactNeighborX="-7730"/>
      <dgm:spPr/>
      <dgm:t>
        <a:bodyPr/>
        <a:lstStyle/>
        <a:p>
          <a:endParaRPr lang="en-US"/>
        </a:p>
      </dgm:t>
    </dgm:pt>
    <dgm:pt modelId="{B3417BA7-4DDD-FF43-BCEF-2E859BE8541A}" type="pres">
      <dgm:prSet presAssocID="{F47D8148-3F50-8B46-85B1-BCDC93717DE7}" presName="circ3Tx" presStyleLbl="revTx" presStyleIdx="0" presStyleCnt="0">
        <dgm:presLayoutVars>
          <dgm:chMax val="0"/>
          <dgm:chPref val="0"/>
          <dgm:bulletEnabled val="1"/>
        </dgm:presLayoutVars>
      </dgm:prSet>
      <dgm:spPr/>
      <dgm:t>
        <a:bodyPr/>
        <a:lstStyle/>
        <a:p>
          <a:endParaRPr lang="en-US"/>
        </a:p>
      </dgm:t>
    </dgm:pt>
  </dgm:ptLst>
  <dgm:cxnLst>
    <dgm:cxn modelId="{8C05F425-5F35-7744-9074-6DABF5A38FFE}" srcId="{95FEFE6F-209E-CA4F-A6E0-776880DD927E}" destId="{49705EEA-EBF5-1847-97F4-1174A8F7951A}" srcOrd="0" destOrd="0" parTransId="{32CA379C-2536-794D-AD9A-A461ECA4AC04}" sibTransId="{796A64CD-193E-6C43-838F-2CC8607B8D1A}"/>
    <dgm:cxn modelId="{0D61A450-E638-C24B-B7C3-71499B7E6CF7}" srcId="{95FEFE6F-209E-CA4F-A6E0-776880DD927E}" destId="{F47D8148-3F50-8B46-85B1-BCDC93717DE7}" srcOrd="2" destOrd="0" parTransId="{DE9B2762-BE60-CC4C-96AB-57A2CFA0C58D}" sibTransId="{5606405C-5F9D-1F4D-B713-A80DEB90D7D6}"/>
    <dgm:cxn modelId="{A88FE153-AD63-0B4B-BB74-408E46CD7339}" type="presOf" srcId="{49705EEA-EBF5-1847-97F4-1174A8F7951A}" destId="{1F74BCD8-5463-5D4B-97B8-44FB73631E03}" srcOrd="0" destOrd="0" presId="urn:microsoft.com/office/officeart/2005/8/layout/venn1"/>
    <dgm:cxn modelId="{AE1071AB-E908-1D49-949C-03DAC03AAE31}" type="presOf" srcId="{95FEFE6F-209E-CA4F-A6E0-776880DD927E}" destId="{61B5984D-D89F-E04B-B96C-8252D2FAA51A}" srcOrd="0" destOrd="0" presId="urn:microsoft.com/office/officeart/2005/8/layout/venn1"/>
    <dgm:cxn modelId="{EE41A1AF-FB0C-BD48-B2AD-904FCBAD9F6D}" srcId="{95FEFE6F-209E-CA4F-A6E0-776880DD927E}" destId="{941503AD-0AA0-424B-9650-E59F9301E8E5}" srcOrd="1" destOrd="0" parTransId="{03EC471E-9F7D-BB43-BA46-DCBC1449A683}" sibTransId="{7D262983-497D-044D-9A9D-008256F8DF9F}"/>
    <dgm:cxn modelId="{6C339100-954B-F54A-A7FB-467EA227E322}" type="presOf" srcId="{49705EEA-EBF5-1847-97F4-1174A8F7951A}" destId="{07851B49-E720-004E-8AFB-E77CF89B7376}" srcOrd="1" destOrd="0" presId="urn:microsoft.com/office/officeart/2005/8/layout/venn1"/>
    <dgm:cxn modelId="{81B802B6-4BD3-8B41-A771-E67CFD0AA5F6}" type="presOf" srcId="{F47D8148-3F50-8B46-85B1-BCDC93717DE7}" destId="{E58BFFBD-D78D-E54D-93F7-65CEA876F6E0}" srcOrd="0" destOrd="0" presId="urn:microsoft.com/office/officeart/2005/8/layout/venn1"/>
    <dgm:cxn modelId="{2DFBD7F3-1947-A64B-B3E3-6BC3331DC5CA}" type="presOf" srcId="{F47D8148-3F50-8B46-85B1-BCDC93717DE7}" destId="{B3417BA7-4DDD-FF43-BCEF-2E859BE8541A}" srcOrd="1" destOrd="0" presId="urn:microsoft.com/office/officeart/2005/8/layout/venn1"/>
    <dgm:cxn modelId="{3DA8F74B-A474-A048-904F-BA2F168CC9D7}" type="presOf" srcId="{941503AD-0AA0-424B-9650-E59F9301E8E5}" destId="{6DC21BA5-54AF-0646-B24F-FAFF16B852D7}" srcOrd="0" destOrd="0" presId="urn:microsoft.com/office/officeart/2005/8/layout/venn1"/>
    <dgm:cxn modelId="{93FF425B-5BCA-2D4B-BCEB-5BF2E759B2AC}" type="presOf" srcId="{941503AD-0AA0-424B-9650-E59F9301E8E5}" destId="{0D4CA997-9885-2E4D-8489-24D5B738239D}" srcOrd="1" destOrd="0" presId="urn:microsoft.com/office/officeart/2005/8/layout/venn1"/>
    <dgm:cxn modelId="{869FB6A6-91BC-BA4B-99EA-D63652335236}" type="presParOf" srcId="{61B5984D-D89F-E04B-B96C-8252D2FAA51A}" destId="{1F74BCD8-5463-5D4B-97B8-44FB73631E03}" srcOrd="0" destOrd="0" presId="urn:microsoft.com/office/officeart/2005/8/layout/venn1"/>
    <dgm:cxn modelId="{9895E75F-94A6-8D4D-ABEF-7C0C14ABB821}" type="presParOf" srcId="{61B5984D-D89F-E04B-B96C-8252D2FAA51A}" destId="{07851B49-E720-004E-8AFB-E77CF89B7376}" srcOrd="1" destOrd="0" presId="urn:microsoft.com/office/officeart/2005/8/layout/venn1"/>
    <dgm:cxn modelId="{54D9CEB4-74D4-314B-AC1B-C9AA2CFB448F}" type="presParOf" srcId="{61B5984D-D89F-E04B-B96C-8252D2FAA51A}" destId="{6DC21BA5-54AF-0646-B24F-FAFF16B852D7}" srcOrd="2" destOrd="0" presId="urn:microsoft.com/office/officeart/2005/8/layout/venn1"/>
    <dgm:cxn modelId="{A00F276F-EE00-F747-9394-AFC0570660D3}" type="presParOf" srcId="{61B5984D-D89F-E04B-B96C-8252D2FAA51A}" destId="{0D4CA997-9885-2E4D-8489-24D5B738239D}" srcOrd="3" destOrd="0" presId="urn:microsoft.com/office/officeart/2005/8/layout/venn1"/>
    <dgm:cxn modelId="{EB54E2E5-345F-4142-B19D-38EC9DB23B6E}" type="presParOf" srcId="{61B5984D-D89F-E04B-B96C-8252D2FAA51A}" destId="{E58BFFBD-D78D-E54D-93F7-65CEA876F6E0}" srcOrd="4" destOrd="0" presId="urn:microsoft.com/office/officeart/2005/8/layout/venn1"/>
    <dgm:cxn modelId="{C8347B39-1E4E-AE40-833C-ECAAA0695F49}" type="presParOf" srcId="{61B5984D-D89F-E04B-B96C-8252D2FAA51A}" destId="{B3417BA7-4DDD-FF43-BCEF-2E859BE8541A}" srcOrd="5" destOrd="0" presId="urn:microsoft.com/office/officeart/2005/8/layout/venn1"/>
  </dgm:cxnLst>
  <dgm:bg/>
  <dgm:whole>
    <a:ln>
      <a:solidFill>
        <a:srgbClr val="121429"/>
      </a:solidFill>
    </a:ln>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BE0CE95-A8D6-9341-9230-5F654FD0C7EC}" type="doc">
      <dgm:prSet loTypeId="urn:microsoft.com/office/officeart/2005/8/layout/venn2" loCatId="" qsTypeId="urn:microsoft.com/office/officeart/2005/8/quickstyle/3D5" qsCatId="3D" csTypeId="urn:microsoft.com/office/officeart/2005/8/colors/accent6_4" csCatId="accent6" phldr="1"/>
      <dgm:spPr/>
      <dgm:t>
        <a:bodyPr/>
        <a:lstStyle/>
        <a:p>
          <a:endParaRPr lang="en-US"/>
        </a:p>
      </dgm:t>
    </dgm:pt>
    <dgm:pt modelId="{A759D4ED-4034-ED41-993F-C71704379A70}">
      <dgm:prSet phldrT="[Text]" custT="1"/>
      <dgm:spPr/>
      <dgm:t>
        <a:bodyPr anchor="b"/>
        <a:lstStyle/>
        <a:p>
          <a:r>
            <a:rPr lang="en-US" sz="1200" b="1" dirty="0" smtClean="0">
              <a:solidFill>
                <a:srgbClr val="000000"/>
              </a:solidFill>
              <a:latin typeface="Corbel" panose="020B0503020204020204" pitchFamily="34" charset="0"/>
            </a:rPr>
            <a:t>Articulation of Compelling Needs and Desired Impact</a:t>
          </a:r>
          <a:endParaRPr lang="en-US" sz="1200" b="1" dirty="0">
            <a:solidFill>
              <a:srgbClr val="000000"/>
            </a:solidFill>
            <a:latin typeface="Corbel" panose="020B0503020204020204" pitchFamily="34" charset="0"/>
          </a:endParaRPr>
        </a:p>
      </dgm:t>
    </dgm:pt>
    <dgm:pt modelId="{075868CF-DFE7-E44B-A33F-A313949567D0}" type="parTrans" cxnId="{0DB52945-FEEE-514E-A4CF-8CAC49262466}">
      <dgm:prSet/>
      <dgm:spPr/>
      <dgm:t>
        <a:bodyPr/>
        <a:lstStyle/>
        <a:p>
          <a:endParaRPr lang="en-US" sz="1200" b="1">
            <a:solidFill>
              <a:srgbClr val="000000"/>
            </a:solidFill>
          </a:endParaRPr>
        </a:p>
      </dgm:t>
    </dgm:pt>
    <dgm:pt modelId="{C64DDC32-164E-D84F-BFAC-292C2300F919}" type="sibTrans" cxnId="{0DB52945-FEEE-514E-A4CF-8CAC49262466}">
      <dgm:prSet/>
      <dgm:spPr/>
      <dgm:t>
        <a:bodyPr/>
        <a:lstStyle/>
        <a:p>
          <a:endParaRPr lang="en-US" sz="1200" b="1">
            <a:solidFill>
              <a:srgbClr val="000000"/>
            </a:solidFill>
          </a:endParaRPr>
        </a:p>
      </dgm:t>
    </dgm:pt>
    <dgm:pt modelId="{FDD638C3-8639-2F4E-B458-DC0840407F2A}">
      <dgm:prSet phldrT="[Text]" custT="1"/>
      <dgm:spPr/>
      <dgm:t>
        <a:bodyPr anchor="b"/>
        <a:lstStyle/>
        <a:p>
          <a:endParaRPr lang="en-US" sz="1200" b="1" dirty="0" smtClean="0">
            <a:solidFill>
              <a:srgbClr val="000000"/>
            </a:solidFill>
          </a:endParaRPr>
        </a:p>
        <a:p>
          <a:endParaRPr lang="en-US" sz="1200" b="1" dirty="0" smtClean="0">
            <a:solidFill>
              <a:srgbClr val="000000"/>
            </a:solidFill>
          </a:endParaRPr>
        </a:p>
        <a:p>
          <a:r>
            <a:rPr lang="en-US" sz="1200" b="1" dirty="0" smtClean="0">
              <a:solidFill>
                <a:srgbClr val="000000"/>
              </a:solidFill>
              <a:latin typeface="Corbel" panose="020B0503020204020204" pitchFamily="34" charset="0"/>
            </a:rPr>
            <a:t>Your Connection To Compelling Needs</a:t>
          </a:r>
          <a:endParaRPr lang="en-US" sz="1200" b="1" dirty="0">
            <a:solidFill>
              <a:srgbClr val="000000"/>
            </a:solidFill>
            <a:latin typeface="Corbel" panose="020B0503020204020204" pitchFamily="34" charset="0"/>
          </a:endParaRPr>
        </a:p>
      </dgm:t>
    </dgm:pt>
    <dgm:pt modelId="{C66BC952-B186-C94C-B101-AAA84EBF7FB0}" type="parTrans" cxnId="{C4DE2684-1492-E04F-AC13-E90225D66A55}">
      <dgm:prSet/>
      <dgm:spPr/>
      <dgm:t>
        <a:bodyPr/>
        <a:lstStyle/>
        <a:p>
          <a:endParaRPr lang="en-US" sz="1200" b="1">
            <a:solidFill>
              <a:srgbClr val="000000"/>
            </a:solidFill>
          </a:endParaRPr>
        </a:p>
      </dgm:t>
    </dgm:pt>
    <dgm:pt modelId="{BABACB1B-686C-D04B-BC21-F1C4F3284F82}" type="sibTrans" cxnId="{C4DE2684-1492-E04F-AC13-E90225D66A55}">
      <dgm:prSet/>
      <dgm:spPr/>
      <dgm:t>
        <a:bodyPr/>
        <a:lstStyle/>
        <a:p>
          <a:endParaRPr lang="en-US" sz="1200" b="1">
            <a:solidFill>
              <a:srgbClr val="000000"/>
            </a:solidFill>
          </a:endParaRPr>
        </a:p>
      </dgm:t>
    </dgm:pt>
    <dgm:pt modelId="{D9EEBEAD-22FE-864B-9564-EEDE5AA051E1}">
      <dgm:prSet phldrT="[Text]" custT="1"/>
      <dgm:spPr/>
      <dgm:t>
        <a:bodyPr anchor="b"/>
        <a:lstStyle/>
        <a:p>
          <a:r>
            <a:rPr lang="en-US" sz="1200" b="1" dirty="0" smtClean="0">
              <a:solidFill>
                <a:srgbClr val="000000"/>
              </a:solidFill>
              <a:latin typeface="Corbel" panose="020B0503020204020204" pitchFamily="34" charset="0"/>
            </a:rPr>
            <a:t>Donor’s Values, Interests, etc....</a:t>
          </a:r>
          <a:endParaRPr lang="en-US" sz="1200" b="1" dirty="0">
            <a:solidFill>
              <a:srgbClr val="000000"/>
            </a:solidFill>
            <a:latin typeface="Corbel" panose="020B0503020204020204" pitchFamily="34" charset="0"/>
          </a:endParaRPr>
        </a:p>
      </dgm:t>
    </dgm:pt>
    <dgm:pt modelId="{A458197F-9E58-1D47-B186-C233C8A0CE73}" type="parTrans" cxnId="{43C6EF85-0EA8-1741-9251-3CB4F5DECDF9}">
      <dgm:prSet/>
      <dgm:spPr/>
      <dgm:t>
        <a:bodyPr/>
        <a:lstStyle/>
        <a:p>
          <a:endParaRPr lang="en-US" sz="1200" b="1">
            <a:solidFill>
              <a:srgbClr val="000000"/>
            </a:solidFill>
          </a:endParaRPr>
        </a:p>
      </dgm:t>
    </dgm:pt>
    <dgm:pt modelId="{F9334FEF-B415-BF4B-82AC-47D659ABD2C2}" type="sibTrans" cxnId="{43C6EF85-0EA8-1741-9251-3CB4F5DECDF9}">
      <dgm:prSet/>
      <dgm:spPr/>
      <dgm:t>
        <a:bodyPr/>
        <a:lstStyle/>
        <a:p>
          <a:endParaRPr lang="en-US" sz="1200" b="1">
            <a:solidFill>
              <a:srgbClr val="000000"/>
            </a:solidFill>
          </a:endParaRPr>
        </a:p>
      </dgm:t>
    </dgm:pt>
    <dgm:pt modelId="{248E3088-F18E-4347-9041-250CAFADA919}">
      <dgm:prSet phldrT="[Text]" custT="1"/>
      <dgm:spPr/>
      <dgm:t>
        <a:bodyPr/>
        <a:lstStyle/>
        <a:p>
          <a:r>
            <a:rPr lang="en-US" sz="1200" b="1" dirty="0" smtClean="0">
              <a:solidFill>
                <a:srgbClr val="000000"/>
              </a:solidFill>
              <a:latin typeface="Corbel" panose="020B0503020204020204" pitchFamily="34" charset="0"/>
            </a:rPr>
            <a:t>Inspired Donor: Synthesis of These </a:t>
          </a:r>
          <a:r>
            <a:rPr lang="en-US" sz="1200" b="1" smtClean="0">
              <a:solidFill>
                <a:srgbClr val="000000"/>
              </a:solidFill>
              <a:latin typeface="Corbel" panose="020B0503020204020204" pitchFamily="34" charset="0"/>
            </a:rPr>
            <a:t>Elements into </a:t>
          </a:r>
          <a:r>
            <a:rPr lang="en-US" sz="1200" b="1" dirty="0" smtClean="0">
              <a:solidFill>
                <a:srgbClr val="000000"/>
              </a:solidFill>
              <a:latin typeface="Corbel" panose="020B0503020204020204" pitchFamily="34" charset="0"/>
            </a:rPr>
            <a:t>Powerful Story</a:t>
          </a:r>
          <a:endParaRPr lang="en-US" sz="1200" b="1" dirty="0">
            <a:solidFill>
              <a:srgbClr val="000000"/>
            </a:solidFill>
            <a:latin typeface="Corbel" panose="020B0503020204020204" pitchFamily="34" charset="0"/>
          </a:endParaRPr>
        </a:p>
      </dgm:t>
    </dgm:pt>
    <dgm:pt modelId="{ABFE4F46-07DF-524E-9EF3-25F73485D0EE}" type="parTrans" cxnId="{0058E4BA-B446-5D47-A7FD-A553D88DD5FD}">
      <dgm:prSet/>
      <dgm:spPr/>
      <dgm:t>
        <a:bodyPr/>
        <a:lstStyle/>
        <a:p>
          <a:endParaRPr lang="en-US" sz="1200" b="1">
            <a:solidFill>
              <a:srgbClr val="000000"/>
            </a:solidFill>
          </a:endParaRPr>
        </a:p>
      </dgm:t>
    </dgm:pt>
    <dgm:pt modelId="{E48E52DF-38DF-3948-BCBF-963AD4C3D8FB}" type="sibTrans" cxnId="{0058E4BA-B446-5D47-A7FD-A553D88DD5FD}">
      <dgm:prSet/>
      <dgm:spPr/>
      <dgm:t>
        <a:bodyPr/>
        <a:lstStyle/>
        <a:p>
          <a:endParaRPr lang="en-US" sz="1200" b="1">
            <a:solidFill>
              <a:srgbClr val="000000"/>
            </a:solidFill>
          </a:endParaRPr>
        </a:p>
      </dgm:t>
    </dgm:pt>
    <dgm:pt modelId="{2E05373A-88CA-1D41-BCD4-6805143C54C4}" type="pres">
      <dgm:prSet presAssocID="{4BE0CE95-A8D6-9341-9230-5F654FD0C7EC}" presName="Name0" presStyleCnt="0">
        <dgm:presLayoutVars>
          <dgm:chMax val="7"/>
          <dgm:resizeHandles val="exact"/>
        </dgm:presLayoutVars>
      </dgm:prSet>
      <dgm:spPr/>
      <dgm:t>
        <a:bodyPr/>
        <a:lstStyle/>
        <a:p>
          <a:endParaRPr lang="en-US"/>
        </a:p>
      </dgm:t>
    </dgm:pt>
    <dgm:pt modelId="{EE3084A4-9C44-4446-8302-9F652CCC6127}" type="pres">
      <dgm:prSet presAssocID="{4BE0CE95-A8D6-9341-9230-5F654FD0C7EC}" presName="comp1" presStyleCnt="0"/>
      <dgm:spPr/>
      <dgm:t>
        <a:bodyPr/>
        <a:lstStyle/>
        <a:p>
          <a:endParaRPr lang="en-US"/>
        </a:p>
      </dgm:t>
    </dgm:pt>
    <dgm:pt modelId="{3CAAC0DB-A824-8C46-A335-F3CD1539A3A8}" type="pres">
      <dgm:prSet presAssocID="{4BE0CE95-A8D6-9341-9230-5F654FD0C7EC}" presName="circle1" presStyleLbl="node1" presStyleIdx="0" presStyleCnt="4"/>
      <dgm:spPr/>
      <dgm:t>
        <a:bodyPr/>
        <a:lstStyle/>
        <a:p>
          <a:endParaRPr lang="en-US"/>
        </a:p>
      </dgm:t>
    </dgm:pt>
    <dgm:pt modelId="{9D7AEFFC-2BEE-8E45-84AD-1737165EB7F5}" type="pres">
      <dgm:prSet presAssocID="{4BE0CE95-A8D6-9341-9230-5F654FD0C7EC}" presName="c1text" presStyleLbl="node1" presStyleIdx="0" presStyleCnt="4">
        <dgm:presLayoutVars>
          <dgm:bulletEnabled val="1"/>
        </dgm:presLayoutVars>
      </dgm:prSet>
      <dgm:spPr/>
      <dgm:t>
        <a:bodyPr/>
        <a:lstStyle/>
        <a:p>
          <a:endParaRPr lang="en-US"/>
        </a:p>
      </dgm:t>
    </dgm:pt>
    <dgm:pt modelId="{938DCC42-94BC-344A-A147-EADED893F6A2}" type="pres">
      <dgm:prSet presAssocID="{4BE0CE95-A8D6-9341-9230-5F654FD0C7EC}" presName="comp2" presStyleCnt="0"/>
      <dgm:spPr/>
      <dgm:t>
        <a:bodyPr/>
        <a:lstStyle/>
        <a:p>
          <a:endParaRPr lang="en-US"/>
        </a:p>
      </dgm:t>
    </dgm:pt>
    <dgm:pt modelId="{0712874C-3A3C-844D-8717-B5C37245F9C8}" type="pres">
      <dgm:prSet presAssocID="{4BE0CE95-A8D6-9341-9230-5F654FD0C7EC}" presName="circle2" presStyleLbl="node1" presStyleIdx="1" presStyleCnt="4"/>
      <dgm:spPr/>
      <dgm:t>
        <a:bodyPr/>
        <a:lstStyle/>
        <a:p>
          <a:endParaRPr lang="en-US"/>
        </a:p>
      </dgm:t>
    </dgm:pt>
    <dgm:pt modelId="{6E86C797-2A29-854B-BA8D-5BBEBA881E56}" type="pres">
      <dgm:prSet presAssocID="{4BE0CE95-A8D6-9341-9230-5F654FD0C7EC}" presName="c2text" presStyleLbl="node1" presStyleIdx="1" presStyleCnt="4">
        <dgm:presLayoutVars>
          <dgm:bulletEnabled val="1"/>
        </dgm:presLayoutVars>
      </dgm:prSet>
      <dgm:spPr/>
      <dgm:t>
        <a:bodyPr/>
        <a:lstStyle/>
        <a:p>
          <a:endParaRPr lang="en-US"/>
        </a:p>
      </dgm:t>
    </dgm:pt>
    <dgm:pt modelId="{1B7B8A85-4FF4-E742-B83D-8D31B3CDF011}" type="pres">
      <dgm:prSet presAssocID="{4BE0CE95-A8D6-9341-9230-5F654FD0C7EC}" presName="comp3" presStyleCnt="0"/>
      <dgm:spPr/>
      <dgm:t>
        <a:bodyPr/>
        <a:lstStyle/>
        <a:p>
          <a:endParaRPr lang="en-US"/>
        </a:p>
      </dgm:t>
    </dgm:pt>
    <dgm:pt modelId="{EFF2D26E-8027-9B44-A60D-A880FACA0187}" type="pres">
      <dgm:prSet presAssocID="{4BE0CE95-A8D6-9341-9230-5F654FD0C7EC}" presName="circle3" presStyleLbl="node1" presStyleIdx="2" presStyleCnt="4"/>
      <dgm:spPr/>
      <dgm:t>
        <a:bodyPr/>
        <a:lstStyle/>
        <a:p>
          <a:endParaRPr lang="en-US"/>
        </a:p>
      </dgm:t>
    </dgm:pt>
    <dgm:pt modelId="{29600A2F-ED23-2344-8CE0-502AFDD768C6}" type="pres">
      <dgm:prSet presAssocID="{4BE0CE95-A8D6-9341-9230-5F654FD0C7EC}" presName="c3text" presStyleLbl="node1" presStyleIdx="2" presStyleCnt="4">
        <dgm:presLayoutVars>
          <dgm:bulletEnabled val="1"/>
        </dgm:presLayoutVars>
      </dgm:prSet>
      <dgm:spPr/>
      <dgm:t>
        <a:bodyPr/>
        <a:lstStyle/>
        <a:p>
          <a:endParaRPr lang="en-US"/>
        </a:p>
      </dgm:t>
    </dgm:pt>
    <dgm:pt modelId="{E1EC20C4-2FFD-9345-B57B-0504ED67823D}" type="pres">
      <dgm:prSet presAssocID="{4BE0CE95-A8D6-9341-9230-5F654FD0C7EC}" presName="comp4" presStyleCnt="0"/>
      <dgm:spPr/>
      <dgm:t>
        <a:bodyPr/>
        <a:lstStyle/>
        <a:p>
          <a:endParaRPr lang="en-US"/>
        </a:p>
      </dgm:t>
    </dgm:pt>
    <dgm:pt modelId="{8501D601-7AB8-B543-9637-09D41BCAB268}" type="pres">
      <dgm:prSet presAssocID="{4BE0CE95-A8D6-9341-9230-5F654FD0C7EC}" presName="circle4" presStyleLbl="node1" presStyleIdx="3" presStyleCnt="4"/>
      <dgm:spPr/>
      <dgm:t>
        <a:bodyPr/>
        <a:lstStyle/>
        <a:p>
          <a:endParaRPr lang="en-US"/>
        </a:p>
      </dgm:t>
    </dgm:pt>
    <dgm:pt modelId="{A5A30799-BCC4-1C4A-A31C-CCF3A0BB7CBA}" type="pres">
      <dgm:prSet presAssocID="{4BE0CE95-A8D6-9341-9230-5F654FD0C7EC}" presName="c4text" presStyleLbl="node1" presStyleIdx="3" presStyleCnt="4">
        <dgm:presLayoutVars>
          <dgm:bulletEnabled val="1"/>
        </dgm:presLayoutVars>
      </dgm:prSet>
      <dgm:spPr/>
      <dgm:t>
        <a:bodyPr/>
        <a:lstStyle/>
        <a:p>
          <a:endParaRPr lang="en-US"/>
        </a:p>
      </dgm:t>
    </dgm:pt>
  </dgm:ptLst>
  <dgm:cxnLst>
    <dgm:cxn modelId="{3C2C1125-B8C3-4044-BF26-6D1F138A8C54}" type="presOf" srcId="{FDD638C3-8639-2F4E-B458-DC0840407F2A}" destId="{6E86C797-2A29-854B-BA8D-5BBEBA881E56}" srcOrd="1" destOrd="0" presId="urn:microsoft.com/office/officeart/2005/8/layout/venn2"/>
    <dgm:cxn modelId="{D894255F-CACC-E140-95CD-AD38BB986B02}" type="presOf" srcId="{D9EEBEAD-22FE-864B-9564-EEDE5AA051E1}" destId="{EFF2D26E-8027-9B44-A60D-A880FACA0187}" srcOrd="0" destOrd="0" presId="urn:microsoft.com/office/officeart/2005/8/layout/venn2"/>
    <dgm:cxn modelId="{0DB52945-FEEE-514E-A4CF-8CAC49262466}" srcId="{4BE0CE95-A8D6-9341-9230-5F654FD0C7EC}" destId="{A759D4ED-4034-ED41-993F-C71704379A70}" srcOrd="0" destOrd="0" parTransId="{075868CF-DFE7-E44B-A33F-A313949567D0}" sibTransId="{C64DDC32-164E-D84F-BFAC-292C2300F919}"/>
    <dgm:cxn modelId="{B188FE8B-FDA6-934F-9F2C-96249ECB7D22}" type="presOf" srcId="{248E3088-F18E-4347-9041-250CAFADA919}" destId="{8501D601-7AB8-B543-9637-09D41BCAB268}" srcOrd="0" destOrd="0" presId="urn:microsoft.com/office/officeart/2005/8/layout/venn2"/>
    <dgm:cxn modelId="{1E188623-DEEB-A943-A8C1-1B3F2244A1E4}" type="presOf" srcId="{248E3088-F18E-4347-9041-250CAFADA919}" destId="{A5A30799-BCC4-1C4A-A31C-CCF3A0BB7CBA}" srcOrd="1" destOrd="0" presId="urn:microsoft.com/office/officeart/2005/8/layout/venn2"/>
    <dgm:cxn modelId="{C4DE2684-1492-E04F-AC13-E90225D66A55}" srcId="{4BE0CE95-A8D6-9341-9230-5F654FD0C7EC}" destId="{FDD638C3-8639-2F4E-B458-DC0840407F2A}" srcOrd="1" destOrd="0" parTransId="{C66BC952-B186-C94C-B101-AAA84EBF7FB0}" sibTransId="{BABACB1B-686C-D04B-BC21-F1C4F3284F82}"/>
    <dgm:cxn modelId="{34E6C47C-1B4F-774F-8251-2E4FEEE95096}" type="presOf" srcId="{4BE0CE95-A8D6-9341-9230-5F654FD0C7EC}" destId="{2E05373A-88CA-1D41-BCD4-6805143C54C4}" srcOrd="0" destOrd="0" presId="urn:microsoft.com/office/officeart/2005/8/layout/venn2"/>
    <dgm:cxn modelId="{41069C39-AFD1-0441-A94F-7EE92D9E0566}" type="presOf" srcId="{FDD638C3-8639-2F4E-B458-DC0840407F2A}" destId="{0712874C-3A3C-844D-8717-B5C37245F9C8}" srcOrd="0" destOrd="0" presId="urn:microsoft.com/office/officeart/2005/8/layout/venn2"/>
    <dgm:cxn modelId="{6F04C9E4-205F-0844-9A63-D270F3D8CEA6}" type="presOf" srcId="{A759D4ED-4034-ED41-993F-C71704379A70}" destId="{9D7AEFFC-2BEE-8E45-84AD-1737165EB7F5}" srcOrd="1" destOrd="0" presId="urn:microsoft.com/office/officeart/2005/8/layout/venn2"/>
    <dgm:cxn modelId="{CFCFE9A2-DEB1-F04D-9CA5-F99DD6E4E350}" type="presOf" srcId="{D9EEBEAD-22FE-864B-9564-EEDE5AA051E1}" destId="{29600A2F-ED23-2344-8CE0-502AFDD768C6}" srcOrd="1" destOrd="0" presId="urn:microsoft.com/office/officeart/2005/8/layout/venn2"/>
    <dgm:cxn modelId="{59C24F58-DBCC-A342-B2F4-FB876D857657}" type="presOf" srcId="{A759D4ED-4034-ED41-993F-C71704379A70}" destId="{3CAAC0DB-A824-8C46-A335-F3CD1539A3A8}" srcOrd="0" destOrd="0" presId="urn:microsoft.com/office/officeart/2005/8/layout/venn2"/>
    <dgm:cxn modelId="{0058E4BA-B446-5D47-A7FD-A553D88DD5FD}" srcId="{4BE0CE95-A8D6-9341-9230-5F654FD0C7EC}" destId="{248E3088-F18E-4347-9041-250CAFADA919}" srcOrd="3" destOrd="0" parTransId="{ABFE4F46-07DF-524E-9EF3-25F73485D0EE}" sibTransId="{E48E52DF-38DF-3948-BCBF-963AD4C3D8FB}"/>
    <dgm:cxn modelId="{43C6EF85-0EA8-1741-9251-3CB4F5DECDF9}" srcId="{4BE0CE95-A8D6-9341-9230-5F654FD0C7EC}" destId="{D9EEBEAD-22FE-864B-9564-EEDE5AA051E1}" srcOrd="2" destOrd="0" parTransId="{A458197F-9E58-1D47-B186-C233C8A0CE73}" sibTransId="{F9334FEF-B415-BF4B-82AC-47D659ABD2C2}"/>
    <dgm:cxn modelId="{69C1256F-CE51-A04F-AAAF-A06616D55048}" type="presParOf" srcId="{2E05373A-88CA-1D41-BCD4-6805143C54C4}" destId="{EE3084A4-9C44-4446-8302-9F652CCC6127}" srcOrd="0" destOrd="0" presId="urn:microsoft.com/office/officeart/2005/8/layout/venn2"/>
    <dgm:cxn modelId="{2B2E9E94-178B-9C44-9F09-27CE81F81B58}" type="presParOf" srcId="{EE3084A4-9C44-4446-8302-9F652CCC6127}" destId="{3CAAC0DB-A824-8C46-A335-F3CD1539A3A8}" srcOrd="0" destOrd="0" presId="urn:microsoft.com/office/officeart/2005/8/layout/venn2"/>
    <dgm:cxn modelId="{6A79D13F-35A2-2E4E-89B3-3FBE51F67AAF}" type="presParOf" srcId="{EE3084A4-9C44-4446-8302-9F652CCC6127}" destId="{9D7AEFFC-2BEE-8E45-84AD-1737165EB7F5}" srcOrd="1" destOrd="0" presId="urn:microsoft.com/office/officeart/2005/8/layout/venn2"/>
    <dgm:cxn modelId="{AFDC6499-EBA7-554F-88BF-142CCC9E2AD0}" type="presParOf" srcId="{2E05373A-88CA-1D41-BCD4-6805143C54C4}" destId="{938DCC42-94BC-344A-A147-EADED893F6A2}" srcOrd="1" destOrd="0" presId="urn:microsoft.com/office/officeart/2005/8/layout/venn2"/>
    <dgm:cxn modelId="{EA9AAF76-3502-5541-8429-C634BAE2617C}" type="presParOf" srcId="{938DCC42-94BC-344A-A147-EADED893F6A2}" destId="{0712874C-3A3C-844D-8717-B5C37245F9C8}" srcOrd="0" destOrd="0" presId="urn:microsoft.com/office/officeart/2005/8/layout/venn2"/>
    <dgm:cxn modelId="{19428C96-5C28-DC46-8DC2-21061BAD159A}" type="presParOf" srcId="{938DCC42-94BC-344A-A147-EADED893F6A2}" destId="{6E86C797-2A29-854B-BA8D-5BBEBA881E56}" srcOrd="1" destOrd="0" presId="urn:microsoft.com/office/officeart/2005/8/layout/venn2"/>
    <dgm:cxn modelId="{5C31E61B-7EAE-244B-84C3-F896C4EBF111}" type="presParOf" srcId="{2E05373A-88CA-1D41-BCD4-6805143C54C4}" destId="{1B7B8A85-4FF4-E742-B83D-8D31B3CDF011}" srcOrd="2" destOrd="0" presId="urn:microsoft.com/office/officeart/2005/8/layout/venn2"/>
    <dgm:cxn modelId="{2C2331D2-0571-CC43-84DD-0993C935022B}" type="presParOf" srcId="{1B7B8A85-4FF4-E742-B83D-8D31B3CDF011}" destId="{EFF2D26E-8027-9B44-A60D-A880FACA0187}" srcOrd="0" destOrd="0" presId="urn:microsoft.com/office/officeart/2005/8/layout/venn2"/>
    <dgm:cxn modelId="{F71F8C89-D0C4-9444-8BBD-ECC90E428E9C}" type="presParOf" srcId="{1B7B8A85-4FF4-E742-B83D-8D31B3CDF011}" destId="{29600A2F-ED23-2344-8CE0-502AFDD768C6}" srcOrd="1" destOrd="0" presId="urn:microsoft.com/office/officeart/2005/8/layout/venn2"/>
    <dgm:cxn modelId="{92A6E708-8116-ED4C-B4EA-127292A79DBD}" type="presParOf" srcId="{2E05373A-88CA-1D41-BCD4-6805143C54C4}" destId="{E1EC20C4-2FFD-9345-B57B-0504ED67823D}" srcOrd="3" destOrd="0" presId="urn:microsoft.com/office/officeart/2005/8/layout/venn2"/>
    <dgm:cxn modelId="{BAF4ED43-A471-CC4B-921D-2732E13F82C4}" type="presParOf" srcId="{E1EC20C4-2FFD-9345-B57B-0504ED67823D}" destId="{8501D601-7AB8-B543-9637-09D41BCAB268}" srcOrd="0" destOrd="0" presId="urn:microsoft.com/office/officeart/2005/8/layout/venn2"/>
    <dgm:cxn modelId="{BB70A5F0-A310-F34B-8E09-5B53B4D6570F}" type="presParOf" srcId="{E1EC20C4-2FFD-9345-B57B-0504ED67823D}" destId="{A5A30799-BCC4-1C4A-A31C-CCF3A0BB7CBA}" srcOrd="1" destOrd="0" presId="urn:microsoft.com/office/officeart/2005/8/layout/venn2"/>
  </dgm:cxnLst>
  <dgm:bg/>
  <dgm:whole>
    <a:ln>
      <a:solidFill>
        <a:schemeClr val="accent4">
          <a:lumMod val="50000"/>
        </a:schemeClr>
      </a:solidFill>
    </a:ln>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D0586DD-4272-9A49-B36A-CDD349C88794}" type="doc">
      <dgm:prSet loTypeId="urn:microsoft.com/office/officeart/2005/8/layout/pyramid1" loCatId="" qsTypeId="urn:microsoft.com/office/officeart/2005/8/quickstyle/3D3" qsCatId="3D" csTypeId="urn:microsoft.com/office/officeart/2005/8/colors/colorful2" csCatId="colorful" phldr="1"/>
      <dgm:spPr/>
    </dgm:pt>
    <dgm:pt modelId="{DE1EE92A-3D4E-2841-AB29-9E31EB924A1E}">
      <dgm:prSet phldrT="[Text]"/>
      <dgm:spPr>
        <a:solidFill>
          <a:schemeClr val="accent6">
            <a:lumMod val="40000"/>
            <a:lumOff val="60000"/>
          </a:schemeClr>
        </a:solidFill>
      </dgm:spPr>
      <dgm:t>
        <a:bodyPr/>
        <a:lstStyle/>
        <a:p>
          <a:endParaRPr lang="en-US" dirty="0">
            <a:solidFill>
              <a:srgbClr val="000000"/>
            </a:solidFill>
            <a:latin typeface="Avenir Light"/>
            <a:cs typeface="Avenir Light"/>
          </a:endParaRPr>
        </a:p>
      </dgm:t>
    </dgm:pt>
    <dgm:pt modelId="{012AC4E0-3F5A-1248-99F0-BD9C1B40C3E0}" type="parTrans" cxnId="{3BDBBF48-47FA-4141-8BB7-E1F4C48966C4}">
      <dgm:prSet/>
      <dgm:spPr/>
      <dgm:t>
        <a:bodyPr/>
        <a:lstStyle/>
        <a:p>
          <a:endParaRPr lang="en-US">
            <a:solidFill>
              <a:srgbClr val="000000"/>
            </a:solidFill>
          </a:endParaRPr>
        </a:p>
      </dgm:t>
    </dgm:pt>
    <dgm:pt modelId="{DE631B24-8BBD-BF49-BDE2-A3F1DFC64C36}" type="sibTrans" cxnId="{3BDBBF48-47FA-4141-8BB7-E1F4C48966C4}">
      <dgm:prSet/>
      <dgm:spPr/>
      <dgm:t>
        <a:bodyPr/>
        <a:lstStyle/>
        <a:p>
          <a:endParaRPr lang="en-US">
            <a:solidFill>
              <a:srgbClr val="000000"/>
            </a:solidFill>
          </a:endParaRPr>
        </a:p>
      </dgm:t>
    </dgm:pt>
    <dgm:pt modelId="{8FADCE72-1D1B-7C43-A680-1F03E7D6EF06}">
      <dgm:prSet phldrT="[Text]" custT="1"/>
      <dgm:spPr>
        <a:solidFill>
          <a:schemeClr val="bg1">
            <a:lumMod val="75000"/>
          </a:schemeClr>
        </a:solidFill>
      </dgm:spPr>
      <dgm:t>
        <a:bodyPr/>
        <a:lstStyle/>
        <a:p>
          <a:r>
            <a:rPr lang="en-US" sz="2400" dirty="0" smtClean="0">
              <a:solidFill>
                <a:srgbClr val="000000"/>
              </a:solidFill>
              <a:latin typeface="Corbel" panose="020B0503020204020204" pitchFamily="34" charset="0"/>
              <a:cs typeface="Avenir Light"/>
            </a:rPr>
            <a:t>Fortification of your methodology</a:t>
          </a:r>
          <a:endParaRPr lang="en-US" sz="2400" dirty="0">
            <a:solidFill>
              <a:srgbClr val="000000"/>
            </a:solidFill>
            <a:latin typeface="Corbel" panose="020B0503020204020204" pitchFamily="34" charset="0"/>
            <a:cs typeface="Avenir Light"/>
          </a:endParaRPr>
        </a:p>
      </dgm:t>
    </dgm:pt>
    <dgm:pt modelId="{F2AEEC0B-F53D-0D41-AB3C-EBC30C28704C}" type="parTrans" cxnId="{9C6C913E-B931-E549-8167-1106D264AA41}">
      <dgm:prSet/>
      <dgm:spPr/>
      <dgm:t>
        <a:bodyPr/>
        <a:lstStyle/>
        <a:p>
          <a:endParaRPr lang="en-US">
            <a:solidFill>
              <a:srgbClr val="000000"/>
            </a:solidFill>
          </a:endParaRPr>
        </a:p>
      </dgm:t>
    </dgm:pt>
    <dgm:pt modelId="{6F84625A-9783-4049-AE3A-4CF0BB350608}" type="sibTrans" cxnId="{9C6C913E-B931-E549-8167-1106D264AA41}">
      <dgm:prSet/>
      <dgm:spPr/>
      <dgm:t>
        <a:bodyPr/>
        <a:lstStyle/>
        <a:p>
          <a:endParaRPr lang="en-US">
            <a:solidFill>
              <a:srgbClr val="000000"/>
            </a:solidFill>
          </a:endParaRPr>
        </a:p>
      </dgm:t>
    </dgm:pt>
    <dgm:pt modelId="{29F60161-E791-5540-834C-5DB7E0ECE942}">
      <dgm:prSet phldrT="[Text]"/>
      <dgm:spPr>
        <a:solidFill>
          <a:schemeClr val="tx1">
            <a:lumMod val="50000"/>
            <a:lumOff val="50000"/>
          </a:schemeClr>
        </a:solidFill>
      </dgm:spPr>
      <dgm:t>
        <a:bodyPr/>
        <a:lstStyle/>
        <a:p>
          <a:r>
            <a:rPr lang="en-US" dirty="0" smtClean="0">
              <a:solidFill>
                <a:srgbClr val="000000"/>
              </a:solidFill>
              <a:latin typeface="Corbel" panose="020B0503020204020204" pitchFamily="34" charset="0"/>
              <a:cs typeface="Avenir Light"/>
            </a:rPr>
            <a:t>Articulation of your deep passion for the vitality of your nonprofit that is anchored in an understanding of the mission, impact, and financial needs of the organization</a:t>
          </a:r>
          <a:endParaRPr lang="en-US" dirty="0">
            <a:solidFill>
              <a:srgbClr val="000000"/>
            </a:solidFill>
            <a:latin typeface="Corbel" panose="020B0503020204020204" pitchFamily="34" charset="0"/>
            <a:cs typeface="Avenir Light"/>
          </a:endParaRPr>
        </a:p>
      </dgm:t>
    </dgm:pt>
    <dgm:pt modelId="{92099F52-099C-FC4F-834B-8C3C4B667CA8}" type="parTrans" cxnId="{EB775D22-1614-054A-B8A5-AAB2B68D058F}">
      <dgm:prSet/>
      <dgm:spPr/>
      <dgm:t>
        <a:bodyPr/>
        <a:lstStyle/>
        <a:p>
          <a:endParaRPr lang="en-US">
            <a:solidFill>
              <a:srgbClr val="000000"/>
            </a:solidFill>
          </a:endParaRPr>
        </a:p>
      </dgm:t>
    </dgm:pt>
    <dgm:pt modelId="{64DAA763-8D7F-FC4E-90A9-2C0039D2C5FF}" type="sibTrans" cxnId="{EB775D22-1614-054A-B8A5-AAB2B68D058F}">
      <dgm:prSet/>
      <dgm:spPr/>
      <dgm:t>
        <a:bodyPr/>
        <a:lstStyle/>
        <a:p>
          <a:endParaRPr lang="en-US">
            <a:solidFill>
              <a:srgbClr val="000000"/>
            </a:solidFill>
          </a:endParaRPr>
        </a:p>
      </dgm:t>
    </dgm:pt>
    <dgm:pt modelId="{56CDF8EA-12EF-B443-B3CD-A9E0A71DB70E}" type="pres">
      <dgm:prSet presAssocID="{2D0586DD-4272-9A49-B36A-CDD349C88794}" presName="Name0" presStyleCnt="0">
        <dgm:presLayoutVars>
          <dgm:dir/>
          <dgm:animLvl val="lvl"/>
          <dgm:resizeHandles val="exact"/>
        </dgm:presLayoutVars>
      </dgm:prSet>
      <dgm:spPr/>
    </dgm:pt>
    <dgm:pt modelId="{D59E17E4-9A44-5A4D-898A-858E4F82464B}" type="pres">
      <dgm:prSet presAssocID="{DE1EE92A-3D4E-2841-AB29-9E31EB924A1E}" presName="Name8" presStyleCnt="0"/>
      <dgm:spPr/>
    </dgm:pt>
    <dgm:pt modelId="{D3E1A034-F22A-B941-BF59-44119930E15D}" type="pres">
      <dgm:prSet presAssocID="{DE1EE92A-3D4E-2841-AB29-9E31EB924A1E}" presName="level" presStyleLbl="node1" presStyleIdx="0" presStyleCnt="3">
        <dgm:presLayoutVars>
          <dgm:chMax val="1"/>
          <dgm:bulletEnabled val="1"/>
        </dgm:presLayoutVars>
      </dgm:prSet>
      <dgm:spPr/>
      <dgm:t>
        <a:bodyPr/>
        <a:lstStyle/>
        <a:p>
          <a:endParaRPr lang="en-US"/>
        </a:p>
      </dgm:t>
    </dgm:pt>
    <dgm:pt modelId="{5E2C9F29-50AF-9B49-901A-3E12A450A796}" type="pres">
      <dgm:prSet presAssocID="{DE1EE92A-3D4E-2841-AB29-9E31EB924A1E}" presName="levelTx" presStyleLbl="revTx" presStyleIdx="0" presStyleCnt="0">
        <dgm:presLayoutVars>
          <dgm:chMax val="1"/>
          <dgm:bulletEnabled val="1"/>
        </dgm:presLayoutVars>
      </dgm:prSet>
      <dgm:spPr/>
      <dgm:t>
        <a:bodyPr/>
        <a:lstStyle/>
        <a:p>
          <a:endParaRPr lang="en-US"/>
        </a:p>
      </dgm:t>
    </dgm:pt>
    <dgm:pt modelId="{CCB88060-6D09-6D4C-94A0-82CB4F70AF7E}" type="pres">
      <dgm:prSet presAssocID="{8FADCE72-1D1B-7C43-A680-1F03E7D6EF06}" presName="Name8" presStyleCnt="0"/>
      <dgm:spPr/>
    </dgm:pt>
    <dgm:pt modelId="{A30B1219-FEA6-2D43-AE8A-4E83E7327A55}" type="pres">
      <dgm:prSet presAssocID="{8FADCE72-1D1B-7C43-A680-1F03E7D6EF06}" presName="level" presStyleLbl="node1" presStyleIdx="1" presStyleCnt="3">
        <dgm:presLayoutVars>
          <dgm:chMax val="1"/>
          <dgm:bulletEnabled val="1"/>
        </dgm:presLayoutVars>
      </dgm:prSet>
      <dgm:spPr/>
      <dgm:t>
        <a:bodyPr/>
        <a:lstStyle/>
        <a:p>
          <a:endParaRPr lang="en-US"/>
        </a:p>
      </dgm:t>
    </dgm:pt>
    <dgm:pt modelId="{A6945C2A-201C-AF4A-9F9A-F5FA4EDF9510}" type="pres">
      <dgm:prSet presAssocID="{8FADCE72-1D1B-7C43-A680-1F03E7D6EF06}" presName="levelTx" presStyleLbl="revTx" presStyleIdx="0" presStyleCnt="0">
        <dgm:presLayoutVars>
          <dgm:chMax val="1"/>
          <dgm:bulletEnabled val="1"/>
        </dgm:presLayoutVars>
      </dgm:prSet>
      <dgm:spPr/>
      <dgm:t>
        <a:bodyPr/>
        <a:lstStyle/>
        <a:p>
          <a:endParaRPr lang="en-US"/>
        </a:p>
      </dgm:t>
    </dgm:pt>
    <dgm:pt modelId="{09BB1425-3EA3-7542-B160-CD80F85E35C4}" type="pres">
      <dgm:prSet presAssocID="{29F60161-E791-5540-834C-5DB7E0ECE942}" presName="Name8" presStyleCnt="0"/>
      <dgm:spPr/>
    </dgm:pt>
    <dgm:pt modelId="{179ED88D-A8B7-C343-B0A6-BBC12D58EB1E}" type="pres">
      <dgm:prSet presAssocID="{29F60161-E791-5540-834C-5DB7E0ECE942}" presName="level" presStyleLbl="node1" presStyleIdx="2" presStyleCnt="3" custLinFactNeighborX="1350" custLinFactNeighborY="0">
        <dgm:presLayoutVars>
          <dgm:chMax val="1"/>
          <dgm:bulletEnabled val="1"/>
        </dgm:presLayoutVars>
      </dgm:prSet>
      <dgm:spPr/>
      <dgm:t>
        <a:bodyPr/>
        <a:lstStyle/>
        <a:p>
          <a:endParaRPr lang="en-US"/>
        </a:p>
      </dgm:t>
    </dgm:pt>
    <dgm:pt modelId="{A9557370-F785-7D44-BABC-4C3B755D4D41}" type="pres">
      <dgm:prSet presAssocID="{29F60161-E791-5540-834C-5DB7E0ECE942}" presName="levelTx" presStyleLbl="revTx" presStyleIdx="0" presStyleCnt="0">
        <dgm:presLayoutVars>
          <dgm:chMax val="1"/>
          <dgm:bulletEnabled val="1"/>
        </dgm:presLayoutVars>
      </dgm:prSet>
      <dgm:spPr/>
      <dgm:t>
        <a:bodyPr/>
        <a:lstStyle/>
        <a:p>
          <a:endParaRPr lang="en-US"/>
        </a:p>
      </dgm:t>
    </dgm:pt>
  </dgm:ptLst>
  <dgm:cxnLst>
    <dgm:cxn modelId="{3BDBBF48-47FA-4141-8BB7-E1F4C48966C4}" srcId="{2D0586DD-4272-9A49-B36A-CDD349C88794}" destId="{DE1EE92A-3D4E-2841-AB29-9E31EB924A1E}" srcOrd="0" destOrd="0" parTransId="{012AC4E0-3F5A-1248-99F0-BD9C1B40C3E0}" sibTransId="{DE631B24-8BBD-BF49-BDE2-A3F1DFC64C36}"/>
    <dgm:cxn modelId="{9D6FD58D-1E04-D249-8040-D4E905A59F09}" type="presOf" srcId="{8FADCE72-1D1B-7C43-A680-1F03E7D6EF06}" destId="{A6945C2A-201C-AF4A-9F9A-F5FA4EDF9510}" srcOrd="1" destOrd="0" presId="urn:microsoft.com/office/officeart/2005/8/layout/pyramid1"/>
    <dgm:cxn modelId="{41416DF0-AEA1-0944-9E7F-5045FBB84E62}" type="presOf" srcId="{8FADCE72-1D1B-7C43-A680-1F03E7D6EF06}" destId="{A30B1219-FEA6-2D43-AE8A-4E83E7327A55}" srcOrd="0" destOrd="0" presId="urn:microsoft.com/office/officeart/2005/8/layout/pyramid1"/>
    <dgm:cxn modelId="{9FECC5D2-4D23-7B49-8AC8-9535E6AA8D7D}" type="presOf" srcId="{DE1EE92A-3D4E-2841-AB29-9E31EB924A1E}" destId="{5E2C9F29-50AF-9B49-901A-3E12A450A796}" srcOrd="1" destOrd="0" presId="urn:microsoft.com/office/officeart/2005/8/layout/pyramid1"/>
    <dgm:cxn modelId="{0231ADC5-A937-BF43-AB7B-0F64C808AB6E}" type="presOf" srcId="{2D0586DD-4272-9A49-B36A-CDD349C88794}" destId="{56CDF8EA-12EF-B443-B3CD-A9E0A71DB70E}" srcOrd="0" destOrd="0" presId="urn:microsoft.com/office/officeart/2005/8/layout/pyramid1"/>
    <dgm:cxn modelId="{7DA92334-69BB-A740-A28A-FA81FEC6D17A}" type="presOf" srcId="{DE1EE92A-3D4E-2841-AB29-9E31EB924A1E}" destId="{D3E1A034-F22A-B941-BF59-44119930E15D}" srcOrd="0" destOrd="0" presId="urn:microsoft.com/office/officeart/2005/8/layout/pyramid1"/>
    <dgm:cxn modelId="{72E6F9C5-13B6-DD47-8828-C0927AAC704C}" type="presOf" srcId="{29F60161-E791-5540-834C-5DB7E0ECE942}" destId="{A9557370-F785-7D44-BABC-4C3B755D4D41}" srcOrd="1" destOrd="0" presId="urn:microsoft.com/office/officeart/2005/8/layout/pyramid1"/>
    <dgm:cxn modelId="{EB775D22-1614-054A-B8A5-AAB2B68D058F}" srcId="{2D0586DD-4272-9A49-B36A-CDD349C88794}" destId="{29F60161-E791-5540-834C-5DB7E0ECE942}" srcOrd="2" destOrd="0" parTransId="{92099F52-099C-FC4F-834B-8C3C4B667CA8}" sibTransId="{64DAA763-8D7F-FC4E-90A9-2C0039D2C5FF}"/>
    <dgm:cxn modelId="{9C6C913E-B931-E549-8167-1106D264AA41}" srcId="{2D0586DD-4272-9A49-B36A-CDD349C88794}" destId="{8FADCE72-1D1B-7C43-A680-1F03E7D6EF06}" srcOrd="1" destOrd="0" parTransId="{F2AEEC0B-F53D-0D41-AB3C-EBC30C28704C}" sibTransId="{6F84625A-9783-4049-AE3A-4CF0BB350608}"/>
    <dgm:cxn modelId="{5ED0D5BD-E711-A844-822E-47343662CD2E}" type="presOf" srcId="{29F60161-E791-5540-834C-5DB7E0ECE942}" destId="{179ED88D-A8B7-C343-B0A6-BBC12D58EB1E}" srcOrd="0" destOrd="0" presId="urn:microsoft.com/office/officeart/2005/8/layout/pyramid1"/>
    <dgm:cxn modelId="{9AB45B67-8EEE-6F4D-A140-73A63CEC0D4B}" type="presParOf" srcId="{56CDF8EA-12EF-B443-B3CD-A9E0A71DB70E}" destId="{D59E17E4-9A44-5A4D-898A-858E4F82464B}" srcOrd="0" destOrd="0" presId="urn:microsoft.com/office/officeart/2005/8/layout/pyramid1"/>
    <dgm:cxn modelId="{F3AFDB4F-3B28-2C4E-967A-CA9C2DA31CFC}" type="presParOf" srcId="{D59E17E4-9A44-5A4D-898A-858E4F82464B}" destId="{D3E1A034-F22A-B941-BF59-44119930E15D}" srcOrd="0" destOrd="0" presId="urn:microsoft.com/office/officeart/2005/8/layout/pyramid1"/>
    <dgm:cxn modelId="{CEEEB666-1D1F-924C-9D80-FB979288D652}" type="presParOf" srcId="{D59E17E4-9A44-5A4D-898A-858E4F82464B}" destId="{5E2C9F29-50AF-9B49-901A-3E12A450A796}" srcOrd="1" destOrd="0" presId="urn:microsoft.com/office/officeart/2005/8/layout/pyramid1"/>
    <dgm:cxn modelId="{6719D2A9-2621-044F-83B8-24F0396F8E3E}" type="presParOf" srcId="{56CDF8EA-12EF-B443-B3CD-A9E0A71DB70E}" destId="{CCB88060-6D09-6D4C-94A0-82CB4F70AF7E}" srcOrd="1" destOrd="0" presId="urn:microsoft.com/office/officeart/2005/8/layout/pyramid1"/>
    <dgm:cxn modelId="{86F16700-310A-5940-9A24-30D8288CB8C9}" type="presParOf" srcId="{CCB88060-6D09-6D4C-94A0-82CB4F70AF7E}" destId="{A30B1219-FEA6-2D43-AE8A-4E83E7327A55}" srcOrd="0" destOrd="0" presId="urn:microsoft.com/office/officeart/2005/8/layout/pyramid1"/>
    <dgm:cxn modelId="{04638260-30C6-574A-B4BC-6899BA8C0470}" type="presParOf" srcId="{CCB88060-6D09-6D4C-94A0-82CB4F70AF7E}" destId="{A6945C2A-201C-AF4A-9F9A-F5FA4EDF9510}" srcOrd="1" destOrd="0" presId="urn:microsoft.com/office/officeart/2005/8/layout/pyramid1"/>
    <dgm:cxn modelId="{6FCFBE22-5E09-3B49-9F6C-B62261A623EA}" type="presParOf" srcId="{56CDF8EA-12EF-B443-B3CD-A9E0A71DB70E}" destId="{09BB1425-3EA3-7542-B160-CD80F85E35C4}" srcOrd="2" destOrd="0" presId="urn:microsoft.com/office/officeart/2005/8/layout/pyramid1"/>
    <dgm:cxn modelId="{E7D70FF4-B86D-E74B-9E45-21E1FE429534}" type="presParOf" srcId="{09BB1425-3EA3-7542-B160-CD80F85E35C4}" destId="{179ED88D-A8B7-C343-B0A6-BBC12D58EB1E}" srcOrd="0" destOrd="0" presId="urn:microsoft.com/office/officeart/2005/8/layout/pyramid1"/>
    <dgm:cxn modelId="{DC511AF5-8DD9-5842-8B4B-25A78997812E}" type="presParOf" srcId="{09BB1425-3EA3-7542-B160-CD80F85E35C4}" destId="{A9557370-F785-7D44-BABC-4C3B755D4D41}" srcOrd="1" destOrd="0" presId="urn:microsoft.com/office/officeart/2005/8/layout/pyramid1"/>
  </dgm:cxnLst>
  <dgm:bg>
    <a:noFill/>
  </dgm:bg>
  <dgm:whole>
    <a:ln>
      <a:solidFill>
        <a:srgbClr val="121429"/>
      </a:solidFill>
    </a:ln>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48E9972-79E4-5443-B03C-54C69CB23311}" type="doc">
      <dgm:prSet loTypeId="urn:microsoft.com/office/officeart/2005/8/layout/cycle5" loCatId="" qsTypeId="urn:microsoft.com/office/officeart/2005/8/quickstyle/simple4" qsCatId="simple" csTypeId="urn:microsoft.com/office/officeart/2005/8/colors/accent6_4" csCatId="accent6" phldr="1"/>
      <dgm:spPr/>
      <dgm:t>
        <a:bodyPr/>
        <a:lstStyle/>
        <a:p>
          <a:endParaRPr lang="en-US"/>
        </a:p>
      </dgm:t>
    </dgm:pt>
    <dgm:pt modelId="{2A280DA8-D270-D847-A57E-3B8ABB0DB221}">
      <dgm:prSet phldrT="[Text]"/>
      <dgm:spPr>
        <a:ln>
          <a:solidFill>
            <a:srgbClr val="253356"/>
          </a:solidFill>
        </a:ln>
      </dgm:spPr>
      <dgm:t>
        <a:bodyPr/>
        <a:lstStyle/>
        <a:p>
          <a:r>
            <a:rPr lang="en-US" b="1" dirty="0" smtClean="0">
              <a:solidFill>
                <a:srgbClr val="000000"/>
              </a:solidFill>
              <a:latin typeface="Corbel" panose="020B0503020204020204" pitchFamily="34" charset="0"/>
              <a:cs typeface="Avenir Light"/>
            </a:rPr>
            <a:t>Identification</a:t>
          </a:r>
          <a:endParaRPr lang="en-US" b="1" dirty="0">
            <a:solidFill>
              <a:srgbClr val="000000"/>
            </a:solidFill>
            <a:latin typeface="Corbel" panose="020B0503020204020204" pitchFamily="34" charset="0"/>
            <a:cs typeface="Avenir Light"/>
          </a:endParaRPr>
        </a:p>
      </dgm:t>
    </dgm:pt>
    <dgm:pt modelId="{137CCA26-8A4A-D44B-A864-BA238C614C28}" type="parTrans" cxnId="{78A4C5A8-F9D2-3E4D-A58B-1BA092EC5A73}">
      <dgm:prSet/>
      <dgm:spPr/>
      <dgm:t>
        <a:bodyPr/>
        <a:lstStyle/>
        <a:p>
          <a:endParaRPr lang="en-US">
            <a:solidFill>
              <a:srgbClr val="000000"/>
            </a:solidFill>
          </a:endParaRPr>
        </a:p>
      </dgm:t>
    </dgm:pt>
    <dgm:pt modelId="{8ABC3DE2-D5EB-8E42-B3ED-FBB24F223B05}" type="sibTrans" cxnId="{78A4C5A8-F9D2-3E4D-A58B-1BA092EC5A73}">
      <dgm:prSet/>
      <dgm:spPr/>
      <dgm:t>
        <a:bodyPr/>
        <a:lstStyle/>
        <a:p>
          <a:endParaRPr lang="en-US">
            <a:solidFill>
              <a:srgbClr val="000000"/>
            </a:solidFill>
          </a:endParaRPr>
        </a:p>
      </dgm:t>
    </dgm:pt>
    <dgm:pt modelId="{5209B27C-C83A-484C-99A7-6BCDE309DB4C}">
      <dgm:prSet phldrT="[Text]"/>
      <dgm:spPr>
        <a:ln>
          <a:solidFill>
            <a:srgbClr val="253356"/>
          </a:solidFill>
        </a:ln>
      </dgm:spPr>
      <dgm:t>
        <a:bodyPr/>
        <a:lstStyle/>
        <a:p>
          <a:r>
            <a:rPr lang="en-US" b="1" dirty="0" smtClean="0">
              <a:solidFill>
                <a:srgbClr val="000000"/>
              </a:solidFill>
              <a:latin typeface="Corbel" panose="020B0503020204020204" pitchFamily="34" charset="0"/>
              <a:cs typeface="Avenir Light"/>
            </a:rPr>
            <a:t>Cultivation</a:t>
          </a:r>
          <a:endParaRPr lang="en-US" b="1" dirty="0">
            <a:solidFill>
              <a:srgbClr val="000000"/>
            </a:solidFill>
            <a:latin typeface="Corbel" panose="020B0503020204020204" pitchFamily="34" charset="0"/>
            <a:cs typeface="Avenir Light"/>
          </a:endParaRPr>
        </a:p>
      </dgm:t>
    </dgm:pt>
    <dgm:pt modelId="{FDCB357F-36C5-4542-8657-9B3E0F843050}" type="parTrans" cxnId="{8FA43494-F67A-2542-AD04-262600D33622}">
      <dgm:prSet/>
      <dgm:spPr/>
      <dgm:t>
        <a:bodyPr/>
        <a:lstStyle/>
        <a:p>
          <a:endParaRPr lang="en-US">
            <a:solidFill>
              <a:srgbClr val="000000"/>
            </a:solidFill>
          </a:endParaRPr>
        </a:p>
      </dgm:t>
    </dgm:pt>
    <dgm:pt modelId="{B152098C-A227-ED49-BF73-DE5AE872709A}" type="sibTrans" cxnId="{8FA43494-F67A-2542-AD04-262600D33622}">
      <dgm:prSet/>
      <dgm:spPr/>
      <dgm:t>
        <a:bodyPr/>
        <a:lstStyle/>
        <a:p>
          <a:endParaRPr lang="en-US">
            <a:solidFill>
              <a:srgbClr val="000000"/>
            </a:solidFill>
          </a:endParaRPr>
        </a:p>
      </dgm:t>
    </dgm:pt>
    <dgm:pt modelId="{7030E322-EED1-F342-AD60-FC5BE2A952EB}">
      <dgm:prSet phldrT="[Text]"/>
      <dgm:spPr>
        <a:ln>
          <a:solidFill>
            <a:srgbClr val="253356"/>
          </a:solidFill>
        </a:ln>
      </dgm:spPr>
      <dgm:t>
        <a:bodyPr/>
        <a:lstStyle/>
        <a:p>
          <a:r>
            <a:rPr lang="en-US" b="1" dirty="0" smtClean="0">
              <a:solidFill>
                <a:srgbClr val="000000"/>
              </a:solidFill>
              <a:latin typeface="Corbel" panose="020B0503020204020204" pitchFamily="34" charset="0"/>
              <a:cs typeface="Avenir Light"/>
            </a:rPr>
            <a:t>Solicitation</a:t>
          </a:r>
          <a:endParaRPr lang="en-US" b="1" dirty="0">
            <a:solidFill>
              <a:srgbClr val="000000"/>
            </a:solidFill>
            <a:latin typeface="Corbel" panose="020B0503020204020204" pitchFamily="34" charset="0"/>
            <a:cs typeface="Avenir Light"/>
          </a:endParaRPr>
        </a:p>
      </dgm:t>
    </dgm:pt>
    <dgm:pt modelId="{FE3E96F0-0E90-4F4E-957E-CF9FD2120DEE}" type="parTrans" cxnId="{620D721E-F7FE-2B45-B18E-46333627DC5B}">
      <dgm:prSet/>
      <dgm:spPr/>
      <dgm:t>
        <a:bodyPr/>
        <a:lstStyle/>
        <a:p>
          <a:endParaRPr lang="en-US">
            <a:solidFill>
              <a:srgbClr val="000000"/>
            </a:solidFill>
          </a:endParaRPr>
        </a:p>
      </dgm:t>
    </dgm:pt>
    <dgm:pt modelId="{121B7BCC-168B-5844-BAF3-70508A26EB2A}" type="sibTrans" cxnId="{620D721E-F7FE-2B45-B18E-46333627DC5B}">
      <dgm:prSet/>
      <dgm:spPr/>
      <dgm:t>
        <a:bodyPr/>
        <a:lstStyle/>
        <a:p>
          <a:endParaRPr lang="en-US">
            <a:solidFill>
              <a:srgbClr val="000000"/>
            </a:solidFill>
          </a:endParaRPr>
        </a:p>
      </dgm:t>
    </dgm:pt>
    <dgm:pt modelId="{6DD5B154-4425-8846-9651-CDF796A6E13B}">
      <dgm:prSet phldrT="[Text]"/>
      <dgm:spPr>
        <a:ln>
          <a:solidFill>
            <a:srgbClr val="253356"/>
          </a:solidFill>
        </a:ln>
      </dgm:spPr>
      <dgm:t>
        <a:bodyPr/>
        <a:lstStyle/>
        <a:p>
          <a:r>
            <a:rPr lang="en-US" b="1" dirty="0" smtClean="0">
              <a:solidFill>
                <a:srgbClr val="000000"/>
              </a:solidFill>
              <a:latin typeface="Corbel" panose="020B0503020204020204" pitchFamily="34" charset="0"/>
              <a:cs typeface="Avenir Light"/>
            </a:rPr>
            <a:t>Stewardship</a:t>
          </a:r>
          <a:endParaRPr lang="en-US" b="1" dirty="0">
            <a:solidFill>
              <a:srgbClr val="000000"/>
            </a:solidFill>
            <a:latin typeface="Corbel" panose="020B0503020204020204" pitchFamily="34" charset="0"/>
            <a:cs typeface="Avenir Light"/>
          </a:endParaRPr>
        </a:p>
      </dgm:t>
    </dgm:pt>
    <dgm:pt modelId="{77EEDA48-C820-5141-97DA-CCF442C1B2C9}" type="parTrans" cxnId="{9D488594-FEB5-3942-BD99-BCB8F5181CB6}">
      <dgm:prSet/>
      <dgm:spPr/>
      <dgm:t>
        <a:bodyPr/>
        <a:lstStyle/>
        <a:p>
          <a:endParaRPr lang="en-US">
            <a:solidFill>
              <a:srgbClr val="000000"/>
            </a:solidFill>
          </a:endParaRPr>
        </a:p>
      </dgm:t>
    </dgm:pt>
    <dgm:pt modelId="{2187F2F9-B596-A848-B245-81AF05B7FA20}" type="sibTrans" cxnId="{9D488594-FEB5-3942-BD99-BCB8F5181CB6}">
      <dgm:prSet/>
      <dgm:spPr/>
      <dgm:t>
        <a:bodyPr/>
        <a:lstStyle/>
        <a:p>
          <a:endParaRPr lang="en-US">
            <a:solidFill>
              <a:srgbClr val="000000"/>
            </a:solidFill>
          </a:endParaRPr>
        </a:p>
      </dgm:t>
    </dgm:pt>
    <dgm:pt modelId="{5076C1CA-075C-6040-A01C-ABE944C7D1A0}">
      <dgm:prSet/>
      <dgm:spPr>
        <a:ln>
          <a:solidFill>
            <a:srgbClr val="253356"/>
          </a:solidFill>
        </a:ln>
      </dgm:spPr>
      <dgm:t>
        <a:bodyPr/>
        <a:lstStyle/>
        <a:p>
          <a:r>
            <a:rPr lang="en-US" b="1" dirty="0" smtClean="0">
              <a:solidFill>
                <a:srgbClr val="000000"/>
              </a:solidFill>
              <a:latin typeface="Corbel" panose="020B0503020204020204" pitchFamily="34" charset="0"/>
              <a:cs typeface="Avenir Light"/>
            </a:rPr>
            <a:t>Discovery</a:t>
          </a:r>
          <a:endParaRPr lang="en-US" b="1" dirty="0">
            <a:solidFill>
              <a:srgbClr val="000000"/>
            </a:solidFill>
            <a:latin typeface="Corbel" panose="020B0503020204020204" pitchFamily="34" charset="0"/>
            <a:cs typeface="Avenir Light"/>
          </a:endParaRPr>
        </a:p>
      </dgm:t>
    </dgm:pt>
    <dgm:pt modelId="{99E176C9-EC66-7F4E-B2B7-F3B6D8833D4A}" type="parTrans" cxnId="{17FBB12C-F472-3A48-BC36-BC5B92D92A6F}">
      <dgm:prSet/>
      <dgm:spPr/>
      <dgm:t>
        <a:bodyPr/>
        <a:lstStyle/>
        <a:p>
          <a:endParaRPr lang="en-US">
            <a:solidFill>
              <a:srgbClr val="000000"/>
            </a:solidFill>
          </a:endParaRPr>
        </a:p>
      </dgm:t>
    </dgm:pt>
    <dgm:pt modelId="{4635CFBD-E7B8-C041-AB50-6189E58F29D6}" type="sibTrans" cxnId="{17FBB12C-F472-3A48-BC36-BC5B92D92A6F}">
      <dgm:prSet/>
      <dgm:spPr/>
      <dgm:t>
        <a:bodyPr/>
        <a:lstStyle/>
        <a:p>
          <a:endParaRPr lang="en-US">
            <a:solidFill>
              <a:srgbClr val="000000"/>
            </a:solidFill>
          </a:endParaRPr>
        </a:p>
      </dgm:t>
    </dgm:pt>
    <dgm:pt modelId="{0FEC2C0F-D7B6-BD45-AE23-D15CF9E552F7}" type="pres">
      <dgm:prSet presAssocID="{948E9972-79E4-5443-B03C-54C69CB23311}" presName="cycle" presStyleCnt="0">
        <dgm:presLayoutVars>
          <dgm:dir/>
          <dgm:resizeHandles val="exact"/>
        </dgm:presLayoutVars>
      </dgm:prSet>
      <dgm:spPr/>
      <dgm:t>
        <a:bodyPr/>
        <a:lstStyle/>
        <a:p>
          <a:endParaRPr lang="en-US"/>
        </a:p>
      </dgm:t>
    </dgm:pt>
    <dgm:pt modelId="{B8ECA273-1525-164B-B721-9F151C8BF5B3}" type="pres">
      <dgm:prSet presAssocID="{2A280DA8-D270-D847-A57E-3B8ABB0DB221}" presName="node" presStyleLbl="node1" presStyleIdx="0" presStyleCnt="5">
        <dgm:presLayoutVars>
          <dgm:bulletEnabled val="1"/>
        </dgm:presLayoutVars>
      </dgm:prSet>
      <dgm:spPr/>
      <dgm:t>
        <a:bodyPr/>
        <a:lstStyle/>
        <a:p>
          <a:endParaRPr lang="en-US"/>
        </a:p>
      </dgm:t>
    </dgm:pt>
    <dgm:pt modelId="{CEA0C5C9-49E2-7D4A-803D-24BF94862ED9}" type="pres">
      <dgm:prSet presAssocID="{2A280DA8-D270-D847-A57E-3B8ABB0DB221}" presName="spNode" presStyleCnt="0"/>
      <dgm:spPr/>
      <dgm:t>
        <a:bodyPr/>
        <a:lstStyle/>
        <a:p>
          <a:endParaRPr lang="en-US"/>
        </a:p>
      </dgm:t>
    </dgm:pt>
    <dgm:pt modelId="{F97F1840-9430-3F4E-BD42-FDF16727DEF9}" type="pres">
      <dgm:prSet presAssocID="{8ABC3DE2-D5EB-8E42-B3ED-FBB24F223B05}" presName="sibTrans" presStyleLbl="sibTrans1D1" presStyleIdx="0" presStyleCnt="5"/>
      <dgm:spPr/>
      <dgm:t>
        <a:bodyPr/>
        <a:lstStyle/>
        <a:p>
          <a:endParaRPr lang="en-US"/>
        </a:p>
      </dgm:t>
    </dgm:pt>
    <dgm:pt modelId="{FB6C71C4-832C-1840-A132-DCF415E022D3}" type="pres">
      <dgm:prSet presAssocID="{5076C1CA-075C-6040-A01C-ABE944C7D1A0}" presName="node" presStyleLbl="node1" presStyleIdx="1" presStyleCnt="5">
        <dgm:presLayoutVars>
          <dgm:bulletEnabled val="1"/>
        </dgm:presLayoutVars>
      </dgm:prSet>
      <dgm:spPr/>
      <dgm:t>
        <a:bodyPr/>
        <a:lstStyle/>
        <a:p>
          <a:endParaRPr lang="en-US"/>
        </a:p>
      </dgm:t>
    </dgm:pt>
    <dgm:pt modelId="{B5D1FE4C-D714-1242-BF41-A72A3EDD55CD}" type="pres">
      <dgm:prSet presAssocID="{5076C1CA-075C-6040-A01C-ABE944C7D1A0}" presName="spNode" presStyleCnt="0"/>
      <dgm:spPr/>
      <dgm:t>
        <a:bodyPr/>
        <a:lstStyle/>
        <a:p>
          <a:endParaRPr lang="en-US"/>
        </a:p>
      </dgm:t>
    </dgm:pt>
    <dgm:pt modelId="{D0957967-0645-DB48-8355-A5984D3CD772}" type="pres">
      <dgm:prSet presAssocID="{4635CFBD-E7B8-C041-AB50-6189E58F29D6}" presName="sibTrans" presStyleLbl="sibTrans1D1" presStyleIdx="1" presStyleCnt="5"/>
      <dgm:spPr/>
      <dgm:t>
        <a:bodyPr/>
        <a:lstStyle/>
        <a:p>
          <a:endParaRPr lang="en-US"/>
        </a:p>
      </dgm:t>
    </dgm:pt>
    <dgm:pt modelId="{DF40715F-5AB5-254D-B85C-3A61051195EB}" type="pres">
      <dgm:prSet presAssocID="{5209B27C-C83A-484C-99A7-6BCDE309DB4C}" presName="node" presStyleLbl="node1" presStyleIdx="2" presStyleCnt="5">
        <dgm:presLayoutVars>
          <dgm:bulletEnabled val="1"/>
        </dgm:presLayoutVars>
      </dgm:prSet>
      <dgm:spPr/>
      <dgm:t>
        <a:bodyPr/>
        <a:lstStyle/>
        <a:p>
          <a:endParaRPr lang="en-US"/>
        </a:p>
      </dgm:t>
    </dgm:pt>
    <dgm:pt modelId="{1A56D0C0-1FDE-2848-9092-316846397FAB}" type="pres">
      <dgm:prSet presAssocID="{5209B27C-C83A-484C-99A7-6BCDE309DB4C}" presName="spNode" presStyleCnt="0"/>
      <dgm:spPr/>
      <dgm:t>
        <a:bodyPr/>
        <a:lstStyle/>
        <a:p>
          <a:endParaRPr lang="en-US"/>
        </a:p>
      </dgm:t>
    </dgm:pt>
    <dgm:pt modelId="{D50BF736-DBE6-4642-A7E7-5EA67B18EDF8}" type="pres">
      <dgm:prSet presAssocID="{B152098C-A227-ED49-BF73-DE5AE872709A}" presName="sibTrans" presStyleLbl="sibTrans1D1" presStyleIdx="2" presStyleCnt="5"/>
      <dgm:spPr/>
      <dgm:t>
        <a:bodyPr/>
        <a:lstStyle/>
        <a:p>
          <a:endParaRPr lang="en-US"/>
        </a:p>
      </dgm:t>
    </dgm:pt>
    <dgm:pt modelId="{BCFD14CD-F021-D742-98C1-E834E0D0E19D}" type="pres">
      <dgm:prSet presAssocID="{7030E322-EED1-F342-AD60-FC5BE2A952EB}" presName="node" presStyleLbl="node1" presStyleIdx="3" presStyleCnt="5">
        <dgm:presLayoutVars>
          <dgm:bulletEnabled val="1"/>
        </dgm:presLayoutVars>
      </dgm:prSet>
      <dgm:spPr/>
      <dgm:t>
        <a:bodyPr/>
        <a:lstStyle/>
        <a:p>
          <a:endParaRPr lang="en-US"/>
        </a:p>
      </dgm:t>
    </dgm:pt>
    <dgm:pt modelId="{C3CA2BD7-15F2-1541-B036-D649768B3A3B}" type="pres">
      <dgm:prSet presAssocID="{7030E322-EED1-F342-AD60-FC5BE2A952EB}" presName="spNode" presStyleCnt="0"/>
      <dgm:spPr/>
      <dgm:t>
        <a:bodyPr/>
        <a:lstStyle/>
        <a:p>
          <a:endParaRPr lang="en-US"/>
        </a:p>
      </dgm:t>
    </dgm:pt>
    <dgm:pt modelId="{08A02B96-73CD-704E-8453-A8966C34E426}" type="pres">
      <dgm:prSet presAssocID="{121B7BCC-168B-5844-BAF3-70508A26EB2A}" presName="sibTrans" presStyleLbl="sibTrans1D1" presStyleIdx="3" presStyleCnt="5"/>
      <dgm:spPr/>
      <dgm:t>
        <a:bodyPr/>
        <a:lstStyle/>
        <a:p>
          <a:endParaRPr lang="en-US"/>
        </a:p>
      </dgm:t>
    </dgm:pt>
    <dgm:pt modelId="{7F06543E-A26A-424E-BE7F-EFE968B09327}" type="pres">
      <dgm:prSet presAssocID="{6DD5B154-4425-8846-9651-CDF796A6E13B}" presName="node" presStyleLbl="node1" presStyleIdx="4" presStyleCnt="5">
        <dgm:presLayoutVars>
          <dgm:bulletEnabled val="1"/>
        </dgm:presLayoutVars>
      </dgm:prSet>
      <dgm:spPr/>
      <dgm:t>
        <a:bodyPr/>
        <a:lstStyle/>
        <a:p>
          <a:endParaRPr lang="en-US"/>
        </a:p>
      </dgm:t>
    </dgm:pt>
    <dgm:pt modelId="{986633B5-B276-6945-9FA9-92A0893E71C4}" type="pres">
      <dgm:prSet presAssocID="{6DD5B154-4425-8846-9651-CDF796A6E13B}" presName="spNode" presStyleCnt="0"/>
      <dgm:spPr/>
      <dgm:t>
        <a:bodyPr/>
        <a:lstStyle/>
        <a:p>
          <a:endParaRPr lang="en-US"/>
        </a:p>
      </dgm:t>
    </dgm:pt>
    <dgm:pt modelId="{8D71D296-EA43-A847-BE1B-C0A158C398CE}" type="pres">
      <dgm:prSet presAssocID="{2187F2F9-B596-A848-B245-81AF05B7FA20}" presName="sibTrans" presStyleLbl="sibTrans1D1" presStyleIdx="4" presStyleCnt="5"/>
      <dgm:spPr/>
      <dgm:t>
        <a:bodyPr/>
        <a:lstStyle/>
        <a:p>
          <a:endParaRPr lang="en-US"/>
        </a:p>
      </dgm:t>
    </dgm:pt>
  </dgm:ptLst>
  <dgm:cxnLst>
    <dgm:cxn modelId="{362F5CD8-33CE-6B44-A36F-7EE06F36CDD7}" type="presOf" srcId="{2187F2F9-B596-A848-B245-81AF05B7FA20}" destId="{8D71D296-EA43-A847-BE1B-C0A158C398CE}" srcOrd="0" destOrd="0" presId="urn:microsoft.com/office/officeart/2005/8/layout/cycle5"/>
    <dgm:cxn modelId="{3AD83A1A-88D0-4045-BB74-BF95DED42EBD}" type="presOf" srcId="{7030E322-EED1-F342-AD60-FC5BE2A952EB}" destId="{BCFD14CD-F021-D742-98C1-E834E0D0E19D}" srcOrd="0" destOrd="0" presId="urn:microsoft.com/office/officeart/2005/8/layout/cycle5"/>
    <dgm:cxn modelId="{587B78CE-ED27-7346-B3D3-FA28E32CBBA0}" type="presOf" srcId="{B152098C-A227-ED49-BF73-DE5AE872709A}" destId="{D50BF736-DBE6-4642-A7E7-5EA67B18EDF8}" srcOrd="0" destOrd="0" presId="urn:microsoft.com/office/officeart/2005/8/layout/cycle5"/>
    <dgm:cxn modelId="{620D721E-F7FE-2B45-B18E-46333627DC5B}" srcId="{948E9972-79E4-5443-B03C-54C69CB23311}" destId="{7030E322-EED1-F342-AD60-FC5BE2A952EB}" srcOrd="3" destOrd="0" parTransId="{FE3E96F0-0E90-4F4E-957E-CF9FD2120DEE}" sibTransId="{121B7BCC-168B-5844-BAF3-70508A26EB2A}"/>
    <dgm:cxn modelId="{530F0118-1AA2-034E-8D06-0CE6710E03D9}" type="presOf" srcId="{121B7BCC-168B-5844-BAF3-70508A26EB2A}" destId="{08A02B96-73CD-704E-8453-A8966C34E426}" srcOrd="0" destOrd="0" presId="urn:microsoft.com/office/officeart/2005/8/layout/cycle5"/>
    <dgm:cxn modelId="{A8B6E99C-44B9-1C4F-AE2F-FCCD82515DF9}" type="presOf" srcId="{8ABC3DE2-D5EB-8E42-B3ED-FBB24F223B05}" destId="{F97F1840-9430-3F4E-BD42-FDF16727DEF9}" srcOrd="0" destOrd="0" presId="urn:microsoft.com/office/officeart/2005/8/layout/cycle5"/>
    <dgm:cxn modelId="{C562297E-8523-8F4E-91DC-2A2C16387E1B}" type="presOf" srcId="{948E9972-79E4-5443-B03C-54C69CB23311}" destId="{0FEC2C0F-D7B6-BD45-AE23-D15CF9E552F7}" srcOrd="0" destOrd="0" presId="urn:microsoft.com/office/officeart/2005/8/layout/cycle5"/>
    <dgm:cxn modelId="{AB9D618C-ED11-F249-99D6-8657DC82F48E}" type="presOf" srcId="{5076C1CA-075C-6040-A01C-ABE944C7D1A0}" destId="{FB6C71C4-832C-1840-A132-DCF415E022D3}" srcOrd="0" destOrd="0" presId="urn:microsoft.com/office/officeart/2005/8/layout/cycle5"/>
    <dgm:cxn modelId="{3CF2DC6C-DFE7-134B-9BE3-3AB83BC8A09A}" type="presOf" srcId="{5209B27C-C83A-484C-99A7-6BCDE309DB4C}" destId="{DF40715F-5AB5-254D-B85C-3A61051195EB}" srcOrd="0" destOrd="0" presId="urn:microsoft.com/office/officeart/2005/8/layout/cycle5"/>
    <dgm:cxn modelId="{66701F72-9C0C-274E-97A3-88DE7F6D3D9C}" type="presOf" srcId="{6DD5B154-4425-8846-9651-CDF796A6E13B}" destId="{7F06543E-A26A-424E-BE7F-EFE968B09327}" srcOrd="0" destOrd="0" presId="urn:microsoft.com/office/officeart/2005/8/layout/cycle5"/>
    <dgm:cxn modelId="{8FA43494-F67A-2542-AD04-262600D33622}" srcId="{948E9972-79E4-5443-B03C-54C69CB23311}" destId="{5209B27C-C83A-484C-99A7-6BCDE309DB4C}" srcOrd="2" destOrd="0" parTransId="{FDCB357F-36C5-4542-8657-9B3E0F843050}" sibTransId="{B152098C-A227-ED49-BF73-DE5AE872709A}"/>
    <dgm:cxn modelId="{78A4C5A8-F9D2-3E4D-A58B-1BA092EC5A73}" srcId="{948E9972-79E4-5443-B03C-54C69CB23311}" destId="{2A280DA8-D270-D847-A57E-3B8ABB0DB221}" srcOrd="0" destOrd="0" parTransId="{137CCA26-8A4A-D44B-A864-BA238C614C28}" sibTransId="{8ABC3DE2-D5EB-8E42-B3ED-FBB24F223B05}"/>
    <dgm:cxn modelId="{9D488594-FEB5-3942-BD99-BCB8F5181CB6}" srcId="{948E9972-79E4-5443-B03C-54C69CB23311}" destId="{6DD5B154-4425-8846-9651-CDF796A6E13B}" srcOrd="4" destOrd="0" parTransId="{77EEDA48-C820-5141-97DA-CCF442C1B2C9}" sibTransId="{2187F2F9-B596-A848-B245-81AF05B7FA20}"/>
    <dgm:cxn modelId="{A60DEDEA-BE58-924B-B5FE-E8F9E67B4614}" type="presOf" srcId="{4635CFBD-E7B8-C041-AB50-6189E58F29D6}" destId="{D0957967-0645-DB48-8355-A5984D3CD772}" srcOrd="0" destOrd="0" presId="urn:microsoft.com/office/officeart/2005/8/layout/cycle5"/>
    <dgm:cxn modelId="{6DE38C97-9E19-F341-89A2-B624E9E23C00}" type="presOf" srcId="{2A280DA8-D270-D847-A57E-3B8ABB0DB221}" destId="{B8ECA273-1525-164B-B721-9F151C8BF5B3}" srcOrd="0" destOrd="0" presId="urn:microsoft.com/office/officeart/2005/8/layout/cycle5"/>
    <dgm:cxn modelId="{17FBB12C-F472-3A48-BC36-BC5B92D92A6F}" srcId="{948E9972-79E4-5443-B03C-54C69CB23311}" destId="{5076C1CA-075C-6040-A01C-ABE944C7D1A0}" srcOrd="1" destOrd="0" parTransId="{99E176C9-EC66-7F4E-B2B7-F3B6D8833D4A}" sibTransId="{4635CFBD-E7B8-C041-AB50-6189E58F29D6}"/>
    <dgm:cxn modelId="{414B2F06-5F56-6F43-9B15-1954A633B27D}" type="presParOf" srcId="{0FEC2C0F-D7B6-BD45-AE23-D15CF9E552F7}" destId="{B8ECA273-1525-164B-B721-9F151C8BF5B3}" srcOrd="0" destOrd="0" presId="urn:microsoft.com/office/officeart/2005/8/layout/cycle5"/>
    <dgm:cxn modelId="{39B48C36-41E8-B04A-8841-2B662C2C7B69}" type="presParOf" srcId="{0FEC2C0F-D7B6-BD45-AE23-D15CF9E552F7}" destId="{CEA0C5C9-49E2-7D4A-803D-24BF94862ED9}" srcOrd="1" destOrd="0" presId="urn:microsoft.com/office/officeart/2005/8/layout/cycle5"/>
    <dgm:cxn modelId="{E6D2A5F9-0ACA-314A-BB83-5C485E532063}" type="presParOf" srcId="{0FEC2C0F-D7B6-BD45-AE23-D15CF9E552F7}" destId="{F97F1840-9430-3F4E-BD42-FDF16727DEF9}" srcOrd="2" destOrd="0" presId="urn:microsoft.com/office/officeart/2005/8/layout/cycle5"/>
    <dgm:cxn modelId="{9DE54F01-4A90-9E4E-867D-0D52A3145880}" type="presParOf" srcId="{0FEC2C0F-D7B6-BD45-AE23-D15CF9E552F7}" destId="{FB6C71C4-832C-1840-A132-DCF415E022D3}" srcOrd="3" destOrd="0" presId="urn:microsoft.com/office/officeart/2005/8/layout/cycle5"/>
    <dgm:cxn modelId="{FDD46701-FEC0-874C-A82C-AA9F7BF373E4}" type="presParOf" srcId="{0FEC2C0F-D7B6-BD45-AE23-D15CF9E552F7}" destId="{B5D1FE4C-D714-1242-BF41-A72A3EDD55CD}" srcOrd="4" destOrd="0" presId="urn:microsoft.com/office/officeart/2005/8/layout/cycle5"/>
    <dgm:cxn modelId="{6B746BE8-A677-704A-8B24-9EE37C150177}" type="presParOf" srcId="{0FEC2C0F-D7B6-BD45-AE23-D15CF9E552F7}" destId="{D0957967-0645-DB48-8355-A5984D3CD772}" srcOrd="5" destOrd="0" presId="urn:microsoft.com/office/officeart/2005/8/layout/cycle5"/>
    <dgm:cxn modelId="{95E47A43-D259-AA44-932A-DE38F56992C5}" type="presParOf" srcId="{0FEC2C0F-D7B6-BD45-AE23-D15CF9E552F7}" destId="{DF40715F-5AB5-254D-B85C-3A61051195EB}" srcOrd="6" destOrd="0" presId="urn:microsoft.com/office/officeart/2005/8/layout/cycle5"/>
    <dgm:cxn modelId="{73439AB6-D00F-0649-9196-FE70A4A35C81}" type="presParOf" srcId="{0FEC2C0F-D7B6-BD45-AE23-D15CF9E552F7}" destId="{1A56D0C0-1FDE-2848-9092-316846397FAB}" srcOrd="7" destOrd="0" presId="urn:microsoft.com/office/officeart/2005/8/layout/cycle5"/>
    <dgm:cxn modelId="{76B497FE-128D-6042-81AA-35A4494187AD}" type="presParOf" srcId="{0FEC2C0F-D7B6-BD45-AE23-D15CF9E552F7}" destId="{D50BF736-DBE6-4642-A7E7-5EA67B18EDF8}" srcOrd="8" destOrd="0" presId="urn:microsoft.com/office/officeart/2005/8/layout/cycle5"/>
    <dgm:cxn modelId="{69FB36A5-7D09-6545-9108-C3F86E46D784}" type="presParOf" srcId="{0FEC2C0F-D7B6-BD45-AE23-D15CF9E552F7}" destId="{BCFD14CD-F021-D742-98C1-E834E0D0E19D}" srcOrd="9" destOrd="0" presId="urn:microsoft.com/office/officeart/2005/8/layout/cycle5"/>
    <dgm:cxn modelId="{6C743C1A-1EA5-C24C-BD49-3E458CC2D12B}" type="presParOf" srcId="{0FEC2C0F-D7B6-BD45-AE23-D15CF9E552F7}" destId="{C3CA2BD7-15F2-1541-B036-D649768B3A3B}" srcOrd="10" destOrd="0" presId="urn:microsoft.com/office/officeart/2005/8/layout/cycle5"/>
    <dgm:cxn modelId="{A782ED1E-8348-6B40-9BF4-8FD58F85F621}" type="presParOf" srcId="{0FEC2C0F-D7B6-BD45-AE23-D15CF9E552F7}" destId="{08A02B96-73CD-704E-8453-A8966C34E426}" srcOrd="11" destOrd="0" presId="urn:microsoft.com/office/officeart/2005/8/layout/cycle5"/>
    <dgm:cxn modelId="{C842AE08-D04F-B64F-BBA2-EFBF746C814A}" type="presParOf" srcId="{0FEC2C0F-D7B6-BD45-AE23-D15CF9E552F7}" destId="{7F06543E-A26A-424E-BE7F-EFE968B09327}" srcOrd="12" destOrd="0" presId="urn:microsoft.com/office/officeart/2005/8/layout/cycle5"/>
    <dgm:cxn modelId="{3CF104FD-ADC6-C04F-B370-3561F4FC8123}" type="presParOf" srcId="{0FEC2C0F-D7B6-BD45-AE23-D15CF9E552F7}" destId="{986633B5-B276-6945-9FA9-92A0893E71C4}" srcOrd="13" destOrd="0" presId="urn:microsoft.com/office/officeart/2005/8/layout/cycle5"/>
    <dgm:cxn modelId="{F3EA34D6-7B93-8E44-8DA5-D7F89F7CFEA4}" type="presParOf" srcId="{0FEC2C0F-D7B6-BD45-AE23-D15CF9E552F7}" destId="{8D71D296-EA43-A847-BE1B-C0A158C398CE}" srcOrd="14" destOrd="0" presId="urn:microsoft.com/office/officeart/2005/8/layout/cycle5"/>
  </dgm:cxnLst>
  <dgm:bg/>
  <dgm:whole>
    <a:ln>
      <a:solidFill>
        <a:srgbClr val="253356"/>
      </a:solidFill>
    </a:ln>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9D184D30-90AE-7042-BF08-3C3AB546CB29}" type="doc">
      <dgm:prSet loTypeId="urn:microsoft.com/office/officeart/2005/8/layout/pyramid1" loCatId="" qsTypeId="urn:microsoft.com/office/officeart/2005/8/quickstyle/simple4" qsCatId="simple" csTypeId="urn:microsoft.com/office/officeart/2005/8/colors/accent1_2" csCatId="accent1" phldr="1"/>
      <dgm:spPr/>
    </dgm:pt>
    <dgm:pt modelId="{3A677F7A-BA01-2244-9A2B-7D359A3DC9C4}">
      <dgm:prSet phldrT="[Text]" custT="1">
        <dgm:style>
          <a:lnRef idx="1">
            <a:schemeClr val="accent3"/>
          </a:lnRef>
          <a:fillRef idx="2">
            <a:schemeClr val="accent3"/>
          </a:fillRef>
          <a:effectRef idx="1">
            <a:schemeClr val="accent3"/>
          </a:effectRef>
          <a:fontRef idx="minor">
            <a:schemeClr val="dk1"/>
          </a:fontRef>
        </dgm:style>
      </dgm:prSet>
      <dgm:spPr/>
      <dgm:t>
        <a:bodyPr/>
        <a:lstStyle/>
        <a:p>
          <a:pPr algn="ctr"/>
          <a:endParaRPr lang="en-US" sz="1800" dirty="0">
            <a:latin typeface="Corbel"/>
            <a:cs typeface="Corbel"/>
          </a:endParaRPr>
        </a:p>
      </dgm:t>
    </dgm:pt>
    <dgm:pt modelId="{03221295-93C7-2946-B1D5-F84BE0C4E0B5}" type="parTrans" cxnId="{B122B258-E501-F94A-9E7B-5DD3B7036084}">
      <dgm:prSet/>
      <dgm:spPr/>
      <dgm:t>
        <a:bodyPr/>
        <a:lstStyle/>
        <a:p>
          <a:endParaRPr lang="en-US">
            <a:latin typeface="Corbel"/>
            <a:cs typeface="Corbel"/>
          </a:endParaRPr>
        </a:p>
      </dgm:t>
    </dgm:pt>
    <dgm:pt modelId="{22595DDB-CDC8-2240-B55A-EAE7CBCEEE83}" type="sibTrans" cxnId="{B122B258-E501-F94A-9E7B-5DD3B7036084}">
      <dgm:prSet/>
      <dgm:spPr/>
      <dgm:t>
        <a:bodyPr/>
        <a:lstStyle/>
        <a:p>
          <a:endParaRPr lang="en-US">
            <a:latin typeface="Corbel"/>
            <a:cs typeface="Corbel"/>
          </a:endParaRPr>
        </a:p>
      </dgm:t>
    </dgm:pt>
    <dgm:pt modelId="{522BA6D4-5BB6-BE46-BB3D-5857E81CF69E}">
      <dgm:prSet phldrT="[Text]" custT="1">
        <dgm:style>
          <a:lnRef idx="1">
            <a:schemeClr val="accent3"/>
          </a:lnRef>
          <a:fillRef idx="3">
            <a:schemeClr val="accent3"/>
          </a:fillRef>
          <a:effectRef idx="2">
            <a:schemeClr val="accent3"/>
          </a:effectRef>
          <a:fontRef idx="minor">
            <a:schemeClr val="lt1"/>
          </a:fontRef>
        </dgm:style>
      </dgm:prSet>
      <dgm:spPr/>
      <dgm:t>
        <a:bodyPr/>
        <a:lstStyle/>
        <a:p>
          <a:r>
            <a:rPr lang="en-US" sz="3200" smtClean="0">
              <a:solidFill>
                <a:schemeClr val="tx1"/>
              </a:solidFill>
              <a:latin typeface="Corbel"/>
              <a:cs typeface="Corbel"/>
            </a:rPr>
            <a:t>Mid Tier </a:t>
          </a:r>
          <a:r>
            <a:rPr lang="en-US" sz="3200" dirty="0" smtClean="0">
              <a:solidFill>
                <a:schemeClr val="tx1"/>
              </a:solidFill>
              <a:latin typeface="Corbel"/>
              <a:cs typeface="Corbel"/>
            </a:rPr>
            <a:t>Donors</a:t>
          </a:r>
          <a:endParaRPr lang="en-US" sz="3200" dirty="0">
            <a:solidFill>
              <a:schemeClr val="tx1"/>
            </a:solidFill>
            <a:latin typeface="Corbel"/>
            <a:cs typeface="Corbel"/>
          </a:endParaRPr>
        </a:p>
      </dgm:t>
    </dgm:pt>
    <dgm:pt modelId="{C354183C-0235-584D-8646-C7973CF9359D}" type="parTrans" cxnId="{7198252F-A612-DB4E-B50F-267E103ED066}">
      <dgm:prSet/>
      <dgm:spPr/>
      <dgm:t>
        <a:bodyPr/>
        <a:lstStyle/>
        <a:p>
          <a:endParaRPr lang="en-US">
            <a:latin typeface="Corbel"/>
            <a:cs typeface="Corbel"/>
          </a:endParaRPr>
        </a:p>
      </dgm:t>
    </dgm:pt>
    <dgm:pt modelId="{0C719D8B-9D02-4940-B4EB-997E7F5161AF}" type="sibTrans" cxnId="{7198252F-A612-DB4E-B50F-267E103ED066}">
      <dgm:prSet/>
      <dgm:spPr/>
      <dgm:t>
        <a:bodyPr/>
        <a:lstStyle/>
        <a:p>
          <a:endParaRPr lang="en-US">
            <a:latin typeface="Corbel"/>
            <a:cs typeface="Corbel"/>
          </a:endParaRPr>
        </a:p>
      </dgm:t>
    </dgm:pt>
    <dgm:pt modelId="{09D01D73-39E5-3444-A42F-73CF4327925D}">
      <dgm:prSet phldrT="[Text]" custT="1">
        <dgm:style>
          <a:lnRef idx="0">
            <a:schemeClr val="accent3"/>
          </a:lnRef>
          <a:fillRef idx="3">
            <a:schemeClr val="accent3"/>
          </a:fillRef>
          <a:effectRef idx="3">
            <a:schemeClr val="accent3"/>
          </a:effectRef>
          <a:fontRef idx="minor">
            <a:schemeClr val="lt1"/>
          </a:fontRef>
        </dgm:style>
      </dgm:prSet>
      <dgm:spPr/>
      <dgm:t>
        <a:bodyPr/>
        <a:lstStyle/>
        <a:p>
          <a:r>
            <a:rPr lang="en-US" sz="3600" dirty="0" smtClean="0">
              <a:latin typeface="Corbel"/>
              <a:cs typeface="Corbel"/>
            </a:rPr>
            <a:t>General Fund</a:t>
          </a:r>
          <a:endParaRPr lang="en-US" sz="3600" dirty="0">
            <a:latin typeface="Corbel"/>
            <a:cs typeface="Corbel"/>
          </a:endParaRPr>
        </a:p>
      </dgm:t>
    </dgm:pt>
    <dgm:pt modelId="{B9A9E320-CB2F-A641-8E7C-5342DE79BAD6}" type="parTrans" cxnId="{EC84A981-F7EC-4049-9601-51288A8996E0}">
      <dgm:prSet/>
      <dgm:spPr/>
      <dgm:t>
        <a:bodyPr/>
        <a:lstStyle/>
        <a:p>
          <a:endParaRPr lang="en-US">
            <a:latin typeface="Corbel"/>
            <a:cs typeface="Corbel"/>
          </a:endParaRPr>
        </a:p>
      </dgm:t>
    </dgm:pt>
    <dgm:pt modelId="{88BCB3C2-A79E-C54C-A13D-0B144502C766}" type="sibTrans" cxnId="{EC84A981-F7EC-4049-9601-51288A8996E0}">
      <dgm:prSet/>
      <dgm:spPr/>
      <dgm:t>
        <a:bodyPr/>
        <a:lstStyle/>
        <a:p>
          <a:endParaRPr lang="en-US">
            <a:latin typeface="Corbel"/>
            <a:cs typeface="Corbel"/>
          </a:endParaRPr>
        </a:p>
      </dgm:t>
    </dgm:pt>
    <dgm:pt modelId="{F6094524-5F50-1946-9794-8825CD1338E6}" type="pres">
      <dgm:prSet presAssocID="{9D184D30-90AE-7042-BF08-3C3AB546CB29}" presName="Name0" presStyleCnt="0">
        <dgm:presLayoutVars>
          <dgm:dir/>
          <dgm:animLvl val="lvl"/>
          <dgm:resizeHandles val="exact"/>
        </dgm:presLayoutVars>
      </dgm:prSet>
      <dgm:spPr/>
    </dgm:pt>
    <dgm:pt modelId="{37B88881-4430-0E4F-A2D2-22F1E9911622}" type="pres">
      <dgm:prSet presAssocID="{3A677F7A-BA01-2244-9A2B-7D359A3DC9C4}" presName="Name8" presStyleCnt="0"/>
      <dgm:spPr/>
    </dgm:pt>
    <dgm:pt modelId="{D9CACE81-2BD9-0048-8E58-E073D088F063}" type="pres">
      <dgm:prSet presAssocID="{3A677F7A-BA01-2244-9A2B-7D359A3DC9C4}" presName="level" presStyleLbl="node1" presStyleIdx="0" presStyleCnt="3">
        <dgm:presLayoutVars>
          <dgm:chMax val="1"/>
          <dgm:bulletEnabled val="1"/>
        </dgm:presLayoutVars>
      </dgm:prSet>
      <dgm:spPr/>
      <dgm:t>
        <a:bodyPr/>
        <a:lstStyle/>
        <a:p>
          <a:endParaRPr lang="en-US"/>
        </a:p>
      </dgm:t>
    </dgm:pt>
    <dgm:pt modelId="{63898FD7-BF67-B240-9E53-27AC1F4DBDAA}" type="pres">
      <dgm:prSet presAssocID="{3A677F7A-BA01-2244-9A2B-7D359A3DC9C4}" presName="levelTx" presStyleLbl="revTx" presStyleIdx="0" presStyleCnt="0">
        <dgm:presLayoutVars>
          <dgm:chMax val="1"/>
          <dgm:bulletEnabled val="1"/>
        </dgm:presLayoutVars>
      </dgm:prSet>
      <dgm:spPr/>
      <dgm:t>
        <a:bodyPr/>
        <a:lstStyle/>
        <a:p>
          <a:endParaRPr lang="en-US"/>
        </a:p>
      </dgm:t>
    </dgm:pt>
    <dgm:pt modelId="{C54590AB-D856-1D46-945B-4A354DA36E72}" type="pres">
      <dgm:prSet presAssocID="{522BA6D4-5BB6-BE46-BB3D-5857E81CF69E}" presName="Name8" presStyleCnt="0"/>
      <dgm:spPr/>
    </dgm:pt>
    <dgm:pt modelId="{FFD9ABD9-05AA-AD49-905B-F5A8A1CC5C96}" type="pres">
      <dgm:prSet presAssocID="{522BA6D4-5BB6-BE46-BB3D-5857E81CF69E}" presName="level" presStyleLbl="node1" presStyleIdx="1" presStyleCnt="3" custScaleX="99400">
        <dgm:presLayoutVars>
          <dgm:chMax val="1"/>
          <dgm:bulletEnabled val="1"/>
        </dgm:presLayoutVars>
      </dgm:prSet>
      <dgm:spPr/>
      <dgm:t>
        <a:bodyPr/>
        <a:lstStyle/>
        <a:p>
          <a:endParaRPr lang="en-US"/>
        </a:p>
      </dgm:t>
    </dgm:pt>
    <dgm:pt modelId="{9C033F4F-44BF-FE40-A6DC-C5332A5761F8}" type="pres">
      <dgm:prSet presAssocID="{522BA6D4-5BB6-BE46-BB3D-5857E81CF69E}" presName="levelTx" presStyleLbl="revTx" presStyleIdx="0" presStyleCnt="0">
        <dgm:presLayoutVars>
          <dgm:chMax val="1"/>
          <dgm:bulletEnabled val="1"/>
        </dgm:presLayoutVars>
      </dgm:prSet>
      <dgm:spPr/>
      <dgm:t>
        <a:bodyPr/>
        <a:lstStyle/>
        <a:p>
          <a:endParaRPr lang="en-US"/>
        </a:p>
      </dgm:t>
    </dgm:pt>
    <dgm:pt modelId="{EF001A11-C2D9-A44C-A494-54BFA6B0DB76}" type="pres">
      <dgm:prSet presAssocID="{09D01D73-39E5-3444-A42F-73CF4327925D}" presName="Name8" presStyleCnt="0"/>
      <dgm:spPr/>
    </dgm:pt>
    <dgm:pt modelId="{2A5C94E9-15D0-BD43-80C7-BEB6914FD405}" type="pres">
      <dgm:prSet presAssocID="{09D01D73-39E5-3444-A42F-73CF4327925D}" presName="level" presStyleLbl="node1" presStyleIdx="2" presStyleCnt="3">
        <dgm:presLayoutVars>
          <dgm:chMax val="1"/>
          <dgm:bulletEnabled val="1"/>
        </dgm:presLayoutVars>
      </dgm:prSet>
      <dgm:spPr/>
      <dgm:t>
        <a:bodyPr/>
        <a:lstStyle/>
        <a:p>
          <a:endParaRPr lang="en-US"/>
        </a:p>
      </dgm:t>
    </dgm:pt>
    <dgm:pt modelId="{BC9B5C9A-D7CA-D644-A3F1-C3923307AC08}" type="pres">
      <dgm:prSet presAssocID="{09D01D73-39E5-3444-A42F-73CF4327925D}" presName="levelTx" presStyleLbl="revTx" presStyleIdx="0" presStyleCnt="0">
        <dgm:presLayoutVars>
          <dgm:chMax val="1"/>
          <dgm:bulletEnabled val="1"/>
        </dgm:presLayoutVars>
      </dgm:prSet>
      <dgm:spPr/>
      <dgm:t>
        <a:bodyPr/>
        <a:lstStyle/>
        <a:p>
          <a:endParaRPr lang="en-US"/>
        </a:p>
      </dgm:t>
    </dgm:pt>
  </dgm:ptLst>
  <dgm:cxnLst>
    <dgm:cxn modelId="{B122B258-E501-F94A-9E7B-5DD3B7036084}" srcId="{9D184D30-90AE-7042-BF08-3C3AB546CB29}" destId="{3A677F7A-BA01-2244-9A2B-7D359A3DC9C4}" srcOrd="0" destOrd="0" parTransId="{03221295-93C7-2946-B1D5-F84BE0C4E0B5}" sibTransId="{22595DDB-CDC8-2240-B55A-EAE7CBCEEE83}"/>
    <dgm:cxn modelId="{D20FDF35-4DDD-1A49-A3E2-47A74F7AA44F}" type="presOf" srcId="{522BA6D4-5BB6-BE46-BB3D-5857E81CF69E}" destId="{FFD9ABD9-05AA-AD49-905B-F5A8A1CC5C96}" srcOrd="0" destOrd="0" presId="urn:microsoft.com/office/officeart/2005/8/layout/pyramid1"/>
    <dgm:cxn modelId="{BD1DC684-81FC-FB46-9AD5-55D6B3522A7B}" type="presOf" srcId="{09D01D73-39E5-3444-A42F-73CF4327925D}" destId="{BC9B5C9A-D7CA-D644-A3F1-C3923307AC08}" srcOrd="1" destOrd="0" presId="urn:microsoft.com/office/officeart/2005/8/layout/pyramid1"/>
    <dgm:cxn modelId="{9495E64F-F5EC-3D43-90E3-B22A7A0AF71C}" type="presOf" srcId="{09D01D73-39E5-3444-A42F-73CF4327925D}" destId="{2A5C94E9-15D0-BD43-80C7-BEB6914FD405}" srcOrd="0" destOrd="0" presId="urn:microsoft.com/office/officeart/2005/8/layout/pyramid1"/>
    <dgm:cxn modelId="{7198252F-A612-DB4E-B50F-267E103ED066}" srcId="{9D184D30-90AE-7042-BF08-3C3AB546CB29}" destId="{522BA6D4-5BB6-BE46-BB3D-5857E81CF69E}" srcOrd="1" destOrd="0" parTransId="{C354183C-0235-584D-8646-C7973CF9359D}" sibTransId="{0C719D8B-9D02-4940-B4EB-997E7F5161AF}"/>
    <dgm:cxn modelId="{EC84A981-F7EC-4049-9601-51288A8996E0}" srcId="{9D184D30-90AE-7042-BF08-3C3AB546CB29}" destId="{09D01D73-39E5-3444-A42F-73CF4327925D}" srcOrd="2" destOrd="0" parTransId="{B9A9E320-CB2F-A641-8E7C-5342DE79BAD6}" sibTransId="{88BCB3C2-A79E-C54C-A13D-0B144502C766}"/>
    <dgm:cxn modelId="{15EA5C2A-0BF7-7E4E-8781-0A6533C368C2}" type="presOf" srcId="{3A677F7A-BA01-2244-9A2B-7D359A3DC9C4}" destId="{D9CACE81-2BD9-0048-8E58-E073D088F063}" srcOrd="0" destOrd="0" presId="urn:microsoft.com/office/officeart/2005/8/layout/pyramid1"/>
    <dgm:cxn modelId="{054A3F43-563F-7949-A704-C3EE740AA152}" type="presOf" srcId="{3A677F7A-BA01-2244-9A2B-7D359A3DC9C4}" destId="{63898FD7-BF67-B240-9E53-27AC1F4DBDAA}" srcOrd="1" destOrd="0" presId="urn:microsoft.com/office/officeart/2005/8/layout/pyramid1"/>
    <dgm:cxn modelId="{6057FD38-7D13-2C4E-99C0-03B1BB5D5857}" type="presOf" srcId="{9D184D30-90AE-7042-BF08-3C3AB546CB29}" destId="{F6094524-5F50-1946-9794-8825CD1338E6}" srcOrd="0" destOrd="0" presId="urn:microsoft.com/office/officeart/2005/8/layout/pyramid1"/>
    <dgm:cxn modelId="{9854E177-7922-B548-B56D-20A316344EA0}" type="presOf" srcId="{522BA6D4-5BB6-BE46-BB3D-5857E81CF69E}" destId="{9C033F4F-44BF-FE40-A6DC-C5332A5761F8}" srcOrd="1" destOrd="0" presId="urn:microsoft.com/office/officeart/2005/8/layout/pyramid1"/>
    <dgm:cxn modelId="{3049FCEA-F62D-544B-A9B1-749FADE3C001}" type="presParOf" srcId="{F6094524-5F50-1946-9794-8825CD1338E6}" destId="{37B88881-4430-0E4F-A2D2-22F1E9911622}" srcOrd="0" destOrd="0" presId="urn:microsoft.com/office/officeart/2005/8/layout/pyramid1"/>
    <dgm:cxn modelId="{F8076C95-8D71-E140-A75B-3B24E048B15F}" type="presParOf" srcId="{37B88881-4430-0E4F-A2D2-22F1E9911622}" destId="{D9CACE81-2BD9-0048-8E58-E073D088F063}" srcOrd="0" destOrd="0" presId="urn:microsoft.com/office/officeart/2005/8/layout/pyramid1"/>
    <dgm:cxn modelId="{E0A62CEF-5E1B-8B41-B717-1E124DEEFC33}" type="presParOf" srcId="{37B88881-4430-0E4F-A2D2-22F1E9911622}" destId="{63898FD7-BF67-B240-9E53-27AC1F4DBDAA}" srcOrd="1" destOrd="0" presId="urn:microsoft.com/office/officeart/2005/8/layout/pyramid1"/>
    <dgm:cxn modelId="{8D17CBC7-D475-CF4F-8884-672D5909AF9A}" type="presParOf" srcId="{F6094524-5F50-1946-9794-8825CD1338E6}" destId="{C54590AB-D856-1D46-945B-4A354DA36E72}" srcOrd="1" destOrd="0" presId="urn:microsoft.com/office/officeart/2005/8/layout/pyramid1"/>
    <dgm:cxn modelId="{A124A985-6C65-E34C-AC58-E117C59D4ED5}" type="presParOf" srcId="{C54590AB-D856-1D46-945B-4A354DA36E72}" destId="{FFD9ABD9-05AA-AD49-905B-F5A8A1CC5C96}" srcOrd="0" destOrd="0" presId="urn:microsoft.com/office/officeart/2005/8/layout/pyramid1"/>
    <dgm:cxn modelId="{93B2FA1D-F838-C04F-B43A-3088E6837D75}" type="presParOf" srcId="{C54590AB-D856-1D46-945B-4A354DA36E72}" destId="{9C033F4F-44BF-FE40-A6DC-C5332A5761F8}" srcOrd="1" destOrd="0" presId="urn:microsoft.com/office/officeart/2005/8/layout/pyramid1"/>
    <dgm:cxn modelId="{427EC826-8FA1-414A-9045-22E8012CBBBF}" type="presParOf" srcId="{F6094524-5F50-1946-9794-8825CD1338E6}" destId="{EF001A11-C2D9-A44C-A494-54BFA6B0DB76}" srcOrd="2" destOrd="0" presId="urn:microsoft.com/office/officeart/2005/8/layout/pyramid1"/>
    <dgm:cxn modelId="{FD84794F-4C3E-A54C-A78B-040A070FC72E}" type="presParOf" srcId="{EF001A11-C2D9-A44C-A494-54BFA6B0DB76}" destId="{2A5C94E9-15D0-BD43-80C7-BEB6914FD405}" srcOrd="0" destOrd="0" presId="urn:microsoft.com/office/officeart/2005/8/layout/pyramid1"/>
    <dgm:cxn modelId="{9B21962D-4D1B-8947-B1BF-71CD5A3D8F16}" type="presParOf" srcId="{EF001A11-C2D9-A44C-A494-54BFA6B0DB76}" destId="{BC9B5C9A-D7CA-D644-A3F1-C3923307AC08}" srcOrd="1" destOrd="0" presId="urn:microsoft.com/office/officeart/2005/8/layout/pyramid1"/>
  </dgm:cxnLst>
  <dgm:bg/>
  <dgm:whole>
    <a:ln>
      <a:solidFill>
        <a:schemeClr val="accent3">
          <a:lumMod val="50000"/>
        </a:schemeClr>
      </a:solidFill>
    </a:ln>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FE0E3433-EF40-244F-9A3B-4FB3FB710034}" type="doc">
      <dgm:prSet loTypeId="urn:microsoft.com/office/officeart/2005/8/layout/pyramid1" loCatId="" qsTypeId="urn:microsoft.com/office/officeart/2005/8/quickstyle/simple4" qsCatId="simple" csTypeId="urn:microsoft.com/office/officeart/2005/8/colors/accent1_2" csCatId="accent1" phldr="1"/>
      <dgm:spPr/>
    </dgm:pt>
    <dgm:pt modelId="{3C69DAC7-F6F6-5F45-BCFF-076B0A79C353}">
      <dgm:prSet phldrT="[Text]" custT="1">
        <dgm:style>
          <a:lnRef idx="1">
            <a:schemeClr val="accent6"/>
          </a:lnRef>
          <a:fillRef idx="3">
            <a:schemeClr val="accent6"/>
          </a:fillRef>
          <a:effectRef idx="2">
            <a:schemeClr val="accent6"/>
          </a:effectRef>
          <a:fontRef idx="minor">
            <a:schemeClr val="lt1"/>
          </a:fontRef>
        </dgm:style>
      </dgm:prSet>
      <dgm:spPr/>
      <dgm:t>
        <a:bodyPr/>
        <a:lstStyle/>
        <a:p>
          <a:pPr algn="ctr"/>
          <a:endParaRPr lang="en-US" sz="2400" dirty="0">
            <a:solidFill>
              <a:schemeClr val="accent3">
                <a:lumMod val="50000"/>
              </a:schemeClr>
            </a:solidFill>
            <a:latin typeface="Corbel"/>
            <a:cs typeface="Corbel"/>
          </a:endParaRPr>
        </a:p>
      </dgm:t>
    </dgm:pt>
    <dgm:pt modelId="{FDA5BB6D-4F30-9348-9D13-D98F906DEC09}" type="parTrans" cxnId="{D33D351F-EF16-BF44-96FA-895AD8D40559}">
      <dgm:prSet/>
      <dgm:spPr/>
      <dgm:t>
        <a:bodyPr/>
        <a:lstStyle/>
        <a:p>
          <a:endParaRPr lang="en-US" sz="2800">
            <a:solidFill>
              <a:schemeClr val="accent3">
                <a:lumMod val="50000"/>
              </a:schemeClr>
            </a:solidFill>
            <a:latin typeface="Corbel"/>
            <a:cs typeface="Corbel"/>
          </a:endParaRPr>
        </a:p>
      </dgm:t>
    </dgm:pt>
    <dgm:pt modelId="{65CCCCF6-00F9-ED46-B0BA-052BE837A5D6}" type="sibTrans" cxnId="{D33D351F-EF16-BF44-96FA-895AD8D40559}">
      <dgm:prSet/>
      <dgm:spPr/>
      <dgm:t>
        <a:bodyPr/>
        <a:lstStyle/>
        <a:p>
          <a:endParaRPr lang="en-US" sz="2800">
            <a:solidFill>
              <a:schemeClr val="accent3">
                <a:lumMod val="50000"/>
              </a:schemeClr>
            </a:solidFill>
            <a:latin typeface="Corbel"/>
            <a:cs typeface="Corbel"/>
          </a:endParaRPr>
        </a:p>
      </dgm:t>
    </dgm:pt>
    <dgm:pt modelId="{D9CFD3D5-4EB1-7946-A8FA-1D7FC9D8FAEE}">
      <dgm:prSet phldrT="[Text]" custT="1">
        <dgm:style>
          <a:lnRef idx="0">
            <a:schemeClr val="accent6"/>
          </a:lnRef>
          <a:fillRef idx="3">
            <a:schemeClr val="accent6"/>
          </a:fillRef>
          <a:effectRef idx="3">
            <a:schemeClr val="accent6"/>
          </a:effectRef>
          <a:fontRef idx="minor">
            <a:schemeClr val="lt1"/>
          </a:fontRef>
        </dgm:style>
      </dgm:prSet>
      <dgm:spPr/>
      <dgm:t>
        <a:bodyPr/>
        <a:lstStyle/>
        <a:p>
          <a:r>
            <a:rPr lang="en-US" sz="3600" dirty="0" smtClean="0">
              <a:solidFill>
                <a:schemeClr val="tx1"/>
              </a:solidFill>
              <a:latin typeface="Corbel"/>
              <a:cs typeface="Corbel"/>
            </a:rPr>
            <a:t>General Fund</a:t>
          </a:r>
          <a:endParaRPr lang="en-US" sz="3600" dirty="0">
            <a:solidFill>
              <a:schemeClr val="tx1"/>
            </a:solidFill>
            <a:latin typeface="Corbel"/>
            <a:cs typeface="Corbel"/>
          </a:endParaRPr>
        </a:p>
      </dgm:t>
    </dgm:pt>
    <dgm:pt modelId="{F60CA7E0-EC38-E749-9982-315C2C581AA0}" type="parTrans" cxnId="{4E48980C-C49C-D849-85CB-B29383D45F4B}">
      <dgm:prSet/>
      <dgm:spPr/>
      <dgm:t>
        <a:bodyPr/>
        <a:lstStyle/>
        <a:p>
          <a:endParaRPr lang="en-US" sz="2800">
            <a:solidFill>
              <a:schemeClr val="accent3">
                <a:lumMod val="50000"/>
              </a:schemeClr>
            </a:solidFill>
            <a:latin typeface="Corbel"/>
            <a:cs typeface="Corbel"/>
          </a:endParaRPr>
        </a:p>
      </dgm:t>
    </dgm:pt>
    <dgm:pt modelId="{B1B20A53-5860-114F-A693-B45BD2155A00}" type="sibTrans" cxnId="{4E48980C-C49C-D849-85CB-B29383D45F4B}">
      <dgm:prSet/>
      <dgm:spPr/>
      <dgm:t>
        <a:bodyPr/>
        <a:lstStyle/>
        <a:p>
          <a:endParaRPr lang="en-US" sz="2800">
            <a:solidFill>
              <a:schemeClr val="accent3">
                <a:lumMod val="50000"/>
              </a:schemeClr>
            </a:solidFill>
            <a:latin typeface="Corbel"/>
            <a:cs typeface="Corbel"/>
          </a:endParaRPr>
        </a:p>
      </dgm:t>
    </dgm:pt>
    <dgm:pt modelId="{EA2CB9B7-C731-FE4E-89E2-4F8997C9774E}" type="pres">
      <dgm:prSet presAssocID="{FE0E3433-EF40-244F-9A3B-4FB3FB710034}" presName="Name0" presStyleCnt="0">
        <dgm:presLayoutVars>
          <dgm:dir/>
          <dgm:animLvl val="lvl"/>
          <dgm:resizeHandles val="exact"/>
        </dgm:presLayoutVars>
      </dgm:prSet>
      <dgm:spPr/>
    </dgm:pt>
    <dgm:pt modelId="{F0B64BB5-F851-514E-8A22-483F0EDB36A7}" type="pres">
      <dgm:prSet presAssocID="{3C69DAC7-F6F6-5F45-BCFF-076B0A79C353}" presName="Name8" presStyleCnt="0"/>
      <dgm:spPr/>
    </dgm:pt>
    <dgm:pt modelId="{98110FD5-27C1-454B-B5DC-E209345CDA1C}" type="pres">
      <dgm:prSet presAssocID="{3C69DAC7-F6F6-5F45-BCFF-076B0A79C353}" presName="level" presStyleLbl="node1" presStyleIdx="0" presStyleCnt="2" custScaleX="83007" custScaleY="35429" custLinFactNeighborY="11151">
        <dgm:presLayoutVars>
          <dgm:chMax val="1"/>
          <dgm:bulletEnabled val="1"/>
        </dgm:presLayoutVars>
      </dgm:prSet>
      <dgm:spPr/>
      <dgm:t>
        <a:bodyPr/>
        <a:lstStyle/>
        <a:p>
          <a:endParaRPr lang="en-US"/>
        </a:p>
      </dgm:t>
    </dgm:pt>
    <dgm:pt modelId="{B3ECC1C3-56EF-5647-9402-5BA156F9647A}" type="pres">
      <dgm:prSet presAssocID="{3C69DAC7-F6F6-5F45-BCFF-076B0A79C353}" presName="levelTx" presStyleLbl="revTx" presStyleIdx="0" presStyleCnt="0">
        <dgm:presLayoutVars>
          <dgm:chMax val="1"/>
          <dgm:bulletEnabled val="1"/>
        </dgm:presLayoutVars>
      </dgm:prSet>
      <dgm:spPr/>
      <dgm:t>
        <a:bodyPr/>
        <a:lstStyle/>
        <a:p>
          <a:endParaRPr lang="en-US"/>
        </a:p>
      </dgm:t>
    </dgm:pt>
    <dgm:pt modelId="{4A7F5F98-C675-B447-B4BC-578EFE91F4B9}" type="pres">
      <dgm:prSet presAssocID="{D9CFD3D5-4EB1-7946-A8FA-1D7FC9D8FAEE}" presName="Name8" presStyleCnt="0"/>
      <dgm:spPr/>
    </dgm:pt>
    <dgm:pt modelId="{6E2D064E-17C3-1741-8054-1044FD34549E}" type="pres">
      <dgm:prSet presAssocID="{D9CFD3D5-4EB1-7946-A8FA-1D7FC9D8FAEE}" presName="level" presStyleLbl="node1" presStyleIdx="1" presStyleCnt="2" custScaleY="48290" custLinFactNeighborY="3304">
        <dgm:presLayoutVars>
          <dgm:chMax val="1"/>
          <dgm:bulletEnabled val="1"/>
        </dgm:presLayoutVars>
      </dgm:prSet>
      <dgm:spPr/>
      <dgm:t>
        <a:bodyPr/>
        <a:lstStyle/>
        <a:p>
          <a:endParaRPr lang="en-US"/>
        </a:p>
      </dgm:t>
    </dgm:pt>
    <dgm:pt modelId="{8AC6193E-D856-3A40-9FE7-C42E34CA1A6A}" type="pres">
      <dgm:prSet presAssocID="{D9CFD3D5-4EB1-7946-A8FA-1D7FC9D8FAEE}" presName="levelTx" presStyleLbl="revTx" presStyleIdx="0" presStyleCnt="0">
        <dgm:presLayoutVars>
          <dgm:chMax val="1"/>
          <dgm:bulletEnabled val="1"/>
        </dgm:presLayoutVars>
      </dgm:prSet>
      <dgm:spPr/>
      <dgm:t>
        <a:bodyPr/>
        <a:lstStyle/>
        <a:p>
          <a:endParaRPr lang="en-US"/>
        </a:p>
      </dgm:t>
    </dgm:pt>
  </dgm:ptLst>
  <dgm:cxnLst>
    <dgm:cxn modelId="{A059C5A3-4C3C-8E43-8B85-63B476E3F9DC}" type="presOf" srcId="{3C69DAC7-F6F6-5F45-BCFF-076B0A79C353}" destId="{B3ECC1C3-56EF-5647-9402-5BA156F9647A}" srcOrd="1" destOrd="0" presId="urn:microsoft.com/office/officeart/2005/8/layout/pyramid1"/>
    <dgm:cxn modelId="{89BF9C87-9B54-0A46-8FA4-645D405C1FB7}" type="presOf" srcId="{3C69DAC7-F6F6-5F45-BCFF-076B0A79C353}" destId="{98110FD5-27C1-454B-B5DC-E209345CDA1C}" srcOrd="0" destOrd="0" presId="urn:microsoft.com/office/officeart/2005/8/layout/pyramid1"/>
    <dgm:cxn modelId="{4E48980C-C49C-D849-85CB-B29383D45F4B}" srcId="{FE0E3433-EF40-244F-9A3B-4FB3FB710034}" destId="{D9CFD3D5-4EB1-7946-A8FA-1D7FC9D8FAEE}" srcOrd="1" destOrd="0" parTransId="{F60CA7E0-EC38-E749-9982-315C2C581AA0}" sibTransId="{B1B20A53-5860-114F-A693-B45BD2155A00}"/>
    <dgm:cxn modelId="{7F2661DA-0EFD-6D41-9933-6488B197362F}" type="presOf" srcId="{D9CFD3D5-4EB1-7946-A8FA-1D7FC9D8FAEE}" destId="{6E2D064E-17C3-1741-8054-1044FD34549E}" srcOrd="0" destOrd="0" presId="urn:microsoft.com/office/officeart/2005/8/layout/pyramid1"/>
    <dgm:cxn modelId="{E007E4DF-2251-0044-9B6E-53CC66D2FCA8}" type="presOf" srcId="{FE0E3433-EF40-244F-9A3B-4FB3FB710034}" destId="{EA2CB9B7-C731-FE4E-89E2-4F8997C9774E}" srcOrd="0" destOrd="0" presId="urn:microsoft.com/office/officeart/2005/8/layout/pyramid1"/>
    <dgm:cxn modelId="{D33D351F-EF16-BF44-96FA-895AD8D40559}" srcId="{FE0E3433-EF40-244F-9A3B-4FB3FB710034}" destId="{3C69DAC7-F6F6-5F45-BCFF-076B0A79C353}" srcOrd="0" destOrd="0" parTransId="{FDA5BB6D-4F30-9348-9D13-D98F906DEC09}" sibTransId="{65CCCCF6-00F9-ED46-B0BA-052BE837A5D6}"/>
    <dgm:cxn modelId="{6E485673-BEB2-274C-B9F1-0B11E77D766B}" type="presOf" srcId="{D9CFD3D5-4EB1-7946-A8FA-1D7FC9D8FAEE}" destId="{8AC6193E-D856-3A40-9FE7-C42E34CA1A6A}" srcOrd="1" destOrd="0" presId="urn:microsoft.com/office/officeart/2005/8/layout/pyramid1"/>
    <dgm:cxn modelId="{65ACC30A-2813-F14F-AD5A-4E353535ADE9}" type="presParOf" srcId="{EA2CB9B7-C731-FE4E-89E2-4F8997C9774E}" destId="{F0B64BB5-F851-514E-8A22-483F0EDB36A7}" srcOrd="0" destOrd="0" presId="urn:microsoft.com/office/officeart/2005/8/layout/pyramid1"/>
    <dgm:cxn modelId="{2DB981E9-47EB-3E40-86E8-77F0477F73FA}" type="presParOf" srcId="{F0B64BB5-F851-514E-8A22-483F0EDB36A7}" destId="{98110FD5-27C1-454B-B5DC-E209345CDA1C}" srcOrd="0" destOrd="0" presId="urn:microsoft.com/office/officeart/2005/8/layout/pyramid1"/>
    <dgm:cxn modelId="{D80CE479-90BF-3F4A-94E5-B745A50B8812}" type="presParOf" srcId="{F0B64BB5-F851-514E-8A22-483F0EDB36A7}" destId="{B3ECC1C3-56EF-5647-9402-5BA156F9647A}" srcOrd="1" destOrd="0" presId="urn:microsoft.com/office/officeart/2005/8/layout/pyramid1"/>
    <dgm:cxn modelId="{0B05CF2C-8AE3-D346-B9C1-33593D2BB6D6}" type="presParOf" srcId="{EA2CB9B7-C731-FE4E-89E2-4F8997C9774E}" destId="{4A7F5F98-C675-B447-B4BC-578EFE91F4B9}" srcOrd="1" destOrd="0" presId="urn:microsoft.com/office/officeart/2005/8/layout/pyramid1"/>
    <dgm:cxn modelId="{F764CCBB-4222-F54D-B219-C57BA6F2A357}" type="presParOf" srcId="{4A7F5F98-C675-B447-B4BC-578EFE91F4B9}" destId="{6E2D064E-17C3-1741-8054-1044FD34549E}" srcOrd="0" destOrd="0" presId="urn:microsoft.com/office/officeart/2005/8/layout/pyramid1"/>
    <dgm:cxn modelId="{36C1979F-7E51-DB4B-AF66-E4822A1FF137}" type="presParOf" srcId="{4A7F5F98-C675-B447-B4BC-578EFE91F4B9}" destId="{8AC6193E-D856-3A40-9FE7-C42E34CA1A6A}" srcOrd="1" destOrd="0" presId="urn:microsoft.com/office/officeart/2005/8/layout/pyramid1"/>
  </dgm:cxnLst>
  <dgm:bg/>
  <dgm:whole>
    <a:ln>
      <a:solidFill>
        <a:srgbClr val="3B4759"/>
      </a:solidFill>
    </a:ln>
  </dgm:whole>
  <dgm:extLst>
    <a:ext uri="http://schemas.microsoft.com/office/drawing/2008/diagram">
      <dsp:dataModelExt xmlns:dsp="http://schemas.microsoft.com/office/drawing/2008/diagram" relId="rId12"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4B9E8CAC-99A6-934F-9469-7FE4E634A102}" type="doc">
      <dgm:prSet loTypeId="urn:microsoft.com/office/officeart/2005/8/layout/lProcess1" loCatId="" qsTypeId="urn:microsoft.com/office/officeart/2005/8/quickstyle/simple2" qsCatId="simple" csTypeId="urn:microsoft.com/office/officeart/2005/8/colors/accent6_3" csCatId="accent6" phldr="1"/>
      <dgm:spPr/>
    </dgm:pt>
    <dgm:pt modelId="{4F4EEF3C-C073-DD45-9F1D-9437D4859907}" type="pres">
      <dgm:prSet presAssocID="{4B9E8CAC-99A6-934F-9469-7FE4E634A102}" presName="Name0" presStyleCnt="0">
        <dgm:presLayoutVars>
          <dgm:dir/>
          <dgm:animLvl val="lvl"/>
          <dgm:resizeHandles val="exact"/>
        </dgm:presLayoutVars>
      </dgm:prSet>
      <dgm:spPr/>
    </dgm:pt>
  </dgm:ptLst>
  <dgm:cxnLst>
    <dgm:cxn modelId="{CABF0218-5420-BB47-8F9B-EBD9CB56064C}" type="presOf" srcId="{4B9E8CAC-99A6-934F-9469-7FE4E634A102}" destId="{4F4EEF3C-C073-DD45-9F1D-9437D4859907}" srcOrd="0" destOrd="0" presId="urn:microsoft.com/office/officeart/2005/8/layout/lProcess1"/>
  </dgm:cxnLst>
  <dgm:bg>
    <a:solidFill>
      <a:schemeClr val="bg1"/>
    </a:solidFill>
  </dgm:bg>
  <dgm:whole>
    <a:ln>
      <a:noFill/>
    </a:ln>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ata9.xml><?xml version="1.0" encoding="utf-8"?>
<dgm:dataModel xmlns:dgm="http://schemas.openxmlformats.org/drawingml/2006/diagram" xmlns:a="http://schemas.openxmlformats.org/drawingml/2006/main">
  <dgm:ptLst>
    <dgm:pt modelId="{79862FB1-5749-474D-A9EE-36BA770A77EB}" type="doc">
      <dgm:prSet loTypeId="urn:microsoft.com/office/officeart/2005/8/layout/hChevron3" loCatId="" qsTypeId="urn:microsoft.com/office/officeart/2005/8/quickstyle/simple1" qsCatId="simple" csTypeId="urn:microsoft.com/office/officeart/2005/8/colors/accent6_5" csCatId="accent6" phldr="1"/>
      <dgm:spPr/>
    </dgm:pt>
    <dgm:pt modelId="{2B3E0714-3BBE-7F45-B996-0F854FCA33DA}">
      <dgm:prSet phldrT="[Text]"/>
      <dgm:spPr>
        <a:ln>
          <a:solidFill>
            <a:srgbClr val="253356"/>
          </a:solidFill>
        </a:ln>
      </dgm:spPr>
      <dgm:t>
        <a:bodyPr/>
        <a:lstStyle/>
        <a:p>
          <a:r>
            <a:rPr lang="en-US" dirty="0" smtClean="0">
              <a:solidFill>
                <a:schemeClr val="tx1"/>
              </a:solidFill>
              <a:latin typeface="Corbel" panose="020B0503020204020204" pitchFamily="34" charset="0"/>
            </a:rPr>
            <a:t>Prep</a:t>
          </a:r>
          <a:endParaRPr lang="en-US" dirty="0">
            <a:solidFill>
              <a:schemeClr val="tx1"/>
            </a:solidFill>
            <a:latin typeface="Corbel" panose="020B0503020204020204" pitchFamily="34" charset="0"/>
          </a:endParaRPr>
        </a:p>
      </dgm:t>
    </dgm:pt>
    <dgm:pt modelId="{518FE5C9-56A9-504D-B33A-35657C377702}" type="parTrans" cxnId="{201F42CE-4488-7A4B-8E62-D3CEEFAC1756}">
      <dgm:prSet/>
      <dgm:spPr/>
      <dgm:t>
        <a:bodyPr/>
        <a:lstStyle/>
        <a:p>
          <a:endParaRPr lang="en-US">
            <a:solidFill>
              <a:schemeClr val="tx1"/>
            </a:solidFill>
            <a:latin typeface="Corbel" panose="020B0503020204020204" pitchFamily="34" charset="0"/>
          </a:endParaRPr>
        </a:p>
      </dgm:t>
    </dgm:pt>
    <dgm:pt modelId="{717113E0-208A-FB44-83E9-08F519014907}" type="sibTrans" cxnId="{201F42CE-4488-7A4B-8E62-D3CEEFAC1756}">
      <dgm:prSet/>
      <dgm:spPr/>
      <dgm:t>
        <a:bodyPr/>
        <a:lstStyle/>
        <a:p>
          <a:endParaRPr lang="en-US">
            <a:solidFill>
              <a:schemeClr val="tx1"/>
            </a:solidFill>
            <a:latin typeface="Corbel" panose="020B0503020204020204" pitchFamily="34" charset="0"/>
          </a:endParaRPr>
        </a:p>
      </dgm:t>
    </dgm:pt>
    <dgm:pt modelId="{7FE87A4F-000F-3847-BF94-B5BC893A5863}">
      <dgm:prSet phldrT="[Text]"/>
      <dgm:spPr>
        <a:ln>
          <a:solidFill>
            <a:srgbClr val="253356"/>
          </a:solidFill>
        </a:ln>
      </dgm:spPr>
      <dgm:t>
        <a:bodyPr/>
        <a:lstStyle/>
        <a:p>
          <a:r>
            <a:rPr lang="en-US" dirty="0" smtClean="0">
              <a:solidFill>
                <a:schemeClr val="tx1"/>
              </a:solidFill>
              <a:latin typeface="Corbel" panose="020B0503020204020204" pitchFamily="34" charset="0"/>
            </a:rPr>
            <a:t>The Negotiation </a:t>
          </a:r>
          <a:endParaRPr lang="en-US" dirty="0">
            <a:solidFill>
              <a:schemeClr val="tx1"/>
            </a:solidFill>
            <a:latin typeface="Corbel" panose="020B0503020204020204" pitchFamily="34" charset="0"/>
          </a:endParaRPr>
        </a:p>
      </dgm:t>
    </dgm:pt>
    <dgm:pt modelId="{D9D9D3DD-6706-AE48-A368-BE43252FD2C8}" type="parTrans" cxnId="{651B2A4F-C511-664B-A193-895E5E4289E6}">
      <dgm:prSet/>
      <dgm:spPr/>
      <dgm:t>
        <a:bodyPr/>
        <a:lstStyle/>
        <a:p>
          <a:endParaRPr lang="en-US">
            <a:solidFill>
              <a:schemeClr val="tx1"/>
            </a:solidFill>
            <a:latin typeface="Corbel" panose="020B0503020204020204" pitchFamily="34" charset="0"/>
          </a:endParaRPr>
        </a:p>
      </dgm:t>
    </dgm:pt>
    <dgm:pt modelId="{D555A245-55E1-3B41-8CC9-E742F5AD5C1B}" type="sibTrans" cxnId="{651B2A4F-C511-664B-A193-895E5E4289E6}">
      <dgm:prSet/>
      <dgm:spPr/>
      <dgm:t>
        <a:bodyPr/>
        <a:lstStyle/>
        <a:p>
          <a:endParaRPr lang="en-US">
            <a:solidFill>
              <a:schemeClr val="tx1"/>
            </a:solidFill>
            <a:latin typeface="Corbel" panose="020B0503020204020204" pitchFamily="34" charset="0"/>
          </a:endParaRPr>
        </a:p>
      </dgm:t>
    </dgm:pt>
    <dgm:pt modelId="{D948522C-7F56-504F-93AF-CDE7D4D48AF2}">
      <dgm:prSet phldrT="[Text]"/>
      <dgm:spPr>
        <a:ln>
          <a:solidFill>
            <a:srgbClr val="253356"/>
          </a:solidFill>
        </a:ln>
      </dgm:spPr>
      <dgm:t>
        <a:bodyPr/>
        <a:lstStyle/>
        <a:p>
          <a:r>
            <a:rPr lang="en-US" dirty="0" smtClean="0">
              <a:solidFill>
                <a:schemeClr val="tx1"/>
              </a:solidFill>
              <a:latin typeface="Corbel" panose="020B0503020204020204" pitchFamily="34" charset="0"/>
            </a:rPr>
            <a:t>The Close</a:t>
          </a:r>
          <a:endParaRPr lang="en-US" dirty="0">
            <a:solidFill>
              <a:schemeClr val="tx1"/>
            </a:solidFill>
            <a:latin typeface="Corbel" panose="020B0503020204020204" pitchFamily="34" charset="0"/>
          </a:endParaRPr>
        </a:p>
      </dgm:t>
    </dgm:pt>
    <dgm:pt modelId="{6BBE7325-0CAC-EE4B-AFFA-648D98BF8E2B}" type="parTrans" cxnId="{8D52549B-9232-2549-BBD6-312C73F8951B}">
      <dgm:prSet/>
      <dgm:spPr/>
      <dgm:t>
        <a:bodyPr/>
        <a:lstStyle/>
        <a:p>
          <a:endParaRPr lang="en-US">
            <a:solidFill>
              <a:schemeClr val="tx1"/>
            </a:solidFill>
            <a:latin typeface="Corbel" panose="020B0503020204020204" pitchFamily="34" charset="0"/>
          </a:endParaRPr>
        </a:p>
      </dgm:t>
    </dgm:pt>
    <dgm:pt modelId="{65BD1E59-5584-CF40-85B1-8D1670335AC9}" type="sibTrans" cxnId="{8D52549B-9232-2549-BBD6-312C73F8951B}">
      <dgm:prSet/>
      <dgm:spPr/>
      <dgm:t>
        <a:bodyPr/>
        <a:lstStyle/>
        <a:p>
          <a:endParaRPr lang="en-US">
            <a:solidFill>
              <a:schemeClr val="tx1"/>
            </a:solidFill>
            <a:latin typeface="Corbel" panose="020B0503020204020204" pitchFamily="34" charset="0"/>
          </a:endParaRPr>
        </a:p>
      </dgm:t>
    </dgm:pt>
    <dgm:pt modelId="{41C535C8-55A5-9A40-B06F-D5E868ADC122}">
      <dgm:prSet/>
      <dgm:spPr>
        <a:ln>
          <a:solidFill>
            <a:srgbClr val="253356"/>
          </a:solidFill>
        </a:ln>
      </dgm:spPr>
      <dgm:t>
        <a:bodyPr/>
        <a:lstStyle/>
        <a:p>
          <a:r>
            <a:rPr lang="en-US" dirty="0" smtClean="0">
              <a:solidFill>
                <a:schemeClr val="tx1"/>
              </a:solidFill>
              <a:latin typeface="Corbel" panose="020B0503020204020204" pitchFamily="34" charset="0"/>
            </a:rPr>
            <a:t>Land the meeting</a:t>
          </a:r>
          <a:endParaRPr lang="en-US" dirty="0">
            <a:solidFill>
              <a:schemeClr val="tx1"/>
            </a:solidFill>
            <a:latin typeface="Corbel" panose="020B0503020204020204" pitchFamily="34" charset="0"/>
          </a:endParaRPr>
        </a:p>
      </dgm:t>
    </dgm:pt>
    <dgm:pt modelId="{147B6A27-F34F-B141-9E08-FB5E60F2C956}" type="parTrans" cxnId="{FD17652F-9A1F-794F-90CB-A1FD9441E498}">
      <dgm:prSet/>
      <dgm:spPr/>
      <dgm:t>
        <a:bodyPr/>
        <a:lstStyle/>
        <a:p>
          <a:endParaRPr lang="en-US">
            <a:solidFill>
              <a:schemeClr val="tx1"/>
            </a:solidFill>
            <a:latin typeface="Corbel" panose="020B0503020204020204" pitchFamily="34" charset="0"/>
          </a:endParaRPr>
        </a:p>
      </dgm:t>
    </dgm:pt>
    <dgm:pt modelId="{14A6AE15-8662-744C-BA09-7829227FBA13}" type="sibTrans" cxnId="{FD17652F-9A1F-794F-90CB-A1FD9441E498}">
      <dgm:prSet/>
      <dgm:spPr/>
      <dgm:t>
        <a:bodyPr/>
        <a:lstStyle/>
        <a:p>
          <a:endParaRPr lang="en-US">
            <a:solidFill>
              <a:schemeClr val="tx1"/>
            </a:solidFill>
            <a:latin typeface="Corbel" panose="020B0503020204020204" pitchFamily="34" charset="0"/>
          </a:endParaRPr>
        </a:p>
      </dgm:t>
    </dgm:pt>
    <dgm:pt modelId="{5660D56B-A460-9A4D-88A2-B11BA14023C2}">
      <dgm:prSet/>
      <dgm:spPr>
        <a:ln>
          <a:solidFill>
            <a:srgbClr val="253356"/>
          </a:solidFill>
        </a:ln>
      </dgm:spPr>
      <dgm:t>
        <a:bodyPr/>
        <a:lstStyle/>
        <a:p>
          <a:r>
            <a:rPr lang="en-US" dirty="0" smtClean="0">
              <a:solidFill>
                <a:schemeClr val="tx1"/>
              </a:solidFill>
              <a:latin typeface="Corbel" panose="020B0503020204020204" pitchFamily="34" charset="0"/>
            </a:rPr>
            <a:t>Opening</a:t>
          </a:r>
          <a:endParaRPr lang="en-US" dirty="0">
            <a:solidFill>
              <a:schemeClr val="tx1"/>
            </a:solidFill>
            <a:latin typeface="Corbel" panose="020B0503020204020204" pitchFamily="34" charset="0"/>
          </a:endParaRPr>
        </a:p>
      </dgm:t>
    </dgm:pt>
    <dgm:pt modelId="{B2331A07-CFAB-7A46-9AD7-8E2C9D88337D}" type="parTrans" cxnId="{0F7E6ED1-9EBC-9B47-963C-065DB3C9BD81}">
      <dgm:prSet/>
      <dgm:spPr/>
      <dgm:t>
        <a:bodyPr/>
        <a:lstStyle/>
        <a:p>
          <a:endParaRPr lang="en-US">
            <a:solidFill>
              <a:schemeClr val="tx1"/>
            </a:solidFill>
            <a:latin typeface="Corbel" panose="020B0503020204020204" pitchFamily="34" charset="0"/>
          </a:endParaRPr>
        </a:p>
      </dgm:t>
    </dgm:pt>
    <dgm:pt modelId="{6FD9817A-642D-DA45-9FCE-155A383BE912}" type="sibTrans" cxnId="{0F7E6ED1-9EBC-9B47-963C-065DB3C9BD81}">
      <dgm:prSet/>
      <dgm:spPr/>
      <dgm:t>
        <a:bodyPr/>
        <a:lstStyle/>
        <a:p>
          <a:endParaRPr lang="en-US">
            <a:solidFill>
              <a:schemeClr val="tx1"/>
            </a:solidFill>
            <a:latin typeface="Corbel" panose="020B0503020204020204" pitchFamily="34" charset="0"/>
          </a:endParaRPr>
        </a:p>
      </dgm:t>
    </dgm:pt>
    <dgm:pt modelId="{FC4258A9-827C-F443-B634-1B0FF2E79EA1}">
      <dgm:prSet/>
      <dgm:spPr>
        <a:ln>
          <a:solidFill>
            <a:srgbClr val="253356"/>
          </a:solidFill>
        </a:ln>
      </dgm:spPr>
      <dgm:t>
        <a:bodyPr/>
        <a:lstStyle/>
        <a:p>
          <a:r>
            <a:rPr lang="en-US" dirty="0" smtClean="0">
              <a:solidFill>
                <a:schemeClr val="tx1"/>
              </a:solidFill>
              <a:latin typeface="Corbel" panose="020B0503020204020204" pitchFamily="34" charset="0"/>
            </a:rPr>
            <a:t>The Case</a:t>
          </a:r>
          <a:endParaRPr lang="en-US" dirty="0">
            <a:solidFill>
              <a:schemeClr val="tx1"/>
            </a:solidFill>
            <a:latin typeface="Corbel" panose="020B0503020204020204" pitchFamily="34" charset="0"/>
          </a:endParaRPr>
        </a:p>
      </dgm:t>
    </dgm:pt>
    <dgm:pt modelId="{CDFA9867-D5B4-B34F-9C3D-28C4907415D5}" type="parTrans" cxnId="{AFBC7D8D-8809-E047-A19D-5D1DCBA9FBCA}">
      <dgm:prSet/>
      <dgm:spPr/>
      <dgm:t>
        <a:bodyPr/>
        <a:lstStyle/>
        <a:p>
          <a:endParaRPr lang="en-US">
            <a:solidFill>
              <a:schemeClr val="tx1"/>
            </a:solidFill>
            <a:latin typeface="Corbel" panose="020B0503020204020204" pitchFamily="34" charset="0"/>
          </a:endParaRPr>
        </a:p>
      </dgm:t>
    </dgm:pt>
    <dgm:pt modelId="{7C117A42-23B4-214D-B715-EAC2C9332760}" type="sibTrans" cxnId="{AFBC7D8D-8809-E047-A19D-5D1DCBA9FBCA}">
      <dgm:prSet/>
      <dgm:spPr/>
      <dgm:t>
        <a:bodyPr/>
        <a:lstStyle/>
        <a:p>
          <a:endParaRPr lang="en-US">
            <a:solidFill>
              <a:schemeClr val="tx1"/>
            </a:solidFill>
            <a:latin typeface="Corbel" panose="020B0503020204020204" pitchFamily="34" charset="0"/>
          </a:endParaRPr>
        </a:p>
      </dgm:t>
    </dgm:pt>
    <dgm:pt modelId="{DD128F63-A89F-804C-B733-64B5B6B13E0B}">
      <dgm:prSet/>
      <dgm:spPr>
        <a:ln>
          <a:solidFill>
            <a:srgbClr val="253356"/>
          </a:solidFill>
        </a:ln>
      </dgm:spPr>
      <dgm:t>
        <a:bodyPr/>
        <a:lstStyle/>
        <a:p>
          <a:r>
            <a:rPr lang="en-US" dirty="0" smtClean="0">
              <a:solidFill>
                <a:schemeClr val="tx1"/>
              </a:solidFill>
              <a:latin typeface="Corbel" panose="020B0503020204020204" pitchFamily="34" charset="0"/>
            </a:rPr>
            <a:t>The Ask</a:t>
          </a:r>
          <a:endParaRPr lang="en-US" dirty="0">
            <a:solidFill>
              <a:schemeClr val="tx1"/>
            </a:solidFill>
            <a:latin typeface="Corbel" panose="020B0503020204020204" pitchFamily="34" charset="0"/>
          </a:endParaRPr>
        </a:p>
      </dgm:t>
    </dgm:pt>
    <dgm:pt modelId="{33FC5206-E2C2-C84C-87D7-BFBFFDC50E14}" type="parTrans" cxnId="{3F8786E5-4396-6842-A824-222B4723B8C5}">
      <dgm:prSet/>
      <dgm:spPr/>
      <dgm:t>
        <a:bodyPr/>
        <a:lstStyle/>
        <a:p>
          <a:endParaRPr lang="en-US">
            <a:solidFill>
              <a:schemeClr val="tx1"/>
            </a:solidFill>
            <a:latin typeface="Corbel" panose="020B0503020204020204" pitchFamily="34" charset="0"/>
          </a:endParaRPr>
        </a:p>
      </dgm:t>
    </dgm:pt>
    <dgm:pt modelId="{3C8A6ED1-F8A4-5640-805B-308682EFACFD}" type="sibTrans" cxnId="{3F8786E5-4396-6842-A824-222B4723B8C5}">
      <dgm:prSet/>
      <dgm:spPr/>
      <dgm:t>
        <a:bodyPr/>
        <a:lstStyle/>
        <a:p>
          <a:endParaRPr lang="en-US">
            <a:solidFill>
              <a:schemeClr val="tx1"/>
            </a:solidFill>
            <a:latin typeface="Corbel" panose="020B0503020204020204" pitchFamily="34" charset="0"/>
          </a:endParaRPr>
        </a:p>
      </dgm:t>
    </dgm:pt>
    <dgm:pt modelId="{F1213D8A-6457-C64E-943A-C3059905023E}">
      <dgm:prSet phldrT="[Text]"/>
      <dgm:spPr>
        <a:ln>
          <a:solidFill>
            <a:srgbClr val="253356"/>
          </a:solidFill>
        </a:ln>
      </dgm:spPr>
      <dgm:t>
        <a:bodyPr/>
        <a:lstStyle/>
        <a:p>
          <a:r>
            <a:rPr lang="en-US" dirty="0" smtClean="0">
              <a:solidFill>
                <a:schemeClr val="tx1"/>
              </a:solidFill>
              <a:latin typeface="Corbel" panose="020B0503020204020204" pitchFamily="34" charset="0"/>
            </a:rPr>
            <a:t>Post Meeting</a:t>
          </a:r>
          <a:endParaRPr lang="en-US" dirty="0">
            <a:solidFill>
              <a:schemeClr val="tx1"/>
            </a:solidFill>
            <a:latin typeface="Corbel" panose="020B0503020204020204" pitchFamily="34" charset="0"/>
          </a:endParaRPr>
        </a:p>
      </dgm:t>
    </dgm:pt>
    <dgm:pt modelId="{6BB276B8-28AA-C944-9495-2D692E3ABBCA}" type="parTrans" cxnId="{C8C94B24-9DB8-3B44-A033-E06FD8D0E7F1}">
      <dgm:prSet/>
      <dgm:spPr/>
      <dgm:t>
        <a:bodyPr/>
        <a:lstStyle/>
        <a:p>
          <a:endParaRPr lang="en-US">
            <a:solidFill>
              <a:schemeClr val="tx1"/>
            </a:solidFill>
            <a:latin typeface="Corbel" panose="020B0503020204020204" pitchFamily="34" charset="0"/>
          </a:endParaRPr>
        </a:p>
      </dgm:t>
    </dgm:pt>
    <dgm:pt modelId="{F5A3855F-688D-C84B-AF1D-2B79BF607F10}" type="sibTrans" cxnId="{C8C94B24-9DB8-3B44-A033-E06FD8D0E7F1}">
      <dgm:prSet/>
      <dgm:spPr/>
      <dgm:t>
        <a:bodyPr/>
        <a:lstStyle/>
        <a:p>
          <a:endParaRPr lang="en-US">
            <a:solidFill>
              <a:schemeClr val="tx1"/>
            </a:solidFill>
            <a:latin typeface="Corbel" panose="020B0503020204020204" pitchFamily="34" charset="0"/>
          </a:endParaRPr>
        </a:p>
      </dgm:t>
    </dgm:pt>
    <dgm:pt modelId="{A88D43D0-1314-574F-BD76-A1AB87BF8C36}" type="pres">
      <dgm:prSet presAssocID="{79862FB1-5749-474D-A9EE-36BA770A77EB}" presName="Name0" presStyleCnt="0">
        <dgm:presLayoutVars>
          <dgm:dir/>
          <dgm:resizeHandles val="exact"/>
        </dgm:presLayoutVars>
      </dgm:prSet>
      <dgm:spPr/>
    </dgm:pt>
    <dgm:pt modelId="{5725C6B2-4005-3F45-B949-D458CAFEE6E3}" type="pres">
      <dgm:prSet presAssocID="{2B3E0714-3BBE-7F45-B996-0F854FCA33DA}" presName="parTxOnly" presStyleLbl="node1" presStyleIdx="0" presStyleCnt="8">
        <dgm:presLayoutVars>
          <dgm:bulletEnabled val="1"/>
        </dgm:presLayoutVars>
      </dgm:prSet>
      <dgm:spPr/>
      <dgm:t>
        <a:bodyPr/>
        <a:lstStyle/>
        <a:p>
          <a:endParaRPr lang="en-US"/>
        </a:p>
      </dgm:t>
    </dgm:pt>
    <dgm:pt modelId="{1B0A7ACB-59E0-FC4E-9DD4-207BCAA141F1}" type="pres">
      <dgm:prSet presAssocID="{717113E0-208A-FB44-83E9-08F519014907}" presName="parSpace" presStyleCnt="0"/>
      <dgm:spPr/>
    </dgm:pt>
    <dgm:pt modelId="{CBEE2E66-459B-4E4E-9CF1-CB6040994117}" type="pres">
      <dgm:prSet presAssocID="{41C535C8-55A5-9A40-B06F-D5E868ADC122}" presName="parTxOnly" presStyleLbl="node1" presStyleIdx="1" presStyleCnt="8">
        <dgm:presLayoutVars>
          <dgm:bulletEnabled val="1"/>
        </dgm:presLayoutVars>
      </dgm:prSet>
      <dgm:spPr/>
      <dgm:t>
        <a:bodyPr/>
        <a:lstStyle/>
        <a:p>
          <a:endParaRPr lang="en-US"/>
        </a:p>
      </dgm:t>
    </dgm:pt>
    <dgm:pt modelId="{934415E3-50C3-8749-BB35-36B111EFE6F5}" type="pres">
      <dgm:prSet presAssocID="{14A6AE15-8662-744C-BA09-7829227FBA13}" presName="parSpace" presStyleCnt="0"/>
      <dgm:spPr/>
    </dgm:pt>
    <dgm:pt modelId="{FB909529-7AA5-8943-89D3-C186B7F4A30A}" type="pres">
      <dgm:prSet presAssocID="{5660D56B-A460-9A4D-88A2-B11BA14023C2}" presName="parTxOnly" presStyleLbl="node1" presStyleIdx="2" presStyleCnt="8">
        <dgm:presLayoutVars>
          <dgm:bulletEnabled val="1"/>
        </dgm:presLayoutVars>
      </dgm:prSet>
      <dgm:spPr/>
      <dgm:t>
        <a:bodyPr/>
        <a:lstStyle/>
        <a:p>
          <a:endParaRPr lang="en-US"/>
        </a:p>
      </dgm:t>
    </dgm:pt>
    <dgm:pt modelId="{C9E21C14-37F9-4D46-802E-41828FA7345D}" type="pres">
      <dgm:prSet presAssocID="{6FD9817A-642D-DA45-9FCE-155A383BE912}" presName="parSpace" presStyleCnt="0"/>
      <dgm:spPr/>
    </dgm:pt>
    <dgm:pt modelId="{AB6ACCF3-549B-8843-A6DC-587CC94AB804}" type="pres">
      <dgm:prSet presAssocID="{FC4258A9-827C-F443-B634-1B0FF2E79EA1}" presName="parTxOnly" presStyleLbl="node1" presStyleIdx="3" presStyleCnt="8">
        <dgm:presLayoutVars>
          <dgm:bulletEnabled val="1"/>
        </dgm:presLayoutVars>
      </dgm:prSet>
      <dgm:spPr/>
      <dgm:t>
        <a:bodyPr/>
        <a:lstStyle/>
        <a:p>
          <a:endParaRPr lang="en-US"/>
        </a:p>
      </dgm:t>
    </dgm:pt>
    <dgm:pt modelId="{E8948C0C-189D-1643-8498-A76DD0CDE695}" type="pres">
      <dgm:prSet presAssocID="{7C117A42-23B4-214D-B715-EAC2C9332760}" presName="parSpace" presStyleCnt="0"/>
      <dgm:spPr/>
    </dgm:pt>
    <dgm:pt modelId="{DDA457CC-CA1B-F244-8B48-A91343A29550}" type="pres">
      <dgm:prSet presAssocID="{DD128F63-A89F-804C-B733-64B5B6B13E0B}" presName="parTxOnly" presStyleLbl="node1" presStyleIdx="4" presStyleCnt="8">
        <dgm:presLayoutVars>
          <dgm:bulletEnabled val="1"/>
        </dgm:presLayoutVars>
      </dgm:prSet>
      <dgm:spPr/>
      <dgm:t>
        <a:bodyPr/>
        <a:lstStyle/>
        <a:p>
          <a:endParaRPr lang="en-US"/>
        </a:p>
      </dgm:t>
    </dgm:pt>
    <dgm:pt modelId="{DFB54D0D-F6BE-D746-B187-ABDC7EFA6F6C}" type="pres">
      <dgm:prSet presAssocID="{3C8A6ED1-F8A4-5640-805B-308682EFACFD}" presName="parSpace" presStyleCnt="0"/>
      <dgm:spPr/>
    </dgm:pt>
    <dgm:pt modelId="{DF8EAD5B-3CA7-5945-ACAB-015409A30304}" type="pres">
      <dgm:prSet presAssocID="{7FE87A4F-000F-3847-BF94-B5BC893A5863}" presName="parTxOnly" presStyleLbl="node1" presStyleIdx="5" presStyleCnt="8">
        <dgm:presLayoutVars>
          <dgm:bulletEnabled val="1"/>
        </dgm:presLayoutVars>
      </dgm:prSet>
      <dgm:spPr/>
      <dgm:t>
        <a:bodyPr/>
        <a:lstStyle/>
        <a:p>
          <a:endParaRPr lang="en-US"/>
        </a:p>
      </dgm:t>
    </dgm:pt>
    <dgm:pt modelId="{239BD8D3-8BC8-3D42-ACE8-F7AF3E7ED6ED}" type="pres">
      <dgm:prSet presAssocID="{D555A245-55E1-3B41-8CC9-E742F5AD5C1B}" presName="parSpace" presStyleCnt="0"/>
      <dgm:spPr/>
    </dgm:pt>
    <dgm:pt modelId="{01EE91D5-146B-CC42-87CB-768A919C7FF1}" type="pres">
      <dgm:prSet presAssocID="{D948522C-7F56-504F-93AF-CDE7D4D48AF2}" presName="parTxOnly" presStyleLbl="node1" presStyleIdx="6" presStyleCnt="8">
        <dgm:presLayoutVars>
          <dgm:bulletEnabled val="1"/>
        </dgm:presLayoutVars>
      </dgm:prSet>
      <dgm:spPr/>
      <dgm:t>
        <a:bodyPr/>
        <a:lstStyle/>
        <a:p>
          <a:endParaRPr lang="en-US"/>
        </a:p>
      </dgm:t>
    </dgm:pt>
    <dgm:pt modelId="{2F0E0495-33DA-4948-808B-7191B6277ED0}" type="pres">
      <dgm:prSet presAssocID="{65BD1E59-5584-CF40-85B1-8D1670335AC9}" presName="parSpace" presStyleCnt="0"/>
      <dgm:spPr/>
    </dgm:pt>
    <dgm:pt modelId="{266BEE23-5060-CC4E-B010-D6386966DD31}" type="pres">
      <dgm:prSet presAssocID="{F1213D8A-6457-C64E-943A-C3059905023E}" presName="parTxOnly" presStyleLbl="node1" presStyleIdx="7" presStyleCnt="8">
        <dgm:presLayoutVars>
          <dgm:bulletEnabled val="1"/>
        </dgm:presLayoutVars>
      </dgm:prSet>
      <dgm:spPr/>
      <dgm:t>
        <a:bodyPr/>
        <a:lstStyle/>
        <a:p>
          <a:endParaRPr lang="en-US"/>
        </a:p>
      </dgm:t>
    </dgm:pt>
  </dgm:ptLst>
  <dgm:cxnLst>
    <dgm:cxn modelId="{6019D9C8-187D-624A-B839-DA3A36F0C52E}" type="presOf" srcId="{F1213D8A-6457-C64E-943A-C3059905023E}" destId="{266BEE23-5060-CC4E-B010-D6386966DD31}" srcOrd="0" destOrd="0" presId="urn:microsoft.com/office/officeart/2005/8/layout/hChevron3"/>
    <dgm:cxn modelId="{8D52549B-9232-2549-BBD6-312C73F8951B}" srcId="{79862FB1-5749-474D-A9EE-36BA770A77EB}" destId="{D948522C-7F56-504F-93AF-CDE7D4D48AF2}" srcOrd="6" destOrd="0" parTransId="{6BBE7325-0CAC-EE4B-AFFA-648D98BF8E2B}" sibTransId="{65BD1E59-5584-CF40-85B1-8D1670335AC9}"/>
    <dgm:cxn modelId="{72BCC9E9-5254-C146-B242-0909D9E6D841}" type="presOf" srcId="{2B3E0714-3BBE-7F45-B996-0F854FCA33DA}" destId="{5725C6B2-4005-3F45-B949-D458CAFEE6E3}" srcOrd="0" destOrd="0" presId="urn:microsoft.com/office/officeart/2005/8/layout/hChevron3"/>
    <dgm:cxn modelId="{30BFDAF3-1FC3-7146-A79A-168E6E835B22}" type="presOf" srcId="{FC4258A9-827C-F443-B634-1B0FF2E79EA1}" destId="{AB6ACCF3-549B-8843-A6DC-587CC94AB804}" srcOrd="0" destOrd="0" presId="urn:microsoft.com/office/officeart/2005/8/layout/hChevron3"/>
    <dgm:cxn modelId="{AFBC7D8D-8809-E047-A19D-5D1DCBA9FBCA}" srcId="{79862FB1-5749-474D-A9EE-36BA770A77EB}" destId="{FC4258A9-827C-F443-B634-1B0FF2E79EA1}" srcOrd="3" destOrd="0" parTransId="{CDFA9867-D5B4-B34F-9C3D-28C4907415D5}" sibTransId="{7C117A42-23B4-214D-B715-EAC2C9332760}"/>
    <dgm:cxn modelId="{F60992DE-8F9C-EE41-9EBD-48F115CBCDEE}" type="presOf" srcId="{79862FB1-5749-474D-A9EE-36BA770A77EB}" destId="{A88D43D0-1314-574F-BD76-A1AB87BF8C36}" srcOrd="0" destOrd="0" presId="urn:microsoft.com/office/officeart/2005/8/layout/hChevron3"/>
    <dgm:cxn modelId="{FD17652F-9A1F-794F-90CB-A1FD9441E498}" srcId="{79862FB1-5749-474D-A9EE-36BA770A77EB}" destId="{41C535C8-55A5-9A40-B06F-D5E868ADC122}" srcOrd="1" destOrd="0" parTransId="{147B6A27-F34F-B141-9E08-FB5E60F2C956}" sibTransId="{14A6AE15-8662-744C-BA09-7829227FBA13}"/>
    <dgm:cxn modelId="{859FDC49-58A7-6B41-BE23-8A2ADAD5AA34}" type="presOf" srcId="{DD128F63-A89F-804C-B733-64B5B6B13E0B}" destId="{DDA457CC-CA1B-F244-8B48-A91343A29550}" srcOrd="0" destOrd="0" presId="urn:microsoft.com/office/officeart/2005/8/layout/hChevron3"/>
    <dgm:cxn modelId="{964A1266-5E96-A841-A193-2A85D0B03056}" type="presOf" srcId="{D948522C-7F56-504F-93AF-CDE7D4D48AF2}" destId="{01EE91D5-146B-CC42-87CB-768A919C7FF1}" srcOrd="0" destOrd="0" presId="urn:microsoft.com/office/officeart/2005/8/layout/hChevron3"/>
    <dgm:cxn modelId="{EF89BD84-28E8-864B-B039-DDD59B4D0A40}" type="presOf" srcId="{41C535C8-55A5-9A40-B06F-D5E868ADC122}" destId="{CBEE2E66-459B-4E4E-9CF1-CB6040994117}" srcOrd="0" destOrd="0" presId="urn:microsoft.com/office/officeart/2005/8/layout/hChevron3"/>
    <dgm:cxn modelId="{651B2A4F-C511-664B-A193-895E5E4289E6}" srcId="{79862FB1-5749-474D-A9EE-36BA770A77EB}" destId="{7FE87A4F-000F-3847-BF94-B5BC893A5863}" srcOrd="5" destOrd="0" parTransId="{D9D9D3DD-6706-AE48-A368-BE43252FD2C8}" sibTransId="{D555A245-55E1-3B41-8CC9-E742F5AD5C1B}"/>
    <dgm:cxn modelId="{06904746-E7DE-6644-969D-2C37338CBB76}" type="presOf" srcId="{7FE87A4F-000F-3847-BF94-B5BC893A5863}" destId="{DF8EAD5B-3CA7-5945-ACAB-015409A30304}" srcOrd="0" destOrd="0" presId="urn:microsoft.com/office/officeart/2005/8/layout/hChevron3"/>
    <dgm:cxn modelId="{201F42CE-4488-7A4B-8E62-D3CEEFAC1756}" srcId="{79862FB1-5749-474D-A9EE-36BA770A77EB}" destId="{2B3E0714-3BBE-7F45-B996-0F854FCA33DA}" srcOrd="0" destOrd="0" parTransId="{518FE5C9-56A9-504D-B33A-35657C377702}" sibTransId="{717113E0-208A-FB44-83E9-08F519014907}"/>
    <dgm:cxn modelId="{0F7E6ED1-9EBC-9B47-963C-065DB3C9BD81}" srcId="{79862FB1-5749-474D-A9EE-36BA770A77EB}" destId="{5660D56B-A460-9A4D-88A2-B11BA14023C2}" srcOrd="2" destOrd="0" parTransId="{B2331A07-CFAB-7A46-9AD7-8E2C9D88337D}" sibTransId="{6FD9817A-642D-DA45-9FCE-155A383BE912}"/>
    <dgm:cxn modelId="{C8C94B24-9DB8-3B44-A033-E06FD8D0E7F1}" srcId="{79862FB1-5749-474D-A9EE-36BA770A77EB}" destId="{F1213D8A-6457-C64E-943A-C3059905023E}" srcOrd="7" destOrd="0" parTransId="{6BB276B8-28AA-C944-9495-2D692E3ABBCA}" sibTransId="{F5A3855F-688D-C84B-AF1D-2B79BF607F10}"/>
    <dgm:cxn modelId="{CE198D40-CB09-114E-8804-40E5A3929735}" type="presOf" srcId="{5660D56B-A460-9A4D-88A2-B11BA14023C2}" destId="{FB909529-7AA5-8943-89D3-C186B7F4A30A}" srcOrd="0" destOrd="0" presId="urn:microsoft.com/office/officeart/2005/8/layout/hChevron3"/>
    <dgm:cxn modelId="{3F8786E5-4396-6842-A824-222B4723B8C5}" srcId="{79862FB1-5749-474D-A9EE-36BA770A77EB}" destId="{DD128F63-A89F-804C-B733-64B5B6B13E0B}" srcOrd="4" destOrd="0" parTransId="{33FC5206-E2C2-C84C-87D7-BFBFFDC50E14}" sibTransId="{3C8A6ED1-F8A4-5640-805B-308682EFACFD}"/>
    <dgm:cxn modelId="{C67F8B80-E046-AC4E-94DD-3EF2762625A8}" type="presParOf" srcId="{A88D43D0-1314-574F-BD76-A1AB87BF8C36}" destId="{5725C6B2-4005-3F45-B949-D458CAFEE6E3}" srcOrd="0" destOrd="0" presId="urn:microsoft.com/office/officeart/2005/8/layout/hChevron3"/>
    <dgm:cxn modelId="{5C02CF9A-E7F3-A34C-90BE-6DFBAC5376A6}" type="presParOf" srcId="{A88D43D0-1314-574F-BD76-A1AB87BF8C36}" destId="{1B0A7ACB-59E0-FC4E-9DD4-207BCAA141F1}" srcOrd="1" destOrd="0" presId="urn:microsoft.com/office/officeart/2005/8/layout/hChevron3"/>
    <dgm:cxn modelId="{28531F38-1FB6-7D4E-A071-9607EE79BC5E}" type="presParOf" srcId="{A88D43D0-1314-574F-BD76-A1AB87BF8C36}" destId="{CBEE2E66-459B-4E4E-9CF1-CB6040994117}" srcOrd="2" destOrd="0" presId="urn:microsoft.com/office/officeart/2005/8/layout/hChevron3"/>
    <dgm:cxn modelId="{38D24A6D-3E99-0A4C-B155-386694423599}" type="presParOf" srcId="{A88D43D0-1314-574F-BD76-A1AB87BF8C36}" destId="{934415E3-50C3-8749-BB35-36B111EFE6F5}" srcOrd="3" destOrd="0" presId="urn:microsoft.com/office/officeart/2005/8/layout/hChevron3"/>
    <dgm:cxn modelId="{387B0E4B-B31A-7445-868E-8DCF86234137}" type="presParOf" srcId="{A88D43D0-1314-574F-BD76-A1AB87BF8C36}" destId="{FB909529-7AA5-8943-89D3-C186B7F4A30A}" srcOrd="4" destOrd="0" presId="urn:microsoft.com/office/officeart/2005/8/layout/hChevron3"/>
    <dgm:cxn modelId="{C6345667-8722-CD41-B4DC-C28B578B2B20}" type="presParOf" srcId="{A88D43D0-1314-574F-BD76-A1AB87BF8C36}" destId="{C9E21C14-37F9-4D46-802E-41828FA7345D}" srcOrd="5" destOrd="0" presId="urn:microsoft.com/office/officeart/2005/8/layout/hChevron3"/>
    <dgm:cxn modelId="{7D2B8EC2-5861-CA4E-ACF0-338292E5FCDE}" type="presParOf" srcId="{A88D43D0-1314-574F-BD76-A1AB87BF8C36}" destId="{AB6ACCF3-549B-8843-A6DC-587CC94AB804}" srcOrd="6" destOrd="0" presId="urn:microsoft.com/office/officeart/2005/8/layout/hChevron3"/>
    <dgm:cxn modelId="{6FF72FA4-F70B-C545-9828-7042E6505A31}" type="presParOf" srcId="{A88D43D0-1314-574F-BD76-A1AB87BF8C36}" destId="{E8948C0C-189D-1643-8498-A76DD0CDE695}" srcOrd="7" destOrd="0" presId="urn:microsoft.com/office/officeart/2005/8/layout/hChevron3"/>
    <dgm:cxn modelId="{AEC66B7A-CA29-5145-B4CB-AD1C322DAC12}" type="presParOf" srcId="{A88D43D0-1314-574F-BD76-A1AB87BF8C36}" destId="{DDA457CC-CA1B-F244-8B48-A91343A29550}" srcOrd="8" destOrd="0" presId="urn:microsoft.com/office/officeart/2005/8/layout/hChevron3"/>
    <dgm:cxn modelId="{437BEAAA-D231-F449-8911-72E65141A72B}" type="presParOf" srcId="{A88D43D0-1314-574F-BD76-A1AB87BF8C36}" destId="{DFB54D0D-F6BE-D746-B187-ABDC7EFA6F6C}" srcOrd="9" destOrd="0" presId="urn:microsoft.com/office/officeart/2005/8/layout/hChevron3"/>
    <dgm:cxn modelId="{751DB187-8232-5844-809C-8BC6BEF5D093}" type="presParOf" srcId="{A88D43D0-1314-574F-BD76-A1AB87BF8C36}" destId="{DF8EAD5B-3CA7-5945-ACAB-015409A30304}" srcOrd="10" destOrd="0" presId="urn:microsoft.com/office/officeart/2005/8/layout/hChevron3"/>
    <dgm:cxn modelId="{A1C78D02-CF1F-6445-81AE-A7B08B4C107A}" type="presParOf" srcId="{A88D43D0-1314-574F-BD76-A1AB87BF8C36}" destId="{239BD8D3-8BC8-3D42-ACE8-F7AF3E7ED6ED}" srcOrd="11" destOrd="0" presId="urn:microsoft.com/office/officeart/2005/8/layout/hChevron3"/>
    <dgm:cxn modelId="{05B594B8-689A-D442-9365-3BE9E9D596F0}" type="presParOf" srcId="{A88D43D0-1314-574F-BD76-A1AB87BF8C36}" destId="{01EE91D5-146B-CC42-87CB-768A919C7FF1}" srcOrd="12" destOrd="0" presId="urn:microsoft.com/office/officeart/2005/8/layout/hChevron3"/>
    <dgm:cxn modelId="{9790DB66-6365-6940-823D-0F05D0AAEA20}" type="presParOf" srcId="{A88D43D0-1314-574F-BD76-A1AB87BF8C36}" destId="{2F0E0495-33DA-4948-808B-7191B6277ED0}" srcOrd="13" destOrd="0" presId="urn:microsoft.com/office/officeart/2005/8/layout/hChevron3"/>
    <dgm:cxn modelId="{0CD36607-F4AF-B441-8615-5C23884E080A}" type="presParOf" srcId="{A88D43D0-1314-574F-BD76-A1AB87BF8C36}" destId="{266BEE23-5060-CC4E-B010-D6386966DD31}" srcOrd="14" destOrd="0" presId="urn:microsoft.com/office/officeart/2005/8/layout/hChevron3"/>
  </dgm:cxnLst>
  <dgm:bg>
    <a:noFill/>
  </dgm:bg>
  <dgm:whole>
    <a:ln>
      <a:solidFill>
        <a:srgbClr val="000000"/>
      </a:solidFill>
    </a:ln>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E1A034-F22A-B941-BF59-44119930E15D}">
      <dsp:nvSpPr>
        <dsp:cNvPr id="0" name=""/>
        <dsp:cNvSpPr/>
      </dsp:nvSpPr>
      <dsp:spPr>
        <a:xfrm>
          <a:off x="2743200" y="0"/>
          <a:ext cx="2743199" cy="1508654"/>
        </a:xfrm>
        <a:prstGeom prst="trapezoid">
          <a:avLst>
            <a:gd name="adj" fmla="val 90915"/>
          </a:avLst>
        </a:prstGeom>
        <a:solidFill>
          <a:schemeClr val="accent6">
            <a:lumMod val="40000"/>
            <a:lumOff val="6000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82550" tIns="82550" rIns="82550" bIns="82550" numCol="1" spcCol="1270" anchor="ctr" anchorCtr="0">
          <a:noAutofit/>
        </a:bodyPr>
        <a:lstStyle/>
        <a:p>
          <a:pPr lvl="0" algn="ctr" defTabSz="2889250">
            <a:lnSpc>
              <a:spcPct val="90000"/>
            </a:lnSpc>
            <a:spcBef>
              <a:spcPct val="0"/>
            </a:spcBef>
            <a:spcAft>
              <a:spcPct val="35000"/>
            </a:spcAft>
          </a:pPr>
          <a:endParaRPr lang="en-US" sz="6500" kern="1200" dirty="0">
            <a:solidFill>
              <a:srgbClr val="000000"/>
            </a:solidFill>
            <a:latin typeface="Avenir Light"/>
            <a:cs typeface="Avenir Light"/>
          </a:endParaRPr>
        </a:p>
      </dsp:txBody>
      <dsp:txXfrm>
        <a:off x="2743200" y="0"/>
        <a:ext cx="2743199" cy="1508654"/>
      </dsp:txXfrm>
    </dsp:sp>
    <dsp:sp modelId="{A30B1219-FEA6-2D43-AE8A-4E83E7327A55}">
      <dsp:nvSpPr>
        <dsp:cNvPr id="0" name=""/>
        <dsp:cNvSpPr/>
      </dsp:nvSpPr>
      <dsp:spPr>
        <a:xfrm>
          <a:off x="1371600" y="1508654"/>
          <a:ext cx="5486399" cy="1508654"/>
        </a:xfrm>
        <a:prstGeom prst="trapezoid">
          <a:avLst>
            <a:gd name="adj" fmla="val 90915"/>
          </a:avLst>
        </a:prstGeom>
        <a:solidFill>
          <a:schemeClr val="bg1">
            <a:lumMod val="7500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endParaRPr lang="en-US" sz="2000" kern="1200" dirty="0">
            <a:solidFill>
              <a:srgbClr val="000000"/>
            </a:solidFill>
            <a:latin typeface="Avenir Light"/>
            <a:cs typeface="Avenir Light"/>
          </a:endParaRPr>
        </a:p>
      </dsp:txBody>
      <dsp:txXfrm>
        <a:off x="2331720" y="1508654"/>
        <a:ext cx="3566160" cy="1508654"/>
      </dsp:txXfrm>
    </dsp:sp>
    <dsp:sp modelId="{179ED88D-A8B7-C343-B0A6-BBC12D58EB1E}">
      <dsp:nvSpPr>
        <dsp:cNvPr id="0" name=""/>
        <dsp:cNvSpPr/>
      </dsp:nvSpPr>
      <dsp:spPr>
        <a:xfrm>
          <a:off x="0" y="3017308"/>
          <a:ext cx="8229600" cy="1508654"/>
        </a:xfrm>
        <a:prstGeom prst="trapezoid">
          <a:avLst>
            <a:gd name="adj" fmla="val 90915"/>
          </a:avLst>
        </a:prstGeom>
        <a:solidFill>
          <a:schemeClr val="tx1">
            <a:lumMod val="50000"/>
            <a:lumOff val="5000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r>
            <a:rPr lang="en-US" sz="2300" kern="1200" dirty="0" smtClean="0">
              <a:solidFill>
                <a:srgbClr val="000000"/>
              </a:solidFill>
              <a:latin typeface="Corbel" panose="020B0503020204020204" pitchFamily="34" charset="0"/>
              <a:cs typeface="Avenir Light"/>
            </a:rPr>
            <a:t>Articulation of your deep passion for the vitality of your nonprofit that is anchored in an understanding of the mission, impact, and financial needs of the organization</a:t>
          </a:r>
          <a:endParaRPr lang="en-US" sz="2300" kern="1200" dirty="0">
            <a:solidFill>
              <a:srgbClr val="000000"/>
            </a:solidFill>
            <a:latin typeface="Corbel" panose="020B0503020204020204" pitchFamily="34" charset="0"/>
            <a:cs typeface="Avenir Light"/>
          </a:endParaRPr>
        </a:p>
      </dsp:txBody>
      <dsp:txXfrm>
        <a:off x="1440179" y="3017308"/>
        <a:ext cx="5349240" cy="1508654"/>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E1A034-F22A-B941-BF59-44119930E15D}">
      <dsp:nvSpPr>
        <dsp:cNvPr id="0" name=""/>
        <dsp:cNvSpPr/>
      </dsp:nvSpPr>
      <dsp:spPr>
        <a:xfrm>
          <a:off x="2743200" y="0"/>
          <a:ext cx="2743199" cy="1508654"/>
        </a:xfrm>
        <a:prstGeom prst="trapezoid">
          <a:avLst>
            <a:gd name="adj" fmla="val 90915"/>
          </a:avLst>
        </a:prstGeom>
        <a:solidFill>
          <a:schemeClr val="accent6">
            <a:lumMod val="40000"/>
            <a:lumOff val="6000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endParaRPr lang="en-US" sz="2400" kern="1200" dirty="0" smtClean="0">
            <a:solidFill>
              <a:srgbClr val="000000"/>
            </a:solidFill>
            <a:latin typeface="Avenir Light"/>
            <a:cs typeface="Avenir Light"/>
          </a:endParaRPr>
        </a:p>
        <a:p>
          <a:pPr lvl="0" algn="ctr" defTabSz="1066800">
            <a:lnSpc>
              <a:spcPct val="90000"/>
            </a:lnSpc>
            <a:spcBef>
              <a:spcPct val="0"/>
            </a:spcBef>
            <a:spcAft>
              <a:spcPct val="35000"/>
            </a:spcAft>
          </a:pPr>
          <a:r>
            <a:rPr lang="en-US" sz="2400" kern="1200" dirty="0" smtClean="0">
              <a:solidFill>
                <a:srgbClr val="000000"/>
              </a:solidFill>
              <a:latin typeface="Corbel" panose="020B0503020204020204" pitchFamily="34" charset="0"/>
              <a:cs typeface="Avenir Light"/>
            </a:rPr>
            <a:t>Practice</a:t>
          </a:r>
          <a:endParaRPr lang="en-US" sz="2400" kern="1200" dirty="0">
            <a:solidFill>
              <a:srgbClr val="000000"/>
            </a:solidFill>
            <a:latin typeface="Corbel" panose="020B0503020204020204" pitchFamily="34" charset="0"/>
            <a:cs typeface="Avenir Light"/>
          </a:endParaRPr>
        </a:p>
      </dsp:txBody>
      <dsp:txXfrm>
        <a:off x="2743200" y="0"/>
        <a:ext cx="2743199" cy="1508654"/>
      </dsp:txXfrm>
    </dsp:sp>
    <dsp:sp modelId="{A30B1219-FEA6-2D43-AE8A-4E83E7327A55}">
      <dsp:nvSpPr>
        <dsp:cNvPr id="0" name=""/>
        <dsp:cNvSpPr/>
      </dsp:nvSpPr>
      <dsp:spPr>
        <a:xfrm>
          <a:off x="1371600" y="1508654"/>
          <a:ext cx="5486399" cy="1508654"/>
        </a:xfrm>
        <a:prstGeom prst="trapezoid">
          <a:avLst>
            <a:gd name="adj" fmla="val 90915"/>
          </a:avLst>
        </a:prstGeom>
        <a:solidFill>
          <a:schemeClr val="bg1">
            <a:lumMod val="7500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US" sz="2400" kern="1200" dirty="0" smtClean="0">
              <a:solidFill>
                <a:srgbClr val="000000"/>
              </a:solidFill>
              <a:latin typeface="Corbel" panose="020B0503020204020204" pitchFamily="34" charset="0"/>
              <a:cs typeface="Avenir Light"/>
            </a:rPr>
            <a:t>Fortification of your methodology</a:t>
          </a:r>
          <a:endParaRPr lang="en-US" sz="2400" kern="1200" dirty="0">
            <a:solidFill>
              <a:srgbClr val="000000"/>
            </a:solidFill>
            <a:latin typeface="Corbel" panose="020B0503020204020204" pitchFamily="34" charset="0"/>
            <a:cs typeface="Avenir Light"/>
          </a:endParaRPr>
        </a:p>
      </dsp:txBody>
      <dsp:txXfrm>
        <a:off x="2331720" y="1508654"/>
        <a:ext cx="3566160" cy="1508654"/>
      </dsp:txXfrm>
    </dsp:sp>
    <dsp:sp modelId="{179ED88D-A8B7-C343-B0A6-BBC12D58EB1E}">
      <dsp:nvSpPr>
        <dsp:cNvPr id="0" name=""/>
        <dsp:cNvSpPr/>
      </dsp:nvSpPr>
      <dsp:spPr>
        <a:xfrm>
          <a:off x="0" y="3017308"/>
          <a:ext cx="8229600" cy="1508654"/>
        </a:xfrm>
        <a:prstGeom prst="trapezoid">
          <a:avLst>
            <a:gd name="adj" fmla="val 90915"/>
          </a:avLst>
        </a:prstGeom>
        <a:solidFill>
          <a:schemeClr val="tx1">
            <a:lumMod val="50000"/>
            <a:lumOff val="5000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r>
            <a:rPr lang="en-US" sz="2300" kern="1200" dirty="0" smtClean="0">
              <a:solidFill>
                <a:srgbClr val="000000"/>
              </a:solidFill>
              <a:latin typeface="Corbel" panose="020B0503020204020204" pitchFamily="34" charset="0"/>
              <a:cs typeface="Avenir Light"/>
            </a:rPr>
            <a:t>Articulation of your deep passion for the vitality of your nonprofit that is anchored in an understanding of the mission, impact, and financial needs of the organization</a:t>
          </a:r>
          <a:endParaRPr lang="en-US" sz="2300" kern="1200" dirty="0">
            <a:solidFill>
              <a:srgbClr val="000000"/>
            </a:solidFill>
            <a:latin typeface="Corbel" panose="020B0503020204020204" pitchFamily="34" charset="0"/>
            <a:cs typeface="Avenir Light"/>
          </a:endParaRPr>
        </a:p>
      </dsp:txBody>
      <dsp:txXfrm>
        <a:off x="1440179" y="3017308"/>
        <a:ext cx="5349240" cy="150865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74BCD8-5463-5D4B-97B8-44FB73631E03}">
      <dsp:nvSpPr>
        <dsp:cNvPr id="0" name=""/>
        <dsp:cNvSpPr/>
      </dsp:nvSpPr>
      <dsp:spPr>
        <a:xfrm>
          <a:off x="2757011" y="65807"/>
          <a:ext cx="2715577" cy="2715577"/>
        </a:xfrm>
        <a:prstGeom prst="ellipse">
          <a:avLst/>
        </a:prstGeom>
        <a:solidFill>
          <a:srgbClr val="BFBFBF"/>
        </a:solidFill>
        <a:ln w="9525" cap="flat" cmpd="sng" algn="ctr">
          <a:solidFill>
            <a:srgbClr val="121429"/>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en-US" sz="1800" kern="1200" dirty="0">
            <a:latin typeface="Avenir Light"/>
            <a:cs typeface="Avenir Light"/>
          </a:endParaRPr>
        </a:p>
      </dsp:txBody>
      <dsp:txXfrm>
        <a:off x="3119088" y="541033"/>
        <a:ext cx="1991423" cy="1222010"/>
      </dsp:txXfrm>
    </dsp:sp>
    <dsp:sp modelId="{6DC21BA5-54AF-0646-B24F-FAFF16B852D7}">
      <dsp:nvSpPr>
        <dsp:cNvPr id="0" name=""/>
        <dsp:cNvSpPr/>
      </dsp:nvSpPr>
      <dsp:spPr>
        <a:xfrm>
          <a:off x="4119153" y="1704251"/>
          <a:ext cx="2715577" cy="2715577"/>
        </a:xfrm>
        <a:prstGeom prst="ellipse">
          <a:avLst/>
        </a:prstGeom>
        <a:solidFill>
          <a:schemeClr val="accent6">
            <a:lumMod val="40000"/>
            <a:lumOff val="60000"/>
          </a:schemeClr>
        </a:solidFill>
        <a:ln w="9525" cap="flat" cmpd="sng" algn="ctr">
          <a:solidFill>
            <a:srgbClr val="121429"/>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en-US" sz="1600" kern="1200" dirty="0">
            <a:latin typeface="Corbel" panose="020B0503020204020204" pitchFamily="34" charset="0"/>
            <a:cs typeface="Avenir Light"/>
          </a:endParaRPr>
        </a:p>
      </dsp:txBody>
      <dsp:txXfrm>
        <a:off x="4949668" y="2405775"/>
        <a:ext cx="1629346" cy="1493567"/>
      </dsp:txXfrm>
    </dsp:sp>
    <dsp:sp modelId="{E58BFFBD-D78D-E54D-93F7-65CEA876F6E0}">
      <dsp:nvSpPr>
        <dsp:cNvPr id="0" name=""/>
        <dsp:cNvSpPr/>
      </dsp:nvSpPr>
      <dsp:spPr>
        <a:xfrm>
          <a:off x="1567225" y="1753810"/>
          <a:ext cx="2715577" cy="2715577"/>
        </a:xfrm>
        <a:prstGeom prst="ellipse">
          <a:avLst/>
        </a:prstGeom>
        <a:solidFill>
          <a:schemeClr val="accent6">
            <a:lumMod val="75000"/>
          </a:schemeClr>
        </a:solidFill>
        <a:ln w="9525" cap="flat" cmpd="sng" algn="ctr">
          <a:solidFill>
            <a:srgbClr val="121429"/>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en-US" sz="1800" kern="1200" dirty="0">
            <a:latin typeface="Corbel" panose="020B0503020204020204" pitchFamily="34" charset="0"/>
            <a:cs typeface="Avenir Light"/>
          </a:endParaRPr>
        </a:p>
      </dsp:txBody>
      <dsp:txXfrm>
        <a:off x="1822942" y="2455334"/>
        <a:ext cx="1629346" cy="149356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AAC0DB-A824-8C46-A335-F3CD1539A3A8}">
      <dsp:nvSpPr>
        <dsp:cNvPr id="0" name=""/>
        <dsp:cNvSpPr/>
      </dsp:nvSpPr>
      <dsp:spPr>
        <a:xfrm>
          <a:off x="1851818" y="0"/>
          <a:ext cx="4525963" cy="4525963"/>
        </a:xfrm>
        <a:prstGeom prst="ellipse">
          <a:avLst/>
        </a:prstGeom>
        <a:solidFill>
          <a:schemeClr val="accent6">
            <a:shade val="50000"/>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b" anchorCtr="0">
          <a:noAutofit/>
        </a:bodyPr>
        <a:lstStyle/>
        <a:p>
          <a:pPr lvl="0" algn="ctr" defTabSz="533400">
            <a:lnSpc>
              <a:spcPct val="90000"/>
            </a:lnSpc>
            <a:spcBef>
              <a:spcPct val="0"/>
            </a:spcBef>
            <a:spcAft>
              <a:spcPct val="35000"/>
            </a:spcAft>
          </a:pPr>
          <a:r>
            <a:rPr lang="en-US" sz="1200" b="1" kern="1200" dirty="0" smtClean="0">
              <a:solidFill>
                <a:srgbClr val="000000"/>
              </a:solidFill>
              <a:latin typeface="Corbel" panose="020B0503020204020204" pitchFamily="34" charset="0"/>
            </a:rPr>
            <a:t>Articulation of Compelling Needs and Desired Impact</a:t>
          </a:r>
          <a:endParaRPr lang="en-US" sz="1200" b="1" kern="1200" dirty="0">
            <a:solidFill>
              <a:srgbClr val="000000"/>
            </a:solidFill>
            <a:latin typeface="Corbel" panose="020B0503020204020204" pitchFamily="34" charset="0"/>
          </a:endParaRPr>
        </a:p>
      </dsp:txBody>
      <dsp:txXfrm>
        <a:off x="3482070" y="226298"/>
        <a:ext cx="1265459" cy="678894"/>
      </dsp:txXfrm>
    </dsp:sp>
    <dsp:sp modelId="{0712874C-3A3C-844D-8717-B5C37245F9C8}">
      <dsp:nvSpPr>
        <dsp:cNvPr id="0" name=""/>
        <dsp:cNvSpPr/>
      </dsp:nvSpPr>
      <dsp:spPr>
        <a:xfrm>
          <a:off x="2304414" y="905192"/>
          <a:ext cx="3620770" cy="3620770"/>
        </a:xfrm>
        <a:prstGeom prst="ellipse">
          <a:avLst/>
        </a:prstGeom>
        <a:solidFill>
          <a:schemeClr val="accent6">
            <a:shade val="50000"/>
            <a:hueOff val="-13283"/>
            <a:satOff val="351"/>
            <a:lumOff val="18927"/>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b" anchorCtr="0">
          <a:noAutofit/>
        </a:bodyPr>
        <a:lstStyle/>
        <a:p>
          <a:pPr lvl="0" algn="ctr" defTabSz="533400">
            <a:lnSpc>
              <a:spcPct val="90000"/>
            </a:lnSpc>
            <a:spcBef>
              <a:spcPct val="0"/>
            </a:spcBef>
            <a:spcAft>
              <a:spcPct val="35000"/>
            </a:spcAft>
          </a:pPr>
          <a:endParaRPr lang="en-US" sz="1200" b="1" kern="1200" dirty="0" smtClean="0">
            <a:solidFill>
              <a:srgbClr val="000000"/>
            </a:solidFill>
          </a:endParaRPr>
        </a:p>
        <a:p>
          <a:pPr lvl="0" algn="ctr" defTabSz="533400">
            <a:lnSpc>
              <a:spcPct val="90000"/>
            </a:lnSpc>
            <a:spcBef>
              <a:spcPct val="0"/>
            </a:spcBef>
            <a:spcAft>
              <a:spcPct val="35000"/>
            </a:spcAft>
          </a:pPr>
          <a:endParaRPr lang="en-US" sz="1200" b="1" kern="1200" dirty="0" smtClean="0">
            <a:solidFill>
              <a:srgbClr val="000000"/>
            </a:solidFill>
          </a:endParaRPr>
        </a:p>
        <a:p>
          <a:pPr lvl="0" algn="ctr" defTabSz="533400">
            <a:lnSpc>
              <a:spcPct val="90000"/>
            </a:lnSpc>
            <a:spcBef>
              <a:spcPct val="0"/>
            </a:spcBef>
            <a:spcAft>
              <a:spcPct val="35000"/>
            </a:spcAft>
          </a:pPr>
          <a:r>
            <a:rPr lang="en-US" sz="1200" b="1" kern="1200" dirty="0" smtClean="0">
              <a:solidFill>
                <a:srgbClr val="000000"/>
              </a:solidFill>
              <a:latin typeface="Corbel" panose="020B0503020204020204" pitchFamily="34" charset="0"/>
            </a:rPr>
            <a:t>Your Connection To Compelling Needs</a:t>
          </a:r>
          <a:endParaRPr lang="en-US" sz="1200" b="1" kern="1200" dirty="0">
            <a:solidFill>
              <a:srgbClr val="000000"/>
            </a:solidFill>
            <a:latin typeface="Corbel" panose="020B0503020204020204" pitchFamily="34" charset="0"/>
          </a:endParaRPr>
        </a:p>
      </dsp:txBody>
      <dsp:txXfrm>
        <a:off x="3482070" y="1122438"/>
        <a:ext cx="1265459" cy="651738"/>
      </dsp:txXfrm>
    </dsp:sp>
    <dsp:sp modelId="{EFF2D26E-8027-9B44-A60D-A880FACA0187}">
      <dsp:nvSpPr>
        <dsp:cNvPr id="0" name=""/>
        <dsp:cNvSpPr/>
      </dsp:nvSpPr>
      <dsp:spPr>
        <a:xfrm>
          <a:off x="2757011" y="1810385"/>
          <a:ext cx="2715577" cy="2715577"/>
        </a:xfrm>
        <a:prstGeom prst="ellipse">
          <a:avLst/>
        </a:prstGeom>
        <a:solidFill>
          <a:schemeClr val="accent6">
            <a:shade val="50000"/>
            <a:hueOff val="-26567"/>
            <a:satOff val="702"/>
            <a:lumOff val="37855"/>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b" anchorCtr="0">
          <a:noAutofit/>
        </a:bodyPr>
        <a:lstStyle/>
        <a:p>
          <a:pPr lvl="0" algn="ctr" defTabSz="533400">
            <a:lnSpc>
              <a:spcPct val="90000"/>
            </a:lnSpc>
            <a:spcBef>
              <a:spcPct val="0"/>
            </a:spcBef>
            <a:spcAft>
              <a:spcPct val="35000"/>
            </a:spcAft>
          </a:pPr>
          <a:r>
            <a:rPr lang="en-US" sz="1200" b="1" kern="1200" dirty="0" smtClean="0">
              <a:solidFill>
                <a:srgbClr val="000000"/>
              </a:solidFill>
              <a:latin typeface="Corbel" panose="020B0503020204020204" pitchFamily="34" charset="0"/>
            </a:rPr>
            <a:t>Donor’s Values, Interests, etc....</a:t>
          </a:r>
          <a:endParaRPr lang="en-US" sz="1200" b="1" kern="1200" dirty="0">
            <a:solidFill>
              <a:srgbClr val="000000"/>
            </a:solidFill>
            <a:latin typeface="Corbel" panose="020B0503020204020204" pitchFamily="34" charset="0"/>
          </a:endParaRPr>
        </a:p>
      </dsp:txBody>
      <dsp:txXfrm>
        <a:off x="3482070" y="2014053"/>
        <a:ext cx="1265459" cy="611005"/>
      </dsp:txXfrm>
    </dsp:sp>
    <dsp:sp modelId="{8501D601-7AB8-B543-9637-09D41BCAB268}">
      <dsp:nvSpPr>
        <dsp:cNvPr id="0" name=""/>
        <dsp:cNvSpPr/>
      </dsp:nvSpPr>
      <dsp:spPr>
        <a:xfrm>
          <a:off x="3209607" y="2715577"/>
          <a:ext cx="1810385" cy="1810385"/>
        </a:xfrm>
        <a:prstGeom prst="ellipse">
          <a:avLst/>
        </a:prstGeom>
        <a:solidFill>
          <a:schemeClr val="accent6">
            <a:shade val="50000"/>
            <a:hueOff val="-13283"/>
            <a:satOff val="351"/>
            <a:lumOff val="18927"/>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en-US" sz="1200" b="1" kern="1200" dirty="0" smtClean="0">
              <a:solidFill>
                <a:srgbClr val="000000"/>
              </a:solidFill>
              <a:latin typeface="Corbel" panose="020B0503020204020204" pitchFamily="34" charset="0"/>
            </a:rPr>
            <a:t>Inspired Donor: Synthesis of These </a:t>
          </a:r>
          <a:r>
            <a:rPr lang="en-US" sz="1200" b="1" kern="1200" smtClean="0">
              <a:solidFill>
                <a:srgbClr val="000000"/>
              </a:solidFill>
              <a:latin typeface="Corbel" panose="020B0503020204020204" pitchFamily="34" charset="0"/>
            </a:rPr>
            <a:t>Elements into </a:t>
          </a:r>
          <a:r>
            <a:rPr lang="en-US" sz="1200" b="1" kern="1200" dirty="0" smtClean="0">
              <a:solidFill>
                <a:srgbClr val="000000"/>
              </a:solidFill>
              <a:latin typeface="Corbel" panose="020B0503020204020204" pitchFamily="34" charset="0"/>
            </a:rPr>
            <a:t>Powerful Story</a:t>
          </a:r>
          <a:endParaRPr lang="en-US" sz="1200" b="1" kern="1200" dirty="0">
            <a:solidFill>
              <a:srgbClr val="000000"/>
            </a:solidFill>
            <a:latin typeface="Corbel" panose="020B0503020204020204" pitchFamily="34" charset="0"/>
          </a:endParaRPr>
        </a:p>
      </dsp:txBody>
      <dsp:txXfrm>
        <a:off x="3474732" y="3168174"/>
        <a:ext cx="1280135" cy="90519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E1A034-F22A-B941-BF59-44119930E15D}">
      <dsp:nvSpPr>
        <dsp:cNvPr id="0" name=""/>
        <dsp:cNvSpPr/>
      </dsp:nvSpPr>
      <dsp:spPr>
        <a:xfrm>
          <a:off x="2743200" y="0"/>
          <a:ext cx="2743199" cy="1508654"/>
        </a:xfrm>
        <a:prstGeom prst="trapezoid">
          <a:avLst>
            <a:gd name="adj" fmla="val 90915"/>
          </a:avLst>
        </a:prstGeom>
        <a:solidFill>
          <a:schemeClr val="accent6">
            <a:lumMod val="40000"/>
            <a:lumOff val="6000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endParaRPr lang="en-US" sz="2300" kern="1200" dirty="0">
            <a:solidFill>
              <a:srgbClr val="000000"/>
            </a:solidFill>
            <a:latin typeface="Avenir Light"/>
            <a:cs typeface="Avenir Light"/>
          </a:endParaRPr>
        </a:p>
      </dsp:txBody>
      <dsp:txXfrm>
        <a:off x="2743200" y="0"/>
        <a:ext cx="2743199" cy="1508654"/>
      </dsp:txXfrm>
    </dsp:sp>
    <dsp:sp modelId="{A30B1219-FEA6-2D43-AE8A-4E83E7327A55}">
      <dsp:nvSpPr>
        <dsp:cNvPr id="0" name=""/>
        <dsp:cNvSpPr/>
      </dsp:nvSpPr>
      <dsp:spPr>
        <a:xfrm>
          <a:off x="1371600" y="1508654"/>
          <a:ext cx="5486399" cy="1508654"/>
        </a:xfrm>
        <a:prstGeom prst="trapezoid">
          <a:avLst>
            <a:gd name="adj" fmla="val 90915"/>
          </a:avLst>
        </a:prstGeom>
        <a:solidFill>
          <a:schemeClr val="bg1">
            <a:lumMod val="7500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US" sz="2400" kern="1200" dirty="0" smtClean="0">
              <a:solidFill>
                <a:srgbClr val="000000"/>
              </a:solidFill>
              <a:latin typeface="Corbel" panose="020B0503020204020204" pitchFamily="34" charset="0"/>
              <a:cs typeface="Avenir Light"/>
            </a:rPr>
            <a:t>Fortification of your methodology</a:t>
          </a:r>
          <a:endParaRPr lang="en-US" sz="2400" kern="1200" dirty="0">
            <a:solidFill>
              <a:srgbClr val="000000"/>
            </a:solidFill>
            <a:latin typeface="Corbel" panose="020B0503020204020204" pitchFamily="34" charset="0"/>
            <a:cs typeface="Avenir Light"/>
          </a:endParaRPr>
        </a:p>
      </dsp:txBody>
      <dsp:txXfrm>
        <a:off x="2331720" y="1508654"/>
        <a:ext cx="3566160" cy="1508654"/>
      </dsp:txXfrm>
    </dsp:sp>
    <dsp:sp modelId="{179ED88D-A8B7-C343-B0A6-BBC12D58EB1E}">
      <dsp:nvSpPr>
        <dsp:cNvPr id="0" name=""/>
        <dsp:cNvSpPr/>
      </dsp:nvSpPr>
      <dsp:spPr>
        <a:xfrm>
          <a:off x="0" y="3017308"/>
          <a:ext cx="8229600" cy="1508654"/>
        </a:xfrm>
        <a:prstGeom prst="trapezoid">
          <a:avLst>
            <a:gd name="adj" fmla="val 90915"/>
          </a:avLst>
        </a:prstGeom>
        <a:solidFill>
          <a:schemeClr val="tx1">
            <a:lumMod val="50000"/>
            <a:lumOff val="5000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r>
            <a:rPr lang="en-US" sz="2300" kern="1200" dirty="0" smtClean="0">
              <a:solidFill>
                <a:srgbClr val="000000"/>
              </a:solidFill>
              <a:latin typeface="Corbel" panose="020B0503020204020204" pitchFamily="34" charset="0"/>
              <a:cs typeface="Avenir Light"/>
            </a:rPr>
            <a:t>Articulation of your deep passion for the vitality of your nonprofit that is anchored in an understanding of the mission, impact, and financial needs of the organization</a:t>
          </a:r>
          <a:endParaRPr lang="en-US" sz="2300" kern="1200" dirty="0">
            <a:solidFill>
              <a:srgbClr val="000000"/>
            </a:solidFill>
            <a:latin typeface="Corbel" panose="020B0503020204020204" pitchFamily="34" charset="0"/>
            <a:cs typeface="Avenir Light"/>
          </a:endParaRPr>
        </a:p>
      </dsp:txBody>
      <dsp:txXfrm>
        <a:off x="1440179" y="3017308"/>
        <a:ext cx="5349240" cy="150865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8ECA273-1525-164B-B721-9F151C8BF5B3}">
      <dsp:nvSpPr>
        <dsp:cNvPr id="0" name=""/>
        <dsp:cNvSpPr/>
      </dsp:nvSpPr>
      <dsp:spPr>
        <a:xfrm>
          <a:off x="3371403" y="736"/>
          <a:ext cx="1486792" cy="966415"/>
        </a:xfrm>
        <a:prstGeom prst="roundRect">
          <a:avLst/>
        </a:prstGeom>
        <a:gradFill rotWithShape="0">
          <a:gsLst>
            <a:gs pos="0">
              <a:schemeClr val="accent6">
                <a:shade val="50000"/>
                <a:hueOff val="0"/>
                <a:satOff val="0"/>
                <a:lumOff val="0"/>
                <a:alphaOff val="0"/>
                <a:tint val="100000"/>
                <a:shade val="100000"/>
                <a:satMod val="130000"/>
              </a:schemeClr>
            </a:gs>
            <a:gs pos="100000">
              <a:schemeClr val="accent6">
                <a:shade val="50000"/>
                <a:hueOff val="0"/>
                <a:satOff val="0"/>
                <a:lumOff val="0"/>
                <a:alphaOff val="0"/>
                <a:tint val="50000"/>
                <a:shade val="100000"/>
                <a:satMod val="350000"/>
              </a:schemeClr>
            </a:gs>
          </a:gsLst>
          <a:lin ang="16200000" scaled="0"/>
        </a:gradFill>
        <a:ln>
          <a:solidFill>
            <a:srgbClr val="253356"/>
          </a:solid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b="1" kern="1200" dirty="0" smtClean="0">
              <a:solidFill>
                <a:srgbClr val="000000"/>
              </a:solidFill>
              <a:latin typeface="Corbel" panose="020B0503020204020204" pitchFamily="34" charset="0"/>
              <a:cs typeface="Avenir Light"/>
            </a:rPr>
            <a:t>Identification</a:t>
          </a:r>
          <a:endParaRPr lang="en-US" sz="1700" b="1" kern="1200" dirty="0">
            <a:solidFill>
              <a:srgbClr val="000000"/>
            </a:solidFill>
            <a:latin typeface="Corbel" panose="020B0503020204020204" pitchFamily="34" charset="0"/>
            <a:cs typeface="Avenir Light"/>
          </a:endParaRPr>
        </a:p>
      </dsp:txBody>
      <dsp:txXfrm>
        <a:off x="3418579" y="47912"/>
        <a:ext cx="1392440" cy="872063"/>
      </dsp:txXfrm>
    </dsp:sp>
    <dsp:sp modelId="{F97F1840-9430-3F4E-BD42-FDF16727DEF9}">
      <dsp:nvSpPr>
        <dsp:cNvPr id="0" name=""/>
        <dsp:cNvSpPr/>
      </dsp:nvSpPr>
      <dsp:spPr>
        <a:xfrm>
          <a:off x="2183365" y="483943"/>
          <a:ext cx="3862868" cy="3862868"/>
        </a:xfrm>
        <a:custGeom>
          <a:avLst/>
          <a:gdLst/>
          <a:ahLst/>
          <a:cxnLst/>
          <a:rect l="0" t="0" r="0" b="0"/>
          <a:pathLst>
            <a:path>
              <a:moveTo>
                <a:pt x="2874166" y="245702"/>
              </a:moveTo>
              <a:arcTo wR="1931434" hR="1931434" stAng="17952946" swAng="1212315"/>
            </a:path>
          </a:pathLst>
        </a:custGeom>
        <a:noFill/>
        <a:ln w="9525" cap="flat" cmpd="sng" algn="ctr">
          <a:solidFill>
            <a:schemeClr val="accent6">
              <a:shade val="90000"/>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FB6C71C4-832C-1840-A132-DCF415E022D3}">
      <dsp:nvSpPr>
        <dsp:cNvPr id="0" name=""/>
        <dsp:cNvSpPr/>
      </dsp:nvSpPr>
      <dsp:spPr>
        <a:xfrm>
          <a:off x="5208306" y="1335324"/>
          <a:ext cx="1486792" cy="966415"/>
        </a:xfrm>
        <a:prstGeom prst="roundRect">
          <a:avLst/>
        </a:prstGeom>
        <a:gradFill rotWithShape="0">
          <a:gsLst>
            <a:gs pos="0">
              <a:schemeClr val="accent6">
                <a:shade val="50000"/>
                <a:hueOff val="-10627"/>
                <a:satOff val="281"/>
                <a:lumOff val="15142"/>
                <a:alphaOff val="0"/>
                <a:tint val="100000"/>
                <a:shade val="100000"/>
                <a:satMod val="130000"/>
              </a:schemeClr>
            </a:gs>
            <a:gs pos="100000">
              <a:schemeClr val="accent6">
                <a:shade val="50000"/>
                <a:hueOff val="-10627"/>
                <a:satOff val="281"/>
                <a:lumOff val="15142"/>
                <a:alphaOff val="0"/>
                <a:tint val="50000"/>
                <a:shade val="100000"/>
                <a:satMod val="350000"/>
              </a:schemeClr>
            </a:gs>
          </a:gsLst>
          <a:lin ang="16200000" scaled="0"/>
        </a:gradFill>
        <a:ln>
          <a:solidFill>
            <a:srgbClr val="253356"/>
          </a:solid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b="1" kern="1200" dirty="0" smtClean="0">
              <a:solidFill>
                <a:srgbClr val="000000"/>
              </a:solidFill>
              <a:latin typeface="Corbel" panose="020B0503020204020204" pitchFamily="34" charset="0"/>
              <a:cs typeface="Avenir Light"/>
            </a:rPr>
            <a:t>Discovery</a:t>
          </a:r>
          <a:endParaRPr lang="en-US" sz="1700" b="1" kern="1200" dirty="0">
            <a:solidFill>
              <a:srgbClr val="000000"/>
            </a:solidFill>
            <a:latin typeface="Corbel" panose="020B0503020204020204" pitchFamily="34" charset="0"/>
            <a:cs typeface="Avenir Light"/>
          </a:endParaRPr>
        </a:p>
      </dsp:txBody>
      <dsp:txXfrm>
        <a:off x="5255482" y="1382500"/>
        <a:ext cx="1392440" cy="872063"/>
      </dsp:txXfrm>
    </dsp:sp>
    <dsp:sp modelId="{D0957967-0645-DB48-8355-A5984D3CD772}">
      <dsp:nvSpPr>
        <dsp:cNvPr id="0" name=""/>
        <dsp:cNvSpPr/>
      </dsp:nvSpPr>
      <dsp:spPr>
        <a:xfrm>
          <a:off x="2183365" y="483943"/>
          <a:ext cx="3862868" cy="3862868"/>
        </a:xfrm>
        <a:custGeom>
          <a:avLst/>
          <a:gdLst/>
          <a:ahLst/>
          <a:cxnLst/>
          <a:rect l="0" t="0" r="0" b="0"/>
          <a:pathLst>
            <a:path>
              <a:moveTo>
                <a:pt x="3858244" y="2064990"/>
              </a:moveTo>
              <a:arcTo wR="1931434" hR="1931434" stAng="21837907" swAng="1360327"/>
            </a:path>
          </a:pathLst>
        </a:custGeom>
        <a:noFill/>
        <a:ln w="9525" cap="flat" cmpd="sng" algn="ctr">
          <a:solidFill>
            <a:schemeClr val="accent6">
              <a:shade val="90000"/>
              <a:hueOff val="-10958"/>
              <a:satOff val="-371"/>
              <a:lumOff val="1051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DF40715F-5AB5-254D-B85C-3A61051195EB}">
      <dsp:nvSpPr>
        <dsp:cNvPr id="0" name=""/>
        <dsp:cNvSpPr/>
      </dsp:nvSpPr>
      <dsp:spPr>
        <a:xfrm>
          <a:off x="4506671" y="3494733"/>
          <a:ext cx="1486792" cy="966415"/>
        </a:xfrm>
        <a:prstGeom prst="roundRect">
          <a:avLst/>
        </a:prstGeom>
        <a:gradFill rotWithShape="0">
          <a:gsLst>
            <a:gs pos="0">
              <a:schemeClr val="accent6">
                <a:shade val="50000"/>
                <a:hueOff val="-21253"/>
                <a:satOff val="562"/>
                <a:lumOff val="30284"/>
                <a:alphaOff val="0"/>
                <a:tint val="100000"/>
                <a:shade val="100000"/>
                <a:satMod val="130000"/>
              </a:schemeClr>
            </a:gs>
            <a:gs pos="100000">
              <a:schemeClr val="accent6">
                <a:shade val="50000"/>
                <a:hueOff val="-21253"/>
                <a:satOff val="562"/>
                <a:lumOff val="30284"/>
                <a:alphaOff val="0"/>
                <a:tint val="50000"/>
                <a:shade val="100000"/>
                <a:satMod val="350000"/>
              </a:schemeClr>
            </a:gs>
          </a:gsLst>
          <a:lin ang="16200000" scaled="0"/>
        </a:gradFill>
        <a:ln>
          <a:solidFill>
            <a:srgbClr val="253356"/>
          </a:solid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b="1" kern="1200" dirty="0" smtClean="0">
              <a:solidFill>
                <a:srgbClr val="000000"/>
              </a:solidFill>
              <a:latin typeface="Corbel" panose="020B0503020204020204" pitchFamily="34" charset="0"/>
              <a:cs typeface="Avenir Light"/>
            </a:rPr>
            <a:t>Cultivation</a:t>
          </a:r>
          <a:endParaRPr lang="en-US" sz="1700" b="1" kern="1200" dirty="0">
            <a:solidFill>
              <a:srgbClr val="000000"/>
            </a:solidFill>
            <a:latin typeface="Corbel" panose="020B0503020204020204" pitchFamily="34" charset="0"/>
            <a:cs typeface="Avenir Light"/>
          </a:endParaRPr>
        </a:p>
      </dsp:txBody>
      <dsp:txXfrm>
        <a:off x="4553847" y="3541909"/>
        <a:ext cx="1392440" cy="872063"/>
      </dsp:txXfrm>
    </dsp:sp>
    <dsp:sp modelId="{D50BF736-DBE6-4642-A7E7-5EA67B18EDF8}">
      <dsp:nvSpPr>
        <dsp:cNvPr id="0" name=""/>
        <dsp:cNvSpPr/>
      </dsp:nvSpPr>
      <dsp:spPr>
        <a:xfrm>
          <a:off x="2183365" y="483943"/>
          <a:ext cx="3862868" cy="3862868"/>
        </a:xfrm>
        <a:custGeom>
          <a:avLst/>
          <a:gdLst/>
          <a:ahLst/>
          <a:cxnLst/>
          <a:rect l="0" t="0" r="0" b="0"/>
          <a:pathLst>
            <a:path>
              <a:moveTo>
                <a:pt x="2168696" y="3848239"/>
              </a:moveTo>
              <a:arcTo wR="1931434" hR="1931434" stAng="4976630" swAng="846741"/>
            </a:path>
          </a:pathLst>
        </a:custGeom>
        <a:noFill/>
        <a:ln w="9525" cap="flat" cmpd="sng" algn="ctr">
          <a:solidFill>
            <a:schemeClr val="accent6">
              <a:shade val="90000"/>
              <a:hueOff val="-21916"/>
              <a:satOff val="-742"/>
              <a:lumOff val="2102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BCFD14CD-F021-D742-98C1-E834E0D0E19D}">
      <dsp:nvSpPr>
        <dsp:cNvPr id="0" name=""/>
        <dsp:cNvSpPr/>
      </dsp:nvSpPr>
      <dsp:spPr>
        <a:xfrm>
          <a:off x="2236135" y="3494733"/>
          <a:ext cx="1486792" cy="966415"/>
        </a:xfrm>
        <a:prstGeom prst="roundRect">
          <a:avLst/>
        </a:prstGeom>
        <a:gradFill rotWithShape="0">
          <a:gsLst>
            <a:gs pos="0">
              <a:schemeClr val="accent6">
                <a:shade val="50000"/>
                <a:hueOff val="-21253"/>
                <a:satOff val="562"/>
                <a:lumOff val="30284"/>
                <a:alphaOff val="0"/>
                <a:tint val="100000"/>
                <a:shade val="100000"/>
                <a:satMod val="130000"/>
              </a:schemeClr>
            </a:gs>
            <a:gs pos="100000">
              <a:schemeClr val="accent6">
                <a:shade val="50000"/>
                <a:hueOff val="-21253"/>
                <a:satOff val="562"/>
                <a:lumOff val="30284"/>
                <a:alphaOff val="0"/>
                <a:tint val="50000"/>
                <a:shade val="100000"/>
                <a:satMod val="350000"/>
              </a:schemeClr>
            </a:gs>
          </a:gsLst>
          <a:lin ang="16200000" scaled="0"/>
        </a:gradFill>
        <a:ln>
          <a:solidFill>
            <a:srgbClr val="253356"/>
          </a:solid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b="1" kern="1200" dirty="0" smtClean="0">
              <a:solidFill>
                <a:srgbClr val="000000"/>
              </a:solidFill>
              <a:latin typeface="Corbel" panose="020B0503020204020204" pitchFamily="34" charset="0"/>
              <a:cs typeface="Avenir Light"/>
            </a:rPr>
            <a:t>Solicitation</a:t>
          </a:r>
          <a:endParaRPr lang="en-US" sz="1700" b="1" kern="1200" dirty="0">
            <a:solidFill>
              <a:srgbClr val="000000"/>
            </a:solidFill>
            <a:latin typeface="Corbel" panose="020B0503020204020204" pitchFamily="34" charset="0"/>
            <a:cs typeface="Avenir Light"/>
          </a:endParaRPr>
        </a:p>
      </dsp:txBody>
      <dsp:txXfrm>
        <a:off x="2283311" y="3541909"/>
        <a:ext cx="1392440" cy="872063"/>
      </dsp:txXfrm>
    </dsp:sp>
    <dsp:sp modelId="{08A02B96-73CD-704E-8453-A8966C34E426}">
      <dsp:nvSpPr>
        <dsp:cNvPr id="0" name=""/>
        <dsp:cNvSpPr/>
      </dsp:nvSpPr>
      <dsp:spPr>
        <a:xfrm>
          <a:off x="2183365" y="483943"/>
          <a:ext cx="3862868" cy="3862868"/>
        </a:xfrm>
        <a:custGeom>
          <a:avLst/>
          <a:gdLst/>
          <a:ahLst/>
          <a:cxnLst/>
          <a:rect l="0" t="0" r="0" b="0"/>
          <a:pathLst>
            <a:path>
              <a:moveTo>
                <a:pt x="204996" y="2797373"/>
              </a:moveTo>
              <a:arcTo wR="1931434" hR="1931434" stAng="9201766" swAng="1360327"/>
            </a:path>
          </a:pathLst>
        </a:custGeom>
        <a:noFill/>
        <a:ln w="9525" cap="flat" cmpd="sng" algn="ctr">
          <a:solidFill>
            <a:schemeClr val="accent6">
              <a:shade val="90000"/>
              <a:hueOff val="-21916"/>
              <a:satOff val="-742"/>
              <a:lumOff val="2102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7F06543E-A26A-424E-BE7F-EFE968B09327}">
      <dsp:nvSpPr>
        <dsp:cNvPr id="0" name=""/>
        <dsp:cNvSpPr/>
      </dsp:nvSpPr>
      <dsp:spPr>
        <a:xfrm>
          <a:off x="1534500" y="1335324"/>
          <a:ext cx="1486792" cy="966415"/>
        </a:xfrm>
        <a:prstGeom prst="roundRect">
          <a:avLst/>
        </a:prstGeom>
        <a:gradFill rotWithShape="0">
          <a:gsLst>
            <a:gs pos="0">
              <a:schemeClr val="accent6">
                <a:shade val="50000"/>
                <a:hueOff val="-10627"/>
                <a:satOff val="281"/>
                <a:lumOff val="15142"/>
                <a:alphaOff val="0"/>
                <a:tint val="100000"/>
                <a:shade val="100000"/>
                <a:satMod val="130000"/>
              </a:schemeClr>
            </a:gs>
            <a:gs pos="100000">
              <a:schemeClr val="accent6">
                <a:shade val="50000"/>
                <a:hueOff val="-10627"/>
                <a:satOff val="281"/>
                <a:lumOff val="15142"/>
                <a:alphaOff val="0"/>
                <a:tint val="50000"/>
                <a:shade val="100000"/>
                <a:satMod val="350000"/>
              </a:schemeClr>
            </a:gs>
          </a:gsLst>
          <a:lin ang="16200000" scaled="0"/>
        </a:gradFill>
        <a:ln>
          <a:solidFill>
            <a:srgbClr val="253356"/>
          </a:solid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b="1" kern="1200" dirty="0" smtClean="0">
              <a:solidFill>
                <a:srgbClr val="000000"/>
              </a:solidFill>
              <a:latin typeface="Corbel" panose="020B0503020204020204" pitchFamily="34" charset="0"/>
              <a:cs typeface="Avenir Light"/>
            </a:rPr>
            <a:t>Stewardship</a:t>
          </a:r>
          <a:endParaRPr lang="en-US" sz="1700" b="1" kern="1200" dirty="0">
            <a:solidFill>
              <a:srgbClr val="000000"/>
            </a:solidFill>
            <a:latin typeface="Corbel" panose="020B0503020204020204" pitchFamily="34" charset="0"/>
            <a:cs typeface="Avenir Light"/>
          </a:endParaRPr>
        </a:p>
      </dsp:txBody>
      <dsp:txXfrm>
        <a:off x="1581676" y="1382500"/>
        <a:ext cx="1392440" cy="872063"/>
      </dsp:txXfrm>
    </dsp:sp>
    <dsp:sp modelId="{8D71D296-EA43-A847-BE1B-C0A158C398CE}">
      <dsp:nvSpPr>
        <dsp:cNvPr id="0" name=""/>
        <dsp:cNvSpPr/>
      </dsp:nvSpPr>
      <dsp:spPr>
        <a:xfrm>
          <a:off x="2183365" y="483943"/>
          <a:ext cx="3862868" cy="3862868"/>
        </a:xfrm>
        <a:custGeom>
          <a:avLst/>
          <a:gdLst/>
          <a:ahLst/>
          <a:cxnLst/>
          <a:rect l="0" t="0" r="0" b="0"/>
          <a:pathLst>
            <a:path>
              <a:moveTo>
                <a:pt x="464490" y="675044"/>
              </a:moveTo>
              <a:arcTo wR="1931434" hR="1931434" stAng="13234739" swAng="1212315"/>
            </a:path>
          </a:pathLst>
        </a:custGeom>
        <a:noFill/>
        <a:ln w="9525" cap="flat" cmpd="sng" algn="ctr">
          <a:solidFill>
            <a:schemeClr val="accent6">
              <a:shade val="90000"/>
              <a:hueOff val="-10958"/>
              <a:satOff val="-371"/>
              <a:lumOff val="10510"/>
              <a:alphaOff val="0"/>
            </a:schemeClr>
          </a:solidFill>
          <a:prstDash val="solid"/>
          <a:tailEnd type="arrow"/>
        </a:ln>
        <a:effectLst/>
      </dsp:spPr>
      <dsp:style>
        <a:lnRef idx="1">
          <a:scrgbClr r="0" g="0" b="0"/>
        </a:lnRef>
        <a:fillRef idx="0">
          <a:scrgbClr r="0" g="0" b="0"/>
        </a:fillRef>
        <a:effectRef idx="0">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9CACE81-2BD9-0048-8E58-E073D088F063}">
      <dsp:nvSpPr>
        <dsp:cNvPr id="0" name=""/>
        <dsp:cNvSpPr/>
      </dsp:nvSpPr>
      <dsp:spPr>
        <a:xfrm>
          <a:off x="1346200" y="0"/>
          <a:ext cx="1346200" cy="1508654"/>
        </a:xfrm>
        <a:prstGeom prst="trapezoid">
          <a:avLst>
            <a:gd name="adj" fmla="val 50000"/>
          </a:avLst>
        </a:prstGeom>
        <a:gradFill rotWithShape="1">
          <a:gsLst>
            <a:gs pos="0">
              <a:schemeClr val="accent3">
                <a:tint val="50000"/>
                <a:satMod val="300000"/>
              </a:schemeClr>
            </a:gs>
            <a:gs pos="35000">
              <a:schemeClr val="accent3">
                <a:tint val="37000"/>
                <a:satMod val="300000"/>
              </a:schemeClr>
            </a:gs>
            <a:gs pos="100000">
              <a:schemeClr val="accent3">
                <a:tint val="15000"/>
                <a:satMod val="350000"/>
              </a:schemeClr>
            </a:gs>
          </a:gsLst>
          <a:lin ang="16200000" scaled="1"/>
        </a:gradFill>
        <a:ln w="9525" cap="flat" cmpd="sng" algn="ctr">
          <a:solidFill>
            <a:schemeClr val="accent3">
              <a:shade val="95000"/>
              <a:satMod val="105000"/>
            </a:schemeClr>
          </a:solidFill>
          <a:prstDash val="solid"/>
        </a:ln>
        <a:effectLst>
          <a:outerShdw blurRad="40000" dist="20000" dir="5400000" rotWithShape="0">
            <a:srgbClr val="000000">
              <a:alpha val="38000"/>
            </a:srgbClr>
          </a:outerShdw>
        </a:effectLst>
      </dsp:spPr>
      <dsp:style>
        <a:lnRef idx="1">
          <a:schemeClr val="accent3"/>
        </a:lnRef>
        <a:fillRef idx="2">
          <a:schemeClr val="accent3"/>
        </a:fillRef>
        <a:effectRef idx="1">
          <a:schemeClr val="accent3"/>
        </a:effectRef>
        <a:fontRef idx="minor">
          <a:schemeClr val="dk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endParaRPr lang="en-US" sz="1800" kern="1200" dirty="0">
            <a:latin typeface="Corbel"/>
            <a:cs typeface="Corbel"/>
          </a:endParaRPr>
        </a:p>
      </dsp:txBody>
      <dsp:txXfrm>
        <a:off x="1346200" y="0"/>
        <a:ext cx="1346200" cy="1508654"/>
      </dsp:txXfrm>
    </dsp:sp>
    <dsp:sp modelId="{FFD9ABD9-05AA-AD49-905B-F5A8A1CC5C96}">
      <dsp:nvSpPr>
        <dsp:cNvPr id="0" name=""/>
        <dsp:cNvSpPr/>
      </dsp:nvSpPr>
      <dsp:spPr>
        <a:xfrm>
          <a:off x="681177" y="1508654"/>
          <a:ext cx="2676245" cy="1508654"/>
        </a:xfrm>
        <a:prstGeom prst="trapezoid">
          <a:avLst>
            <a:gd name="adj" fmla="val 44616"/>
          </a:avLst>
        </a:prstGeom>
        <a:gradFill rotWithShape="1">
          <a:gsLst>
            <a:gs pos="0">
              <a:schemeClr val="accent3">
                <a:tint val="100000"/>
                <a:shade val="100000"/>
                <a:satMod val="130000"/>
              </a:schemeClr>
            </a:gs>
            <a:gs pos="100000">
              <a:schemeClr val="accent3">
                <a:tint val="50000"/>
                <a:shade val="100000"/>
                <a:satMod val="350000"/>
              </a:schemeClr>
            </a:gs>
          </a:gsLst>
          <a:lin ang="16200000" scaled="0"/>
        </a:gradFill>
        <a:ln w="9525" cap="flat" cmpd="sng" algn="ctr">
          <a:solidFill>
            <a:schemeClr val="accent3">
              <a:shade val="95000"/>
              <a:satMod val="105000"/>
            </a:schemeClr>
          </a:solidFill>
          <a:prstDash val="solid"/>
        </a:ln>
        <a:effectLst>
          <a:outerShdw blurRad="40000" dist="230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40640" tIns="40640" rIns="40640" bIns="40640" numCol="1" spcCol="1270" anchor="ctr" anchorCtr="0">
          <a:noAutofit/>
        </a:bodyPr>
        <a:lstStyle/>
        <a:p>
          <a:pPr lvl="0" algn="ctr" defTabSz="1422400">
            <a:lnSpc>
              <a:spcPct val="90000"/>
            </a:lnSpc>
            <a:spcBef>
              <a:spcPct val="0"/>
            </a:spcBef>
            <a:spcAft>
              <a:spcPct val="35000"/>
            </a:spcAft>
          </a:pPr>
          <a:r>
            <a:rPr lang="en-US" sz="3200" kern="1200" smtClean="0">
              <a:solidFill>
                <a:schemeClr val="tx1"/>
              </a:solidFill>
              <a:latin typeface="Corbel"/>
              <a:cs typeface="Corbel"/>
            </a:rPr>
            <a:t>Mid Tier </a:t>
          </a:r>
          <a:r>
            <a:rPr lang="en-US" sz="3200" kern="1200" dirty="0" smtClean="0">
              <a:solidFill>
                <a:schemeClr val="tx1"/>
              </a:solidFill>
              <a:latin typeface="Corbel"/>
              <a:cs typeface="Corbel"/>
            </a:rPr>
            <a:t>Donors</a:t>
          </a:r>
          <a:endParaRPr lang="en-US" sz="3200" kern="1200" dirty="0">
            <a:solidFill>
              <a:schemeClr val="tx1"/>
            </a:solidFill>
            <a:latin typeface="Corbel"/>
            <a:cs typeface="Corbel"/>
          </a:endParaRPr>
        </a:p>
      </dsp:txBody>
      <dsp:txXfrm>
        <a:off x="1149520" y="1508654"/>
        <a:ext cx="1739559" cy="1508654"/>
      </dsp:txXfrm>
    </dsp:sp>
    <dsp:sp modelId="{2A5C94E9-15D0-BD43-80C7-BEB6914FD405}">
      <dsp:nvSpPr>
        <dsp:cNvPr id="0" name=""/>
        <dsp:cNvSpPr/>
      </dsp:nvSpPr>
      <dsp:spPr>
        <a:xfrm>
          <a:off x="0" y="3017308"/>
          <a:ext cx="4038600" cy="1508654"/>
        </a:xfrm>
        <a:prstGeom prst="trapezoid">
          <a:avLst>
            <a:gd name="adj" fmla="val 44616"/>
          </a:avLst>
        </a:prstGeom>
        <a:gradFill rotWithShape="1">
          <a:gsLst>
            <a:gs pos="0">
              <a:schemeClr val="accent3">
                <a:tint val="100000"/>
                <a:shade val="100000"/>
                <a:satMod val="130000"/>
              </a:schemeClr>
            </a:gs>
            <a:gs pos="100000">
              <a:schemeClr val="accent3">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3"/>
        </a:lnRef>
        <a:fillRef idx="3">
          <a:schemeClr val="accent3"/>
        </a:fillRef>
        <a:effectRef idx="3">
          <a:schemeClr val="accent3"/>
        </a:effectRef>
        <a:fontRef idx="minor">
          <a:schemeClr val="lt1"/>
        </a:fontRef>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r>
            <a:rPr lang="en-US" sz="3600" kern="1200" dirty="0" smtClean="0">
              <a:latin typeface="Corbel"/>
              <a:cs typeface="Corbel"/>
            </a:rPr>
            <a:t>General Fund</a:t>
          </a:r>
          <a:endParaRPr lang="en-US" sz="3600" kern="1200" dirty="0">
            <a:latin typeface="Corbel"/>
            <a:cs typeface="Corbel"/>
          </a:endParaRPr>
        </a:p>
      </dsp:txBody>
      <dsp:txXfrm>
        <a:off x="706754" y="3017308"/>
        <a:ext cx="2625090" cy="1508654"/>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8110FD5-27C1-454B-B5DC-E209345CDA1C}">
      <dsp:nvSpPr>
        <dsp:cNvPr id="0" name=""/>
        <dsp:cNvSpPr/>
      </dsp:nvSpPr>
      <dsp:spPr>
        <a:xfrm>
          <a:off x="1309966" y="717207"/>
          <a:ext cx="1418666" cy="1603503"/>
        </a:xfrm>
        <a:prstGeom prst="trapezoid">
          <a:avLst>
            <a:gd name="adj" fmla="val 60236"/>
          </a:avLst>
        </a:prstGeom>
        <a:gradFill rotWithShape="1">
          <a:gsLst>
            <a:gs pos="0">
              <a:schemeClr val="accent6">
                <a:tint val="100000"/>
                <a:shade val="100000"/>
                <a:satMod val="130000"/>
              </a:schemeClr>
            </a:gs>
            <a:gs pos="100000">
              <a:schemeClr val="accent6">
                <a:tint val="50000"/>
                <a:shade val="100000"/>
                <a:satMod val="350000"/>
              </a:schemeClr>
            </a:gs>
          </a:gsLst>
          <a:lin ang="16200000" scaled="0"/>
        </a:gradFill>
        <a:ln w="9525" cap="flat" cmpd="sng" algn="ctr">
          <a:solidFill>
            <a:schemeClr val="accent6">
              <a:shade val="95000"/>
              <a:satMod val="105000"/>
            </a:schemeClr>
          </a:solidFill>
          <a:prstDash val="solid"/>
        </a:ln>
        <a:effectLst>
          <a:outerShdw blurRad="40000" dist="23000" dir="5400000" rotWithShape="0">
            <a:srgbClr val="000000">
              <a:alpha val="35000"/>
            </a:srgbClr>
          </a:outerShdw>
        </a:effectLst>
      </dsp:spPr>
      <dsp:style>
        <a:lnRef idx="1">
          <a:schemeClr val="accent6"/>
        </a:lnRef>
        <a:fillRef idx="3">
          <a:schemeClr val="accent6"/>
        </a:fillRef>
        <a:effectRef idx="2">
          <a:schemeClr val="accent6"/>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endParaRPr lang="en-US" sz="2400" kern="1200" dirty="0">
            <a:solidFill>
              <a:schemeClr val="accent3">
                <a:lumMod val="50000"/>
              </a:schemeClr>
            </a:solidFill>
            <a:latin typeface="Corbel"/>
            <a:cs typeface="Corbel"/>
          </a:endParaRPr>
        </a:p>
      </dsp:txBody>
      <dsp:txXfrm>
        <a:off x="1309966" y="717207"/>
        <a:ext cx="1418666" cy="1603503"/>
      </dsp:txXfrm>
    </dsp:sp>
    <dsp:sp modelId="{6E2D064E-17C3-1741-8054-1044FD34549E}">
      <dsp:nvSpPr>
        <dsp:cNvPr id="0" name=""/>
        <dsp:cNvSpPr/>
      </dsp:nvSpPr>
      <dsp:spPr>
        <a:xfrm>
          <a:off x="0" y="2277395"/>
          <a:ext cx="4038599" cy="2185587"/>
        </a:xfrm>
        <a:prstGeom prst="trapezoid">
          <a:avLst>
            <a:gd name="adj" fmla="val 44616"/>
          </a:avLst>
        </a:prstGeom>
        <a:gradFill rotWithShape="1">
          <a:gsLst>
            <a:gs pos="0">
              <a:schemeClr val="accent6">
                <a:tint val="100000"/>
                <a:shade val="100000"/>
                <a:satMod val="130000"/>
              </a:schemeClr>
            </a:gs>
            <a:gs pos="100000">
              <a:schemeClr val="accent6">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6"/>
        </a:lnRef>
        <a:fillRef idx="3">
          <a:schemeClr val="accent6"/>
        </a:fillRef>
        <a:effectRef idx="3">
          <a:schemeClr val="accent6"/>
        </a:effectRef>
        <a:fontRef idx="minor">
          <a:schemeClr val="lt1"/>
        </a:fontRef>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r>
            <a:rPr lang="en-US" sz="3600" kern="1200" dirty="0" smtClean="0">
              <a:solidFill>
                <a:schemeClr val="tx1"/>
              </a:solidFill>
              <a:latin typeface="Corbel"/>
              <a:cs typeface="Corbel"/>
            </a:rPr>
            <a:t>General Fund</a:t>
          </a:r>
          <a:endParaRPr lang="en-US" sz="3600" kern="1200" dirty="0">
            <a:solidFill>
              <a:schemeClr val="tx1"/>
            </a:solidFill>
            <a:latin typeface="Corbel"/>
            <a:cs typeface="Corbel"/>
          </a:endParaRPr>
        </a:p>
      </dsp:txBody>
      <dsp:txXfrm>
        <a:off x="706754" y="2277395"/>
        <a:ext cx="2625090" cy="2185587"/>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725C6B2-4005-3F45-B949-D458CAFEE6E3}">
      <dsp:nvSpPr>
        <dsp:cNvPr id="0" name=""/>
        <dsp:cNvSpPr/>
      </dsp:nvSpPr>
      <dsp:spPr>
        <a:xfrm>
          <a:off x="4464" y="2266686"/>
          <a:ext cx="1384101" cy="553640"/>
        </a:xfrm>
        <a:prstGeom prst="homePlate">
          <a:avLst/>
        </a:prstGeom>
        <a:solidFill>
          <a:schemeClr val="accent6">
            <a:alpha val="90000"/>
            <a:hueOff val="0"/>
            <a:satOff val="0"/>
            <a:lumOff val="0"/>
            <a:alphaOff val="0"/>
          </a:schemeClr>
        </a:solidFill>
        <a:ln w="25400" cap="flat" cmpd="sng" algn="ctr">
          <a:solidFill>
            <a:srgbClr val="253356"/>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32004" rIns="16002" bIns="32004" numCol="1" spcCol="1270" anchor="ctr" anchorCtr="0">
          <a:noAutofit/>
        </a:bodyPr>
        <a:lstStyle/>
        <a:p>
          <a:pPr lvl="0" algn="ctr" defTabSz="533400">
            <a:lnSpc>
              <a:spcPct val="90000"/>
            </a:lnSpc>
            <a:spcBef>
              <a:spcPct val="0"/>
            </a:spcBef>
            <a:spcAft>
              <a:spcPct val="35000"/>
            </a:spcAft>
          </a:pPr>
          <a:r>
            <a:rPr lang="en-US" sz="1200" kern="1200" dirty="0" smtClean="0">
              <a:solidFill>
                <a:schemeClr val="tx1"/>
              </a:solidFill>
              <a:latin typeface="Corbel" panose="020B0503020204020204" pitchFamily="34" charset="0"/>
            </a:rPr>
            <a:t>Prep</a:t>
          </a:r>
          <a:endParaRPr lang="en-US" sz="1200" kern="1200" dirty="0">
            <a:solidFill>
              <a:schemeClr val="tx1"/>
            </a:solidFill>
            <a:latin typeface="Corbel" panose="020B0503020204020204" pitchFamily="34" charset="0"/>
          </a:endParaRPr>
        </a:p>
      </dsp:txBody>
      <dsp:txXfrm>
        <a:off x="4464" y="2266686"/>
        <a:ext cx="1245691" cy="553640"/>
      </dsp:txXfrm>
    </dsp:sp>
    <dsp:sp modelId="{CBEE2E66-459B-4E4E-9CF1-CB6040994117}">
      <dsp:nvSpPr>
        <dsp:cNvPr id="0" name=""/>
        <dsp:cNvSpPr/>
      </dsp:nvSpPr>
      <dsp:spPr>
        <a:xfrm>
          <a:off x="1111746" y="2266686"/>
          <a:ext cx="1384101" cy="553640"/>
        </a:xfrm>
        <a:prstGeom prst="chevron">
          <a:avLst/>
        </a:prstGeom>
        <a:solidFill>
          <a:schemeClr val="accent6">
            <a:alpha val="90000"/>
            <a:hueOff val="0"/>
            <a:satOff val="0"/>
            <a:lumOff val="0"/>
            <a:alphaOff val="-5714"/>
          </a:schemeClr>
        </a:solidFill>
        <a:ln w="25400" cap="flat" cmpd="sng" algn="ctr">
          <a:solidFill>
            <a:srgbClr val="253356"/>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32004" rIns="16002" bIns="32004" numCol="1" spcCol="1270" anchor="ctr" anchorCtr="0">
          <a:noAutofit/>
        </a:bodyPr>
        <a:lstStyle/>
        <a:p>
          <a:pPr lvl="0" algn="ctr" defTabSz="533400">
            <a:lnSpc>
              <a:spcPct val="90000"/>
            </a:lnSpc>
            <a:spcBef>
              <a:spcPct val="0"/>
            </a:spcBef>
            <a:spcAft>
              <a:spcPct val="35000"/>
            </a:spcAft>
          </a:pPr>
          <a:r>
            <a:rPr lang="en-US" sz="1200" kern="1200" dirty="0" smtClean="0">
              <a:solidFill>
                <a:schemeClr val="tx1"/>
              </a:solidFill>
              <a:latin typeface="Corbel" panose="020B0503020204020204" pitchFamily="34" charset="0"/>
            </a:rPr>
            <a:t>Land the meeting</a:t>
          </a:r>
          <a:endParaRPr lang="en-US" sz="1200" kern="1200" dirty="0">
            <a:solidFill>
              <a:schemeClr val="tx1"/>
            </a:solidFill>
            <a:latin typeface="Corbel" panose="020B0503020204020204" pitchFamily="34" charset="0"/>
          </a:endParaRPr>
        </a:p>
      </dsp:txBody>
      <dsp:txXfrm>
        <a:off x="1388566" y="2266686"/>
        <a:ext cx="830461" cy="553640"/>
      </dsp:txXfrm>
    </dsp:sp>
    <dsp:sp modelId="{FB909529-7AA5-8943-89D3-C186B7F4A30A}">
      <dsp:nvSpPr>
        <dsp:cNvPr id="0" name=""/>
        <dsp:cNvSpPr/>
      </dsp:nvSpPr>
      <dsp:spPr>
        <a:xfrm>
          <a:off x="2219027" y="2266686"/>
          <a:ext cx="1384101" cy="553640"/>
        </a:xfrm>
        <a:prstGeom prst="chevron">
          <a:avLst/>
        </a:prstGeom>
        <a:solidFill>
          <a:schemeClr val="accent6">
            <a:alpha val="90000"/>
            <a:hueOff val="0"/>
            <a:satOff val="0"/>
            <a:lumOff val="0"/>
            <a:alphaOff val="-11429"/>
          </a:schemeClr>
        </a:solidFill>
        <a:ln w="25400" cap="flat" cmpd="sng" algn="ctr">
          <a:solidFill>
            <a:srgbClr val="253356"/>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32004" rIns="16002" bIns="32004" numCol="1" spcCol="1270" anchor="ctr" anchorCtr="0">
          <a:noAutofit/>
        </a:bodyPr>
        <a:lstStyle/>
        <a:p>
          <a:pPr lvl="0" algn="ctr" defTabSz="533400">
            <a:lnSpc>
              <a:spcPct val="90000"/>
            </a:lnSpc>
            <a:spcBef>
              <a:spcPct val="0"/>
            </a:spcBef>
            <a:spcAft>
              <a:spcPct val="35000"/>
            </a:spcAft>
          </a:pPr>
          <a:r>
            <a:rPr lang="en-US" sz="1200" kern="1200" dirty="0" smtClean="0">
              <a:solidFill>
                <a:schemeClr val="tx1"/>
              </a:solidFill>
              <a:latin typeface="Corbel" panose="020B0503020204020204" pitchFamily="34" charset="0"/>
            </a:rPr>
            <a:t>Opening</a:t>
          </a:r>
          <a:endParaRPr lang="en-US" sz="1200" kern="1200" dirty="0">
            <a:solidFill>
              <a:schemeClr val="tx1"/>
            </a:solidFill>
            <a:latin typeface="Corbel" panose="020B0503020204020204" pitchFamily="34" charset="0"/>
          </a:endParaRPr>
        </a:p>
      </dsp:txBody>
      <dsp:txXfrm>
        <a:off x="2495847" y="2266686"/>
        <a:ext cx="830461" cy="553640"/>
      </dsp:txXfrm>
    </dsp:sp>
    <dsp:sp modelId="{AB6ACCF3-549B-8843-A6DC-587CC94AB804}">
      <dsp:nvSpPr>
        <dsp:cNvPr id="0" name=""/>
        <dsp:cNvSpPr/>
      </dsp:nvSpPr>
      <dsp:spPr>
        <a:xfrm>
          <a:off x="3326308" y="2266686"/>
          <a:ext cx="1384101" cy="553640"/>
        </a:xfrm>
        <a:prstGeom prst="chevron">
          <a:avLst/>
        </a:prstGeom>
        <a:solidFill>
          <a:schemeClr val="accent6">
            <a:alpha val="90000"/>
            <a:hueOff val="0"/>
            <a:satOff val="0"/>
            <a:lumOff val="0"/>
            <a:alphaOff val="-17143"/>
          </a:schemeClr>
        </a:solidFill>
        <a:ln w="25400" cap="flat" cmpd="sng" algn="ctr">
          <a:solidFill>
            <a:srgbClr val="253356"/>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32004" rIns="16002" bIns="32004" numCol="1" spcCol="1270" anchor="ctr" anchorCtr="0">
          <a:noAutofit/>
        </a:bodyPr>
        <a:lstStyle/>
        <a:p>
          <a:pPr lvl="0" algn="ctr" defTabSz="533400">
            <a:lnSpc>
              <a:spcPct val="90000"/>
            </a:lnSpc>
            <a:spcBef>
              <a:spcPct val="0"/>
            </a:spcBef>
            <a:spcAft>
              <a:spcPct val="35000"/>
            </a:spcAft>
          </a:pPr>
          <a:r>
            <a:rPr lang="en-US" sz="1200" kern="1200" dirty="0" smtClean="0">
              <a:solidFill>
                <a:schemeClr val="tx1"/>
              </a:solidFill>
              <a:latin typeface="Corbel" panose="020B0503020204020204" pitchFamily="34" charset="0"/>
            </a:rPr>
            <a:t>The Case</a:t>
          </a:r>
          <a:endParaRPr lang="en-US" sz="1200" kern="1200" dirty="0">
            <a:solidFill>
              <a:schemeClr val="tx1"/>
            </a:solidFill>
            <a:latin typeface="Corbel" panose="020B0503020204020204" pitchFamily="34" charset="0"/>
          </a:endParaRPr>
        </a:p>
      </dsp:txBody>
      <dsp:txXfrm>
        <a:off x="3603128" y="2266686"/>
        <a:ext cx="830461" cy="553640"/>
      </dsp:txXfrm>
    </dsp:sp>
    <dsp:sp modelId="{DDA457CC-CA1B-F244-8B48-A91343A29550}">
      <dsp:nvSpPr>
        <dsp:cNvPr id="0" name=""/>
        <dsp:cNvSpPr/>
      </dsp:nvSpPr>
      <dsp:spPr>
        <a:xfrm>
          <a:off x="4433589" y="2266686"/>
          <a:ext cx="1384101" cy="553640"/>
        </a:xfrm>
        <a:prstGeom prst="chevron">
          <a:avLst/>
        </a:prstGeom>
        <a:solidFill>
          <a:schemeClr val="accent6">
            <a:alpha val="90000"/>
            <a:hueOff val="0"/>
            <a:satOff val="0"/>
            <a:lumOff val="0"/>
            <a:alphaOff val="-22857"/>
          </a:schemeClr>
        </a:solidFill>
        <a:ln w="25400" cap="flat" cmpd="sng" algn="ctr">
          <a:solidFill>
            <a:srgbClr val="253356"/>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32004" rIns="16002" bIns="32004" numCol="1" spcCol="1270" anchor="ctr" anchorCtr="0">
          <a:noAutofit/>
        </a:bodyPr>
        <a:lstStyle/>
        <a:p>
          <a:pPr lvl="0" algn="ctr" defTabSz="533400">
            <a:lnSpc>
              <a:spcPct val="90000"/>
            </a:lnSpc>
            <a:spcBef>
              <a:spcPct val="0"/>
            </a:spcBef>
            <a:spcAft>
              <a:spcPct val="35000"/>
            </a:spcAft>
          </a:pPr>
          <a:r>
            <a:rPr lang="en-US" sz="1200" kern="1200" dirty="0" smtClean="0">
              <a:solidFill>
                <a:schemeClr val="tx1"/>
              </a:solidFill>
              <a:latin typeface="Corbel" panose="020B0503020204020204" pitchFamily="34" charset="0"/>
            </a:rPr>
            <a:t>The Ask</a:t>
          </a:r>
          <a:endParaRPr lang="en-US" sz="1200" kern="1200" dirty="0">
            <a:solidFill>
              <a:schemeClr val="tx1"/>
            </a:solidFill>
            <a:latin typeface="Corbel" panose="020B0503020204020204" pitchFamily="34" charset="0"/>
          </a:endParaRPr>
        </a:p>
      </dsp:txBody>
      <dsp:txXfrm>
        <a:off x="4710409" y="2266686"/>
        <a:ext cx="830461" cy="553640"/>
      </dsp:txXfrm>
    </dsp:sp>
    <dsp:sp modelId="{DF8EAD5B-3CA7-5945-ACAB-015409A30304}">
      <dsp:nvSpPr>
        <dsp:cNvPr id="0" name=""/>
        <dsp:cNvSpPr/>
      </dsp:nvSpPr>
      <dsp:spPr>
        <a:xfrm>
          <a:off x="5540871" y="2266686"/>
          <a:ext cx="1384101" cy="553640"/>
        </a:xfrm>
        <a:prstGeom prst="chevron">
          <a:avLst/>
        </a:prstGeom>
        <a:solidFill>
          <a:schemeClr val="accent6">
            <a:alpha val="90000"/>
            <a:hueOff val="0"/>
            <a:satOff val="0"/>
            <a:lumOff val="0"/>
            <a:alphaOff val="-28571"/>
          </a:schemeClr>
        </a:solidFill>
        <a:ln w="25400" cap="flat" cmpd="sng" algn="ctr">
          <a:solidFill>
            <a:srgbClr val="253356"/>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32004" rIns="16002" bIns="32004" numCol="1" spcCol="1270" anchor="ctr" anchorCtr="0">
          <a:noAutofit/>
        </a:bodyPr>
        <a:lstStyle/>
        <a:p>
          <a:pPr lvl="0" algn="ctr" defTabSz="533400">
            <a:lnSpc>
              <a:spcPct val="90000"/>
            </a:lnSpc>
            <a:spcBef>
              <a:spcPct val="0"/>
            </a:spcBef>
            <a:spcAft>
              <a:spcPct val="35000"/>
            </a:spcAft>
          </a:pPr>
          <a:r>
            <a:rPr lang="en-US" sz="1200" kern="1200" dirty="0" smtClean="0">
              <a:solidFill>
                <a:schemeClr val="tx1"/>
              </a:solidFill>
              <a:latin typeface="Corbel" panose="020B0503020204020204" pitchFamily="34" charset="0"/>
            </a:rPr>
            <a:t>The Negotiation </a:t>
          </a:r>
          <a:endParaRPr lang="en-US" sz="1200" kern="1200" dirty="0">
            <a:solidFill>
              <a:schemeClr val="tx1"/>
            </a:solidFill>
            <a:latin typeface="Corbel" panose="020B0503020204020204" pitchFamily="34" charset="0"/>
          </a:endParaRPr>
        </a:p>
      </dsp:txBody>
      <dsp:txXfrm>
        <a:off x="5817691" y="2266686"/>
        <a:ext cx="830461" cy="553640"/>
      </dsp:txXfrm>
    </dsp:sp>
    <dsp:sp modelId="{01EE91D5-146B-CC42-87CB-768A919C7FF1}">
      <dsp:nvSpPr>
        <dsp:cNvPr id="0" name=""/>
        <dsp:cNvSpPr/>
      </dsp:nvSpPr>
      <dsp:spPr>
        <a:xfrm>
          <a:off x="6648152" y="2266686"/>
          <a:ext cx="1384101" cy="553640"/>
        </a:xfrm>
        <a:prstGeom prst="chevron">
          <a:avLst/>
        </a:prstGeom>
        <a:solidFill>
          <a:schemeClr val="accent6">
            <a:alpha val="90000"/>
            <a:hueOff val="0"/>
            <a:satOff val="0"/>
            <a:lumOff val="0"/>
            <a:alphaOff val="-34286"/>
          </a:schemeClr>
        </a:solidFill>
        <a:ln w="25400" cap="flat" cmpd="sng" algn="ctr">
          <a:solidFill>
            <a:srgbClr val="253356"/>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32004" rIns="16002" bIns="32004" numCol="1" spcCol="1270" anchor="ctr" anchorCtr="0">
          <a:noAutofit/>
        </a:bodyPr>
        <a:lstStyle/>
        <a:p>
          <a:pPr lvl="0" algn="ctr" defTabSz="533400">
            <a:lnSpc>
              <a:spcPct val="90000"/>
            </a:lnSpc>
            <a:spcBef>
              <a:spcPct val="0"/>
            </a:spcBef>
            <a:spcAft>
              <a:spcPct val="35000"/>
            </a:spcAft>
          </a:pPr>
          <a:r>
            <a:rPr lang="en-US" sz="1200" kern="1200" dirty="0" smtClean="0">
              <a:solidFill>
                <a:schemeClr val="tx1"/>
              </a:solidFill>
              <a:latin typeface="Corbel" panose="020B0503020204020204" pitchFamily="34" charset="0"/>
            </a:rPr>
            <a:t>The Close</a:t>
          </a:r>
          <a:endParaRPr lang="en-US" sz="1200" kern="1200" dirty="0">
            <a:solidFill>
              <a:schemeClr val="tx1"/>
            </a:solidFill>
            <a:latin typeface="Corbel" panose="020B0503020204020204" pitchFamily="34" charset="0"/>
          </a:endParaRPr>
        </a:p>
      </dsp:txBody>
      <dsp:txXfrm>
        <a:off x="6924972" y="2266686"/>
        <a:ext cx="830461" cy="553640"/>
      </dsp:txXfrm>
    </dsp:sp>
    <dsp:sp modelId="{266BEE23-5060-CC4E-B010-D6386966DD31}">
      <dsp:nvSpPr>
        <dsp:cNvPr id="0" name=""/>
        <dsp:cNvSpPr/>
      </dsp:nvSpPr>
      <dsp:spPr>
        <a:xfrm>
          <a:off x="7755433" y="2266686"/>
          <a:ext cx="1384101" cy="553640"/>
        </a:xfrm>
        <a:prstGeom prst="chevron">
          <a:avLst/>
        </a:prstGeom>
        <a:solidFill>
          <a:schemeClr val="accent6">
            <a:alpha val="90000"/>
            <a:hueOff val="0"/>
            <a:satOff val="0"/>
            <a:lumOff val="0"/>
            <a:alphaOff val="-40000"/>
          </a:schemeClr>
        </a:solidFill>
        <a:ln w="25400" cap="flat" cmpd="sng" algn="ctr">
          <a:solidFill>
            <a:srgbClr val="253356"/>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32004" rIns="16002" bIns="32004" numCol="1" spcCol="1270" anchor="ctr" anchorCtr="0">
          <a:noAutofit/>
        </a:bodyPr>
        <a:lstStyle/>
        <a:p>
          <a:pPr lvl="0" algn="ctr" defTabSz="533400">
            <a:lnSpc>
              <a:spcPct val="90000"/>
            </a:lnSpc>
            <a:spcBef>
              <a:spcPct val="0"/>
            </a:spcBef>
            <a:spcAft>
              <a:spcPct val="35000"/>
            </a:spcAft>
          </a:pPr>
          <a:r>
            <a:rPr lang="en-US" sz="1200" kern="1200" dirty="0" smtClean="0">
              <a:solidFill>
                <a:schemeClr val="tx1"/>
              </a:solidFill>
              <a:latin typeface="Corbel" panose="020B0503020204020204" pitchFamily="34" charset="0"/>
            </a:rPr>
            <a:t>Post Meeting</a:t>
          </a:r>
          <a:endParaRPr lang="en-US" sz="1200" kern="1200" dirty="0">
            <a:solidFill>
              <a:schemeClr val="tx1"/>
            </a:solidFill>
            <a:latin typeface="Corbel" panose="020B0503020204020204" pitchFamily="34" charset="0"/>
          </a:endParaRPr>
        </a:p>
      </dsp:txBody>
      <dsp:txXfrm>
        <a:off x="8032253" y="2266686"/>
        <a:ext cx="830461" cy="553640"/>
      </dsp:txXfrm>
    </dsp:sp>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10.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venn2">
  <dgm:title val=""/>
  <dgm:desc val=""/>
  <dgm:catLst>
    <dgm:cat type="relationship" pri="30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resizeHandles val="exact"/>
    </dgm:varLst>
    <dgm:alg type="composite">
      <dgm:param type="ar" val="1"/>
    </dgm:alg>
    <dgm:shape xmlns:r="http://schemas.openxmlformats.org/officeDocument/2006/relationships" r:blip="">
      <dgm:adjLst/>
    </dgm:shape>
    <dgm:presOf/>
    <dgm:choose name="Name1">
      <dgm:if name="Name2" axis="ch" ptType="node" func="cnt" op="lte" val="3">
        <dgm:constrLst>
          <dgm:constr type="w" for="ch" forName="comp1" refType="w"/>
          <dgm:constr type="h" for="ch" forName="comp1" refType="w" refFor="ch" refForName="comp1"/>
          <dgm:constr type="w" for="ch" forName="comp2" refType="w" fact="0.75"/>
          <dgm:constr type="h" for="ch" forName="comp2" refType="w" refFor="ch" refForName="comp2"/>
          <dgm:constr type="ctrX" for="ch" forName="comp2" refType="ctrX" refFor="ch" refForName="comp1"/>
          <dgm:constr type="b" for="ch" forName="comp2" refType="b" refFor="ch" refForName="comp1"/>
          <dgm:constr type="w" for="ch" forName="comp3" refType="w" fact="0.5"/>
          <dgm:constr type="h" for="ch" forName="comp3" refType="w" refFor="ch" refForName="comp3"/>
          <dgm:constr type="ctrX" for="ch" forName="comp3" refType="ctrX" refFor="ch" refForName="comp1"/>
          <dgm:constr type="b" for="ch" forName="comp3" refType="b" refFor="ch" refForName="comp1"/>
          <dgm:constr type="primFontSz" for="des" ptType="node" op="equ" val="65"/>
        </dgm:constrLst>
      </dgm:if>
      <dgm:if name="Name3" axis="ch" ptType="node" func="cnt" op="equ" val="4">
        <dgm:constrLst>
          <dgm:constr type="w" for="ch" forName="comp1" refType="w"/>
          <dgm:constr type="h" for="ch" forName="comp1" refType="w" refFor="ch" refForName="comp1"/>
          <dgm:constr type="w" for="ch" forName="comp2" refType="w" fact="0.8"/>
          <dgm:constr type="h" for="ch" forName="comp2" refType="w" refFor="ch" refForName="comp2"/>
          <dgm:constr type="ctrX" for="ch" forName="comp2" refType="ctrX" refFor="ch" refForName="comp1"/>
          <dgm:constr type="b" for="ch" forName="comp2" refType="b" refFor="ch" refForName="comp1"/>
          <dgm:constr type="w" for="ch" forName="comp3" refType="w" fact="0.6"/>
          <dgm:constr type="h" for="ch" forName="comp3" refType="w" refFor="ch" refForName="comp3"/>
          <dgm:constr type="ctrX" for="ch" forName="comp3" refType="ctrX" refFor="ch" refForName="comp1"/>
          <dgm:constr type="b" for="ch" forName="comp3" refType="b" refFor="ch" refForName="comp1"/>
          <dgm:constr type="w" for="ch" forName="comp4" refType="w" fact="0.4"/>
          <dgm:constr type="h" for="ch" forName="comp4" refType="w" refFor="ch" refForName="comp4"/>
          <dgm:constr type="ctrX" for="ch" forName="comp4" refType="ctrX" refFor="ch" refForName="comp1"/>
          <dgm:constr type="b" for="ch" forName="comp4" refType="b" refFor="ch" refForName="comp1"/>
          <dgm:constr type="primFontSz" for="des" ptType="node" op="equ" val="65"/>
        </dgm:constrLst>
      </dgm:if>
      <dgm:else name="Name4">
        <dgm:constrLst>
          <dgm:constr type="w" for="ch" forName="comp1" refType="w"/>
          <dgm:constr type="h" for="ch" forName="comp1" refType="w" refFor="ch" refForName="comp1"/>
          <dgm:constr type="w" for="ch" forName="comp2" refType="w" fact="0.85"/>
          <dgm:constr type="h" for="ch" forName="comp2" refType="w" refFor="ch" refForName="comp2"/>
          <dgm:constr type="ctrX" for="ch" forName="comp2" refType="ctrX" refFor="ch" refForName="comp1"/>
          <dgm:constr type="b" for="ch" forName="comp2" refType="b" refFor="ch" refForName="comp1"/>
          <dgm:constr type="w" for="ch" forName="comp3" refType="w" fact="0.7"/>
          <dgm:constr type="h" for="ch" forName="comp3" refType="w" refFor="ch" refForName="comp3"/>
          <dgm:constr type="ctrX" for="ch" forName="comp3" refType="ctrX" refFor="ch" refForName="comp1"/>
          <dgm:constr type="b" for="ch" forName="comp3" refType="b" refFor="ch" refForName="comp1"/>
          <dgm:constr type="w" for="ch" forName="comp4" refType="w" fact="0.55"/>
          <dgm:constr type="h" for="ch" forName="comp4" refType="w" refFor="ch" refForName="comp4"/>
          <dgm:constr type="ctrX" for="ch" forName="comp4" refType="ctrX" refFor="ch" refForName="comp1"/>
          <dgm:constr type="b" for="ch" forName="comp4" refType="b" refFor="ch" refForName="comp1"/>
          <dgm:constr type="w" for="ch" forName="comp5" refType="w" fact="0.4"/>
          <dgm:constr type="h" for="ch" forName="comp5" refType="w" refFor="ch" refForName="comp5"/>
          <dgm:constr type="ctrX" for="ch" forName="comp5" refType="ctrX" refFor="ch" refForName="comp1"/>
          <dgm:constr type="b" for="ch" forName="comp5" refType="b" refFor="ch" refForName="comp1"/>
          <dgm:constr type="w" for="ch" forName="comp6" refType="w" fact="0.25"/>
          <dgm:constr type="h" for="ch" forName="comp6" refType="w" refFor="ch" refForName="comp6"/>
          <dgm:constr type="ctrX" for="ch" forName="comp6" refType="ctrX" refFor="ch" refForName="comp1"/>
          <dgm:constr type="b" for="ch" forName="comp6" refType="b" refFor="ch" refForName="comp1"/>
          <dgm:constr type="w" for="ch" forName="comp7" refType="w" fact="0.15"/>
          <dgm:constr type="h" for="ch" forName="comp7" refType="w" refFor="ch" refForName="comp7"/>
          <dgm:constr type="ctrX" for="ch" forName="comp7" refType="ctrX" refFor="ch" refForName="comp1"/>
          <dgm:constr type="b" for="ch" forName="comp7" refType="b" refFor="ch" refForName="comp1"/>
          <dgm:constr type="primFontSz" for="des" ptType="node" op="equ" val="65"/>
        </dgm:constrLst>
      </dgm:else>
    </dgm:choose>
    <dgm:ruleLst/>
    <dgm:choose name="Name5">
      <dgm:if name="Name6" axis="ch" ptType="node" func="cnt" op="gte" val="1">
        <dgm:layoutNode name="comp1">
          <dgm:alg type="composite"/>
          <dgm:shape xmlns:r="http://schemas.openxmlformats.org/officeDocument/2006/relationships" r:blip="">
            <dgm:adjLst/>
          </dgm:shape>
          <dgm:presOf/>
          <dgm:choose name="Name7">
            <dgm:if name="Name8" axis="ch" ptType="node" func="cnt" op="equ" val="1">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5"/>
                <dgm:constr type="w" for="ch" forName="c1text" refType="w" refFor="ch" refForName="circle1" fact="0.70711"/>
                <dgm:constr type="h" for="ch" forName="c1text" refType="h" refFor="ch" refForName="circle1" fact="0.5"/>
              </dgm:constrLst>
            </dgm:if>
            <dgm:if name="Name9" axis="ch" ptType="node" func="cnt" op="equ" val="2">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6"/>
                <dgm:constr type="w" for="ch" forName="c1text" refType="w" refFor="ch" refForName="circle1" fact="0.525"/>
                <dgm:constr type="h" for="ch" forName="c1text" refType="h" refFor="ch" refForName="circle1" fact="0.17"/>
              </dgm:constrLst>
            </dgm:if>
            <dgm:if name="Name10" axis="ch" ptType="node" func="cnt" op="equ" val="3">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3495"/>
                <dgm:constr type="h" for="ch" forName="c1text" refType="h" refFor="ch" refForName="circle1" fact="0.15"/>
              </dgm:constrLst>
            </dgm:if>
            <dgm:if name="Name11" axis="ch" ptType="node" func="cnt" op="equ" val="4">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2796"/>
                <dgm:constr type="h" for="ch" forName="c1text" refType="h" refFor="ch" refForName="circle1" fact="0.15"/>
              </dgm:constrLst>
            </dgm:if>
            <dgm:if name="Name12" axis="ch" ptType="node" func="cnt" op="gte" val="5">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
                <dgm:constr type="w" for="ch" forName="c1text" refType="w" refFor="ch" refForName="circle1" fact="0.375"/>
                <dgm:constr type="h" for="ch" forName="c1text" refType="h" refFor="ch" refForName="circle1" fact="0.1"/>
              </dgm:constrLst>
            </dgm:if>
            <dgm:else name="Name13"/>
          </dgm:choose>
          <dgm:ruleLst/>
          <dgm:layoutNode name="circle1" styleLbl="node1">
            <dgm:alg type="sp"/>
            <dgm:shape xmlns:r="http://schemas.openxmlformats.org/officeDocument/2006/relationships" type="ellipse" r:blip="">
              <dgm:adjLst/>
            </dgm:shape>
            <dgm:presOf axis="ch desOrSelf" ptType="node node" st="1 1" cnt="1 0"/>
            <dgm:constrLst>
              <dgm:constr type="h" refType="w"/>
            </dgm:constrLst>
            <dgm:ruleLst/>
          </dgm:layoutNode>
          <dgm:layoutNode name="c1text">
            <dgm:varLst>
              <dgm:bulletEnabled val="1"/>
            </dgm:varLst>
            <dgm:alg type="tx"/>
            <dgm:shape xmlns:r="http://schemas.openxmlformats.org/officeDocument/2006/relationships" type="rect" r:blip="" hideGeom="1">
              <dgm:adjLst/>
            </dgm:shape>
            <dgm:presOf axis="ch desOrSelf" ptType="node node" st="1 1" cnt="1 0"/>
            <dgm:constrLst/>
            <dgm:ruleLst>
              <dgm:rule type="primFontSz" val="5" fact="NaN" max="NaN"/>
            </dgm:ruleLst>
          </dgm:layoutNode>
        </dgm:layoutNode>
      </dgm:if>
      <dgm:else name="Name14"/>
    </dgm:choose>
    <dgm:choose name="Name15">
      <dgm:if name="Name16" axis="ch" ptType="node" func="cnt" op="gte" val="2">
        <dgm:layoutNode name="comp2">
          <dgm:alg type="composite"/>
          <dgm:shape xmlns:r="http://schemas.openxmlformats.org/officeDocument/2006/relationships" r:blip="">
            <dgm:adjLst/>
          </dgm:shape>
          <dgm:presOf/>
          <dgm:choose name="Name17">
            <dgm:if name="Name18" axis="ch" ptType="node" func="cnt" op="equ" val="2">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5"/>
                <dgm:constr type="w" for="ch" forName="c2text" refType="w" refFor="ch" refForName="circle2" fact="0.70711"/>
                <dgm:constr type="h" for="ch" forName="c2text" refType="h" refFor="ch" refForName="circle2" fact="0.5"/>
              </dgm:constrLst>
            </dgm:if>
            <dgm:if name="Name19" axis="ch" ptType="node" func="cnt" op="equ" val="3">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625"/>
                <dgm:constr type="w" for="ch" forName="c2text" refType="w" refFor="ch" refForName="circle2" fact="0.466"/>
                <dgm:constr type="h" for="ch" forName="c2text" refType="h" refFor="ch" refForName="circle2" fact="0.1875"/>
              </dgm:constrLst>
            </dgm:if>
            <dgm:if name="Name20" axis="ch" ptType="node" func="cnt" op="equ" val="4">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
                <dgm:constr type="w" for="ch" forName="c2text" refType="w" refFor="ch" refForName="circle2" fact="0.3495"/>
                <dgm:constr type="h" for="ch" forName="c2text" refType="h" refFor="ch" refForName="circle2" fact="0.18"/>
              </dgm:constrLst>
            </dgm:if>
            <dgm:if name="Name21" axis="ch" ptType="node" func="cnt" op="gte" val="5">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15"/>
                <dgm:constr type="w" for="ch" forName="c2text" refType="w" refFor="ch" refForName="circle2" fact="0.43125"/>
                <dgm:constr type="h" for="ch" forName="c2text" refType="h" refFor="ch" refForName="circle2" fact="0.115"/>
              </dgm:constrLst>
            </dgm:if>
            <dgm:else name="Name22"/>
          </dgm:choose>
          <dgm:ruleLst/>
          <dgm:layoutNode name="circle2" styleLbl="node1">
            <dgm:alg type="sp"/>
            <dgm:shape xmlns:r="http://schemas.openxmlformats.org/officeDocument/2006/relationships" type="ellipse" r:blip="">
              <dgm:adjLst/>
            </dgm:shape>
            <dgm:presOf axis="ch desOrSelf" ptType="node node" st="2 1" cnt="1 0"/>
            <dgm:constrLst>
              <dgm:constr type="h" refType="w"/>
            </dgm:constrLst>
            <dgm:ruleLst/>
          </dgm:layoutNode>
          <dgm:layoutNode name="c2text">
            <dgm:varLst>
              <dgm:bulletEnabled val="1"/>
            </dgm:varLst>
            <dgm:alg type="tx"/>
            <dgm:shape xmlns:r="http://schemas.openxmlformats.org/officeDocument/2006/relationships" type="rect" r:blip="" hideGeom="1">
              <dgm:adjLst/>
            </dgm:shape>
            <dgm:presOf axis="ch desOrSelf" ptType="node node" st="2 1" cnt="1 0"/>
            <dgm:constrLst/>
            <dgm:ruleLst>
              <dgm:rule type="primFontSz" val="5" fact="NaN" max="NaN"/>
            </dgm:ruleLst>
          </dgm:layoutNode>
        </dgm:layoutNode>
      </dgm:if>
      <dgm:else name="Name23"/>
    </dgm:choose>
    <dgm:choose name="Name24">
      <dgm:if name="Name25" axis="ch" ptType="node" func="cnt" op="gte" val="3">
        <dgm:layoutNode name="comp3">
          <dgm:alg type="composite"/>
          <dgm:shape xmlns:r="http://schemas.openxmlformats.org/officeDocument/2006/relationships" r:blip="">
            <dgm:adjLst/>
          </dgm:shape>
          <dgm:presOf/>
          <dgm:choose name="Name26">
            <dgm:if name="Name27" axis="ch" ptType="node" func="cnt" op="equ" val="3">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5"/>
                <dgm:constr type="w" for="ch" forName="c3text" refType="w" refFor="ch" refForName="circle3" fact="0.70711"/>
                <dgm:constr type="h" for="ch" forName="c3text" refType="h" refFor="ch" refForName="circle3" fact="0.5"/>
              </dgm:constrLst>
            </dgm:if>
            <dgm:if name="Name28" axis="ch" ptType="node" func="cnt" op="equ" val="4">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875"/>
                <dgm:constr type="w" for="ch" forName="c3text" refType="w" refFor="ch" refForName="circle3" fact="0.466"/>
                <dgm:constr type="h" for="ch" forName="c3text" refType="h" refFor="ch" refForName="circle3" fact="0.225"/>
              </dgm:constrLst>
            </dgm:if>
            <dgm:if name="Name29" axis="ch" ptType="node" func="cnt" op="gte" val="5">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38"/>
                <dgm:constr type="w" for="ch" forName="c3text" refType="w" refFor="ch" refForName="circle3" fact="0.5175"/>
                <dgm:constr type="h" for="ch" forName="c3text" refType="h" refFor="ch" refForName="circle3" fact="0.138"/>
              </dgm:constrLst>
            </dgm:if>
            <dgm:else name="Name30"/>
          </dgm:choose>
          <dgm:ruleLst/>
          <dgm:layoutNode name="circle3" styleLbl="node1">
            <dgm:alg type="sp"/>
            <dgm:shape xmlns:r="http://schemas.openxmlformats.org/officeDocument/2006/relationships" type="ellipse" r:blip="">
              <dgm:adjLst/>
            </dgm:shape>
            <dgm:presOf axis="ch desOrSelf" ptType="node node" st="3 1" cnt="1 0"/>
            <dgm:constrLst>
              <dgm:constr type="h" refType="w"/>
            </dgm:constrLst>
            <dgm:ruleLst/>
          </dgm:layoutNode>
          <dgm:layoutNode name="c3text">
            <dgm:varLst>
              <dgm:bulletEnabled val="1"/>
            </dgm:varLst>
            <dgm:alg type="tx"/>
            <dgm:shape xmlns:r="http://schemas.openxmlformats.org/officeDocument/2006/relationships" type="rect" r:blip="" hideGeom="1">
              <dgm:adjLst/>
            </dgm:shape>
            <dgm:presOf axis="ch desOrSelf" ptType="node node" st="3 1" cnt="1 0"/>
            <dgm:constrLst/>
            <dgm:ruleLst>
              <dgm:rule type="primFontSz" val="5" fact="NaN" max="NaN"/>
            </dgm:ruleLst>
          </dgm:layoutNode>
        </dgm:layoutNode>
      </dgm:if>
      <dgm:else name="Name31"/>
    </dgm:choose>
    <dgm:choose name="Name32">
      <dgm:if name="Name33" axis="ch" ptType="node" func="cnt" op="gte" val="4">
        <dgm:layoutNode name="comp4">
          <dgm:alg type="composite"/>
          <dgm:shape xmlns:r="http://schemas.openxmlformats.org/officeDocument/2006/relationships" r:blip="">
            <dgm:adjLst/>
          </dgm:shape>
          <dgm:presOf/>
          <dgm:choose name="Name34">
            <dgm:if name="Name35" axis="ch" ptType="node" func="cnt" op="equ" val="4">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5"/>
                <dgm:constr type="w" for="ch" forName="c4text" refType="w" refFor="ch" refForName="circle4" fact="0.70711"/>
                <dgm:constr type="h" for="ch" forName="c4text" refType="h" refFor="ch" refForName="circle4" fact="0.5"/>
              </dgm:constrLst>
            </dgm:if>
            <dgm:if name="Name36" axis="ch" ptType="node" func="cnt" op="gte" val="5">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18"/>
                <dgm:constr type="w" for="ch" forName="c4text" refType="w" refFor="ch" refForName="circle4" fact="0.54"/>
                <dgm:constr type="h" for="ch" forName="c4text" refType="h" refFor="ch" refForName="circle4" fact="0.18"/>
              </dgm:constrLst>
            </dgm:if>
            <dgm:else name="Name37"/>
          </dgm:choose>
          <dgm:ruleLst/>
          <dgm:layoutNode name="circle4" styleLbl="node1">
            <dgm:alg type="sp"/>
            <dgm:shape xmlns:r="http://schemas.openxmlformats.org/officeDocument/2006/relationships" type="ellipse" r:blip="">
              <dgm:adjLst/>
            </dgm:shape>
            <dgm:presOf axis="ch desOrSelf" ptType="node node" st="4 1" cnt="1 0"/>
            <dgm:constrLst>
              <dgm:constr type="h" refType="w"/>
            </dgm:constrLst>
            <dgm:ruleLst/>
          </dgm:layoutNode>
          <dgm:layoutNode name="c4text">
            <dgm:varLst>
              <dgm:bulletEnabled val="1"/>
            </dgm:varLst>
            <dgm:alg type="tx"/>
            <dgm:shape xmlns:r="http://schemas.openxmlformats.org/officeDocument/2006/relationships" type="rect" r:blip="" hideGeom="1">
              <dgm:adjLst/>
            </dgm:shape>
            <dgm:presOf axis="ch desOrSelf" ptType="node node" st="4 1" cnt="1 0"/>
            <dgm:constrLst/>
            <dgm:ruleLst>
              <dgm:rule type="primFontSz" val="5" fact="NaN" max="NaN"/>
            </dgm:ruleLst>
          </dgm:layoutNode>
        </dgm:layoutNode>
      </dgm:if>
      <dgm:else name="Name38"/>
    </dgm:choose>
    <dgm:choose name="Name39">
      <dgm:if name="Name40" axis="ch" ptType="node" func="cnt" op="gte" val="5">
        <dgm:layoutNode name="comp5">
          <dgm:alg type="composite"/>
          <dgm:shape xmlns:r="http://schemas.openxmlformats.org/officeDocument/2006/relationships" r:blip="">
            <dgm:adjLst/>
          </dgm:shape>
          <dgm:presOf/>
          <dgm:choose name="Name41">
            <dgm:if name="Name42" axis="ch" ptType="node" func="cnt" op="equ" val="5">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5"/>
                <dgm:constr type="w" for="ch" forName="c5text" refType="w" refFor="ch" refForName="circle5" fact="0.70711"/>
                <dgm:constr type="h" for="ch" forName="c5text" refType="h" refFor="ch" refForName="circle5" fact="0.5"/>
              </dgm:constrLst>
            </dgm:if>
            <dgm:if name="Name43" axis="ch" ptType="node" func="cnt" op="gte" val="6">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25"/>
                <dgm:constr type="w" for="ch" forName="c5text" refType="w" refFor="ch" refForName="circle5" fact="0.65"/>
                <dgm:constr type="h" for="ch" forName="c5text" refType="h" refFor="ch" refForName="circle5" fact="0.25"/>
              </dgm:constrLst>
            </dgm:if>
            <dgm:else name="Name44"/>
          </dgm:choose>
          <dgm:ruleLst/>
          <dgm:layoutNode name="circle5" styleLbl="node1">
            <dgm:alg type="sp"/>
            <dgm:shape xmlns:r="http://schemas.openxmlformats.org/officeDocument/2006/relationships" type="ellipse" r:blip="">
              <dgm:adjLst/>
            </dgm:shape>
            <dgm:presOf axis="ch desOrSelf" ptType="node node" st="5 1" cnt="1 0"/>
            <dgm:constrLst>
              <dgm:constr type="h" refType="w"/>
            </dgm:constrLst>
            <dgm:ruleLst/>
          </dgm:layoutNode>
          <dgm:layoutNode name="c5text">
            <dgm:varLst>
              <dgm:bulletEnabled val="1"/>
            </dgm:varLst>
            <dgm:alg type="tx"/>
            <dgm:shape xmlns:r="http://schemas.openxmlformats.org/officeDocument/2006/relationships" type="rect" r:blip="" hideGeom="1">
              <dgm:adjLst/>
            </dgm:shape>
            <dgm:presOf axis="ch desOrSelf" ptType="node node" st="5 1" cnt="1 0"/>
            <dgm:constrLst/>
            <dgm:ruleLst>
              <dgm:rule type="primFontSz" val="5" fact="NaN" max="NaN"/>
            </dgm:ruleLst>
          </dgm:layoutNode>
        </dgm:layoutNode>
      </dgm:if>
      <dgm:else name="Name45"/>
    </dgm:choose>
    <dgm:choose name="Name46">
      <dgm:if name="Name47" axis="ch" ptType="node" func="cnt" op="gte" val="6">
        <dgm:layoutNode name="comp6">
          <dgm:alg type="composite"/>
          <dgm:shape xmlns:r="http://schemas.openxmlformats.org/officeDocument/2006/relationships" r:blip="">
            <dgm:adjLst/>
          </dgm:shape>
          <dgm:presOf/>
          <dgm:choose name="Name48">
            <dgm:if name="Name49" axis="ch" ptType="node" func="cnt" op="equ" val="6">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5"/>
                <dgm:constr type="w" for="ch" forName="c6text" refType="w" refFor="ch" refForName="circle6" fact="0.70711"/>
                <dgm:constr type="h" for="ch" forName="c6text" refType="h" refFor="ch" refForName="circle6" fact="0.5"/>
              </dgm:constrLst>
            </dgm:if>
            <dgm:if name="Name50" axis="ch" ptType="node" func="cnt" op="gte" val="7">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27"/>
                <dgm:constr type="w" for="ch" forName="c6text" refType="w" refFor="ch" refForName="circle6" fact="0.68"/>
                <dgm:constr type="h" for="ch" forName="c6text" refType="h" refFor="ch" refForName="circle6" fact="0.241"/>
              </dgm:constrLst>
            </dgm:if>
            <dgm:else name="Name51"/>
          </dgm:choose>
          <dgm:ruleLst/>
          <dgm:layoutNode name="circle6" styleLbl="node1">
            <dgm:alg type="sp"/>
            <dgm:shape xmlns:r="http://schemas.openxmlformats.org/officeDocument/2006/relationships" type="ellipse" r:blip="">
              <dgm:adjLst/>
            </dgm:shape>
            <dgm:presOf axis="ch desOrSelf" ptType="node node" st="6 1" cnt="1 0"/>
            <dgm:constrLst>
              <dgm:constr type="h" refType="w"/>
            </dgm:constrLst>
            <dgm:ruleLst/>
          </dgm:layoutNode>
          <dgm:layoutNode name="c6text">
            <dgm:varLst>
              <dgm:bulletEnabled val="1"/>
            </dgm:varLst>
            <dgm:alg type="tx"/>
            <dgm:shape xmlns:r="http://schemas.openxmlformats.org/officeDocument/2006/relationships" type="rect" r:blip="" hideGeom="1">
              <dgm:adjLst/>
            </dgm:shape>
            <dgm:presOf axis="ch desOrSelf" ptType="node node" st="6 1" cnt="1 0"/>
            <dgm:constrLst/>
            <dgm:ruleLst>
              <dgm:rule type="primFontSz" val="5" fact="NaN" max="NaN"/>
            </dgm:ruleLst>
          </dgm:layoutNode>
        </dgm:layoutNode>
      </dgm:if>
      <dgm:else name="Name52"/>
    </dgm:choose>
    <dgm:choose name="Name53">
      <dgm:if name="Name54" axis="ch" ptType="node" func="cnt" op="gte" val="7">
        <dgm:layoutNode name="comp7">
          <dgm:alg type="composite"/>
          <dgm:shape xmlns:r="http://schemas.openxmlformats.org/officeDocument/2006/relationships" r:blip="">
            <dgm:adjLst/>
          </dgm:shape>
          <dgm:presOf/>
          <dgm:constrLst>
            <dgm:constr type="w" for="ch" forName="circle7" refType="w"/>
            <dgm:constr type="h" for="ch" forName="circle7" refType="h"/>
            <dgm:constr type="ctrX" for="ch" forName="circle7" refType="w" fact="0.5"/>
            <dgm:constr type="ctrY" for="ch" forName="circle7" refType="h" fact="0.5"/>
            <dgm:constr type="ctrX" for="ch" forName="c7text" refType="w" fact="0.5"/>
            <dgm:constr type="ctrY" for="ch" forName="c7text" refType="h" fact="0.5"/>
            <dgm:constr type="w" for="ch" forName="c7text" refType="w" refFor="ch" refForName="circle7" fact="0.70711"/>
            <dgm:constr type="h" for="ch" forName="c7text" refType="h" refFor="ch" refForName="circle7" fact="0.5"/>
          </dgm:constrLst>
          <dgm:ruleLst/>
          <dgm:layoutNode name="circle7" styleLbl="node1">
            <dgm:alg type="sp"/>
            <dgm:shape xmlns:r="http://schemas.openxmlformats.org/officeDocument/2006/relationships" type="ellipse" r:blip="">
              <dgm:adjLst/>
            </dgm:shape>
            <dgm:presOf axis="ch desOrSelf" ptType="node node" st="7 1" cnt="1 0"/>
            <dgm:constrLst>
              <dgm:constr type="h" refType="w"/>
            </dgm:constrLst>
            <dgm:ruleLst/>
          </dgm:layoutNode>
          <dgm:layoutNode name="c7text">
            <dgm:varLst>
              <dgm:bulletEnabled val="1"/>
            </dgm:varLst>
            <dgm:alg type="tx"/>
            <dgm:shape xmlns:r="http://schemas.openxmlformats.org/officeDocument/2006/relationships" type="rect" r:blip="" hideGeom="1">
              <dgm:adjLst/>
            </dgm:shape>
            <dgm:presOf axis="ch desOrSelf" ptType="node node" st="7 1" cnt="1 0"/>
            <dgm:constrLst/>
            <dgm:ruleLst>
              <dgm:rule type="primFontSz" val="5" fact="NaN" max="NaN"/>
            </dgm:ruleLst>
          </dgm:layoutNode>
        </dgm:layoutNode>
      </dgm:if>
      <dgm:else name="Name55"/>
    </dgm:choose>
  </dgm:layoutNode>
</dgm:layoutDef>
</file>

<file path=ppt/diagrams/layout4.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7.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8.xml><?xml version="1.0" encoding="utf-8"?>
<dgm:layoutDef xmlns:dgm="http://schemas.openxmlformats.org/drawingml/2006/diagram" xmlns:a="http://schemas.openxmlformats.org/drawingml/2006/main" uniqueId="urn:microsoft.com/office/officeart/2005/8/layout/lProcess1">
  <dgm:title val=""/>
  <dgm:desc val=""/>
  <dgm:catLst>
    <dgm:cat type="process" pri="1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0" destId="2" srcOrd="0" destOrd="0"/>
        <dgm:cxn modelId="6" srcId="1" destId="3" srcOrd="1" destOrd="0"/>
        <dgm:cxn modelId="23" srcId="2" destId="21" srcOrd="0" destOrd="0"/>
        <dgm:cxn modelId="24" srcId="2" destId="22" srcOrd="1" destOrd="0"/>
        <dgm:cxn modelId="33" srcId="1" destId="31" srcOrd="0" destOrd="0"/>
      </dgm:cxnLst>
      <dgm:bg/>
      <dgm:whole/>
    </dgm:dataModel>
  </dgm:sampData>
  <dgm:styleData>
    <dgm:dataModel>
      <dgm:ptLst>
        <dgm:pt modelId="0" type="doc"/>
        <dgm:pt modelId="1"/>
        <dgm:pt modelId="11"/>
        <dgm:pt modelId="2"/>
        <dgm:pt modelId="22"/>
      </dgm:ptLst>
      <dgm:cxnLst>
        <dgm:cxn modelId="3" srcId="0" destId="1" srcOrd="0" destOrd="0"/>
        <dgm:cxn modelId="4" srcId="0" destId="2" srcOrd="0" destOrd="0"/>
        <dgm:cxn modelId="5" srcId="1" destId="11" srcOrd="0" destOrd="0"/>
        <dgm:cxn modelId="6" srcId="2" destId="2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vertAlign" val="mid"/>
          <dgm:param type="nodeHorzAlign" val="l"/>
          <dgm:param type="nodeVertAlign" val="t"/>
          <dgm:param type="fallback" val="2D"/>
        </dgm:alg>
      </dgm:if>
      <dgm:else name="Name3">
        <dgm:alg type="lin">
          <dgm:param type="linDir" val="fromR"/>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h" for="des" forName="header" refType="h"/>
      <dgm:constr type="w" for="des" forName="header" refType="h" refFor="des" refForName="header" op="equ" fact="4"/>
      <dgm:constr type="h" for="des" forName="child" refType="h" refFor="des" refForName="header" op="equ"/>
      <dgm:constr type="w" for="des" forName="child" refType="w" refFor="des" refForName="header" op="equ"/>
      <dgm:constr type="w" for="ch" forName="hSp" refType="w" refFor="des" refForName="header" op="equ" fact="0.14"/>
      <dgm:constr type="h" for="des" forName="parTrans" refType="h" refFor="des" refForName="header" op="equ" fact="0.35"/>
      <dgm:constr type="h" for="des" forName="sibTrans" refType="h" refFor="des" refForName="parTrans" op="equ"/>
      <dgm:constr type="primFontSz" for="des" forName="child" op="equ" val="65"/>
      <dgm:constr type="primFontSz" for="des" forName="header" op="equ" val="65"/>
    </dgm:constrLst>
    <dgm:ruleLst/>
    <dgm:forEach name="Name4" axis="ch" ptType="node">
      <dgm:layoutNode name="vertFlow">
        <dgm:choose name="Name5">
          <dgm:if name="Name6" func="var" arg="dir" op="equ" val="norm">
            <dgm:alg type="lin">
              <dgm:param type="linDir" val="fromT"/>
              <dgm:param type="nodeHorzAlign" val="ctr"/>
              <dgm:param type="nodeVertAlign" val="t"/>
              <dgm:param type="fallback" val="2D"/>
            </dgm:alg>
          </dgm:if>
          <dgm:else name="Name7">
            <dgm:alg type="lin">
              <dgm:param type="linDir" val="fromT"/>
              <dgm:param type="nodeHorzAlign" val="ctr"/>
              <dgm:param type="nodeVertAlign" val="t"/>
              <dgm:param type="fallback" val="2D"/>
            </dgm:alg>
          </dgm:else>
        </dgm:choose>
        <dgm:shape xmlns:r="http://schemas.openxmlformats.org/officeDocument/2006/relationships" r:blip="">
          <dgm:adjLst/>
        </dgm:shape>
        <dgm:presOf/>
        <dgm:constrLst/>
        <dgm:ruleLst/>
        <dgm:layoutNode name="header" styleLbl="node1">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8" axis="ch" ptType="parTrans" cnt="1">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connDist" fact="0.25"/>
              <dgm:constr type="endPad" refType="connDist" fact="0.25"/>
            </dgm:constrLst>
            <dgm:ruleLst/>
          </dgm:layoutNode>
        </dgm:forEach>
        <dgm:forEach name="Name9" axis="ch" ptType="node">
          <dgm:layoutNode name="child" styleLbl="alignAccFollowNode1">
            <dgm:varLst>
              <dgm:chMax val="0"/>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0" axis="followSib" ptType="sibTrans" cnt="1">
            <dgm:layoutNode name="sib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w" fact="0.25"/>
                <dgm:constr type="endPad" refType="w" fact="0.25"/>
              </dgm:constrLst>
              <dgm:ruleLst/>
            </dgm:layoutNode>
          </dgm:forEach>
        </dgm:forEach>
      </dgm:layoutNode>
      <dgm:choose name="Name11">
        <dgm:if name="Name12" axis="self" ptType="node" func="revPos" op="gte" val="2">
          <dgm:layoutNode name="hSp">
            <dgm:alg type="sp"/>
            <dgm:shape xmlns:r="http://schemas.openxmlformats.org/officeDocument/2006/relationships" r:blip="">
              <dgm:adjLst/>
            </dgm:shape>
            <dgm:presOf/>
            <dgm:constrLst/>
            <dgm:ruleLst/>
          </dgm:layoutNode>
        </dgm:if>
        <dgm:else name="Name13"/>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3CFD563-104D-D44E-A031-1CEBCBFE5711}" type="datetimeFigureOut">
              <a:rPr lang="en-US" smtClean="0"/>
              <a:pPr/>
              <a:t>10/26/17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B95527D-2C16-074C-A519-056910B8D892}" type="slidenum">
              <a:rPr lang="en-US" smtClean="0"/>
              <a:pPr/>
              <a:t>‹#›</a:t>
            </a:fld>
            <a:endParaRPr lang="en-US"/>
          </a:p>
        </p:txBody>
      </p:sp>
    </p:spTree>
    <p:extLst>
      <p:ext uri="{BB962C8B-B14F-4D97-AF65-F5344CB8AC3E}">
        <p14:creationId xmlns:p14="http://schemas.microsoft.com/office/powerpoint/2010/main" val="407271100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27A214E-A226-B242-B7E7-2E00774AEF34}" type="datetimeFigureOut">
              <a:rPr lang="en-US" smtClean="0"/>
              <a:pPr/>
              <a:t>10/26/17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D70D570-4FB5-0E41-A0FE-0576B7D4EE77}" type="slidenum">
              <a:rPr lang="en-US" smtClean="0"/>
              <a:pPr/>
              <a:t>‹#›</a:t>
            </a:fld>
            <a:endParaRPr lang="en-US"/>
          </a:p>
        </p:txBody>
      </p:sp>
    </p:spTree>
    <p:extLst>
      <p:ext uri="{BB962C8B-B14F-4D97-AF65-F5344CB8AC3E}">
        <p14:creationId xmlns:p14="http://schemas.microsoft.com/office/powerpoint/2010/main" val="2412013646"/>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Build</a:t>
            </a:r>
            <a:r>
              <a:rPr lang="en-US" baseline="0" dirty="0" smtClean="0"/>
              <a:t> out a 70 minutes session..</a:t>
            </a:r>
          </a:p>
          <a:p>
            <a:endParaRPr lang="en-US" baseline="0" dirty="0" smtClean="0"/>
          </a:p>
          <a:p>
            <a:r>
              <a:rPr lang="en-US" baseline="0" dirty="0" smtClean="0"/>
              <a:t>Part One</a:t>
            </a:r>
          </a:p>
          <a:p>
            <a:r>
              <a:rPr lang="en-US" baseline="0" dirty="0" smtClean="0"/>
              <a:t>Opening: Slides 1 – 3 with in a word ice breaker – 7 minutes</a:t>
            </a:r>
          </a:p>
          <a:p>
            <a:endParaRPr lang="en-US" baseline="0" dirty="0" smtClean="0"/>
          </a:p>
          <a:p>
            <a:r>
              <a:rPr lang="en-US" baseline="0" dirty="0" smtClean="0"/>
              <a:t>RESOURCE BOOK</a:t>
            </a:r>
          </a:p>
          <a:p>
            <a:r>
              <a:rPr lang="en-US" baseline="0" dirty="0" smtClean="0"/>
              <a:t>30 MINUTE FREE CONSULTATION</a:t>
            </a:r>
          </a:p>
          <a:p>
            <a:endParaRPr lang="en-US" baseline="0" dirty="0" smtClean="0"/>
          </a:p>
          <a:p>
            <a:r>
              <a:rPr lang="en-US" baseline="0" dirty="0" smtClean="0"/>
              <a:t>Part Two: Inspiration: Slides 4 – 7  - 7 minutes</a:t>
            </a:r>
          </a:p>
          <a:p>
            <a:endParaRPr lang="en-US" baseline="0" dirty="0" smtClean="0"/>
          </a:p>
          <a:p>
            <a:r>
              <a:rPr lang="en-US" baseline="0" dirty="0" smtClean="0"/>
              <a:t>Part Three: Bolster 45 minutes</a:t>
            </a:r>
          </a:p>
          <a:p>
            <a:endParaRPr lang="en-US" baseline="0" dirty="0" smtClean="0"/>
          </a:p>
          <a:p>
            <a:r>
              <a:rPr lang="en-US" baseline="0" dirty="0" smtClean="0"/>
              <a:t>Part Four : 2 min close</a:t>
            </a:r>
          </a:p>
          <a:p>
            <a:endParaRPr lang="en-US" baseline="0"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7D70D570-4FB5-0E41-A0FE-0576B7D4EE77}" type="slidenum">
              <a:rPr lang="en-US" smtClean="0"/>
              <a:pPr/>
              <a:t>1</a:t>
            </a:fld>
            <a:endParaRPr lang="en-US"/>
          </a:p>
        </p:txBody>
      </p:sp>
    </p:spTree>
    <p:extLst>
      <p:ext uri="{BB962C8B-B14F-4D97-AF65-F5344CB8AC3E}">
        <p14:creationId xmlns:p14="http://schemas.microsoft.com/office/powerpoint/2010/main" val="408151353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Part Three</a:t>
            </a:r>
          </a:p>
          <a:p>
            <a:endParaRPr lang="en-US" dirty="0" smtClean="0"/>
          </a:p>
          <a:p>
            <a:r>
              <a:rPr lang="en-US" dirty="0" smtClean="0"/>
              <a:t>Sprint through the relationship journey with pit</a:t>
            </a:r>
            <a:r>
              <a:rPr lang="en-US" baseline="0" dirty="0" smtClean="0"/>
              <a:t> </a:t>
            </a:r>
            <a:r>
              <a:rPr lang="en-US" dirty="0" smtClean="0"/>
              <a:t>stops along the way</a:t>
            </a:r>
            <a:endParaRPr lang="en-US" dirty="0"/>
          </a:p>
        </p:txBody>
      </p:sp>
      <p:sp>
        <p:nvSpPr>
          <p:cNvPr id="4" name="Slide Number Placeholder 3"/>
          <p:cNvSpPr>
            <a:spLocks noGrp="1"/>
          </p:cNvSpPr>
          <p:nvPr>
            <p:ph type="sldNum" sz="quarter" idx="10"/>
          </p:nvPr>
        </p:nvSpPr>
        <p:spPr/>
        <p:txBody>
          <a:bodyPr/>
          <a:lstStyle/>
          <a:p>
            <a:fld id="{7D70D570-4FB5-0E41-A0FE-0576B7D4EE77}" type="slidenum">
              <a:rPr lang="en-US" smtClean="0"/>
              <a:pPr/>
              <a:t>10</a:t>
            </a:fld>
            <a:endParaRPr lang="en-US"/>
          </a:p>
        </p:txBody>
      </p:sp>
    </p:spTree>
    <p:extLst>
      <p:ext uri="{BB962C8B-B14F-4D97-AF65-F5344CB8AC3E}">
        <p14:creationId xmlns:p14="http://schemas.microsoft.com/office/powerpoint/2010/main" val="36813073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Part Three</a:t>
            </a:r>
          </a:p>
          <a:p>
            <a:r>
              <a:rPr lang="en-US" baseline="0" dirty="0" smtClean="0"/>
              <a:t>How do you find donors?</a:t>
            </a:r>
          </a:p>
          <a:p>
            <a:endParaRPr lang="en-US"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WORTHWHILE ARTICLE IN RESOURCE BOOK ON ABCS OF PROSPECTING – ABC’s donor prospecting; Finding donors in plain sight</a:t>
            </a:r>
          </a:p>
          <a:p>
            <a:pPr marL="0" marR="0" indent="0" algn="l" defTabSz="457200" rtl="0" eaLnBrk="1" fontAlgn="auto" latinLnBrk="0" hangingPunct="1">
              <a:lnSpc>
                <a:spcPct val="100000"/>
              </a:lnSpc>
              <a:spcBef>
                <a:spcPts val="0"/>
              </a:spcBef>
              <a:spcAft>
                <a:spcPts val="0"/>
              </a:spcAft>
              <a:buClrTx/>
              <a:buSzTx/>
              <a:buFontTx/>
              <a:buNone/>
              <a:tabLst/>
              <a:defRPr/>
            </a:pPr>
            <a:endParaRPr lang="en-US" baseline="0" dirty="0" smtClean="0"/>
          </a:p>
          <a:p>
            <a:endParaRPr lang="en-US" dirty="0"/>
          </a:p>
        </p:txBody>
      </p:sp>
      <p:sp>
        <p:nvSpPr>
          <p:cNvPr id="4" name="Slide Number Placeholder 3"/>
          <p:cNvSpPr>
            <a:spLocks noGrp="1"/>
          </p:cNvSpPr>
          <p:nvPr>
            <p:ph type="sldNum" sz="quarter" idx="10"/>
          </p:nvPr>
        </p:nvSpPr>
        <p:spPr/>
        <p:txBody>
          <a:bodyPr/>
          <a:lstStyle/>
          <a:p>
            <a:fld id="{7D70D570-4FB5-0E41-A0FE-0576B7D4EE77}" type="slidenum">
              <a:rPr lang="en-US" smtClean="0"/>
              <a:pPr/>
              <a:t>11</a:t>
            </a:fld>
            <a:endParaRPr lang="en-US"/>
          </a:p>
        </p:txBody>
      </p:sp>
    </p:spTree>
    <p:extLst>
      <p:ext uri="{BB962C8B-B14F-4D97-AF65-F5344CB8AC3E}">
        <p14:creationId xmlns:p14="http://schemas.microsoft.com/office/powerpoint/2010/main" val="30021803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Part Three</a:t>
            </a:r>
          </a:p>
          <a:p>
            <a:r>
              <a:rPr lang="en-US" dirty="0" smtClean="0"/>
              <a:t>Strategic</a:t>
            </a:r>
            <a:r>
              <a:rPr lang="en-US" baseline="0" dirty="0" smtClean="0"/>
              <a:t> in our prospecting efforts and not on a wild goose chase…</a:t>
            </a:r>
          </a:p>
          <a:p>
            <a:endParaRPr lang="en-US" baseline="0" dirty="0" smtClean="0"/>
          </a:p>
          <a:p>
            <a:r>
              <a:rPr lang="en-US" baseline="0" dirty="0" smtClean="0"/>
              <a:t>Best methods for sourcing for donors?</a:t>
            </a:r>
            <a:endParaRPr lang="en-US" dirty="0"/>
          </a:p>
        </p:txBody>
      </p:sp>
      <p:sp>
        <p:nvSpPr>
          <p:cNvPr id="4" name="Slide Number Placeholder 3"/>
          <p:cNvSpPr>
            <a:spLocks noGrp="1"/>
          </p:cNvSpPr>
          <p:nvPr>
            <p:ph type="sldNum" sz="quarter" idx="10"/>
          </p:nvPr>
        </p:nvSpPr>
        <p:spPr/>
        <p:txBody>
          <a:bodyPr/>
          <a:lstStyle/>
          <a:p>
            <a:fld id="{7D70D570-4FB5-0E41-A0FE-0576B7D4EE77}" type="slidenum">
              <a:rPr lang="en-US" smtClean="0"/>
              <a:pPr/>
              <a:t>12</a:t>
            </a:fld>
            <a:endParaRPr lang="en-US"/>
          </a:p>
        </p:txBody>
      </p:sp>
    </p:spTree>
    <p:extLst>
      <p:ext uri="{BB962C8B-B14F-4D97-AF65-F5344CB8AC3E}">
        <p14:creationId xmlns:p14="http://schemas.microsoft.com/office/powerpoint/2010/main" val="21294521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Part</a:t>
            </a:r>
            <a:r>
              <a:rPr lang="en-US" baseline="0" dirty="0" smtClean="0"/>
              <a:t> Three</a:t>
            </a:r>
            <a:endParaRPr lang="en-US" dirty="0"/>
          </a:p>
        </p:txBody>
      </p:sp>
      <p:sp>
        <p:nvSpPr>
          <p:cNvPr id="4" name="Slide Number Placeholder 3"/>
          <p:cNvSpPr>
            <a:spLocks noGrp="1"/>
          </p:cNvSpPr>
          <p:nvPr>
            <p:ph type="sldNum" sz="quarter" idx="10"/>
          </p:nvPr>
        </p:nvSpPr>
        <p:spPr/>
        <p:txBody>
          <a:bodyPr/>
          <a:lstStyle/>
          <a:p>
            <a:fld id="{7D70D570-4FB5-0E41-A0FE-0576B7D4EE77}" type="slidenum">
              <a:rPr lang="en-US" smtClean="0"/>
              <a:pPr/>
              <a:t>13</a:t>
            </a:fld>
            <a:endParaRPr lang="en-US"/>
          </a:p>
        </p:txBody>
      </p:sp>
    </p:spTree>
    <p:extLst>
      <p:ext uri="{BB962C8B-B14F-4D97-AF65-F5344CB8AC3E}">
        <p14:creationId xmlns:p14="http://schemas.microsoft.com/office/powerpoint/2010/main" val="272135454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Part Three</a:t>
            </a:r>
            <a:endParaRPr lang="en-US" dirty="0"/>
          </a:p>
        </p:txBody>
      </p:sp>
      <p:sp>
        <p:nvSpPr>
          <p:cNvPr id="4" name="Slide Number Placeholder 3"/>
          <p:cNvSpPr>
            <a:spLocks noGrp="1"/>
          </p:cNvSpPr>
          <p:nvPr>
            <p:ph type="sldNum" sz="quarter" idx="10"/>
          </p:nvPr>
        </p:nvSpPr>
        <p:spPr/>
        <p:txBody>
          <a:bodyPr/>
          <a:lstStyle/>
          <a:p>
            <a:fld id="{7D70D570-4FB5-0E41-A0FE-0576B7D4EE77}" type="slidenum">
              <a:rPr lang="en-US" smtClean="0"/>
              <a:pPr/>
              <a:t>14</a:t>
            </a:fld>
            <a:endParaRPr lang="en-US"/>
          </a:p>
        </p:txBody>
      </p:sp>
    </p:spTree>
    <p:extLst>
      <p:ext uri="{BB962C8B-B14F-4D97-AF65-F5344CB8AC3E}">
        <p14:creationId xmlns:p14="http://schemas.microsoft.com/office/powerpoint/2010/main" val="340404476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Part Three</a:t>
            </a:r>
          </a:p>
          <a:p>
            <a:r>
              <a:rPr lang="en-US" dirty="0" smtClean="0"/>
              <a:t>PROSPECT RESEARCH</a:t>
            </a:r>
            <a:r>
              <a:rPr lang="en-US" baseline="0" dirty="0" smtClean="0"/>
              <a:t> AT FINGERTIPS</a:t>
            </a:r>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7D70D570-4FB5-0E41-A0FE-0576B7D4EE77}" type="slidenum">
              <a:rPr lang="en-US" smtClean="0"/>
              <a:pPr/>
              <a:t>15</a:t>
            </a:fld>
            <a:endParaRPr lang="en-US"/>
          </a:p>
        </p:txBody>
      </p:sp>
    </p:spTree>
    <p:extLst>
      <p:ext uri="{BB962C8B-B14F-4D97-AF65-F5344CB8AC3E}">
        <p14:creationId xmlns:p14="http://schemas.microsoft.com/office/powerpoint/2010/main" val="370812076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Part Three:</a:t>
            </a:r>
          </a:p>
          <a:p>
            <a:pPr marL="0" indent="0">
              <a:buNone/>
            </a:pPr>
            <a:r>
              <a:rPr lang="en-US" dirty="0" smtClean="0"/>
              <a:t>Focus on the DONOR</a:t>
            </a:r>
            <a:r>
              <a:rPr lang="en-US" baseline="0" dirty="0" smtClean="0"/>
              <a:t> NOT THE GIFT</a:t>
            </a:r>
            <a:endParaRPr lang="en-US" dirty="0" smtClean="0"/>
          </a:p>
          <a:p>
            <a:pPr marL="0" indent="0">
              <a:buNone/>
            </a:pPr>
            <a:endParaRPr lang="en-US" dirty="0" smtClean="0"/>
          </a:p>
        </p:txBody>
      </p:sp>
      <p:sp>
        <p:nvSpPr>
          <p:cNvPr id="4" name="Slide Number Placeholder 3"/>
          <p:cNvSpPr>
            <a:spLocks noGrp="1"/>
          </p:cNvSpPr>
          <p:nvPr>
            <p:ph type="sldNum" sz="quarter" idx="10"/>
          </p:nvPr>
        </p:nvSpPr>
        <p:spPr/>
        <p:txBody>
          <a:bodyPr/>
          <a:lstStyle/>
          <a:p>
            <a:fld id="{7D70D570-4FB5-0E41-A0FE-0576B7D4EE77}" type="slidenum">
              <a:rPr lang="en-US" smtClean="0"/>
              <a:pPr/>
              <a:t>16</a:t>
            </a:fld>
            <a:endParaRPr lang="en-US"/>
          </a:p>
        </p:txBody>
      </p:sp>
    </p:spTree>
    <p:extLst>
      <p:ext uri="{BB962C8B-B14F-4D97-AF65-F5344CB8AC3E}">
        <p14:creationId xmlns:p14="http://schemas.microsoft.com/office/powerpoint/2010/main" val="169490528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Part Three</a:t>
            </a:r>
            <a:endParaRPr lang="en-US" dirty="0"/>
          </a:p>
        </p:txBody>
      </p:sp>
      <p:sp>
        <p:nvSpPr>
          <p:cNvPr id="4" name="Slide Number Placeholder 3"/>
          <p:cNvSpPr>
            <a:spLocks noGrp="1"/>
          </p:cNvSpPr>
          <p:nvPr>
            <p:ph type="sldNum" sz="quarter" idx="10"/>
          </p:nvPr>
        </p:nvSpPr>
        <p:spPr/>
        <p:txBody>
          <a:bodyPr/>
          <a:lstStyle/>
          <a:p>
            <a:fld id="{7D70D570-4FB5-0E41-A0FE-0576B7D4EE77}" type="slidenum">
              <a:rPr lang="en-US" smtClean="0"/>
              <a:pPr/>
              <a:t>18</a:t>
            </a:fld>
            <a:endParaRPr lang="en-US"/>
          </a:p>
        </p:txBody>
      </p:sp>
    </p:spTree>
    <p:extLst>
      <p:ext uri="{BB962C8B-B14F-4D97-AF65-F5344CB8AC3E}">
        <p14:creationId xmlns:p14="http://schemas.microsoft.com/office/powerpoint/2010/main" val="186913519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Part Three:</a:t>
            </a:r>
          </a:p>
          <a:p>
            <a:endParaRPr lang="en-US" dirty="0" smtClean="0"/>
          </a:p>
        </p:txBody>
      </p:sp>
      <p:sp>
        <p:nvSpPr>
          <p:cNvPr id="4" name="Slide Number Placeholder 3"/>
          <p:cNvSpPr>
            <a:spLocks noGrp="1"/>
          </p:cNvSpPr>
          <p:nvPr>
            <p:ph type="sldNum" sz="quarter" idx="10"/>
          </p:nvPr>
        </p:nvSpPr>
        <p:spPr/>
        <p:txBody>
          <a:bodyPr/>
          <a:lstStyle/>
          <a:p>
            <a:fld id="{7D70D570-4FB5-0E41-A0FE-0576B7D4EE77}" type="slidenum">
              <a:rPr lang="en-US" smtClean="0"/>
              <a:pPr/>
              <a:t>19</a:t>
            </a:fld>
            <a:endParaRPr lang="en-US"/>
          </a:p>
        </p:txBody>
      </p:sp>
    </p:spTree>
    <p:extLst>
      <p:ext uri="{BB962C8B-B14F-4D97-AF65-F5344CB8AC3E}">
        <p14:creationId xmlns:p14="http://schemas.microsoft.com/office/powerpoint/2010/main" val="63681631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Part Three</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According to the Public Management Institute (Conrad, 1978) not asking the single biggest mistake made in fundraising. An Independent Sector poll conducted from May to July, 2001 (p. 26, Nov 8, 2001, The Chronicle of Philanthropy) 56 percent of households say that they have been asked to give by at least one nonprofit; of these, 95 percent made a donation to at least one nonprofit compared to 79 percent of the households that did not receive a solicitation. Again, the best form, most effective way, of asking for a gift is personal solicitation. </a:t>
            </a:r>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7D70D570-4FB5-0E41-A0FE-0576B7D4EE77}" type="slidenum">
              <a:rPr lang="en-US" smtClean="0"/>
              <a:pPr/>
              <a:t>20</a:t>
            </a:fld>
            <a:endParaRPr lang="en-US"/>
          </a:p>
        </p:txBody>
      </p:sp>
    </p:spTree>
    <p:extLst>
      <p:ext uri="{BB962C8B-B14F-4D97-AF65-F5344CB8AC3E}">
        <p14:creationId xmlns:p14="http://schemas.microsoft.com/office/powerpoint/2010/main" val="38166537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Part One:</a:t>
            </a:r>
            <a:endParaRPr lang="en-US" dirty="0"/>
          </a:p>
        </p:txBody>
      </p:sp>
      <p:sp>
        <p:nvSpPr>
          <p:cNvPr id="4" name="Slide Number Placeholder 3"/>
          <p:cNvSpPr>
            <a:spLocks noGrp="1"/>
          </p:cNvSpPr>
          <p:nvPr>
            <p:ph type="sldNum" sz="quarter" idx="10"/>
          </p:nvPr>
        </p:nvSpPr>
        <p:spPr/>
        <p:txBody>
          <a:bodyPr/>
          <a:lstStyle/>
          <a:p>
            <a:fld id="{7D70D570-4FB5-0E41-A0FE-0576B7D4EE77}" type="slidenum">
              <a:rPr lang="en-US" smtClean="0"/>
              <a:pPr/>
              <a:t>2</a:t>
            </a:fld>
            <a:endParaRPr lang="en-US"/>
          </a:p>
        </p:txBody>
      </p:sp>
    </p:spTree>
    <p:extLst>
      <p:ext uri="{BB962C8B-B14F-4D97-AF65-F5344CB8AC3E}">
        <p14:creationId xmlns:p14="http://schemas.microsoft.com/office/powerpoint/2010/main" val="324763072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Part Three</a:t>
            </a:r>
            <a:endParaRPr lang="en-US" dirty="0"/>
          </a:p>
        </p:txBody>
      </p:sp>
      <p:sp>
        <p:nvSpPr>
          <p:cNvPr id="4" name="Slide Number Placeholder 3"/>
          <p:cNvSpPr>
            <a:spLocks noGrp="1"/>
          </p:cNvSpPr>
          <p:nvPr>
            <p:ph type="sldNum" sz="quarter" idx="10"/>
          </p:nvPr>
        </p:nvSpPr>
        <p:spPr/>
        <p:txBody>
          <a:bodyPr/>
          <a:lstStyle/>
          <a:p>
            <a:fld id="{7D70D570-4FB5-0E41-A0FE-0576B7D4EE77}" type="slidenum">
              <a:rPr lang="en-US" smtClean="0"/>
              <a:pPr/>
              <a:t>21</a:t>
            </a:fld>
            <a:endParaRPr lang="en-US"/>
          </a:p>
        </p:txBody>
      </p:sp>
    </p:spTree>
    <p:extLst>
      <p:ext uri="{BB962C8B-B14F-4D97-AF65-F5344CB8AC3E}">
        <p14:creationId xmlns:p14="http://schemas.microsoft.com/office/powerpoint/2010/main" val="405717735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Part Three</a:t>
            </a:r>
          </a:p>
          <a:p>
            <a:endParaRPr lang="en-US" dirty="0"/>
          </a:p>
        </p:txBody>
      </p:sp>
      <p:sp>
        <p:nvSpPr>
          <p:cNvPr id="4" name="Slide Number Placeholder 3"/>
          <p:cNvSpPr>
            <a:spLocks noGrp="1"/>
          </p:cNvSpPr>
          <p:nvPr>
            <p:ph type="sldNum" sz="quarter" idx="10"/>
          </p:nvPr>
        </p:nvSpPr>
        <p:spPr/>
        <p:txBody>
          <a:bodyPr/>
          <a:lstStyle/>
          <a:p>
            <a:fld id="{7D70D570-4FB5-0E41-A0FE-0576B7D4EE77}" type="slidenum">
              <a:rPr lang="en-US" smtClean="0"/>
              <a:pPr/>
              <a:t>22</a:t>
            </a:fld>
            <a:endParaRPr lang="en-US"/>
          </a:p>
        </p:txBody>
      </p:sp>
    </p:spTree>
    <p:extLst>
      <p:ext uri="{BB962C8B-B14F-4D97-AF65-F5344CB8AC3E}">
        <p14:creationId xmlns:p14="http://schemas.microsoft.com/office/powerpoint/2010/main" val="5495574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Part Three</a:t>
            </a:r>
          </a:p>
          <a:p>
            <a:pPr marL="0" indent="0">
              <a:buFont typeface="+mj-lt"/>
              <a:buNone/>
            </a:pPr>
            <a:endParaRPr lang="en-US" dirty="0" smtClean="0">
              <a:latin typeface="Avenir Light"/>
              <a:cs typeface="Avenir Light"/>
            </a:endParaRPr>
          </a:p>
          <a:p>
            <a:pPr marL="0" indent="0">
              <a:buFont typeface="+mj-lt"/>
              <a:buNone/>
            </a:pPr>
            <a:r>
              <a:rPr lang="en-US" dirty="0" smtClean="0">
                <a:latin typeface="Avenir Light"/>
                <a:cs typeface="Avenir Light"/>
              </a:rPr>
              <a:t>MAP OF</a:t>
            </a:r>
            <a:r>
              <a:rPr lang="en-US" baseline="0" dirty="0" smtClean="0">
                <a:latin typeface="Avenir Light"/>
                <a:cs typeface="Avenir Light"/>
              </a:rPr>
              <a:t> THE PROCESS </a:t>
            </a:r>
            <a:r>
              <a:rPr lang="en-US" dirty="0" smtClean="0">
                <a:latin typeface="Avenir Light"/>
                <a:cs typeface="Avenir Light"/>
              </a:rPr>
              <a:t> AS WAY OF ANCHORING OUR PRACTICE.  </a:t>
            </a:r>
          </a:p>
          <a:p>
            <a:pPr marL="0" indent="0">
              <a:buFont typeface="+mj-lt"/>
              <a:buNone/>
            </a:pPr>
            <a:endParaRPr lang="en-US" dirty="0" smtClean="0">
              <a:latin typeface="Avenir Light"/>
              <a:cs typeface="Avenir Light"/>
            </a:endParaRPr>
          </a:p>
          <a:p>
            <a:pPr marL="0" indent="0">
              <a:buFont typeface="+mj-lt"/>
              <a:buNone/>
            </a:pPr>
            <a:r>
              <a:rPr lang="en-US" baseline="0" dirty="0" smtClean="0">
                <a:latin typeface="Avenir Light"/>
                <a:cs typeface="Avenir Light"/>
              </a:rPr>
              <a:t>RECOGNIZE NEVER TIES UP THIS NEATLY</a:t>
            </a:r>
          </a:p>
          <a:p>
            <a:pPr marL="0" indent="0">
              <a:buFont typeface="+mj-lt"/>
              <a:buNone/>
            </a:pPr>
            <a:endParaRPr lang="en-US" dirty="0" smtClean="0">
              <a:latin typeface="Avenir Light"/>
              <a:cs typeface="Avenir Light"/>
            </a:endParaRPr>
          </a:p>
          <a:p>
            <a:pPr marL="514350" indent="-514350">
              <a:buFont typeface="+mj-lt"/>
              <a:buAutoNum type="arabicPeriod"/>
            </a:pPr>
            <a:r>
              <a:rPr lang="en-US" dirty="0" smtClean="0">
                <a:latin typeface="Avenir Light"/>
                <a:cs typeface="Avenir Light"/>
              </a:rPr>
              <a:t>Prep</a:t>
            </a:r>
          </a:p>
          <a:p>
            <a:pPr marL="514350" indent="-514350">
              <a:buFont typeface="+mj-lt"/>
              <a:buAutoNum type="arabicPeriod"/>
            </a:pPr>
            <a:r>
              <a:rPr lang="en-US" dirty="0" smtClean="0">
                <a:latin typeface="Avenir Light"/>
                <a:cs typeface="Avenir Light"/>
              </a:rPr>
              <a:t>Landing the Meeting</a:t>
            </a:r>
          </a:p>
          <a:p>
            <a:pPr marL="514350" indent="-514350">
              <a:buFont typeface="+mj-lt"/>
              <a:buAutoNum type="arabicPeriod"/>
            </a:pPr>
            <a:r>
              <a:rPr lang="en-US" dirty="0" smtClean="0">
                <a:latin typeface="Avenir Light"/>
                <a:cs typeface="Avenir Light"/>
              </a:rPr>
              <a:t>Opening</a:t>
            </a:r>
          </a:p>
          <a:p>
            <a:pPr marL="514350" indent="-514350">
              <a:buFont typeface="+mj-lt"/>
              <a:buAutoNum type="arabicPeriod"/>
            </a:pPr>
            <a:r>
              <a:rPr lang="en-US" dirty="0" smtClean="0">
                <a:latin typeface="Avenir Light"/>
                <a:cs typeface="Avenir Light"/>
              </a:rPr>
              <a:t>Case</a:t>
            </a:r>
          </a:p>
          <a:p>
            <a:pPr marL="514350" indent="-514350">
              <a:buFont typeface="+mj-lt"/>
              <a:buAutoNum type="arabicPeriod"/>
            </a:pPr>
            <a:r>
              <a:rPr lang="en-US" dirty="0" smtClean="0">
                <a:latin typeface="Avenir Light"/>
                <a:cs typeface="Avenir Light"/>
              </a:rPr>
              <a:t>Ask</a:t>
            </a:r>
          </a:p>
          <a:p>
            <a:pPr marL="514350" indent="-514350">
              <a:buFont typeface="+mj-lt"/>
              <a:buAutoNum type="arabicPeriod"/>
            </a:pPr>
            <a:r>
              <a:rPr lang="en-US" dirty="0" smtClean="0">
                <a:latin typeface="Avenir Light"/>
                <a:cs typeface="Avenir Light"/>
              </a:rPr>
              <a:t>Close</a:t>
            </a:r>
          </a:p>
          <a:p>
            <a:pPr marL="514350" indent="-514350">
              <a:buFont typeface="+mj-lt"/>
              <a:buAutoNum type="arabicPeriod"/>
            </a:pPr>
            <a:r>
              <a:rPr lang="en-US" dirty="0" smtClean="0">
                <a:latin typeface="Avenir Light"/>
                <a:cs typeface="Avenir Light"/>
              </a:rPr>
              <a:t>Post Meeting</a:t>
            </a:r>
          </a:p>
          <a:p>
            <a:endParaRPr lang="en-US" dirty="0"/>
          </a:p>
        </p:txBody>
      </p:sp>
      <p:sp>
        <p:nvSpPr>
          <p:cNvPr id="4" name="Slide Number Placeholder 3"/>
          <p:cNvSpPr>
            <a:spLocks noGrp="1"/>
          </p:cNvSpPr>
          <p:nvPr>
            <p:ph type="sldNum" sz="quarter" idx="10"/>
          </p:nvPr>
        </p:nvSpPr>
        <p:spPr/>
        <p:txBody>
          <a:bodyPr/>
          <a:lstStyle/>
          <a:p>
            <a:fld id="{7D70D570-4FB5-0E41-A0FE-0576B7D4EE77}" type="slidenum">
              <a:rPr lang="en-US" smtClean="0"/>
              <a:pPr/>
              <a:t>23</a:t>
            </a:fld>
            <a:endParaRPr lang="en-US"/>
          </a:p>
        </p:txBody>
      </p:sp>
    </p:spTree>
    <p:extLst>
      <p:ext uri="{BB962C8B-B14F-4D97-AF65-F5344CB8AC3E}">
        <p14:creationId xmlns:p14="http://schemas.microsoft.com/office/powerpoint/2010/main" val="15459367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Part </a:t>
            </a:r>
            <a:r>
              <a:rPr lang="en-US" dirty="0" err="1" smtClean="0"/>
              <a:t>hree</a:t>
            </a:r>
            <a:endParaRPr lang="en-US" dirty="0"/>
          </a:p>
        </p:txBody>
      </p:sp>
      <p:sp>
        <p:nvSpPr>
          <p:cNvPr id="4" name="Slide Number Placeholder 3"/>
          <p:cNvSpPr>
            <a:spLocks noGrp="1"/>
          </p:cNvSpPr>
          <p:nvPr>
            <p:ph type="sldNum" sz="quarter" idx="10"/>
          </p:nvPr>
        </p:nvSpPr>
        <p:spPr/>
        <p:txBody>
          <a:bodyPr/>
          <a:lstStyle/>
          <a:p>
            <a:fld id="{7D70D570-4FB5-0E41-A0FE-0576B7D4EE77}" type="slidenum">
              <a:rPr lang="en-US" smtClean="0"/>
              <a:pPr/>
              <a:t>24</a:t>
            </a:fld>
            <a:endParaRPr lang="en-US"/>
          </a:p>
        </p:txBody>
      </p:sp>
    </p:spTree>
    <p:extLst>
      <p:ext uri="{BB962C8B-B14F-4D97-AF65-F5344CB8AC3E}">
        <p14:creationId xmlns:p14="http://schemas.microsoft.com/office/powerpoint/2010/main" val="44042226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Part </a:t>
            </a:r>
            <a:r>
              <a:rPr lang="en-US" dirty="0" err="1" smtClean="0"/>
              <a:t>hree</a:t>
            </a:r>
            <a:endParaRPr lang="en-US" dirty="0"/>
          </a:p>
        </p:txBody>
      </p:sp>
      <p:sp>
        <p:nvSpPr>
          <p:cNvPr id="4" name="Slide Number Placeholder 3"/>
          <p:cNvSpPr>
            <a:spLocks noGrp="1"/>
          </p:cNvSpPr>
          <p:nvPr>
            <p:ph type="sldNum" sz="quarter" idx="10"/>
          </p:nvPr>
        </p:nvSpPr>
        <p:spPr/>
        <p:txBody>
          <a:bodyPr/>
          <a:lstStyle/>
          <a:p>
            <a:fld id="{7D70D570-4FB5-0E41-A0FE-0576B7D4EE77}" type="slidenum">
              <a:rPr lang="en-US" smtClean="0"/>
              <a:pPr/>
              <a:t>25</a:t>
            </a:fld>
            <a:endParaRPr lang="en-US"/>
          </a:p>
        </p:txBody>
      </p:sp>
    </p:spTree>
    <p:extLst>
      <p:ext uri="{BB962C8B-B14F-4D97-AF65-F5344CB8AC3E}">
        <p14:creationId xmlns:p14="http://schemas.microsoft.com/office/powerpoint/2010/main" val="44042226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Part Three</a:t>
            </a:r>
          </a:p>
          <a:p>
            <a:endParaRPr lang="en-US" dirty="0"/>
          </a:p>
        </p:txBody>
      </p:sp>
      <p:sp>
        <p:nvSpPr>
          <p:cNvPr id="4" name="Slide Number Placeholder 3"/>
          <p:cNvSpPr>
            <a:spLocks noGrp="1"/>
          </p:cNvSpPr>
          <p:nvPr>
            <p:ph type="sldNum" sz="quarter" idx="10"/>
          </p:nvPr>
        </p:nvSpPr>
        <p:spPr/>
        <p:txBody>
          <a:bodyPr/>
          <a:lstStyle/>
          <a:p>
            <a:fld id="{7D70D570-4FB5-0E41-A0FE-0576B7D4EE77}" type="slidenum">
              <a:rPr lang="en-US" smtClean="0"/>
              <a:pPr/>
              <a:t>26</a:t>
            </a:fld>
            <a:endParaRPr lang="en-US"/>
          </a:p>
        </p:txBody>
      </p:sp>
    </p:spTree>
    <p:extLst>
      <p:ext uri="{BB962C8B-B14F-4D97-AF65-F5344CB8AC3E}">
        <p14:creationId xmlns:p14="http://schemas.microsoft.com/office/powerpoint/2010/main" val="69970440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Part four: Wrap Up 5 minutes</a:t>
            </a:r>
            <a:endParaRPr lang="en-US" dirty="0"/>
          </a:p>
        </p:txBody>
      </p:sp>
      <p:sp>
        <p:nvSpPr>
          <p:cNvPr id="4" name="Slide Number Placeholder 3"/>
          <p:cNvSpPr>
            <a:spLocks noGrp="1"/>
          </p:cNvSpPr>
          <p:nvPr>
            <p:ph type="sldNum" sz="quarter" idx="10"/>
          </p:nvPr>
        </p:nvSpPr>
        <p:spPr/>
        <p:txBody>
          <a:bodyPr/>
          <a:lstStyle/>
          <a:p>
            <a:fld id="{7D70D570-4FB5-0E41-A0FE-0576B7D4EE77}" type="slidenum">
              <a:rPr lang="en-US" smtClean="0"/>
              <a:pPr/>
              <a:t>27</a:t>
            </a:fld>
            <a:endParaRPr lang="en-US"/>
          </a:p>
        </p:txBody>
      </p:sp>
    </p:spTree>
    <p:extLst>
      <p:ext uri="{BB962C8B-B14F-4D97-AF65-F5344CB8AC3E}">
        <p14:creationId xmlns:p14="http://schemas.microsoft.com/office/powerpoint/2010/main" val="237937686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Part Three:</a:t>
            </a:r>
            <a:endParaRPr lang="en-US" dirty="0"/>
          </a:p>
        </p:txBody>
      </p:sp>
      <p:sp>
        <p:nvSpPr>
          <p:cNvPr id="4" name="Slide Number Placeholder 3"/>
          <p:cNvSpPr>
            <a:spLocks noGrp="1"/>
          </p:cNvSpPr>
          <p:nvPr>
            <p:ph type="sldNum" sz="quarter" idx="10"/>
          </p:nvPr>
        </p:nvSpPr>
        <p:spPr/>
        <p:txBody>
          <a:bodyPr/>
          <a:lstStyle/>
          <a:p>
            <a:fld id="{7D70D570-4FB5-0E41-A0FE-0576B7D4EE77}" type="slidenum">
              <a:rPr lang="en-US" smtClean="0"/>
              <a:pPr/>
              <a:t>28</a:t>
            </a:fld>
            <a:endParaRPr lang="en-US"/>
          </a:p>
        </p:txBody>
      </p:sp>
    </p:spTree>
    <p:extLst>
      <p:ext uri="{BB962C8B-B14F-4D97-AF65-F5344CB8AC3E}">
        <p14:creationId xmlns:p14="http://schemas.microsoft.com/office/powerpoint/2010/main" val="261871871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7D70D570-4FB5-0E41-A0FE-0576B7D4EE77}" type="slidenum">
              <a:rPr lang="en-US" smtClean="0"/>
              <a:pPr/>
              <a:t>29</a:t>
            </a:fld>
            <a:endParaRPr lang="en-US"/>
          </a:p>
        </p:txBody>
      </p:sp>
    </p:spTree>
    <p:extLst>
      <p:ext uri="{BB962C8B-B14F-4D97-AF65-F5344CB8AC3E}">
        <p14:creationId xmlns:p14="http://schemas.microsoft.com/office/powerpoint/2010/main" val="210619974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Part 5:</a:t>
            </a:r>
            <a:endParaRPr lang="en-US" dirty="0"/>
          </a:p>
        </p:txBody>
      </p:sp>
      <p:sp>
        <p:nvSpPr>
          <p:cNvPr id="4" name="Slide Number Placeholder 3"/>
          <p:cNvSpPr>
            <a:spLocks noGrp="1"/>
          </p:cNvSpPr>
          <p:nvPr>
            <p:ph type="sldNum" sz="quarter" idx="10"/>
          </p:nvPr>
        </p:nvSpPr>
        <p:spPr/>
        <p:txBody>
          <a:bodyPr/>
          <a:lstStyle/>
          <a:p>
            <a:fld id="{7D70D570-4FB5-0E41-A0FE-0576B7D4EE77}" type="slidenum">
              <a:rPr lang="en-US" smtClean="0"/>
              <a:pPr/>
              <a:t>30</a:t>
            </a:fld>
            <a:endParaRPr lang="en-US"/>
          </a:p>
        </p:txBody>
      </p:sp>
    </p:spTree>
    <p:extLst>
      <p:ext uri="{BB962C8B-B14F-4D97-AF65-F5344CB8AC3E}">
        <p14:creationId xmlns:p14="http://schemas.microsoft.com/office/powerpoint/2010/main" val="18066404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Part One</a:t>
            </a:r>
            <a:endParaRPr lang="en-US" dirty="0"/>
          </a:p>
        </p:txBody>
      </p:sp>
      <p:sp>
        <p:nvSpPr>
          <p:cNvPr id="4" name="Slide Number Placeholder 3"/>
          <p:cNvSpPr>
            <a:spLocks noGrp="1"/>
          </p:cNvSpPr>
          <p:nvPr>
            <p:ph type="sldNum" sz="quarter" idx="10"/>
          </p:nvPr>
        </p:nvSpPr>
        <p:spPr/>
        <p:txBody>
          <a:bodyPr/>
          <a:lstStyle/>
          <a:p>
            <a:fld id="{7D70D570-4FB5-0E41-A0FE-0576B7D4EE77}" type="slidenum">
              <a:rPr lang="en-US" smtClean="0"/>
              <a:pPr/>
              <a:t>3</a:t>
            </a:fld>
            <a:endParaRPr lang="en-US"/>
          </a:p>
        </p:txBody>
      </p:sp>
    </p:spTree>
    <p:extLst>
      <p:ext uri="{BB962C8B-B14F-4D97-AF65-F5344CB8AC3E}">
        <p14:creationId xmlns:p14="http://schemas.microsoft.com/office/powerpoint/2010/main" val="28400909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Part Two:</a:t>
            </a:r>
            <a:endParaRPr lang="en-US" dirty="0"/>
          </a:p>
        </p:txBody>
      </p:sp>
      <p:sp>
        <p:nvSpPr>
          <p:cNvPr id="4" name="Slide Number Placeholder 3"/>
          <p:cNvSpPr>
            <a:spLocks noGrp="1"/>
          </p:cNvSpPr>
          <p:nvPr>
            <p:ph type="sldNum" sz="quarter" idx="10"/>
          </p:nvPr>
        </p:nvSpPr>
        <p:spPr/>
        <p:txBody>
          <a:bodyPr/>
          <a:lstStyle/>
          <a:p>
            <a:fld id="{7D70D570-4FB5-0E41-A0FE-0576B7D4EE77}" type="slidenum">
              <a:rPr lang="en-US" smtClean="0"/>
              <a:pPr/>
              <a:t>4</a:t>
            </a:fld>
            <a:endParaRPr lang="en-US"/>
          </a:p>
        </p:txBody>
      </p:sp>
    </p:spTree>
    <p:extLst>
      <p:ext uri="{BB962C8B-B14F-4D97-AF65-F5344CB8AC3E}">
        <p14:creationId xmlns:p14="http://schemas.microsoft.com/office/powerpoint/2010/main" val="41025213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Part Two:</a:t>
            </a:r>
            <a:endParaRPr lang="en-US" dirty="0"/>
          </a:p>
        </p:txBody>
      </p:sp>
      <p:sp>
        <p:nvSpPr>
          <p:cNvPr id="4" name="Slide Number Placeholder 3"/>
          <p:cNvSpPr>
            <a:spLocks noGrp="1"/>
          </p:cNvSpPr>
          <p:nvPr>
            <p:ph type="sldNum" sz="quarter" idx="10"/>
          </p:nvPr>
        </p:nvSpPr>
        <p:spPr/>
        <p:txBody>
          <a:bodyPr/>
          <a:lstStyle/>
          <a:p>
            <a:fld id="{7D70D570-4FB5-0E41-A0FE-0576B7D4EE77}" type="slidenum">
              <a:rPr lang="en-US" smtClean="0"/>
              <a:pPr/>
              <a:t>5</a:t>
            </a:fld>
            <a:endParaRPr lang="en-US"/>
          </a:p>
        </p:txBody>
      </p:sp>
    </p:spTree>
    <p:extLst>
      <p:ext uri="{BB962C8B-B14F-4D97-AF65-F5344CB8AC3E}">
        <p14:creationId xmlns:p14="http://schemas.microsoft.com/office/powerpoint/2010/main" val="26187187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Part Two:</a:t>
            </a:r>
          </a:p>
          <a:p>
            <a:r>
              <a:rPr lang="en-US" b="1" smtClean="0"/>
              <a:t>SESSION</a:t>
            </a:r>
            <a:r>
              <a:rPr lang="en-US" b="1" baseline="0" smtClean="0"/>
              <a:t> TETHERED </a:t>
            </a:r>
            <a:r>
              <a:rPr lang="en-US" b="1" baseline="0" dirty="0" smtClean="0"/>
              <a:t>TO YOUR REALITY WHEN HAVE IN MIND SEVERAL DONORS AND PROSPECTS AS CASE STUDIES</a:t>
            </a:r>
          </a:p>
          <a:p>
            <a:endParaRPr lang="en-US" b="1" baseline="0" dirty="0" smtClean="0"/>
          </a:p>
          <a:p>
            <a:r>
              <a:rPr lang="en-US" b="1" dirty="0" smtClean="0"/>
              <a:t>YOUR</a:t>
            </a:r>
            <a:r>
              <a:rPr lang="en-US" b="1" baseline="0" dirty="0" smtClean="0"/>
              <a:t> STORY PACKAGED IN A COMPELLING WAY THAT SPEAKS TO YOUR DONOR…  NOT WHAT YOU WANT TO TELL YOUR DONOR, WHAT YOUR DONOR WANTS TO HEAR</a:t>
            </a:r>
            <a:endParaRPr lang="en-US" b="1" dirty="0" smtClean="0"/>
          </a:p>
        </p:txBody>
      </p:sp>
      <p:sp>
        <p:nvSpPr>
          <p:cNvPr id="4" name="Slide Number Placeholder 3"/>
          <p:cNvSpPr>
            <a:spLocks noGrp="1"/>
          </p:cNvSpPr>
          <p:nvPr>
            <p:ph type="sldNum" sz="quarter" idx="10"/>
          </p:nvPr>
        </p:nvSpPr>
        <p:spPr/>
        <p:txBody>
          <a:bodyPr/>
          <a:lstStyle/>
          <a:p>
            <a:fld id="{8DDF6BAE-3321-CD42-8794-3551EC0E2EFE}" type="slidenum">
              <a:rPr lang="en-US" smtClean="0"/>
              <a:pPr/>
              <a:t>6</a:t>
            </a:fld>
            <a:endParaRPr lang="en-US"/>
          </a:p>
        </p:txBody>
      </p:sp>
    </p:spTree>
    <p:extLst>
      <p:ext uri="{BB962C8B-B14F-4D97-AF65-F5344CB8AC3E}">
        <p14:creationId xmlns:p14="http://schemas.microsoft.com/office/powerpoint/2010/main" val="7344630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Part Two:</a:t>
            </a:r>
            <a:endParaRPr lang="en-US" dirty="0"/>
          </a:p>
        </p:txBody>
      </p:sp>
      <p:sp>
        <p:nvSpPr>
          <p:cNvPr id="4" name="Slide Number Placeholder 3"/>
          <p:cNvSpPr>
            <a:spLocks noGrp="1"/>
          </p:cNvSpPr>
          <p:nvPr>
            <p:ph type="sldNum" sz="quarter" idx="10"/>
          </p:nvPr>
        </p:nvSpPr>
        <p:spPr/>
        <p:txBody>
          <a:bodyPr/>
          <a:lstStyle/>
          <a:p>
            <a:fld id="{7D70D570-4FB5-0E41-A0FE-0576B7D4EE77}" type="slidenum">
              <a:rPr lang="en-US" smtClean="0"/>
              <a:pPr/>
              <a:t>7</a:t>
            </a:fld>
            <a:endParaRPr lang="en-US"/>
          </a:p>
        </p:txBody>
      </p:sp>
    </p:spTree>
    <p:extLst>
      <p:ext uri="{BB962C8B-B14F-4D97-AF65-F5344CB8AC3E}">
        <p14:creationId xmlns:p14="http://schemas.microsoft.com/office/powerpoint/2010/main" val="24696067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Part</a:t>
            </a:r>
            <a:r>
              <a:rPr lang="en-US" baseline="0" dirty="0" smtClean="0"/>
              <a:t> Three: </a:t>
            </a:r>
            <a:r>
              <a:rPr lang="en-US" dirty="0" smtClean="0"/>
              <a:t>How do</a:t>
            </a:r>
            <a:r>
              <a:rPr lang="en-US" baseline="0" dirty="0" smtClean="0"/>
              <a:t> we get into relationships with right people and nurture these relationships</a:t>
            </a:r>
          </a:p>
          <a:p>
            <a:endParaRPr lang="en-US" dirty="0" smtClean="0"/>
          </a:p>
        </p:txBody>
      </p:sp>
      <p:sp>
        <p:nvSpPr>
          <p:cNvPr id="4" name="Slide Number Placeholder 3"/>
          <p:cNvSpPr>
            <a:spLocks noGrp="1"/>
          </p:cNvSpPr>
          <p:nvPr>
            <p:ph type="sldNum" sz="quarter" idx="10"/>
          </p:nvPr>
        </p:nvSpPr>
        <p:spPr/>
        <p:txBody>
          <a:bodyPr/>
          <a:lstStyle/>
          <a:p>
            <a:fld id="{7D70D570-4FB5-0E41-A0FE-0576B7D4EE77}" type="slidenum">
              <a:rPr lang="en-US" smtClean="0"/>
              <a:pPr/>
              <a:t>8</a:t>
            </a:fld>
            <a:endParaRPr lang="en-US"/>
          </a:p>
        </p:txBody>
      </p:sp>
    </p:spTree>
    <p:extLst>
      <p:ext uri="{BB962C8B-B14F-4D97-AF65-F5344CB8AC3E}">
        <p14:creationId xmlns:p14="http://schemas.microsoft.com/office/powerpoint/2010/main" val="17298009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Part Three:</a:t>
            </a:r>
            <a:endParaRPr lang="en-US" dirty="0"/>
          </a:p>
        </p:txBody>
      </p:sp>
      <p:sp>
        <p:nvSpPr>
          <p:cNvPr id="4" name="Slide Number Placeholder 3"/>
          <p:cNvSpPr>
            <a:spLocks noGrp="1"/>
          </p:cNvSpPr>
          <p:nvPr>
            <p:ph type="sldNum" sz="quarter" idx="10"/>
          </p:nvPr>
        </p:nvSpPr>
        <p:spPr/>
        <p:txBody>
          <a:bodyPr/>
          <a:lstStyle/>
          <a:p>
            <a:fld id="{7D70D570-4FB5-0E41-A0FE-0576B7D4EE77}" type="slidenum">
              <a:rPr lang="en-US" smtClean="0"/>
              <a:pPr/>
              <a:t>9</a:t>
            </a:fld>
            <a:endParaRPr lang="en-US"/>
          </a:p>
        </p:txBody>
      </p:sp>
    </p:spTree>
    <p:extLst>
      <p:ext uri="{BB962C8B-B14F-4D97-AF65-F5344CB8AC3E}">
        <p14:creationId xmlns:p14="http://schemas.microsoft.com/office/powerpoint/2010/main" val="26187187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1CB6AAB-E617-B440-B95A-52BC0F0CFA36}" type="datetime1">
              <a:rPr lang="en-US" smtClean="0"/>
              <a:t>10/26/17</a:t>
            </a:fld>
            <a:endParaRPr lang="en-US"/>
          </a:p>
        </p:txBody>
      </p:sp>
      <p:sp>
        <p:nvSpPr>
          <p:cNvPr id="5" name="Footer Placeholder 4"/>
          <p:cNvSpPr>
            <a:spLocks noGrp="1"/>
          </p:cNvSpPr>
          <p:nvPr>
            <p:ph type="ftr" sz="quarter" idx="11"/>
          </p:nvPr>
        </p:nvSpPr>
        <p:spPr/>
        <p:txBody>
          <a:bodyPr/>
          <a:lstStyle/>
          <a:p>
            <a:r>
              <a:rPr lang="en-US" smtClean="0"/>
              <a:t>www.socialprofitventures.com</a:t>
            </a:r>
            <a:endParaRPr lang="en-US"/>
          </a:p>
        </p:txBody>
      </p:sp>
      <p:sp>
        <p:nvSpPr>
          <p:cNvPr id="6" name="Slide Number Placeholder 5"/>
          <p:cNvSpPr>
            <a:spLocks noGrp="1"/>
          </p:cNvSpPr>
          <p:nvPr>
            <p:ph type="sldNum" sz="quarter" idx="12"/>
          </p:nvPr>
        </p:nvSpPr>
        <p:spPr/>
        <p:txBody>
          <a:bodyPr/>
          <a:lstStyle/>
          <a:p>
            <a:fld id="{BF49E64D-B1BC-7743-B771-82A697A3F6B8}" type="slidenum">
              <a:rPr lang="en-US" smtClean="0"/>
              <a:pPr/>
              <a:t>‹#›</a:t>
            </a:fld>
            <a:endParaRPr lang="en-US"/>
          </a:p>
        </p:txBody>
      </p:sp>
    </p:spTree>
    <p:extLst>
      <p:ext uri="{BB962C8B-B14F-4D97-AF65-F5344CB8AC3E}">
        <p14:creationId xmlns:p14="http://schemas.microsoft.com/office/powerpoint/2010/main" val="11500453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5162915-432D-5F48-A709-DBE893DDB46C}" type="datetime1">
              <a:rPr lang="en-US" smtClean="0"/>
              <a:t>10/26/17</a:t>
            </a:fld>
            <a:endParaRPr lang="en-US"/>
          </a:p>
        </p:txBody>
      </p:sp>
      <p:sp>
        <p:nvSpPr>
          <p:cNvPr id="5" name="Footer Placeholder 4"/>
          <p:cNvSpPr>
            <a:spLocks noGrp="1"/>
          </p:cNvSpPr>
          <p:nvPr>
            <p:ph type="ftr" sz="quarter" idx="11"/>
          </p:nvPr>
        </p:nvSpPr>
        <p:spPr/>
        <p:txBody>
          <a:bodyPr/>
          <a:lstStyle/>
          <a:p>
            <a:r>
              <a:rPr lang="en-US" smtClean="0"/>
              <a:t>www.socialprofitventures.com</a:t>
            </a:r>
            <a:endParaRPr lang="en-US"/>
          </a:p>
        </p:txBody>
      </p:sp>
      <p:sp>
        <p:nvSpPr>
          <p:cNvPr id="6" name="Slide Number Placeholder 5"/>
          <p:cNvSpPr>
            <a:spLocks noGrp="1"/>
          </p:cNvSpPr>
          <p:nvPr>
            <p:ph type="sldNum" sz="quarter" idx="12"/>
          </p:nvPr>
        </p:nvSpPr>
        <p:spPr/>
        <p:txBody>
          <a:bodyPr/>
          <a:lstStyle/>
          <a:p>
            <a:fld id="{BF49E64D-B1BC-7743-B771-82A697A3F6B8}" type="slidenum">
              <a:rPr lang="en-US" smtClean="0"/>
              <a:pPr/>
              <a:t>‹#›</a:t>
            </a:fld>
            <a:endParaRPr lang="en-US"/>
          </a:p>
        </p:txBody>
      </p:sp>
    </p:spTree>
    <p:extLst>
      <p:ext uri="{BB962C8B-B14F-4D97-AF65-F5344CB8AC3E}">
        <p14:creationId xmlns:p14="http://schemas.microsoft.com/office/powerpoint/2010/main" val="26279892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24191-76E0-6642-BD35-66E8DD915988}" type="datetime1">
              <a:rPr lang="en-US" smtClean="0"/>
              <a:t>10/26/17</a:t>
            </a:fld>
            <a:endParaRPr lang="en-US"/>
          </a:p>
        </p:txBody>
      </p:sp>
      <p:sp>
        <p:nvSpPr>
          <p:cNvPr id="5" name="Footer Placeholder 4"/>
          <p:cNvSpPr>
            <a:spLocks noGrp="1"/>
          </p:cNvSpPr>
          <p:nvPr>
            <p:ph type="ftr" sz="quarter" idx="11"/>
          </p:nvPr>
        </p:nvSpPr>
        <p:spPr/>
        <p:txBody>
          <a:bodyPr/>
          <a:lstStyle/>
          <a:p>
            <a:r>
              <a:rPr lang="en-US" smtClean="0"/>
              <a:t>www.socialprofitventures.com</a:t>
            </a:r>
            <a:endParaRPr lang="en-US"/>
          </a:p>
        </p:txBody>
      </p:sp>
      <p:sp>
        <p:nvSpPr>
          <p:cNvPr id="6" name="Slide Number Placeholder 5"/>
          <p:cNvSpPr>
            <a:spLocks noGrp="1"/>
          </p:cNvSpPr>
          <p:nvPr>
            <p:ph type="sldNum" sz="quarter" idx="12"/>
          </p:nvPr>
        </p:nvSpPr>
        <p:spPr/>
        <p:txBody>
          <a:bodyPr/>
          <a:lstStyle/>
          <a:p>
            <a:fld id="{BF49E64D-B1BC-7743-B771-82A697A3F6B8}" type="slidenum">
              <a:rPr lang="en-US" smtClean="0"/>
              <a:pPr/>
              <a:t>‹#›</a:t>
            </a:fld>
            <a:endParaRPr lang="en-US"/>
          </a:p>
        </p:txBody>
      </p:sp>
    </p:spTree>
    <p:extLst>
      <p:ext uri="{BB962C8B-B14F-4D97-AF65-F5344CB8AC3E}">
        <p14:creationId xmlns:p14="http://schemas.microsoft.com/office/powerpoint/2010/main" val="3580548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C44B9B8-EE58-E048-89DF-FE01817ECED0}" type="datetime1">
              <a:rPr lang="en-US" smtClean="0"/>
              <a:t>10/26/17</a:t>
            </a:fld>
            <a:endParaRPr lang="en-US"/>
          </a:p>
        </p:txBody>
      </p:sp>
      <p:sp>
        <p:nvSpPr>
          <p:cNvPr id="5" name="Footer Placeholder 4"/>
          <p:cNvSpPr>
            <a:spLocks noGrp="1"/>
          </p:cNvSpPr>
          <p:nvPr>
            <p:ph type="ftr" sz="quarter" idx="11"/>
          </p:nvPr>
        </p:nvSpPr>
        <p:spPr/>
        <p:txBody>
          <a:bodyPr/>
          <a:lstStyle/>
          <a:p>
            <a:r>
              <a:rPr lang="en-US" smtClean="0"/>
              <a:t>www.socialprofitventures.com</a:t>
            </a:r>
            <a:endParaRPr lang="en-US"/>
          </a:p>
        </p:txBody>
      </p:sp>
      <p:sp>
        <p:nvSpPr>
          <p:cNvPr id="6" name="Slide Number Placeholder 5"/>
          <p:cNvSpPr>
            <a:spLocks noGrp="1"/>
          </p:cNvSpPr>
          <p:nvPr>
            <p:ph type="sldNum" sz="quarter" idx="12"/>
          </p:nvPr>
        </p:nvSpPr>
        <p:spPr/>
        <p:txBody>
          <a:bodyPr/>
          <a:lstStyle/>
          <a:p>
            <a:fld id="{BF49E64D-B1BC-7743-B771-82A697A3F6B8}" type="slidenum">
              <a:rPr lang="en-US" smtClean="0"/>
              <a:pPr/>
              <a:t>‹#›</a:t>
            </a:fld>
            <a:endParaRPr lang="en-US"/>
          </a:p>
        </p:txBody>
      </p:sp>
    </p:spTree>
    <p:extLst>
      <p:ext uri="{BB962C8B-B14F-4D97-AF65-F5344CB8AC3E}">
        <p14:creationId xmlns:p14="http://schemas.microsoft.com/office/powerpoint/2010/main" val="1731790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7610691-C7F9-A949-8D0F-94E9AC7C28E2}" type="datetime1">
              <a:rPr lang="en-US" smtClean="0"/>
              <a:t>10/26/17</a:t>
            </a:fld>
            <a:endParaRPr lang="en-US"/>
          </a:p>
        </p:txBody>
      </p:sp>
      <p:sp>
        <p:nvSpPr>
          <p:cNvPr id="5" name="Footer Placeholder 4"/>
          <p:cNvSpPr>
            <a:spLocks noGrp="1"/>
          </p:cNvSpPr>
          <p:nvPr>
            <p:ph type="ftr" sz="quarter" idx="11"/>
          </p:nvPr>
        </p:nvSpPr>
        <p:spPr/>
        <p:txBody>
          <a:bodyPr/>
          <a:lstStyle/>
          <a:p>
            <a:r>
              <a:rPr lang="en-US" smtClean="0"/>
              <a:t>www.socialprofitventures.com</a:t>
            </a:r>
            <a:endParaRPr lang="en-US"/>
          </a:p>
        </p:txBody>
      </p:sp>
      <p:sp>
        <p:nvSpPr>
          <p:cNvPr id="6" name="Slide Number Placeholder 5"/>
          <p:cNvSpPr>
            <a:spLocks noGrp="1"/>
          </p:cNvSpPr>
          <p:nvPr>
            <p:ph type="sldNum" sz="quarter" idx="12"/>
          </p:nvPr>
        </p:nvSpPr>
        <p:spPr/>
        <p:txBody>
          <a:bodyPr/>
          <a:lstStyle/>
          <a:p>
            <a:fld id="{BF49E64D-B1BC-7743-B771-82A697A3F6B8}" type="slidenum">
              <a:rPr lang="en-US" smtClean="0"/>
              <a:pPr/>
              <a:t>‹#›</a:t>
            </a:fld>
            <a:endParaRPr lang="en-US"/>
          </a:p>
        </p:txBody>
      </p:sp>
    </p:spTree>
    <p:extLst>
      <p:ext uri="{BB962C8B-B14F-4D97-AF65-F5344CB8AC3E}">
        <p14:creationId xmlns:p14="http://schemas.microsoft.com/office/powerpoint/2010/main" val="27656135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25C8206-5C20-3344-8A61-082724618C8E}" type="datetime1">
              <a:rPr lang="en-US" smtClean="0"/>
              <a:t>10/26/17</a:t>
            </a:fld>
            <a:endParaRPr lang="en-US"/>
          </a:p>
        </p:txBody>
      </p:sp>
      <p:sp>
        <p:nvSpPr>
          <p:cNvPr id="6" name="Footer Placeholder 5"/>
          <p:cNvSpPr>
            <a:spLocks noGrp="1"/>
          </p:cNvSpPr>
          <p:nvPr>
            <p:ph type="ftr" sz="quarter" idx="11"/>
          </p:nvPr>
        </p:nvSpPr>
        <p:spPr/>
        <p:txBody>
          <a:bodyPr/>
          <a:lstStyle/>
          <a:p>
            <a:r>
              <a:rPr lang="en-US" smtClean="0"/>
              <a:t>www.socialprofitventures.com</a:t>
            </a:r>
            <a:endParaRPr lang="en-US"/>
          </a:p>
        </p:txBody>
      </p:sp>
      <p:sp>
        <p:nvSpPr>
          <p:cNvPr id="7" name="Slide Number Placeholder 6"/>
          <p:cNvSpPr>
            <a:spLocks noGrp="1"/>
          </p:cNvSpPr>
          <p:nvPr>
            <p:ph type="sldNum" sz="quarter" idx="12"/>
          </p:nvPr>
        </p:nvSpPr>
        <p:spPr/>
        <p:txBody>
          <a:bodyPr/>
          <a:lstStyle/>
          <a:p>
            <a:fld id="{BF49E64D-B1BC-7743-B771-82A697A3F6B8}" type="slidenum">
              <a:rPr lang="en-US" smtClean="0"/>
              <a:pPr/>
              <a:t>‹#›</a:t>
            </a:fld>
            <a:endParaRPr lang="en-US"/>
          </a:p>
        </p:txBody>
      </p:sp>
    </p:spTree>
    <p:extLst>
      <p:ext uri="{BB962C8B-B14F-4D97-AF65-F5344CB8AC3E}">
        <p14:creationId xmlns:p14="http://schemas.microsoft.com/office/powerpoint/2010/main" val="4243044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A703B04-DE01-4549-8590-936EEF5E4A91}" type="datetime1">
              <a:rPr lang="en-US" smtClean="0"/>
              <a:t>10/26/17</a:t>
            </a:fld>
            <a:endParaRPr lang="en-US"/>
          </a:p>
        </p:txBody>
      </p:sp>
      <p:sp>
        <p:nvSpPr>
          <p:cNvPr id="8" name="Footer Placeholder 7"/>
          <p:cNvSpPr>
            <a:spLocks noGrp="1"/>
          </p:cNvSpPr>
          <p:nvPr>
            <p:ph type="ftr" sz="quarter" idx="11"/>
          </p:nvPr>
        </p:nvSpPr>
        <p:spPr/>
        <p:txBody>
          <a:bodyPr/>
          <a:lstStyle/>
          <a:p>
            <a:r>
              <a:rPr lang="en-US" smtClean="0"/>
              <a:t>www.socialprofitventures.com</a:t>
            </a:r>
            <a:endParaRPr lang="en-US"/>
          </a:p>
        </p:txBody>
      </p:sp>
      <p:sp>
        <p:nvSpPr>
          <p:cNvPr id="9" name="Slide Number Placeholder 8"/>
          <p:cNvSpPr>
            <a:spLocks noGrp="1"/>
          </p:cNvSpPr>
          <p:nvPr>
            <p:ph type="sldNum" sz="quarter" idx="12"/>
          </p:nvPr>
        </p:nvSpPr>
        <p:spPr/>
        <p:txBody>
          <a:bodyPr/>
          <a:lstStyle/>
          <a:p>
            <a:fld id="{BF49E64D-B1BC-7743-B771-82A697A3F6B8}" type="slidenum">
              <a:rPr lang="en-US" smtClean="0"/>
              <a:pPr/>
              <a:t>‹#›</a:t>
            </a:fld>
            <a:endParaRPr lang="en-US"/>
          </a:p>
        </p:txBody>
      </p:sp>
    </p:spTree>
    <p:extLst>
      <p:ext uri="{BB962C8B-B14F-4D97-AF65-F5344CB8AC3E}">
        <p14:creationId xmlns:p14="http://schemas.microsoft.com/office/powerpoint/2010/main" val="26757396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EA8E905-D84E-8144-B4AF-E3BD42A867CB}" type="datetime1">
              <a:rPr lang="en-US" smtClean="0"/>
              <a:t>10/26/17</a:t>
            </a:fld>
            <a:endParaRPr lang="en-US"/>
          </a:p>
        </p:txBody>
      </p:sp>
      <p:sp>
        <p:nvSpPr>
          <p:cNvPr id="4" name="Footer Placeholder 3"/>
          <p:cNvSpPr>
            <a:spLocks noGrp="1"/>
          </p:cNvSpPr>
          <p:nvPr>
            <p:ph type="ftr" sz="quarter" idx="11"/>
          </p:nvPr>
        </p:nvSpPr>
        <p:spPr/>
        <p:txBody>
          <a:bodyPr/>
          <a:lstStyle/>
          <a:p>
            <a:r>
              <a:rPr lang="en-US" smtClean="0"/>
              <a:t>www.socialprofitventures.com</a:t>
            </a:r>
            <a:endParaRPr lang="en-US"/>
          </a:p>
        </p:txBody>
      </p:sp>
      <p:sp>
        <p:nvSpPr>
          <p:cNvPr id="5" name="Slide Number Placeholder 4"/>
          <p:cNvSpPr>
            <a:spLocks noGrp="1"/>
          </p:cNvSpPr>
          <p:nvPr>
            <p:ph type="sldNum" sz="quarter" idx="12"/>
          </p:nvPr>
        </p:nvSpPr>
        <p:spPr/>
        <p:txBody>
          <a:bodyPr/>
          <a:lstStyle/>
          <a:p>
            <a:fld id="{BF49E64D-B1BC-7743-B771-82A697A3F6B8}" type="slidenum">
              <a:rPr lang="en-US" smtClean="0"/>
              <a:pPr/>
              <a:t>‹#›</a:t>
            </a:fld>
            <a:endParaRPr lang="en-US"/>
          </a:p>
        </p:txBody>
      </p:sp>
    </p:spTree>
    <p:extLst>
      <p:ext uri="{BB962C8B-B14F-4D97-AF65-F5344CB8AC3E}">
        <p14:creationId xmlns:p14="http://schemas.microsoft.com/office/powerpoint/2010/main" val="21199754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68D3511-DB12-5040-B2F7-A58013968F13}" type="datetime1">
              <a:rPr lang="en-US" smtClean="0"/>
              <a:t>10/26/17</a:t>
            </a:fld>
            <a:endParaRPr lang="en-US"/>
          </a:p>
        </p:txBody>
      </p:sp>
      <p:sp>
        <p:nvSpPr>
          <p:cNvPr id="3" name="Footer Placeholder 2"/>
          <p:cNvSpPr>
            <a:spLocks noGrp="1"/>
          </p:cNvSpPr>
          <p:nvPr>
            <p:ph type="ftr" sz="quarter" idx="11"/>
          </p:nvPr>
        </p:nvSpPr>
        <p:spPr/>
        <p:txBody>
          <a:bodyPr/>
          <a:lstStyle/>
          <a:p>
            <a:r>
              <a:rPr lang="en-US" smtClean="0"/>
              <a:t>www.socialprofitventures.com</a:t>
            </a:r>
            <a:endParaRPr lang="en-US"/>
          </a:p>
        </p:txBody>
      </p:sp>
      <p:sp>
        <p:nvSpPr>
          <p:cNvPr id="4" name="Slide Number Placeholder 3"/>
          <p:cNvSpPr>
            <a:spLocks noGrp="1"/>
          </p:cNvSpPr>
          <p:nvPr>
            <p:ph type="sldNum" sz="quarter" idx="12"/>
          </p:nvPr>
        </p:nvSpPr>
        <p:spPr/>
        <p:txBody>
          <a:bodyPr/>
          <a:lstStyle/>
          <a:p>
            <a:fld id="{BF49E64D-B1BC-7743-B771-82A697A3F6B8}" type="slidenum">
              <a:rPr lang="en-US" smtClean="0"/>
              <a:pPr/>
              <a:t>‹#›</a:t>
            </a:fld>
            <a:endParaRPr lang="en-US"/>
          </a:p>
        </p:txBody>
      </p:sp>
    </p:spTree>
    <p:extLst>
      <p:ext uri="{BB962C8B-B14F-4D97-AF65-F5344CB8AC3E}">
        <p14:creationId xmlns:p14="http://schemas.microsoft.com/office/powerpoint/2010/main" val="17067886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30E2357-72B8-7C46-A57D-26691140B893}" type="datetime1">
              <a:rPr lang="en-US" smtClean="0"/>
              <a:t>10/26/17</a:t>
            </a:fld>
            <a:endParaRPr lang="en-US"/>
          </a:p>
        </p:txBody>
      </p:sp>
      <p:sp>
        <p:nvSpPr>
          <p:cNvPr id="6" name="Footer Placeholder 5"/>
          <p:cNvSpPr>
            <a:spLocks noGrp="1"/>
          </p:cNvSpPr>
          <p:nvPr>
            <p:ph type="ftr" sz="quarter" idx="11"/>
          </p:nvPr>
        </p:nvSpPr>
        <p:spPr/>
        <p:txBody>
          <a:bodyPr/>
          <a:lstStyle/>
          <a:p>
            <a:r>
              <a:rPr lang="en-US" smtClean="0"/>
              <a:t>www.socialprofitventures.com</a:t>
            </a:r>
            <a:endParaRPr lang="en-US"/>
          </a:p>
        </p:txBody>
      </p:sp>
      <p:sp>
        <p:nvSpPr>
          <p:cNvPr id="7" name="Slide Number Placeholder 6"/>
          <p:cNvSpPr>
            <a:spLocks noGrp="1"/>
          </p:cNvSpPr>
          <p:nvPr>
            <p:ph type="sldNum" sz="quarter" idx="12"/>
          </p:nvPr>
        </p:nvSpPr>
        <p:spPr/>
        <p:txBody>
          <a:bodyPr/>
          <a:lstStyle/>
          <a:p>
            <a:fld id="{BF49E64D-B1BC-7743-B771-82A697A3F6B8}" type="slidenum">
              <a:rPr lang="en-US" smtClean="0"/>
              <a:pPr/>
              <a:t>‹#›</a:t>
            </a:fld>
            <a:endParaRPr lang="en-US"/>
          </a:p>
        </p:txBody>
      </p:sp>
    </p:spTree>
    <p:extLst>
      <p:ext uri="{BB962C8B-B14F-4D97-AF65-F5344CB8AC3E}">
        <p14:creationId xmlns:p14="http://schemas.microsoft.com/office/powerpoint/2010/main" val="36131260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F27C4F2-BF8C-1F44-95F7-E750399A6E78}" type="datetime1">
              <a:rPr lang="en-US" smtClean="0"/>
              <a:t>10/26/17</a:t>
            </a:fld>
            <a:endParaRPr lang="en-US"/>
          </a:p>
        </p:txBody>
      </p:sp>
      <p:sp>
        <p:nvSpPr>
          <p:cNvPr id="6" name="Footer Placeholder 5"/>
          <p:cNvSpPr>
            <a:spLocks noGrp="1"/>
          </p:cNvSpPr>
          <p:nvPr>
            <p:ph type="ftr" sz="quarter" idx="11"/>
          </p:nvPr>
        </p:nvSpPr>
        <p:spPr/>
        <p:txBody>
          <a:bodyPr/>
          <a:lstStyle/>
          <a:p>
            <a:r>
              <a:rPr lang="en-US" smtClean="0"/>
              <a:t>www.socialprofitventures.com</a:t>
            </a:r>
            <a:endParaRPr lang="en-US"/>
          </a:p>
        </p:txBody>
      </p:sp>
      <p:sp>
        <p:nvSpPr>
          <p:cNvPr id="7" name="Slide Number Placeholder 6"/>
          <p:cNvSpPr>
            <a:spLocks noGrp="1"/>
          </p:cNvSpPr>
          <p:nvPr>
            <p:ph type="sldNum" sz="quarter" idx="12"/>
          </p:nvPr>
        </p:nvSpPr>
        <p:spPr/>
        <p:txBody>
          <a:bodyPr/>
          <a:lstStyle/>
          <a:p>
            <a:fld id="{BF49E64D-B1BC-7743-B771-82A697A3F6B8}" type="slidenum">
              <a:rPr lang="en-US" smtClean="0"/>
              <a:pPr/>
              <a:t>‹#›</a:t>
            </a:fld>
            <a:endParaRPr lang="en-US"/>
          </a:p>
        </p:txBody>
      </p:sp>
    </p:spTree>
    <p:extLst>
      <p:ext uri="{BB962C8B-B14F-4D97-AF65-F5344CB8AC3E}">
        <p14:creationId xmlns:p14="http://schemas.microsoft.com/office/powerpoint/2010/main" val="337691586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106002-593B-1745-B1D1-421F46E930DE}" type="datetime1">
              <a:rPr lang="en-US" smtClean="0"/>
              <a:t>10/26/17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www.socialprofitventures.com</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49E64D-B1BC-7743-B771-82A697A3F6B8}" type="slidenum">
              <a:rPr lang="en-US" smtClean="0"/>
              <a:pPr/>
              <a:t>‹#›</a:t>
            </a:fld>
            <a:endParaRPr lang="en-US"/>
          </a:p>
        </p:txBody>
      </p:sp>
    </p:spTree>
    <p:extLst>
      <p:ext uri="{BB962C8B-B14F-4D97-AF65-F5344CB8AC3E}">
        <p14:creationId xmlns:p14="http://schemas.microsoft.com/office/powerpoint/2010/main" val="5978887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4" Type="http://schemas.openxmlformats.org/officeDocument/2006/relationships/hyperlink" Target="http://www.socialprofitventures.com" TargetMode="External"/><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5.xml"/><Relationship Id="rId4" Type="http://schemas.openxmlformats.org/officeDocument/2006/relationships/diagramLayout" Target="../diagrams/layout5.xml"/><Relationship Id="rId5" Type="http://schemas.openxmlformats.org/officeDocument/2006/relationships/diagramQuickStyle" Target="../diagrams/quickStyle5.xml"/><Relationship Id="rId6" Type="http://schemas.openxmlformats.org/officeDocument/2006/relationships/diagramColors" Target="../diagrams/colors5.xml"/><Relationship Id="rId7" Type="http://schemas.microsoft.com/office/2007/relationships/diagramDrawing" Target="../diagrams/drawing5.xml"/><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1" Type="http://schemas.openxmlformats.org/officeDocument/2006/relationships/diagramColors" Target="../diagrams/colors7.xml"/><Relationship Id="rId12" Type="http://schemas.microsoft.com/office/2007/relationships/diagramDrawing" Target="../diagrams/drawing7.xml"/><Relationship Id="rId1" Type="http://schemas.openxmlformats.org/officeDocument/2006/relationships/slideLayout" Target="../slideLayouts/slideLayout4.xml"/><Relationship Id="rId2" Type="http://schemas.openxmlformats.org/officeDocument/2006/relationships/notesSlide" Target="../notesSlides/notesSlide13.xml"/><Relationship Id="rId3" Type="http://schemas.openxmlformats.org/officeDocument/2006/relationships/diagramData" Target="../diagrams/data6.xml"/><Relationship Id="rId4" Type="http://schemas.openxmlformats.org/officeDocument/2006/relationships/diagramLayout" Target="../diagrams/layout6.xml"/><Relationship Id="rId5" Type="http://schemas.openxmlformats.org/officeDocument/2006/relationships/diagramQuickStyle" Target="../diagrams/quickStyle6.xml"/><Relationship Id="rId6" Type="http://schemas.openxmlformats.org/officeDocument/2006/relationships/diagramColors" Target="../diagrams/colors6.xml"/><Relationship Id="rId7" Type="http://schemas.microsoft.com/office/2007/relationships/diagramDrawing" Target="../diagrams/drawing6.xml"/><Relationship Id="rId8" Type="http://schemas.openxmlformats.org/officeDocument/2006/relationships/diagramData" Target="../diagrams/data7.xml"/><Relationship Id="rId9" Type="http://schemas.openxmlformats.org/officeDocument/2006/relationships/diagramLayout" Target="../diagrams/layout7.xml"/><Relationship Id="rId10" Type="http://schemas.openxmlformats.org/officeDocument/2006/relationships/diagramQuickStyle" Target="../diagrams/quickStyle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1.xml"/><Relationship Id="rId3" Type="http://schemas.openxmlformats.org/officeDocument/2006/relationships/image" Target="../media/image2.jpeg"/></Relationships>
</file>

<file path=ppt/slides/_rels/slide23.xml.rels><?xml version="1.0" encoding="UTF-8" standalone="yes"?>
<Relationships xmlns="http://schemas.openxmlformats.org/package/2006/relationships"><Relationship Id="rId11" Type="http://schemas.openxmlformats.org/officeDocument/2006/relationships/diagramColors" Target="../diagrams/colors9.xml"/><Relationship Id="rId12" Type="http://schemas.microsoft.com/office/2007/relationships/diagramDrawing" Target="../diagrams/drawing9.xml"/><Relationship Id="rId1" Type="http://schemas.openxmlformats.org/officeDocument/2006/relationships/slideLayout" Target="../slideLayouts/slideLayout2.xml"/><Relationship Id="rId2" Type="http://schemas.openxmlformats.org/officeDocument/2006/relationships/notesSlide" Target="../notesSlides/notesSlide22.xml"/><Relationship Id="rId3" Type="http://schemas.openxmlformats.org/officeDocument/2006/relationships/diagramData" Target="../diagrams/data8.xml"/><Relationship Id="rId4" Type="http://schemas.openxmlformats.org/officeDocument/2006/relationships/diagramLayout" Target="../diagrams/layout8.xml"/><Relationship Id="rId5" Type="http://schemas.openxmlformats.org/officeDocument/2006/relationships/diagramQuickStyle" Target="../diagrams/quickStyle8.xml"/><Relationship Id="rId6" Type="http://schemas.openxmlformats.org/officeDocument/2006/relationships/diagramColors" Target="../diagrams/colors8.xml"/><Relationship Id="rId7" Type="http://schemas.microsoft.com/office/2007/relationships/diagramDrawing" Target="../diagrams/drawing8.xml"/><Relationship Id="rId8" Type="http://schemas.openxmlformats.org/officeDocument/2006/relationships/diagramData" Target="../diagrams/data9.xml"/><Relationship Id="rId9" Type="http://schemas.openxmlformats.org/officeDocument/2006/relationships/diagramLayout" Target="../diagrams/layout9.xml"/><Relationship Id="rId10" Type="http://schemas.openxmlformats.org/officeDocument/2006/relationships/diagramQuickStyle" Target="../diagrams/quickStyle9.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28.xml.rels><?xml version="1.0" encoding="UTF-8" standalone="yes"?>
<Relationships xmlns="http://schemas.openxmlformats.org/package/2006/relationships"><Relationship Id="rId3" Type="http://schemas.openxmlformats.org/officeDocument/2006/relationships/diagramData" Target="../diagrams/data10.xml"/><Relationship Id="rId4" Type="http://schemas.openxmlformats.org/officeDocument/2006/relationships/diagramLayout" Target="../diagrams/layout10.xml"/><Relationship Id="rId5" Type="http://schemas.openxmlformats.org/officeDocument/2006/relationships/diagramQuickStyle" Target="../diagrams/quickStyle10.xml"/><Relationship Id="rId6" Type="http://schemas.openxmlformats.org/officeDocument/2006/relationships/diagramColors" Target="../diagrams/colors10.xml"/><Relationship Id="rId7" Type="http://schemas.microsoft.com/office/2007/relationships/diagramDrawing" Target="../diagrams/drawing10.xml"/><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jpg"/><Relationship Id="rId3" Type="http://schemas.openxmlformats.org/officeDocument/2006/relationships/hyperlink" Target="http://www.socialprofitventures.com"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4" Type="http://schemas.openxmlformats.org/officeDocument/2006/relationships/diagramLayout" Target="../diagrams/layout1.xml"/><Relationship Id="rId5" Type="http://schemas.openxmlformats.org/officeDocument/2006/relationships/diagramQuickStyle" Target="../diagrams/quickStyle1.xml"/><Relationship Id="rId6" Type="http://schemas.openxmlformats.org/officeDocument/2006/relationships/diagramColors" Target="../diagrams/colors1.xml"/><Relationship Id="rId7"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4" Type="http://schemas.openxmlformats.org/officeDocument/2006/relationships/diagramLayout" Target="../diagrams/layout2.xml"/><Relationship Id="rId5" Type="http://schemas.openxmlformats.org/officeDocument/2006/relationships/diagramQuickStyle" Target="../diagrams/quickStyle2.xml"/><Relationship Id="rId6" Type="http://schemas.openxmlformats.org/officeDocument/2006/relationships/diagramColors" Target="../diagrams/colors2.xml"/><Relationship Id="rId7" Type="http://schemas.microsoft.com/office/2007/relationships/diagramDrawing" Target="../diagrams/drawing2.xml"/><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3.xml"/><Relationship Id="rId4" Type="http://schemas.openxmlformats.org/officeDocument/2006/relationships/diagramLayout" Target="../diagrams/layout3.xml"/><Relationship Id="rId5" Type="http://schemas.openxmlformats.org/officeDocument/2006/relationships/diagramQuickStyle" Target="../diagrams/quickStyle3.xml"/><Relationship Id="rId6" Type="http://schemas.openxmlformats.org/officeDocument/2006/relationships/diagramColors" Target="../diagrams/colors3.xml"/><Relationship Id="rId7" Type="http://schemas.microsoft.com/office/2007/relationships/diagramDrawing" Target="../diagrams/drawing3.xml"/><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4.xml"/><Relationship Id="rId4" Type="http://schemas.openxmlformats.org/officeDocument/2006/relationships/diagramLayout" Target="../diagrams/layout4.xml"/><Relationship Id="rId5" Type="http://schemas.openxmlformats.org/officeDocument/2006/relationships/diagramQuickStyle" Target="../diagrams/quickStyle4.xml"/><Relationship Id="rId6" Type="http://schemas.openxmlformats.org/officeDocument/2006/relationships/diagramColors" Target="../diagrams/colors4.xml"/><Relationship Id="rId7" Type="http://schemas.microsoft.com/office/2007/relationships/diagramDrawing" Target="../diagrams/drawing4.xml"/><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tree01.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41326"/>
            <a:ext cx="9144000" cy="3178430"/>
          </a:xfrm>
          <a:prstGeom prst="rect">
            <a:avLst/>
          </a:prstGeom>
        </p:spPr>
      </p:pic>
      <p:sp>
        <p:nvSpPr>
          <p:cNvPr id="3" name="Rectangle 2"/>
          <p:cNvSpPr/>
          <p:nvPr/>
        </p:nvSpPr>
        <p:spPr>
          <a:xfrm>
            <a:off x="-10" y="3614105"/>
            <a:ext cx="9144000" cy="2985433"/>
          </a:xfrm>
          <a:prstGeom prst="rect">
            <a:avLst/>
          </a:prstGeom>
          <a:ln>
            <a:solidFill>
              <a:schemeClr val="tx2">
                <a:lumMod val="50000"/>
              </a:schemeClr>
            </a:solidFill>
          </a:ln>
        </p:spPr>
        <p:txBody>
          <a:bodyPr wrap="square">
            <a:spAutoFit/>
          </a:bodyPr>
          <a:lstStyle/>
          <a:p>
            <a:pPr algn="ctr"/>
            <a:endParaRPr lang="en-US" sz="2000" b="1" dirty="0" smtClean="0">
              <a:solidFill>
                <a:srgbClr val="000000"/>
              </a:solidFill>
              <a:cs typeface="Avenir Light"/>
            </a:endParaRPr>
          </a:p>
          <a:p>
            <a:pPr algn="ctr"/>
            <a:r>
              <a:rPr lang="en-US" sz="2800" b="1" dirty="0" smtClean="0">
                <a:solidFill>
                  <a:srgbClr val="3B4759"/>
                </a:solidFill>
                <a:latin typeface="Corbel" panose="020B0503020204020204" pitchFamily="34" charset="0"/>
                <a:cs typeface="Avenir Light"/>
              </a:rPr>
              <a:t>Greater Institutional Abundance</a:t>
            </a:r>
            <a:endParaRPr lang="en-US" sz="2800" b="1" i="1" dirty="0">
              <a:solidFill>
                <a:srgbClr val="3B4759"/>
              </a:solidFill>
              <a:latin typeface="Corbel" panose="020B0503020204020204" pitchFamily="34" charset="0"/>
              <a:cs typeface="Avenir Light"/>
            </a:endParaRPr>
          </a:p>
          <a:p>
            <a:pPr algn="ctr"/>
            <a:r>
              <a:rPr lang="en-US" sz="2800" b="1" i="1" dirty="0">
                <a:solidFill>
                  <a:srgbClr val="3B4759"/>
                </a:solidFill>
                <a:latin typeface="Corbel" panose="020B0503020204020204" pitchFamily="34" charset="0"/>
                <a:cs typeface="Avenir Light"/>
              </a:rPr>
              <a:t>Through Effective Relationship Building</a:t>
            </a:r>
            <a:endParaRPr lang="en-US" sz="2800" b="1" dirty="0">
              <a:solidFill>
                <a:srgbClr val="3B4759"/>
              </a:solidFill>
              <a:latin typeface="Corbel" panose="020B0503020204020204" pitchFamily="34" charset="0"/>
              <a:cs typeface="Avenir Light"/>
            </a:endParaRPr>
          </a:p>
          <a:p>
            <a:pPr algn="ctr"/>
            <a:r>
              <a:rPr lang="en-US" sz="2000" b="1" dirty="0">
                <a:solidFill>
                  <a:srgbClr val="3B4759"/>
                </a:solidFill>
                <a:latin typeface="Corbel" panose="020B0503020204020204" pitchFamily="34" charset="0"/>
                <a:cs typeface="Avenir Light"/>
              </a:rPr>
              <a:t> </a:t>
            </a:r>
          </a:p>
          <a:p>
            <a:pPr algn="ctr"/>
            <a:r>
              <a:rPr lang="en-US" sz="2000" b="1" dirty="0" smtClean="0">
                <a:solidFill>
                  <a:srgbClr val="3B4759"/>
                </a:solidFill>
                <a:latin typeface="Corbel" panose="020B0503020204020204" pitchFamily="34" charset="0"/>
                <a:cs typeface="Avenir Light"/>
              </a:rPr>
              <a:t>Andrea </a:t>
            </a:r>
            <a:r>
              <a:rPr lang="en-US" sz="2000" b="1" dirty="0">
                <a:solidFill>
                  <a:srgbClr val="3B4759"/>
                </a:solidFill>
                <a:latin typeface="Corbel" panose="020B0503020204020204" pitchFamily="34" charset="0"/>
                <a:cs typeface="Avenir Light"/>
              </a:rPr>
              <a:t>B. Wasserman, President, Social Profit Ventures</a:t>
            </a:r>
          </a:p>
          <a:p>
            <a:pPr algn="ctr"/>
            <a:r>
              <a:rPr lang="en-US" sz="2000" b="1" u="sng" dirty="0" smtClean="0">
                <a:solidFill>
                  <a:srgbClr val="3B4759"/>
                </a:solidFill>
                <a:latin typeface="Corbel" panose="020B0503020204020204" pitchFamily="34" charset="0"/>
                <a:cs typeface="Avenir Light"/>
                <a:hlinkClick r:id="rId4"/>
              </a:rPr>
              <a:t>abw@socialprofitventures.com</a:t>
            </a:r>
          </a:p>
          <a:p>
            <a:pPr algn="ctr"/>
            <a:r>
              <a:rPr lang="en-US" sz="2000" b="1" u="sng" dirty="0" smtClean="0">
                <a:solidFill>
                  <a:srgbClr val="3B4759"/>
                </a:solidFill>
                <a:latin typeface="Corbel" panose="020B0503020204020204" pitchFamily="34" charset="0"/>
                <a:cs typeface="Avenir Light"/>
                <a:hlinkClick r:id="rId4"/>
              </a:rPr>
              <a:t>www.socialprofitventures.com</a:t>
            </a:r>
            <a:endParaRPr lang="en-US" sz="2000" b="1" dirty="0">
              <a:solidFill>
                <a:srgbClr val="3B4759"/>
              </a:solidFill>
              <a:latin typeface="Corbel" panose="020B0503020204020204" pitchFamily="34" charset="0"/>
              <a:cs typeface="Avenir Light"/>
            </a:endParaRPr>
          </a:p>
          <a:p>
            <a:pPr algn="ctr"/>
            <a:r>
              <a:rPr lang="en-US" sz="2000" b="1" dirty="0">
                <a:solidFill>
                  <a:srgbClr val="3B4759"/>
                </a:solidFill>
                <a:latin typeface="Corbel" panose="020B0503020204020204" pitchFamily="34" charset="0"/>
                <a:cs typeface="Avenir Light"/>
              </a:rPr>
              <a:t>202-271-</a:t>
            </a:r>
            <a:r>
              <a:rPr lang="en-US" sz="2000" b="1" dirty="0" smtClean="0">
                <a:solidFill>
                  <a:srgbClr val="3B4759"/>
                </a:solidFill>
                <a:latin typeface="Corbel" panose="020B0503020204020204" pitchFamily="34" charset="0"/>
                <a:cs typeface="Avenir Light"/>
              </a:rPr>
              <a:t>2469</a:t>
            </a:r>
            <a:endParaRPr lang="en-US" sz="2000" b="1" dirty="0">
              <a:solidFill>
                <a:srgbClr val="3B4759"/>
              </a:solidFill>
              <a:latin typeface="Corbel" panose="020B0503020204020204" pitchFamily="34" charset="0"/>
              <a:cs typeface="Avenir Light"/>
            </a:endParaRPr>
          </a:p>
          <a:p>
            <a:pPr algn="ctr"/>
            <a:endParaRPr lang="en-US" sz="1200" b="1" dirty="0">
              <a:solidFill>
                <a:srgbClr val="3B4759"/>
              </a:solidFill>
              <a:cs typeface="Avenir Light"/>
            </a:endParaRPr>
          </a:p>
        </p:txBody>
      </p:sp>
    </p:spTree>
    <p:extLst>
      <p:ext uri="{BB962C8B-B14F-4D97-AF65-F5344CB8AC3E}">
        <p14:creationId xmlns:p14="http://schemas.microsoft.com/office/powerpoint/2010/main" val="3976281814"/>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000000"/>
                </a:solidFill>
                <a:latin typeface="Corbel" panose="020B0503020204020204" pitchFamily="34" charset="0"/>
                <a:cs typeface="Avenir Light"/>
              </a:rPr>
              <a:t>The Journey: </a:t>
            </a:r>
            <a:br>
              <a:rPr lang="en-US" b="1" dirty="0" smtClean="0">
                <a:solidFill>
                  <a:srgbClr val="000000"/>
                </a:solidFill>
                <a:latin typeface="Corbel" panose="020B0503020204020204" pitchFamily="34" charset="0"/>
                <a:cs typeface="Avenir Light"/>
              </a:rPr>
            </a:br>
            <a:r>
              <a:rPr lang="en-US" b="1" dirty="0" smtClean="0">
                <a:solidFill>
                  <a:srgbClr val="000000"/>
                </a:solidFill>
                <a:latin typeface="Corbel" panose="020B0503020204020204" pitchFamily="34" charset="0"/>
                <a:cs typeface="Avenir Light"/>
              </a:rPr>
              <a:t>Development Relationship Cycle</a:t>
            </a:r>
            <a:endParaRPr lang="en-US" b="1" dirty="0">
              <a:solidFill>
                <a:srgbClr val="000000"/>
              </a:solidFill>
              <a:latin typeface="Corbel" panose="020B0503020204020204" pitchFamily="34" charset="0"/>
              <a:cs typeface="Avenir Light"/>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481043319"/>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Footer Placeholder 2"/>
          <p:cNvSpPr>
            <a:spLocks noGrp="1"/>
          </p:cNvSpPr>
          <p:nvPr>
            <p:ph type="ftr" sz="quarter" idx="11"/>
          </p:nvPr>
        </p:nvSpPr>
        <p:spPr/>
        <p:txBody>
          <a:bodyPr/>
          <a:lstStyle/>
          <a:p>
            <a:r>
              <a:rPr lang="en-US" smtClean="0"/>
              <a:t>www.socialprofitventures.com</a:t>
            </a:r>
            <a:endParaRPr lang="en-US"/>
          </a:p>
        </p:txBody>
      </p:sp>
      <p:sp>
        <p:nvSpPr>
          <p:cNvPr id="6" name="Slide Number Placeholder 5"/>
          <p:cNvSpPr>
            <a:spLocks noGrp="1"/>
          </p:cNvSpPr>
          <p:nvPr>
            <p:ph type="sldNum" sz="quarter" idx="12"/>
          </p:nvPr>
        </p:nvSpPr>
        <p:spPr/>
        <p:txBody>
          <a:bodyPr/>
          <a:lstStyle/>
          <a:p>
            <a:fld id="{BF49E64D-B1BC-7743-B771-82A697A3F6B8}" type="slidenum">
              <a:rPr lang="en-US" smtClean="0"/>
              <a:pPr/>
              <a:t>10</a:t>
            </a:fld>
            <a:endParaRPr lang="en-US"/>
          </a:p>
        </p:txBody>
      </p:sp>
    </p:spTree>
    <p:extLst>
      <p:ext uri="{BB962C8B-B14F-4D97-AF65-F5344CB8AC3E}">
        <p14:creationId xmlns:p14="http://schemas.microsoft.com/office/powerpoint/2010/main" val="700805351"/>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normAutofit/>
          </a:bodyPr>
          <a:lstStyle/>
          <a:p>
            <a:r>
              <a:rPr lang="en-US" b="1" dirty="0" smtClean="0">
                <a:solidFill>
                  <a:srgbClr val="000000"/>
                </a:solidFill>
                <a:latin typeface="Corbel" panose="020B0503020204020204" pitchFamily="34" charset="0"/>
                <a:cs typeface="Avenir Light"/>
              </a:rPr>
              <a:t>Identification</a:t>
            </a:r>
            <a:endParaRPr lang="en-US" b="1" dirty="0">
              <a:solidFill>
                <a:srgbClr val="000000"/>
              </a:solidFill>
              <a:latin typeface="Corbel" panose="020B0503020204020204" pitchFamily="34" charset="0"/>
              <a:cs typeface="Avenir Light"/>
            </a:endParaRPr>
          </a:p>
        </p:txBody>
      </p:sp>
      <p:sp>
        <p:nvSpPr>
          <p:cNvPr id="5" name="Content Placeholder 4"/>
          <p:cNvSpPr>
            <a:spLocks noGrp="1"/>
          </p:cNvSpPr>
          <p:nvPr>
            <p:ph sz="half" idx="2"/>
          </p:nvPr>
        </p:nvSpPr>
        <p:spPr>
          <a:xfrm>
            <a:off x="457200" y="2174875"/>
            <a:ext cx="8229600" cy="3951288"/>
          </a:xfrm>
          <a:solidFill>
            <a:srgbClr val="D9D9D9"/>
          </a:solidFill>
          <a:ln>
            <a:solidFill>
              <a:srgbClr val="121429"/>
            </a:solidFill>
          </a:ln>
        </p:spPr>
        <p:txBody>
          <a:bodyPr anchor="ctr">
            <a:normAutofit/>
          </a:bodyPr>
          <a:lstStyle/>
          <a:p>
            <a:pPr marL="0" indent="0" algn="ctr">
              <a:buNone/>
            </a:pPr>
            <a:r>
              <a:rPr lang="en-US" sz="3600" b="1" dirty="0">
                <a:solidFill>
                  <a:srgbClr val="000000"/>
                </a:solidFill>
                <a:latin typeface="Corbel" panose="020B0503020204020204" pitchFamily="34" charset="0"/>
                <a:cs typeface="Avenir Light"/>
              </a:rPr>
              <a:t>Identifying</a:t>
            </a:r>
            <a:r>
              <a:rPr lang="en-US" sz="3600" dirty="0">
                <a:solidFill>
                  <a:srgbClr val="000000"/>
                </a:solidFill>
                <a:latin typeface="Corbel" panose="020B0503020204020204" pitchFamily="34" charset="0"/>
                <a:cs typeface="Avenir Light"/>
              </a:rPr>
              <a:t> potential donors who </a:t>
            </a:r>
            <a:endParaRPr lang="en-US" sz="3600" dirty="0" smtClean="0">
              <a:solidFill>
                <a:srgbClr val="000000"/>
              </a:solidFill>
              <a:latin typeface="Corbel" panose="020B0503020204020204" pitchFamily="34" charset="0"/>
              <a:cs typeface="Avenir Light"/>
            </a:endParaRPr>
          </a:p>
          <a:p>
            <a:pPr marL="0" indent="0" algn="ctr">
              <a:buNone/>
            </a:pPr>
            <a:r>
              <a:rPr lang="en-US" sz="3600" dirty="0" smtClean="0">
                <a:solidFill>
                  <a:srgbClr val="000000"/>
                </a:solidFill>
                <a:latin typeface="Corbel" panose="020B0503020204020204" pitchFamily="34" charset="0"/>
                <a:cs typeface="Avenir Light"/>
              </a:rPr>
              <a:t>may </a:t>
            </a:r>
            <a:r>
              <a:rPr lang="en-US" sz="3600" dirty="0">
                <a:solidFill>
                  <a:srgbClr val="000000"/>
                </a:solidFill>
                <a:latin typeface="Corbel" panose="020B0503020204020204" pitchFamily="34" charset="0"/>
                <a:cs typeface="Avenir Light"/>
              </a:rPr>
              <a:t>have the </a:t>
            </a:r>
            <a:r>
              <a:rPr lang="en-US" sz="3600" i="1" dirty="0">
                <a:solidFill>
                  <a:srgbClr val="000000"/>
                </a:solidFill>
                <a:latin typeface="Corbel" panose="020B0503020204020204" pitchFamily="34" charset="0"/>
                <a:cs typeface="Avenir Light"/>
              </a:rPr>
              <a:t>capacity</a:t>
            </a:r>
            <a:r>
              <a:rPr lang="en-US" sz="3600" dirty="0">
                <a:solidFill>
                  <a:srgbClr val="000000"/>
                </a:solidFill>
                <a:latin typeface="Corbel" panose="020B0503020204020204" pitchFamily="34" charset="0"/>
                <a:cs typeface="Avenir Light"/>
              </a:rPr>
              <a:t> to </a:t>
            </a:r>
            <a:endParaRPr lang="en-US" sz="3600" dirty="0" smtClean="0">
              <a:solidFill>
                <a:srgbClr val="000000"/>
              </a:solidFill>
              <a:latin typeface="Corbel" panose="020B0503020204020204" pitchFamily="34" charset="0"/>
              <a:cs typeface="Avenir Light"/>
            </a:endParaRPr>
          </a:p>
          <a:p>
            <a:pPr marL="0" indent="0" algn="ctr">
              <a:buNone/>
            </a:pPr>
            <a:r>
              <a:rPr lang="en-US" sz="3600" dirty="0" smtClean="0">
                <a:solidFill>
                  <a:srgbClr val="000000"/>
                </a:solidFill>
                <a:latin typeface="Corbel" panose="020B0503020204020204" pitchFamily="34" charset="0"/>
                <a:cs typeface="Avenir Light"/>
              </a:rPr>
              <a:t>make gifts of </a:t>
            </a:r>
            <a:r>
              <a:rPr lang="en-US" sz="3600" dirty="0">
                <a:solidFill>
                  <a:srgbClr val="000000"/>
                </a:solidFill>
                <a:latin typeface="Corbel" panose="020B0503020204020204" pitchFamily="34" charset="0"/>
                <a:cs typeface="Avenir Light"/>
              </a:rPr>
              <a:t>$X,XXX or </a:t>
            </a:r>
            <a:r>
              <a:rPr lang="en-US" sz="3600" dirty="0" smtClean="0">
                <a:solidFill>
                  <a:srgbClr val="000000"/>
                </a:solidFill>
                <a:latin typeface="Corbel" panose="020B0503020204020204" pitchFamily="34" charset="0"/>
                <a:cs typeface="Avenir Light"/>
              </a:rPr>
              <a:t>more.</a:t>
            </a:r>
            <a:endParaRPr lang="en-US" sz="3600" dirty="0">
              <a:solidFill>
                <a:srgbClr val="000000"/>
              </a:solidFill>
              <a:latin typeface="Corbel" panose="020B0503020204020204" pitchFamily="34" charset="0"/>
              <a:cs typeface="Avenir Light"/>
            </a:endParaRPr>
          </a:p>
          <a:p>
            <a:endParaRPr lang="en-US" sz="3800" dirty="0">
              <a:solidFill>
                <a:srgbClr val="3B4759"/>
              </a:solidFill>
            </a:endParaRPr>
          </a:p>
        </p:txBody>
      </p:sp>
      <p:sp>
        <p:nvSpPr>
          <p:cNvPr id="3" name="Footer Placeholder 2"/>
          <p:cNvSpPr>
            <a:spLocks noGrp="1"/>
          </p:cNvSpPr>
          <p:nvPr>
            <p:ph type="ftr" sz="quarter" idx="11"/>
          </p:nvPr>
        </p:nvSpPr>
        <p:spPr/>
        <p:txBody>
          <a:bodyPr/>
          <a:lstStyle/>
          <a:p>
            <a:r>
              <a:rPr lang="en-US" smtClean="0"/>
              <a:t>www.socialprofitventures.com</a:t>
            </a:r>
            <a:endParaRPr lang="en-US"/>
          </a:p>
        </p:txBody>
      </p:sp>
      <p:sp>
        <p:nvSpPr>
          <p:cNvPr id="6" name="Slide Number Placeholder 5"/>
          <p:cNvSpPr>
            <a:spLocks noGrp="1"/>
          </p:cNvSpPr>
          <p:nvPr>
            <p:ph type="sldNum" sz="quarter" idx="12"/>
          </p:nvPr>
        </p:nvSpPr>
        <p:spPr/>
        <p:txBody>
          <a:bodyPr/>
          <a:lstStyle/>
          <a:p>
            <a:fld id="{BF49E64D-B1BC-7743-B771-82A697A3F6B8}" type="slidenum">
              <a:rPr lang="en-US" smtClean="0"/>
              <a:pPr/>
              <a:t>11</a:t>
            </a:fld>
            <a:endParaRPr lang="en-US"/>
          </a:p>
        </p:txBody>
      </p:sp>
    </p:spTree>
    <p:extLst>
      <p:ext uri="{BB962C8B-B14F-4D97-AF65-F5344CB8AC3E}">
        <p14:creationId xmlns:p14="http://schemas.microsoft.com/office/powerpoint/2010/main" val="679398257"/>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nchor="ctr">
            <a:noAutofit/>
          </a:bodyPr>
          <a:lstStyle/>
          <a:p>
            <a:r>
              <a:rPr lang="en-US" b="1" dirty="0" smtClean="0">
                <a:latin typeface="Avenir Light"/>
                <a:cs typeface="Avenir Light"/>
              </a:rPr>
              <a:t/>
            </a:r>
            <a:br>
              <a:rPr lang="en-US" b="1" dirty="0" smtClean="0">
                <a:latin typeface="Avenir Light"/>
                <a:cs typeface="Avenir Light"/>
              </a:rPr>
            </a:br>
            <a:r>
              <a:rPr lang="en-US" b="1" dirty="0" smtClean="0">
                <a:solidFill>
                  <a:srgbClr val="000000"/>
                </a:solidFill>
                <a:latin typeface="Corbel" panose="020B0503020204020204" pitchFamily="34" charset="0"/>
                <a:cs typeface="Avenir Light"/>
              </a:rPr>
              <a:t>ABCs </a:t>
            </a:r>
            <a:r>
              <a:rPr lang="en-US" b="1" dirty="0">
                <a:solidFill>
                  <a:srgbClr val="000000"/>
                </a:solidFill>
                <a:latin typeface="Corbel" panose="020B0503020204020204" pitchFamily="34" charset="0"/>
                <a:cs typeface="Avenir Light"/>
              </a:rPr>
              <a:t>of Identifying Prospects</a:t>
            </a:r>
            <a:r>
              <a:rPr lang="en-US" dirty="0">
                <a:solidFill>
                  <a:srgbClr val="000000"/>
                </a:solidFill>
                <a:latin typeface="Avenir Light"/>
                <a:cs typeface="Avenir Light"/>
              </a:rPr>
              <a:t/>
            </a:r>
            <a:br>
              <a:rPr lang="en-US" dirty="0">
                <a:solidFill>
                  <a:srgbClr val="000000"/>
                </a:solidFill>
                <a:latin typeface="Avenir Light"/>
                <a:cs typeface="Avenir Light"/>
              </a:rPr>
            </a:br>
            <a:endParaRPr lang="en-US" dirty="0">
              <a:solidFill>
                <a:srgbClr val="000000"/>
              </a:solidFill>
              <a:latin typeface="Avenir Light"/>
              <a:cs typeface="Avenir Light"/>
            </a:endParaRPr>
          </a:p>
        </p:txBody>
      </p:sp>
      <p:sp>
        <p:nvSpPr>
          <p:cNvPr id="10" name="Content Placeholder 9"/>
          <p:cNvSpPr>
            <a:spLocks noGrp="1"/>
          </p:cNvSpPr>
          <p:nvPr>
            <p:ph idx="1"/>
          </p:nvPr>
        </p:nvSpPr>
        <p:spPr>
          <a:solidFill>
            <a:srgbClr val="D9D9D9"/>
          </a:solidFill>
          <a:ln>
            <a:solidFill>
              <a:srgbClr val="121429"/>
            </a:solidFill>
          </a:ln>
        </p:spPr>
        <p:txBody>
          <a:bodyPr/>
          <a:lstStyle/>
          <a:p>
            <a:pPr lvl="0"/>
            <a:r>
              <a:rPr lang="en-US" sz="2400" dirty="0">
                <a:solidFill>
                  <a:srgbClr val="000000"/>
                </a:solidFill>
                <a:latin typeface="Corbel" panose="020B0503020204020204" pitchFamily="34" charset="0"/>
                <a:cs typeface="Avenir Light"/>
              </a:rPr>
              <a:t>Access: People we already know or with whom we share a solid </a:t>
            </a:r>
            <a:r>
              <a:rPr lang="en-US" sz="2400" dirty="0" smtClean="0">
                <a:solidFill>
                  <a:srgbClr val="000000"/>
                </a:solidFill>
                <a:latin typeface="Corbel" panose="020B0503020204020204" pitchFamily="34" charset="0"/>
                <a:cs typeface="Avenir Light"/>
              </a:rPr>
              <a:t>connection.</a:t>
            </a:r>
          </a:p>
          <a:p>
            <a:pPr marL="0" lvl="0" indent="0">
              <a:buNone/>
            </a:pPr>
            <a:endParaRPr lang="en-US" sz="2400" dirty="0">
              <a:solidFill>
                <a:srgbClr val="000000"/>
              </a:solidFill>
              <a:latin typeface="Corbel" panose="020B0503020204020204" pitchFamily="34" charset="0"/>
              <a:cs typeface="Avenir Light"/>
            </a:endParaRPr>
          </a:p>
          <a:p>
            <a:pPr lvl="0"/>
            <a:r>
              <a:rPr lang="en-US" sz="2400" dirty="0">
                <a:solidFill>
                  <a:srgbClr val="000000"/>
                </a:solidFill>
                <a:latin typeface="Corbel" panose="020B0503020204020204" pitchFamily="34" charset="0"/>
                <a:cs typeface="Avenir Light"/>
              </a:rPr>
              <a:t>Belief: People who share similar interests or already believe in our </a:t>
            </a:r>
            <a:r>
              <a:rPr lang="en-US" sz="2400" dirty="0" smtClean="0">
                <a:solidFill>
                  <a:srgbClr val="000000"/>
                </a:solidFill>
                <a:latin typeface="Corbel" panose="020B0503020204020204" pitchFamily="34" charset="0"/>
                <a:cs typeface="Avenir Light"/>
              </a:rPr>
              <a:t>mission.</a:t>
            </a:r>
          </a:p>
          <a:p>
            <a:pPr marL="0" lvl="0" indent="0">
              <a:buNone/>
            </a:pPr>
            <a:endParaRPr lang="en-US" sz="2800" dirty="0">
              <a:solidFill>
                <a:srgbClr val="000000"/>
              </a:solidFill>
              <a:latin typeface="Corbel" panose="020B0503020204020204" pitchFamily="34" charset="0"/>
              <a:cs typeface="Avenir Light"/>
            </a:endParaRPr>
          </a:p>
          <a:p>
            <a:pPr lvl="0"/>
            <a:r>
              <a:rPr lang="en-US" sz="2400" dirty="0">
                <a:solidFill>
                  <a:srgbClr val="000000"/>
                </a:solidFill>
                <a:latin typeface="Corbel" panose="020B0503020204020204" pitchFamily="34" charset="0"/>
                <a:cs typeface="Avenir Light"/>
              </a:rPr>
              <a:t>Capacity: People with the ability to move up the giving </a:t>
            </a:r>
            <a:r>
              <a:rPr lang="en-US" sz="2400" dirty="0" smtClean="0">
                <a:solidFill>
                  <a:srgbClr val="000000"/>
                </a:solidFill>
                <a:latin typeface="Corbel" panose="020B0503020204020204" pitchFamily="34" charset="0"/>
                <a:cs typeface="Avenir Light"/>
              </a:rPr>
              <a:t>pyramid.</a:t>
            </a:r>
            <a:endParaRPr lang="en-US" sz="2400" dirty="0">
              <a:solidFill>
                <a:srgbClr val="000000"/>
              </a:solidFill>
              <a:latin typeface="Corbel" panose="020B0503020204020204" pitchFamily="34" charset="0"/>
              <a:cs typeface="Avenir Light"/>
            </a:endParaRPr>
          </a:p>
          <a:p>
            <a:endParaRPr lang="en-US" dirty="0">
              <a:solidFill>
                <a:srgbClr val="000000"/>
              </a:solidFill>
              <a:latin typeface="Corbel" panose="020B0503020204020204" pitchFamily="34" charset="0"/>
            </a:endParaRPr>
          </a:p>
        </p:txBody>
      </p:sp>
      <p:sp>
        <p:nvSpPr>
          <p:cNvPr id="7" name="Footer Placeholder 6"/>
          <p:cNvSpPr>
            <a:spLocks noGrp="1"/>
          </p:cNvSpPr>
          <p:nvPr>
            <p:ph type="ftr" sz="quarter" idx="11"/>
          </p:nvPr>
        </p:nvSpPr>
        <p:spPr/>
        <p:txBody>
          <a:bodyPr/>
          <a:lstStyle/>
          <a:p>
            <a:r>
              <a:rPr lang="en-US" dirty="0" smtClean="0"/>
              <a:t>www.socialprofitventures.com</a:t>
            </a:r>
            <a:endParaRPr lang="en-US" dirty="0"/>
          </a:p>
        </p:txBody>
      </p:sp>
      <p:sp>
        <p:nvSpPr>
          <p:cNvPr id="6" name="Rectangle 5"/>
          <p:cNvSpPr/>
          <p:nvPr/>
        </p:nvSpPr>
        <p:spPr>
          <a:xfrm>
            <a:off x="4285673" y="5452786"/>
            <a:ext cx="4449579" cy="630722"/>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algn="r"/>
            <a:r>
              <a:rPr lang="en-US" sz="1400" dirty="0" smtClean="0">
                <a:solidFill>
                  <a:srgbClr val="000000"/>
                </a:solidFill>
                <a:latin typeface="Corbel" panose="020B0503020204020204" pitchFamily="34" charset="0"/>
                <a:cs typeface="Avenir Light"/>
              </a:rPr>
              <a:t>“The </a:t>
            </a:r>
            <a:r>
              <a:rPr lang="en-US" sz="1400" dirty="0">
                <a:solidFill>
                  <a:srgbClr val="000000"/>
                </a:solidFill>
                <a:latin typeface="Corbel" panose="020B0503020204020204" pitchFamily="34" charset="0"/>
                <a:cs typeface="Avenir Light"/>
              </a:rPr>
              <a:t>ABCs of Donor </a:t>
            </a:r>
            <a:r>
              <a:rPr lang="en-US" sz="1400" dirty="0" smtClean="0">
                <a:solidFill>
                  <a:srgbClr val="000000"/>
                </a:solidFill>
                <a:latin typeface="Corbel" panose="020B0503020204020204" pitchFamily="34" charset="0"/>
                <a:cs typeface="Avenir Light"/>
              </a:rPr>
              <a:t>Prospecting,”</a:t>
            </a:r>
            <a:r>
              <a:rPr lang="en-US" sz="1400" dirty="0">
                <a:solidFill>
                  <a:srgbClr val="000000"/>
                </a:solidFill>
                <a:latin typeface="Corbel" panose="020B0503020204020204" pitchFamily="34" charset="0"/>
                <a:cs typeface="Avenir Light"/>
              </a:rPr>
              <a:t> </a:t>
            </a:r>
            <a:r>
              <a:rPr lang="en-US" sz="1400" dirty="0" smtClean="0">
                <a:solidFill>
                  <a:srgbClr val="000000"/>
                </a:solidFill>
                <a:latin typeface="Corbel" panose="020B0503020204020204" pitchFamily="34" charset="0"/>
                <a:cs typeface="Avenir Light"/>
              </a:rPr>
              <a:t>by </a:t>
            </a:r>
            <a:r>
              <a:rPr lang="en-US" sz="1400" dirty="0">
                <a:solidFill>
                  <a:srgbClr val="000000"/>
                </a:solidFill>
                <a:latin typeface="Corbel" panose="020B0503020204020204" pitchFamily="34" charset="0"/>
                <a:cs typeface="Avenir Light"/>
              </a:rPr>
              <a:t>Iris </a:t>
            </a:r>
            <a:r>
              <a:rPr lang="en-US" sz="1400" dirty="0" smtClean="0">
                <a:solidFill>
                  <a:srgbClr val="000000"/>
                </a:solidFill>
                <a:latin typeface="Corbel" panose="020B0503020204020204" pitchFamily="34" charset="0"/>
                <a:cs typeface="Avenir Light"/>
              </a:rPr>
              <a:t>Sutcliffe, March </a:t>
            </a:r>
            <a:r>
              <a:rPr lang="en-US" sz="1400" dirty="0">
                <a:solidFill>
                  <a:srgbClr val="000000"/>
                </a:solidFill>
                <a:latin typeface="Corbel" panose="020B0503020204020204" pitchFamily="34" charset="0"/>
                <a:cs typeface="Avenir Light"/>
              </a:rPr>
              <a:t>27, 2015 </a:t>
            </a:r>
          </a:p>
          <a:p>
            <a:pPr algn="r"/>
            <a:r>
              <a:rPr lang="en-US" sz="1400" dirty="0" smtClean="0">
                <a:solidFill>
                  <a:srgbClr val="000000"/>
                </a:solidFill>
                <a:latin typeface="Corbel" panose="020B0503020204020204" pitchFamily="34" charset="0"/>
                <a:cs typeface="Avenir Light"/>
              </a:rPr>
              <a:t>www.networkforgood.com</a:t>
            </a:r>
            <a:endParaRPr lang="en-US" sz="1400" dirty="0">
              <a:solidFill>
                <a:srgbClr val="000000"/>
              </a:solidFill>
              <a:latin typeface="Corbel" panose="020B0503020204020204" pitchFamily="34" charset="0"/>
              <a:cs typeface="Avenir Light"/>
            </a:endParaRPr>
          </a:p>
        </p:txBody>
      </p:sp>
      <p:sp>
        <p:nvSpPr>
          <p:cNvPr id="2" name="Slide Number Placeholder 1"/>
          <p:cNvSpPr>
            <a:spLocks noGrp="1"/>
          </p:cNvSpPr>
          <p:nvPr>
            <p:ph type="sldNum" sz="quarter" idx="12"/>
          </p:nvPr>
        </p:nvSpPr>
        <p:spPr/>
        <p:txBody>
          <a:bodyPr/>
          <a:lstStyle/>
          <a:p>
            <a:fld id="{BF49E64D-B1BC-7743-B771-82A697A3F6B8}" type="slidenum">
              <a:rPr lang="en-US" smtClean="0"/>
              <a:pPr/>
              <a:t>12</a:t>
            </a:fld>
            <a:endParaRPr lang="en-US"/>
          </a:p>
        </p:txBody>
      </p:sp>
    </p:spTree>
    <p:extLst>
      <p:ext uri="{BB962C8B-B14F-4D97-AF65-F5344CB8AC3E}">
        <p14:creationId xmlns:p14="http://schemas.microsoft.com/office/powerpoint/2010/main" val="2064939036"/>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rgbClr val="000000"/>
                </a:solidFill>
                <a:latin typeface="Corbel" panose="020B0503020204020204" pitchFamily="34" charset="0"/>
                <a:cs typeface="Avenir Light"/>
              </a:rPr>
              <a:t>Fruitful Place to Source</a:t>
            </a:r>
            <a:endParaRPr lang="en-US" b="1" dirty="0">
              <a:solidFill>
                <a:srgbClr val="000000"/>
              </a:solidFill>
              <a:latin typeface="Corbel" panose="020B0503020204020204" pitchFamily="34" charset="0"/>
              <a:cs typeface="Avenir Light"/>
            </a:endParaRPr>
          </a:p>
        </p:txBody>
      </p:sp>
      <p:graphicFrame>
        <p:nvGraphicFramePr>
          <p:cNvPr id="7" name="Content Placeholder 6"/>
          <p:cNvGraphicFramePr>
            <a:graphicFrameLocks noGrp="1"/>
          </p:cNvGraphicFramePr>
          <p:nvPr>
            <p:ph sz="half" idx="1"/>
            <p:extLst>
              <p:ext uri="{D42A27DB-BD31-4B8C-83A1-F6EECF244321}">
                <p14:modId xmlns:p14="http://schemas.microsoft.com/office/powerpoint/2010/main" val="1500855464"/>
              </p:ext>
            </p:extLst>
          </p:nvPr>
        </p:nvGraphicFramePr>
        <p:xfrm>
          <a:off x="457200" y="1600200"/>
          <a:ext cx="4038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8" name="Content Placeholder 7"/>
          <p:cNvGraphicFramePr>
            <a:graphicFrameLocks noGrp="1"/>
          </p:cNvGraphicFramePr>
          <p:nvPr>
            <p:ph sz="half" idx="2"/>
            <p:extLst>
              <p:ext uri="{D42A27DB-BD31-4B8C-83A1-F6EECF244321}">
                <p14:modId xmlns:p14="http://schemas.microsoft.com/office/powerpoint/2010/main" val="1450075826"/>
              </p:ext>
            </p:extLst>
          </p:nvPr>
        </p:nvGraphicFramePr>
        <p:xfrm>
          <a:off x="4648200" y="1600200"/>
          <a:ext cx="4038600" cy="4525963"/>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3" name="Footer Placeholder 2"/>
          <p:cNvSpPr>
            <a:spLocks noGrp="1"/>
          </p:cNvSpPr>
          <p:nvPr>
            <p:ph type="ftr" sz="quarter" idx="11"/>
          </p:nvPr>
        </p:nvSpPr>
        <p:spPr/>
        <p:txBody>
          <a:bodyPr/>
          <a:lstStyle/>
          <a:p>
            <a:r>
              <a:rPr lang="en-US" smtClean="0"/>
              <a:t>www.socialprofitventures.com</a:t>
            </a:r>
            <a:endParaRPr lang="en-US"/>
          </a:p>
        </p:txBody>
      </p:sp>
      <p:sp>
        <p:nvSpPr>
          <p:cNvPr id="4" name="Slide Number Placeholder 3"/>
          <p:cNvSpPr>
            <a:spLocks noGrp="1"/>
          </p:cNvSpPr>
          <p:nvPr>
            <p:ph type="sldNum" sz="quarter" idx="12"/>
          </p:nvPr>
        </p:nvSpPr>
        <p:spPr/>
        <p:txBody>
          <a:bodyPr/>
          <a:lstStyle/>
          <a:p>
            <a:fld id="{BF49E64D-B1BC-7743-B771-82A697A3F6B8}" type="slidenum">
              <a:rPr lang="en-US" smtClean="0"/>
              <a:pPr/>
              <a:t>13</a:t>
            </a:fld>
            <a:endParaRPr lang="en-US"/>
          </a:p>
        </p:txBody>
      </p:sp>
      <p:sp>
        <p:nvSpPr>
          <p:cNvPr id="5" name="TextBox 4"/>
          <p:cNvSpPr txBox="1"/>
          <p:nvPr/>
        </p:nvSpPr>
        <p:spPr>
          <a:xfrm>
            <a:off x="2033154" y="2364509"/>
            <a:ext cx="886691" cy="646331"/>
          </a:xfrm>
          <a:prstGeom prst="rect">
            <a:avLst/>
          </a:prstGeom>
          <a:noFill/>
        </p:spPr>
        <p:txBody>
          <a:bodyPr wrap="square" rtlCol="0">
            <a:spAutoFit/>
          </a:bodyPr>
          <a:lstStyle/>
          <a:p>
            <a:pPr algn="ctr"/>
            <a:r>
              <a:rPr lang="en-US" dirty="0" smtClean="0">
                <a:latin typeface="Corbel"/>
                <a:cs typeface="Corbel"/>
              </a:rPr>
              <a:t>Major Donors</a:t>
            </a:r>
            <a:endParaRPr lang="en-US" dirty="0">
              <a:latin typeface="Corbel"/>
              <a:cs typeface="Corbel"/>
            </a:endParaRPr>
          </a:p>
        </p:txBody>
      </p:sp>
      <p:sp>
        <p:nvSpPr>
          <p:cNvPr id="6" name="TextBox 5"/>
          <p:cNvSpPr txBox="1"/>
          <p:nvPr/>
        </p:nvSpPr>
        <p:spPr>
          <a:xfrm>
            <a:off x="6177973" y="3010840"/>
            <a:ext cx="979054" cy="646331"/>
          </a:xfrm>
          <a:prstGeom prst="rect">
            <a:avLst/>
          </a:prstGeom>
          <a:noFill/>
        </p:spPr>
        <p:txBody>
          <a:bodyPr wrap="square" rtlCol="0">
            <a:spAutoFit/>
          </a:bodyPr>
          <a:lstStyle/>
          <a:p>
            <a:pPr algn="ctr"/>
            <a:r>
              <a:rPr lang="en-US" dirty="0" smtClean="0"/>
              <a:t>Major Donors</a:t>
            </a:r>
            <a:endParaRPr lang="en-US" dirty="0"/>
          </a:p>
        </p:txBody>
      </p:sp>
    </p:spTree>
    <p:extLst>
      <p:ext uri="{BB962C8B-B14F-4D97-AF65-F5344CB8AC3E}">
        <p14:creationId xmlns:p14="http://schemas.microsoft.com/office/powerpoint/2010/main" val="3084456113"/>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25562"/>
          </a:xfrm>
        </p:spPr>
        <p:txBody>
          <a:bodyPr>
            <a:noAutofit/>
          </a:bodyPr>
          <a:lstStyle/>
          <a:p>
            <a:r>
              <a:rPr lang="en-US" b="1" dirty="0" smtClean="0">
                <a:solidFill>
                  <a:srgbClr val="000000"/>
                </a:solidFill>
                <a:latin typeface="Corbel" panose="020B0503020204020204" pitchFamily="34" charset="0"/>
                <a:cs typeface="Avenir Light"/>
              </a:rPr>
              <a:t>Exercise Four (PN 10):</a:t>
            </a:r>
            <a:br>
              <a:rPr lang="en-US" b="1" dirty="0" smtClean="0">
                <a:solidFill>
                  <a:srgbClr val="000000"/>
                </a:solidFill>
                <a:latin typeface="Corbel" panose="020B0503020204020204" pitchFamily="34" charset="0"/>
                <a:cs typeface="Avenir Light"/>
              </a:rPr>
            </a:br>
            <a:r>
              <a:rPr lang="en-US" b="1" dirty="0" smtClean="0">
                <a:solidFill>
                  <a:srgbClr val="000000"/>
                </a:solidFill>
                <a:latin typeface="Corbel" panose="020B0503020204020204" pitchFamily="34" charset="0"/>
                <a:cs typeface="Avenir Light"/>
              </a:rPr>
              <a:t>Collective Wisdom</a:t>
            </a:r>
            <a:endParaRPr lang="en-US" b="1" dirty="0">
              <a:solidFill>
                <a:srgbClr val="000000"/>
              </a:solidFill>
              <a:latin typeface="Corbel" panose="020B0503020204020204" pitchFamily="34" charset="0"/>
              <a:cs typeface="Avenir Light"/>
            </a:endParaRPr>
          </a:p>
        </p:txBody>
      </p:sp>
      <p:sp>
        <p:nvSpPr>
          <p:cNvPr id="3" name="Content Placeholder 2"/>
          <p:cNvSpPr>
            <a:spLocks noGrp="1"/>
          </p:cNvSpPr>
          <p:nvPr>
            <p:ph idx="1"/>
          </p:nvPr>
        </p:nvSpPr>
        <p:spPr>
          <a:ln>
            <a:solidFill>
              <a:srgbClr val="000000"/>
            </a:solidFill>
          </a:ln>
        </p:spPr>
        <p:txBody>
          <a:bodyPr anchor="ctr">
            <a:normAutofit/>
          </a:bodyPr>
          <a:lstStyle/>
          <a:p>
            <a:pPr marL="0" indent="0" algn="ctr">
              <a:buNone/>
            </a:pPr>
            <a:r>
              <a:rPr lang="en-US" sz="3600" dirty="0" smtClean="0">
                <a:solidFill>
                  <a:srgbClr val="000000"/>
                </a:solidFill>
                <a:latin typeface="Corbel" panose="020B0503020204020204" pitchFamily="34" charset="0"/>
                <a:cs typeface="Avenir Light"/>
              </a:rPr>
              <a:t>Where are your best major donor prospects likely to come from?</a:t>
            </a:r>
            <a:endParaRPr lang="en-US" sz="3600" dirty="0">
              <a:solidFill>
                <a:srgbClr val="000000"/>
              </a:solidFill>
              <a:latin typeface="Corbel" panose="020B0503020204020204" pitchFamily="34" charset="0"/>
              <a:cs typeface="Avenir Light"/>
            </a:endParaRPr>
          </a:p>
        </p:txBody>
      </p:sp>
      <p:sp>
        <p:nvSpPr>
          <p:cNvPr id="4" name="Footer Placeholder 3"/>
          <p:cNvSpPr>
            <a:spLocks noGrp="1"/>
          </p:cNvSpPr>
          <p:nvPr>
            <p:ph type="ftr" sz="quarter" idx="11"/>
          </p:nvPr>
        </p:nvSpPr>
        <p:spPr/>
        <p:txBody>
          <a:bodyPr/>
          <a:lstStyle/>
          <a:p>
            <a:r>
              <a:rPr lang="en-US" smtClean="0"/>
              <a:t>www.socialprofitventures.com</a:t>
            </a:r>
            <a:endParaRPr lang="en-US"/>
          </a:p>
        </p:txBody>
      </p:sp>
      <p:sp>
        <p:nvSpPr>
          <p:cNvPr id="6" name="Slide Number Placeholder 5"/>
          <p:cNvSpPr>
            <a:spLocks noGrp="1"/>
          </p:cNvSpPr>
          <p:nvPr>
            <p:ph type="sldNum" sz="quarter" idx="12"/>
          </p:nvPr>
        </p:nvSpPr>
        <p:spPr/>
        <p:txBody>
          <a:bodyPr/>
          <a:lstStyle/>
          <a:p>
            <a:fld id="{BF49E64D-B1BC-7743-B771-82A697A3F6B8}" type="slidenum">
              <a:rPr lang="en-US" smtClean="0"/>
              <a:pPr/>
              <a:t>14</a:t>
            </a:fld>
            <a:endParaRPr lang="en-US"/>
          </a:p>
        </p:txBody>
      </p:sp>
    </p:spTree>
    <p:extLst>
      <p:ext uri="{BB962C8B-B14F-4D97-AF65-F5344CB8AC3E}">
        <p14:creationId xmlns:p14="http://schemas.microsoft.com/office/powerpoint/2010/main" val="3057538160"/>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rgbClr val="000000"/>
                </a:solidFill>
                <a:latin typeface="Corbel" panose="020B0503020204020204" pitchFamily="34" charset="0"/>
                <a:cs typeface="Avenir Light"/>
              </a:rPr>
              <a:t>Discovery</a:t>
            </a:r>
            <a:endParaRPr lang="en-US" b="1" dirty="0">
              <a:solidFill>
                <a:srgbClr val="000000"/>
              </a:solidFill>
              <a:latin typeface="Corbel" panose="020B0503020204020204" pitchFamily="34" charset="0"/>
              <a:cs typeface="Avenir Light"/>
            </a:endParaRPr>
          </a:p>
        </p:txBody>
      </p:sp>
      <p:sp>
        <p:nvSpPr>
          <p:cNvPr id="5" name="Content Placeholder 4"/>
          <p:cNvSpPr>
            <a:spLocks noGrp="1"/>
          </p:cNvSpPr>
          <p:nvPr>
            <p:ph sz="half" idx="2"/>
          </p:nvPr>
        </p:nvSpPr>
        <p:spPr>
          <a:xfrm>
            <a:off x="457200" y="1990392"/>
            <a:ext cx="8229600" cy="4135771"/>
          </a:xfrm>
          <a:solidFill>
            <a:srgbClr val="D9D9D9"/>
          </a:solidFill>
          <a:ln>
            <a:solidFill>
              <a:srgbClr val="121429"/>
            </a:solidFill>
          </a:ln>
        </p:spPr>
        <p:txBody>
          <a:bodyPr anchor="ctr">
            <a:normAutofit/>
          </a:bodyPr>
          <a:lstStyle/>
          <a:p>
            <a:pPr marL="0" indent="0" algn="ctr">
              <a:buNone/>
            </a:pPr>
            <a:r>
              <a:rPr lang="en-US" sz="2800" dirty="0" smtClean="0">
                <a:solidFill>
                  <a:srgbClr val="000000"/>
                </a:solidFill>
                <a:latin typeface="Corbel" panose="020B0503020204020204" pitchFamily="34" charset="0"/>
                <a:cs typeface="Avenir Light"/>
              </a:rPr>
              <a:t>The </a:t>
            </a:r>
            <a:r>
              <a:rPr lang="en-US" sz="2800" dirty="0">
                <a:solidFill>
                  <a:srgbClr val="000000"/>
                </a:solidFill>
                <a:latin typeface="Corbel" panose="020B0503020204020204" pitchFamily="34" charset="0"/>
                <a:cs typeface="Avenir Light"/>
              </a:rPr>
              <a:t>“</a:t>
            </a:r>
            <a:r>
              <a:rPr lang="en-US" sz="2800" i="1" dirty="0">
                <a:solidFill>
                  <a:srgbClr val="000000"/>
                </a:solidFill>
                <a:latin typeface="Corbel" panose="020B0503020204020204" pitchFamily="34" charset="0"/>
                <a:cs typeface="Avenir Light"/>
              </a:rPr>
              <a:t>Discovery </a:t>
            </a:r>
            <a:r>
              <a:rPr lang="en-US" sz="2800" i="1" dirty="0" smtClean="0">
                <a:solidFill>
                  <a:srgbClr val="000000"/>
                </a:solidFill>
                <a:latin typeface="Corbel" panose="020B0503020204020204" pitchFamily="34" charset="0"/>
                <a:cs typeface="Avenir Light"/>
              </a:rPr>
              <a:t>Process” </a:t>
            </a:r>
            <a:r>
              <a:rPr lang="en-US" sz="2800" dirty="0" smtClean="0">
                <a:solidFill>
                  <a:srgbClr val="000000"/>
                </a:solidFill>
                <a:latin typeface="Corbel" panose="020B0503020204020204" pitchFamily="34" charset="0"/>
                <a:cs typeface="Avenir Light"/>
              </a:rPr>
              <a:t>is </a:t>
            </a:r>
            <a:r>
              <a:rPr lang="en-US" sz="2800" dirty="0">
                <a:solidFill>
                  <a:srgbClr val="000000"/>
                </a:solidFill>
                <a:latin typeface="Corbel" panose="020B0503020204020204" pitchFamily="34" charset="0"/>
                <a:cs typeface="Avenir Light"/>
              </a:rPr>
              <a:t>understood to be the collection of the activities and </a:t>
            </a:r>
            <a:r>
              <a:rPr lang="en-US" sz="2800" dirty="0" smtClean="0">
                <a:solidFill>
                  <a:srgbClr val="000000"/>
                </a:solidFill>
                <a:latin typeface="Corbel" panose="020B0503020204020204" pitchFamily="34" charset="0"/>
                <a:cs typeface="Avenir Light"/>
              </a:rPr>
              <a:t>actions—electronic </a:t>
            </a:r>
            <a:r>
              <a:rPr lang="en-US" sz="2800" dirty="0">
                <a:solidFill>
                  <a:srgbClr val="000000"/>
                </a:solidFill>
                <a:latin typeface="Corbel" panose="020B0503020204020204" pitchFamily="34" charset="0"/>
                <a:cs typeface="Avenir Light"/>
              </a:rPr>
              <a:t>research, peer screening research, phone calls, letters, emails, and </a:t>
            </a:r>
            <a:r>
              <a:rPr lang="en-US" sz="2800" dirty="0" smtClean="0">
                <a:solidFill>
                  <a:srgbClr val="000000"/>
                </a:solidFill>
                <a:latin typeface="Corbel" panose="020B0503020204020204" pitchFamily="34" charset="0"/>
                <a:cs typeface="Avenir Light"/>
              </a:rPr>
              <a:t>visits—taken </a:t>
            </a:r>
            <a:r>
              <a:rPr lang="en-US" sz="2800" dirty="0">
                <a:solidFill>
                  <a:srgbClr val="000000"/>
                </a:solidFill>
                <a:latin typeface="Corbel" panose="020B0503020204020204" pitchFamily="34" charset="0"/>
                <a:cs typeface="Avenir Light"/>
              </a:rPr>
              <a:t>to initially qualify a prospect as a potential major prospect</a:t>
            </a:r>
            <a:r>
              <a:rPr lang="en-US" sz="2800" dirty="0" smtClean="0">
                <a:solidFill>
                  <a:srgbClr val="000000"/>
                </a:solidFill>
                <a:latin typeface="Corbel" panose="020B0503020204020204" pitchFamily="34" charset="0"/>
                <a:cs typeface="Avenir Light"/>
              </a:rPr>
              <a:t>.</a:t>
            </a:r>
          </a:p>
          <a:p>
            <a:pPr marL="0" indent="0" algn="ctr">
              <a:buNone/>
            </a:pPr>
            <a:r>
              <a:rPr lang="en-US" sz="2000" dirty="0" smtClean="0">
                <a:solidFill>
                  <a:srgbClr val="000000"/>
                </a:solidFill>
                <a:latin typeface="Corbel" panose="020B0503020204020204" pitchFamily="34" charset="0"/>
                <a:cs typeface="Avenir Light"/>
              </a:rPr>
              <a:t>—Gonser Gerber</a:t>
            </a:r>
          </a:p>
          <a:p>
            <a:pPr marL="0" indent="0" algn="ctr">
              <a:buNone/>
            </a:pPr>
            <a:endParaRPr lang="en-US" sz="3800" dirty="0">
              <a:solidFill>
                <a:srgbClr val="3B4759"/>
              </a:solidFill>
              <a:latin typeface="Avenir Light"/>
              <a:cs typeface="Avenir Light"/>
            </a:endParaRPr>
          </a:p>
        </p:txBody>
      </p:sp>
      <p:sp>
        <p:nvSpPr>
          <p:cNvPr id="3" name="Footer Placeholder 2"/>
          <p:cNvSpPr>
            <a:spLocks noGrp="1"/>
          </p:cNvSpPr>
          <p:nvPr>
            <p:ph type="ftr" sz="quarter" idx="11"/>
          </p:nvPr>
        </p:nvSpPr>
        <p:spPr/>
        <p:txBody>
          <a:bodyPr/>
          <a:lstStyle/>
          <a:p>
            <a:r>
              <a:rPr lang="en-US" smtClean="0"/>
              <a:t>www.socialprofitventures.com</a:t>
            </a:r>
            <a:endParaRPr lang="en-US"/>
          </a:p>
        </p:txBody>
      </p:sp>
      <p:sp>
        <p:nvSpPr>
          <p:cNvPr id="6" name="Slide Number Placeholder 5"/>
          <p:cNvSpPr>
            <a:spLocks noGrp="1"/>
          </p:cNvSpPr>
          <p:nvPr>
            <p:ph type="sldNum" sz="quarter" idx="12"/>
          </p:nvPr>
        </p:nvSpPr>
        <p:spPr/>
        <p:txBody>
          <a:bodyPr/>
          <a:lstStyle/>
          <a:p>
            <a:fld id="{BF49E64D-B1BC-7743-B771-82A697A3F6B8}" type="slidenum">
              <a:rPr lang="en-US" smtClean="0"/>
              <a:pPr/>
              <a:t>15</a:t>
            </a:fld>
            <a:endParaRPr lang="en-US"/>
          </a:p>
        </p:txBody>
      </p:sp>
    </p:spTree>
    <p:extLst>
      <p:ext uri="{BB962C8B-B14F-4D97-AF65-F5344CB8AC3E}">
        <p14:creationId xmlns:p14="http://schemas.microsoft.com/office/powerpoint/2010/main" val="2726664803"/>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313" y="1269827"/>
            <a:ext cx="7772400" cy="1863996"/>
          </a:xfrm>
          <a:ln>
            <a:solidFill>
              <a:srgbClr val="121429"/>
            </a:solidFill>
          </a:ln>
        </p:spPr>
        <p:txBody>
          <a:bodyPr>
            <a:normAutofit/>
          </a:bodyPr>
          <a:lstStyle/>
          <a:p>
            <a:pPr algn="ctr"/>
            <a:r>
              <a:rPr lang="en-US" sz="4400" dirty="0" smtClean="0">
                <a:solidFill>
                  <a:srgbClr val="000000"/>
                </a:solidFill>
                <a:latin typeface="Corbel" panose="020B0503020204020204" pitchFamily="34" charset="0"/>
                <a:cs typeface="Avenir Light"/>
              </a:rPr>
              <a:t>Moves</a:t>
            </a:r>
            <a:r>
              <a:rPr lang="en-US" sz="4400" dirty="0">
                <a:solidFill>
                  <a:srgbClr val="000000"/>
                </a:solidFill>
                <a:latin typeface="Corbel" panose="020B0503020204020204" pitchFamily="34" charset="0"/>
                <a:cs typeface="Avenir Light"/>
              </a:rPr>
              <a:t/>
            </a:r>
            <a:br>
              <a:rPr lang="en-US" sz="4400" dirty="0">
                <a:solidFill>
                  <a:srgbClr val="000000"/>
                </a:solidFill>
                <a:latin typeface="Corbel" panose="020B0503020204020204" pitchFamily="34" charset="0"/>
                <a:cs typeface="Avenir Light"/>
              </a:rPr>
            </a:br>
            <a:r>
              <a:rPr lang="en-US" sz="4400" dirty="0">
                <a:solidFill>
                  <a:srgbClr val="000000"/>
                </a:solidFill>
                <a:latin typeface="Corbel" panose="020B0503020204020204" pitchFamily="34" charset="0"/>
                <a:cs typeface="Avenir Light"/>
              </a:rPr>
              <a:t>Management</a:t>
            </a:r>
            <a:endParaRPr lang="en-US" sz="4400" b="1" dirty="0">
              <a:solidFill>
                <a:srgbClr val="000000"/>
              </a:solidFill>
              <a:latin typeface="Corbel" panose="020B0503020204020204" pitchFamily="34" charset="0"/>
              <a:cs typeface="Avenir Light"/>
            </a:endParaRPr>
          </a:p>
        </p:txBody>
      </p:sp>
      <p:sp>
        <p:nvSpPr>
          <p:cNvPr id="3" name="Content Placeholder 2"/>
          <p:cNvSpPr>
            <a:spLocks noGrp="1"/>
          </p:cNvSpPr>
          <p:nvPr>
            <p:ph type="body" idx="1"/>
          </p:nvPr>
        </p:nvSpPr>
        <p:spPr>
          <a:xfrm>
            <a:off x="722313" y="3133823"/>
            <a:ext cx="7772400" cy="2486887"/>
          </a:xfrm>
          <a:solidFill>
            <a:srgbClr val="D9D9D9"/>
          </a:solidFill>
          <a:ln>
            <a:solidFill>
              <a:srgbClr val="121429"/>
            </a:solidFill>
          </a:ln>
        </p:spPr>
        <p:txBody>
          <a:bodyPr anchor="ctr">
            <a:noAutofit/>
          </a:bodyPr>
          <a:lstStyle/>
          <a:p>
            <a:pPr marL="0" indent="0" algn="ctr">
              <a:buNone/>
            </a:pPr>
            <a:r>
              <a:rPr lang="en-US" sz="2400" dirty="0" smtClean="0">
                <a:solidFill>
                  <a:srgbClr val="000000"/>
                </a:solidFill>
                <a:latin typeface="Corbel" panose="020B0503020204020204" pitchFamily="34" charset="0"/>
                <a:cs typeface="Avenir Light"/>
              </a:rPr>
              <a:t>As </a:t>
            </a:r>
            <a:r>
              <a:rPr lang="en-US" sz="2400" dirty="0">
                <a:solidFill>
                  <a:srgbClr val="000000"/>
                </a:solidFill>
                <a:latin typeface="Corbel" panose="020B0503020204020204" pitchFamily="34" charset="0"/>
                <a:cs typeface="Avenir Light"/>
              </a:rPr>
              <a:t>David Dunlop, creator of the system, described </a:t>
            </a:r>
            <a:r>
              <a:rPr lang="en-US" sz="2400" dirty="0" smtClean="0">
                <a:solidFill>
                  <a:srgbClr val="000000"/>
                </a:solidFill>
                <a:latin typeface="Corbel" panose="020B0503020204020204" pitchFamily="34" charset="0"/>
                <a:cs typeface="Avenir Light"/>
              </a:rPr>
              <a:t>it, </a:t>
            </a:r>
            <a:r>
              <a:rPr lang="en-US" sz="2400" dirty="0">
                <a:solidFill>
                  <a:srgbClr val="000000"/>
                </a:solidFill>
                <a:latin typeface="Corbel" panose="020B0503020204020204" pitchFamily="34" charset="0"/>
                <a:cs typeface="Avenir Light"/>
              </a:rPr>
              <a:t>“The moves concept focuses major gift </a:t>
            </a:r>
            <a:r>
              <a:rPr lang="en-US" sz="2400" dirty="0" smtClean="0">
                <a:solidFill>
                  <a:srgbClr val="000000"/>
                </a:solidFill>
                <a:latin typeface="Corbel" panose="020B0503020204020204" pitchFamily="34" charset="0"/>
                <a:cs typeface="Avenir Light"/>
              </a:rPr>
              <a:t>fundraising </a:t>
            </a:r>
            <a:r>
              <a:rPr lang="en-US" sz="2400" dirty="0">
                <a:solidFill>
                  <a:srgbClr val="000000"/>
                </a:solidFill>
                <a:latin typeface="Corbel" panose="020B0503020204020204" pitchFamily="34" charset="0"/>
                <a:cs typeface="Avenir Light"/>
              </a:rPr>
              <a:t>on changing people's attitudes so they want to give. To do this, we take a series of initiatives or moves to develop each prospect's awareness of, knowledge of, interest in, involvement with, and commitment to the institution and its mission.” </a:t>
            </a:r>
          </a:p>
        </p:txBody>
      </p:sp>
      <p:sp>
        <p:nvSpPr>
          <p:cNvPr id="4" name="Footer Placeholder 3"/>
          <p:cNvSpPr>
            <a:spLocks noGrp="1"/>
          </p:cNvSpPr>
          <p:nvPr>
            <p:ph type="ftr" sz="quarter" idx="11"/>
          </p:nvPr>
        </p:nvSpPr>
        <p:spPr/>
        <p:txBody>
          <a:bodyPr/>
          <a:lstStyle/>
          <a:p>
            <a:r>
              <a:rPr lang="en-US" smtClean="0"/>
              <a:t>www.socialprofitventures.com</a:t>
            </a:r>
            <a:endParaRPr lang="en-US"/>
          </a:p>
        </p:txBody>
      </p:sp>
      <p:sp>
        <p:nvSpPr>
          <p:cNvPr id="7" name="Slide Number Placeholder 6"/>
          <p:cNvSpPr>
            <a:spLocks noGrp="1"/>
          </p:cNvSpPr>
          <p:nvPr>
            <p:ph type="sldNum" sz="quarter" idx="12"/>
          </p:nvPr>
        </p:nvSpPr>
        <p:spPr/>
        <p:txBody>
          <a:bodyPr/>
          <a:lstStyle/>
          <a:p>
            <a:fld id="{BF49E64D-B1BC-7743-B771-82A697A3F6B8}" type="slidenum">
              <a:rPr lang="en-US" smtClean="0"/>
              <a:pPr/>
              <a:t>16</a:t>
            </a:fld>
            <a:endParaRPr lang="en-US"/>
          </a:p>
        </p:txBody>
      </p:sp>
    </p:spTree>
    <p:extLst>
      <p:ext uri="{BB962C8B-B14F-4D97-AF65-F5344CB8AC3E}">
        <p14:creationId xmlns:p14="http://schemas.microsoft.com/office/powerpoint/2010/main" val="3058326516"/>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Autofit/>
          </a:bodyPr>
          <a:lstStyle/>
          <a:p>
            <a:r>
              <a:rPr lang="en-US" sz="4000" b="1" dirty="0" smtClean="0">
                <a:solidFill>
                  <a:srgbClr val="000000"/>
                </a:solidFill>
                <a:latin typeface="Corbel" panose="020B0503020204020204" pitchFamily="34" charset="0"/>
                <a:cs typeface="Avenir Light"/>
              </a:rPr>
              <a:t>Components of </a:t>
            </a:r>
            <a:br>
              <a:rPr lang="en-US" sz="4000" b="1" dirty="0" smtClean="0">
                <a:solidFill>
                  <a:srgbClr val="000000"/>
                </a:solidFill>
                <a:latin typeface="Corbel" panose="020B0503020204020204" pitchFamily="34" charset="0"/>
                <a:cs typeface="Avenir Light"/>
              </a:rPr>
            </a:br>
            <a:r>
              <a:rPr lang="en-US" sz="4000" b="1" dirty="0" smtClean="0">
                <a:solidFill>
                  <a:srgbClr val="000000"/>
                </a:solidFill>
                <a:latin typeface="Corbel" panose="020B0503020204020204" pitchFamily="34" charset="0"/>
                <a:cs typeface="Avenir Light"/>
              </a:rPr>
              <a:t>Moves Management Program</a:t>
            </a:r>
            <a:endParaRPr lang="en-US" sz="4000" b="1" dirty="0">
              <a:solidFill>
                <a:srgbClr val="000000"/>
              </a:solidFill>
              <a:latin typeface="Corbel" panose="020B0503020204020204" pitchFamily="34" charset="0"/>
              <a:cs typeface="Avenir Light"/>
            </a:endParaRPr>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1710656960"/>
              </p:ext>
            </p:extLst>
          </p:nvPr>
        </p:nvGraphicFramePr>
        <p:xfrm>
          <a:off x="457200" y="5316326"/>
          <a:ext cx="8229600" cy="949960"/>
        </p:xfrm>
        <a:graphic>
          <a:graphicData uri="http://schemas.openxmlformats.org/drawingml/2006/table">
            <a:tbl>
              <a:tblPr firstRow="1" bandRow="1">
                <a:tableStyleId>{10A1B5D5-9B99-4C35-A422-299274C87663}</a:tableStyleId>
              </a:tblPr>
              <a:tblGrid>
                <a:gridCol w="1028700">
                  <a:extLst>
                    <a:ext uri="{9D8B030D-6E8A-4147-A177-3AD203B41FA5}">
                      <a16:colId xmlns:a16="http://schemas.microsoft.com/office/drawing/2014/main" xmlns="" val="20000"/>
                    </a:ext>
                  </a:extLst>
                </a:gridCol>
                <a:gridCol w="1028700">
                  <a:extLst>
                    <a:ext uri="{9D8B030D-6E8A-4147-A177-3AD203B41FA5}">
                      <a16:colId xmlns:a16="http://schemas.microsoft.com/office/drawing/2014/main" xmlns="" val="20001"/>
                    </a:ext>
                  </a:extLst>
                </a:gridCol>
                <a:gridCol w="1028700">
                  <a:extLst>
                    <a:ext uri="{9D8B030D-6E8A-4147-A177-3AD203B41FA5}">
                      <a16:colId xmlns:a16="http://schemas.microsoft.com/office/drawing/2014/main" xmlns="" val="20002"/>
                    </a:ext>
                  </a:extLst>
                </a:gridCol>
                <a:gridCol w="1028700">
                  <a:extLst>
                    <a:ext uri="{9D8B030D-6E8A-4147-A177-3AD203B41FA5}">
                      <a16:colId xmlns:a16="http://schemas.microsoft.com/office/drawing/2014/main" xmlns="" val="20003"/>
                    </a:ext>
                  </a:extLst>
                </a:gridCol>
                <a:gridCol w="1028700">
                  <a:extLst>
                    <a:ext uri="{9D8B030D-6E8A-4147-A177-3AD203B41FA5}">
                      <a16:colId xmlns:a16="http://schemas.microsoft.com/office/drawing/2014/main" xmlns="" val="20004"/>
                    </a:ext>
                  </a:extLst>
                </a:gridCol>
                <a:gridCol w="1028700">
                  <a:extLst>
                    <a:ext uri="{9D8B030D-6E8A-4147-A177-3AD203B41FA5}">
                      <a16:colId xmlns:a16="http://schemas.microsoft.com/office/drawing/2014/main" xmlns="" val="20005"/>
                    </a:ext>
                  </a:extLst>
                </a:gridCol>
                <a:gridCol w="1028700">
                  <a:extLst>
                    <a:ext uri="{9D8B030D-6E8A-4147-A177-3AD203B41FA5}">
                      <a16:colId xmlns:a16="http://schemas.microsoft.com/office/drawing/2014/main" xmlns="" val="20006"/>
                    </a:ext>
                  </a:extLst>
                </a:gridCol>
                <a:gridCol w="1028700">
                  <a:extLst>
                    <a:ext uri="{9D8B030D-6E8A-4147-A177-3AD203B41FA5}">
                      <a16:colId xmlns:a16="http://schemas.microsoft.com/office/drawing/2014/main" xmlns="" val="20007"/>
                    </a:ext>
                  </a:extLst>
                </a:gridCol>
              </a:tblGrid>
              <a:tr h="370840">
                <a:tc>
                  <a:txBody>
                    <a:bodyPr/>
                    <a:lstStyle/>
                    <a:p>
                      <a:endParaRPr lang="en-US" sz="1600" dirty="0">
                        <a:latin typeface="Corbel"/>
                        <a:cs typeface="Corbel"/>
                      </a:endParaRPr>
                    </a:p>
                  </a:txBody>
                  <a:tcPr/>
                </a:tc>
                <a:tc>
                  <a:txBody>
                    <a:bodyPr/>
                    <a:lstStyle/>
                    <a:p>
                      <a:endParaRPr lang="en-US" sz="1600" dirty="0">
                        <a:latin typeface="Corbel"/>
                        <a:cs typeface="Corbel"/>
                      </a:endParaRPr>
                    </a:p>
                  </a:txBody>
                  <a:tcPr/>
                </a:tc>
                <a:tc>
                  <a:txBody>
                    <a:bodyPr/>
                    <a:lstStyle/>
                    <a:p>
                      <a:endParaRPr lang="en-US" sz="1600" dirty="0">
                        <a:latin typeface="Corbel"/>
                        <a:cs typeface="Corbel"/>
                      </a:endParaRPr>
                    </a:p>
                  </a:txBody>
                  <a:tcPr/>
                </a:tc>
                <a:tc>
                  <a:txBody>
                    <a:bodyPr/>
                    <a:lstStyle/>
                    <a:p>
                      <a:endParaRPr lang="en-US" sz="1600" dirty="0">
                        <a:latin typeface="Corbel"/>
                        <a:cs typeface="Corbel"/>
                      </a:endParaRPr>
                    </a:p>
                  </a:txBody>
                  <a:tcPr/>
                </a:tc>
                <a:tc>
                  <a:txBody>
                    <a:bodyPr/>
                    <a:lstStyle/>
                    <a:p>
                      <a:endParaRPr lang="en-US" sz="1600" dirty="0">
                        <a:latin typeface="Corbel"/>
                        <a:cs typeface="Corbel"/>
                      </a:endParaRPr>
                    </a:p>
                  </a:txBody>
                  <a:tcPr/>
                </a:tc>
                <a:tc>
                  <a:txBody>
                    <a:bodyPr/>
                    <a:lstStyle/>
                    <a:p>
                      <a:endParaRPr lang="en-US" sz="1600">
                        <a:latin typeface="Corbel"/>
                        <a:cs typeface="Corbel"/>
                      </a:endParaRPr>
                    </a:p>
                  </a:txBody>
                  <a:tcPr/>
                </a:tc>
                <a:tc>
                  <a:txBody>
                    <a:bodyPr/>
                    <a:lstStyle/>
                    <a:p>
                      <a:endParaRPr lang="en-US" sz="1600" dirty="0">
                        <a:latin typeface="Corbel"/>
                        <a:cs typeface="Corbel"/>
                      </a:endParaRPr>
                    </a:p>
                  </a:txBody>
                  <a:tcPr/>
                </a:tc>
                <a:tc>
                  <a:txBody>
                    <a:bodyPr/>
                    <a:lstStyle/>
                    <a:p>
                      <a:endParaRPr lang="en-US" sz="1600" dirty="0">
                        <a:latin typeface="Corbel"/>
                        <a:cs typeface="Corbel"/>
                      </a:endParaRPr>
                    </a:p>
                  </a:txBody>
                  <a:tcPr/>
                </a:tc>
                <a:extLst>
                  <a:ext uri="{0D108BD9-81ED-4DB2-BD59-A6C34878D82A}">
                    <a16:rowId xmlns:a16="http://schemas.microsoft.com/office/drawing/2014/main" xmlns="" val="10000"/>
                  </a:ext>
                </a:extLst>
              </a:tr>
              <a:tr h="370840">
                <a:tc>
                  <a:txBody>
                    <a:bodyPr/>
                    <a:lstStyle/>
                    <a:p>
                      <a:pPr algn="ctr"/>
                      <a:r>
                        <a:rPr lang="en-US" sz="1600" dirty="0" smtClean="0">
                          <a:solidFill>
                            <a:srgbClr val="000000"/>
                          </a:solidFill>
                          <a:latin typeface="Corbel"/>
                          <a:cs typeface="Corbel"/>
                        </a:rPr>
                        <a:t>Prospect</a:t>
                      </a:r>
                      <a:endParaRPr lang="en-US" sz="1600" dirty="0">
                        <a:solidFill>
                          <a:srgbClr val="000000"/>
                        </a:solidFill>
                        <a:latin typeface="Corbel"/>
                        <a:cs typeface="Corbel"/>
                      </a:endParaRPr>
                    </a:p>
                  </a:txBody>
                  <a:tcPr/>
                </a:tc>
                <a:tc>
                  <a:txBody>
                    <a:bodyPr/>
                    <a:lstStyle/>
                    <a:p>
                      <a:pPr algn="ctr"/>
                      <a:r>
                        <a:rPr lang="en-US" sz="1600" dirty="0" smtClean="0">
                          <a:solidFill>
                            <a:srgbClr val="000000"/>
                          </a:solidFill>
                          <a:latin typeface="Corbel"/>
                          <a:cs typeface="Corbel"/>
                        </a:rPr>
                        <a:t>Type</a:t>
                      </a:r>
                      <a:endParaRPr lang="en-US" sz="1600" dirty="0">
                        <a:solidFill>
                          <a:srgbClr val="000000"/>
                        </a:solidFill>
                        <a:latin typeface="Corbel"/>
                        <a:cs typeface="Corbel"/>
                      </a:endParaRPr>
                    </a:p>
                  </a:txBody>
                  <a:tcPr/>
                </a:tc>
                <a:tc>
                  <a:txBody>
                    <a:bodyPr/>
                    <a:lstStyle/>
                    <a:p>
                      <a:pPr algn="ctr"/>
                      <a:r>
                        <a:rPr lang="en-US" sz="1600" dirty="0" smtClean="0">
                          <a:solidFill>
                            <a:srgbClr val="000000"/>
                          </a:solidFill>
                          <a:latin typeface="Corbel"/>
                          <a:cs typeface="Corbel"/>
                        </a:rPr>
                        <a:t>Last Gift</a:t>
                      </a:r>
                      <a:endParaRPr lang="en-US" sz="1600" dirty="0">
                        <a:solidFill>
                          <a:srgbClr val="000000"/>
                        </a:solidFill>
                        <a:latin typeface="Corbel"/>
                        <a:cs typeface="Corbel"/>
                      </a:endParaRPr>
                    </a:p>
                  </a:txBody>
                  <a:tcPr/>
                </a:tc>
                <a:tc>
                  <a:txBody>
                    <a:bodyPr/>
                    <a:lstStyle/>
                    <a:p>
                      <a:pPr algn="ctr"/>
                      <a:r>
                        <a:rPr lang="en-US" sz="1600" dirty="0" smtClean="0">
                          <a:solidFill>
                            <a:srgbClr val="000000"/>
                          </a:solidFill>
                          <a:latin typeface="Corbel"/>
                          <a:cs typeface="Corbel"/>
                        </a:rPr>
                        <a:t>Potential Gift</a:t>
                      </a:r>
                      <a:endParaRPr lang="en-US" sz="1600" dirty="0">
                        <a:solidFill>
                          <a:srgbClr val="000000"/>
                        </a:solidFill>
                        <a:latin typeface="Corbel"/>
                        <a:cs typeface="Corbel"/>
                      </a:endParaRPr>
                    </a:p>
                  </a:txBody>
                  <a:tcPr/>
                </a:tc>
                <a:tc>
                  <a:txBody>
                    <a:bodyPr/>
                    <a:lstStyle/>
                    <a:p>
                      <a:pPr algn="ctr"/>
                      <a:r>
                        <a:rPr lang="en-US" sz="1600" dirty="0" smtClean="0">
                          <a:solidFill>
                            <a:srgbClr val="000000"/>
                          </a:solidFill>
                          <a:latin typeface="Corbel"/>
                          <a:cs typeface="Corbel"/>
                        </a:rPr>
                        <a:t>Stage</a:t>
                      </a:r>
                      <a:endParaRPr lang="en-US" sz="1600" dirty="0">
                        <a:solidFill>
                          <a:srgbClr val="000000"/>
                        </a:solidFill>
                        <a:latin typeface="Corbel"/>
                        <a:cs typeface="Corbel"/>
                      </a:endParaRPr>
                    </a:p>
                  </a:txBody>
                  <a:tcPr/>
                </a:tc>
                <a:tc>
                  <a:txBody>
                    <a:bodyPr/>
                    <a:lstStyle/>
                    <a:p>
                      <a:pPr algn="ctr"/>
                      <a:r>
                        <a:rPr lang="en-US" sz="1600" dirty="0" smtClean="0">
                          <a:solidFill>
                            <a:srgbClr val="000000"/>
                          </a:solidFill>
                          <a:latin typeface="Corbel"/>
                          <a:cs typeface="Corbel"/>
                        </a:rPr>
                        <a:t>Interest Area</a:t>
                      </a:r>
                      <a:endParaRPr lang="en-US" sz="1600" dirty="0">
                        <a:solidFill>
                          <a:srgbClr val="000000"/>
                        </a:solidFill>
                        <a:latin typeface="Corbel"/>
                        <a:cs typeface="Corbel"/>
                      </a:endParaRPr>
                    </a:p>
                  </a:txBody>
                  <a:tcPr/>
                </a:tc>
                <a:tc>
                  <a:txBody>
                    <a:bodyPr/>
                    <a:lstStyle/>
                    <a:p>
                      <a:pPr algn="ctr"/>
                      <a:r>
                        <a:rPr lang="en-US" sz="1600" dirty="0" smtClean="0">
                          <a:solidFill>
                            <a:srgbClr val="000000"/>
                          </a:solidFill>
                          <a:latin typeface="Corbel"/>
                          <a:cs typeface="Corbel"/>
                        </a:rPr>
                        <a:t>Strategy</a:t>
                      </a:r>
                      <a:endParaRPr lang="en-US" sz="1600" dirty="0">
                        <a:solidFill>
                          <a:srgbClr val="000000"/>
                        </a:solidFill>
                        <a:latin typeface="Corbel"/>
                        <a:cs typeface="Corbel"/>
                      </a:endParaRPr>
                    </a:p>
                  </a:txBody>
                  <a:tcPr/>
                </a:tc>
                <a:tc>
                  <a:txBody>
                    <a:bodyPr/>
                    <a:lstStyle/>
                    <a:p>
                      <a:pPr algn="ctr"/>
                      <a:r>
                        <a:rPr lang="en-US" sz="1600" b="1" dirty="0" smtClean="0">
                          <a:solidFill>
                            <a:srgbClr val="000000"/>
                          </a:solidFill>
                          <a:latin typeface="Corbel"/>
                          <a:cs typeface="Corbel"/>
                        </a:rPr>
                        <a:t>Next Step</a:t>
                      </a:r>
                      <a:endParaRPr lang="en-US" sz="1600" b="1" dirty="0">
                        <a:solidFill>
                          <a:srgbClr val="000000"/>
                        </a:solidFill>
                        <a:latin typeface="Corbel"/>
                        <a:cs typeface="Corbel"/>
                      </a:endParaRPr>
                    </a:p>
                  </a:txBody>
                  <a:tcPr/>
                </a:tc>
                <a:extLst>
                  <a:ext uri="{0D108BD9-81ED-4DB2-BD59-A6C34878D82A}">
                    <a16:rowId xmlns:a16="http://schemas.microsoft.com/office/drawing/2014/main" xmlns="" val="10001"/>
                  </a:ext>
                </a:extLst>
              </a:tr>
            </a:tbl>
          </a:graphicData>
        </a:graphic>
      </p:graphicFrame>
      <p:sp>
        <p:nvSpPr>
          <p:cNvPr id="5" name="Footer Placeholder 4"/>
          <p:cNvSpPr>
            <a:spLocks noGrp="1"/>
          </p:cNvSpPr>
          <p:nvPr>
            <p:ph type="ftr" sz="quarter" idx="11"/>
          </p:nvPr>
        </p:nvSpPr>
        <p:spPr/>
        <p:txBody>
          <a:bodyPr/>
          <a:lstStyle/>
          <a:p>
            <a:r>
              <a:rPr lang="en-US" smtClean="0"/>
              <a:t>www.socialprofitventures.com</a:t>
            </a:r>
            <a:endParaRPr lang="en-US"/>
          </a:p>
        </p:txBody>
      </p:sp>
      <p:sp>
        <p:nvSpPr>
          <p:cNvPr id="10" name="Rectangle 9"/>
          <p:cNvSpPr/>
          <p:nvPr/>
        </p:nvSpPr>
        <p:spPr>
          <a:xfrm>
            <a:off x="457200" y="1531255"/>
            <a:ext cx="8229600" cy="3693319"/>
          </a:xfrm>
          <a:prstGeom prst="rect">
            <a:avLst/>
          </a:prstGeom>
          <a:solidFill>
            <a:srgbClr val="D9D9D9"/>
          </a:solidFill>
          <a:ln>
            <a:solidFill>
              <a:schemeClr val="accent3">
                <a:lumMod val="50000"/>
              </a:schemeClr>
            </a:solidFill>
          </a:ln>
        </p:spPr>
        <p:txBody>
          <a:bodyPr wrap="square">
            <a:spAutoFit/>
          </a:bodyPr>
          <a:lstStyle/>
          <a:p>
            <a:endParaRPr lang="en-US" dirty="0" smtClean="0">
              <a:latin typeface="Corbel" panose="020B0503020204020204" pitchFamily="34" charset="0"/>
              <a:cs typeface="Avenir Light"/>
            </a:endParaRPr>
          </a:p>
          <a:p>
            <a:pPr marL="285750" indent="-285750">
              <a:buFont typeface="Arial"/>
              <a:buChar char="•"/>
            </a:pPr>
            <a:r>
              <a:rPr lang="en-US" dirty="0" smtClean="0">
                <a:solidFill>
                  <a:srgbClr val="000000"/>
                </a:solidFill>
                <a:latin typeface="Corbel" panose="020B0503020204020204" pitchFamily="34" charset="0"/>
                <a:cs typeface="Avenir Light"/>
              </a:rPr>
              <a:t>Select </a:t>
            </a:r>
            <a:r>
              <a:rPr lang="en-US" dirty="0">
                <a:solidFill>
                  <a:srgbClr val="000000"/>
                </a:solidFill>
                <a:latin typeface="Corbel" panose="020B0503020204020204" pitchFamily="34" charset="0"/>
                <a:cs typeface="Avenir Light"/>
              </a:rPr>
              <a:t>10-25 best prospects </a:t>
            </a:r>
          </a:p>
          <a:p>
            <a:pPr marL="285750" indent="-285750">
              <a:buFont typeface="Arial"/>
              <a:buChar char="•"/>
            </a:pPr>
            <a:r>
              <a:rPr lang="en-US" dirty="0">
                <a:solidFill>
                  <a:srgbClr val="000000"/>
                </a:solidFill>
                <a:latin typeface="Corbel" panose="020B0503020204020204" pitchFamily="34" charset="0"/>
                <a:cs typeface="Avenir Light"/>
              </a:rPr>
              <a:t>Gather research on each prospect </a:t>
            </a:r>
          </a:p>
          <a:p>
            <a:pPr marL="285750" indent="-285750">
              <a:buFont typeface="Arial"/>
              <a:buChar char="•"/>
            </a:pPr>
            <a:r>
              <a:rPr lang="en-US" dirty="0">
                <a:solidFill>
                  <a:srgbClr val="000000"/>
                </a:solidFill>
                <a:latin typeface="Corbel" panose="020B0503020204020204" pitchFamily="34" charset="0"/>
                <a:cs typeface="Avenir Light"/>
              </a:rPr>
              <a:t>Identify volunteer/board member and staff for each (this person will be </a:t>
            </a:r>
          </a:p>
          <a:p>
            <a:pPr marL="285750" indent="-285750">
              <a:buFont typeface="Arial"/>
              <a:buChar char="•"/>
            </a:pPr>
            <a:r>
              <a:rPr lang="en-US" dirty="0">
                <a:solidFill>
                  <a:srgbClr val="000000"/>
                </a:solidFill>
                <a:latin typeface="Corbel" panose="020B0503020204020204" pitchFamily="34" charset="0"/>
                <a:cs typeface="Avenir Light"/>
              </a:rPr>
              <a:t>responsible for cultivation and solicitation) </a:t>
            </a:r>
          </a:p>
          <a:p>
            <a:pPr marL="285750" indent="-285750">
              <a:buFont typeface="Arial"/>
              <a:buChar char="•"/>
            </a:pPr>
            <a:r>
              <a:rPr lang="en-US" dirty="0">
                <a:solidFill>
                  <a:srgbClr val="000000"/>
                </a:solidFill>
                <a:latin typeface="Corbel" panose="020B0503020204020204" pitchFamily="34" charset="0"/>
                <a:cs typeface="Avenir Light"/>
              </a:rPr>
              <a:t>Consult volunteer/board member/staff about prospect </a:t>
            </a:r>
          </a:p>
          <a:p>
            <a:pPr marL="285750" indent="-285750">
              <a:buFont typeface="Arial"/>
              <a:buChar char="•"/>
            </a:pPr>
            <a:r>
              <a:rPr lang="en-US" dirty="0">
                <a:solidFill>
                  <a:srgbClr val="000000"/>
                </a:solidFill>
                <a:latin typeface="Corbel" panose="020B0503020204020204" pitchFamily="34" charset="0"/>
                <a:cs typeface="Avenir Light"/>
              </a:rPr>
              <a:t>Develop strategy for each prospect with gift amounts and gift opportunities </a:t>
            </a:r>
          </a:p>
          <a:p>
            <a:pPr marL="285750" indent="-285750">
              <a:buFont typeface="Arial"/>
              <a:buChar char="•"/>
            </a:pPr>
            <a:r>
              <a:rPr lang="en-US" dirty="0">
                <a:solidFill>
                  <a:srgbClr val="000000"/>
                </a:solidFill>
                <a:latin typeface="Corbel" panose="020B0503020204020204" pitchFamily="34" charset="0"/>
                <a:cs typeface="Avenir Light"/>
              </a:rPr>
              <a:t>Plan next 5-10 moves </a:t>
            </a:r>
          </a:p>
          <a:p>
            <a:pPr marL="285750" indent="-285750">
              <a:buFont typeface="Arial"/>
              <a:buChar char="•"/>
            </a:pPr>
            <a:r>
              <a:rPr lang="en-US" dirty="0">
                <a:solidFill>
                  <a:srgbClr val="000000"/>
                </a:solidFill>
                <a:latin typeface="Corbel" panose="020B0503020204020204" pitchFamily="34" charset="0"/>
                <a:cs typeface="Avenir Light"/>
              </a:rPr>
              <a:t>Implement moves </a:t>
            </a:r>
          </a:p>
          <a:p>
            <a:pPr marL="285750" indent="-285750">
              <a:buFont typeface="Arial"/>
              <a:buChar char="•"/>
            </a:pPr>
            <a:r>
              <a:rPr lang="en-US" dirty="0">
                <a:solidFill>
                  <a:srgbClr val="000000"/>
                </a:solidFill>
                <a:latin typeface="Corbel" panose="020B0503020204020204" pitchFamily="34" charset="0"/>
                <a:cs typeface="Avenir Light"/>
              </a:rPr>
              <a:t>Review status every quarter months </a:t>
            </a:r>
          </a:p>
          <a:p>
            <a:pPr marL="285750" indent="-285750">
              <a:buFont typeface="Arial"/>
              <a:buChar char="•"/>
            </a:pPr>
            <a:r>
              <a:rPr lang="en-US" dirty="0">
                <a:solidFill>
                  <a:srgbClr val="000000"/>
                </a:solidFill>
                <a:latin typeface="Corbel" panose="020B0503020204020204" pitchFamily="34" charset="0"/>
                <a:cs typeface="Avenir Light"/>
              </a:rPr>
              <a:t>Review at end of year and move new prospects in or old prospects out </a:t>
            </a:r>
            <a:endParaRPr lang="en-US" dirty="0" smtClean="0">
              <a:solidFill>
                <a:srgbClr val="000000"/>
              </a:solidFill>
              <a:latin typeface="Corbel" panose="020B0503020204020204" pitchFamily="34" charset="0"/>
              <a:cs typeface="Avenir Light"/>
            </a:endParaRPr>
          </a:p>
          <a:p>
            <a:pPr marL="285750" indent="-285750">
              <a:buFont typeface="Arial"/>
              <a:buChar char="•"/>
            </a:pPr>
            <a:r>
              <a:rPr lang="en-US" dirty="0" smtClean="0">
                <a:solidFill>
                  <a:srgbClr val="000000"/>
                </a:solidFill>
                <a:latin typeface="Corbel" panose="020B0503020204020204" pitchFamily="34" charset="0"/>
                <a:cs typeface="Avenir Light"/>
              </a:rPr>
              <a:t>Track</a:t>
            </a:r>
            <a:endParaRPr lang="en-US" dirty="0">
              <a:solidFill>
                <a:srgbClr val="000000"/>
              </a:solidFill>
              <a:latin typeface="Corbel" panose="020B0503020204020204" pitchFamily="34" charset="0"/>
              <a:cs typeface="Avenir Light"/>
            </a:endParaRPr>
          </a:p>
          <a:p>
            <a:endParaRPr lang="en-US" dirty="0">
              <a:latin typeface="Avenir Light"/>
              <a:cs typeface="Avenir Light"/>
            </a:endParaRPr>
          </a:p>
        </p:txBody>
      </p:sp>
      <p:sp>
        <p:nvSpPr>
          <p:cNvPr id="2" name="Slide Number Placeholder 1"/>
          <p:cNvSpPr>
            <a:spLocks noGrp="1"/>
          </p:cNvSpPr>
          <p:nvPr>
            <p:ph type="sldNum" sz="quarter" idx="12"/>
          </p:nvPr>
        </p:nvSpPr>
        <p:spPr/>
        <p:txBody>
          <a:bodyPr/>
          <a:lstStyle/>
          <a:p>
            <a:fld id="{BF49E64D-B1BC-7743-B771-82A697A3F6B8}" type="slidenum">
              <a:rPr lang="en-US" smtClean="0"/>
              <a:pPr/>
              <a:t>17</a:t>
            </a:fld>
            <a:endParaRPr lang="en-US"/>
          </a:p>
        </p:txBody>
      </p:sp>
    </p:spTree>
    <p:extLst>
      <p:ext uri="{BB962C8B-B14F-4D97-AF65-F5344CB8AC3E}">
        <p14:creationId xmlns:p14="http://schemas.microsoft.com/office/powerpoint/2010/main" val="4133872761"/>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noFill/>
          </a:ln>
        </p:spPr>
        <p:txBody>
          <a:bodyPr anchor="b">
            <a:normAutofit fontScale="90000"/>
          </a:bodyPr>
          <a:lstStyle/>
          <a:p>
            <a:r>
              <a:rPr lang="en-US" dirty="0" smtClean="0">
                <a:solidFill>
                  <a:srgbClr val="3B4759"/>
                </a:solidFill>
                <a:latin typeface="Avenir Light"/>
                <a:cs typeface="Avenir Light"/>
              </a:rPr>
              <a:t/>
            </a:r>
            <a:br>
              <a:rPr lang="en-US" dirty="0" smtClean="0">
                <a:solidFill>
                  <a:srgbClr val="3B4759"/>
                </a:solidFill>
                <a:latin typeface="Avenir Light"/>
                <a:cs typeface="Avenir Light"/>
              </a:rPr>
            </a:br>
            <a:r>
              <a:rPr lang="en-US" sz="4900" b="1" dirty="0" smtClean="0">
                <a:solidFill>
                  <a:srgbClr val="000000"/>
                </a:solidFill>
                <a:latin typeface="Corbel"/>
                <a:cs typeface="Corbel"/>
              </a:rPr>
              <a:t>Cultivation</a:t>
            </a:r>
            <a:endParaRPr lang="en-US" b="1" dirty="0">
              <a:solidFill>
                <a:srgbClr val="000000"/>
              </a:solidFill>
              <a:latin typeface="Corbel"/>
              <a:cs typeface="Corbel"/>
            </a:endParaRPr>
          </a:p>
        </p:txBody>
      </p:sp>
      <p:sp>
        <p:nvSpPr>
          <p:cNvPr id="5" name="Content Placeholder 4"/>
          <p:cNvSpPr>
            <a:spLocks noGrp="1"/>
          </p:cNvSpPr>
          <p:nvPr>
            <p:ph sz="half" idx="2"/>
          </p:nvPr>
        </p:nvSpPr>
        <p:spPr>
          <a:xfrm>
            <a:off x="457200" y="1971675"/>
            <a:ext cx="8229600" cy="3113221"/>
          </a:xfrm>
          <a:solidFill>
            <a:srgbClr val="D9D9D9"/>
          </a:solidFill>
          <a:ln>
            <a:solidFill>
              <a:schemeClr val="accent3">
                <a:lumMod val="50000"/>
              </a:schemeClr>
            </a:solidFill>
          </a:ln>
        </p:spPr>
        <p:txBody>
          <a:bodyPr anchor="ctr">
            <a:normAutofit/>
          </a:bodyPr>
          <a:lstStyle/>
          <a:p>
            <a:pPr marL="0" indent="0">
              <a:buNone/>
            </a:pPr>
            <a:endParaRPr lang="en-US" sz="4500" dirty="0" smtClean="0">
              <a:solidFill>
                <a:srgbClr val="3B4759"/>
              </a:solidFill>
              <a:latin typeface="Avenir Light"/>
              <a:cs typeface="Avenir Light"/>
            </a:endParaRPr>
          </a:p>
          <a:p>
            <a:pPr marL="0" indent="0" algn="ctr">
              <a:buNone/>
            </a:pPr>
            <a:r>
              <a:rPr lang="en-US" sz="3000" b="1" dirty="0" smtClean="0">
                <a:solidFill>
                  <a:srgbClr val="000000"/>
                </a:solidFill>
                <a:latin typeface="Corbel" panose="020B0503020204020204" pitchFamily="34" charset="0"/>
                <a:cs typeface="Avenir Light"/>
              </a:rPr>
              <a:t>Cultivating</a:t>
            </a:r>
            <a:r>
              <a:rPr lang="en-US" sz="3000" dirty="0" smtClean="0">
                <a:solidFill>
                  <a:srgbClr val="000000"/>
                </a:solidFill>
                <a:latin typeface="Corbel" panose="020B0503020204020204" pitchFamily="34" charset="0"/>
                <a:cs typeface="Avenir Light"/>
              </a:rPr>
              <a:t> prospects through personal outreach and donor-centered strategies that involve appropriate staff and volunteers and </a:t>
            </a:r>
            <a:r>
              <a:rPr lang="en-US" sz="3000" b="1" u="sng" dirty="0" smtClean="0">
                <a:solidFill>
                  <a:srgbClr val="000000"/>
                </a:solidFill>
                <a:latin typeface="Corbel" panose="020B0503020204020204" pitchFamily="34" charset="0"/>
                <a:cs typeface="Avenir Light"/>
              </a:rPr>
              <a:t>incorporate what you have learned about a prospect</a:t>
            </a:r>
            <a:r>
              <a:rPr lang="en-US" sz="3000" dirty="0" smtClean="0">
                <a:solidFill>
                  <a:srgbClr val="000000"/>
                </a:solidFill>
                <a:latin typeface="Corbel" panose="020B0503020204020204" pitchFamily="34" charset="0"/>
                <a:cs typeface="Avenir Light"/>
              </a:rPr>
              <a:t>. </a:t>
            </a:r>
          </a:p>
          <a:p>
            <a:pPr marL="0" indent="0">
              <a:buNone/>
            </a:pPr>
            <a:endParaRPr lang="en-US" sz="4100" dirty="0">
              <a:solidFill>
                <a:srgbClr val="000000"/>
              </a:solidFill>
            </a:endParaRPr>
          </a:p>
        </p:txBody>
      </p:sp>
      <p:sp>
        <p:nvSpPr>
          <p:cNvPr id="3" name="Footer Placeholder 2"/>
          <p:cNvSpPr>
            <a:spLocks noGrp="1"/>
          </p:cNvSpPr>
          <p:nvPr>
            <p:ph type="ftr" sz="quarter" idx="11"/>
          </p:nvPr>
        </p:nvSpPr>
        <p:spPr/>
        <p:txBody>
          <a:bodyPr/>
          <a:lstStyle/>
          <a:p>
            <a:r>
              <a:rPr lang="en-US" smtClean="0"/>
              <a:t>www.socialprofitventures.com</a:t>
            </a:r>
            <a:endParaRPr lang="en-US"/>
          </a:p>
        </p:txBody>
      </p:sp>
      <p:sp>
        <p:nvSpPr>
          <p:cNvPr id="6" name="Slide Number Placeholder 5"/>
          <p:cNvSpPr>
            <a:spLocks noGrp="1"/>
          </p:cNvSpPr>
          <p:nvPr>
            <p:ph type="sldNum" sz="quarter" idx="12"/>
          </p:nvPr>
        </p:nvSpPr>
        <p:spPr/>
        <p:txBody>
          <a:bodyPr/>
          <a:lstStyle/>
          <a:p>
            <a:fld id="{BF49E64D-B1BC-7743-B771-82A697A3F6B8}" type="slidenum">
              <a:rPr lang="en-US" smtClean="0"/>
              <a:pPr/>
              <a:t>18</a:t>
            </a:fld>
            <a:endParaRPr lang="en-US"/>
          </a:p>
        </p:txBody>
      </p:sp>
    </p:spTree>
    <p:extLst>
      <p:ext uri="{BB962C8B-B14F-4D97-AF65-F5344CB8AC3E}">
        <p14:creationId xmlns:p14="http://schemas.microsoft.com/office/powerpoint/2010/main" val="3381689006"/>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noAutofit/>
          </a:bodyPr>
          <a:lstStyle/>
          <a:p>
            <a:r>
              <a:rPr lang="en-US" sz="4000" b="1" dirty="0" smtClean="0">
                <a:solidFill>
                  <a:srgbClr val="575D66"/>
                </a:solidFill>
                <a:latin typeface="Corbel" panose="020B0503020204020204" pitchFamily="34" charset="0"/>
                <a:cs typeface="Avenir Light"/>
              </a:rPr>
              <a:t/>
            </a:r>
            <a:br>
              <a:rPr lang="en-US" sz="4000" b="1" dirty="0" smtClean="0">
                <a:solidFill>
                  <a:srgbClr val="575D66"/>
                </a:solidFill>
                <a:latin typeface="Corbel" panose="020B0503020204020204" pitchFamily="34" charset="0"/>
                <a:cs typeface="Avenir Light"/>
              </a:rPr>
            </a:br>
            <a:r>
              <a:rPr lang="en-US" sz="4000" b="1" dirty="0" smtClean="0">
                <a:solidFill>
                  <a:srgbClr val="000000"/>
                </a:solidFill>
                <a:latin typeface="Corbel" panose="020B0503020204020204" pitchFamily="34" charset="0"/>
                <a:cs typeface="Avenir Light"/>
              </a:rPr>
              <a:t>Exercise Four (PN 14): </a:t>
            </a:r>
            <a:br>
              <a:rPr lang="en-US" sz="4000" b="1" dirty="0" smtClean="0">
                <a:solidFill>
                  <a:srgbClr val="000000"/>
                </a:solidFill>
                <a:latin typeface="Corbel" panose="020B0503020204020204" pitchFamily="34" charset="0"/>
                <a:cs typeface="Avenir Light"/>
              </a:rPr>
            </a:br>
            <a:r>
              <a:rPr lang="en-US" sz="4000" b="1" dirty="0" smtClean="0">
                <a:solidFill>
                  <a:srgbClr val="000000"/>
                </a:solidFill>
                <a:latin typeface="Corbel" panose="020B0503020204020204" pitchFamily="34" charset="0"/>
                <a:cs typeface="Avenir Light"/>
              </a:rPr>
              <a:t>Cultivation Strategies That Inspire</a:t>
            </a:r>
            <a:br>
              <a:rPr lang="en-US" sz="4000" b="1" dirty="0" smtClean="0">
                <a:solidFill>
                  <a:srgbClr val="000000"/>
                </a:solidFill>
                <a:latin typeface="Corbel" panose="020B0503020204020204" pitchFamily="34" charset="0"/>
                <a:cs typeface="Avenir Light"/>
              </a:rPr>
            </a:br>
            <a:endParaRPr lang="en-US" sz="4000" b="1" dirty="0">
              <a:solidFill>
                <a:srgbClr val="000000"/>
              </a:solidFill>
              <a:latin typeface="Corbel" panose="020B0503020204020204" pitchFamily="34" charset="0"/>
              <a:cs typeface="Avenir Light"/>
            </a:endParaRPr>
          </a:p>
        </p:txBody>
      </p:sp>
      <p:sp>
        <p:nvSpPr>
          <p:cNvPr id="10" name="Content Placeholder 9"/>
          <p:cNvSpPr>
            <a:spLocks noGrp="1"/>
          </p:cNvSpPr>
          <p:nvPr>
            <p:ph idx="1"/>
          </p:nvPr>
        </p:nvSpPr>
        <p:spPr>
          <a:solidFill>
            <a:srgbClr val="D9D9D9"/>
          </a:solidFill>
          <a:ln>
            <a:solidFill>
              <a:schemeClr val="accent3">
                <a:lumMod val="50000"/>
              </a:schemeClr>
            </a:solidFill>
          </a:ln>
        </p:spPr>
        <p:txBody>
          <a:bodyPr anchor="ctr">
            <a:normAutofit/>
          </a:bodyPr>
          <a:lstStyle/>
          <a:p>
            <a:pPr marL="0" indent="0" algn="ctr">
              <a:buNone/>
            </a:pPr>
            <a:endParaRPr lang="en-US" b="1" dirty="0">
              <a:solidFill>
                <a:srgbClr val="3B4759"/>
              </a:solidFill>
              <a:latin typeface="Avenir Light"/>
              <a:cs typeface="Avenir Light"/>
            </a:endParaRPr>
          </a:p>
          <a:p>
            <a:pPr marL="0" indent="0" algn="ctr">
              <a:buNone/>
            </a:pPr>
            <a:r>
              <a:rPr lang="en-US" dirty="0">
                <a:solidFill>
                  <a:srgbClr val="000000"/>
                </a:solidFill>
                <a:latin typeface="Corbel" panose="020B0503020204020204" pitchFamily="34" charset="0"/>
                <a:cs typeface="Avenir Light"/>
              </a:rPr>
              <a:t>Please think about a prospect or two that have been </a:t>
            </a:r>
            <a:r>
              <a:rPr lang="en-US" dirty="0" smtClean="0">
                <a:solidFill>
                  <a:srgbClr val="000000"/>
                </a:solidFill>
                <a:latin typeface="Corbel" panose="020B0503020204020204" pitchFamily="34" charset="0"/>
                <a:cs typeface="Avenir Light"/>
              </a:rPr>
              <a:t>activated.  </a:t>
            </a:r>
          </a:p>
          <a:p>
            <a:pPr marL="0" indent="0" algn="ctr">
              <a:buNone/>
            </a:pPr>
            <a:endParaRPr lang="en-US" dirty="0">
              <a:solidFill>
                <a:srgbClr val="000000"/>
              </a:solidFill>
              <a:latin typeface="Corbel" panose="020B0503020204020204" pitchFamily="34" charset="0"/>
              <a:cs typeface="Avenir Light"/>
            </a:endParaRPr>
          </a:p>
          <a:p>
            <a:pPr marL="0" indent="0" algn="ctr">
              <a:buNone/>
            </a:pPr>
            <a:r>
              <a:rPr lang="en-US" dirty="0" smtClean="0">
                <a:solidFill>
                  <a:srgbClr val="000000"/>
                </a:solidFill>
                <a:latin typeface="Corbel" panose="020B0503020204020204" pitchFamily="34" charset="0"/>
                <a:cs typeface="Avenir Light"/>
              </a:rPr>
              <a:t>Drawing </a:t>
            </a:r>
            <a:r>
              <a:rPr lang="en-US" dirty="0">
                <a:solidFill>
                  <a:srgbClr val="000000"/>
                </a:solidFill>
                <a:latin typeface="Corbel" panose="020B0503020204020204" pitchFamily="34" charset="0"/>
                <a:cs typeface="Avenir Light"/>
              </a:rPr>
              <a:t>upon what we learned thus far, what tools/resources do you have to </a:t>
            </a:r>
            <a:r>
              <a:rPr lang="en-US" u="sng" dirty="0">
                <a:solidFill>
                  <a:srgbClr val="000000"/>
                </a:solidFill>
                <a:latin typeface="Corbel" panose="020B0503020204020204" pitchFamily="34" charset="0"/>
                <a:cs typeface="Avenir Light"/>
              </a:rPr>
              <a:t>not only educate, but also inspire your </a:t>
            </a:r>
            <a:r>
              <a:rPr lang="en-US" u="sng" dirty="0" smtClean="0">
                <a:solidFill>
                  <a:srgbClr val="000000"/>
                </a:solidFill>
                <a:latin typeface="Corbel" panose="020B0503020204020204" pitchFamily="34" charset="0"/>
                <a:cs typeface="Avenir Light"/>
              </a:rPr>
              <a:t>prospects</a:t>
            </a:r>
            <a:r>
              <a:rPr lang="en-US" dirty="0" smtClean="0">
                <a:solidFill>
                  <a:srgbClr val="000000"/>
                </a:solidFill>
                <a:latin typeface="Corbel" panose="020B0503020204020204" pitchFamily="34" charset="0"/>
                <a:cs typeface="Avenir Light"/>
              </a:rPr>
              <a:t>,</a:t>
            </a:r>
            <a:r>
              <a:rPr lang="en-US" u="sng" dirty="0" smtClean="0">
                <a:solidFill>
                  <a:srgbClr val="000000"/>
                </a:solidFill>
                <a:latin typeface="Corbel" panose="020B0503020204020204" pitchFamily="34" charset="0"/>
                <a:cs typeface="Avenir Light"/>
              </a:rPr>
              <a:t> </a:t>
            </a:r>
            <a:r>
              <a:rPr lang="en-US" dirty="0">
                <a:solidFill>
                  <a:srgbClr val="000000"/>
                </a:solidFill>
                <a:latin typeface="Corbel" panose="020B0503020204020204" pitchFamily="34" charset="0"/>
                <a:cs typeface="Avenir Light"/>
              </a:rPr>
              <a:t>according to </a:t>
            </a:r>
            <a:r>
              <a:rPr lang="en-US" dirty="0" smtClean="0">
                <a:solidFill>
                  <a:srgbClr val="000000"/>
                </a:solidFill>
                <a:latin typeface="Corbel" panose="020B0503020204020204" pitchFamily="34" charset="0"/>
                <a:cs typeface="Avenir Light"/>
              </a:rPr>
              <a:t>their interests</a:t>
            </a:r>
            <a:r>
              <a:rPr lang="en-US" dirty="0">
                <a:solidFill>
                  <a:srgbClr val="000000"/>
                </a:solidFill>
                <a:latin typeface="Corbel" panose="020B0503020204020204" pitchFamily="34" charset="0"/>
                <a:cs typeface="Avenir Light"/>
              </a:rPr>
              <a:t>?</a:t>
            </a:r>
          </a:p>
          <a:p>
            <a:pPr marL="0" indent="0">
              <a:buNone/>
            </a:pPr>
            <a:endParaRPr lang="en-US" sz="4000" dirty="0">
              <a:solidFill>
                <a:srgbClr val="3B4759"/>
              </a:solidFill>
              <a:latin typeface="Avenir Light"/>
              <a:cs typeface="Avenir Light"/>
            </a:endParaRPr>
          </a:p>
        </p:txBody>
      </p:sp>
      <p:sp>
        <p:nvSpPr>
          <p:cNvPr id="7" name="Footer Placeholder 6"/>
          <p:cNvSpPr>
            <a:spLocks noGrp="1"/>
          </p:cNvSpPr>
          <p:nvPr>
            <p:ph type="ftr" sz="quarter" idx="11"/>
          </p:nvPr>
        </p:nvSpPr>
        <p:spPr/>
        <p:txBody>
          <a:bodyPr/>
          <a:lstStyle/>
          <a:p>
            <a:r>
              <a:rPr lang="en-US" smtClean="0"/>
              <a:t>www.socialprofitventures.com</a:t>
            </a:r>
            <a:endParaRPr lang="en-US"/>
          </a:p>
        </p:txBody>
      </p:sp>
      <p:sp>
        <p:nvSpPr>
          <p:cNvPr id="2" name="Slide Number Placeholder 1"/>
          <p:cNvSpPr>
            <a:spLocks noGrp="1"/>
          </p:cNvSpPr>
          <p:nvPr>
            <p:ph type="sldNum" sz="quarter" idx="12"/>
          </p:nvPr>
        </p:nvSpPr>
        <p:spPr/>
        <p:txBody>
          <a:bodyPr/>
          <a:lstStyle/>
          <a:p>
            <a:fld id="{BF49E64D-B1BC-7743-B771-82A697A3F6B8}" type="slidenum">
              <a:rPr lang="en-US" smtClean="0"/>
              <a:pPr/>
              <a:t>19</a:t>
            </a:fld>
            <a:endParaRPr lang="en-US"/>
          </a:p>
        </p:txBody>
      </p:sp>
    </p:spTree>
    <p:extLst>
      <p:ext uri="{BB962C8B-B14F-4D97-AF65-F5344CB8AC3E}">
        <p14:creationId xmlns:p14="http://schemas.microsoft.com/office/powerpoint/2010/main" val="3572361135"/>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000000"/>
                </a:solidFill>
                <a:latin typeface="Corbel" panose="020B0503020204020204" pitchFamily="34" charset="0"/>
                <a:cs typeface="Avenir Light"/>
              </a:rPr>
              <a:t>Agenda</a:t>
            </a:r>
            <a:br>
              <a:rPr lang="en-US" b="1" dirty="0" smtClean="0">
                <a:solidFill>
                  <a:srgbClr val="000000"/>
                </a:solidFill>
                <a:latin typeface="Corbel" panose="020B0503020204020204" pitchFamily="34" charset="0"/>
                <a:cs typeface="Avenir Light"/>
              </a:rPr>
            </a:br>
            <a:r>
              <a:rPr lang="en-US" sz="3100" b="1" i="1" dirty="0" smtClean="0">
                <a:solidFill>
                  <a:srgbClr val="000000"/>
                </a:solidFill>
                <a:latin typeface="Corbel" panose="020B0503020204020204" pitchFamily="34" charset="0"/>
                <a:cs typeface="Avenir Light"/>
              </a:rPr>
              <a:t>Inspire*Bolster*Empower</a:t>
            </a:r>
            <a:endParaRPr lang="en-US" b="1" i="1" dirty="0">
              <a:solidFill>
                <a:srgbClr val="000000"/>
              </a:solidFill>
              <a:latin typeface="Corbel" panose="020B0503020204020204" pitchFamily="34" charset="0"/>
              <a:cs typeface="Avenir Light"/>
            </a:endParaRPr>
          </a:p>
        </p:txBody>
      </p:sp>
      <p:sp>
        <p:nvSpPr>
          <p:cNvPr id="3" name="Content Placeholder 2"/>
          <p:cNvSpPr>
            <a:spLocks noGrp="1"/>
          </p:cNvSpPr>
          <p:nvPr>
            <p:ph idx="1"/>
          </p:nvPr>
        </p:nvSpPr>
        <p:spPr>
          <a:solidFill>
            <a:srgbClr val="D9D9D9"/>
          </a:solidFill>
          <a:ln>
            <a:solidFill>
              <a:srgbClr val="121429"/>
            </a:solidFill>
          </a:ln>
        </p:spPr>
        <p:txBody>
          <a:bodyPr>
            <a:normAutofit fontScale="55000" lnSpcReduction="20000"/>
          </a:bodyPr>
          <a:lstStyle/>
          <a:p>
            <a:pPr marL="0" indent="0">
              <a:buNone/>
            </a:pPr>
            <a:endParaRPr lang="en-US" sz="4500" dirty="0">
              <a:latin typeface="Corbel" panose="020B0503020204020204" pitchFamily="34" charset="0"/>
              <a:cs typeface="Avenir Light"/>
            </a:endParaRPr>
          </a:p>
          <a:p>
            <a:pPr marL="514350" indent="-514350">
              <a:buFont typeface="+mj-lt"/>
              <a:buAutoNum type="arabicPeriod"/>
            </a:pPr>
            <a:r>
              <a:rPr lang="en-US" sz="4500" b="1" u="sng" dirty="0">
                <a:latin typeface="Corbel" panose="020B0503020204020204" pitchFamily="34" charset="0"/>
                <a:cs typeface="Avenir Light"/>
              </a:rPr>
              <a:t>Inspire</a:t>
            </a:r>
            <a:r>
              <a:rPr lang="en-US" sz="4500" dirty="0">
                <a:latin typeface="Corbel" panose="020B0503020204020204" pitchFamily="34" charset="0"/>
                <a:cs typeface="Avenir Light"/>
              </a:rPr>
              <a:t> campaigners to approach this </a:t>
            </a:r>
            <a:r>
              <a:rPr lang="en-US" sz="4500" dirty="0" smtClean="0">
                <a:latin typeface="Corbel" panose="020B0503020204020204" pitchFamily="34" charset="0"/>
                <a:cs typeface="Avenir Light"/>
              </a:rPr>
              <a:t>sacred </a:t>
            </a:r>
            <a:r>
              <a:rPr lang="en-US" sz="4500" dirty="0">
                <a:latin typeface="Corbel" panose="020B0503020204020204" pitchFamily="34" charset="0"/>
                <a:cs typeface="Avenir Light"/>
              </a:rPr>
              <a:t>work with renewed </a:t>
            </a:r>
            <a:r>
              <a:rPr lang="en-US" sz="4500" dirty="0" smtClean="0">
                <a:latin typeface="Corbel" panose="020B0503020204020204" pitchFamily="34" charset="0"/>
                <a:cs typeface="Avenir Light"/>
              </a:rPr>
              <a:t>energy, </a:t>
            </a:r>
            <a:r>
              <a:rPr lang="en-US" sz="4500" dirty="0">
                <a:latin typeface="Corbel" panose="020B0503020204020204" pitchFamily="34" charset="0"/>
                <a:cs typeface="Avenir Light"/>
              </a:rPr>
              <a:t>greater </a:t>
            </a:r>
            <a:r>
              <a:rPr lang="en-US" sz="4500" dirty="0" smtClean="0">
                <a:latin typeface="Corbel" panose="020B0503020204020204" pitchFamily="34" charset="0"/>
                <a:cs typeface="Avenir Light"/>
              </a:rPr>
              <a:t>resourcefulness, and expertise</a:t>
            </a:r>
            <a:endParaRPr lang="en-US" sz="4500" dirty="0">
              <a:latin typeface="Corbel" panose="020B0503020204020204" pitchFamily="34" charset="0"/>
              <a:cs typeface="Avenir Light"/>
            </a:endParaRPr>
          </a:p>
          <a:p>
            <a:pPr marL="0" indent="0">
              <a:buNone/>
            </a:pPr>
            <a:endParaRPr lang="en-US" sz="4500" dirty="0" smtClean="0">
              <a:latin typeface="Corbel" panose="020B0503020204020204" pitchFamily="34" charset="0"/>
              <a:cs typeface="Avenir Light"/>
            </a:endParaRPr>
          </a:p>
          <a:p>
            <a:pPr marL="514350" indent="-514350">
              <a:buFont typeface="+mj-lt"/>
              <a:buAutoNum type="arabicPeriod"/>
            </a:pPr>
            <a:r>
              <a:rPr lang="en-US" sz="4500" b="1" u="sng" dirty="0" smtClean="0">
                <a:latin typeface="Corbel" panose="020B0503020204020204" pitchFamily="34" charset="0"/>
                <a:cs typeface="Avenir Light"/>
              </a:rPr>
              <a:t>Bolster</a:t>
            </a:r>
            <a:r>
              <a:rPr lang="en-US" sz="4500" dirty="0" smtClean="0">
                <a:latin typeface="Corbel" panose="020B0503020204020204" pitchFamily="34" charset="0"/>
                <a:cs typeface="Avenir Light"/>
              </a:rPr>
              <a:t> </a:t>
            </a:r>
            <a:r>
              <a:rPr lang="en-US" sz="4500" dirty="0">
                <a:latin typeface="Corbel" panose="020B0503020204020204" pitchFamily="34" charset="0"/>
                <a:cs typeface="Avenir Light"/>
              </a:rPr>
              <a:t>both new and </a:t>
            </a:r>
            <a:r>
              <a:rPr lang="en-US" sz="4500" dirty="0" smtClean="0">
                <a:latin typeface="Corbel" panose="020B0503020204020204" pitchFamily="34" charset="0"/>
                <a:cs typeface="Avenir Light"/>
              </a:rPr>
              <a:t>veteran campaigners </a:t>
            </a:r>
            <a:r>
              <a:rPr lang="en-US" sz="4500" dirty="0">
                <a:latin typeface="Corbel" panose="020B0503020204020204" pitchFamily="34" charset="0"/>
                <a:cs typeface="Avenir Light"/>
              </a:rPr>
              <a:t>in their efforts to enhance their major donor relationship </a:t>
            </a:r>
            <a:r>
              <a:rPr lang="en-US" sz="4500" dirty="0" smtClean="0">
                <a:latin typeface="Corbel" panose="020B0503020204020204" pitchFamily="34" charset="0"/>
                <a:cs typeface="Avenir Light"/>
              </a:rPr>
              <a:t>methodology</a:t>
            </a:r>
          </a:p>
          <a:p>
            <a:pPr marL="514350" indent="-514350">
              <a:buFont typeface="+mj-lt"/>
              <a:buAutoNum type="arabicPeriod"/>
            </a:pPr>
            <a:endParaRPr lang="en-US" sz="4500" dirty="0" smtClean="0">
              <a:latin typeface="Corbel" panose="020B0503020204020204" pitchFamily="34" charset="0"/>
              <a:cs typeface="Avenir Light"/>
            </a:endParaRPr>
          </a:p>
          <a:p>
            <a:pPr marL="514350" indent="-514350">
              <a:buFont typeface="+mj-lt"/>
              <a:buAutoNum type="arabicPeriod"/>
            </a:pPr>
            <a:r>
              <a:rPr lang="en-US" sz="4500" b="1" u="sng" dirty="0" smtClean="0">
                <a:latin typeface="Corbel" panose="020B0503020204020204" pitchFamily="34" charset="0"/>
                <a:cs typeface="Avenir Light"/>
              </a:rPr>
              <a:t>Empower</a:t>
            </a:r>
            <a:r>
              <a:rPr lang="en-US" sz="4500" dirty="0" smtClean="0">
                <a:latin typeface="Corbel" panose="020B0503020204020204" pitchFamily="34" charset="0"/>
                <a:cs typeface="Avenir Light"/>
              </a:rPr>
              <a:t> campaigners to activate and achieve </a:t>
            </a:r>
            <a:r>
              <a:rPr lang="en-US" sz="4500" dirty="0">
                <a:latin typeface="Corbel" panose="020B0503020204020204" pitchFamily="34" charset="0"/>
                <a:cs typeface="Avenir Light"/>
              </a:rPr>
              <a:t>even greater fundraising success in </a:t>
            </a:r>
            <a:r>
              <a:rPr lang="en-US" sz="4500" dirty="0" smtClean="0">
                <a:latin typeface="Corbel" panose="020B0503020204020204" pitchFamily="34" charset="0"/>
                <a:cs typeface="Avenir Light"/>
              </a:rPr>
              <a:t>FY2018 </a:t>
            </a:r>
            <a:r>
              <a:rPr lang="en-US" sz="4500" dirty="0">
                <a:latin typeface="Corbel" panose="020B0503020204020204" pitchFamily="34" charset="0"/>
                <a:cs typeface="Avenir Light"/>
              </a:rPr>
              <a:t>and </a:t>
            </a:r>
            <a:r>
              <a:rPr lang="en-US" sz="4500" dirty="0" smtClean="0">
                <a:latin typeface="Corbel" panose="020B0503020204020204" pitchFamily="34" charset="0"/>
                <a:cs typeface="Avenir Light"/>
              </a:rPr>
              <a:t>beyond</a:t>
            </a:r>
            <a:endParaRPr lang="en-US" sz="4500" dirty="0">
              <a:latin typeface="Corbel" panose="020B0503020204020204" pitchFamily="34" charset="0"/>
              <a:cs typeface="Avenir Light"/>
            </a:endParaRPr>
          </a:p>
          <a:p>
            <a:pPr marL="0" indent="0">
              <a:buNone/>
            </a:pPr>
            <a:endParaRPr lang="en-US" sz="4400" dirty="0">
              <a:solidFill>
                <a:srgbClr val="253356"/>
              </a:solidFill>
            </a:endParaRPr>
          </a:p>
          <a:p>
            <a:pPr marL="0" indent="0">
              <a:buNone/>
            </a:pPr>
            <a:endParaRPr lang="en-US" sz="4200" dirty="0" smtClean="0">
              <a:solidFill>
                <a:srgbClr val="253356"/>
              </a:solidFill>
              <a:latin typeface="Avenir Light"/>
              <a:cs typeface="Avenir Light"/>
            </a:endParaRPr>
          </a:p>
        </p:txBody>
      </p:sp>
      <p:sp>
        <p:nvSpPr>
          <p:cNvPr id="4" name="Footer Placeholder 3"/>
          <p:cNvSpPr>
            <a:spLocks noGrp="1"/>
          </p:cNvSpPr>
          <p:nvPr>
            <p:ph type="ftr" sz="quarter" idx="11"/>
          </p:nvPr>
        </p:nvSpPr>
        <p:spPr/>
        <p:txBody>
          <a:bodyPr/>
          <a:lstStyle/>
          <a:p>
            <a:r>
              <a:rPr lang="en-US" smtClean="0"/>
              <a:t>www.socialprofitventures.com</a:t>
            </a:r>
            <a:endParaRPr lang="en-US"/>
          </a:p>
        </p:txBody>
      </p:sp>
      <p:sp>
        <p:nvSpPr>
          <p:cNvPr id="6" name="Slide Number Placeholder 5"/>
          <p:cNvSpPr>
            <a:spLocks noGrp="1"/>
          </p:cNvSpPr>
          <p:nvPr>
            <p:ph type="sldNum" sz="quarter" idx="12"/>
          </p:nvPr>
        </p:nvSpPr>
        <p:spPr/>
        <p:txBody>
          <a:bodyPr/>
          <a:lstStyle/>
          <a:p>
            <a:fld id="{BF49E64D-B1BC-7743-B771-82A697A3F6B8}" type="slidenum">
              <a:rPr lang="en-US" smtClean="0"/>
              <a:pPr/>
              <a:t>2</a:t>
            </a:fld>
            <a:endParaRPr lang="en-US"/>
          </a:p>
        </p:txBody>
      </p:sp>
    </p:spTree>
    <p:extLst>
      <p:ext uri="{BB962C8B-B14F-4D97-AF65-F5344CB8AC3E}">
        <p14:creationId xmlns:p14="http://schemas.microsoft.com/office/powerpoint/2010/main" val="2545275525"/>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9"/>
          <p:cNvSpPr>
            <a:spLocks noGrp="1"/>
          </p:cNvSpPr>
          <p:nvPr>
            <p:ph idx="1"/>
          </p:nvPr>
        </p:nvSpPr>
        <p:spPr>
          <a:xfrm>
            <a:off x="457200" y="1212273"/>
            <a:ext cx="8229600" cy="4525963"/>
          </a:xfrm>
          <a:solidFill>
            <a:srgbClr val="D9D9D9"/>
          </a:solidFill>
          <a:ln>
            <a:solidFill>
              <a:srgbClr val="3B4759"/>
            </a:solidFill>
          </a:ln>
        </p:spPr>
        <p:txBody>
          <a:bodyPr>
            <a:normAutofit/>
          </a:bodyPr>
          <a:lstStyle/>
          <a:p>
            <a:pPr marL="0" indent="0" algn="ctr">
              <a:buNone/>
            </a:pPr>
            <a:r>
              <a:rPr lang="en-US" dirty="0" smtClean="0">
                <a:solidFill>
                  <a:srgbClr val="000000"/>
                </a:solidFill>
                <a:latin typeface="Corbel" panose="020B0503020204020204" pitchFamily="34" charset="0"/>
                <a:cs typeface="Avenir Light"/>
              </a:rPr>
              <a:t>Your prospect </a:t>
            </a:r>
            <a:r>
              <a:rPr lang="en-US" dirty="0">
                <a:solidFill>
                  <a:srgbClr val="000000"/>
                </a:solidFill>
                <a:latin typeface="Corbel" panose="020B0503020204020204" pitchFamily="34" charset="0"/>
                <a:cs typeface="Avenir Light"/>
              </a:rPr>
              <a:t>has been identified, research done, interests determined, and a </a:t>
            </a:r>
            <a:r>
              <a:rPr lang="en-US" dirty="0" smtClean="0">
                <a:solidFill>
                  <a:srgbClr val="000000"/>
                </a:solidFill>
                <a:latin typeface="Corbel" panose="020B0503020204020204" pitchFamily="34" charset="0"/>
                <a:cs typeface="Avenir Light"/>
              </a:rPr>
              <a:t>cultivation </a:t>
            </a:r>
            <a:r>
              <a:rPr lang="en-US" dirty="0">
                <a:solidFill>
                  <a:srgbClr val="000000"/>
                </a:solidFill>
                <a:latin typeface="Corbel" panose="020B0503020204020204" pitchFamily="34" charset="0"/>
                <a:cs typeface="Avenir Light"/>
              </a:rPr>
              <a:t>process has </a:t>
            </a:r>
            <a:r>
              <a:rPr lang="en-US" dirty="0" smtClean="0">
                <a:solidFill>
                  <a:srgbClr val="000000"/>
                </a:solidFill>
                <a:latin typeface="Corbel" panose="020B0503020204020204" pitchFamily="34" charset="0"/>
                <a:cs typeface="Avenir Light"/>
              </a:rPr>
              <a:t>led </a:t>
            </a:r>
            <a:r>
              <a:rPr lang="en-US" dirty="0">
                <a:solidFill>
                  <a:srgbClr val="000000"/>
                </a:solidFill>
                <a:latin typeface="Corbel" panose="020B0503020204020204" pitchFamily="34" charset="0"/>
                <a:cs typeface="Avenir Light"/>
              </a:rPr>
              <a:t>you to the moment of fundraising truth. </a:t>
            </a:r>
            <a:endParaRPr lang="en-US" dirty="0" smtClean="0">
              <a:solidFill>
                <a:srgbClr val="000000"/>
              </a:solidFill>
              <a:latin typeface="Corbel" panose="020B0503020204020204" pitchFamily="34" charset="0"/>
              <a:cs typeface="Avenir Light"/>
            </a:endParaRPr>
          </a:p>
          <a:p>
            <a:pPr marL="0" indent="0" algn="ctr">
              <a:buNone/>
            </a:pPr>
            <a:endParaRPr lang="en-US" dirty="0">
              <a:solidFill>
                <a:srgbClr val="000000"/>
              </a:solidFill>
              <a:latin typeface="Corbel" panose="020B0503020204020204" pitchFamily="34" charset="0"/>
              <a:cs typeface="Avenir Light"/>
            </a:endParaRPr>
          </a:p>
          <a:p>
            <a:pPr marL="0" indent="0" algn="ctr">
              <a:buNone/>
            </a:pPr>
            <a:r>
              <a:rPr lang="en-US" dirty="0" smtClean="0">
                <a:solidFill>
                  <a:srgbClr val="000000"/>
                </a:solidFill>
                <a:latin typeface="Corbel" panose="020B0503020204020204" pitchFamily="34" charset="0"/>
                <a:cs typeface="Avenir Light"/>
              </a:rPr>
              <a:t>It’s </a:t>
            </a:r>
            <a:r>
              <a:rPr lang="en-US" dirty="0">
                <a:solidFill>
                  <a:srgbClr val="000000"/>
                </a:solidFill>
                <a:latin typeface="Corbel" panose="020B0503020204020204" pitchFamily="34" charset="0"/>
                <a:cs typeface="Avenir Light"/>
              </a:rPr>
              <a:t>time to ask for the gift</a:t>
            </a:r>
            <a:r>
              <a:rPr lang="en-US" dirty="0" smtClean="0">
                <a:solidFill>
                  <a:srgbClr val="000000"/>
                </a:solidFill>
                <a:latin typeface="Corbel" panose="020B0503020204020204" pitchFamily="34" charset="0"/>
                <a:cs typeface="Avenir Light"/>
              </a:rPr>
              <a:t>.</a:t>
            </a:r>
          </a:p>
          <a:p>
            <a:pPr marL="0" indent="0" algn="ctr">
              <a:buNone/>
            </a:pPr>
            <a:endParaRPr lang="en-US" dirty="0">
              <a:solidFill>
                <a:srgbClr val="000000"/>
              </a:solidFill>
              <a:latin typeface="Avenir Light"/>
              <a:cs typeface="Avenir Light"/>
            </a:endParaRPr>
          </a:p>
          <a:p>
            <a:pPr marL="0" indent="0" algn="ctr">
              <a:buNone/>
            </a:pPr>
            <a:endParaRPr lang="en-US" dirty="0">
              <a:solidFill>
                <a:srgbClr val="000000"/>
              </a:solidFill>
              <a:latin typeface="Avenir Light"/>
              <a:cs typeface="Avenir Light"/>
            </a:endParaRPr>
          </a:p>
        </p:txBody>
      </p:sp>
      <p:sp>
        <p:nvSpPr>
          <p:cNvPr id="7" name="Footer Placeholder 6"/>
          <p:cNvSpPr>
            <a:spLocks noGrp="1"/>
          </p:cNvSpPr>
          <p:nvPr>
            <p:ph type="ftr" sz="quarter" idx="11"/>
          </p:nvPr>
        </p:nvSpPr>
        <p:spPr/>
        <p:txBody>
          <a:bodyPr/>
          <a:lstStyle/>
          <a:p>
            <a:r>
              <a:rPr lang="en-US" smtClean="0"/>
              <a:t>www.socialprofitventures.com</a:t>
            </a:r>
            <a:endParaRPr lang="en-US"/>
          </a:p>
        </p:txBody>
      </p:sp>
      <p:sp>
        <p:nvSpPr>
          <p:cNvPr id="3" name="Slide Number Placeholder 2"/>
          <p:cNvSpPr>
            <a:spLocks noGrp="1"/>
          </p:cNvSpPr>
          <p:nvPr>
            <p:ph type="sldNum" sz="quarter" idx="12"/>
          </p:nvPr>
        </p:nvSpPr>
        <p:spPr/>
        <p:txBody>
          <a:bodyPr/>
          <a:lstStyle/>
          <a:p>
            <a:fld id="{BF49E64D-B1BC-7743-B771-82A697A3F6B8}" type="slidenum">
              <a:rPr lang="en-US" smtClean="0"/>
              <a:pPr/>
              <a:t>20</a:t>
            </a:fld>
            <a:endParaRPr lang="en-US"/>
          </a:p>
        </p:txBody>
      </p:sp>
    </p:spTree>
    <p:extLst>
      <p:ext uri="{BB962C8B-B14F-4D97-AF65-F5344CB8AC3E}">
        <p14:creationId xmlns:p14="http://schemas.microsoft.com/office/powerpoint/2010/main" val="1538127556"/>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rgbClr val="000000"/>
                </a:solidFill>
                <a:latin typeface="Corbel" panose="020B0503020204020204" pitchFamily="34" charset="0"/>
                <a:cs typeface="Avenir Light"/>
              </a:rPr>
              <a:t>Moment </a:t>
            </a:r>
            <a:r>
              <a:rPr lang="en-US" b="1" dirty="0" smtClean="0">
                <a:solidFill>
                  <a:srgbClr val="000000"/>
                </a:solidFill>
                <a:latin typeface="Corbel" panose="020B0503020204020204" pitchFamily="34" charset="0"/>
                <a:cs typeface="Avenir Light"/>
              </a:rPr>
              <a:t>of Fundraising Truth</a:t>
            </a:r>
            <a:endParaRPr lang="en-US" b="1" dirty="0">
              <a:solidFill>
                <a:srgbClr val="000000"/>
              </a:solidFill>
              <a:latin typeface="Corbel" panose="020B0503020204020204" pitchFamily="34" charset="0"/>
              <a:cs typeface="Avenir Light"/>
            </a:endParaRPr>
          </a:p>
        </p:txBody>
      </p:sp>
      <p:sp>
        <p:nvSpPr>
          <p:cNvPr id="3" name="Content Placeholder 2"/>
          <p:cNvSpPr>
            <a:spLocks noGrp="1"/>
          </p:cNvSpPr>
          <p:nvPr>
            <p:ph idx="1"/>
          </p:nvPr>
        </p:nvSpPr>
        <p:spPr>
          <a:solidFill>
            <a:srgbClr val="D9D9D9"/>
          </a:solidFill>
          <a:ln>
            <a:solidFill>
              <a:srgbClr val="504652"/>
            </a:solidFill>
          </a:ln>
        </p:spPr>
        <p:txBody>
          <a:bodyPr anchor="ctr"/>
          <a:lstStyle/>
          <a:p>
            <a:pPr marL="0" indent="0" algn="ctr">
              <a:buNone/>
            </a:pPr>
            <a:r>
              <a:rPr lang="en-US" dirty="0" smtClean="0">
                <a:solidFill>
                  <a:srgbClr val="000000"/>
                </a:solidFill>
                <a:latin typeface="Corbel" panose="020B0503020204020204" pitchFamily="34" charset="0"/>
                <a:cs typeface="Avenir Light"/>
              </a:rPr>
              <a:t>So what’s your next move?</a:t>
            </a:r>
            <a:endParaRPr lang="en-US" dirty="0">
              <a:solidFill>
                <a:srgbClr val="000000"/>
              </a:solidFill>
              <a:latin typeface="Corbel" panose="020B0503020204020204" pitchFamily="34" charset="0"/>
              <a:cs typeface="Avenir Light"/>
            </a:endParaRPr>
          </a:p>
        </p:txBody>
      </p:sp>
      <p:sp>
        <p:nvSpPr>
          <p:cNvPr id="4" name="Footer Placeholder 3"/>
          <p:cNvSpPr>
            <a:spLocks noGrp="1"/>
          </p:cNvSpPr>
          <p:nvPr>
            <p:ph type="ftr" sz="quarter" idx="11"/>
          </p:nvPr>
        </p:nvSpPr>
        <p:spPr/>
        <p:txBody>
          <a:bodyPr/>
          <a:lstStyle/>
          <a:p>
            <a:r>
              <a:rPr lang="en-US" smtClean="0"/>
              <a:t>www.socialprofitventures.com</a:t>
            </a:r>
            <a:endParaRPr lang="en-US"/>
          </a:p>
        </p:txBody>
      </p:sp>
      <p:sp>
        <p:nvSpPr>
          <p:cNvPr id="6" name="Slide Number Placeholder 5"/>
          <p:cNvSpPr>
            <a:spLocks noGrp="1"/>
          </p:cNvSpPr>
          <p:nvPr>
            <p:ph type="sldNum" sz="quarter" idx="12"/>
          </p:nvPr>
        </p:nvSpPr>
        <p:spPr/>
        <p:txBody>
          <a:bodyPr/>
          <a:lstStyle/>
          <a:p>
            <a:fld id="{BF49E64D-B1BC-7743-B771-82A697A3F6B8}" type="slidenum">
              <a:rPr lang="en-US" smtClean="0"/>
              <a:pPr/>
              <a:t>21</a:t>
            </a:fld>
            <a:endParaRPr lang="en-US"/>
          </a:p>
        </p:txBody>
      </p:sp>
    </p:spTree>
    <p:extLst>
      <p:ext uri="{BB962C8B-B14F-4D97-AF65-F5344CB8AC3E}">
        <p14:creationId xmlns:p14="http://schemas.microsoft.com/office/powerpoint/2010/main" val="1826235638"/>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8002" name="Picture 2" descr="April 8, 2002 (2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Footer Placeholder 1"/>
          <p:cNvSpPr>
            <a:spLocks noGrp="1"/>
          </p:cNvSpPr>
          <p:nvPr>
            <p:ph type="ftr" sz="quarter" idx="11"/>
          </p:nvPr>
        </p:nvSpPr>
        <p:spPr/>
        <p:txBody>
          <a:bodyPr/>
          <a:lstStyle/>
          <a:p>
            <a:r>
              <a:rPr lang="en-US" smtClean="0"/>
              <a:t>www.socialprofitventures.com</a:t>
            </a:r>
            <a:endParaRPr lang="en-US"/>
          </a:p>
        </p:txBody>
      </p:sp>
      <p:sp>
        <p:nvSpPr>
          <p:cNvPr id="4" name="Slide Number Placeholder 3"/>
          <p:cNvSpPr>
            <a:spLocks noGrp="1"/>
          </p:cNvSpPr>
          <p:nvPr>
            <p:ph type="sldNum" sz="quarter" idx="12"/>
          </p:nvPr>
        </p:nvSpPr>
        <p:spPr/>
        <p:txBody>
          <a:bodyPr/>
          <a:lstStyle/>
          <a:p>
            <a:fld id="{BF49E64D-B1BC-7743-B771-82A697A3F6B8}" type="slidenum">
              <a:rPr lang="en-US" smtClean="0"/>
              <a:pPr/>
              <a:t>22</a:t>
            </a:fld>
            <a:endParaRPr lang="en-US"/>
          </a:p>
        </p:txBody>
      </p:sp>
    </p:spTree>
    <p:extLst>
      <p:ext uri="{BB962C8B-B14F-4D97-AF65-F5344CB8AC3E}">
        <p14:creationId xmlns:p14="http://schemas.microsoft.com/office/powerpoint/2010/main" val="1305505670"/>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457200" y="205688"/>
            <a:ext cx="8229600" cy="1366606"/>
          </a:xfrm>
        </p:spPr>
        <p:txBody>
          <a:bodyPr>
            <a:noAutofit/>
          </a:bodyPr>
          <a:lstStyle/>
          <a:p>
            <a:r>
              <a:rPr lang="en-US" b="1" dirty="0" smtClean="0">
                <a:solidFill>
                  <a:srgbClr val="000000"/>
                </a:solidFill>
                <a:latin typeface="Corbel" panose="020B0503020204020204" pitchFamily="34" charset="0"/>
                <a:cs typeface="Avenir Light"/>
              </a:rPr>
              <a:t>Solicitation:</a:t>
            </a:r>
            <a:br>
              <a:rPr lang="en-US" b="1" dirty="0" smtClean="0">
                <a:solidFill>
                  <a:srgbClr val="000000"/>
                </a:solidFill>
                <a:latin typeface="Corbel" panose="020B0503020204020204" pitchFamily="34" charset="0"/>
                <a:cs typeface="Avenir Light"/>
              </a:rPr>
            </a:br>
            <a:r>
              <a:rPr lang="en-US" b="1" dirty="0" smtClean="0">
                <a:solidFill>
                  <a:srgbClr val="000000"/>
                </a:solidFill>
                <a:latin typeface="Corbel" panose="020B0503020204020204" pitchFamily="34" charset="0"/>
                <a:cs typeface="Avenir Light"/>
              </a:rPr>
              <a:t>Wisdom from Colleagues</a:t>
            </a:r>
            <a:endParaRPr lang="en-US" b="1" dirty="0">
              <a:solidFill>
                <a:srgbClr val="000000"/>
              </a:solidFill>
              <a:latin typeface="Corbel" panose="020B0503020204020204" pitchFamily="34" charset="0"/>
              <a:cs typeface="Avenir Light"/>
            </a:endParaRPr>
          </a:p>
        </p:txBody>
      </p:sp>
      <p:sp>
        <p:nvSpPr>
          <p:cNvPr id="5" name="Content Placeholder 4"/>
          <p:cNvSpPr>
            <a:spLocks noGrp="1"/>
          </p:cNvSpPr>
          <p:nvPr>
            <p:ph idx="1"/>
          </p:nvPr>
        </p:nvSpPr>
        <p:spPr>
          <a:ln>
            <a:noFill/>
          </a:ln>
        </p:spPr>
        <p:txBody>
          <a:bodyPr/>
          <a:lstStyle/>
          <a:p>
            <a:endParaRPr lang="en-US"/>
          </a:p>
        </p:txBody>
      </p:sp>
      <p:sp>
        <p:nvSpPr>
          <p:cNvPr id="7" name="Footer Placeholder 6"/>
          <p:cNvSpPr>
            <a:spLocks noGrp="1"/>
          </p:cNvSpPr>
          <p:nvPr>
            <p:ph type="ftr" sz="quarter" idx="11"/>
          </p:nvPr>
        </p:nvSpPr>
        <p:spPr/>
        <p:txBody>
          <a:bodyPr/>
          <a:lstStyle/>
          <a:p>
            <a:r>
              <a:rPr lang="en-US" smtClean="0"/>
              <a:t>www.socialprofitventures.com</a:t>
            </a:r>
            <a:endParaRPr lang="en-US"/>
          </a:p>
        </p:txBody>
      </p:sp>
      <p:graphicFrame>
        <p:nvGraphicFramePr>
          <p:cNvPr id="6" name="Content Placeholder 10"/>
          <p:cNvGraphicFramePr>
            <a:graphicFrameLocks/>
          </p:cNvGraphicFramePr>
          <p:nvPr>
            <p:extLst>
              <p:ext uri="{D42A27DB-BD31-4B8C-83A1-F6EECF244321}">
                <p14:modId xmlns:p14="http://schemas.microsoft.com/office/powerpoint/2010/main" val="187022985"/>
              </p:ext>
            </p:extLst>
          </p:nvPr>
        </p:nvGraphicFramePr>
        <p:xfrm>
          <a:off x="0" y="1572294"/>
          <a:ext cx="9144000" cy="514918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Rectangle 1"/>
          <p:cNvSpPr/>
          <p:nvPr/>
        </p:nvSpPr>
        <p:spPr>
          <a:xfrm>
            <a:off x="1659688" y="2577841"/>
            <a:ext cx="5871774" cy="914400"/>
          </a:xfrm>
          <a:prstGeom prst="rect">
            <a:avLst/>
          </a:prstGeom>
          <a:solidFill>
            <a:srgbClr val="FFFFFF"/>
          </a:solidFill>
          <a:ln>
            <a:solidFill>
              <a:srgbClr val="3B4759"/>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Rectangle 2"/>
          <p:cNvSpPr/>
          <p:nvPr/>
        </p:nvSpPr>
        <p:spPr>
          <a:xfrm>
            <a:off x="1659688" y="2590085"/>
            <a:ext cx="5871774" cy="830997"/>
          </a:xfrm>
          <a:prstGeom prst="rect">
            <a:avLst/>
          </a:prstGeom>
        </p:spPr>
        <p:txBody>
          <a:bodyPr wrap="square">
            <a:spAutoFit/>
          </a:bodyPr>
          <a:lstStyle/>
          <a:p>
            <a:pPr algn="ctr"/>
            <a:r>
              <a:rPr lang="en-US" sz="1600" dirty="0" smtClean="0">
                <a:solidFill>
                  <a:srgbClr val="000000"/>
                </a:solidFill>
                <a:latin typeface="Corbel"/>
                <a:cs typeface="Corbel"/>
              </a:rPr>
              <a:t>Soliciting gifts for specific amounts that reflect the cultivation strategy and represent personally significant or stretch commitments.</a:t>
            </a:r>
            <a:endParaRPr lang="en-US" sz="1600" dirty="0">
              <a:solidFill>
                <a:srgbClr val="000000"/>
              </a:solidFill>
              <a:latin typeface="Corbel"/>
              <a:cs typeface="Corbel"/>
            </a:endParaRPr>
          </a:p>
        </p:txBody>
      </p:sp>
      <p:graphicFrame>
        <p:nvGraphicFramePr>
          <p:cNvPr id="4" name="Diagram 3"/>
          <p:cNvGraphicFramePr/>
          <p:nvPr>
            <p:extLst>
              <p:ext uri="{D42A27DB-BD31-4B8C-83A1-F6EECF244321}">
                <p14:modId xmlns:p14="http://schemas.microsoft.com/office/powerpoint/2010/main" val="3754285463"/>
              </p:ext>
            </p:extLst>
          </p:nvPr>
        </p:nvGraphicFramePr>
        <p:xfrm>
          <a:off x="0" y="2291950"/>
          <a:ext cx="9144000" cy="5087014"/>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10" name="Slide Number Placeholder 9"/>
          <p:cNvSpPr>
            <a:spLocks noGrp="1"/>
          </p:cNvSpPr>
          <p:nvPr>
            <p:ph type="sldNum" sz="quarter" idx="12"/>
          </p:nvPr>
        </p:nvSpPr>
        <p:spPr/>
        <p:txBody>
          <a:bodyPr/>
          <a:lstStyle/>
          <a:p>
            <a:fld id="{BF49E64D-B1BC-7743-B771-82A697A3F6B8}" type="slidenum">
              <a:rPr lang="en-US" smtClean="0"/>
              <a:pPr/>
              <a:t>23</a:t>
            </a:fld>
            <a:endParaRPr lang="en-US"/>
          </a:p>
        </p:txBody>
      </p:sp>
    </p:spTree>
    <p:extLst>
      <p:ext uri="{BB962C8B-B14F-4D97-AF65-F5344CB8AC3E}">
        <p14:creationId xmlns:p14="http://schemas.microsoft.com/office/powerpoint/2010/main" val="969262766"/>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9327" y="274638"/>
            <a:ext cx="8825345" cy="1143000"/>
          </a:xfrm>
        </p:spPr>
        <p:txBody>
          <a:bodyPr>
            <a:noAutofit/>
          </a:bodyPr>
          <a:lstStyle/>
          <a:p>
            <a:r>
              <a:rPr lang="en-US" sz="4000" b="1" dirty="0" smtClean="0">
                <a:solidFill>
                  <a:srgbClr val="000000"/>
                </a:solidFill>
                <a:latin typeface="Corbel" panose="020B0503020204020204" pitchFamily="34" charset="0"/>
                <a:cs typeface="Avenir Light"/>
              </a:rPr>
              <a:t>Exercise Six (PN 15-16):</a:t>
            </a:r>
            <a:br>
              <a:rPr lang="en-US" sz="4000" b="1" dirty="0" smtClean="0">
                <a:solidFill>
                  <a:srgbClr val="000000"/>
                </a:solidFill>
                <a:latin typeface="Corbel" panose="020B0503020204020204" pitchFamily="34" charset="0"/>
                <a:cs typeface="Avenir Light"/>
              </a:rPr>
            </a:br>
            <a:r>
              <a:rPr lang="en-US" sz="4000" b="1" dirty="0" smtClean="0">
                <a:solidFill>
                  <a:srgbClr val="000000"/>
                </a:solidFill>
                <a:latin typeface="Corbel" panose="020B0503020204020204" pitchFamily="34" charset="0"/>
                <a:cs typeface="Avenir Light"/>
              </a:rPr>
              <a:t>Personalize Solicitation Pop Quiz</a:t>
            </a:r>
            <a:endParaRPr lang="en-US" sz="4000" b="1" dirty="0">
              <a:solidFill>
                <a:srgbClr val="000000"/>
              </a:solidFill>
              <a:latin typeface="Corbel" panose="020B0503020204020204" pitchFamily="34" charset="0"/>
              <a:cs typeface="Avenir Light"/>
            </a:endParaRPr>
          </a:p>
        </p:txBody>
      </p:sp>
      <p:sp>
        <p:nvSpPr>
          <p:cNvPr id="3" name="Content Placeholder 2"/>
          <p:cNvSpPr>
            <a:spLocks noGrp="1"/>
          </p:cNvSpPr>
          <p:nvPr>
            <p:ph idx="1"/>
          </p:nvPr>
        </p:nvSpPr>
        <p:spPr>
          <a:solidFill>
            <a:srgbClr val="D9D9D9"/>
          </a:solidFill>
          <a:ln>
            <a:solidFill>
              <a:schemeClr val="accent4">
                <a:lumMod val="50000"/>
              </a:schemeClr>
            </a:solidFill>
          </a:ln>
        </p:spPr>
        <p:txBody>
          <a:bodyPr>
            <a:normAutofit/>
          </a:bodyPr>
          <a:lstStyle/>
          <a:p>
            <a:pPr marL="514350" indent="-514350">
              <a:buFont typeface="+mj-lt"/>
              <a:buAutoNum type="arabicPeriod"/>
            </a:pPr>
            <a:r>
              <a:rPr lang="en-US" sz="1800" b="1" dirty="0" smtClean="0">
                <a:solidFill>
                  <a:srgbClr val="000000"/>
                </a:solidFill>
                <a:latin typeface="Corbel" panose="020B0503020204020204" pitchFamily="34" charset="0"/>
                <a:cs typeface="Avenir Light"/>
              </a:rPr>
              <a:t>Prep</a:t>
            </a:r>
          </a:p>
          <a:p>
            <a:pPr marL="1088136" lvl="1" indent="-228600">
              <a:spcBef>
                <a:spcPts val="336"/>
              </a:spcBef>
              <a:buFont typeface="Courier New" panose="02070309020205020404" pitchFamily="49" charset="0"/>
              <a:buChar char="o"/>
            </a:pPr>
            <a:r>
              <a:rPr lang="en-US" sz="1600" dirty="0" smtClean="0">
                <a:solidFill>
                  <a:srgbClr val="000000"/>
                </a:solidFill>
                <a:latin typeface="Corbel" panose="020B0503020204020204" pitchFamily="34" charset="0"/>
                <a:cs typeface="Avenir Light"/>
              </a:rPr>
              <a:t>Who should be invited to the meeting?</a:t>
            </a:r>
          </a:p>
          <a:p>
            <a:pPr marL="400050" lvl="1" indent="0">
              <a:buNone/>
            </a:pPr>
            <a:endParaRPr lang="en-US" sz="1800" dirty="0" smtClean="0">
              <a:solidFill>
                <a:srgbClr val="000000"/>
              </a:solidFill>
              <a:latin typeface="Corbel" panose="020B0503020204020204" pitchFamily="34" charset="0"/>
              <a:cs typeface="Avenir Light"/>
            </a:endParaRPr>
          </a:p>
          <a:p>
            <a:pPr marL="514350" indent="-514350">
              <a:buAutoNum type="arabicPeriod" startAt="2"/>
            </a:pPr>
            <a:r>
              <a:rPr lang="en-US" sz="1800" b="1" dirty="0" smtClean="0">
                <a:solidFill>
                  <a:srgbClr val="000000"/>
                </a:solidFill>
                <a:latin typeface="Corbel" panose="020B0503020204020204" pitchFamily="34" charset="0"/>
                <a:cs typeface="Avenir Light"/>
              </a:rPr>
              <a:t>Land the Meeting</a:t>
            </a:r>
          </a:p>
          <a:p>
            <a:pPr marL="1085850" lvl="2">
              <a:buFont typeface="Courier New" panose="02070309020205020404" pitchFamily="49" charset="0"/>
              <a:buChar char="o"/>
            </a:pPr>
            <a:r>
              <a:rPr lang="en-US" sz="1600" dirty="0" smtClean="0">
                <a:solidFill>
                  <a:srgbClr val="000000"/>
                </a:solidFill>
                <a:latin typeface="Corbel" panose="020B0503020204020204" pitchFamily="34" charset="0"/>
                <a:cs typeface="Avenir Light"/>
              </a:rPr>
              <a:t>What is the best locale for the meeting?</a:t>
            </a:r>
          </a:p>
          <a:p>
            <a:pPr marL="400050" lvl="1" indent="0">
              <a:buNone/>
            </a:pPr>
            <a:endParaRPr lang="en-US" sz="1800" dirty="0" smtClean="0">
              <a:solidFill>
                <a:srgbClr val="000000"/>
              </a:solidFill>
              <a:latin typeface="Corbel" panose="020B0503020204020204" pitchFamily="34" charset="0"/>
              <a:cs typeface="Avenir Light"/>
            </a:endParaRPr>
          </a:p>
          <a:p>
            <a:pPr marL="514350" indent="-514350">
              <a:buAutoNum type="arabicPeriod" startAt="3"/>
            </a:pPr>
            <a:r>
              <a:rPr lang="en-US" sz="1800" b="1" dirty="0" smtClean="0">
                <a:solidFill>
                  <a:srgbClr val="000000"/>
                </a:solidFill>
                <a:latin typeface="Corbel" panose="020B0503020204020204" pitchFamily="34" charset="0"/>
                <a:cs typeface="Avenir Light"/>
              </a:rPr>
              <a:t>Opening</a:t>
            </a:r>
          </a:p>
          <a:p>
            <a:pPr marL="1088136" lvl="2">
              <a:buFont typeface="Courier New" panose="02070309020205020404" pitchFamily="49" charset="0"/>
              <a:buChar char="o"/>
            </a:pPr>
            <a:r>
              <a:rPr lang="en-US" sz="1600" dirty="0" smtClean="0">
                <a:solidFill>
                  <a:srgbClr val="000000"/>
                </a:solidFill>
                <a:latin typeface="Corbel" panose="020B0503020204020204" pitchFamily="34" charset="0"/>
                <a:cs typeface="Avenir Light"/>
              </a:rPr>
              <a:t>What are the best ways for you to establish a rapport and prime this conversation for success?</a:t>
            </a:r>
          </a:p>
          <a:p>
            <a:pPr marL="859536" lvl="2" indent="0">
              <a:buNone/>
            </a:pPr>
            <a:endParaRPr lang="en-US" sz="1800" dirty="0" smtClean="0">
              <a:solidFill>
                <a:srgbClr val="000000"/>
              </a:solidFill>
              <a:latin typeface="Corbel" panose="020B0503020204020204" pitchFamily="34" charset="0"/>
              <a:cs typeface="Avenir Light"/>
            </a:endParaRPr>
          </a:p>
          <a:p>
            <a:pPr marL="514350" indent="-514350">
              <a:buAutoNum type="arabicPeriod" startAt="4"/>
            </a:pPr>
            <a:r>
              <a:rPr lang="en-US" sz="1800" b="1" dirty="0" smtClean="0">
                <a:solidFill>
                  <a:srgbClr val="000000"/>
                </a:solidFill>
                <a:latin typeface="Corbel" panose="020B0503020204020204" pitchFamily="34" charset="0"/>
                <a:cs typeface="Avenir Light"/>
              </a:rPr>
              <a:t>The Case</a:t>
            </a:r>
          </a:p>
          <a:p>
            <a:pPr marL="1088136" lvl="1" indent="-228600">
              <a:spcBef>
                <a:spcPts val="336"/>
              </a:spcBef>
              <a:buFont typeface="Courier New" panose="02070309020205020404" pitchFamily="49" charset="0"/>
              <a:buChar char="o"/>
            </a:pPr>
            <a:r>
              <a:rPr lang="en-US" sz="1600" dirty="0" smtClean="0">
                <a:solidFill>
                  <a:srgbClr val="000000"/>
                </a:solidFill>
                <a:latin typeface="Corbel" panose="020B0503020204020204" pitchFamily="34" charset="0"/>
                <a:cs typeface="Avenir Light"/>
              </a:rPr>
              <a:t>Engage </a:t>
            </a:r>
            <a:r>
              <a:rPr lang="en-US" sz="1600" dirty="0">
                <a:solidFill>
                  <a:srgbClr val="000000"/>
                </a:solidFill>
                <a:latin typeface="Corbel" panose="020B0503020204020204" pitchFamily="34" charset="0"/>
                <a:cs typeface="Avenir Light"/>
              </a:rPr>
              <a:t>first, then educate prospect about organization </a:t>
            </a:r>
            <a:r>
              <a:rPr lang="en-US" sz="1600" u="sng" dirty="0">
                <a:solidFill>
                  <a:srgbClr val="000000"/>
                </a:solidFill>
                <a:latin typeface="Corbel" panose="020B0503020204020204" pitchFamily="34" charset="0"/>
                <a:cs typeface="Avenir Light"/>
              </a:rPr>
              <a:t>from his/her </a:t>
            </a:r>
            <a:r>
              <a:rPr lang="en-US" sz="1600" u="sng" dirty="0" smtClean="0">
                <a:solidFill>
                  <a:srgbClr val="000000"/>
                </a:solidFill>
                <a:latin typeface="Corbel" panose="020B0503020204020204" pitchFamily="34" charset="0"/>
                <a:cs typeface="Avenir Light"/>
              </a:rPr>
              <a:t>perspective</a:t>
            </a:r>
          </a:p>
          <a:p>
            <a:pPr marL="1545336" lvl="4">
              <a:buFont typeface="Courier New" panose="02070309020205020404" pitchFamily="49" charset="0"/>
              <a:buChar char="o"/>
            </a:pPr>
            <a:r>
              <a:rPr lang="en-US" sz="1600" dirty="0" smtClean="0">
                <a:solidFill>
                  <a:srgbClr val="000000"/>
                </a:solidFill>
                <a:latin typeface="Corbel" panose="020B0503020204020204" pitchFamily="34" charset="0"/>
                <a:cs typeface="Avenir Light"/>
              </a:rPr>
              <a:t>Translate this into real action</a:t>
            </a:r>
          </a:p>
          <a:p>
            <a:pPr marL="400050" lvl="1" indent="0">
              <a:buNone/>
            </a:pPr>
            <a:endParaRPr lang="en-US" sz="1600" dirty="0" smtClean="0">
              <a:solidFill>
                <a:srgbClr val="3B4759"/>
              </a:solidFill>
              <a:latin typeface="Avenir Light"/>
              <a:cs typeface="Avenir Light"/>
            </a:endParaRPr>
          </a:p>
          <a:p>
            <a:pPr marL="914400" lvl="1" indent="-514350"/>
            <a:endParaRPr lang="en-US" sz="1600" dirty="0" smtClean="0">
              <a:solidFill>
                <a:srgbClr val="3B4759"/>
              </a:solidFill>
            </a:endParaRPr>
          </a:p>
          <a:p>
            <a:pPr marL="914400" lvl="1" indent="-514350"/>
            <a:endParaRPr lang="en-US" sz="1600" dirty="0"/>
          </a:p>
        </p:txBody>
      </p:sp>
      <p:sp>
        <p:nvSpPr>
          <p:cNvPr id="7" name="Footer Placeholder 6"/>
          <p:cNvSpPr>
            <a:spLocks noGrp="1"/>
          </p:cNvSpPr>
          <p:nvPr>
            <p:ph type="ftr" sz="quarter" idx="11"/>
          </p:nvPr>
        </p:nvSpPr>
        <p:spPr/>
        <p:txBody>
          <a:bodyPr/>
          <a:lstStyle/>
          <a:p>
            <a:r>
              <a:rPr lang="en-US" smtClean="0"/>
              <a:t>www.socialprofitventures.com</a:t>
            </a:r>
            <a:endParaRPr lang="en-US"/>
          </a:p>
        </p:txBody>
      </p:sp>
      <p:sp>
        <p:nvSpPr>
          <p:cNvPr id="8" name="Slide Number Placeholder 7"/>
          <p:cNvSpPr>
            <a:spLocks noGrp="1"/>
          </p:cNvSpPr>
          <p:nvPr>
            <p:ph type="sldNum" sz="quarter" idx="12"/>
          </p:nvPr>
        </p:nvSpPr>
        <p:spPr/>
        <p:txBody>
          <a:bodyPr/>
          <a:lstStyle/>
          <a:p>
            <a:fld id="{BF49E64D-B1BC-7743-B771-82A697A3F6B8}" type="slidenum">
              <a:rPr lang="en-US" smtClean="0"/>
              <a:pPr/>
              <a:t>24</a:t>
            </a:fld>
            <a:endParaRPr lang="en-US"/>
          </a:p>
        </p:txBody>
      </p:sp>
    </p:spTree>
    <p:extLst>
      <p:ext uri="{BB962C8B-B14F-4D97-AF65-F5344CB8AC3E}">
        <p14:creationId xmlns:p14="http://schemas.microsoft.com/office/powerpoint/2010/main" val="4288046275"/>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17638"/>
            <a:ext cx="8229600" cy="4808501"/>
          </a:xfrm>
          <a:solidFill>
            <a:srgbClr val="D9D9D9"/>
          </a:solidFill>
          <a:ln>
            <a:solidFill>
              <a:srgbClr val="253356"/>
            </a:solidFill>
          </a:ln>
        </p:spPr>
        <p:txBody>
          <a:bodyPr>
            <a:noAutofit/>
          </a:bodyPr>
          <a:lstStyle/>
          <a:p>
            <a:pPr marL="400050" lvl="1" indent="0">
              <a:buNone/>
            </a:pPr>
            <a:endParaRPr lang="en-US" sz="1800" dirty="0" smtClean="0">
              <a:solidFill>
                <a:srgbClr val="3B4759"/>
              </a:solidFill>
              <a:latin typeface="Avenir Light"/>
              <a:cs typeface="Avenir Light"/>
            </a:endParaRPr>
          </a:p>
          <a:p>
            <a:pPr marL="514350" indent="-514350">
              <a:buAutoNum type="arabicPeriod" startAt="5"/>
            </a:pPr>
            <a:r>
              <a:rPr lang="en-US" sz="1800" b="1" dirty="0" smtClean="0">
                <a:solidFill>
                  <a:srgbClr val="000000"/>
                </a:solidFill>
                <a:latin typeface="Corbel" panose="020B0503020204020204" pitchFamily="34" charset="0"/>
                <a:cs typeface="Avenir Light"/>
              </a:rPr>
              <a:t>The Ask</a:t>
            </a:r>
          </a:p>
          <a:p>
            <a:pPr marL="1088136" lvl="1" indent="-228600">
              <a:spcBef>
                <a:spcPts val="336"/>
              </a:spcBef>
              <a:buFont typeface="Courier New" panose="02070309020205020404" pitchFamily="49" charset="0"/>
              <a:buChar char="o"/>
            </a:pPr>
            <a:r>
              <a:rPr lang="en-US" sz="1600" dirty="0" smtClean="0">
                <a:solidFill>
                  <a:srgbClr val="000000"/>
                </a:solidFill>
                <a:latin typeface="Corbel" panose="020B0503020204020204" pitchFamily="34" charset="0"/>
                <a:cs typeface="Avenir Light"/>
              </a:rPr>
              <a:t>Define the amount that you are asking for</a:t>
            </a:r>
          </a:p>
          <a:p>
            <a:pPr marL="1545336" lvl="4">
              <a:spcBef>
                <a:spcPts val="336"/>
              </a:spcBef>
              <a:buFont typeface="Courier New" panose="02070309020205020404" pitchFamily="49" charset="0"/>
              <a:buChar char="o"/>
            </a:pPr>
            <a:r>
              <a:rPr lang="en-US" sz="1600" dirty="0" smtClean="0">
                <a:solidFill>
                  <a:srgbClr val="000000"/>
                </a:solidFill>
                <a:latin typeface="Corbel" panose="020B0503020204020204" pitchFamily="34" charset="0"/>
                <a:cs typeface="Avenir Light"/>
              </a:rPr>
              <a:t>After you ask your prospect to consider a gift of $x,000, what is your next move?</a:t>
            </a:r>
          </a:p>
          <a:p>
            <a:pPr marL="1257300" lvl="3" indent="0">
              <a:buNone/>
            </a:pPr>
            <a:endParaRPr lang="en-US" sz="1800" dirty="0" smtClean="0">
              <a:solidFill>
                <a:srgbClr val="000000"/>
              </a:solidFill>
              <a:latin typeface="Corbel" panose="020B0503020204020204" pitchFamily="34" charset="0"/>
              <a:cs typeface="Avenir Light"/>
            </a:endParaRPr>
          </a:p>
          <a:p>
            <a:pPr marL="514350" indent="-514350">
              <a:buAutoNum type="arabicPeriod" startAt="6"/>
            </a:pPr>
            <a:r>
              <a:rPr lang="en-US" sz="1800" b="1" dirty="0" smtClean="0">
                <a:solidFill>
                  <a:srgbClr val="000000"/>
                </a:solidFill>
                <a:latin typeface="Corbel" panose="020B0503020204020204" pitchFamily="34" charset="0"/>
                <a:cs typeface="Avenir Light"/>
              </a:rPr>
              <a:t>The Negotiation</a:t>
            </a:r>
          </a:p>
          <a:p>
            <a:pPr marL="1088136" lvl="1" indent="-228600">
              <a:spcBef>
                <a:spcPts val="336"/>
              </a:spcBef>
              <a:buFont typeface="Courier New" panose="02070309020205020404" pitchFamily="49" charset="0"/>
              <a:buChar char="o"/>
            </a:pPr>
            <a:r>
              <a:rPr lang="en-US" sz="1600" dirty="0" smtClean="0">
                <a:solidFill>
                  <a:srgbClr val="000000"/>
                </a:solidFill>
                <a:latin typeface="Corbel" panose="020B0503020204020204" pitchFamily="34" charset="0"/>
                <a:cs typeface="Avenir Light"/>
              </a:rPr>
              <a:t>How would you respond to resistance – “I’m not ready to make a commitment now?”</a:t>
            </a:r>
          </a:p>
          <a:p>
            <a:pPr marL="400050" lvl="1" indent="0">
              <a:buNone/>
            </a:pPr>
            <a:endParaRPr lang="en-US" sz="1800" dirty="0" smtClean="0">
              <a:solidFill>
                <a:srgbClr val="000000"/>
              </a:solidFill>
              <a:latin typeface="Corbel" panose="020B0503020204020204" pitchFamily="34" charset="0"/>
              <a:cs typeface="Avenir Light"/>
            </a:endParaRPr>
          </a:p>
          <a:p>
            <a:pPr marL="514350" indent="-514350">
              <a:buAutoNum type="arabicPeriod" startAt="7"/>
            </a:pPr>
            <a:r>
              <a:rPr lang="en-US" sz="1800" b="1" dirty="0" smtClean="0">
                <a:solidFill>
                  <a:srgbClr val="000000"/>
                </a:solidFill>
                <a:latin typeface="Corbel" panose="020B0503020204020204" pitchFamily="34" charset="0"/>
                <a:cs typeface="Avenir Light"/>
              </a:rPr>
              <a:t>The Close</a:t>
            </a:r>
          </a:p>
          <a:p>
            <a:pPr marL="1088136" lvl="1" indent="-228600">
              <a:spcBef>
                <a:spcPts val="336"/>
              </a:spcBef>
              <a:buFont typeface="Courier New" panose="02070309020205020404" pitchFamily="49" charset="0"/>
              <a:buChar char="o"/>
            </a:pPr>
            <a:r>
              <a:rPr lang="en-US" sz="1600" dirty="0" smtClean="0">
                <a:solidFill>
                  <a:srgbClr val="000000"/>
                </a:solidFill>
                <a:latin typeface="Corbel" panose="020B0503020204020204" pitchFamily="34" charset="0"/>
                <a:cs typeface="Avenir Light"/>
              </a:rPr>
              <a:t>When is the right time to close the conversation?</a:t>
            </a:r>
          </a:p>
          <a:p>
            <a:pPr marL="400050" lvl="1" indent="0">
              <a:buNone/>
            </a:pPr>
            <a:endParaRPr lang="en-US" sz="1800" dirty="0" smtClean="0">
              <a:solidFill>
                <a:srgbClr val="000000"/>
              </a:solidFill>
              <a:latin typeface="Corbel" panose="020B0503020204020204" pitchFamily="34" charset="0"/>
              <a:cs typeface="Avenir Light"/>
            </a:endParaRPr>
          </a:p>
          <a:p>
            <a:pPr marL="514350" indent="-514350">
              <a:buAutoNum type="arabicPeriod" startAt="8"/>
            </a:pPr>
            <a:r>
              <a:rPr lang="en-US" sz="1800" b="1" dirty="0" smtClean="0">
                <a:solidFill>
                  <a:srgbClr val="000000"/>
                </a:solidFill>
                <a:latin typeface="Corbel" panose="020B0503020204020204" pitchFamily="34" charset="0"/>
                <a:cs typeface="Avenir Light"/>
              </a:rPr>
              <a:t>Post Meeting</a:t>
            </a:r>
          </a:p>
          <a:p>
            <a:pPr marL="1088136" lvl="1" indent="-228600">
              <a:spcBef>
                <a:spcPts val="336"/>
              </a:spcBef>
              <a:buFont typeface="Courier New" panose="02070309020205020404" pitchFamily="49" charset="0"/>
              <a:buChar char="o"/>
            </a:pPr>
            <a:r>
              <a:rPr lang="en-US" sz="1600" dirty="0" smtClean="0">
                <a:solidFill>
                  <a:srgbClr val="000000"/>
                </a:solidFill>
                <a:latin typeface="Corbel" panose="020B0503020204020204" pitchFamily="34" charset="0"/>
                <a:cs typeface="Avenir Light"/>
              </a:rPr>
              <a:t>You have secured the gift, now what?</a:t>
            </a:r>
            <a:endParaRPr lang="en-US" sz="1600" dirty="0" smtClean="0">
              <a:solidFill>
                <a:srgbClr val="000000"/>
              </a:solidFill>
              <a:latin typeface="Corbel" panose="020B0503020204020204" pitchFamily="34" charset="0"/>
            </a:endParaRPr>
          </a:p>
          <a:p>
            <a:pPr marL="914400" lvl="1" indent="-514350"/>
            <a:endParaRPr lang="en-US" sz="1800" dirty="0"/>
          </a:p>
        </p:txBody>
      </p:sp>
      <p:sp>
        <p:nvSpPr>
          <p:cNvPr id="4" name="Footer Placeholder 3"/>
          <p:cNvSpPr>
            <a:spLocks noGrp="1"/>
          </p:cNvSpPr>
          <p:nvPr>
            <p:ph type="ftr" sz="quarter" idx="11"/>
          </p:nvPr>
        </p:nvSpPr>
        <p:spPr/>
        <p:txBody>
          <a:bodyPr/>
          <a:lstStyle/>
          <a:p>
            <a:r>
              <a:rPr lang="en-US" smtClean="0"/>
              <a:t>www.socialprofitventures.com</a:t>
            </a:r>
            <a:endParaRPr lang="en-US" dirty="0"/>
          </a:p>
        </p:txBody>
      </p:sp>
      <p:sp>
        <p:nvSpPr>
          <p:cNvPr id="6" name="Slide Number Placeholder 5"/>
          <p:cNvSpPr>
            <a:spLocks noGrp="1"/>
          </p:cNvSpPr>
          <p:nvPr>
            <p:ph type="sldNum" sz="quarter" idx="12"/>
          </p:nvPr>
        </p:nvSpPr>
        <p:spPr/>
        <p:txBody>
          <a:bodyPr/>
          <a:lstStyle/>
          <a:p>
            <a:fld id="{BF49E64D-B1BC-7743-B771-82A697A3F6B8}" type="slidenum">
              <a:rPr lang="en-US" smtClean="0"/>
              <a:pPr/>
              <a:t>25</a:t>
            </a:fld>
            <a:endParaRPr lang="en-US"/>
          </a:p>
        </p:txBody>
      </p:sp>
      <p:sp>
        <p:nvSpPr>
          <p:cNvPr id="9" name="Title 1"/>
          <p:cNvSpPr>
            <a:spLocks noGrp="1"/>
          </p:cNvSpPr>
          <p:nvPr>
            <p:ph type="title"/>
          </p:nvPr>
        </p:nvSpPr>
        <p:spPr/>
        <p:txBody>
          <a:bodyPr>
            <a:noAutofit/>
          </a:bodyPr>
          <a:lstStyle/>
          <a:p>
            <a:r>
              <a:rPr lang="en-US" sz="4000" b="1" dirty="0" smtClean="0">
                <a:solidFill>
                  <a:srgbClr val="000000"/>
                </a:solidFill>
                <a:latin typeface="Corbel" panose="020B0503020204020204" pitchFamily="34" charset="0"/>
                <a:cs typeface="Avenir Light"/>
              </a:rPr>
              <a:t>Exercise Six (PN 15-16):</a:t>
            </a:r>
            <a:br>
              <a:rPr lang="en-US" sz="4000" b="1" dirty="0" smtClean="0">
                <a:solidFill>
                  <a:srgbClr val="000000"/>
                </a:solidFill>
                <a:latin typeface="Corbel" panose="020B0503020204020204" pitchFamily="34" charset="0"/>
                <a:cs typeface="Avenir Light"/>
              </a:rPr>
            </a:br>
            <a:r>
              <a:rPr lang="en-US" sz="4000" b="1" dirty="0" smtClean="0">
                <a:solidFill>
                  <a:srgbClr val="000000"/>
                </a:solidFill>
                <a:latin typeface="Corbel" panose="020B0503020204020204" pitchFamily="34" charset="0"/>
                <a:cs typeface="Avenir Light"/>
              </a:rPr>
              <a:t>Personalize Solicitation Pop Quiz</a:t>
            </a:r>
            <a:endParaRPr lang="en-US" sz="4000" b="1" dirty="0">
              <a:solidFill>
                <a:srgbClr val="000000"/>
              </a:solidFill>
              <a:latin typeface="Corbel" panose="020B0503020204020204" pitchFamily="34" charset="0"/>
              <a:cs typeface="Avenir Light"/>
            </a:endParaRPr>
          </a:p>
        </p:txBody>
      </p:sp>
    </p:spTree>
    <p:extLst>
      <p:ext uri="{BB962C8B-B14F-4D97-AF65-F5344CB8AC3E}">
        <p14:creationId xmlns:p14="http://schemas.microsoft.com/office/powerpoint/2010/main" val="1963642171"/>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rgbClr val="000000"/>
                </a:solidFill>
                <a:latin typeface="Corbel" panose="020B0503020204020204" pitchFamily="34" charset="0"/>
                <a:cs typeface="Avenir Light"/>
              </a:rPr>
              <a:t>Stewardship</a:t>
            </a:r>
            <a:endParaRPr lang="en-US" b="1" dirty="0">
              <a:solidFill>
                <a:srgbClr val="000000"/>
              </a:solidFill>
              <a:latin typeface="Corbel" panose="020B0503020204020204" pitchFamily="34" charset="0"/>
              <a:cs typeface="Avenir Light"/>
            </a:endParaRPr>
          </a:p>
        </p:txBody>
      </p:sp>
      <p:sp>
        <p:nvSpPr>
          <p:cNvPr id="4" name="Content Placeholder 3"/>
          <p:cNvSpPr>
            <a:spLocks noGrp="1"/>
          </p:cNvSpPr>
          <p:nvPr>
            <p:ph sz="half" idx="2"/>
          </p:nvPr>
        </p:nvSpPr>
        <p:spPr>
          <a:xfrm>
            <a:off x="395287" y="1602221"/>
            <a:ext cx="8353426" cy="3951288"/>
          </a:xfrm>
          <a:solidFill>
            <a:srgbClr val="D9D9D9"/>
          </a:solidFill>
          <a:ln>
            <a:solidFill>
              <a:schemeClr val="accent4">
                <a:lumMod val="50000"/>
              </a:schemeClr>
            </a:solidFill>
          </a:ln>
        </p:spPr>
        <p:txBody>
          <a:bodyPr anchor="ctr">
            <a:normAutofit/>
          </a:bodyPr>
          <a:lstStyle/>
          <a:p>
            <a:pPr marL="0" indent="0" algn="ctr">
              <a:lnSpc>
                <a:spcPct val="90000"/>
              </a:lnSpc>
              <a:buNone/>
            </a:pPr>
            <a:r>
              <a:rPr lang="en-US" sz="3600" dirty="0" smtClean="0">
                <a:solidFill>
                  <a:srgbClr val="000000"/>
                </a:solidFill>
                <a:latin typeface="Corbel" panose="020B0503020204020204" pitchFamily="34" charset="0"/>
                <a:cs typeface="Avenir Light"/>
              </a:rPr>
              <a:t>“The </a:t>
            </a:r>
            <a:r>
              <a:rPr lang="en-US" sz="3600" dirty="0">
                <a:solidFill>
                  <a:srgbClr val="000000"/>
                </a:solidFill>
                <a:latin typeface="Corbel" panose="020B0503020204020204" pitchFamily="34" charset="0"/>
                <a:cs typeface="Avenir Light"/>
              </a:rPr>
              <a:t>ongoing relationship with a donor based on mutual respect for both the source and impact of the </a:t>
            </a:r>
            <a:r>
              <a:rPr lang="en-US" sz="3600" dirty="0" smtClean="0">
                <a:solidFill>
                  <a:srgbClr val="000000"/>
                </a:solidFill>
                <a:latin typeface="Corbel" panose="020B0503020204020204" pitchFamily="34" charset="0"/>
                <a:cs typeface="Avenir Light"/>
              </a:rPr>
              <a:t>gift.” </a:t>
            </a:r>
          </a:p>
          <a:p>
            <a:pPr marL="0" indent="0" algn="ctr">
              <a:lnSpc>
                <a:spcPct val="90000"/>
              </a:lnSpc>
              <a:buNone/>
            </a:pPr>
            <a:r>
              <a:rPr lang="en-US" sz="1400" dirty="0" smtClean="0">
                <a:solidFill>
                  <a:srgbClr val="000000"/>
                </a:solidFill>
                <a:latin typeface="Corbel" panose="020B0503020204020204" pitchFamily="34" charset="0"/>
                <a:cs typeface="Avenir Light"/>
              </a:rPr>
              <a:t>—</a:t>
            </a:r>
            <a:r>
              <a:rPr lang="en-US" sz="1400" i="1" dirty="0" smtClean="0">
                <a:solidFill>
                  <a:srgbClr val="000000"/>
                </a:solidFill>
                <a:latin typeface="Corbel" panose="020B0503020204020204" pitchFamily="34" charset="0"/>
                <a:cs typeface="Avenir Light"/>
              </a:rPr>
              <a:t>Beyond </a:t>
            </a:r>
            <a:r>
              <a:rPr lang="en-US" sz="1400" i="1" dirty="0">
                <a:solidFill>
                  <a:srgbClr val="000000"/>
                </a:solidFill>
                <a:latin typeface="Corbel" panose="020B0503020204020204" pitchFamily="34" charset="0"/>
                <a:cs typeface="Avenir Light"/>
              </a:rPr>
              <a:t>Fund Raising</a:t>
            </a:r>
            <a:r>
              <a:rPr lang="en-US" sz="1400" dirty="0">
                <a:solidFill>
                  <a:srgbClr val="000000"/>
                </a:solidFill>
                <a:latin typeface="Corbel" panose="020B0503020204020204" pitchFamily="34" charset="0"/>
                <a:cs typeface="Avenir Light"/>
              </a:rPr>
              <a:t>,</a:t>
            </a:r>
            <a:r>
              <a:rPr lang="en-US" sz="1400" i="1" dirty="0">
                <a:solidFill>
                  <a:srgbClr val="000000"/>
                </a:solidFill>
                <a:latin typeface="Corbel" panose="020B0503020204020204" pitchFamily="34" charset="0"/>
                <a:cs typeface="Avenir Light"/>
              </a:rPr>
              <a:t> </a:t>
            </a:r>
            <a:r>
              <a:rPr lang="en-US" sz="1400" dirty="0">
                <a:solidFill>
                  <a:srgbClr val="000000"/>
                </a:solidFill>
                <a:latin typeface="Corbel" panose="020B0503020204020204" pitchFamily="34" charset="0"/>
                <a:cs typeface="Avenir Light"/>
              </a:rPr>
              <a:t>Grace, 1997; </a:t>
            </a:r>
            <a:r>
              <a:rPr lang="en-US" sz="1400" i="1" dirty="0">
                <a:solidFill>
                  <a:srgbClr val="000000"/>
                </a:solidFill>
                <a:latin typeface="Corbel" panose="020B0503020204020204" pitchFamily="34" charset="0"/>
                <a:cs typeface="Avenir Light"/>
              </a:rPr>
              <a:t>Beyond Fundraising</a:t>
            </a:r>
            <a:r>
              <a:rPr lang="en-US" sz="1400" dirty="0">
                <a:solidFill>
                  <a:srgbClr val="000000"/>
                </a:solidFill>
                <a:latin typeface="Corbel" panose="020B0503020204020204" pitchFamily="34" charset="0"/>
                <a:cs typeface="Avenir Light"/>
              </a:rPr>
              <a:t>,</a:t>
            </a:r>
            <a:r>
              <a:rPr lang="en-US" sz="1400" i="1" dirty="0">
                <a:solidFill>
                  <a:srgbClr val="000000"/>
                </a:solidFill>
                <a:latin typeface="Corbel" panose="020B0503020204020204" pitchFamily="34" charset="0"/>
                <a:cs typeface="Avenir Light"/>
              </a:rPr>
              <a:t> </a:t>
            </a:r>
            <a:r>
              <a:rPr lang="en-US" sz="1400" dirty="0">
                <a:solidFill>
                  <a:srgbClr val="000000"/>
                </a:solidFill>
                <a:latin typeface="Corbel" panose="020B0503020204020204" pitchFamily="34" charset="0"/>
                <a:cs typeface="Avenir Light"/>
              </a:rPr>
              <a:t>Second Edition, </a:t>
            </a:r>
            <a:r>
              <a:rPr lang="en-US" sz="1400" dirty="0" smtClean="0">
                <a:solidFill>
                  <a:srgbClr val="000000"/>
                </a:solidFill>
                <a:latin typeface="Corbel" panose="020B0503020204020204" pitchFamily="34" charset="0"/>
                <a:cs typeface="Avenir Light"/>
              </a:rPr>
              <a:t>2005</a:t>
            </a:r>
            <a:endParaRPr lang="en-US" sz="1400" dirty="0">
              <a:solidFill>
                <a:srgbClr val="000000"/>
              </a:solidFill>
              <a:latin typeface="Corbel" panose="020B0503020204020204" pitchFamily="34" charset="0"/>
              <a:cs typeface="Avenir Light"/>
            </a:endParaRPr>
          </a:p>
        </p:txBody>
      </p:sp>
      <p:sp>
        <p:nvSpPr>
          <p:cNvPr id="3" name="Footer Placeholder 2"/>
          <p:cNvSpPr>
            <a:spLocks noGrp="1"/>
          </p:cNvSpPr>
          <p:nvPr>
            <p:ph type="ftr" sz="quarter" idx="11"/>
          </p:nvPr>
        </p:nvSpPr>
        <p:spPr/>
        <p:txBody>
          <a:bodyPr/>
          <a:lstStyle/>
          <a:p>
            <a:r>
              <a:rPr lang="en-US" smtClean="0"/>
              <a:t>www.socialprofitventures.com</a:t>
            </a:r>
            <a:endParaRPr lang="en-US"/>
          </a:p>
        </p:txBody>
      </p:sp>
      <p:sp>
        <p:nvSpPr>
          <p:cNvPr id="6" name="Slide Number Placeholder 5"/>
          <p:cNvSpPr>
            <a:spLocks noGrp="1"/>
          </p:cNvSpPr>
          <p:nvPr>
            <p:ph type="sldNum" sz="quarter" idx="12"/>
          </p:nvPr>
        </p:nvSpPr>
        <p:spPr/>
        <p:txBody>
          <a:bodyPr/>
          <a:lstStyle/>
          <a:p>
            <a:fld id="{BF49E64D-B1BC-7743-B771-82A697A3F6B8}" type="slidenum">
              <a:rPr lang="en-US" smtClean="0"/>
              <a:pPr/>
              <a:t>26</a:t>
            </a:fld>
            <a:endParaRPr lang="en-US"/>
          </a:p>
        </p:txBody>
      </p:sp>
    </p:spTree>
    <p:extLst>
      <p:ext uri="{BB962C8B-B14F-4D97-AF65-F5344CB8AC3E}">
        <p14:creationId xmlns:p14="http://schemas.microsoft.com/office/powerpoint/2010/main" val="389534337"/>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solidFill>
            <a:schemeClr val="bg1">
              <a:lumMod val="85000"/>
            </a:schemeClr>
          </a:solidFill>
          <a:ln>
            <a:solidFill>
              <a:srgbClr val="000000"/>
            </a:solidFill>
          </a:ln>
        </p:spPr>
        <p:txBody>
          <a:bodyPr>
            <a:normAutofit/>
          </a:bodyPr>
          <a:lstStyle/>
          <a:p>
            <a:r>
              <a:rPr lang="en-US" sz="3600" dirty="0" smtClean="0">
                <a:solidFill>
                  <a:srgbClr val="000000"/>
                </a:solidFill>
                <a:latin typeface="Corbel" panose="020B0503020204020204" pitchFamily="34" charset="0"/>
                <a:cs typeface="Avenir Light"/>
              </a:rPr>
              <a:t>Practice</a:t>
            </a:r>
            <a:endParaRPr lang="en-US" sz="3600" dirty="0">
              <a:solidFill>
                <a:srgbClr val="000000"/>
              </a:solidFill>
              <a:latin typeface="Corbel" panose="020B0503020204020204" pitchFamily="34" charset="0"/>
              <a:cs typeface="Avenir Light"/>
            </a:endParaRPr>
          </a:p>
        </p:txBody>
      </p:sp>
      <p:sp>
        <p:nvSpPr>
          <p:cNvPr id="8" name="Text Placeholder 7"/>
          <p:cNvSpPr>
            <a:spLocks noGrp="1"/>
          </p:cNvSpPr>
          <p:nvPr>
            <p:ph type="body" idx="1"/>
          </p:nvPr>
        </p:nvSpPr>
        <p:spPr/>
        <p:txBody>
          <a:bodyPr>
            <a:normAutofit/>
          </a:bodyPr>
          <a:lstStyle/>
          <a:p>
            <a:r>
              <a:rPr lang="en-US" sz="4400" b="1" dirty="0" smtClean="0">
                <a:solidFill>
                  <a:srgbClr val="000000"/>
                </a:solidFill>
                <a:latin typeface="Corbel" panose="020B0503020204020204" pitchFamily="34" charset="0"/>
                <a:cs typeface="Avenir Light"/>
              </a:rPr>
              <a:t>Part Three: </a:t>
            </a:r>
            <a:r>
              <a:rPr lang="en-US" sz="4400" b="1" i="1" dirty="0" smtClean="0">
                <a:solidFill>
                  <a:srgbClr val="000000"/>
                </a:solidFill>
                <a:latin typeface="Corbel" panose="020B0503020204020204" pitchFamily="34" charset="0"/>
                <a:cs typeface="Avenir Light"/>
              </a:rPr>
              <a:t>Empower</a:t>
            </a:r>
          </a:p>
        </p:txBody>
      </p:sp>
      <p:sp>
        <p:nvSpPr>
          <p:cNvPr id="2" name="Footer Placeholder 1"/>
          <p:cNvSpPr>
            <a:spLocks noGrp="1"/>
          </p:cNvSpPr>
          <p:nvPr>
            <p:ph type="ftr" sz="quarter" idx="11"/>
          </p:nvPr>
        </p:nvSpPr>
        <p:spPr/>
        <p:txBody>
          <a:bodyPr/>
          <a:lstStyle/>
          <a:p>
            <a:r>
              <a:rPr lang="en-US" smtClean="0"/>
              <a:t>www.socialprofitventures.com</a:t>
            </a:r>
            <a:endParaRPr lang="en-US"/>
          </a:p>
        </p:txBody>
      </p:sp>
      <p:sp>
        <p:nvSpPr>
          <p:cNvPr id="4" name="Slide Number Placeholder 3"/>
          <p:cNvSpPr>
            <a:spLocks noGrp="1"/>
          </p:cNvSpPr>
          <p:nvPr>
            <p:ph type="sldNum" sz="quarter" idx="12"/>
          </p:nvPr>
        </p:nvSpPr>
        <p:spPr/>
        <p:txBody>
          <a:bodyPr/>
          <a:lstStyle/>
          <a:p>
            <a:fld id="{BF49E64D-B1BC-7743-B771-82A697A3F6B8}" type="slidenum">
              <a:rPr lang="en-US" smtClean="0"/>
              <a:pPr/>
              <a:t>27</a:t>
            </a:fld>
            <a:endParaRPr lang="en-US"/>
          </a:p>
        </p:txBody>
      </p:sp>
    </p:spTree>
    <p:extLst>
      <p:ext uri="{BB962C8B-B14F-4D97-AF65-F5344CB8AC3E}">
        <p14:creationId xmlns:p14="http://schemas.microsoft.com/office/powerpoint/2010/main" val="2000301511"/>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691433354"/>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Footer Placeholder 2"/>
          <p:cNvSpPr>
            <a:spLocks noGrp="1"/>
          </p:cNvSpPr>
          <p:nvPr>
            <p:ph type="ftr" sz="quarter" idx="11"/>
          </p:nvPr>
        </p:nvSpPr>
        <p:spPr/>
        <p:txBody>
          <a:bodyPr/>
          <a:lstStyle/>
          <a:p>
            <a:r>
              <a:rPr lang="en-US" smtClean="0"/>
              <a:t>www.socialprofitventures.com</a:t>
            </a:r>
            <a:endParaRPr lang="en-US"/>
          </a:p>
        </p:txBody>
      </p:sp>
      <p:sp>
        <p:nvSpPr>
          <p:cNvPr id="7" name="Slide Number Placeholder 6"/>
          <p:cNvSpPr>
            <a:spLocks noGrp="1"/>
          </p:cNvSpPr>
          <p:nvPr>
            <p:ph type="sldNum" sz="quarter" idx="12"/>
          </p:nvPr>
        </p:nvSpPr>
        <p:spPr/>
        <p:txBody>
          <a:bodyPr/>
          <a:lstStyle/>
          <a:p>
            <a:fld id="{BF49E64D-B1BC-7743-B771-82A697A3F6B8}" type="slidenum">
              <a:rPr lang="en-US" smtClean="0"/>
              <a:pPr/>
              <a:t>28</a:t>
            </a:fld>
            <a:endParaRPr lang="en-US"/>
          </a:p>
        </p:txBody>
      </p:sp>
    </p:spTree>
    <p:extLst>
      <p:ext uri="{BB962C8B-B14F-4D97-AF65-F5344CB8AC3E}">
        <p14:creationId xmlns:p14="http://schemas.microsoft.com/office/powerpoint/2010/main" val="3385734320"/>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solidFill>
                  <a:srgbClr val="000000"/>
                </a:solidFill>
                <a:latin typeface="Corbel" panose="020B0503020204020204" pitchFamily="34" charset="0"/>
                <a:cs typeface="Avenir Light"/>
              </a:rPr>
              <a:t>Exercise Six (PN 17): </a:t>
            </a:r>
            <a:br>
              <a:rPr lang="en-US" sz="3600" b="1" dirty="0" smtClean="0">
                <a:solidFill>
                  <a:srgbClr val="000000"/>
                </a:solidFill>
                <a:latin typeface="Corbel" panose="020B0503020204020204" pitchFamily="34" charset="0"/>
                <a:cs typeface="Avenir Light"/>
              </a:rPr>
            </a:br>
            <a:r>
              <a:rPr lang="en-US" sz="3600" b="1" dirty="0" smtClean="0">
                <a:solidFill>
                  <a:srgbClr val="000000"/>
                </a:solidFill>
                <a:latin typeface="Corbel" panose="020B0503020204020204" pitchFamily="34" charset="0"/>
                <a:cs typeface="Avenir Light"/>
              </a:rPr>
              <a:t>Practice the Ask Over Lunch or Coffee</a:t>
            </a:r>
            <a:endParaRPr lang="en-US" sz="3600" b="1" dirty="0">
              <a:solidFill>
                <a:srgbClr val="000000"/>
              </a:solidFill>
              <a:latin typeface="Corbel" panose="020B0503020204020204" pitchFamily="34" charset="0"/>
              <a:cs typeface="Avenir Light"/>
            </a:endParaRPr>
          </a:p>
        </p:txBody>
      </p:sp>
      <p:sp>
        <p:nvSpPr>
          <p:cNvPr id="3" name="Content Placeholder 2"/>
          <p:cNvSpPr>
            <a:spLocks noGrp="1"/>
          </p:cNvSpPr>
          <p:nvPr>
            <p:ph idx="1"/>
          </p:nvPr>
        </p:nvSpPr>
        <p:spPr>
          <a:xfrm>
            <a:off x="457200" y="1632767"/>
            <a:ext cx="8229600" cy="4531728"/>
          </a:xfrm>
          <a:solidFill>
            <a:srgbClr val="D9D9D9"/>
          </a:solidFill>
          <a:ln>
            <a:solidFill>
              <a:srgbClr val="3B4759"/>
            </a:solidFill>
          </a:ln>
        </p:spPr>
        <p:txBody>
          <a:bodyPr anchor="t">
            <a:noAutofit/>
          </a:bodyPr>
          <a:lstStyle/>
          <a:p>
            <a:pPr>
              <a:buFont typeface="+mj-lt"/>
              <a:buAutoNum type="arabicPeriod"/>
            </a:pPr>
            <a:r>
              <a:rPr lang="en-US" sz="1800" b="1" dirty="0" smtClean="0">
                <a:solidFill>
                  <a:srgbClr val="000000"/>
                </a:solidFill>
                <a:latin typeface="Corbel" panose="020B0503020204020204" pitchFamily="34" charset="0"/>
                <a:cs typeface="Avenir Light"/>
              </a:rPr>
              <a:t>Prepare</a:t>
            </a:r>
          </a:p>
          <a:p>
            <a:pPr marL="1088136" lvl="2" indent="-342900">
              <a:spcBef>
                <a:spcPts val="336"/>
              </a:spcBef>
              <a:buFont typeface="Courier New" panose="02070309020205020404" pitchFamily="49" charset="0"/>
              <a:buChar char="o"/>
            </a:pPr>
            <a:r>
              <a:rPr lang="en-US" sz="1600" dirty="0" smtClean="0">
                <a:solidFill>
                  <a:srgbClr val="000000"/>
                </a:solidFill>
                <a:latin typeface="Corbel" panose="020B0503020204020204" pitchFamily="34" charset="0"/>
                <a:cs typeface="Avenir Light"/>
              </a:rPr>
              <a:t>Think about your donor’s motivations and interests and how you can help him/her to succeed at philanthropy</a:t>
            </a:r>
          </a:p>
          <a:p>
            <a:pPr marL="1088136" lvl="2" indent="-342900">
              <a:spcBef>
                <a:spcPts val="336"/>
              </a:spcBef>
              <a:buFont typeface="Courier New" panose="02070309020205020404" pitchFamily="49" charset="0"/>
              <a:buChar char="o"/>
            </a:pPr>
            <a:r>
              <a:rPr lang="en-US" sz="1600" dirty="0" smtClean="0">
                <a:solidFill>
                  <a:srgbClr val="000000"/>
                </a:solidFill>
                <a:latin typeface="Corbel" panose="020B0503020204020204" pitchFamily="34" charset="0"/>
                <a:cs typeface="Avenir Light"/>
              </a:rPr>
              <a:t>How will you talk to you donor about the mission? Where would he/she see greatest value proposition?</a:t>
            </a:r>
          </a:p>
          <a:p>
            <a:pPr marL="1088136" lvl="2" indent="-342900">
              <a:spcBef>
                <a:spcPts val="336"/>
              </a:spcBef>
              <a:buFont typeface="Courier New" panose="02070309020205020404" pitchFamily="49" charset="0"/>
              <a:buChar char="o"/>
            </a:pPr>
            <a:r>
              <a:rPr lang="en-US" sz="1600" dirty="0" smtClean="0">
                <a:solidFill>
                  <a:srgbClr val="000000"/>
                </a:solidFill>
                <a:latin typeface="Corbel" panose="020B0503020204020204" pitchFamily="34" charset="0"/>
                <a:cs typeface="Avenir Light"/>
              </a:rPr>
              <a:t>Be </a:t>
            </a:r>
            <a:r>
              <a:rPr lang="en-US" sz="1600" dirty="0">
                <a:solidFill>
                  <a:srgbClr val="000000"/>
                </a:solidFill>
                <a:latin typeface="Corbel" panose="020B0503020204020204" pitchFamily="34" charset="0"/>
                <a:cs typeface="Avenir Light"/>
              </a:rPr>
              <a:t>prepared for objections. Imagine the issues the donor might raise and </a:t>
            </a:r>
            <a:r>
              <a:rPr lang="en-US" sz="1600" dirty="0" smtClean="0">
                <a:solidFill>
                  <a:srgbClr val="000000"/>
                </a:solidFill>
                <a:latin typeface="Corbel" panose="020B0503020204020204" pitchFamily="34" charset="0"/>
                <a:cs typeface="Avenir Light"/>
              </a:rPr>
              <a:t>come </a:t>
            </a:r>
            <a:r>
              <a:rPr lang="en-US" sz="1600" dirty="0">
                <a:solidFill>
                  <a:srgbClr val="000000"/>
                </a:solidFill>
                <a:latin typeface="Corbel" panose="020B0503020204020204" pitchFamily="34" charset="0"/>
                <a:cs typeface="Avenir Light"/>
              </a:rPr>
              <a:t>up with appropriate </a:t>
            </a:r>
            <a:r>
              <a:rPr lang="en-US" sz="1600" dirty="0" smtClean="0">
                <a:solidFill>
                  <a:srgbClr val="000000"/>
                </a:solidFill>
                <a:latin typeface="Corbel" panose="020B0503020204020204" pitchFamily="34" charset="0"/>
                <a:cs typeface="Avenir Light"/>
              </a:rPr>
              <a:t>answers </a:t>
            </a:r>
            <a:endParaRPr lang="en-US" sz="1600" dirty="0">
              <a:solidFill>
                <a:srgbClr val="000000"/>
              </a:solidFill>
              <a:latin typeface="Corbel" panose="020B0503020204020204" pitchFamily="34" charset="0"/>
              <a:cs typeface="Avenir Light"/>
            </a:endParaRPr>
          </a:p>
          <a:p>
            <a:pPr marL="1257300" lvl="3" indent="0">
              <a:buNone/>
            </a:pPr>
            <a:endParaRPr lang="en-US" sz="1800" dirty="0" smtClean="0">
              <a:solidFill>
                <a:srgbClr val="000000"/>
              </a:solidFill>
              <a:latin typeface="Corbel" panose="020B0503020204020204" pitchFamily="34" charset="0"/>
              <a:cs typeface="Avenir Light"/>
            </a:endParaRPr>
          </a:p>
          <a:p>
            <a:pPr marL="347472" lvl="0" indent="-347472">
              <a:buFont typeface="+mj-lt"/>
              <a:buAutoNum type="arabicPeriod"/>
            </a:pPr>
            <a:r>
              <a:rPr lang="en-US" sz="1800" b="1" dirty="0">
                <a:solidFill>
                  <a:srgbClr val="000000"/>
                </a:solidFill>
                <a:latin typeface="Corbel" panose="020B0503020204020204" pitchFamily="34" charset="0"/>
                <a:cs typeface="Avenir Light"/>
              </a:rPr>
              <a:t>Give</a:t>
            </a:r>
            <a:r>
              <a:rPr lang="en-US" sz="1800" b="1" dirty="0" smtClean="0">
                <a:solidFill>
                  <a:srgbClr val="000000"/>
                </a:solidFill>
                <a:latin typeface="Corbel" panose="020B0503020204020204" pitchFamily="34" charset="0"/>
                <a:cs typeface="Avenir Light"/>
              </a:rPr>
              <a:t> </a:t>
            </a:r>
            <a:r>
              <a:rPr lang="en-US" sz="1800" b="1" dirty="0">
                <a:solidFill>
                  <a:srgbClr val="000000"/>
                </a:solidFill>
                <a:latin typeface="Corbel" panose="020B0503020204020204" pitchFamily="34" charset="0"/>
                <a:cs typeface="Avenir Light"/>
              </a:rPr>
              <a:t>y</a:t>
            </a:r>
            <a:r>
              <a:rPr lang="en-US" sz="1800" b="1" dirty="0" smtClean="0">
                <a:solidFill>
                  <a:srgbClr val="000000"/>
                </a:solidFill>
                <a:latin typeface="Corbel" panose="020B0503020204020204" pitchFamily="34" charset="0"/>
                <a:cs typeface="Avenir Light"/>
              </a:rPr>
              <a:t>our partner </a:t>
            </a:r>
            <a:r>
              <a:rPr lang="en-US" sz="1800" b="1" dirty="0">
                <a:solidFill>
                  <a:srgbClr val="000000"/>
                </a:solidFill>
                <a:latin typeface="Corbel" panose="020B0503020204020204" pitchFamily="34" charset="0"/>
                <a:cs typeface="Avenir Light"/>
              </a:rPr>
              <a:t>the</a:t>
            </a:r>
            <a:r>
              <a:rPr lang="en-US" sz="1800" b="1" dirty="0" smtClean="0">
                <a:solidFill>
                  <a:srgbClr val="000000"/>
                </a:solidFill>
                <a:latin typeface="Corbel" panose="020B0503020204020204" pitchFamily="34" charset="0"/>
                <a:cs typeface="Avenir Light"/>
              </a:rPr>
              <a:t> profile </a:t>
            </a:r>
            <a:r>
              <a:rPr lang="en-US" sz="1800" b="1" dirty="0">
                <a:solidFill>
                  <a:srgbClr val="000000"/>
                </a:solidFill>
                <a:latin typeface="Corbel" panose="020B0503020204020204" pitchFamily="34" charset="0"/>
                <a:cs typeface="Avenir Light"/>
              </a:rPr>
              <a:t>of the</a:t>
            </a:r>
            <a:r>
              <a:rPr lang="en-US" sz="1800" b="1" dirty="0" smtClean="0">
                <a:solidFill>
                  <a:srgbClr val="000000"/>
                </a:solidFill>
                <a:latin typeface="Corbel" panose="020B0503020204020204" pitchFamily="34" charset="0"/>
                <a:cs typeface="Avenir Light"/>
              </a:rPr>
              <a:t> donor </a:t>
            </a:r>
            <a:r>
              <a:rPr lang="en-US" sz="1800" b="1" dirty="0">
                <a:solidFill>
                  <a:srgbClr val="000000"/>
                </a:solidFill>
                <a:latin typeface="Corbel" panose="020B0503020204020204" pitchFamily="34" charset="0"/>
                <a:cs typeface="Avenir Light"/>
              </a:rPr>
              <a:t>or</a:t>
            </a:r>
            <a:r>
              <a:rPr lang="en-US" sz="1800" b="1" dirty="0" smtClean="0">
                <a:solidFill>
                  <a:srgbClr val="000000"/>
                </a:solidFill>
                <a:latin typeface="Corbel" panose="020B0503020204020204" pitchFamily="34" charset="0"/>
                <a:cs typeface="Avenir Light"/>
              </a:rPr>
              <a:t> prospect </a:t>
            </a:r>
            <a:r>
              <a:rPr lang="en-US" sz="1800" b="1" dirty="0">
                <a:solidFill>
                  <a:srgbClr val="000000"/>
                </a:solidFill>
                <a:latin typeface="Corbel" panose="020B0503020204020204" pitchFamily="34" charset="0"/>
                <a:cs typeface="Avenir Light"/>
              </a:rPr>
              <a:t>y</a:t>
            </a:r>
            <a:r>
              <a:rPr lang="en-US" sz="1800" b="1" dirty="0" smtClean="0">
                <a:solidFill>
                  <a:srgbClr val="000000"/>
                </a:solidFill>
                <a:latin typeface="Corbel" panose="020B0503020204020204" pitchFamily="34" charset="0"/>
                <a:cs typeface="Avenir Light"/>
              </a:rPr>
              <a:t>ou </a:t>
            </a:r>
            <a:r>
              <a:rPr lang="en-US" sz="1800" b="1" dirty="0">
                <a:solidFill>
                  <a:srgbClr val="000000"/>
                </a:solidFill>
                <a:latin typeface="Corbel" panose="020B0503020204020204" pitchFamily="34" charset="0"/>
                <a:cs typeface="Avenir Light"/>
              </a:rPr>
              <a:t>h</a:t>
            </a:r>
            <a:r>
              <a:rPr lang="en-US" sz="1800" b="1" dirty="0" smtClean="0">
                <a:solidFill>
                  <a:srgbClr val="000000"/>
                </a:solidFill>
                <a:latin typeface="Corbel" panose="020B0503020204020204" pitchFamily="34" charset="0"/>
                <a:cs typeface="Avenir Light"/>
              </a:rPr>
              <a:t>ave chosen</a:t>
            </a:r>
          </a:p>
          <a:p>
            <a:pPr lvl="0">
              <a:buFont typeface="+mj-lt"/>
              <a:buAutoNum type="arabicPeriod"/>
            </a:pPr>
            <a:endParaRPr lang="en-US" sz="1800" b="1" dirty="0" smtClean="0">
              <a:solidFill>
                <a:srgbClr val="000000"/>
              </a:solidFill>
              <a:latin typeface="Corbel" panose="020B0503020204020204" pitchFamily="34" charset="0"/>
              <a:cs typeface="Avenir Light"/>
            </a:endParaRPr>
          </a:p>
          <a:p>
            <a:pPr marL="347472" lvl="0" indent="-347472">
              <a:buFont typeface="+mj-lt"/>
              <a:buAutoNum type="arabicPeriod"/>
            </a:pPr>
            <a:r>
              <a:rPr lang="en-US" sz="1800" b="1" dirty="0" smtClean="0">
                <a:solidFill>
                  <a:srgbClr val="000000"/>
                </a:solidFill>
                <a:latin typeface="Corbel" panose="020B0503020204020204" pitchFamily="34" charset="0"/>
                <a:cs typeface="Avenir Light"/>
              </a:rPr>
              <a:t>Employ your methodology and role play with your partner</a:t>
            </a:r>
          </a:p>
          <a:p>
            <a:pPr marL="347472" indent="-347472">
              <a:buFont typeface="+mj-lt"/>
              <a:buAutoNum type="arabicPeriod"/>
            </a:pPr>
            <a:endParaRPr lang="en-US" sz="1800" b="1" dirty="0">
              <a:solidFill>
                <a:srgbClr val="000000"/>
              </a:solidFill>
              <a:latin typeface="Corbel" panose="020B0503020204020204" pitchFamily="34" charset="0"/>
              <a:cs typeface="Avenir Light"/>
            </a:endParaRPr>
          </a:p>
          <a:p>
            <a:pPr marL="347472" indent="-347472">
              <a:buFont typeface="+mj-lt"/>
              <a:buAutoNum type="arabicPeriod"/>
            </a:pPr>
            <a:r>
              <a:rPr lang="en-US" sz="1800" b="1" dirty="0" smtClean="0">
                <a:solidFill>
                  <a:srgbClr val="000000"/>
                </a:solidFill>
                <a:latin typeface="Corbel" panose="020B0503020204020204" pitchFamily="34" charset="0"/>
                <a:cs typeface="Avenir Light"/>
              </a:rPr>
              <a:t>Freeze; give feedback.  Switch; repeat</a:t>
            </a:r>
          </a:p>
          <a:p>
            <a:pPr marL="514350" indent="-514350">
              <a:buAutoNum type="arabicPeriod"/>
            </a:pPr>
            <a:endParaRPr lang="en-US" sz="2000" dirty="0" smtClean="0">
              <a:solidFill>
                <a:srgbClr val="3B4759"/>
              </a:solidFill>
              <a:latin typeface="Avenir Light"/>
              <a:cs typeface="Avenir Light"/>
            </a:endParaRPr>
          </a:p>
          <a:p>
            <a:pPr marL="0" indent="0">
              <a:buNone/>
            </a:pPr>
            <a:endParaRPr lang="en-US" sz="2000" dirty="0" smtClean="0">
              <a:solidFill>
                <a:srgbClr val="3B4759"/>
              </a:solidFill>
              <a:latin typeface="Avenir Light"/>
              <a:cs typeface="Avenir Light"/>
            </a:endParaRPr>
          </a:p>
          <a:p>
            <a:pPr lvl="2" indent="-342900">
              <a:buAutoNum type="arabicPeriod" startAt="2"/>
            </a:pPr>
            <a:endParaRPr lang="en-US" sz="2000" dirty="0" smtClean="0">
              <a:solidFill>
                <a:srgbClr val="3B4759"/>
              </a:solidFill>
              <a:latin typeface="Avenir Light"/>
              <a:cs typeface="Avenir Light"/>
            </a:endParaRPr>
          </a:p>
        </p:txBody>
      </p:sp>
      <p:sp>
        <p:nvSpPr>
          <p:cNvPr id="4" name="Footer Placeholder 3"/>
          <p:cNvSpPr>
            <a:spLocks noGrp="1"/>
          </p:cNvSpPr>
          <p:nvPr>
            <p:ph type="ftr" sz="quarter" idx="11"/>
          </p:nvPr>
        </p:nvSpPr>
        <p:spPr/>
        <p:txBody>
          <a:bodyPr/>
          <a:lstStyle/>
          <a:p>
            <a:r>
              <a:rPr lang="en-US" dirty="0" smtClean="0"/>
              <a:t>www.socialprofitventures.com</a:t>
            </a:r>
            <a:endParaRPr lang="en-US" dirty="0"/>
          </a:p>
        </p:txBody>
      </p:sp>
      <p:sp>
        <p:nvSpPr>
          <p:cNvPr id="6" name="Slide Number Placeholder 5"/>
          <p:cNvSpPr>
            <a:spLocks noGrp="1"/>
          </p:cNvSpPr>
          <p:nvPr>
            <p:ph type="sldNum" sz="quarter" idx="12"/>
          </p:nvPr>
        </p:nvSpPr>
        <p:spPr/>
        <p:txBody>
          <a:bodyPr/>
          <a:lstStyle/>
          <a:p>
            <a:fld id="{BF49E64D-B1BC-7743-B771-82A697A3F6B8}" type="slidenum">
              <a:rPr lang="en-US" smtClean="0"/>
              <a:pPr/>
              <a:t>29</a:t>
            </a:fld>
            <a:endParaRPr lang="en-US"/>
          </a:p>
        </p:txBody>
      </p:sp>
    </p:spTree>
    <p:extLst>
      <p:ext uri="{BB962C8B-B14F-4D97-AF65-F5344CB8AC3E}">
        <p14:creationId xmlns:p14="http://schemas.microsoft.com/office/powerpoint/2010/main" val="1732689033"/>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1143000"/>
          </a:xfrm>
        </p:spPr>
        <p:txBody>
          <a:bodyPr>
            <a:noAutofit/>
          </a:bodyPr>
          <a:lstStyle/>
          <a:p>
            <a:r>
              <a:rPr lang="en-US" sz="4000" b="1" dirty="0" smtClean="0">
                <a:solidFill>
                  <a:srgbClr val="000000"/>
                </a:solidFill>
                <a:latin typeface="Corbel" panose="020B0503020204020204" pitchFamily="34" charset="0"/>
                <a:cs typeface="Avenir Light"/>
              </a:rPr>
              <a:t>Exercise One (PN 4):</a:t>
            </a:r>
            <a:br>
              <a:rPr lang="en-US" sz="4000" b="1" dirty="0" smtClean="0">
                <a:solidFill>
                  <a:srgbClr val="000000"/>
                </a:solidFill>
                <a:latin typeface="Corbel" panose="020B0503020204020204" pitchFamily="34" charset="0"/>
                <a:cs typeface="Avenir Light"/>
              </a:rPr>
            </a:br>
            <a:r>
              <a:rPr lang="en-US" sz="4000" b="1" dirty="0" smtClean="0">
                <a:solidFill>
                  <a:srgbClr val="000000"/>
                </a:solidFill>
                <a:latin typeface="Corbel" panose="020B0503020204020204" pitchFamily="34" charset="0"/>
                <a:cs typeface="Avenir Light"/>
              </a:rPr>
              <a:t>In a Word…</a:t>
            </a:r>
            <a:endParaRPr lang="en-US" sz="4000" b="1" dirty="0">
              <a:solidFill>
                <a:srgbClr val="000000"/>
              </a:solidFill>
              <a:latin typeface="Corbel" panose="020B0503020204020204" pitchFamily="34" charset="0"/>
              <a:cs typeface="Avenir Light"/>
            </a:endParaRPr>
          </a:p>
        </p:txBody>
      </p:sp>
      <p:sp>
        <p:nvSpPr>
          <p:cNvPr id="6" name="Content Placeholder 5"/>
          <p:cNvSpPr>
            <a:spLocks noGrp="1"/>
          </p:cNvSpPr>
          <p:nvPr>
            <p:ph idx="1"/>
          </p:nvPr>
        </p:nvSpPr>
        <p:spPr>
          <a:solidFill>
            <a:srgbClr val="D9D9D9"/>
          </a:solidFill>
          <a:ln>
            <a:solidFill>
              <a:schemeClr val="accent3">
                <a:lumMod val="50000"/>
              </a:schemeClr>
            </a:solidFill>
          </a:ln>
        </p:spPr>
        <p:txBody>
          <a:bodyPr anchor="ctr">
            <a:normAutofit/>
          </a:bodyPr>
          <a:lstStyle/>
          <a:p>
            <a:pPr marL="0" indent="0" algn="ctr">
              <a:buNone/>
            </a:pPr>
            <a:r>
              <a:rPr lang="en-US" dirty="0">
                <a:solidFill>
                  <a:srgbClr val="000000"/>
                </a:solidFill>
                <a:latin typeface="Corbel" panose="020B0503020204020204" pitchFamily="34" charset="0"/>
                <a:cs typeface="Avenir Light"/>
              </a:rPr>
              <a:t>As you think about the aspirational vision of your nonprofit, please consider and </a:t>
            </a:r>
            <a:r>
              <a:rPr lang="en-US" dirty="0" smtClean="0">
                <a:solidFill>
                  <a:srgbClr val="000000"/>
                </a:solidFill>
                <a:latin typeface="Corbel" panose="020B0503020204020204" pitchFamily="34" charset="0"/>
                <a:cs typeface="Avenir Light"/>
              </a:rPr>
              <a:t>share in </a:t>
            </a:r>
            <a:r>
              <a:rPr lang="en-US" dirty="0">
                <a:solidFill>
                  <a:srgbClr val="000000"/>
                </a:solidFill>
                <a:latin typeface="Corbel" panose="020B0503020204020204" pitchFamily="34" charset="0"/>
                <a:cs typeface="Avenir Light"/>
              </a:rPr>
              <a:t>a word, what the term </a:t>
            </a:r>
            <a:r>
              <a:rPr lang="en-US" b="1" u="sng" dirty="0" smtClean="0">
                <a:solidFill>
                  <a:srgbClr val="000000"/>
                </a:solidFill>
                <a:latin typeface="Corbel" panose="020B0503020204020204" pitchFamily="34" charset="0"/>
                <a:cs typeface="Avenir Light"/>
              </a:rPr>
              <a:t>Institutional </a:t>
            </a:r>
            <a:r>
              <a:rPr lang="en-US" b="1" u="sng" dirty="0">
                <a:solidFill>
                  <a:srgbClr val="000000"/>
                </a:solidFill>
                <a:latin typeface="Corbel" panose="020B0503020204020204" pitchFamily="34" charset="0"/>
                <a:cs typeface="Avenir Light"/>
              </a:rPr>
              <a:t>Abundance </a:t>
            </a:r>
            <a:r>
              <a:rPr lang="en-US" dirty="0" smtClean="0">
                <a:solidFill>
                  <a:srgbClr val="000000"/>
                </a:solidFill>
                <a:latin typeface="Corbel" panose="020B0503020204020204" pitchFamily="34" charset="0"/>
                <a:cs typeface="Avenir Light"/>
              </a:rPr>
              <a:t>represents </a:t>
            </a:r>
            <a:r>
              <a:rPr lang="en-US" dirty="0">
                <a:solidFill>
                  <a:srgbClr val="000000"/>
                </a:solidFill>
                <a:latin typeface="Corbel" panose="020B0503020204020204" pitchFamily="34" charset="0"/>
                <a:cs typeface="Avenir Light"/>
              </a:rPr>
              <a:t>to you? </a:t>
            </a:r>
          </a:p>
          <a:p>
            <a:pPr marL="0" indent="0">
              <a:buNone/>
            </a:pPr>
            <a:endParaRPr lang="en-US" dirty="0"/>
          </a:p>
        </p:txBody>
      </p:sp>
      <p:sp>
        <p:nvSpPr>
          <p:cNvPr id="2" name="Footer Placeholder 1"/>
          <p:cNvSpPr>
            <a:spLocks noGrp="1"/>
          </p:cNvSpPr>
          <p:nvPr>
            <p:ph type="ftr" sz="quarter" idx="11"/>
          </p:nvPr>
        </p:nvSpPr>
        <p:spPr/>
        <p:txBody>
          <a:bodyPr/>
          <a:lstStyle/>
          <a:p>
            <a:r>
              <a:rPr lang="en-US" smtClean="0"/>
              <a:t>www.socialprofitventures.com</a:t>
            </a:r>
            <a:endParaRPr lang="en-US"/>
          </a:p>
        </p:txBody>
      </p:sp>
      <p:sp>
        <p:nvSpPr>
          <p:cNvPr id="5" name="Slide Number Placeholder 4"/>
          <p:cNvSpPr>
            <a:spLocks noGrp="1"/>
          </p:cNvSpPr>
          <p:nvPr>
            <p:ph type="sldNum" sz="quarter" idx="12"/>
          </p:nvPr>
        </p:nvSpPr>
        <p:spPr/>
        <p:txBody>
          <a:bodyPr/>
          <a:lstStyle/>
          <a:p>
            <a:fld id="{BF49E64D-B1BC-7743-B771-82A697A3F6B8}" type="slidenum">
              <a:rPr lang="en-US" smtClean="0"/>
              <a:pPr/>
              <a:t>3</a:t>
            </a:fld>
            <a:endParaRPr lang="en-US"/>
          </a:p>
        </p:txBody>
      </p:sp>
    </p:spTree>
    <p:extLst>
      <p:ext uri="{BB962C8B-B14F-4D97-AF65-F5344CB8AC3E}">
        <p14:creationId xmlns:p14="http://schemas.microsoft.com/office/powerpoint/2010/main" val="1615384520"/>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93800"/>
            <a:ext cx="8229600" cy="4525963"/>
          </a:xfrm>
          <a:solidFill>
            <a:srgbClr val="D9D9D9"/>
          </a:solidFill>
          <a:ln>
            <a:solidFill>
              <a:srgbClr val="3B4759"/>
            </a:solidFill>
          </a:ln>
        </p:spPr>
        <p:txBody>
          <a:bodyPr anchor="ctr"/>
          <a:lstStyle/>
          <a:p>
            <a:pPr marL="0" indent="0" algn="ctr">
              <a:buNone/>
            </a:pPr>
            <a:r>
              <a:rPr lang="en-US" dirty="0">
                <a:solidFill>
                  <a:srgbClr val="000000"/>
                </a:solidFill>
                <a:latin typeface="Corbel" panose="020B0503020204020204" pitchFamily="34" charset="0"/>
                <a:cs typeface="Avenir Light"/>
              </a:rPr>
              <a:t>As fundraising guru Jerold </a:t>
            </a:r>
            <a:r>
              <a:rPr lang="en-US" dirty="0" err="1">
                <a:solidFill>
                  <a:srgbClr val="000000"/>
                </a:solidFill>
                <a:latin typeface="Corbel" panose="020B0503020204020204" pitchFamily="34" charset="0"/>
                <a:cs typeface="Avenir Light"/>
              </a:rPr>
              <a:t>Panas</a:t>
            </a:r>
            <a:r>
              <a:rPr lang="en-US" dirty="0">
                <a:solidFill>
                  <a:srgbClr val="000000"/>
                </a:solidFill>
                <a:latin typeface="Corbel" panose="020B0503020204020204" pitchFamily="34" charset="0"/>
                <a:cs typeface="Avenir Light"/>
              </a:rPr>
              <a:t> </a:t>
            </a:r>
            <a:r>
              <a:rPr lang="en-US" dirty="0" smtClean="0">
                <a:solidFill>
                  <a:srgbClr val="000000"/>
                </a:solidFill>
                <a:latin typeface="Corbel" panose="020B0503020204020204" pitchFamily="34" charset="0"/>
                <a:cs typeface="Avenir Light"/>
              </a:rPr>
              <a:t>says, </a:t>
            </a:r>
          </a:p>
          <a:p>
            <a:pPr marL="0" indent="0" algn="ctr">
              <a:buNone/>
            </a:pPr>
            <a:r>
              <a:rPr lang="en-US" dirty="0" smtClean="0">
                <a:solidFill>
                  <a:srgbClr val="000000"/>
                </a:solidFill>
                <a:latin typeface="Corbel" panose="020B0503020204020204" pitchFamily="34" charset="0"/>
                <a:cs typeface="Avenir Light"/>
              </a:rPr>
              <a:t>“</a:t>
            </a:r>
            <a:r>
              <a:rPr lang="en-US" dirty="0">
                <a:solidFill>
                  <a:srgbClr val="000000"/>
                </a:solidFill>
                <a:latin typeface="Corbel" panose="020B0503020204020204" pitchFamily="34" charset="0"/>
                <a:cs typeface="Avenir Light"/>
              </a:rPr>
              <a:t>You don’t have to be great to start but you have to start to be great.” </a:t>
            </a:r>
          </a:p>
          <a:p>
            <a:endParaRPr lang="en-US" dirty="0">
              <a:solidFill>
                <a:srgbClr val="3B4759"/>
              </a:solidFill>
            </a:endParaRPr>
          </a:p>
        </p:txBody>
      </p:sp>
      <p:sp>
        <p:nvSpPr>
          <p:cNvPr id="4" name="Footer Placeholder 3"/>
          <p:cNvSpPr>
            <a:spLocks noGrp="1"/>
          </p:cNvSpPr>
          <p:nvPr>
            <p:ph type="ftr" sz="quarter" idx="11"/>
          </p:nvPr>
        </p:nvSpPr>
        <p:spPr/>
        <p:txBody>
          <a:bodyPr/>
          <a:lstStyle/>
          <a:p>
            <a:r>
              <a:rPr lang="en-US" smtClean="0"/>
              <a:t>www.socialprofitventures.com</a:t>
            </a:r>
            <a:endParaRPr lang="en-US"/>
          </a:p>
        </p:txBody>
      </p:sp>
      <p:sp>
        <p:nvSpPr>
          <p:cNvPr id="6" name="Slide Number Placeholder 5"/>
          <p:cNvSpPr>
            <a:spLocks noGrp="1"/>
          </p:cNvSpPr>
          <p:nvPr>
            <p:ph type="sldNum" sz="quarter" idx="12"/>
          </p:nvPr>
        </p:nvSpPr>
        <p:spPr/>
        <p:txBody>
          <a:bodyPr/>
          <a:lstStyle/>
          <a:p>
            <a:fld id="{BF49E64D-B1BC-7743-B771-82A697A3F6B8}" type="slidenum">
              <a:rPr lang="en-US" smtClean="0"/>
              <a:pPr/>
              <a:t>30</a:t>
            </a:fld>
            <a:endParaRPr lang="en-US"/>
          </a:p>
        </p:txBody>
      </p:sp>
    </p:spTree>
    <p:extLst>
      <p:ext uri="{BB962C8B-B14F-4D97-AF65-F5344CB8AC3E}">
        <p14:creationId xmlns:p14="http://schemas.microsoft.com/office/powerpoint/2010/main" val="2384830489"/>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tree01.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3178430"/>
          </a:xfrm>
          <a:prstGeom prst="rect">
            <a:avLst/>
          </a:prstGeom>
        </p:spPr>
      </p:pic>
      <p:sp>
        <p:nvSpPr>
          <p:cNvPr id="3" name="Rectangle 2"/>
          <p:cNvSpPr/>
          <p:nvPr/>
        </p:nvSpPr>
        <p:spPr>
          <a:xfrm>
            <a:off x="0" y="5843940"/>
            <a:ext cx="9144000" cy="1014059"/>
          </a:xfrm>
          <a:prstGeom prst="rect">
            <a:avLst/>
          </a:prstGeom>
          <a:ln>
            <a:noFill/>
          </a:ln>
        </p:spPr>
        <p:txBody>
          <a:bodyPr wrap="square" anchor="ctr">
            <a:prstTxWarp prst="textArchUp">
              <a:avLst/>
            </a:prstTxWarp>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endParaRPr lang="en-US" sz="2800" b="1" dirty="0" smtClean="0">
              <a:ln/>
              <a:solidFill>
                <a:schemeClr val="accent3"/>
              </a:solidFill>
              <a:latin typeface="Avenir Light"/>
              <a:cs typeface="Avenir Light"/>
            </a:endParaRPr>
          </a:p>
          <a:p>
            <a:pPr algn="ctr"/>
            <a:endParaRPr lang="en-US" sz="2800" b="1" dirty="0">
              <a:ln/>
              <a:solidFill>
                <a:schemeClr val="accent3"/>
              </a:solidFill>
              <a:latin typeface="Avenir Light"/>
              <a:cs typeface="Avenir Light"/>
            </a:endParaRPr>
          </a:p>
          <a:p>
            <a:pPr algn="ctr"/>
            <a:r>
              <a:rPr lang="en-US" sz="2800" b="1" dirty="0" smtClean="0">
                <a:ln/>
                <a:solidFill>
                  <a:srgbClr val="000000"/>
                </a:solidFill>
                <a:latin typeface="Corbel" panose="020B0503020204020204" pitchFamily="34" charset="0"/>
                <a:cs typeface="Avenir Light"/>
              </a:rPr>
              <a:t>With </a:t>
            </a:r>
            <a:r>
              <a:rPr lang="en-US" sz="2800" b="1" dirty="0">
                <a:ln/>
                <a:solidFill>
                  <a:srgbClr val="000000"/>
                </a:solidFill>
                <a:latin typeface="Corbel" panose="020B0503020204020204" pitchFamily="34" charset="0"/>
                <a:cs typeface="Avenir Light"/>
              </a:rPr>
              <a:t>deep </a:t>
            </a:r>
            <a:r>
              <a:rPr lang="en-US" sz="2800" b="1" dirty="0" smtClean="0">
                <a:ln/>
                <a:solidFill>
                  <a:srgbClr val="000000"/>
                </a:solidFill>
                <a:latin typeface="Corbel" panose="020B0503020204020204" pitchFamily="34" charset="0"/>
                <a:cs typeface="Avenir Light"/>
              </a:rPr>
              <a:t>gratitude!</a:t>
            </a:r>
          </a:p>
          <a:p>
            <a:pPr algn="ctr"/>
            <a:r>
              <a:rPr lang="en-US" sz="2000" b="1" dirty="0">
                <a:ln/>
                <a:solidFill>
                  <a:srgbClr val="000000"/>
                </a:solidFill>
                <a:latin typeface="Corbel" panose="020B0503020204020204" pitchFamily="34" charset="0"/>
                <a:cs typeface="Avenir Light"/>
              </a:rPr>
              <a:t> </a:t>
            </a:r>
          </a:p>
          <a:p>
            <a:pPr algn="ctr"/>
            <a:r>
              <a:rPr lang="en-US" sz="2000" b="1" dirty="0">
                <a:ln/>
                <a:solidFill>
                  <a:srgbClr val="000000"/>
                </a:solidFill>
                <a:latin typeface="Corbel" panose="020B0503020204020204" pitchFamily="34" charset="0"/>
                <a:cs typeface="Avenir Light"/>
              </a:rPr>
              <a:t>Andrea B. Wasserman, President, Social Profit Ventures</a:t>
            </a:r>
          </a:p>
          <a:p>
            <a:pPr algn="ctr"/>
            <a:r>
              <a:rPr lang="en-US" sz="2000" b="1" u="sng" dirty="0" smtClean="0">
                <a:ln/>
                <a:solidFill>
                  <a:srgbClr val="000000"/>
                </a:solidFill>
                <a:latin typeface="Corbel" panose="020B0503020204020204" pitchFamily="34" charset="0"/>
                <a:cs typeface="Avenir Light"/>
                <a:hlinkClick r:id="rId3"/>
              </a:rPr>
              <a:t>abw@socialprofitventures.com</a:t>
            </a:r>
          </a:p>
          <a:p>
            <a:pPr algn="ctr"/>
            <a:r>
              <a:rPr lang="en-US" sz="2000" b="1" u="sng" dirty="0" smtClean="0">
                <a:ln/>
                <a:solidFill>
                  <a:srgbClr val="000000"/>
                </a:solidFill>
                <a:latin typeface="Corbel" panose="020B0503020204020204" pitchFamily="34" charset="0"/>
                <a:cs typeface="Avenir Light"/>
                <a:hlinkClick r:id="rId3"/>
              </a:rPr>
              <a:t>www.socialprofitventures.com</a:t>
            </a:r>
            <a:endParaRPr lang="en-US" sz="2000" b="1" dirty="0">
              <a:ln/>
              <a:solidFill>
                <a:srgbClr val="000000"/>
              </a:solidFill>
              <a:latin typeface="Corbel" panose="020B0503020204020204" pitchFamily="34" charset="0"/>
              <a:cs typeface="Avenir Light"/>
            </a:endParaRPr>
          </a:p>
          <a:p>
            <a:pPr algn="ctr"/>
            <a:r>
              <a:rPr lang="en-US" sz="2000" b="1" dirty="0">
                <a:ln/>
                <a:solidFill>
                  <a:srgbClr val="000000"/>
                </a:solidFill>
                <a:latin typeface="Corbel" panose="020B0503020204020204" pitchFamily="34" charset="0"/>
                <a:cs typeface="Avenir Light"/>
              </a:rPr>
              <a:t>202-271-2469</a:t>
            </a:r>
          </a:p>
          <a:p>
            <a:pPr algn="ctr"/>
            <a:r>
              <a:rPr lang="en-US" sz="1400" b="1" dirty="0" smtClean="0">
                <a:ln/>
                <a:solidFill>
                  <a:srgbClr val="000000"/>
                </a:solidFill>
                <a:cs typeface="Avenir Light"/>
              </a:rPr>
              <a:t>Edited by Zach</a:t>
            </a:r>
            <a:endParaRPr lang="en-US" sz="1400" b="1" dirty="0">
              <a:ln/>
              <a:solidFill>
                <a:srgbClr val="000000"/>
              </a:solidFill>
              <a:cs typeface="Avenir Light"/>
            </a:endParaRPr>
          </a:p>
        </p:txBody>
      </p:sp>
      <p:sp>
        <p:nvSpPr>
          <p:cNvPr id="5" name="Footer Placeholder 4"/>
          <p:cNvSpPr>
            <a:spLocks noGrp="1"/>
          </p:cNvSpPr>
          <p:nvPr>
            <p:ph type="ftr" sz="quarter" idx="11"/>
          </p:nvPr>
        </p:nvSpPr>
        <p:spPr/>
        <p:txBody>
          <a:bodyPr/>
          <a:lstStyle/>
          <a:p>
            <a:r>
              <a:rPr lang="en-US" smtClean="0"/>
              <a:t>www.socialprofitventures.com</a:t>
            </a:r>
            <a:endParaRPr lang="en-US"/>
          </a:p>
        </p:txBody>
      </p:sp>
      <p:sp>
        <p:nvSpPr>
          <p:cNvPr id="7" name="Slide Number Placeholder 6"/>
          <p:cNvSpPr>
            <a:spLocks noGrp="1"/>
          </p:cNvSpPr>
          <p:nvPr>
            <p:ph type="sldNum" sz="quarter" idx="12"/>
          </p:nvPr>
        </p:nvSpPr>
        <p:spPr/>
        <p:txBody>
          <a:bodyPr/>
          <a:lstStyle/>
          <a:p>
            <a:fld id="{BF49E64D-B1BC-7743-B771-82A697A3F6B8}" type="slidenum">
              <a:rPr lang="en-US" smtClean="0"/>
              <a:pPr/>
              <a:t>31</a:t>
            </a:fld>
            <a:endParaRPr lang="en-US"/>
          </a:p>
        </p:txBody>
      </p:sp>
    </p:spTree>
    <p:extLst>
      <p:ext uri="{BB962C8B-B14F-4D97-AF65-F5344CB8AC3E}">
        <p14:creationId xmlns:p14="http://schemas.microsoft.com/office/powerpoint/2010/main" val="1633387848"/>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lumMod val="85000"/>
            </a:schemeClr>
          </a:solidFill>
          <a:ln>
            <a:solidFill>
              <a:srgbClr val="121429"/>
            </a:solidFill>
          </a:ln>
        </p:spPr>
        <p:txBody>
          <a:bodyPr>
            <a:normAutofit/>
          </a:bodyPr>
          <a:lstStyle/>
          <a:p>
            <a:r>
              <a:rPr lang="en-US" sz="3600" dirty="0" smtClean="0">
                <a:solidFill>
                  <a:srgbClr val="000000"/>
                </a:solidFill>
                <a:latin typeface="Corbel" panose="020B0503020204020204" pitchFamily="34" charset="0"/>
                <a:cs typeface="Avenir Light"/>
              </a:rPr>
              <a:t>foundation of your practice</a:t>
            </a:r>
            <a:endParaRPr lang="en-US" sz="3600" dirty="0">
              <a:solidFill>
                <a:srgbClr val="000000"/>
              </a:solidFill>
              <a:latin typeface="Corbel" panose="020B0503020204020204" pitchFamily="34" charset="0"/>
              <a:cs typeface="Avenir Light"/>
            </a:endParaRPr>
          </a:p>
        </p:txBody>
      </p:sp>
      <p:sp>
        <p:nvSpPr>
          <p:cNvPr id="3" name="Text Placeholder 2"/>
          <p:cNvSpPr>
            <a:spLocks noGrp="1"/>
          </p:cNvSpPr>
          <p:nvPr>
            <p:ph type="body" idx="1"/>
          </p:nvPr>
        </p:nvSpPr>
        <p:spPr/>
        <p:txBody>
          <a:bodyPr>
            <a:normAutofit/>
          </a:bodyPr>
          <a:lstStyle/>
          <a:p>
            <a:r>
              <a:rPr lang="en-US" sz="4400" b="1" dirty="0" smtClean="0">
                <a:solidFill>
                  <a:srgbClr val="000000"/>
                </a:solidFill>
                <a:latin typeface="Corbel" panose="020B0503020204020204" pitchFamily="34" charset="0"/>
                <a:cs typeface="Avenir Light"/>
              </a:rPr>
              <a:t>Part Two: </a:t>
            </a:r>
            <a:r>
              <a:rPr lang="en-US" sz="4400" b="1" i="1" dirty="0" smtClean="0">
                <a:solidFill>
                  <a:srgbClr val="000000"/>
                </a:solidFill>
                <a:latin typeface="Corbel" panose="020B0503020204020204" pitchFamily="34" charset="0"/>
                <a:cs typeface="Avenir Light"/>
              </a:rPr>
              <a:t>Inspire</a:t>
            </a:r>
            <a:endParaRPr lang="en-US" sz="4400" b="1" i="1" dirty="0">
              <a:solidFill>
                <a:srgbClr val="000000"/>
              </a:solidFill>
              <a:latin typeface="Corbel" panose="020B0503020204020204" pitchFamily="34" charset="0"/>
              <a:cs typeface="Avenir Light"/>
            </a:endParaRPr>
          </a:p>
        </p:txBody>
      </p:sp>
      <p:sp>
        <p:nvSpPr>
          <p:cNvPr id="4" name="Footer Placeholder 3"/>
          <p:cNvSpPr>
            <a:spLocks noGrp="1"/>
          </p:cNvSpPr>
          <p:nvPr>
            <p:ph type="ftr" sz="quarter" idx="11"/>
          </p:nvPr>
        </p:nvSpPr>
        <p:spPr/>
        <p:txBody>
          <a:bodyPr/>
          <a:lstStyle/>
          <a:p>
            <a:r>
              <a:rPr lang="en-US" smtClean="0"/>
              <a:t>www.socialprofitventures.com</a:t>
            </a:r>
            <a:endParaRPr lang="en-US"/>
          </a:p>
        </p:txBody>
      </p:sp>
      <p:sp>
        <p:nvSpPr>
          <p:cNvPr id="6" name="Slide Number Placeholder 5"/>
          <p:cNvSpPr>
            <a:spLocks noGrp="1"/>
          </p:cNvSpPr>
          <p:nvPr>
            <p:ph type="sldNum" sz="quarter" idx="12"/>
          </p:nvPr>
        </p:nvSpPr>
        <p:spPr/>
        <p:txBody>
          <a:bodyPr/>
          <a:lstStyle/>
          <a:p>
            <a:fld id="{BF49E64D-B1BC-7743-B771-82A697A3F6B8}" type="slidenum">
              <a:rPr lang="en-US" smtClean="0"/>
              <a:pPr/>
              <a:t>4</a:t>
            </a:fld>
            <a:endParaRPr lang="en-US"/>
          </a:p>
        </p:txBody>
      </p:sp>
    </p:spTree>
    <p:extLst>
      <p:ext uri="{BB962C8B-B14F-4D97-AF65-F5344CB8AC3E}">
        <p14:creationId xmlns:p14="http://schemas.microsoft.com/office/powerpoint/2010/main" val="755891592"/>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000000"/>
                </a:solidFill>
                <a:latin typeface="Corbel" panose="020B0503020204020204" pitchFamily="34" charset="0"/>
                <a:cs typeface="Avenir Light"/>
              </a:rPr>
              <a:t>Exercise Two (PN 5):</a:t>
            </a:r>
            <a:br>
              <a:rPr lang="en-US" b="1" dirty="0" smtClean="0">
                <a:solidFill>
                  <a:srgbClr val="000000"/>
                </a:solidFill>
                <a:latin typeface="Corbel" panose="020B0503020204020204" pitchFamily="34" charset="0"/>
                <a:cs typeface="Avenir Light"/>
              </a:rPr>
            </a:br>
            <a:r>
              <a:rPr lang="en-US" b="1" dirty="0" smtClean="0">
                <a:solidFill>
                  <a:srgbClr val="000000"/>
                </a:solidFill>
                <a:latin typeface="Corbel" panose="020B0503020204020204" pitchFamily="34" charset="0"/>
                <a:cs typeface="Avenir Light"/>
              </a:rPr>
              <a:t>Passion, Mission, Impact, Need</a:t>
            </a:r>
            <a:endParaRPr lang="en-US" b="1" dirty="0">
              <a:solidFill>
                <a:srgbClr val="000000"/>
              </a:solidFill>
              <a:latin typeface="Corbel" panose="020B0503020204020204" pitchFamily="34" charset="0"/>
              <a:cs typeface="Avenir Light"/>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25977962"/>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Footer Placeholder 2"/>
          <p:cNvSpPr>
            <a:spLocks noGrp="1"/>
          </p:cNvSpPr>
          <p:nvPr>
            <p:ph type="ftr" sz="quarter" idx="11"/>
          </p:nvPr>
        </p:nvSpPr>
        <p:spPr/>
        <p:txBody>
          <a:bodyPr/>
          <a:lstStyle/>
          <a:p>
            <a:r>
              <a:rPr lang="en-US" smtClean="0"/>
              <a:t>www.socialprofitventures.com</a:t>
            </a:r>
            <a:endParaRPr lang="en-US"/>
          </a:p>
        </p:txBody>
      </p:sp>
      <p:sp>
        <p:nvSpPr>
          <p:cNvPr id="6" name="Slide Number Placeholder 5"/>
          <p:cNvSpPr>
            <a:spLocks noGrp="1"/>
          </p:cNvSpPr>
          <p:nvPr>
            <p:ph type="sldNum" sz="quarter" idx="12"/>
          </p:nvPr>
        </p:nvSpPr>
        <p:spPr/>
        <p:txBody>
          <a:bodyPr/>
          <a:lstStyle/>
          <a:p>
            <a:fld id="{BF49E64D-B1BC-7743-B771-82A697A3F6B8}" type="slidenum">
              <a:rPr lang="en-US" smtClean="0"/>
              <a:pPr/>
              <a:t>5</a:t>
            </a:fld>
            <a:endParaRPr lang="en-US"/>
          </a:p>
        </p:txBody>
      </p:sp>
    </p:spTree>
    <p:extLst>
      <p:ext uri="{BB962C8B-B14F-4D97-AF65-F5344CB8AC3E}">
        <p14:creationId xmlns:p14="http://schemas.microsoft.com/office/powerpoint/2010/main" val="1690024171"/>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7019" y="342107"/>
            <a:ext cx="8820726" cy="1143000"/>
          </a:xfrm>
        </p:spPr>
        <p:txBody>
          <a:bodyPr>
            <a:noAutofit/>
          </a:bodyPr>
          <a:lstStyle/>
          <a:p>
            <a:pPr algn="ctr"/>
            <a:r>
              <a:rPr lang="en-US" sz="4000" b="1" dirty="0" smtClean="0">
                <a:solidFill>
                  <a:srgbClr val="000000"/>
                </a:solidFill>
                <a:latin typeface="Corbel" panose="020B0503020204020204" pitchFamily="34" charset="0"/>
                <a:cs typeface="Avenir Light"/>
              </a:rPr>
              <a:t>Knowing Your Donor’s/Prospect’s Story</a:t>
            </a:r>
            <a:endParaRPr lang="en-US" sz="4000" b="1" dirty="0">
              <a:solidFill>
                <a:srgbClr val="000000"/>
              </a:solidFill>
              <a:latin typeface="Corbel" panose="020B0503020204020204" pitchFamily="34" charset="0"/>
              <a:cs typeface="Avenir Light"/>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018344868"/>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Footer Placeholder 4"/>
          <p:cNvSpPr>
            <a:spLocks noGrp="1"/>
          </p:cNvSpPr>
          <p:nvPr>
            <p:ph type="ftr" sz="quarter" idx="11"/>
          </p:nvPr>
        </p:nvSpPr>
        <p:spPr/>
        <p:txBody>
          <a:bodyPr/>
          <a:lstStyle/>
          <a:p>
            <a:r>
              <a:rPr lang="en-US" smtClean="0"/>
              <a:t>www.socialprofitventures.com</a:t>
            </a:r>
            <a:endParaRPr lang="en-US"/>
          </a:p>
        </p:txBody>
      </p:sp>
      <p:sp>
        <p:nvSpPr>
          <p:cNvPr id="3" name="Slide Number Placeholder 2"/>
          <p:cNvSpPr>
            <a:spLocks noGrp="1"/>
          </p:cNvSpPr>
          <p:nvPr>
            <p:ph type="sldNum" sz="quarter" idx="12"/>
          </p:nvPr>
        </p:nvSpPr>
        <p:spPr/>
        <p:txBody>
          <a:bodyPr/>
          <a:lstStyle/>
          <a:p>
            <a:fld id="{BF49E64D-B1BC-7743-B771-82A697A3F6B8}" type="slidenum">
              <a:rPr lang="en-US" smtClean="0"/>
              <a:pPr/>
              <a:t>6</a:t>
            </a:fld>
            <a:endParaRPr lang="en-US"/>
          </a:p>
        </p:txBody>
      </p:sp>
      <p:sp>
        <p:nvSpPr>
          <p:cNvPr id="6" name="TextBox 5"/>
          <p:cNvSpPr txBox="1"/>
          <p:nvPr/>
        </p:nvSpPr>
        <p:spPr>
          <a:xfrm>
            <a:off x="3175000" y="2484213"/>
            <a:ext cx="2784764" cy="923330"/>
          </a:xfrm>
          <a:prstGeom prst="rect">
            <a:avLst/>
          </a:prstGeom>
          <a:noFill/>
        </p:spPr>
        <p:txBody>
          <a:bodyPr wrap="square" rtlCol="0">
            <a:spAutoFit/>
          </a:bodyPr>
          <a:lstStyle/>
          <a:p>
            <a:pPr lvl="0" algn="ctr"/>
            <a:r>
              <a:rPr lang="en-US" dirty="0" smtClean="0">
                <a:latin typeface="Corbel" panose="020B0503020204020204" pitchFamily="34" charset="0"/>
                <a:cs typeface="Avenir Light"/>
              </a:rPr>
              <a:t>WHAT</a:t>
            </a:r>
            <a:r>
              <a:rPr lang="en-US" dirty="0">
                <a:latin typeface="Corbel" panose="020B0503020204020204" pitchFamily="34" charset="0"/>
                <a:cs typeface="Avenir Light"/>
              </a:rPr>
              <a:t> </a:t>
            </a:r>
            <a:r>
              <a:rPr lang="en-US" dirty="0" smtClean="0">
                <a:latin typeface="Corbel" panose="020B0503020204020204" pitchFamily="34" charset="0"/>
                <a:cs typeface="Avenir Light"/>
              </a:rPr>
              <a:t>IS </a:t>
            </a:r>
            <a:r>
              <a:rPr lang="en-US" dirty="0">
                <a:latin typeface="Corbel" panose="020B0503020204020204" pitchFamily="34" charset="0"/>
                <a:cs typeface="Avenir Light"/>
              </a:rPr>
              <a:t>IMPORTANT TO THE INVESTOR/DONOR? AND WHY?</a:t>
            </a:r>
          </a:p>
        </p:txBody>
      </p:sp>
      <p:sp>
        <p:nvSpPr>
          <p:cNvPr id="7" name="TextBox 6"/>
          <p:cNvSpPr txBox="1"/>
          <p:nvPr/>
        </p:nvSpPr>
        <p:spPr>
          <a:xfrm>
            <a:off x="2202873" y="4166688"/>
            <a:ext cx="2364509" cy="1200329"/>
          </a:xfrm>
          <a:prstGeom prst="rect">
            <a:avLst/>
          </a:prstGeom>
          <a:noFill/>
        </p:spPr>
        <p:txBody>
          <a:bodyPr wrap="square" rtlCol="0">
            <a:spAutoFit/>
          </a:bodyPr>
          <a:lstStyle/>
          <a:p>
            <a:pPr algn="ctr"/>
            <a:r>
              <a:rPr lang="en-US" dirty="0">
                <a:latin typeface="Corbel" panose="020B0503020204020204" pitchFamily="34" charset="0"/>
                <a:cs typeface="Avenir Light"/>
              </a:rPr>
              <a:t>WHAT ARE EXAMPLES OF COMMUNAL IMPACT?</a:t>
            </a:r>
          </a:p>
          <a:p>
            <a:endParaRPr lang="en-US" dirty="0"/>
          </a:p>
        </p:txBody>
      </p:sp>
      <p:sp>
        <p:nvSpPr>
          <p:cNvPr id="8" name="TextBox 7"/>
          <p:cNvSpPr txBox="1"/>
          <p:nvPr/>
        </p:nvSpPr>
        <p:spPr>
          <a:xfrm>
            <a:off x="4865254" y="4166688"/>
            <a:ext cx="2309091" cy="1477328"/>
          </a:xfrm>
          <a:prstGeom prst="rect">
            <a:avLst/>
          </a:prstGeom>
          <a:noFill/>
        </p:spPr>
        <p:txBody>
          <a:bodyPr wrap="square" rtlCol="0">
            <a:spAutoFit/>
          </a:bodyPr>
          <a:lstStyle/>
          <a:p>
            <a:pPr algn="ctr"/>
            <a:r>
              <a:rPr lang="en-US" dirty="0">
                <a:latin typeface="Corbel" panose="020B0503020204020204" pitchFamily="34" charset="0"/>
                <a:cs typeface="Avenir Light"/>
              </a:rPr>
              <a:t>WHAT IS YOUR ORGANIZATION DOING THAT NO ONE ELSE IS DOING?</a:t>
            </a:r>
          </a:p>
          <a:p>
            <a:endParaRPr lang="en-US" dirty="0"/>
          </a:p>
        </p:txBody>
      </p:sp>
    </p:spTree>
    <p:extLst>
      <p:ext uri="{BB962C8B-B14F-4D97-AF65-F5344CB8AC3E}">
        <p14:creationId xmlns:p14="http://schemas.microsoft.com/office/powerpoint/2010/main" val="4174853407"/>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000000"/>
                </a:solidFill>
                <a:latin typeface="Corbel" panose="020B0503020204020204" pitchFamily="34" charset="0"/>
                <a:cs typeface="Avenir Light"/>
              </a:rPr>
              <a:t>Inspired Donor: </a:t>
            </a:r>
            <a:br>
              <a:rPr lang="en-US" b="1" dirty="0" smtClean="0">
                <a:solidFill>
                  <a:srgbClr val="000000"/>
                </a:solidFill>
                <a:latin typeface="Corbel" panose="020B0503020204020204" pitchFamily="34" charset="0"/>
                <a:cs typeface="Avenir Light"/>
              </a:rPr>
            </a:br>
            <a:r>
              <a:rPr lang="en-US" b="1" dirty="0" smtClean="0">
                <a:solidFill>
                  <a:srgbClr val="000000"/>
                </a:solidFill>
                <a:latin typeface="Corbel" panose="020B0503020204020204" pitchFamily="34" charset="0"/>
                <a:cs typeface="Avenir Light"/>
              </a:rPr>
              <a:t>Synthesis of These Elements</a:t>
            </a:r>
            <a:endParaRPr lang="en-US" b="1" dirty="0">
              <a:solidFill>
                <a:srgbClr val="000000"/>
              </a:solidFill>
              <a:latin typeface="Corbel" panose="020B0503020204020204" pitchFamily="34" charset="0"/>
              <a:cs typeface="Avenir Light"/>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082583457"/>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Footer Placeholder 3"/>
          <p:cNvSpPr>
            <a:spLocks noGrp="1"/>
          </p:cNvSpPr>
          <p:nvPr>
            <p:ph type="ftr" sz="quarter" idx="11"/>
          </p:nvPr>
        </p:nvSpPr>
        <p:spPr/>
        <p:txBody>
          <a:bodyPr/>
          <a:lstStyle/>
          <a:p>
            <a:r>
              <a:rPr lang="en-US" smtClean="0"/>
              <a:t>www.socialprofitventures.com</a:t>
            </a:r>
            <a:endParaRPr lang="en-US"/>
          </a:p>
        </p:txBody>
      </p:sp>
      <p:sp>
        <p:nvSpPr>
          <p:cNvPr id="3" name="Slide Number Placeholder 2"/>
          <p:cNvSpPr>
            <a:spLocks noGrp="1"/>
          </p:cNvSpPr>
          <p:nvPr>
            <p:ph type="sldNum" sz="quarter" idx="12"/>
          </p:nvPr>
        </p:nvSpPr>
        <p:spPr/>
        <p:txBody>
          <a:bodyPr/>
          <a:lstStyle/>
          <a:p>
            <a:fld id="{BF49E64D-B1BC-7743-B771-82A697A3F6B8}" type="slidenum">
              <a:rPr lang="en-US" smtClean="0"/>
              <a:pPr/>
              <a:t>7</a:t>
            </a:fld>
            <a:endParaRPr lang="en-US"/>
          </a:p>
        </p:txBody>
      </p:sp>
    </p:spTree>
    <p:extLst>
      <p:ext uri="{BB962C8B-B14F-4D97-AF65-F5344CB8AC3E}">
        <p14:creationId xmlns:p14="http://schemas.microsoft.com/office/powerpoint/2010/main" val="4025734420"/>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solidFill>
            <a:schemeClr val="bg1">
              <a:lumMod val="85000"/>
            </a:schemeClr>
          </a:solidFill>
          <a:ln>
            <a:solidFill>
              <a:srgbClr val="121429"/>
            </a:solidFill>
          </a:ln>
        </p:spPr>
        <p:txBody>
          <a:bodyPr>
            <a:normAutofit/>
          </a:bodyPr>
          <a:lstStyle/>
          <a:p>
            <a:r>
              <a:rPr lang="en-US" sz="3600" dirty="0" smtClean="0">
                <a:solidFill>
                  <a:srgbClr val="000000"/>
                </a:solidFill>
                <a:latin typeface="Corbel" panose="020B0503020204020204" pitchFamily="34" charset="0"/>
                <a:cs typeface="Avenir Light"/>
              </a:rPr>
              <a:t>Your Methodology</a:t>
            </a:r>
            <a:endParaRPr lang="en-US" sz="3600" dirty="0">
              <a:solidFill>
                <a:srgbClr val="000000"/>
              </a:solidFill>
              <a:latin typeface="Corbel" panose="020B0503020204020204" pitchFamily="34" charset="0"/>
              <a:cs typeface="Avenir Light"/>
            </a:endParaRPr>
          </a:p>
        </p:txBody>
      </p:sp>
      <p:sp>
        <p:nvSpPr>
          <p:cNvPr id="8" name="Text Placeholder 7"/>
          <p:cNvSpPr>
            <a:spLocks noGrp="1"/>
          </p:cNvSpPr>
          <p:nvPr>
            <p:ph type="body" idx="1"/>
          </p:nvPr>
        </p:nvSpPr>
        <p:spPr/>
        <p:txBody>
          <a:bodyPr>
            <a:normAutofit/>
          </a:bodyPr>
          <a:lstStyle/>
          <a:p>
            <a:r>
              <a:rPr lang="en-US" sz="4400" b="1" dirty="0" smtClean="0">
                <a:solidFill>
                  <a:srgbClr val="000000"/>
                </a:solidFill>
                <a:latin typeface="Corbel" panose="020B0503020204020204" pitchFamily="34" charset="0"/>
                <a:cs typeface="Avenir Light"/>
              </a:rPr>
              <a:t>Part Three: </a:t>
            </a:r>
            <a:r>
              <a:rPr lang="en-US" sz="4400" b="1" i="1" dirty="0" smtClean="0">
                <a:solidFill>
                  <a:srgbClr val="000000"/>
                </a:solidFill>
                <a:latin typeface="Corbel" panose="020B0503020204020204" pitchFamily="34" charset="0"/>
                <a:cs typeface="Avenir Light"/>
              </a:rPr>
              <a:t>Bolster</a:t>
            </a:r>
          </a:p>
        </p:txBody>
      </p:sp>
      <p:sp>
        <p:nvSpPr>
          <p:cNvPr id="2" name="Footer Placeholder 1"/>
          <p:cNvSpPr>
            <a:spLocks noGrp="1"/>
          </p:cNvSpPr>
          <p:nvPr>
            <p:ph type="ftr" sz="quarter" idx="11"/>
          </p:nvPr>
        </p:nvSpPr>
        <p:spPr/>
        <p:txBody>
          <a:bodyPr/>
          <a:lstStyle/>
          <a:p>
            <a:r>
              <a:rPr lang="en-US" smtClean="0"/>
              <a:t>www.socialprofitventures.com</a:t>
            </a:r>
            <a:endParaRPr lang="en-US"/>
          </a:p>
        </p:txBody>
      </p:sp>
      <p:sp>
        <p:nvSpPr>
          <p:cNvPr id="6" name="Slide Number Placeholder 5"/>
          <p:cNvSpPr>
            <a:spLocks noGrp="1"/>
          </p:cNvSpPr>
          <p:nvPr>
            <p:ph type="sldNum" sz="quarter" idx="12"/>
          </p:nvPr>
        </p:nvSpPr>
        <p:spPr/>
        <p:txBody>
          <a:bodyPr/>
          <a:lstStyle/>
          <a:p>
            <a:fld id="{BF49E64D-B1BC-7743-B771-82A697A3F6B8}" type="slidenum">
              <a:rPr lang="en-US" smtClean="0"/>
              <a:pPr/>
              <a:t>8</a:t>
            </a:fld>
            <a:endParaRPr lang="en-US"/>
          </a:p>
        </p:txBody>
      </p:sp>
    </p:spTree>
    <p:extLst>
      <p:ext uri="{BB962C8B-B14F-4D97-AF65-F5344CB8AC3E}">
        <p14:creationId xmlns:p14="http://schemas.microsoft.com/office/powerpoint/2010/main" val="3535139286"/>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34851167"/>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Footer Placeholder 2"/>
          <p:cNvSpPr>
            <a:spLocks noGrp="1"/>
          </p:cNvSpPr>
          <p:nvPr>
            <p:ph type="ftr" sz="quarter" idx="11"/>
          </p:nvPr>
        </p:nvSpPr>
        <p:spPr/>
        <p:txBody>
          <a:bodyPr/>
          <a:lstStyle/>
          <a:p>
            <a:r>
              <a:rPr lang="en-US" smtClean="0"/>
              <a:t>www.socialprofitventures.com</a:t>
            </a:r>
            <a:endParaRPr lang="en-US"/>
          </a:p>
        </p:txBody>
      </p:sp>
      <p:sp>
        <p:nvSpPr>
          <p:cNvPr id="6" name="Slide Number Placeholder 5"/>
          <p:cNvSpPr>
            <a:spLocks noGrp="1"/>
          </p:cNvSpPr>
          <p:nvPr>
            <p:ph type="sldNum" sz="quarter" idx="12"/>
          </p:nvPr>
        </p:nvSpPr>
        <p:spPr/>
        <p:txBody>
          <a:bodyPr/>
          <a:lstStyle/>
          <a:p>
            <a:fld id="{BF49E64D-B1BC-7743-B771-82A697A3F6B8}" type="slidenum">
              <a:rPr lang="en-US" smtClean="0"/>
              <a:pPr/>
              <a:t>9</a:t>
            </a:fld>
            <a:endParaRPr lang="en-US"/>
          </a:p>
        </p:txBody>
      </p:sp>
    </p:spTree>
    <p:extLst>
      <p:ext uri="{BB962C8B-B14F-4D97-AF65-F5344CB8AC3E}">
        <p14:creationId xmlns:p14="http://schemas.microsoft.com/office/powerpoint/2010/main" val="1629610194"/>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29084</TotalTime>
  <Words>1557</Words>
  <Application>Microsoft Macintosh PowerPoint</Application>
  <PresentationFormat>On-screen Show (4:3)</PresentationFormat>
  <Paragraphs>328</Paragraphs>
  <Slides>31</Slides>
  <Notes>29</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Office Theme</vt:lpstr>
      <vt:lpstr>PowerPoint Presentation</vt:lpstr>
      <vt:lpstr>Agenda Inspire*Bolster*Empower</vt:lpstr>
      <vt:lpstr>Exercise One (PN 4): In a Word…</vt:lpstr>
      <vt:lpstr>foundation of your practice</vt:lpstr>
      <vt:lpstr>Exercise Two (PN 5): Passion, Mission, Impact, Need</vt:lpstr>
      <vt:lpstr>Knowing Your Donor’s/Prospect’s Story</vt:lpstr>
      <vt:lpstr>Inspired Donor:  Synthesis of These Elements</vt:lpstr>
      <vt:lpstr>Your Methodology</vt:lpstr>
      <vt:lpstr>PowerPoint Presentation</vt:lpstr>
      <vt:lpstr>The Journey:  Development Relationship Cycle</vt:lpstr>
      <vt:lpstr>Identification</vt:lpstr>
      <vt:lpstr> ABCs of Identifying Prospects </vt:lpstr>
      <vt:lpstr>Fruitful Place to Source</vt:lpstr>
      <vt:lpstr>Exercise Four (PN 10): Collective Wisdom</vt:lpstr>
      <vt:lpstr>Discovery</vt:lpstr>
      <vt:lpstr>Moves Management</vt:lpstr>
      <vt:lpstr>Components of  Moves Management Program</vt:lpstr>
      <vt:lpstr> Cultivation</vt:lpstr>
      <vt:lpstr> Exercise Four (PN 14):  Cultivation Strategies That Inspire </vt:lpstr>
      <vt:lpstr>PowerPoint Presentation</vt:lpstr>
      <vt:lpstr>Moment of Fundraising Truth</vt:lpstr>
      <vt:lpstr>PowerPoint Presentation</vt:lpstr>
      <vt:lpstr>Solicitation: Wisdom from Colleagues</vt:lpstr>
      <vt:lpstr>Exercise Six (PN 15-16): Personalize Solicitation Pop Quiz</vt:lpstr>
      <vt:lpstr>Exercise Six (PN 15-16): Personalize Solicitation Pop Quiz</vt:lpstr>
      <vt:lpstr>Stewardship</vt:lpstr>
      <vt:lpstr>Practice</vt:lpstr>
      <vt:lpstr>PowerPoint Presentation</vt:lpstr>
      <vt:lpstr>Exercise Six (PN 17):  Practice the Ask Over Lunch or Coffee</vt:lpstr>
      <vt:lpstr>PowerPoint Presentation</vt:lpstr>
      <vt:lpstr>PowerPoint Presentation</vt:lpstr>
    </vt:vector>
  </TitlesOfParts>
  <Company>Social Profit Ventures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Art &amp; Science of Relationships</dc:title>
  <dc:creator>Andrea Wasserman</dc:creator>
  <cp:lastModifiedBy>Andrea Wasserman</cp:lastModifiedBy>
  <cp:revision>310</cp:revision>
  <cp:lastPrinted>2017-09-06T00:24:26Z</cp:lastPrinted>
  <dcterms:created xsi:type="dcterms:W3CDTF">2017-02-13T19:17:36Z</dcterms:created>
  <dcterms:modified xsi:type="dcterms:W3CDTF">2017-10-26T19:55:05Z</dcterms:modified>
</cp:coreProperties>
</file>