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6" r:id="rId2"/>
    <p:sldId id="259" r:id="rId3"/>
    <p:sldId id="283" r:id="rId4"/>
    <p:sldId id="260" r:id="rId5"/>
    <p:sldId id="277" r:id="rId6"/>
    <p:sldId id="263" r:id="rId7"/>
    <p:sldId id="279" r:id="rId8"/>
    <p:sldId id="280" r:id="rId9"/>
    <p:sldId id="281" r:id="rId10"/>
    <p:sldId id="282" r:id="rId11"/>
    <p:sldId id="264" r:id="rId12"/>
    <p:sldId id="265" r:id="rId13"/>
    <p:sldId id="272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ian Eid" initials="JE" lastIdx="3" clrIdx="0">
    <p:extLst>
      <p:ext uri="{19B8F6BF-5375-455C-9EA6-DF929625EA0E}">
        <p15:presenceInfo xmlns:p15="http://schemas.microsoft.com/office/powerpoint/2012/main" userId="S-1-5-21-2609738339-73547988-3915443072-26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5628" autoAdjust="0"/>
  </p:normalViewPr>
  <p:slideViewPr>
    <p:cSldViewPr snapToGrid="0">
      <p:cViewPr varScale="1">
        <p:scale>
          <a:sx n="38" d="100"/>
          <a:sy n="38" d="100"/>
        </p:scale>
        <p:origin x="21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Executives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Strategic planning</c:v>
                </c:pt>
                <c:pt idx="1">
                  <c:v>Strengthen board recruitment</c:v>
                </c:pt>
                <c:pt idx="2">
                  <c:v>Commitment &amp; engagement</c:v>
                </c:pt>
                <c:pt idx="3">
                  <c:v>Board leadership pipeline</c:v>
                </c:pt>
                <c:pt idx="4">
                  <c:v>Outreach &amp; Ambassadorship</c:v>
                </c:pt>
                <c:pt idx="5">
                  <c:v>Fundraising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</c:v>
                </c:pt>
                <c:pt idx="1">
                  <c:v>0.21</c:v>
                </c:pt>
                <c:pt idx="2">
                  <c:v>0.28000000000000003</c:v>
                </c:pt>
                <c:pt idx="3">
                  <c:v>0.3</c:v>
                </c:pt>
                <c:pt idx="4">
                  <c:v>0.43</c:v>
                </c:pt>
                <c:pt idx="5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F9-44F6-8163-640E81FC1D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Board chairs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Strategic planning</c:v>
                </c:pt>
                <c:pt idx="1">
                  <c:v>Strengthen board recruitment</c:v>
                </c:pt>
                <c:pt idx="2">
                  <c:v>Commitment &amp; engagement</c:v>
                </c:pt>
                <c:pt idx="3">
                  <c:v>Board leadership pipeline</c:v>
                </c:pt>
                <c:pt idx="4">
                  <c:v>Outreach &amp; Ambassadorship</c:v>
                </c:pt>
                <c:pt idx="5">
                  <c:v>Fundraising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0.28000000000000003</c:v>
                </c:pt>
                <c:pt idx="1">
                  <c:v>0.23</c:v>
                </c:pt>
                <c:pt idx="2">
                  <c:v>0.32</c:v>
                </c:pt>
                <c:pt idx="3">
                  <c:v>0.35</c:v>
                </c:pt>
                <c:pt idx="4">
                  <c:v>0.42</c:v>
                </c:pt>
                <c:pt idx="5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F9-44F6-8163-640E81FC1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679630384"/>
        <c:axId val="-1679629840"/>
      </c:barChart>
      <c:catAx>
        <c:axId val="-1679630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79629840"/>
        <c:crosses val="autoZero"/>
        <c:auto val="1"/>
        <c:lblAlgn val="ctr"/>
        <c:lblOffset val="100"/>
        <c:noMultiLvlLbl val="0"/>
      </c:catAx>
      <c:valAx>
        <c:axId val="-167962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7963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D1040-29F0-4C68-989E-0B2C9B811325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858C-ACB7-4B08-B25D-1BFFD5CFE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4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E14698-2BBD-4283-8C0D-D33BB457B2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808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20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49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3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6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25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18150-F7F5-4691-93F1-9FAA0D9914F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15398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5416" y="3560291"/>
            <a:ext cx="5486400" cy="3600450"/>
          </a:xfrm>
        </p:spPr>
        <p:txBody>
          <a:bodyPr/>
          <a:lstStyle/>
          <a:p>
            <a:endParaRPr lang="en-US" sz="900" b="1" baseline="0" dirty="0" smtClean="0">
              <a:solidFill>
                <a:srgbClr val="ED7D3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9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15398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5416" y="3560291"/>
            <a:ext cx="5486400" cy="360045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sz="9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0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32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u="none" baseline="0" dirty="0" smtClean="0">
              <a:solidFill>
                <a:srgbClr val="ED7D3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22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3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54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95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913B-E1B1-4D13-A6DC-04FF0CF28E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7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4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9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2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5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3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6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3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78322-F4F0-45BA-AB51-C10A6E3B2DA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A2EF-1E8F-45ED-9F0A-B025888D7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6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margherio@cradlestocrayons.or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-yellow-shi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6674" y="4072861"/>
            <a:ext cx="2752736" cy="1909844"/>
          </a:xfrm>
          <a:prstGeom prst="rect">
            <a:avLst/>
          </a:prstGeom>
        </p:spPr>
      </p:pic>
      <p:pic>
        <p:nvPicPr>
          <p:cNvPr id="5" name="Picture 4" descr="C2C-logo-purple-powerpoi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301" y="1547581"/>
            <a:ext cx="3358722" cy="11854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09605" y="1424557"/>
            <a:ext cx="6010275" cy="107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>
              <a:defRPr/>
            </a:pPr>
            <a:r>
              <a:rPr lang="en-US" sz="3203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High Performing </a:t>
            </a:r>
            <a:r>
              <a:rPr lang="en-US" sz="3203" spc="-1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Boards:</a:t>
            </a:r>
          </a:p>
          <a:p>
            <a:pPr defTabSz="914378">
              <a:defRPr/>
            </a:pPr>
            <a:r>
              <a:rPr lang="en-US" sz="3203" spc="-1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How </a:t>
            </a:r>
            <a:r>
              <a:rPr lang="en-US" sz="3203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to build </a:t>
            </a:r>
            <a:r>
              <a:rPr lang="en-US" sz="3203" spc="-1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and sustain </a:t>
            </a:r>
            <a:r>
              <a:rPr lang="en-US" sz="3203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them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514023" y="1185841"/>
            <a:ext cx="25886" cy="24185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2" t="19699" r="9966" b="5720"/>
          <a:stretch/>
        </p:blipFill>
        <p:spPr>
          <a:xfrm>
            <a:off x="6141793" y="4111883"/>
            <a:ext cx="2752736" cy="18346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3" t="28496" r="21213"/>
          <a:stretch/>
        </p:blipFill>
        <p:spPr>
          <a:xfrm>
            <a:off x="3191364" y="4108985"/>
            <a:ext cx="2752735" cy="183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22" y="0"/>
            <a:ext cx="8866021" cy="919950"/>
          </a:xfrm>
        </p:spPr>
        <p:txBody>
          <a:bodyPr>
            <a:normAutofit/>
          </a:bodyPr>
          <a:lstStyle/>
          <a:p>
            <a:pPr algn="l"/>
            <a:r>
              <a:rPr lang="en-US" sz="2100" spc="-150" dirty="0" smtClean="0">
                <a:solidFill>
                  <a:schemeClr val="bg1">
                    <a:lumMod val="75000"/>
                  </a:schemeClr>
                </a:solidFill>
                <a:latin typeface="Open Sans Extrabold"/>
              </a:rPr>
              <a:t>Massachusetts Nonprofit Network</a:t>
            </a:r>
            <a:r>
              <a:rPr lang="en-US" sz="2100" spc="-150" dirty="0">
                <a:solidFill>
                  <a:schemeClr val="bg1">
                    <a:lumMod val="75000"/>
                  </a:schemeClr>
                </a:solidFill>
                <a:latin typeface="Open Sans Extrabold"/>
              </a:rPr>
              <a:t>			      </a:t>
            </a:r>
            <a:r>
              <a:rPr lang="en-US" sz="2100" spc="-150" dirty="0" smtClean="0">
                <a:solidFill>
                  <a:schemeClr val="bg1">
                    <a:lumMod val="75000"/>
                  </a:schemeClr>
                </a:solidFill>
                <a:latin typeface="Open Sans Extrabold"/>
              </a:rPr>
              <a:t>	  November 1 , </a:t>
            </a:r>
            <a:r>
              <a:rPr lang="en-US" sz="2100" spc="-150" dirty="0">
                <a:solidFill>
                  <a:schemeClr val="bg1">
                    <a:lumMod val="75000"/>
                  </a:schemeClr>
                </a:solidFill>
                <a:latin typeface="Open Sans Extrabold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41793" y="6356351"/>
            <a:ext cx="2373557" cy="497589"/>
          </a:xfrm>
        </p:spPr>
        <p:txBody>
          <a:bodyPr/>
          <a:lstStyle/>
          <a:p>
            <a:pPr algn="r"/>
            <a:fld id="{9001FEE7-084D-4A96-8EA0-40E78BE16633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09605" y="253022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spc="-150" dirty="0">
                <a:solidFill>
                  <a:schemeClr val="bg1">
                    <a:lumMod val="50000"/>
                  </a:schemeClr>
                </a:solidFill>
                <a:ea typeface="Open Sans Light" pitchFamily="34" charset="0"/>
                <a:cs typeface="Open Sans Light" pitchFamily="34" charset="0"/>
              </a:rPr>
              <a:t>Lynn </a:t>
            </a:r>
            <a:r>
              <a:rPr lang="en-CA" sz="2800" spc="-150" dirty="0" err="1">
                <a:solidFill>
                  <a:schemeClr val="bg1">
                    <a:lumMod val="50000"/>
                  </a:schemeClr>
                </a:solidFill>
                <a:ea typeface="Open Sans Light" pitchFamily="34" charset="0"/>
                <a:cs typeface="Open Sans Light" pitchFamily="34" charset="0"/>
              </a:rPr>
              <a:t>Margherio</a:t>
            </a:r>
            <a:r>
              <a:rPr lang="en-CA" sz="2800" spc="-150" dirty="0">
                <a:solidFill>
                  <a:schemeClr val="bg1">
                    <a:lumMod val="50000"/>
                  </a:schemeClr>
                </a:solidFill>
                <a:ea typeface="Open Sans Light" pitchFamily="34" charset="0"/>
                <a:cs typeface="Open Sans Light" pitchFamily="34" charset="0"/>
              </a:rPr>
              <a:t>, Founder &amp; CEO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spc="-150" dirty="0">
                <a:solidFill>
                  <a:schemeClr val="bg1">
                    <a:lumMod val="50000"/>
                  </a:schemeClr>
                </a:solidFill>
                <a:ea typeface="Open Sans Light" pitchFamily="34" charset="0"/>
                <a:cs typeface="Open Sans Light" pitchFamily="34" charset="0"/>
              </a:rPr>
              <a:t>Cradles to Crayons </a:t>
            </a:r>
          </a:p>
        </p:txBody>
      </p:sp>
    </p:spTree>
    <p:extLst>
      <p:ext uri="{BB962C8B-B14F-4D97-AF65-F5344CB8AC3E}">
        <p14:creationId xmlns:p14="http://schemas.microsoft.com/office/powerpoint/2010/main" val="313796321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646" y="78731"/>
            <a:ext cx="925864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Sample Profile: </a:t>
            </a:r>
            <a:br>
              <a:rPr lang="en-US" b="1" dirty="0" smtClean="0">
                <a:solidFill>
                  <a:srgbClr val="ED7D31"/>
                </a:solidFill>
              </a:rPr>
            </a:br>
            <a:r>
              <a:rPr lang="en-US" b="1" dirty="0" smtClean="0">
                <a:solidFill>
                  <a:srgbClr val="ED7D31"/>
                </a:solidFill>
              </a:rPr>
              <a:t>The Nonprofit Partner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70933" y="1679369"/>
            <a:ext cx="8652934" cy="54654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CEO, President, or Founder;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Led an organization that aligns with future growth/needs;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Annual personal financial contribution; 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Demonstrated personal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passion for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mission;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Diversity (race, gender, age, and/or geography).</a:t>
            </a: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0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8" y="198875"/>
            <a:ext cx="8817901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How do we get them to the table? 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06828" y="1573057"/>
            <a:ext cx="8817901" cy="459162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Prospecting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Cultivating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Asking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On-boarding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Engaging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660066"/>
              </a:solidFill>
            </a:endParaRP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3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8" y="198875"/>
            <a:ext cx="8817901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How do we keep them there? 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06829" y="1875764"/>
            <a:ext cx="8817901" cy="459162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Build a team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Leverage your Board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meetings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Check-in with individual members annually or bi-annually 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Create a culture of accountability 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660066"/>
              </a:solidFill>
            </a:endParaRP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817" y="258836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Questions?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3817" y="2187575"/>
            <a:ext cx="7886700" cy="4351338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521" y="1727448"/>
            <a:ext cx="5498098" cy="376527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699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2327" y="0"/>
            <a:ext cx="9503764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Before </a:t>
            </a:r>
            <a:r>
              <a:rPr lang="en-US" b="1" dirty="0">
                <a:solidFill>
                  <a:srgbClr val="7030A0"/>
                </a:solidFill>
              </a:rPr>
              <a:t>W</a:t>
            </a:r>
            <a:r>
              <a:rPr lang="en-US" b="1" dirty="0" smtClean="0">
                <a:solidFill>
                  <a:srgbClr val="7030A0"/>
                </a:solidFill>
              </a:rPr>
              <a:t>e </a:t>
            </a:r>
            <a:r>
              <a:rPr lang="en-US" b="1" dirty="0">
                <a:solidFill>
                  <a:srgbClr val="7030A0"/>
                </a:solidFill>
              </a:rPr>
              <a:t>G</a:t>
            </a:r>
            <a:r>
              <a:rPr lang="en-US" b="1" dirty="0" smtClean="0">
                <a:solidFill>
                  <a:srgbClr val="7030A0"/>
                </a:solidFill>
              </a:rPr>
              <a:t>o…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9903" y="1325563"/>
            <a:ext cx="8679304" cy="52701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Let’s keep each other accountable!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Keep connecting!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2991121"/>
            <a:ext cx="80647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Lynn </a:t>
            </a:r>
            <a:r>
              <a:rPr lang="en-US" sz="4000" dirty="0" err="1" smtClean="0">
                <a:solidFill>
                  <a:srgbClr val="660066"/>
                </a:solidFill>
              </a:rPr>
              <a:t>Margherio</a:t>
            </a:r>
            <a:endParaRPr lang="en-US" sz="4000" dirty="0" smtClean="0">
              <a:solidFill>
                <a:srgbClr val="660066"/>
              </a:solidFill>
            </a:endParaRPr>
          </a:p>
          <a:p>
            <a:pPr algn="ctr"/>
            <a:r>
              <a:rPr lang="en-US" sz="4000" dirty="0" smtClean="0">
                <a:solidFill>
                  <a:srgbClr val="660066"/>
                </a:solidFill>
                <a:hlinkClick r:id="rId4"/>
              </a:rPr>
              <a:t>lmargherio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@cradlestocrayons.org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 txBox="1">
            <a:spLocks/>
          </p:cNvSpPr>
          <p:nvPr/>
        </p:nvSpPr>
        <p:spPr>
          <a:xfrm>
            <a:off x="6521824" y="64008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001FEE7-084D-4A96-8EA0-40E78BE1663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15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70089" y="4388156"/>
            <a:ext cx="2536082" cy="1902062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079" y="4342154"/>
            <a:ext cx="2528730" cy="1916359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596" y="4119554"/>
            <a:ext cx="1654531" cy="2481796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64" y="250899"/>
            <a:ext cx="7724597" cy="404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8875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What </a:t>
            </a:r>
            <a:r>
              <a:rPr lang="en-US" b="1" dirty="0">
                <a:solidFill>
                  <a:schemeClr val="accent2"/>
                </a:solidFill>
              </a:rPr>
              <a:t>W</a:t>
            </a:r>
            <a:r>
              <a:rPr lang="en-US" b="1" dirty="0" smtClean="0">
                <a:solidFill>
                  <a:schemeClr val="accent2"/>
                </a:solidFill>
              </a:rPr>
              <a:t>e </a:t>
            </a:r>
            <a:r>
              <a:rPr lang="en-US" b="1" dirty="0">
                <a:solidFill>
                  <a:schemeClr val="accent2"/>
                </a:solidFill>
              </a:rPr>
              <a:t>W</a:t>
            </a:r>
            <a:r>
              <a:rPr lang="en-US" b="1" dirty="0" smtClean="0">
                <a:solidFill>
                  <a:schemeClr val="accent2"/>
                </a:solidFill>
              </a:rPr>
              <a:t>ill </a:t>
            </a:r>
            <a:r>
              <a:rPr lang="en-US" b="1" dirty="0">
                <a:solidFill>
                  <a:schemeClr val="accent2"/>
                </a:solidFill>
              </a:rPr>
              <a:t>C</a:t>
            </a:r>
            <a:r>
              <a:rPr lang="en-US" b="1" dirty="0" smtClean="0">
                <a:solidFill>
                  <a:schemeClr val="accent2"/>
                </a:solidFill>
              </a:rPr>
              <a:t>over: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8971" y="1524438"/>
            <a:ext cx="86650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Structuring your best Board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Building your Board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Keeping Board 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embers engaged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Q&amp;A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Wrap-up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8875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A Bit About Cradles to Crayons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8971" y="1524438"/>
            <a:ext cx="86650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Single 501c3 organization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National Board – fiduciary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Market Level Leadership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Boards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Leadership Councils (Corporate &amp; Family)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3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1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02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Sharing our experiences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4168" y="1364975"/>
            <a:ext cx="8653669" cy="5356501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Take a moment to think about your Board of Directors</a:t>
            </a:r>
            <a:endParaRPr lang="en-US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Now, turn to your neighbor and share:</a:t>
            </a:r>
          </a:p>
          <a:p>
            <a:pPr marL="971550" lvl="1" indent="-514350">
              <a:lnSpc>
                <a:spcPct val="100000"/>
              </a:lnSpc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hat</a:t>
            </a:r>
            <a:r>
              <a:rPr lang="en-US" sz="3200" b="1" dirty="0" smtClean="0">
                <a:solidFill>
                  <a:srgbClr val="7030A0"/>
                </a:solidFill>
              </a:rPr>
              <a:t> brought you to this session</a:t>
            </a:r>
          </a:p>
          <a:p>
            <a:pPr marL="971550" lvl="1" indent="-514350">
              <a:lnSpc>
                <a:spcPct val="100000"/>
              </a:lnSpc>
              <a:buAutoNum type="arabicPeriod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hat you </a:t>
            </a:r>
            <a:r>
              <a:rPr lang="en-US" sz="3200" b="1" dirty="0" smtClean="0">
                <a:solidFill>
                  <a:srgbClr val="7030A0"/>
                </a:solidFill>
              </a:rPr>
              <a:t>believe the role of your Board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should be</a:t>
            </a:r>
          </a:p>
          <a:p>
            <a:pPr marL="971550" lvl="1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What you most </a:t>
            </a:r>
            <a:r>
              <a:rPr lang="en-US" sz="3200" b="1" dirty="0" smtClean="0">
                <a:solidFill>
                  <a:srgbClr val="7030A0"/>
                </a:solidFill>
              </a:rPr>
              <a:t>need/want from your Board</a:t>
            </a:r>
          </a:p>
          <a:p>
            <a:pPr marL="971550" lvl="1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How successful you feel you’ve been at </a:t>
            </a:r>
            <a:r>
              <a:rPr lang="en-US" sz="3200" b="1" dirty="0" smtClean="0">
                <a:solidFill>
                  <a:srgbClr val="7030A0"/>
                </a:solidFill>
              </a:rPr>
              <a:t>coaching your Board to meet your needs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02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Areas to address to improve Board performance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38804162"/>
              </p:ext>
            </p:extLst>
          </p:nvPr>
        </p:nvGraphicFramePr>
        <p:xfrm>
          <a:off x="0" y="1524813"/>
          <a:ext cx="9144000" cy="476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6356351"/>
            <a:ext cx="615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BoardSource</a:t>
            </a:r>
            <a:r>
              <a:rPr lang="en-US" dirty="0" smtClean="0"/>
              <a:t> Leading with Intent 2017</a:t>
            </a:r>
          </a:p>
        </p:txBody>
      </p:sp>
    </p:spTree>
    <p:extLst>
      <p:ext uri="{BB962C8B-B14F-4D97-AF65-F5344CB8AC3E}">
        <p14:creationId xmlns:p14="http://schemas.microsoft.com/office/powerpoint/2010/main" val="20698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646" y="78731"/>
            <a:ext cx="925864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What’s going on around the table?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06829" y="1524438"/>
            <a:ext cx="8817901" cy="459162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Role of your Board</a:t>
            </a:r>
          </a:p>
          <a:p>
            <a:pPr lvl="1"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Governance, </a:t>
            </a:r>
            <a:r>
              <a:rPr lang="en-US" sz="3200" u="sng" dirty="0" smtClean="0">
                <a:solidFill>
                  <a:schemeClr val="bg1">
                    <a:lumMod val="50000"/>
                  </a:schemeClr>
                </a:solidFill>
              </a:rPr>
              <a:t>not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 management</a:t>
            </a:r>
          </a:p>
          <a:p>
            <a:pPr lvl="1"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External Engagement</a:t>
            </a:r>
          </a:p>
          <a:p>
            <a:pPr lvl="2">
              <a:lnSpc>
                <a:spcPct val="100000"/>
              </a:lnSpc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Fundraising</a:t>
            </a:r>
          </a:p>
          <a:p>
            <a:pPr lvl="2">
              <a:lnSpc>
                <a:spcPct val="100000"/>
              </a:lnSpc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Ambassador</a:t>
            </a:r>
          </a:p>
          <a:p>
            <a:pPr lvl="2">
              <a:lnSpc>
                <a:spcPct val="100000"/>
              </a:lnSpc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Recruitment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It’s important to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et expectations up front!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660066"/>
              </a:solidFill>
            </a:endParaRP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646" y="78731"/>
            <a:ext cx="925864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Who is around the table?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06829" y="1524438"/>
            <a:ext cx="8817901" cy="459162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What are the capabilities I need? 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What do I have today?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How do I get those capabilities?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660066"/>
              </a:solidFill>
            </a:endParaRP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3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646" y="78731"/>
            <a:ext cx="925864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Sample Profile: </a:t>
            </a:r>
            <a:br>
              <a:rPr lang="en-US" b="1" dirty="0" smtClean="0">
                <a:solidFill>
                  <a:srgbClr val="ED7D31"/>
                </a:solidFill>
              </a:rPr>
            </a:br>
            <a:r>
              <a:rPr lang="en-US" b="1" dirty="0" smtClean="0">
                <a:solidFill>
                  <a:srgbClr val="ED7D31"/>
                </a:solidFill>
              </a:rPr>
              <a:t>The Philanthropist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206829" y="1524438"/>
            <a:ext cx="8817901" cy="51970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Leading philanthropist known for commitment to charitable causes;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Active national network and willing to leverage that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network;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Minimum annual and personal financial contribution of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$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(fulfilled through give/get);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Demonstrated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ersonal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passion for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mission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Diversity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(race, gender, age, and/or geography).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660066"/>
              </a:solidFill>
            </a:endParaRP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646" y="78731"/>
            <a:ext cx="925864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ED7D31"/>
                </a:solidFill>
              </a:rPr>
              <a:t>Sample Profile: </a:t>
            </a:r>
            <a:br>
              <a:rPr lang="en-US" b="1" dirty="0" smtClean="0">
                <a:solidFill>
                  <a:srgbClr val="ED7D31"/>
                </a:solidFill>
              </a:rPr>
            </a:br>
            <a:r>
              <a:rPr lang="en-US" b="1" dirty="0" smtClean="0">
                <a:solidFill>
                  <a:srgbClr val="ED7D31"/>
                </a:solidFill>
              </a:rPr>
              <a:t>The Corporate Partner</a:t>
            </a:r>
            <a:endParaRPr lang="en-US" b="1" dirty="0">
              <a:solidFill>
                <a:srgbClr val="ED7D3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8076-5634-4B89-A73E-C06A9E3106E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186267" y="1594702"/>
            <a:ext cx="9144000" cy="54654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C-suite level executive or Division leader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National/local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profile with an active network and willing to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leverage network;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Company with assets that align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with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primary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needs;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Minimum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annual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financial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contribution of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$X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fulfilled -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give/get);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Demonstrated personal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passion for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mission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Diversity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(race, gender, age, and/or geography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</p:txBody>
      </p:sp>
      <p:pic>
        <p:nvPicPr>
          <p:cNvPr id="6" name="Picture 5" descr="C2C-logo-purple-powerpo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424" y="6213302"/>
            <a:ext cx="1356451" cy="5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15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1517</TotalTime>
  <Words>430</Words>
  <Application>Microsoft Office PowerPoint</Application>
  <PresentationFormat>On-screen Show (4:3)</PresentationFormat>
  <Paragraphs>121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Open Sans Extrabold</vt:lpstr>
      <vt:lpstr>Open Sans Light</vt:lpstr>
      <vt:lpstr>Wingdings</vt:lpstr>
      <vt:lpstr>Office Theme</vt:lpstr>
      <vt:lpstr>Massachusetts Nonprofit Network            November 1 , 2017</vt:lpstr>
      <vt:lpstr>What We Will Cover:</vt:lpstr>
      <vt:lpstr>A Bit About Cradles to Crayons</vt:lpstr>
      <vt:lpstr>Sharing our experiences</vt:lpstr>
      <vt:lpstr>Areas to address to improve Board performance </vt:lpstr>
      <vt:lpstr>What’s going on around the table?</vt:lpstr>
      <vt:lpstr>Who is around the table?</vt:lpstr>
      <vt:lpstr>Sample Profile:  The Philanthropist</vt:lpstr>
      <vt:lpstr>Sample Profile:  The Corporate Partner</vt:lpstr>
      <vt:lpstr>Sample Profile:  The Nonprofit Partner</vt:lpstr>
      <vt:lpstr>How do we get them to the table? </vt:lpstr>
      <vt:lpstr>How do we keep them there? </vt:lpstr>
      <vt:lpstr>Questions?</vt:lpstr>
      <vt:lpstr>Before We Go…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Nonprofit Network            November 1 , 2017</dc:title>
  <dc:creator>Jillian Eid</dc:creator>
  <cp:lastModifiedBy>Jillian Eid</cp:lastModifiedBy>
  <cp:revision>67</cp:revision>
  <dcterms:created xsi:type="dcterms:W3CDTF">2017-10-25T21:55:24Z</dcterms:created>
  <dcterms:modified xsi:type="dcterms:W3CDTF">2017-11-02T22:34:05Z</dcterms:modified>
</cp:coreProperties>
</file>