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62" r:id="rId4"/>
    <p:sldId id="260" r:id="rId5"/>
    <p:sldId id="259" r:id="rId6"/>
    <p:sldId id="264" r:id="rId7"/>
    <p:sldId id="281" r:id="rId8"/>
    <p:sldId id="269" r:id="rId9"/>
    <p:sldId id="265" r:id="rId10"/>
    <p:sldId id="275" r:id="rId11"/>
    <p:sldId id="271" r:id="rId12"/>
    <p:sldId id="273" r:id="rId13"/>
    <p:sldId id="270" r:id="rId14"/>
    <p:sldId id="284" r:id="rId15"/>
    <p:sldId id="285" r:id="rId16"/>
    <p:sldId id="283" r:id="rId17"/>
    <p:sldId id="27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callaghan@nonstophr.com" initials="k" lastIdx="1" clrIdx="0">
    <p:extLst/>
  </p:cmAuthor>
  <p:cmAuthor id="2" name="kcallaghan@nonstophr.com" initials="k [2]" lastIdx="1" clrIdx="1">
    <p:extLst/>
  </p:cmAuthor>
  <p:cmAuthor id="3" name="kcallaghan@nonstophr.com" initials="k [2] [2]" lastIdx="1" clrIdx="2">
    <p:extLst/>
  </p:cmAuthor>
  <p:cmAuthor id="4" name="kcallaghan@nonstophr.com" initials="k [3]" lastIdx="1" clrIdx="3">
    <p:extLst/>
  </p:cmAuthor>
  <p:cmAuthor id="5" name="Kristin Donahu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727"/>
  </p:normalViewPr>
  <p:slideViewPr>
    <p:cSldViewPr snapToGrid="0" snapToObjects="1">
      <p:cViewPr>
        <p:scale>
          <a:sx n="100" d="100"/>
          <a:sy n="100" d="100"/>
        </p:scale>
        <p:origin x="144" y="432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6-06-08T13:46:16.109" idx="1">
    <p:pos x="5376" y="992"/>
    <p:text>replace with new wording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15D5A-7E16-DB48-BC64-A6E901F5517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D32A9B5-08FB-B640-81F0-D007E824901B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bg2"/>
          </a:solidFill>
        </a:ln>
      </dgm:spPr>
      <dgm:t>
        <a:bodyPr anchor="t"/>
        <a:lstStyle/>
        <a:p>
          <a:r>
            <a:rPr lang="en-US" sz="1200" dirty="0" smtClean="0">
              <a:solidFill>
                <a:schemeClr val="tx1"/>
              </a:solidFill>
            </a:rPr>
            <a:t/>
          </a:r>
          <a:br>
            <a:rPr lang="en-US" sz="1200" dirty="0" smtClean="0">
              <a:solidFill>
                <a:schemeClr val="tx1"/>
              </a:solidFill>
            </a:rPr>
          </a:br>
          <a:r>
            <a:rPr lang="en-US" sz="1200" dirty="0" smtClean="0">
              <a:solidFill>
                <a:schemeClr val="tx1"/>
              </a:solidFill>
            </a:rPr>
            <a:t/>
          </a:r>
          <a:br>
            <a:rPr lang="en-US" sz="1200" dirty="0" smtClean="0">
              <a:solidFill>
                <a:schemeClr val="tx1"/>
              </a:solidFill>
            </a:rPr>
          </a:br>
          <a:r>
            <a:rPr lang="en-US" sz="1200" dirty="0" smtClean="0">
              <a:solidFill>
                <a:schemeClr val="tx1"/>
              </a:solidFill>
            </a:rPr>
            <a:t/>
          </a:r>
          <a:br>
            <a:rPr lang="en-US" sz="12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The employee visits their provider or pharmacy,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and shows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their insurance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carrier card</a:t>
          </a:r>
          <a:endParaRPr lang="en-US" sz="1400" dirty="0">
            <a:solidFill>
              <a:schemeClr val="tx1"/>
            </a:solidFill>
          </a:endParaRPr>
        </a:p>
      </dgm:t>
    </dgm:pt>
    <dgm:pt modelId="{DBE86243-EE78-3948-800B-E9C8E1BBFDAF}" type="parTrans" cxnId="{A5D40987-12B8-4843-8A3A-4B40555DBB53}">
      <dgm:prSet/>
      <dgm:spPr/>
      <dgm:t>
        <a:bodyPr/>
        <a:lstStyle/>
        <a:p>
          <a:endParaRPr lang="en-US"/>
        </a:p>
      </dgm:t>
    </dgm:pt>
    <dgm:pt modelId="{93839AAE-91DF-8E4F-ADBD-22E738DFA203}" type="sibTrans" cxnId="{A5D40987-12B8-4843-8A3A-4B40555DBB53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US"/>
        </a:p>
      </dgm:t>
    </dgm:pt>
    <dgm:pt modelId="{60DC4A61-A35D-B94D-BBEA-F464188D619C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bg2"/>
          </a:solidFill>
        </a:ln>
      </dgm:spPr>
      <dgm:t>
        <a:bodyPr anchor="t"/>
        <a:lstStyle/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The provider asks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for payment towards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the deductible</a:t>
          </a:r>
          <a:endParaRPr lang="en-US" sz="1400" dirty="0">
            <a:solidFill>
              <a:schemeClr val="tx1"/>
            </a:solidFill>
          </a:endParaRPr>
        </a:p>
      </dgm:t>
    </dgm:pt>
    <dgm:pt modelId="{F5F66853-51ED-064C-9E55-766F3F918295}" type="parTrans" cxnId="{15850D12-6A45-134F-A6FD-FE971840FFF1}">
      <dgm:prSet/>
      <dgm:spPr/>
      <dgm:t>
        <a:bodyPr/>
        <a:lstStyle/>
        <a:p>
          <a:endParaRPr lang="en-US"/>
        </a:p>
      </dgm:t>
    </dgm:pt>
    <dgm:pt modelId="{56E62318-0E9F-CB42-823B-F83F4E5C6C0C}" type="sibTrans" cxnId="{15850D12-6A45-134F-A6FD-FE971840FFF1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US"/>
        </a:p>
      </dgm:t>
    </dgm:pt>
    <dgm:pt modelId="{E99FC506-8AB3-C342-BB52-98AA05F9A7D7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bg2"/>
          </a:solidFill>
        </a:ln>
      </dgm:spPr>
      <dgm:t>
        <a:bodyPr anchor="t"/>
        <a:lstStyle/>
        <a:p>
          <a:r>
            <a:rPr lang="en-US" sz="1400" dirty="0" smtClean="0">
              <a:solidFill>
                <a:schemeClr val="tx1"/>
              </a:solidFill>
            </a:rPr>
            <a:t>The </a:t>
          </a:r>
        </a:p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The employee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uses their Nonstop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Visa card*</a:t>
          </a:r>
          <a:endParaRPr lang="en-US" sz="1400" dirty="0">
            <a:solidFill>
              <a:schemeClr val="tx1"/>
            </a:solidFill>
          </a:endParaRPr>
        </a:p>
      </dgm:t>
    </dgm:pt>
    <dgm:pt modelId="{2765C659-3F66-8341-A5D7-CB16D818CE9F}" type="parTrans" cxnId="{38BC685E-2F15-1344-AB7E-0C0B54322EA5}">
      <dgm:prSet/>
      <dgm:spPr/>
      <dgm:t>
        <a:bodyPr/>
        <a:lstStyle/>
        <a:p>
          <a:endParaRPr lang="en-US"/>
        </a:p>
      </dgm:t>
    </dgm:pt>
    <dgm:pt modelId="{D999A709-DD12-B342-A319-0C4EC111BD3B}" type="sibTrans" cxnId="{38BC685E-2F15-1344-AB7E-0C0B54322EA5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US"/>
        </a:p>
      </dgm:t>
    </dgm:pt>
    <dgm:pt modelId="{E11CB6C3-050A-064A-8252-0FFE1BDA678A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bg2"/>
          </a:solidFill>
        </a:ln>
      </dgm:spPr>
      <dgm:t>
        <a:bodyPr anchor="t"/>
        <a:lstStyle/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For questions, the employee contacts Nonstop Wellness </a:t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client support**</a:t>
          </a:r>
          <a:endParaRPr lang="en-US" sz="1400" dirty="0">
            <a:solidFill>
              <a:schemeClr val="tx1"/>
            </a:solidFill>
          </a:endParaRPr>
        </a:p>
      </dgm:t>
    </dgm:pt>
    <dgm:pt modelId="{D5F31A82-B9F8-004B-9658-64BAB95F2C97}" type="parTrans" cxnId="{82EC2F84-751D-3D4C-8717-CCD263B45874}">
      <dgm:prSet/>
      <dgm:spPr/>
      <dgm:t>
        <a:bodyPr/>
        <a:lstStyle/>
        <a:p>
          <a:endParaRPr lang="en-US"/>
        </a:p>
      </dgm:t>
    </dgm:pt>
    <dgm:pt modelId="{662A6782-AC0A-5E4B-8CD0-F12899E94450}" type="sibTrans" cxnId="{82EC2F84-751D-3D4C-8717-CCD263B45874}">
      <dgm:prSet/>
      <dgm:spPr/>
      <dgm:t>
        <a:bodyPr/>
        <a:lstStyle/>
        <a:p>
          <a:endParaRPr lang="en-US"/>
        </a:p>
      </dgm:t>
    </dgm:pt>
    <dgm:pt modelId="{02AC0F99-8032-FD4C-B7AC-229423E96D62}" type="pres">
      <dgm:prSet presAssocID="{62515D5A-7E16-DB48-BC64-A6E901F5517A}" presName="Name0" presStyleCnt="0">
        <dgm:presLayoutVars>
          <dgm:dir/>
          <dgm:resizeHandles val="exact"/>
        </dgm:presLayoutVars>
      </dgm:prSet>
      <dgm:spPr/>
    </dgm:pt>
    <dgm:pt modelId="{031B8366-5BCD-284B-B9F0-1166138FB6BF}" type="pres">
      <dgm:prSet presAssocID="{2D32A9B5-08FB-B640-81F0-D007E82490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74A04-4BF3-F044-A25F-74DCD061671E}" type="pres">
      <dgm:prSet presAssocID="{93839AAE-91DF-8E4F-ADBD-22E738DFA20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7EA43F3-92ED-D746-8325-A137DF49436D}" type="pres">
      <dgm:prSet presAssocID="{93839AAE-91DF-8E4F-ADBD-22E738DFA2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0051EA7-FADF-0644-B3D7-E80582C9D537}" type="pres">
      <dgm:prSet presAssocID="{60DC4A61-A35D-B94D-BBEA-F464188D61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39B05-1455-374A-804B-D20F7114BD94}" type="pres">
      <dgm:prSet presAssocID="{56E62318-0E9F-CB42-823B-F83F4E5C6C0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4627A89-49A6-0F44-AE48-281645392154}" type="pres">
      <dgm:prSet presAssocID="{56E62318-0E9F-CB42-823B-F83F4E5C6C0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01E0CA3-1D7D-C847-A17C-CEB10D3B58F3}" type="pres">
      <dgm:prSet presAssocID="{E99FC506-8AB3-C342-BB52-98AA05F9A7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E470F-4D42-D24E-9DA3-5B7A38CEB655}" type="pres">
      <dgm:prSet presAssocID="{D999A709-DD12-B342-A319-0C4EC111BD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B44132A-CF97-0442-B111-E9D8E61C4186}" type="pres">
      <dgm:prSet presAssocID="{D999A709-DD12-B342-A319-0C4EC111BD3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31C29B8-078D-9641-86A9-7E8BE403053C}" type="pres">
      <dgm:prSet presAssocID="{E11CB6C3-050A-064A-8252-0FFE1BDA67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D14A7-3A7A-8C47-9727-AEEA4A93A12F}" type="presOf" srcId="{2D32A9B5-08FB-B640-81F0-D007E824901B}" destId="{031B8366-5BCD-284B-B9F0-1166138FB6BF}" srcOrd="0" destOrd="0" presId="urn:microsoft.com/office/officeart/2005/8/layout/process1"/>
    <dgm:cxn modelId="{7D7B9A2E-B221-AB4B-808B-4B3D10D4EBF7}" type="presOf" srcId="{E99FC506-8AB3-C342-BB52-98AA05F9A7D7}" destId="{001E0CA3-1D7D-C847-A17C-CEB10D3B58F3}" srcOrd="0" destOrd="0" presId="urn:microsoft.com/office/officeart/2005/8/layout/process1"/>
    <dgm:cxn modelId="{7F84B628-3EC7-8E40-AA69-5239B449E480}" type="presOf" srcId="{D999A709-DD12-B342-A319-0C4EC111BD3B}" destId="{CB44132A-CF97-0442-B111-E9D8E61C4186}" srcOrd="1" destOrd="0" presId="urn:microsoft.com/office/officeart/2005/8/layout/process1"/>
    <dgm:cxn modelId="{15850D12-6A45-134F-A6FD-FE971840FFF1}" srcId="{62515D5A-7E16-DB48-BC64-A6E901F5517A}" destId="{60DC4A61-A35D-B94D-BBEA-F464188D619C}" srcOrd="1" destOrd="0" parTransId="{F5F66853-51ED-064C-9E55-766F3F918295}" sibTransId="{56E62318-0E9F-CB42-823B-F83F4E5C6C0C}"/>
    <dgm:cxn modelId="{5C8E3F33-11B3-CF41-9BF0-891C19CE78A3}" type="presOf" srcId="{60DC4A61-A35D-B94D-BBEA-F464188D619C}" destId="{F0051EA7-FADF-0644-B3D7-E80582C9D537}" srcOrd="0" destOrd="0" presId="urn:microsoft.com/office/officeart/2005/8/layout/process1"/>
    <dgm:cxn modelId="{38BC685E-2F15-1344-AB7E-0C0B54322EA5}" srcId="{62515D5A-7E16-DB48-BC64-A6E901F5517A}" destId="{E99FC506-8AB3-C342-BB52-98AA05F9A7D7}" srcOrd="2" destOrd="0" parTransId="{2765C659-3F66-8341-A5D7-CB16D818CE9F}" sibTransId="{D999A709-DD12-B342-A319-0C4EC111BD3B}"/>
    <dgm:cxn modelId="{9876F3AF-9370-754A-B762-EC0B38940606}" type="presOf" srcId="{93839AAE-91DF-8E4F-ADBD-22E738DFA203}" destId="{27974A04-4BF3-F044-A25F-74DCD061671E}" srcOrd="0" destOrd="0" presId="urn:microsoft.com/office/officeart/2005/8/layout/process1"/>
    <dgm:cxn modelId="{B71AE7D0-F38F-CA44-8A27-504499B76CFF}" type="presOf" srcId="{56E62318-0E9F-CB42-823B-F83F4E5C6C0C}" destId="{7DA39B05-1455-374A-804B-D20F7114BD94}" srcOrd="0" destOrd="0" presId="urn:microsoft.com/office/officeart/2005/8/layout/process1"/>
    <dgm:cxn modelId="{B93F5500-E27B-AD46-9C7A-BFBFE5AD06CD}" type="presOf" srcId="{D999A709-DD12-B342-A319-0C4EC111BD3B}" destId="{178E470F-4D42-D24E-9DA3-5B7A38CEB655}" srcOrd="0" destOrd="0" presId="urn:microsoft.com/office/officeart/2005/8/layout/process1"/>
    <dgm:cxn modelId="{29017138-438B-6245-A274-F6788C265566}" type="presOf" srcId="{62515D5A-7E16-DB48-BC64-A6E901F5517A}" destId="{02AC0F99-8032-FD4C-B7AC-229423E96D62}" srcOrd="0" destOrd="0" presId="urn:microsoft.com/office/officeart/2005/8/layout/process1"/>
    <dgm:cxn modelId="{AD85D711-38BC-A241-BE91-CFBE2BFB8E94}" type="presOf" srcId="{93839AAE-91DF-8E4F-ADBD-22E738DFA203}" destId="{C7EA43F3-92ED-D746-8325-A137DF49436D}" srcOrd="1" destOrd="0" presId="urn:microsoft.com/office/officeart/2005/8/layout/process1"/>
    <dgm:cxn modelId="{82EC2F84-751D-3D4C-8717-CCD263B45874}" srcId="{62515D5A-7E16-DB48-BC64-A6E901F5517A}" destId="{E11CB6C3-050A-064A-8252-0FFE1BDA678A}" srcOrd="3" destOrd="0" parTransId="{D5F31A82-B9F8-004B-9658-64BAB95F2C97}" sibTransId="{662A6782-AC0A-5E4B-8CD0-F12899E94450}"/>
    <dgm:cxn modelId="{B338B811-D043-E94A-8DDD-B50AA75D8D09}" type="presOf" srcId="{56E62318-0E9F-CB42-823B-F83F4E5C6C0C}" destId="{34627A89-49A6-0F44-AE48-281645392154}" srcOrd="1" destOrd="0" presId="urn:microsoft.com/office/officeart/2005/8/layout/process1"/>
    <dgm:cxn modelId="{A5D40987-12B8-4843-8A3A-4B40555DBB53}" srcId="{62515D5A-7E16-DB48-BC64-A6E901F5517A}" destId="{2D32A9B5-08FB-B640-81F0-D007E824901B}" srcOrd="0" destOrd="0" parTransId="{DBE86243-EE78-3948-800B-E9C8E1BBFDAF}" sibTransId="{93839AAE-91DF-8E4F-ADBD-22E738DFA203}"/>
    <dgm:cxn modelId="{EFA69042-5B8B-9440-BA3B-43C64E005DC2}" type="presOf" srcId="{E11CB6C3-050A-064A-8252-0FFE1BDA678A}" destId="{731C29B8-078D-9641-86A9-7E8BE403053C}" srcOrd="0" destOrd="0" presId="urn:microsoft.com/office/officeart/2005/8/layout/process1"/>
    <dgm:cxn modelId="{B4BE1CC5-E0BC-E546-B1CE-A4555EE718B5}" type="presParOf" srcId="{02AC0F99-8032-FD4C-B7AC-229423E96D62}" destId="{031B8366-5BCD-284B-B9F0-1166138FB6BF}" srcOrd="0" destOrd="0" presId="urn:microsoft.com/office/officeart/2005/8/layout/process1"/>
    <dgm:cxn modelId="{6CD79ABF-CC33-8B49-A495-7B3F8745A94D}" type="presParOf" srcId="{02AC0F99-8032-FD4C-B7AC-229423E96D62}" destId="{27974A04-4BF3-F044-A25F-74DCD061671E}" srcOrd="1" destOrd="0" presId="urn:microsoft.com/office/officeart/2005/8/layout/process1"/>
    <dgm:cxn modelId="{26BC8444-023B-E141-886B-654D37430319}" type="presParOf" srcId="{27974A04-4BF3-F044-A25F-74DCD061671E}" destId="{C7EA43F3-92ED-D746-8325-A137DF49436D}" srcOrd="0" destOrd="0" presId="urn:microsoft.com/office/officeart/2005/8/layout/process1"/>
    <dgm:cxn modelId="{01DC6AC1-4F46-4044-8FCF-D9994FC4BBCA}" type="presParOf" srcId="{02AC0F99-8032-FD4C-B7AC-229423E96D62}" destId="{F0051EA7-FADF-0644-B3D7-E80582C9D537}" srcOrd="2" destOrd="0" presId="urn:microsoft.com/office/officeart/2005/8/layout/process1"/>
    <dgm:cxn modelId="{FDABE6EB-16C8-7048-9DE5-1E528ACC2373}" type="presParOf" srcId="{02AC0F99-8032-FD4C-B7AC-229423E96D62}" destId="{7DA39B05-1455-374A-804B-D20F7114BD94}" srcOrd="3" destOrd="0" presId="urn:microsoft.com/office/officeart/2005/8/layout/process1"/>
    <dgm:cxn modelId="{CD041E8D-DA71-9F45-8481-405F7C392D6D}" type="presParOf" srcId="{7DA39B05-1455-374A-804B-D20F7114BD94}" destId="{34627A89-49A6-0F44-AE48-281645392154}" srcOrd="0" destOrd="0" presId="urn:microsoft.com/office/officeart/2005/8/layout/process1"/>
    <dgm:cxn modelId="{7FA7A5EB-D338-BF42-B3C5-40B14FF7ED6F}" type="presParOf" srcId="{02AC0F99-8032-FD4C-B7AC-229423E96D62}" destId="{001E0CA3-1D7D-C847-A17C-CEB10D3B58F3}" srcOrd="4" destOrd="0" presId="urn:microsoft.com/office/officeart/2005/8/layout/process1"/>
    <dgm:cxn modelId="{0F72BA8A-5037-3A4D-A452-566EF87576F2}" type="presParOf" srcId="{02AC0F99-8032-FD4C-B7AC-229423E96D62}" destId="{178E470F-4D42-D24E-9DA3-5B7A38CEB655}" srcOrd="5" destOrd="0" presId="urn:microsoft.com/office/officeart/2005/8/layout/process1"/>
    <dgm:cxn modelId="{6C1FBE46-A0EC-A94A-96D6-E36E7B126843}" type="presParOf" srcId="{178E470F-4D42-D24E-9DA3-5B7A38CEB655}" destId="{CB44132A-CF97-0442-B111-E9D8E61C4186}" srcOrd="0" destOrd="0" presId="urn:microsoft.com/office/officeart/2005/8/layout/process1"/>
    <dgm:cxn modelId="{6B7E3BB0-9AB8-494A-A9E6-AB1C3101CC25}" type="presParOf" srcId="{02AC0F99-8032-FD4C-B7AC-229423E96D62}" destId="{731C29B8-078D-9641-86A9-7E8BE403053C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B8366-5BCD-284B-B9F0-1166138FB6BF}">
      <dsp:nvSpPr>
        <dsp:cNvPr id="0" name=""/>
        <dsp:cNvSpPr/>
      </dsp:nvSpPr>
      <dsp:spPr>
        <a:xfrm>
          <a:off x="4822" y="1248507"/>
          <a:ext cx="2108299" cy="17986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857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/>
          </a:r>
          <a:br>
            <a:rPr lang="en-US" sz="1200" kern="1200" dirty="0" smtClean="0">
              <a:solidFill>
                <a:schemeClr val="tx1"/>
              </a:solidFill>
            </a:rPr>
          </a:br>
          <a:r>
            <a:rPr lang="en-US" sz="1200" kern="1200" dirty="0" smtClean="0">
              <a:solidFill>
                <a:schemeClr val="tx1"/>
              </a:solidFill>
            </a:rPr>
            <a:t/>
          </a:r>
          <a:br>
            <a:rPr lang="en-US" sz="1200" kern="1200" dirty="0" smtClean="0">
              <a:solidFill>
                <a:schemeClr val="tx1"/>
              </a:solidFill>
            </a:rPr>
          </a:br>
          <a:r>
            <a:rPr lang="en-US" sz="1200" kern="1200" dirty="0" smtClean="0">
              <a:solidFill>
                <a:schemeClr val="tx1"/>
              </a:solidFill>
            </a:rPr>
            <a:t/>
          </a:r>
          <a:br>
            <a:rPr lang="en-US" sz="12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The employee visits their provider or pharmacy,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and shows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their insurance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carrier card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7502" y="1301187"/>
        <a:ext cx="2002939" cy="1693282"/>
      </dsp:txXfrm>
    </dsp:sp>
    <dsp:sp modelId="{27974A04-4BF3-F044-A25F-74DCD061671E}">
      <dsp:nvSpPr>
        <dsp:cNvPr id="0" name=""/>
        <dsp:cNvSpPr/>
      </dsp:nvSpPr>
      <dsp:spPr>
        <a:xfrm>
          <a:off x="2323951" y="1886399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23951" y="1990971"/>
        <a:ext cx="312871" cy="313714"/>
      </dsp:txXfrm>
    </dsp:sp>
    <dsp:sp modelId="{F0051EA7-FADF-0644-B3D7-E80582C9D537}">
      <dsp:nvSpPr>
        <dsp:cNvPr id="0" name=""/>
        <dsp:cNvSpPr/>
      </dsp:nvSpPr>
      <dsp:spPr>
        <a:xfrm>
          <a:off x="2956440" y="1248507"/>
          <a:ext cx="2108299" cy="17986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857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The provider asks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for payment towards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the deductible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09120" y="1301187"/>
        <a:ext cx="2002939" cy="1693282"/>
      </dsp:txXfrm>
    </dsp:sp>
    <dsp:sp modelId="{7DA39B05-1455-374A-804B-D20F7114BD94}">
      <dsp:nvSpPr>
        <dsp:cNvPr id="0" name=""/>
        <dsp:cNvSpPr/>
      </dsp:nvSpPr>
      <dsp:spPr>
        <a:xfrm>
          <a:off x="5275570" y="1886399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75570" y="1990971"/>
        <a:ext cx="312871" cy="313714"/>
      </dsp:txXfrm>
    </dsp:sp>
    <dsp:sp modelId="{001E0CA3-1D7D-C847-A17C-CEB10D3B58F3}">
      <dsp:nvSpPr>
        <dsp:cNvPr id="0" name=""/>
        <dsp:cNvSpPr/>
      </dsp:nvSpPr>
      <dsp:spPr>
        <a:xfrm>
          <a:off x="5908059" y="1248507"/>
          <a:ext cx="2108299" cy="17986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857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The employee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uses their Nonstop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Visa card*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960739" y="1301187"/>
        <a:ext cx="2002939" cy="1693282"/>
      </dsp:txXfrm>
    </dsp:sp>
    <dsp:sp modelId="{178E470F-4D42-D24E-9DA3-5B7A38CEB655}">
      <dsp:nvSpPr>
        <dsp:cNvPr id="0" name=""/>
        <dsp:cNvSpPr/>
      </dsp:nvSpPr>
      <dsp:spPr>
        <a:xfrm>
          <a:off x="8227188" y="1886399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227188" y="1990971"/>
        <a:ext cx="312871" cy="313714"/>
      </dsp:txXfrm>
    </dsp:sp>
    <dsp:sp modelId="{731C29B8-078D-9641-86A9-7E8BE403053C}">
      <dsp:nvSpPr>
        <dsp:cNvPr id="0" name=""/>
        <dsp:cNvSpPr/>
      </dsp:nvSpPr>
      <dsp:spPr>
        <a:xfrm>
          <a:off x="8859678" y="1248507"/>
          <a:ext cx="2108299" cy="17986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857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For questions, the employee contacts Nonstop Wellness </a:t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client support**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912358" y="1301187"/>
        <a:ext cx="2002939" cy="169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37707-B8AC-C348-ABD5-A5BCD2792FD9}" type="datetimeFigureOut">
              <a:rPr lang="en-US" smtClean="0"/>
              <a:t>9/24/17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84B23-93B0-BA45-B567-F1089C949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4B23-93B0-BA45-B567-F1089C949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Pat, for bullet two under employee benefits can you please let participants know that each nonprofit determines their own employee contribution rate for premiums?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20040">
              <a:spcAft>
                <a:spcPts val="500"/>
              </a:spcAft>
            </a:pPr>
            <a:r>
              <a:rPr lang="en-US" sz="8000" b="1" kern="1200" dirty="0" smtClean="0">
                <a:solidFill>
                  <a:schemeClr val="tx1"/>
                </a:solidFill>
                <a:latin typeface="+mn-lt"/>
                <a:ea typeface="+mn-ea"/>
                <a:cs typeface="Arial Rounded MT Bold"/>
              </a:rPr>
              <a:t>Commitment to innovation:</a:t>
            </a:r>
            <a:endParaRPr lang="en-US" sz="8000" kern="1200" dirty="0" smtClean="0">
              <a:solidFill>
                <a:schemeClr val="tx1"/>
              </a:solidFill>
              <a:latin typeface="+mn-lt"/>
              <a:ea typeface="+mn-ea"/>
              <a:cs typeface="Arial Rounded MT Bold"/>
            </a:endParaRPr>
          </a:p>
          <a:p>
            <a:pPr marL="914400" lvl="1"/>
            <a:r>
              <a:rPr lang="en-US" sz="5600" dirty="0" smtClean="0">
                <a:cs typeface="Arial Rounded MT Bold"/>
              </a:rPr>
              <a:t>Nonstop replaces the traditional broker model. We meaningfully reduce the cost of healthcare to employers in the nonprofit sector </a:t>
            </a:r>
            <a:r>
              <a:rPr lang="en-US" sz="5600" b="1" dirty="0" smtClean="0">
                <a:cs typeface="Arial Rounded MT Bold"/>
              </a:rPr>
              <a:t>and</a:t>
            </a:r>
            <a:r>
              <a:rPr lang="en-US" sz="5600" dirty="0" smtClean="0">
                <a:cs typeface="Arial Rounded MT Bold"/>
              </a:rPr>
              <a:t> provide superior benefits to employees.</a:t>
            </a:r>
            <a:br>
              <a:rPr lang="en-US" sz="5600" dirty="0" smtClean="0">
                <a:cs typeface="Arial Rounded MT Bold"/>
              </a:rPr>
            </a:br>
            <a:endParaRPr lang="en-US" sz="5600" dirty="0" smtClean="0">
              <a:cs typeface="Arial Rounded MT Bold"/>
            </a:endParaRPr>
          </a:p>
          <a:p>
            <a:pPr indent="-320040">
              <a:spcAft>
                <a:spcPts val="500"/>
              </a:spcAft>
            </a:pPr>
            <a:r>
              <a:rPr lang="en-US" sz="8000" b="1" dirty="0" smtClean="0">
                <a:cs typeface="Arial Rounded MT Bold"/>
              </a:rPr>
              <a:t>Commitment to direct cash savings:</a:t>
            </a:r>
          </a:p>
          <a:p>
            <a:pPr marL="914400" lvl="1"/>
            <a:r>
              <a:rPr lang="en-US" sz="5600" dirty="0" smtClean="0">
                <a:cs typeface="Arial Rounded MT Bold"/>
              </a:rPr>
              <a:t>Nonstop will reduce the cost of quality healthcare for your organization and your employees. </a:t>
            </a:r>
            <a:br>
              <a:rPr lang="en-US" sz="5600" dirty="0" smtClean="0">
                <a:cs typeface="Arial Rounded MT Bold"/>
              </a:rPr>
            </a:br>
            <a:endParaRPr lang="en-US" sz="5600" dirty="0" smtClean="0">
              <a:cs typeface="Arial Rounded MT Bold"/>
            </a:endParaRPr>
          </a:p>
          <a:p>
            <a:pPr indent="-320040">
              <a:spcAft>
                <a:spcPts val="500"/>
              </a:spcAft>
            </a:pPr>
            <a:r>
              <a:rPr lang="en-US" sz="8000" b="1" kern="1200" dirty="0" smtClean="0">
                <a:solidFill>
                  <a:schemeClr val="tx1"/>
                </a:solidFill>
                <a:latin typeface="+mn-lt"/>
                <a:ea typeface="+mn-ea"/>
                <a:cs typeface="Arial Rounded MT Bold"/>
              </a:rPr>
              <a:t>Commitment to serving your organization – A partner in your success:</a:t>
            </a:r>
            <a:endParaRPr lang="en-US" sz="8000" kern="1200" dirty="0" smtClean="0">
              <a:solidFill>
                <a:schemeClr val="tx1"/>
              </a:solidFill>
              <a:latin typeface="+mn-lt"/>
              <a:ea typeface="+mn-ea"/>
              <a:cs typeface="Arial Rounded MT Bold"/>
            </a:endParaRPr>
          </a:p>
          <a:p>
            <a:pPr marL="914400" lvl="1"/>
            <a:r>
              <a:rPr lang="en-US" sz="5600" b="1" dirty="0" smtClean="0">
                <a:cs typeface="Arial Rounded MT Bold"/>
              </a:rPr>
              <a:t>Financial: </a:t>
            </a:r>
            <a:r>
              <a:rPr lang="en-US" sz="5600" dirty="0" smtClean="0">
                <a:cs typeface="Arial Rounded MT Bold"/>
              </a:rPr>
              <a:t>Direct savings, tools and services</a:t>
            </a:r>
          </a:p>
          <a:p>
            <a:pPr marL="914400" lvl="1">
              <a:spcAft>
                <a:spcPts val="500"/>
              </a:spcAft>
            </a:pPr>
            <a:r>
              <a:rPr lang="en-US" sz="5600" b="1" dirty="0" smtClean="0">
                <a:cs typeface="Arial Rounded MT Bold"/>
              </a:rPr>
              <a:t>Personal: </a:t>
            </a:r>
            <a:r>
              <a:rPr lang="en-US" sz="5600" dirty="0" smtClean="0">
                <a:cs typeface="Arial Rounded MT Bold"/>
              </a:rPr>
              <a:t>Nonstop team directly committed and available. Service team directors are practice leaders with 30+ years experience. </a:t>
            </a:r>
            <a:br>
              <a:rPr lang="en-US" sz="5600" dirty="0" smtClean="0">
                <a:cs typeface="Arial Rounded MT Bold"/>
              </a:rPr>
            </a:br>
            <a:endParaRPr lang="en-US" sz="5600" dirty="0" smtClean="0">
              <a:cs typeface="Arial Rounded MT Bold"/>
            </a:endParaRPr>
          </a:p>
          <a:p>
            <a:pPr indent="-320040">
              <a:spcAft>
                <a:spcPts val="500"/>
              </a:spcAft>
            </a:pPr>
            <a:r>
              <a:rPr lang="en-US" sz="8400" b="1" kern="1200" dirty="0" smtClean="0">
                <a:solidFill>
                  <a:schemeClr val="tx1"/>
                </a:solidFill>
                <a:latin typeface="+mn-lt"/>
                <a:ea typeface="+mn-ea"/>
                <a:cs typeface="Arial Rounded MT Bold"/>
              </a:rPr>
              <a:t>Commitment to community: </a:t>
            </a:r>
            <a:endParaRPr lang="en-US" sz="8400" kern="1200" dirty="0" smtClean="0">
              <a:solidFill>
                <a:schemeClr val="tx1"/>
              </a:solidFill>
              <a:latin typeface="+mn-lt"/>
              <a:ea typeface="+mn-ea"/>
              <a:cs typeface="Arial Rounded MT Bold"/>
            </a:endParaRPr>
          </a:p>
          <a:p>
            <a:pPr marL="914400" lvl="1"/>
            <a:r>
              <a:rPr lang="en-US" sz="5600" kern="1200" dirty="0" smtClean="0">
                <a:solidFill>
                  <a:schemeClr val="tx1"/>
                </a:solidFill>
                <a:latin typeface="+mn-lt"/>
                <a:ea typeface="+mn-ea"/>
                <a:cs typeface="Arial Rounded MT Bold"/>
              </a:rPr>
              <a:t>Nonstop</a:t>
            </a:r>
            <a:r>
              <a:rPr lang="en-US" sz="5600" dirty="0" smtClean="0">
                <a:cs typeface="Arial Rounded MT Bold"/>
              </a:rPr>
              <a:t> reinvests 1/6th of revenue back into the nonprofit community. They provide unrestricted grants, sponsor programs, and host community events. 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9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any of</a:t>
            </a:r>
            <a:r>
              <a:rPr lang="en-US" baseline="0" dirty="0" smtClean="0"/>
              <a:t> you Self Funding or Partially self funding now?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Has anyone explored the model?</a:t>
            </a:r>
          </a:p>
          <a:p>
            <a:pPr marL="171450" indent="-171450">
              <a:buFont typeface="Wingdings" charset="2"/>
              <a:buChar char="ü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1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happy with your current employee healthcare plan?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flip side, are your employees happy with your current plan?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2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paying for what you use in routine health maintenance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4B23-93B0-BA45-B567-F1089C949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9869-C6EC-1D47-90D8-7E68B56E3C7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Lucida Grande"/>
              <a:buChar char="✓"/>
              <a:defRPr/>
            </a:pPr>
            <a:r>
              <a:rPr lang="en-US" sz="1400" b="1" dirty="0" smtClean="0"/>
              <a:t>Removal of Financial Barriers:</a:t>
            </a:r>
            <a:r>
              <a:rPr lang="en-US" sz="1400" dirty="0" smtClean="0"/>
              <a:t> Nonstop removes the financial barriers associated with self-funding, providing guaranteed savings for the nonprofits we serve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spcBef>
                <a:spcPts val="0"/>
              </a:spcBef>
              <a:buFont typeface="Lucida Grande"/>
              <a:buChar char="✓"/>
              <a:defRPr/>
            </a:pPr>
            <a:r>
              <a:rPr lang="en-US" sz="1400" b="1" dirty="0" smtClean="0"/>
              <a:t>Cash Flow:</a:t>
            </a:r>
            <a:r>
              <a:rPr lang="en-US" sz="1400" dirty="0" smtClean="0"/>
              <a:t> NSW is explicitly aimed at providing assured savings, a better health plan for the employees and their families, and an “only good news” approach versus large ebbs and flows in cash flow under the traditional model.</a:t>
            </a:r>
          </a:p>
          <a:p>
            <a:pPr>
              <a:spcBef>
                <a:spcPts val="0"/>
              </a:spcBef>
              <a:buFont typeface="Lucida Grande"/>
              <a:buChar char="✓"/>
              <a:defRPr/>
            </a:pPr>
            <a:r>
              <a:rPr lang="en-US" sz="1400" b="1" dirty="0" smtClean="0"/>
              <a:t>Benefit Administration: </a:t>
            </a:r>
            <a:r>
              <a:rPr lang="en-US" sz="1200" dirty="0" smtClean="0"/>
              <a:t>Nonstop does the full outsourcing of the benefit administration for you, including access to online enrollment systems and a customized website for you and your staff.  We reconcile your bills, and pay the Nonstop  Wellness medical plans on your behalf, presenting a unified bill across medical benefits, and carrying the payables float.</a:t>
            </a:r>
          </a:p>
          <a:p>
            <a:pPr>
              <a:spcBef>
                <a:spcPts val="0"/>
              </a:spcBef>
              <a:buFont typeface="Lucida Grande"/>
              <a:buChar char="✓"/>
              <a:defRPr/>
            </a:pPr>
            <a:r>
              <a:rPr lang="en-US" sz="1400" b="1" dirty="0" smtClean="0"/>
              <a:t>Nonprofit Commitment: </a:t>
            </a:r>
            <a:r>
              <a:rPr lang="en-US" sz="1200" dirty="0" smtClean="0"/>
              <a:t>Our focus is on serving the nonprofit community - which is the core of </a:t>
            </a:r>
            <a:r>
              <a:rPr lang="en-US" sz="1200" dirty="0" err="1" smtClean="0"/>
              <a:t>Nonstop’s</a:t>
            </a:r>
            <a:r>
              <a:rPr lang="en-US" sz="1200" dirty="0" smtClean="0"/>
              <a:t> 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4B23-93B0-BA45-B567-F1089C9494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176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4820"/>
            <a:ext cx="12192000" cy="693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97052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90000"/>
                  </a:schemeClr>
                </a:solidFill>
              </a:rPr>
              <a:t>© 2016 Nonstop Administration &amp; Insurance Services, LLC.</a:t>
            </a:r>
          </a:p>
        </p:txBody>
      </p:sp>
      <p:sp>
        <p:nvSpPr>
          <p:cNvPr id="10" name="Trapezoid 9"/>
          <p:cNvSpPr/>
          <p:nvPr userDrawn="1"/>
        </p:nvSpPr>
        <p:spPr>
          <a:xfrm>
            <a:off x="4410545" y="5691909"/>
            <a:ext cx="3368096" cy="484456"/>
          </a:xfrm>
          <a:prstGeom prst="trapezoid">
            <a:avLst>
              <a:gd name="adj" fmla="val 4194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onstopWellness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04" y="5863267"/>
            <a:ext cx="2266992" cy="4961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"/>
            <a:ext cx="12192000" cy="2597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6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69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4820"/>
            <a:ext cx="12192000" cy="693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97052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90000"/>
                  </a:schemeClr>
                </a:solidFill>
              </a:rPr>
              <a:t>© 2016 Nonstop Administration &amp; Insurance Services, LLC.</a:t>
            </a:r>
          </a:p>
        </p:txBody>
      </p:sp>
      <p:sp>
        <p:nvSpPr>
          <p:cNvPr id="10" name="Trapezoid 9"/>
          <p:cNvSpPr/>
          <p:nvPr userDrawn="1"/>
        </p:nvSpPr>
        <p:spPr>
          <a:xfrm>
            <a:off x="4410545" y="5691909"/>
            <a:ext cx="3368096" cy="484456"/>
          </a:xfrm>
          <a:prstGeom prst="trapezoid">
            <a:avLst>
              <a:gd name="adj" fmla="val 4194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onstopWellness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04" y="5863267"/>
            <a:ext cx="2266992" cy="496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69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5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3340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89" y="1825625"/>
            <a:ext cx="5263313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9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48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AFB4D28-FCBA-1141-BADA-184758867726}" type="datetimeFigureOut">
              <a:rPr lang="en-US" smtClean="0"/>
              <a:t>9/24/17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485C146-9F25-FA49-8C54-B53012C6DB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554325" y="6463338"/>
            <a:ext cx="6122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mtClean="0">
                <a:solidFill>
                  <a:schemeClr val="bg2">
                    <a:lumMod val="90000"/>
                  </a:schemeClr>
                </a:solidFill>
              </a:rPr>
              <a:t>© 2016 Nonstop Administration &amp; Insurance Services, LLC.</a:t>
            </a:r>
            <a:endParaRPr lang="en-US" sz="11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NonstopWellness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358255"/>
            <a:ext cx="1473700" cy="32254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3" y="6169128"/>
            <a:ext cx="11219863" cy="7839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6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"/>
            <a:ext cx="11277600" cy="169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4325" y="6463338"/>
            <a:ext cx="6122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2">
                    <a:lumMod val="90000"/>
                  </a:schemeClr>
                </a:solidFill>
              </a:rPr>
              <a:t>© 2016 Nonstop Administration &amp; Insurance Services, LLC.</a:t>
            </a:r>
          </a:p>
        </p:txBody>
      </p:sp>
      <p:pic>
        <p:nvPicPr>
          <p:cNvPr id="9" name="Picture 8" descr="NonstopWellness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358255"/>
            <a:ext cx="1473700" cy="3225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3" y="6169128"/>
            <a:ext cx="11219863" cy="7839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3" y="1694974"/>
            <a:ext cx="11219863" cy="7839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2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2000"/>
        </a:lnSpc>
        <a:spcBef>
          <a:spcPts val="1000"/>
        </a:spcBef>
        <a:spcAft>
          <a:spcPts val="1100"/>
        </a:spcAft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2000"/>
        </a:lnSpc>
        <a:spcBef>
          <a:spcPts val="500"/>
        </a:spcBef>
        <a:spcAft>
          <a:spcPts val="1100"/>
        </a:spcAft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2000"/>
        </a:lnSpc>
        <a:spcBef>
          <a:spcPts val="500"/>
        </a:spcBef>
        <a:spcAft>
          <a:spcPts val="11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2000"/>
        </a:lnSpc>
        <a:spcBef>
          <a:spcPts val="500"/>
        </a:spcBef>
        <a:spcAft>
          <a:spcPts val="11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2000"/>
        </a:lnSpc>
        <a:spcBef>
          <a:spcPts val="500"/>
        </a:spcBef>
        <a:spcAft>
          <a:spcPts val="11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mailto:dsloves@nonstophr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3.emf"/><Relationship Id="rId5" Type="http://schemas.openxmlformats.org/officeDocument/2006/relationships/image" Target="../media/image6.png"/><Relationship Id="rId6" Type="http://schemas.openxmlformats.org/officeDocument/2006/relationships/image" Target="../media/image19.emf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dsloves@nonstophr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emf"/><Relationship Id="rId5" Type="http://schemas.openxmlformats.org/officeDocument/2006/relationships/image" Target="../media/image21.emf"/><Relationship Id="rId6" Type="http://schemas.openxmlformats.org/officeDocument/2006/relationships/image" Target="../media/image6.png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dsloves@nonstoph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NonstopWellness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94" y="2584608"/>
            <a:ext cx="6874623" cy="1504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9393" y="6364013"/>
            <a:ext cx="6122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© 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2017 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Nonstop Administration &amp; Insurance Services, LLC.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1" y="5151845"/>
            <a:ext cx="9144000" cy="846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r>
              <a:rPr lang="en-US" sz="1600" b="1" dirty="0" smtClean="0"/>
              <a:t>Rachel Johnson</a:t>
            </a:r>
            <a:r>
              <a:rPr lang="en-US" sz="1600" dirty="0" smtClean="0">
                <a:solidFill>
                  <a:schemeClr val="bg2"/>
                </a:solidFill>
              </a:rPr>
              <a:t>//  </a:t>
            </a:r>
            <a:r>
              <a:rPr lang="en-US" sz="1600" b="1" dirty="0"/>
              <a:t>Mobile</a:t>
            </a:r>
            <a:r>
              <a:rPr lang="en-US" sz="1600" dirty="0"/>
              <a:t> </a:t>
            </a:r>
            <a:r>
              <a:rPr lang="en-US" sz="1600" dirty="0" smtClean="0"/>
              <a:t>503-329-9119</a:t>
            </a:r>
            <a:r>
              <a:rPr lang="en-US" sz="1600" dirty="0" smtClean="0">
                <a:solidFill>
                  <a:schemeClr val="bg2"/>
                </a:solidFill>
              </a:rPr>
              <a:t>//  </a:t>
            </a:r>
            <a:r>
              <a:rPr lang="en-US" sz="1600" b="1" dirty="0"/>
              <a:t>Email</a:t>
            </a:r>
            <a:r>
              <a:rPr lang="en-US" sz="1600" dirty="0"/>
              <a:t> </a:t>
            </a:r>
            <a:r>
              <a:rPr lang="en-US" sz="1600" dirty="0" smtClean="0"/>
              <a:t>rjohnson@nonstopwellness.com</a:t>
            </a: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3" y="6169128"/>
            <a:ext cx="11219863" cy="7839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6841"/>
            <a:ext cx="9144000" cy="2387600"/>
          </a:xfrm>
        </p:spPr>
        <p:txBody>
          <a:bodyPr/>
          <a:lstStyle/>
          <a:p>
            <a:r>
              <a:rPr lang="en-US" dirty="0" smtClean="0"/>
              <a:t>How Nonstop Wellness </a:t>
            </a:r>
            <a:br>
              <a:rPr lang="en-US" dirty="0" smtClean="0"/>
            </a:br>
            <a:r>
              <a:rPr lang="en-US" dirty="0" smtClean="0"/>
              <a:t>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Sets Us Apart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1359" y="4102590"/>
            <a:ext cx="11277600" cy="1557338"/>
          </a:xfrm>
        </p:spPr>
        <p:txBody>
          <a:bodyPr numCol="4" rtlCol="0"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smtClean="0"/>
              <a:t>No financial </a:t>
            </a:r>
            <a:br>
              <a:rPr lang="en-US" b="1" dirty="0" smtClean="0"/>
            </a:br>
            <a:r>
              <a:rPr lang="en-US" b="1" dirty="0" smtClean="0"/>
              <a:t>barriers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smtClean="0"/>
              <a:t>Stable </a:t>
            </a:r>
            <a:r>
              <a:rPr lang="en-US" b="1" dirty="0" smtClean="0"/>
              <a:t>and predictable cash flow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smtClean="0"/>
              <a:t>One-stop shop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smtClean="0"/>
              <a:t>Designed specifically for nonprofits</a:t>
            </a:r>
            <a:endParaRPr lang="en-US" b="1" dirty="0"/>
          </a:p>
        </p:txBody>
      </p:sp>
      <p:pic>
        <p:nvPicPr>
          <p:cNvPr id="3" name="Picture 2" descr="NonStop_Icon-Umbrell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94" y="2896547"/>
            <a:ext cx="1172281" cy="1028000"/>
          </a:xfrm>
          <a:prstGeom prst="rect">
            <a:avLst/>
          </a:prstGeom>
        </p:spPr>
      </p:pic>
      <p:pic>
        <p:nvPicPr>
          <p:cNvPr id="5" name="Picture 4" descr="NonStop_Icon-OpenHand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63" y="2896547"/>
            <a:ext cx="1028000" cy="1028000"/>
          </a:xfrm>
          <a:prstGeom prst="rect">
            <a:avLst/>
          </a:prstGeom>
        </p:spPr>
      </p:pic>
      <p:pic>
        <p:nvPicPr>
          <p:cNvPr id="6" name="Picture 5" descr="wa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29" y="2896550"/>
            <a:ext cx="1060707" cy="1028001"/>
          </a:xfrm>
          <a:prstGeom prst="rect">
            <a:avLst/>
          </a:prstGeom>
        </p:spPr>
      </p:pic>
      <p:pic>
        <p:nvPicPr>
          <p:cNvPr id="7" name="Picture 6" descr="NonStop_Icon-Bi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17" y="2896547"/>
            <a:ext cx="780083" cy="10029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328445" y="2896549"/>
            <a:ext cx="815345" cy="1074471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Services*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069074"/>
          </a:xfrm>
        </p:spPr>
        <p:txBody>
          <a:bodyPr numCol="2">
            <a:noAutofit/>
          </a:bodyPr>
          <a:lstStyle/>
          <a:p>
            <a:pPr fontAlgn="auto">
              <a:defRPr/>
            </a:pPr>
            <a:r>
              <a:rPr lang="en-US" dirty="0" smtClean="0"/>
              <a:t>Health </a:t>
            </a:r>
            <a:r>
              <a:rPr lang="en-US" dirty="0"/>
              <a:t>Benefit Administration</a:t>
            </a:r>
          </a:p>
          <a:p>
            <a:pPr fontAlgn="auto">
              <a:defRPr/>
            </a:pPr>
            <a:r>
              <a:rPr lang="en-US" dirty="0"/>
              <a:t>Ancillary Plan Administration</a:t>
            </a:r>
          </a:p>
          <a:p>
            <a:pPr fontAlgn="auto">
              <a:defRPr/>
            </a:pPr>
            <a:r>
              <a:rPr lang="en-US" dirty="0"/>
              <a:t>Carrier Invoice Reconciliation</a:t>
            </a:r>
          </a:p>
          <a:p>
            <a:pPr fontAlgn="auto">
              <a:defRPr/>
            </a:pPr>
            <a:r>
              <a:rPr lang="en-US" dirty="0"/>
              <a:t>COBRA </a:t>
            </a:r>
          </a:p>
          <a:p>
            <a:pPr fontAlgn="auto">
              <a:defRPr/>
            </a:pPr>
            <a:r>
              <a:rPr lang="en-US" dirty="0"/>
              <a:t>Online Enrollment</a:t>
            </a:r>
          </a:p>
          <a:p>
            <a:pPr fontAlgn="auto">
              <a:defRPr/>
            </a:pPr>
            <a:r>
              <a:rPr lang="en-US" dirty="0"/>
              <a:t>Form 5500 preparation</a:t>
            </a:r>
          </a:p>
          <a:p>
            <a:pPr fontAlgn="auto">
              <a:defRPr/>
            </a:pPr>
            <a:r>
              <a:rPr lang="en-US" dirty="0"/>
              <a:t>Subscription to HR 360</a:t>
            </a:r>
            <a:endParaRPr lang="en-US" u="sng" dirty="0">
              <a:hlinkClick r:id="rId2"/>
            </a:endParaRPr>
          </a:p>
          <a:p>
            <a:pPr marL="0" indent="0" algn="ctr">
              <a:buNone/>
              <a:defRPr/>
            </a:pPr>
            <a:endParaRPr lang="en-US" dirty="0">
              <a:hlinkClick r:id="rId2"/>
            </a:endParaRPr>
          </a:p>
          <a:p>
            <a:pPr marL="0" indent="0" algn="ctr">
              <a:buNone/>
              <a:defRPr/>
            </a:pPr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21055"/>
            <a:ext cx="1127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/>
              <a:t>* All of the above services available to qualified nonprofits at no charge through the </a:t>
            </a:r>
            <a:r>
              <a:rPr lang="en-US" sz="1400" dirty="0"/>
              <a:t>Nonstop for Nonprofits</a:t>
            </a:r>
            <a:r>
              <a:rPr lang="en-US" sz="1400" i="1" dirty="0"/>
              <a:t> program</a:t>
            </a:r>
            <a:endParaRPr lang="en-US" sz="1400" i="1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55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9804"/>
            <a:ext cx="9144000" cy="2387600"/>
          </a:xfrm>
        </p:spPr>
        <p:txBody>
          <a:bodyPr/>
          <a:lstStyle/>
          <a:p>
            <a:r>
              <a:rPr lang="en-US" dirty="0" smtClean="0"/>
              <a:t>But Don’t Just Take </a:t>
            </a:r>
            <a:br>
              <a:rPr lang="en-US" dirty="0" smtClean="0"/>
            </a:br>
            <a:r>
              <a:rPr lang="en-US" dirty="0" smtClean="0"/>
              <a:t>Our Word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himpact_logo_final_l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b="16911"/>
          <a:stretch/>
        </p:blipFill>
        <p:spPr>
          <a:xfrm>
            <a:off x="3111500" y="129794"/>
            <a:ext cx="5867400" cy="1203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397000"/>
            <a:ext cx="9144000" cy="2413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981200" y="1605159"/>
            <a:ext cx="8229600" cy="693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2200" b="1" dirty="0"/>
              <a:t>Background on Tech Impact’s employee healthcare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727174" y="2227186"/>
            <a:ext cx="743840" cy="623944"/>
            <a:chOff x="1465960" y="2810137"/>
            <a:chExt cx="743840" cy="623944"/>
          </a:xfrm>
        </p:grpSpPr>
        <p:pic>
          <p:nvPicPr>
            <p:cNvPr id="9" name="Picture 8" descr="NonStop_Icon-SingleBill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60" y="3062161"/>
              <a:ext cx="743840" cy="371920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 rot="10800000">
              <a:off x="1633136" y="2810137"/>
              <a:ext cx="404104" cy="507199"/>
            </a:xfrm>
            <a:prstGeom prst="downArrow">
              <a:avLst/>
            </a:prstGeom>
            <a:solidFill>
              <a:srgbClr val="D435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10"/>
          <p:cNvSpPr txBox="1">
            <a:spLocks/>
          </p:cNvSpPr>
          <p:nvPr/>
        </p:nvSpPr>
        <p:spPr>
          <a:xfrm>
            <a:off x="1981200" y="4063999"/>
            <a:ext cx="8229600" cy="444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2200" b="1" dirty="0"/>
              <a:t>Nonstop as a Solution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500"/>
              </a:spcAft>
            </a:pPr>
            <a:endParaRPr lang="en-US" sz="2200" dirty="0"/>
          </a:p>
          <a:p>
            <a:pPr marL="457200" lvl="1" indent="0">
              <a:lnSpc>
                <a:spcPct val="90000"/>
              </a:lnSpc>
              <a:spcAft>
                <a:spcPts val="500"/>
              </a:spcAft>
              <a:buNone/>
            </a:pPr>
            <a:endParaRPr lang="en-US" sz="2200" dirty="0"/>
          </a:p>
          <a:p>
            <a:pPr lvl="1">
              <a:lnSpc>
                <a:spcPct val="90000"/>
              </a:lnSpc>
              <a:spcAft>
                <a:spcPts val="500"/>
              </a:spcAft>
            </a:pPr>
            <a:endParaRPr lang="en-US" sz="2200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1854200" y="2952730"/>
            <a:ext cx="8483600" cy="825520"/>
          </a:xfrm>
          <a:prstGeom prst="rect">
            <a:avLst/>
          </a:prstGeom>
        </p:spPr>
        <p:txBody>
          <a:bodyPr vert="horz" lIns="91440" tIns="45720" rIns="91440" bIns="45720" numCol="4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Double digit premium increases</a:t>
            </a:r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endParaRPr lang="en-US" sz="1400" dirty="0"/>
          </a:p>
          <a:p>
            <a:pPr marL="57150" lvl="1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Started to self-insure portions of </a:t>
            </a:r>
            <a:r>
              <a:rPr lang="en-US" sz="1400" dirty="0"/>
              <a:t>plan</a:t>
            </a:r>
          </a:p>
          <a:p>
            <a:pPr marL="57150" lvl="1" indent="0" algn="ctr">
              <a:lnSpc>
                <a:spcPct val="90000"/>
              </a:lnSpc>
              <a:spcAft>
                <a:spcPts val="500"/>
              </a:spcAft>
              <a:buNone/>
            </a:pPr>
            <a:endParaRPr lang="en-US" sz="1400" dirty="0"/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Broker wasn’t </a:t>
            </a:r>
            <a:r>
              <a:rPr lang="en-US" sz="1400" dirty="0"/>
              <a:t>providing </a:t>
            </a:r>
            <a:r>
              <a:rPr lang="en-US" sz="1400" dirty="0"/>
              <a:t>viable business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support</a:t>
            </a:r>
            <a:r>
              <a:rPr lang="en-US" sz="1400" dirty="0"/>
              <a:t>/solutions</a:t>
            </a:r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Strong commitment </a:t>
            </a:r>
            <a:r>
              <a:rPr lang="en-US" sz="1400" dirty="0"/>
              <a:t>to </a:t>
            </a:r>
            <a:r>
              <a:rPr lang="en-US" sz="1400" dirty="0"/>
              <a:t>high quality healthcare for employees</a:t>
            </a:r>
          </a:p>
        </p:txBody>
      </p:sp>
      <p:pic>
        <p:nvPicPr>
          <p:cNvPr id="14" name="Picture 13" descr="NonStop_Icon-H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22" y="2276698"/>
            <a:ext cx="576979" cy="568103"/>
          </a:xfrm>
          <a:prstGeom prst="rect">
            <a:avLst/>
          </a:prstGeom>
        </p:spPr>
      </p:pic>
      <p:pic>
        <p:nvPicPr>
          <p:cNvPr id="15" name="Picture 14" descr="wall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565" flipV="1">
            <a:off x="5250925" y="2553536"/>
            <a:ext cx="342122" cy="331574"/>
          </a:xfrm>
          <a:prstGeom prst="rect">
            <a:avLst/>
          </a:prstGeom>
        </p:spPr>
      </p:pic>
      <p:sp>
        <p:nvSpPr>
          <p:cNvPr id="18" name="Content Placeholder 10"/>
          <p:cNvSpPr txBox="1">
            <a:spLocks/>
          </p:cNvSpPr>
          <p:nvPr/>
        </p:nvSpPr>
        <p:spPr>
          <a:xfrm>
            <a:off x="1854200" y="5263352"/>
            <a:ext cx="8483600" cy="831870"/>
          </a:xfrm>
          <a:prstGeom prst="rect">
            <a:avLst/>
          </a:prstGeom>
        </p:spPr>
        <p:txBody>
          <a:bodyPr vert="horz" lIns="91440" tIns="45720" rIns="91440" bIns="45720" numCol="4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Partial self-insurance </a:t>
            </a:r>
            <a:r>
              <a:rPr lang="en-US" sz="1400" dirty="0"/>
              <a:t>was </a:t>
            </a:r>
            <a:r>
              <a:rPr lang="en-US" sz="1400" dirty="0"/>
              <a:t>inline with Tech Impact’s approach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Vetted Nonstop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thoroughly</a:t>
            </a:r>
            <a:br>
              <a:rPr lang="en-US" sz="1400" dirty="0"/>
            </a:br>
            <a:endParaRPr lang="en-US" sz="1400" dirty="0"/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Nonstop provides an innovative business/financial model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Provided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across</a:t>
            </a:r>
            <a:r>
              <a:rPr lang="en-US" sz="1400" dirty="0"/>
              <a:t>-the-board benefits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73" y="4647422"/>
            <a:ext cx="653488" cy="5730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72" y="4648198"/>
            <a:ext cx="746215" cy="5596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87" y="2321758"/>
            <a:ext cx="829614" cy="54861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790387" y="2321758"/>
            <a:ext cx="829614" cy="529372"/>
          </a:xfrm>
          <a:prstGeom prst="line">
            <a:avLst/>
          </a:prstGeom>
          <a:ln w="57150" cmpd="sng">
            <a:solidFill>
              <a:srgbClr val="D435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ear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239085"/>
            <a:ext cx="647700" cy="637445"/>
          </a:xfrm>
          <a:prstGeom prst="rect">
            <a:avLst/>
          </a:prstGeom>
        </p:spPr>
      </p:pic>
      <p:pic>
        <p:nvPicPr>
          <p:cNvPr id="27" name="Picture 26" descr="NonStop_Icon-HRTechnology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88" y="4674481"/>
            <a:ext cx="677213" cy="571400"/>
          </a:xfrm>
          <a:prstGeom prst="rect">
            <a:avLst/>
          </a:prstGeom>
        </p:spPr>
      </p:pic>
      <p:pic>
        <p:nvPicPr>
          <p:cNvPr id="29" name="Picture 28" descr="NonStop_Icon-H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68" y="4621628"/>
            <a:ext cx="583287" cy="574313"/>
          </a:xfrm>
          <a:prstGeom prst="rect">
            <a:avLst/>
          </a:prstGeom>
        </p:spPr>
      </p:pic>
      <p:pic>
        <p:nvPicPr>
          <p:cNvPr id="28" name="Picture 27" descr="NonStop_Icon-SingleBill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42" y="5032415"/>
            <a:ext cx="447772" cy="2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24000" y="5384801"/>
            <a:ext cx="9144000" cy="7695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1397000"/>
            <a:ext cx="9144000" cy="21082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1981200" y="3601635"/>
            <a:ext cx="8229600" cy="444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2200" b="1" dirty="0"/>
              <a:t>Employee benefits</a:t>
            </a:r>
            <a:endParaRPr lang="en-US" sz="22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854200" y="4700186"/>
            <a:ext cx="8483600" cy="583014"/>
          </a:xfrm>
          <a:prstGeom prst="rect">
            <a:avLst/>
          </a:prstGeom>
        </p:spPr>
        <p:txBody>
          <a:bodyPr vert="horz" lIns="91440" tIns="45720" rIns="91440" bIns="45720" numCol="4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$20K estimated</a:t>
            </a:r>
            <a:br>
              <a:rPr lang="en-US" sz="1400" dirty="0"/>
            </a:br>
            <a:r>
              <a:rPr lang="en-US" sz="1400" dirty="0"/>
              <a:t> OOP savings</a:t>
            </a:r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90% of premiums + $0 OOP = stabilized wages</a:t>
            </a:r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Increased access to primary and emergency care</a:t>
            </a:r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Improved quality of life</a:t>
            </a:r>
            <a:endParaRPr lang="en-US" sz="1400" dirty="0"/>
          </a:p>
        </p:txBody>
      </p:sp>
      <p:pic>
        <p:nvPicPr>
          <p:cNvPr id="7" name="Picture 6" descr="NonStop_Icon-HRTechnolog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29" y="2130274"/>
            <a:ext cx="613577" cy="517707"/>
          </a:xfrm>
          <a:prstGeom prst="rect">
            <a:avLst/>
          </a:prstGeom>
        </p:spPr>
      </p:pic>
      <p:pic>
        <p:nvPicPr>
          <p:cNvPr id="8" name="Picture 7" descr="NonStop_Icon-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49" y="4130320"/>
            <a:ext cx="571656" cy="526995"/>
          </a:xfrm>
          <a:prstGeom prst="rect">
            <a:avLst/>
          </a:prstGeom>
        </p:spPr>
      </p:pic>
      <p:pic>
        <p:nvPicPr>
          <p:cNvPr id="9" name="Picture 8" descr="wa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2" y="4133598"/>
            <a:ext cx="540379" cy="523717"/>
          </a:xfrm>
          <a:prstGeom prst="rect">
            <a:avLst/>
          </a:prstGeom>
        </p:spPr>
      </p:pic>
      <p:pic>
        <p:nvPicPr>
          <p:cNvPr id="12" name="Picture 11" descr="techimpact_logo_final_lg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b="16911"/>
          <a:stretch/>
        </p:blipFill>
        <p:spPr>
          <a:xfrm>
            <a:off x="3111500" y="129794"/>
            <a:ext cx="5867400" cy="1203706"/>
          </a:xfrm>
          <a:prstGeom prst="rect">
            <a:avLst/>
          </a:prstGeom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1981200" y="1541895"/>
            <a:ext cx="8229600" cy="444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2200" b="1" dirty="0"/>
              <a:t>Organizational benefits</a:t>
            </a:r>
            <a:endParaRPr lang="en-US" sz="2200" dirty="0"/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1854200" y="2692411"/>
            <a:ext cx="8483600" cy="711190"/>
          </a:xfrm>
          <a:prstGeom prst="rect">
            <a:avLst/>
          </a:prstGeom>
        </p:spPr>
        <p:txBody>
          <a:bodyPr vert="horz" lIns="91440" tIns="45720" rIns="91440" bIns="45720" numCol="4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$30K premium savings (9.8%)</a:t>
            </a:r>
            <a:br>
              <a:rPr lang="en-US" sz="1400" dirty="0"/>
            </a:br>
            <a:endParaRPr lang="en-US" sz="1400" dirty="0"/>
          </a:p>
          <a:p>
            <a:pPr marL="5715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sz="1400" dirty="0"/>
              <a:t>More predictable healthcare spending </a:t>
            </a:r>
            <a:br>
              <a:rPr lang="en-US" sz="1400" dirty="0"/>
            </a:br>
            <a:r>
              <a:rPr lang="en-US" sz="1400" dirty="0"/>
              <a:t>year-over-year</a:t>
            </a:r>
            <a:br>
              <a:rPr lang="en-US" sz="1400" dirty="0"/>
            </a:br>
            <a:r>
              <a:rPr lang="en-US" sz="1400" dirty="0"/>
              <a:t>Recruitment </a:t>
            </a:r>
            <a:r>
              <a:rPr lang="en-US" sz="1400" dirty="0"/>
              <a:t>and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retention tool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Nonstop as an advocate</a:t>
            </a:r>
            <a:endParaRPr lang="en-US" sz="1400" dirty="0"/>
          </a:p>
        </p:txBody>
      </p:sp>
      <p:pic>
        <p:nvPicPr>
          <p:cNvPr id="15" name="Picture 14" descr="Employees-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92" y="2157244"/>
            <a:ext cx="939709" cy="490737"/>
          </a:xfrm>
          <a:prstGeom prst="rect">
            <a:avLst/>
          </a:prstGeom>
        </p:spPr>
      </p:pic>
      <p:pic>
        <p:nvPicPr>
          <p:cNvPr id="16" name="Picture 15" descr="NonStop_Icon-Money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2" y="2120040"/>
            <a:ext cx="527941" cy="527941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5588000"/>
            <a:ext cx="8229600" cy="4007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Win-win for Tech Impact and employees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36" y="2168374"/>
            <a:ext cx="517707" cy="5177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60" y="4133597"/>
            <a:ext cx="574240" cy="565406"/>
          </a:xfrm>
          <a:prstGeom prst="rect">
            <a:avLst/>
          </a:prstGeom>
        </p:spPr>
      </p:pic>
      <p:pic>
        <p:nvPicPr>
          <p:cNvPr id="22" name="Picture 21" descr="hear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42" y="4175232"/>
            <a:ext cx="533400" cy="5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728-Nonstop-StMary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96" y="2380451"/>
            <a:ext cx="9139936" cy="1514856"/>
          </a:xfrm>
          <a:prstGeom prst="rect">
            <a:avLst/>
          </a:prstGeom>
        </p:spPr>
      </p:pic>
      <p:pic>
        <p:nvPicPr>
          <p:cNvPr id="3" name="Picture 2" descr="2016 0202 CHC Aggregate Case Studie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96" y="446396"/>
            <a:ext cx="9324643" cy="1557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8" y="4361945"/>
            <a:ext cx="9235867" cy="15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2542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382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25563"/>
            <a:ext cx="12192000" cy="2335212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/>
              <a:t>We look forward to providing a savings analysis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 smtClean="0"/>
              <a:t>for </a:t>
            </a:r>
            <a:r>
              <a:rPr lang="en-US" sz="3400" b="1" dirty="0"/>
              <a:t>your organization</a:t>
            </a:r>
            <a:r>
              <a:rPr lang="en-US" sz="3400" b="1" dirty="0" smtClean="0"/>
              <a:t>.</a:t>
            </a:r>
            <a:br>
              <a:rPr lang="en-US" sz="3400" b="1" dirty="0" smtClean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>For </a:t>
            </a:r>
            <a:r>
              <a:rPr lang="en-US" sz="3400" b="1" dirty="0" smtClean="0"/>
              <a:t>questions </a:t>
            </a:r>
            <a:r>
              <a:rPr lang="en-US" sz="3400" b="1" dirty="0"/>
              <a:t>please contact</a:t>
            </a:r>
            <a:r>
              <a:rPr lang="en-US" sz="3400" b="1" dirty="0" smtClean="0"/>
              <a:t>: </a:t>
            </a:r>
            <a:endParaRPr lang="en-US" sz="3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40091" y="3661418"/>
            <a:ext cx="4322928" cy="237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100"/>
              </a:spcAft>
              <a:buClr>
                <a:schemeClr val="tx2"/>
              </a:buClr>
              <a:buSzPct val="75000"/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RACHEL JOHNSON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000" b="1" dirty="0"/>
              <a:t>Mobile</a:t>
            </a:r>
            <a:r>
              <a:rPr lang="en-US" sz="2000" dirty="0"/>
              <a:t> </a:t>
            </a:r>
            <a:r>
              <a:rPr lang="en-US" sz="2000" dirty="0" smtClean="0"/>
              <a:t>503.329.9119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Email</a:t>
            </a:r>
            <a:r>
              <a:rPr lang="en-US" sz="2000" dirty="0"/>
              <a:t> </a:t>
            </a:r>
            <a:r>
              <a:rPr lang="en-US" sz="2000" dirty="0" smtClean="0"/>
              <a:t>rjohnson@nonstopwellness.com</a:t>
            </a:r>
            <a:endParaRPr lang="en-US" sz="20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9568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637432" y="1752179"/>
            <a:ext cx="11088325" cy="2105825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4300" i="1" dirty="0" smtClean="0">
                <a:solidFill>
                  <a:schemeClr val="tx2"/>
                </a:solidFill>
              </a:rPr>
              <a:t>Our mission is to </a:t>
            </a:r>
            <a:r>
              <a:rPr lang="en-US" sz="4300" i="1" dirty="0">
                <a:solidFill>
                  <a:schemeClr val="tx2"/>
                </a:solidFill>
              </a:rPr>
              <a:t>support nonprofit growth and sustainability </a:t>
            </a:r>
            <a:r>
              <a:rPr lang="en-US" sz="4300" i="1" dirty="0" smtClean="0">
                <a:solidFill>
                  <a:schemeClr val="tx2"/>
                </a:solidFill>
              </a:rPr>
              <a:t/>
            </a:r>
            <a:br>
              <a:rPr lang="en-US" sz="4300" i="1" dirty="0" smtClean="0">
                <a:solidFill>
                  <a:schemeClr val="tx2"/>
                </a:solidFill>
              </a:rPr>
            </a:br>
            <a:r>
              <a:rPr lang="en-US" sz="4300" i="1" dirty="0" smtClean="0">
                <a:solidFill>
                  <a:schemeClr val="tx2"/>
                </a:solidFill>
              </a:rPr>
              <a:t>by </a:t>
            </a:r>
            <a:r>
              <a:rPr lang="en-US" sz="4300" i="1" dirty="0">
                <a:solidFill>
                  <a:schemeClr val="tx2"/>
                </a:solidFill>
              </a:rPr>
              <a:t>providing high-quality, affordable employer-sponsored healthcare </a:t>
            </a:r>
            <a:r>
              <a:rPr lang="en-US" sz="4300" i="1" dirty="0" smtClean="0">
                <a:solidFill>
                  <a:schemeClr val="tx2"/>
                </a:solidFill>
              </a:rPr>
              <a:t>for </a:t>
            </a:r>
            <a:r>
              <a:rPr lang="en-US" sz="4300" i="1" dirty="0">
                <a:solidFill>
                  <a:schemeClr val="tx2"/>
                </a:solidFill>
              </a:rPr>
              <a:t>the organizations that serve our communities</a:t>
            </a:r>
            <a:r>
              <a:rPr lang="en-US" sz="4300" i="1" dirty="0" smtClean="0">
                <a:solidFill>
                  <a:schemeClr val="tx2"/>
                </a:solidFill>
                <a:effectLst/>
              </a:rPr>
              <a:t> </a:t>
            </a:r>
            <a:endParaRPr lang="en-US" sz="4300" i="1" dirty="0" smtClean="0">
              <a:solidFill>
                <a:schemeClr val="tx2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/>
              <a:t>WE ARE COMMITTED TO: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637434" y="3"/>
            <a:ext cx="9580401" cy="1417639"/>
          </a:xfrm>
        </p:spPr>
        <p:txBody>
          <a:bodyPr/>
          <a:lstStyle/>
          <a:p>
            <a:r>
              <a:rPr lang="en-US" dirty="0" smtClean="0"/>
              <a:t>About Nonstop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373" y="4856473"/>
            <a:ext cx="336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Changing the status quo of healthcare for nonprofits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779" y="4856474"/>
            <a:ext cx="264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Saving you and your employees money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1516" y="4856473"/>
            <a:ext cx="217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Being a true partner for nonprofits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7935" y="4856476"/>
            <a:ext cx="239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Serving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community</a:t>
            </a:r>
          </a:p>
        </p:txBody>
      </p:sp>
      <p:pic>
        <p:nvPicPr>
          <p:cNvPr id="10" name="Picture 9" descr="NonStop_Icon-OpenHand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97" y="4041351"/>
            <a:ext cx="975360" cy="731520"/>
          </a:xfrm>
          <a:prstGeom prst="rect">
            <a:avLst/>
          </a:prstGeom>
        </p:spPr>
      </p:pic>
      <p:pic>
        <p:nvPicPr>
          <p:cNvPr id="11" name="Picture 10" descr="NonStop_Icon-Handshak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97" y="4043891"/>
            <a:ext cx="1469813" cy="728980"/>
          </a:xfrm>
          <a:prstGeom prst="rect">
            <a:avLst/>
          </a:prstGeom>
        </p:spPr>
      </p:pic>
      <p:pic>
        <p:nvPicPr>
          <p:cNvPr id="12" name="Picture 11" descr="NonStop_Icon-Mon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7" y="4087821"/>
            <a:ext cx="846667" cy="63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3687" y="3777626"/>
            <a:ext cx="2011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b="1" baseline="30000" dirty="0" smtClean="0">
                <a:solidFill>
                  <a:srgbClr val="5DA334"/>
                </a:solidFill>
                <a:latin typeface="Verdana"/>
                <a:cs typeface="Verdana"/>
              </a:rPr>
              <a:t>$</a:t>
            </a:r>
            <a:r>
              <a:rPr lang="en-US" sz="7600" b="1" dirty="0" smtClean="0">
                <a:solidFill>
                  <a:srgbClr val="5DA334"/>
                </a:solidFill>
                <a:latin typeface="Verdana"/>
                <a:cs typeface="Verdana"/>
              </a:rPr>
              <a:t>0</a:t>
            </a:r>
            <a:endParaRPr lang="en-US" sz="7600" b="1" dirty="0">
              <a:solidFill>
                <a:srgbClr val="5DA33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96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Nonstop Wellness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032"/>
            <a:ext cx="11277600" cy="4221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Partially Self Insured </a:t>
            </a:r>
            <a:r>
              <a:rPr lang="en-US" dirty="0"/>
              <a:t>M</a:t>
            </a:r>
            <a:r>
              <a:rPr lang="en-US" dirty="0" smtClean="0"/>
              <a:t>edical Plan:</a:t>
            </a:r>
          </a:p>
          <a:p>
            <a:pPr marL="1335024" lvl="1" indent="0">
              <a:spcBef>
                <a:spcPts val="2300"/>
              </a:spcBef>
              <a:buNone/>
            </a:pPr>
            <a:r>
              <a:rPr lang="en-US" sz="2800" b="1" dirty="0" smtClean="0"/>
              <a:t>Eliminates out-of-pocket expenses for employees</a:t>
            </a:r>
            <a:endParaRPr lang="en-US" sz="2800" b="1" dirty="0"/>
          </a:p>
          <a:p>
            <a:pPr marL="1335024" lvl="1" indent="0">
              <a:spcBef>
                <a:spcPts val="2300"/>
              </a:spcBef>
              <a:buNone/>
            </a:pPr>
            <a:r>
              <a:rPr lang="en-US" sz="2800" b="1" dirty="0" smtClean="0"/>
              <a:t>Uses your existing carrier </a:t>
            </a:r>
            <a:endParaRPr lang="en-US" sz="2800" b="1" dirty="0"/>
          </a:p>
          <a:p>
            <a:pPr marL="1335024" lvl="1" indent="0">
              <a:spcBef>
                <a:spcPts val="2300"/>
              </a:spcBef>
              <a:buNone/>
            </a:pPr>
            <a:r>
              <a:rPr lang="en-US" sz="2800" b="1" dirty="0" smtClean="0"/>
              <a:t>Premium savings </a:t>
            </a:r>
            <a:br>
              <a:rPr lang="en-US" sz="2800" b="1" dirty="0" smtClean="0"/>
            </a:br>
            <a:endParaRPr lang="en-US" sz="2800" b="1" dirty="0"/>
          </a:p>
        </p:txBody>
      </p:sp>
      <p:pic>
        <p:nvPicPr>
          <p:cNvPr id="4" name="Picture 3" descr="wall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1" y="2873947"/>
            <a:ext cx="554819" cy="537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9" y="3908821"/>
            <a:ext cx="563651" cy="494278"/>
          </a:xfrm>
          <a:prstGeom prst="rect">
            <a:avLst/>
          </a:prstGeom>
        </p:spPr>
      </p:pic>
      <p:pic>
        <p:nvPicPr>
          <p:cNvPr id="5" name="Picture 4" descr="NonStop_Icon-DollarSig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0" y="4787760"/>
            <a:ext cx="485483" cy="4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Advantages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Zero out-of-pocket expenses</a:t>
            </a:r>
          </a:p>
          <a:p>
            <a:pPr lvl="1"/>
            <a:r>
              <a:rPr lang="en-US" sz="2800" dirty="0" smtClean="0"/>
              <a:t>Platinum-level benefits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/>
              <a:t>carrier changes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 descr="StatusQuo-FullPage-NS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19905"/>
          <a:stretch/>
        </p:blipFill>
        <p:spPr>
          <a:xfrm rot="168952">
            <a:off x="6158220" y="243741"/>
            <a:ext cx="5457547" cy="5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Employer Advantages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4241999"/>
            <a:ext cx="11277600" cy="1783441"/>
          </a:xfrm>
        </p:spPr>
        <p:txBody>
          <a:bodyPr numCol="3">
            <a:noAutofit/>
          </a:bodyPr>
          <a:lstStyle/>
          <a:p>
            <a:pPr marL="0" lvl="1" indent="0" algn="ctr">
              <a:lnSpc>
                <a:spcPct val="80000"/>
              </a:lnSpc>
              <a:buNone/>
            </a:pPr>
            <a:r>
              <a:rPr lang="en-US" sz="2800" dirty="0" smtClean="0">
                <a:cs typeface="Calibri"/>
              </a:rPr>
              <a:t>Reduced premiums </a:t>
            </a:r>
            <a:endParaRPr lang="en-US" sz="2800" dirty="0">
              <a:cs typeface="Calibri"/>
            </a:endParaRPr>
          </a:p>
          <a:p>
            <a:pPr marL="0" lvl="1" indent="0" algn="ctr">
              <a:lnSpc>
                <a:spcPct val="80000"/>
              </a:lnSpc>
              <a:buNone/>
            </a:pPr>
            <a:endParaRPr lang="en-US" sz="2800" i="1" dirty="0" smtClean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US" sz="2800" i="1" dirty="0" smtClean="0"/>
              <a:t> </a:t>
            </a:r>
          </a:p>
          <a:p>
            <a:pPr marL="0" lvl="1" indent="0" algn="ctr">
              <a:lnSpc>
                <a:spcPct val="80000"/>
              </a:lnSpc>
              <a:buNone/>
            </a:pPr>
            <a:r>
              <a:rPr lang="en-US" sz="2800" dirty="0" smtClean="0"/>
              <a:t>Quarterly </a:t>
            </a:r>
            <a:r>
              <a:rPr lang="en-US" sz="2800" dirty="0"/>
              <a:t>return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reserves</a:t>
            </a:r>
          </a:p>
          <a:p>
            <a:pPr marL="0" lvl="1" indent="0" algn="ctr">
              <a:lnSpc>
                <a:spcPct val="80000"/>
              </a:lnSpc>
              <a:buNone/>
            </a:pPr>
            <a:endParaRPr lang="en-US" sz="2800" dirty="0" smtClean="0">
              <a:cs typeface="Calibri"/>
            </a:endParaRPr>
          </a:p>
          <a:p>
            <a:pPr marL="0" lvl="1" indent="0" algn="ctr">
              <a:lnSpc>
                <a:spcPct val="80000"/>
              </a:lnSpc>
              <a:buNone/>
            </a:pPr>
            <a:endParaRPr lang="en-US" sz="2800" dirty="0" smtClean="0">
              <a:cs typeface="Calibri"/>
            </a:endParaRPr>
          </a:p>
          <a:p>
            <a:pPr marL="0" lvl="1" indent="0" algn="ctr">
              <a:lnSpc>
                <a:spcPct val="80000"/>
              </a:lnSpc>
              <a:buNone/>
            </a:pPr>
            <a:r>
              <a:rPr lang="en-US" sz="2800" dirty="0" smtClean="0">
                <a:cs typeface="Calibri"/>
              </a:rPr>
              <a:t>Enhanced </a:t>
            </a:r>
            <a:r>
              <a:rPr lang="en-US" sz="2800" dirty="0">
                <a:cs typeface="Calibri"/>
              </a:rPr>
              <a:t>recruitment and retention </a:t>
            </a:r>
          </a:p>
          <a:p>
            <a:pPr marL="0" algn="ctr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marL="0" algn="ctr">
              <a:lnSpc>
                <a:spcPct val="80000"/>
              </a:lnSpc>
            </a:pPr>
            <a:endParaRPr lang="en-US" dirty="0"/>
          </a:p>
        </p:txBody>
      </p:sp>
      <p:pic>
        <p:nvPicPr>
          <p:cNvPr id="2" name="Picture 1" descr="NonStop_Icon-Payro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7" y="2567599"/>
            <a:ext cx="1354469" cy="1333631"/>
          </a:xfrm>
          <a:prstGeom prst="rect">
            <a:avLst/>
          </a:prstGeom>
        </p:spPr>
      </p:pic>
      <p:pic>
        <p:nvPicPr>
          <p:cNvPr id="3" name="Picture 2" descr="Employe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23" y="2728304"/>
            <a:ext cx="2601951" cy="1358796"/>
          </a:xfrm>
          <a:prstGeom prst="rect">
            <a:avLst/>
          </a:prstGeom>
        </p:spPr>
      </p:pic>
      <p:pic>
        <p:nvPicPr>
          <p:cNvPr id="4" name="Picture 3" descr="NonStop_Icon-SingleBil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51" y="3246569"/>
            <a:ext cx="1309319" cy="6546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090722" y="2567595"/>
            <a:ext cx="712396" cy="937404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877522" y="1366669"/>
            <a:ext cx="3996231" cy="4562980"/>
            <a:chOff x="353518" y="1475099"/>
            <a:chExt cx="3996231" cy="4562980"/>
          </a:xfrm>
        </p:grpSpPr>
        <p:sp>
          <p:nvSpPr>
            <p:cNvPr id="3" name="TextBox 2"/>
            <p:cNvSpPr txBox="1"/>
            <p:nvPr/>
          </p:nvSpPr>
          <p:spPr>
            <a:xfrm>
              <a:off x="871004" y="2529487"/>
              <a:ext cx="1516661" cy="49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b="1" dirty="0"/>
                <a:t>CATASTROPHIC</a:t>
              </a:r>
            </a:p>
            <a:p>
              <a:pPr algn="r">
                <a:lnSpc>
                  <a:spcPct val="80000"/>
                </a:lnSpc>
              </a:pPr>
              <a:r>
                <a:rPr lang="en-US" sz="1000" dirty="0"/>
                <a:t>Major hospitalization and</a:t>
              </a:r>
              <a:br>
                <a:rPr lang="en-US" sz="1000" dirty="0"/>
              </a:br>
              <a:r>
                <a:rPr lang="en-US" sz="1000" dirty="0"/>
                <a:t>surgery, specialty drugs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9083" y="4267129"/>
              <a:ext cx="1678580" cy="639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b="1" dirty="0"/>
                <a:t>ROUTINE HEALTH</a:t>
              </a:r>
              <a:br>
                <a:rPr lang="en-US" sz="1200" b="1" dirty="0"/>
              </a:br>
              <a:r>
                <a:rPr lang="en-US" sz="1200" b="1" dirty="0"/>
                <a:t>MAINTENANCE</a:t>
              </a:r>
            </a:p>
            <a:p>
              <a:pPr algn="r">
                <a:lnSpc>
                  <a:spcPct val="80000"/>
                </a:lnSpc>
              </a:pPr>
              <a:r>
                <a:rPr lang="en-US" sz="1000" dirty="0"/>
                <a:t>Tests, outpatient stays,</a:t>
              </a:r>
              <a:br>
                <a:rPr lang="en-US" sz="1000" dirty="0"/>
              </a:br>
              <a:r>
                <a:rPr lang="en-US" sz="1000" dirty="0"/>
                <a:t>illness, general prescriptions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3518" y="5594034"/>
              <a:ext cx="20341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b="1" dirty="0"/>
                <a:t>PREVENTIVE CARE (ACA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4411" y="1475099"/>
              <a:ext cx="2065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TRADITIONAL LOW DEDUCTIBLE HMO/PPO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3700" y="3621424"/>
              <a:ext cx="1611842" cy="22205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58%</a:t>
              </a:r>
              <a:r>
                <a:rPr lang="en-US" sz="1400" b="1" dirty="0">
                  <a:solidFill>
                    <a:schemeClr val="bg1"/>
                  </a:solidFill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93700" y="2097424"/>
              <a:ext cx="1611842" cy="1523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39%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93700" y="5842000"/>
              <a:ext cx="1611842" cy="1960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bIns="0" rtlCol="0" anchor="t" anchorCtr="0"/>
            <a:lstStyle/>
            <a:p>
              <a:pPr>
                <a:lnSpc>
                  <a:spcPct val="90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29617" y="4137534"/>
            <a:ext cx="1611843" cy="159603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48%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27742" y="1366669"/>
            <a:ext cx="2065337" cy="4562980"/>
            <a:chOff x="4503738" y="1475099"/>
            <a:chExt cx="2065337" cy="4562980"/>
          </a:xfrm>
        </p:grpSpPr>
        <p:sp>
          <p:nvSpPr>
            <p:cNvPr id="8" name="TextBox 7"/>
            <p:cNvSpPr txBox="1"/>
            <p:nvPr/>
          </p:nvSpPr>
          <p:spPr>
            <a:xfrm>
              <a:off x="4503738" y="1475099"/>
              <a:ext cx="2065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NONSTOP </a:t>
              </a:r>
              <a:r>
                <a:rPr lang="en-US" sz="1400" b="1" dirty="0" smtClean="0"/>
                <a:t>WELLNESS</a:t>
              </a:r>
              <a:endParaRPr lang="en-US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5616" y="2721964"/>
              <a:ext cx="1611842" cy="1523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39%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5616" y="5842000"/>
              <a:ext cx="1611842" cy="1960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bIns="0" rtlCol="0" anchor="t" anchorCtr="0"/>
            <a:lstStyle/>
            <a:p>
              <a:pPr>
                <a:lnSpc>
                  <a:spcPct val="90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52951" y="1845258"/>
            <a:ext cx="2595343" cy="768281"/>
            <a:chOff x="5128949" y="1953683"/>
            <a:chExt cx="2595342" cy="768281"/>
          </a:xfrm>
        </p:grpSpPr>
        <p:sp>
          <p:nvSpPr>
            <p:cNvPr id="17" name="Rectangle 16"/>
            <p:cNvSpPr/>
            <p:nvPr/>
          </p:nvSpPr>
          <p:spPr>
            <a:xfrm>
              <a:off x="5128949" y="2076259"/>
              <a:ext cx="1611842" cy="64570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80000"/>
                </a:lnSpc>
              </a:pPr>
              <a:r>
                <a:rPr lang="en-US" sz="2600" b="1" dirty="0" smtClean="0">
                  <a:solidFill>
                    <a:schemeClr val="bg1"/>
                  </a:solidFill>
                </a:rPr>
                <a:t>10%</a:t>
              </a:r>
              <a:r>
                <a:rPr lang="en-US" sz="1400" b="1" dirty="0">
                  <a:solidFill>
                    <a:schemeClr val="bg1"/>
                  </a:solidFill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 annual savings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MoneyBag_wCallou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540" y="1953683"/>
              <a:ext cx="951751" cy="768281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0" y="31750"/>
            <a:ext cx="12192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n-US" sz="3600" dirty="0" smtClean="0"/>
              <a:t>BETTER BENEFITS FOR YOUR EMPLOYEES, </a:t>
            </a:r>
            <a:br>
              <a:rPr lang="en-US" sz="3600" dirty="0" smtClean="0"/>
            </a:br>
            <a:r>
              <a:rPr lang="en-US" sz="3600" dirty="0" smtClean="0"/>
              <a:t>MORE MONEY FOR YOUR ORGANIZATION.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01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609600" y="1406776"/>
          <a:ext cx="10972800" cy="429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Nonstop Wellness Visa card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381" y="2111079"/>
            <a:ext cx="1097915" cy="108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68385">
            <a:off x="6757912" y="2183663"/>
            <a:ext cx="1664971" cy="1129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8573" y="2409590"/>
            <a:ext cx="780288" cy="694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11" y="2357927"/>
            <a:ext cx="1186688" cy="890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204569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* Must be a carrier-approved, in-network service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** If an employee is receiving services outside of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</a:rPr>
              <a:t>Nonstop's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 regular customer service hours (6am-6pm PST) and is having difficulty using his/her Nonstop Visa Card, they may need to pay for services/prescriptions and be reimbursed through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</a:rPr>
              <a:t>Nonstop's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 claims process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5862"/>
            <a:ext cx="9144000" cy="2387600"/>
          </a:xfrm>
        </p:spPr>
        <p:txBody>
          <a:bodyPr/>
          <a:lstStyle/>
          <a:p>
            <a:r>
              <a:rPr lang="en-US" dirty="0" smtClean="0"/>
              <a:t>The Savings in Real Life, </a:t>
            </a:r>
            <a:br>
              <a:rPr lang="en-US" dirty="0" smtClean="0"/>
            </a:br>
            <a:r>
              <a:rPr lang="en-US" dirty="0" smtClean="0"/>
              <a:t>Real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242655" y="5147772"/>
          <a:ext cx="7778744" cy="152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39827"/>
                <a:gridCol w="2209531"/>
                <a:gridCol w="2209531"/>
                <a:gridCol w="221985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High Usage</a:t>
                      </a:r>
                      <a:endParaRPr lang="en-US" sz="1000" b="1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Medium Usage</a:t>
                      </a:r>
                      <a:endParaRPr lang="en-US" sz="1000" b="1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Average Usage</a:t>
                      </a:r>
                      <a:endParaRPr lang="en-US" sz="1000" b="1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2016 Savings Chart</a:t>
            </a:r>
          </a:p>
          <a:p>
            <a:pPr algn="ctr"/>
            <a:r>
              <a:rPr lang="en-US" sz="1200" b="1" dirty="0" smtClean="0"/>
              <a:t>Representative of a Nonprofit client w/ 120 EE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92628" y="1572500"/>
            <a:ext cx="87761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300"/>
              </a:spcAft>
            </a:pPr>
            <a:r>
              <a:rPr lang="en-US" sz="1000" dirty="0"/>
              <a:t>$300,000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$250,000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$200,000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$150,000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$100,000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$50,000</a:t>
            </a:r>
          </a:p>
          <a:p>
            <a:pPr algn="r">
              <a:spcAft>
                <a:spcPts val="3300"/>
              </a:spcAft>
            </a:pPr>
            <a:r>
              <a:rPr lang="en-US" sz="1000" dirty="0"/>
              <a:t>$0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470248" y="1693202"/>
            <a:ext cx="6231083" cy="3431466"/>
            <a:chOff x="1868807" y="1693202"/>
            <a:chExt cx="6308521" cy="34314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68807" y="1693202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8807" y="2265113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8807" y="2837024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8807" y="3408935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8807" y="3980846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8807" y="4552757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68807" y="5124668"/>
              <a:ext cx="6308521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242655" y="5457511"/>
          <a:ext cx="7778744" cy="152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39827"/>
                <a:gridCol w="2209531"/>
                <a:gridCol w="2209531"/>
                <a:gridCol w="221985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3"/>
                          </a:solidFill>
                        </a:rPr>
                        <a:t>Employee Savings</a:t>
                      </a:r>
                      <a:endParaRPr lang="en-US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$34,460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$28,680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$20,636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242655" y="5609911"/>
          <a:ext cx="7778744" cy="23499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39827"/>
                <a:gridCol w="2209531"/>
                <a:gridCol w="2209531"/>
                <a:gridCol w="2219855"/>
              </a:tblGrid>
              <a:tr h="23499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E78E23"/>
                          </a:solidFill>
                        </a:rPr>
                        <a:t>Return-of-Reserve</a:t>
                      </a:r>
                      <a:endParaRPr lang="en-US" sz="1000" b="1" dirty="0">
                        <a:solidFill>
                          <a:srgbClr val="E78E23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$0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$35,499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$83,133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242655" y="5851431"/>
          <a:ext cx="7778744" cy="152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39827"/>
                <a:gridCol w="2209531"/>
                <a:gridCol w="2209531"/>
                <a:gridCol w="221985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accent1"/>
                          </a:solidFill>
                        </a:rPr>
                        <a:t>Premium</a:t>
                      </a:r>
                      <a:r>
                        <a:rPr lang="en-US" sz="1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1"/>
                          </a:solidFill>
                        </a:rPr>
                        <a:t>Savings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$157,232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$157,232</a:t>
                      </a:r>
                      <a:endParaRPr lang="en-US" sz="1000" b="0" dirty="0"/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$157,232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9704" y="2560459"/>
            <a:ext cx="1135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b="1" dirty="0"/>
              <a:t>TOTAL SAVINGS</a:t>
            </a:r>
          </a:p>
          <a:p>
            <a:pPr algn="ctr">
              <a:lnSpc>
                <a:spcPct val="70000"/>
              </a:lnSpc>
            </a:pPr>
            <a:r>
              <a:rPr lang="en-US" sz="1600" b="1" dirty="0"/>
              <a:t>$191,692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8584" y="2202902"/>
            <a:ext cx="1135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b="1" dirty="0"/>
              <a:t>TOTAL SAVINGS</a:t>
            </a:r>
          </a:p>
          <a:p>
            <a:pPr algn="ctr">
              <a:lnSpc>
                <a:spcPct val="70000"/>
              </a:lnSpc>
            </a:pPr>
            <a:r>
              <a:rPr lang="en-US" sz="1600" b="1" dirty="0"/>
              <a:t>$221,411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8440" y="1744828"/>
            <a:ext cx="1135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b="1" dirty="0"/>
              <a:t>TOTAL SAVINGS</a:t>
            </a:r>
          </a:p>
          <a:p>
            <a:pPr algn="ctr">
              <a:lnSpc>
                <a:spcPct val="70000"/>
              </a:lnSpc>
            </a:pPr>
            <a:r>
              <a:rPr lang="en-US" sz="1600" b="1" dirty="0"/>
              <a:t>$261,002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29703" y="3314141"/>
            <a:ext cx="5544479" cy="1810531"/>
            <a:chOff x="2405702" y="3314136"/>
            <a:chExt cx="5544478" cy="1810531"/>
          </a:xfrm>
        </p:grpSpPr>
        <p:sp>
          <p:nvSpPr>
            <p:cNvPr id="22" name="Rectangle 21"/>
            <p:cNvSpPr/>
            <p:nvPr/>
          </p:nvSpPr>
          <p:spPr>
            <a:xfrm>
              <a:off x="2405702" y="3314136"/>
              <a:ext cx="1135741" cy="18105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94583" y="3314136"/>
              <a:ext cx="1135741" cy="18105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14439" y="3314136"/>
              <a:ext cx="1135741" cy="18105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18584" y="2364295"/>
            <a:ext cx="3355597" cy="949847"/>
            <a:chOff x="4594583" y="2364290"/>
            <a:chExt cx="3355597" cy="949847"/>
          </a:xfrm>
        </p:grpSpPr>
        <p:sp>
          <p:nvSpPr>
            <p:cNvPr id="28" name="Rectangle 27"/>
            <p:cNvSpPr/>
            <p:nvPr/>
          </p:nvSpPr>
          <p:spPr>
            <a:xfrm>
              <a:off x="6814439" y="2364290"/>
              <a:ext cx="1135741" cy="949847"/>
            </a:xfrm>
            <a:prstGeom prst="rect">
              <a:avLst/>
            </a:prstGeom>
            <a:solidFill>
              <a:srgbClr val="E78E2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94583" y="2932132"/>
              <a:ext cx="1135741" cy="38200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29703" y="2125735"/>
            <a:ext cx="5544479" cy="1188402"/>
            <a:chOff x="2405702" y="2125735"/>
            <a:chExt cx="5544478" cy="1188402"/>
          </a:xfrm>
        </p:grpSpPr>
        <p:sp>
          <p:nvSpPr>
            <p:cNvPr id="2" name="Rectangle 1"/>
            <p:cNvSpPr/>
            <p:nvPr/>
          </p:nvSpPr>
          <p:spPr>
            <a:xfrm>
              <a:off x="2405702" y="2932133"/>
              <a:ext cx="1135741" cy="38200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94583" y="2560453"/>
              <a:ext cx="1135741" cy="37167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14439" y="2125735"/>
              <a:ext cx="1135741" cy="23855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3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NonStop">
      <a:dk1>
        <a:srgbClr val="262626"/>
      </a:dk1>
      <a:lt1>
        <a:sysClr val="window" lastClr="FFFFFF"/>
      </a:lt1>
      <a:dk2>
        <a:srgbClr val="5DA334"/>
      </a:dk2>
      <a:lt2>
        <a:srgbClr val="D9D9D9"/>
      </a:lt2>
      <a:accent1>
        <a:srgbClr val="0091AC"/>
      </a:accent1>
      <a:accent2>
        <a:srgbClr val="E78E23"/>
      </a:accent2>
      <a:accent3>
        <a:srgbClr val="910C5A"/>
      </a:accent3>
      <a:accent4>
        <a:srgbClr val="FAC81A"/>
      </a:accent4>
      <a:accent5>
        <a:srgbClr val="0A5332"/>
      </a:accent5>
      <a:accent6>
        <a:srgbClr val="00345E"/>
      </a:accent6>
      <a:hlink>
        <a:srgbClr val="5DA334"/>
      </a:hlink>
      <a:folHlink>
        <a:srgbClr val="5DA3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588</Words>
  <Application>Microsoft Macintosh PowerPoint</Application>
  <PresentationFormat>Widescreen</PresentationFormat>
  <Paragraphs>169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Lucida Grande</vt:lpstr>
      <vt:lpstr>Verdana</vt:lpstr>
      <vt:lpstr>Wingdings</vt:lpstr>
      <vt:lpstr>Office Theme</vt:lpstr>
      <vt:lpstr>PowerPoint Presentation</vt:lpstr>
      <vt:lpstr>About Nonstop</vt:lpstr>
      <vt:lpstr>How Nonstop Wellness Works</vt:lpstr>
      <vt:lpstr>Employee Advantages</vt:lpstr>
      <vt:lpstr>Employer Advantages</vt:lpstr>
      <vt:lpstr>PowerPoint Presentation</vt:lpstr>
      <vt:lpstr>Nonstop Wellness Visa card</vt:lpstr>
      <vt:lpstr>The Savings in Real Life,  Real Numbers</vt:lpstr>
      <vt:lpstr>PowerPoint Presentation</vt:lpstr>
      <vt:lpstr>How Nonstop Wellness  is Different</vt:lpstr>
      <vt:lpstr>What Sets Us Apart</vt:lpstr>
      <vt:lpstr>Additional Services*</vt:lpstr>
      <vt:lpstr>But Don’t Just Take  Our Word For It</vt:lpstr>
      <vt:lpstr>PowerPoint Presentation</vt:lpstr>
      <vt:lpstr>PowerPoint Presentation</vt:lpstr>
      <vt:lpstr>PowerPoint Presentation</vt:lpstr>
      <vt:lpstr>Questions?</vt:lpstr>
      <vt:lpstr>We look forward to providing a savings analysis  for your organization.  For questions please contact: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kcallaghan@nonstophr.com</dc:creator>
  <cp:lastModifiedBy>Kathleen Callaghan</cp:lastModifiedBy>
  <cp:revision>50</cp:revision>
  <dcterms:created xsi:type="dcterms:W3CDTF">2016-07-26T16:50:37Z</dcterms:created>
  <dcterms:modified xsi:type="dcterms:W3CDTF">2017-09-25T04:32:53Z</dcterms:modified>
</cp:coreProperties>
</file>