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2" r:id="rId2"/>
  </p:sldMasterIdLst>
  <p:notesMasterIdLst>
    <p:notesMasterId r:id="rId55"/>
  </p:notesMasterIdLst>
  <p:sldIdLst>
    <p:sldId id="354" r:id="rId3"/>
    <p:sldId id="357" r:id="rId4"/>
    <p:sldId id="257" r:id="rId5"/>
    <p:sldId id="308" r:id="rId6"/>
    <p:sldId id="261" r:id="rId7"/>
    <p:sldId id="262" r:id="rId8"/>
    <p:sldId id="309" r:id="rId9"/>
    <p:sldId id="310" r:id="rId10"/>
    <p:sldId id="311" r:id="rId11"/>
    <p:sldId id="358" r:id="rId12"/>
    <p:sldId id="312" r:id="rId13"/>
    <p:sldId id="313" r:id="rId14"/>
    <p:sldId id="314" r:id="rId15"/>
    <p:sldId id="315" r:id="rId16"/>
    <p:sldId id="317" r:id="rId17"/>
    <p:sldId id="318" r:id="rId18"/>
    <p:sldId id="319" r:id="rId19"/>
    <p:sldId id="321" r:id="rId20"/>
    <p:sldId id="320" r:id="rId21"/>
    <p:sldId id="322" r:id="rId22"/>
    <p:sldId id="323" r:id="rId23"/>
    <p:sldId id="324" r:id="rId24"/>
    <p:sldId id="325" r:id="rId25"/>
    <p:sldId id="326" r:id="rId26"/>
    <p:sldId id="327" r:id="rId27"/>
    <p:sldId id="329" r:id="rId28"/>
    <p:sldId id="359" r:id="rId29"/>
    <p:sldId id="332" r:id="rId30"/>
    <p:sldId id="352" r:id="rId31"/>
    <p:sldId id="333" r:id="rId32"/>
    <p:sldId id="334" r:id="rId33"/>
    <p:sldId id="335" r:id="rId34"/>
    <p:sldId id="336" r:id="rId35"/>
    <p:sldId id="348" r:id="rId36"/>
    <p:sldId id="330" r:id="rId37"/>
    <p:sldId id="331" r:id="rId38"/>
    <p:sldId id="337" r:id="rId39"/>
    <p:sldId id="338" r:id="rId40"/>
    <p:sldId id="360" r:id="rId41"/>
    <p:sldId id="339" r:id="rId42"/>
    <p:sldId id="340" r:id="rId43"/>
    <p:sldId id="342" r:id="rId44"/>
    <p:sldId id="344" r:id="rId45"/>
    <p:sldId id="345" r:id="rId46"/>
    <p:sldId id="343" r:id="rId47"/>
    <p:sldId id="353" r:id="rId48"/>
    <p:sldId id="346" r:id="rId49"/>
    <p:sldId id="361" r:id="rId50"/>
    <p:sldId id="347" r:id="rId51"/>
    <p:sldId id="307" r:id="rId52"/>
    <p:sldId id="351" r:id="rId53"/>
    <p:sldId id="349" r:id="rId5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2242"/>
    <a:srgbClr val="C8C2B4"/>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509" autoAdjust="0"/>
  </p:normalViewPr>
  <p:slideViewPr>
    <p:cSldViewPr snapToGrid="0" snapToObjects="1">
      <p:cViewPr varScale="1">
        <p:scale>
          <a:sx n="75" d="100"/>
          <a:sy n="75" d="100"/>
        </p:scale>
        <p:origin x="1666"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368F1B-0728-4C87-86C4-52C885A9319D}" type="datetimeFigureOut">
              <a:rPr lang="en-US" smtClean="0"/>
              <a:t>7/27/2017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27D6B7-D88A-4522-B3B2-6E382A4371D8}" type="slidenum">
              <a:rPr lang="en-US" smtClean="0"/>
              <a:t>‹#›</a:t>
            </a:fld>
            <a:endParaRPr lang="en-US" dirty="0"/>
          </a:p>
        </p:txBody>
      </p:sp>
    </p:spTree>
    <p:extLst>
      <p:ext uri="{BB962C8B-B14F-4D97-AF65-F5344CB8AC3E}">
        <p14:creationId xmlns:p14="http://schemas.microsoft.com/office/powerpoint/2010/main" val="233240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Enron as a lot of</a:t>
            </a:r>
            <a:r>
              <a:rPr lang="en-US" baseline="0" dirty="0"/>
              <a:t> people lost their entire retairment savings.  Imagine!!</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a:t>
            </a:fld>
            <a:endParaRPr lang="en-US" dirty="0"/>
          </a:p>
        </p:txBody>
      </p:sp>
    </p:spTree>
    <p:extLst>
      <p:ext uri="{BB962C8B-B14F-4D97-AF65-F5344CB8AC3E}">
        <p14:creationId xmlns:p14="http://schemas.microsoft.com/office/powerpoint/2010/main" val="1565601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Board members should actively participate</a:t>
            </a:r>
            <a:r>
              <a:rPr lang="en-US" baseline="0" dirty="0"/>
              <a:t> in selecting and evaluating the charity’s CEO</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15</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short – the process</a:t>
            </a:r>
            <a:r>
              <a:rPr lang="en-US" baseline="0" dirty="0"/>
              <a:t> for setting executive comp, the amount of the comp and the terms of such comp should be well documented, approved by the full board and be sensitive to public concerns and regulatory oversight</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16</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short – the process</a:t>
            </a:r>
            <a:r>
              <a:rPr lang="en-US" baseline="0" dirty="0"/>
              <a:t> for setting executive comp, the amount of the comp and the terms of such comp should be well documented, approved by the full board and be sensitive to public concerns and regulatory oversight</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17</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18</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short – any conflict transaction should be carefully scrutinized</a:t>
            </a:r>
            <a:r>
              <a:rPr lang="en-US" baseline="0" dirty="0"/>
              <a:t> by the Board, because of the dynamic it creates within the board and because of the skeptism with which the public and regulators will view the transaction, no matter how carefully a policy is followed.</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19</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20</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21</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22</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board should be informed about</a:t>
            </a:r>
            <a:r>
              <a:rPr lang="en-US" baseline="0" dirty="0"/>
              <a:t> all aspects of the organizations finances and is ultimately responsible for the financial health and integrity of the organization.</a:t>
            </a:r>
          </a:p>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23</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board member,</a:t>
            </a:r>
            <a:r>
              <a:rPr lang="en-US" baseline="0" dirty="0"/>
              <a:t> you must take the initiative to educate yourself on the ongoing basis about your role and responsibilities, and the board as a whole must take responsibility for its own training and orientation.</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24</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Enron as a lot of</a:t>
            </a:r>
            <a:r>
              <a:rPr lang="en-US" baseline="0" dirty="0"/>
              <a:t> people lost their entire retairment savings.  Imagine!!</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5</a:t>
            </a:fld>
            <a:endParaRPr lang="en-US" dirty="0"/>
          </a:p>
        </p:txBody>
      </p:sp>
    </p:spTree>
    <p:extLst>
      <p:ext uri="{BB962C8B-B14F-4D97-AF65-F5344CB8AC3E}">
        <p14:creationId xmlns:p14="http://schemas.microsoft.com/office/powerpoint/2010/main" val="15656018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Board</a:t>
            </a:r>
            <a:r>
              <a:rPr lang="en-US" baseline="0" dirty="0"/>
              <a:t> Composition – there should be a mechanism in place (Governance Committee) that assesses what is needed in terms of board composition, recruits and orients new board members, set high standards and expectations, evaluates individual board member performance, provides opportunities for board education.</a:t>
            </a:r>
          </a:p>
          <a:p>
            <a:endParaRPr lang="en-US" baseline="0" dirty="0"/>
          </a:p>
          <a:p>
            <a:r>
              <a:rPr lang="en-US" baseline="0" dirty="0"/>
              <a:t>Mission and Strategy – determine mission of the organization and for ensuring it is periodically reviewed.  There should be an understanding of whom the organization serves and how, and what distinguishes the organization in the eyes of the stakeholder and funders.  A commitment to this mission is what drives the board’s and management’s priorities.  Think strategically, revision the mission, if needed, and actively engage in dialogues with stakeholders to ensure your relevance and competitiveness in the changing market.</a:t>
            </a:r>
          </a:p>
          <a:p>
            <a:endParaRPr lang="en-US" baseline="0" dirty="0"/>
          </a:p>
          <a:p>
            <a:r>
              <a:rPr lang="en-US" baseline="0" dirty="0"/>
              <a:t>Determine and understand you risks and how to mitigate them (IT Risks, Staff risks, etc.)</a:t>
            </a:r>
          </a:p>
          <a:p>
            <a:endParaRPr lang="en-US" baseline="0" dirty="0"/>
          </a:p>
          <a:p>
            <a:r>
              <a:rPr lang="en-US" baseline="0" dirty="0"/>
              <a:t>Organization performance is a focus on the effective use of resources</a:t>
            </a:r>
          </a:p>
          <a:p>
            <a:endParaRPr lang="en-US" baseline="0" dirty="0"/>
          </a:p>
          <a:p>
            <a:r>
              <a:rPr lang="en-US" baseline="0" dirty="0"/>
              <a:t>Culture – Tone from the Top – a healthy culture in the board room will penetrated throughout the organization.</a:t>
            </a:r>
          </a:p>
          <a:p>
            <a:endParaRPr lang="en-US" baseline="0" dirty="0"/>
          </a:p>
          <a:p>
            <a:r>
              <a:rPr lang="en-US" baseline="0" dirty="0"/>
              <a:t>Enhance the Organization’s Public Standing  Board members are the organizations ambassadors and advocates.  They should be highly knowledgeable about the organization and capable of positively promoting it in their community.  They should also be willing to leverage their network of influence on behalf of the organization.</a:t>
            </a:r>
          </a:p>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25</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Micro Manage – board is charged with overseeing executive, who,</a:t>
            </a:r>
            <a:r>
              <a:rPr lang="en-US" baseline="0" dirty="0"/>
              <a:t> in turn, manages staff</a:t>
            </a:r>
          </a:p>
          <a:p>
            <a:r>
              <a:rPr lang="en-US" baseline="0" dirty="0"/>
              <a:t>This will often result in wasting time on trivial matters</a:t>
            </a:r>
          </a:p>
          <a:p>
            <a:endParaRPr lang="en-US" baseline="0" dirty="0"/>
          </a:p>
          <a:p>
            <a:r>
              <a:rPr lang="en-US" baseline="0" dirty="0"/>
              <a:t>Nominating Committee – Needed because they determine the future make up of the board of directors</a:t>
            </a:r>
          </a:p>
          <a:p>
            <a:endParaRPr lang="en-US" baseline="0" dirty="0"/>
          </a:p>
          <a:p>
            <a:r>
              <a:rPr lang="en-US" baseline="0" dirty="0"/>
              <a:t>No Plan for Rotation – needed because new members can help promote creativity and innovation in decision-making</a:t>
            </a:r>
          </a:p>
          <a:p>
            <a:endParaRPr lang="en-US" baseline="0" dirty="0"/>
          </a:p>
          <a:p>
            <a:r>
              <a:rPr lang="en-US" baseline="0" dirty="0"/>
              <a:t>Unproductive members – prevents board from fully serving its purpose and fulfilling organizational mission.  Must have a system for evaluating board performance and making recommendations for future board service</a:t>
            </a:r>
          </a:p>
          <a:p>
            <a:endParaRPr lang="en-US" baseline="0" dirty="0"/>
          </a:p>
          <a:p>
            <a:r>
              <a:rPr lang="en-US" baseline="0" dirty="0"/>
              <a:t>Board Size – often too small or too large.  Must have enough to fulfill multiple responsibilities and competencies of a board.  Typically 11-21</a:t>
            </a:r>
          </a:p>
          <a:p>
            <a:endParaRPr lang="en-US" baseline="0" dirty="0"/>
          </a:p>
          <a:p>
            <a:r>
              <a:rPr lang="en-US" dirty="0"/>
              <a:t>Committee Structure – most</a:t>
            </a:r>
            <a:r>
              <a:rPr lang="en-US" baseline="0" dirty="0"/>
              <a:t> of the work that supports and implements major board decisions is done in committees.  Also a great way to groom future board members.</a:t>
            </a:r>
          </a:p>
          <a:p>
            <a:endParaRPr lang="en-US" baseline="0" dirty="0"/>
          </a:p>
          <a:p>
            <a:r>
              <a:rPr lang="en-US" baseline="0" dirty="0"/>
              <a:t>No training/orientation  - Helps new members become part of a team that creates a well functioning team.  Also important to growth and an ever-changing environment</a:t>
            </a:r>
          </a:p>
          <a:p>
            <a:endParaRPr lang="en-US" baseline="0" dirty="0"/>
          </a:p>
          <a:p>
            <a:r>
              <a:rPr lang="en-US" baseline="0" dirty="0"/>
              <a:t>Strategic Plan – board members often spend time talking about matters of little importance because there is no real direction.  Results in lack of long range development plan that will help the organization prepare and thrive in the future.</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26</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28</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29</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30</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31</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32</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33</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34</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35</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 governing</a:t>
            </a:r>
            <a:r>
              <a:rPr lang="en-US" baseline="0" dirty="0"/>
              <a:t> versus management</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7</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36</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37</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38</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40</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41</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42</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43</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44</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45</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46</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Chairperson</a:t>
            </a:r>
            <a:r>
              <a:rPr lang="en-US" baseline="0" dirty="0"/>
              <a:t> may be appointed by the Board and may be the only board member.  A good way to recruit future board members</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8</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47</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49</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51</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Term</a:t>
            </a:r>
            <a:r>
              <a:rPr lang="en-US" baseline="0" dirty="0"/>
              <a:t> length typically two three year terms and then take time off</a:t>
            </a:r>
          </a:p>
          <a:p>
            <a:r>
              <a:rPr lang="en-US" baseline="0" dirty="0"/>
              <a:t>Term limitation as to how long a person can serve</a:t>
            </a:r>
          </a:p>
          <a:p>
            <a:r>
              <a:rPr lang="en-US" baseline="0" dirty="0"/>
              <a:t>Stagger the terms to allow for ease of transition and less disruption to the board</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9</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Duty of Care – you must act with such care as an ordinarily prudent</a:t>
            </a:r>
            <a:r>
              <a:rPr lang="en-US" baseline="0" dirty="0"/>
              <a:t> person would employ in your position</a:t>
            </a:r>
          </a:p>
          <a:p>
            <a:r>
              <a:rPr lang="en-US" baseline="0" dirty="0"/>
              <a:t>Duty of Loyalty – Must act in good faith and in a manner that you reasonably believe is in the best interest of the organization</a:t>
            </a:r>
          </a:p>
          <a:p>
            <a:endParaRPr lang="en-US" baseline="0" dirty="0"/>
          </a:p>
          <a:p>
            <a:r>
              <a:rPr lang="en-US" baseline="0" dirty="0"/>
              <a:t>In short- you should be aware of and informed about every major action the organization takes.  </a:t>
            </a:r>
          </a:p>
          <a:p>
            <a:endParaRPr lang="en-US" baseline="0" dirty="0"/>
          </a:p>
          <a:p>
            <a:r>
              <a:rPr lang="en-US" baseline="0" dirty="0"/>
              <a:t>Ask the tough questions</a:t>
            </a:r>
          </a:p>
          <a:p>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11</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short – you have the right to obtain information you need to carry out your responsibilities.</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12</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Nominating</a:t>
            </a:r>
            <a:r>
              <a:rPr lang="en-US" baseline="0" dirty="0"/>
              <a:t> process should reach candidates and actively recruit individuals whose commitment, skills, life experience, background, perspective or other characteristics will serve the organization.</a:t>
            </a:r>
          </a:p>
          <a:p>
            <a:endParaRPr lang="en-US" baseline="0" dirty="0"/>
          </a:p>
          <a:p>
            <a:r>
              <a:rPr lang="en-US" baseline="0" dirty="0"/>
              <a:t>A larger candidate pool may result if you include non board member on the nominating committee</a:t>
            </a:r>
          </a:p>
          <a:p>
            <a:endParaRPr lang="en-US" baseline="0" dirty="0"/>
          </a:p>
          <a:p>
            <a:r>
              <a:rPr lang="en-US" baseline="0" dirty="0"/>
              <a:t>Term limits are an effective way to ensure board vitality.  If your board does not have board limits, board members should be reviewed periodically to confirm that they remain interested in and suitable for the board.  Rotation off the board, assignment to off-board committees, and designation as emeritus members are other ways to achieve a vigorous board. </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13</a:t>
            </a:fld>
            <a:endParaRPr lang="en-US" dirty="0"/>
          </a:p>
        </p:txBody>
      </p:sp>
    </p:spTree>
    <p:extLst>
      <p:ext uri="{BB962C8B-B14F-4D97-AF65-F5344CB8AC3E}">
        <p14:creationId xmlns:p14="http://schemas.microsoft.com/office/powerpoint/2010/main" val="2363989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Board members should actively participate</a:t>
            </a:r>
            <a:r>
              <a:rPr lang="en-US" baseline="0" dirty="0"/>
              <a:t> in selecting and evaluating the charity’s CEO</a:t>
            </a:r>
            <a:endParaRPr lang="en-US" dirty="0"/>
          </a:p>
        </p:txBody>
      </p:sp>
      <p:sp>
        <p:nvSpPr>
          <p:cNvPr id="4" name="Slide Number Placeholder 3"/>
          <p:cNvSpPr>
            <a:spLocks noGrp="1"/>
          </p:cNvSpPr>
          <p:nvPr>
            <p:ph type="sldNum" sz="quarter" idx="10"/>
          </p:nvPr>
        </p:nvSpPr>
        <p:spPr/>
        <p:txBody>
          <a:bodyPr/>
          <a:lstStyle/>
          <a:p>
            <a:fld id="{F127D6B7-D88A-4522-B3B2-6E382A4371D8}" type="slidenum">
              <a:rPr lang="en-US" smtClean="0"/>
              <a:t>14</a:t>
            </a:fld>
            <a:endParaRPr lang="en-US" dirty="0"/>
          </a:p>
        </p:txBody>
      </p:sp>
    </p:spTree>
    <p:extLst>
      <p:ext uri="{BB962C8B-B14F-4D97-AF65-F5344CB8AC3E}">
        <p14:creationId xmlns:p14="http://schemas.microsoft.com/office/powerpoint/2010/main" val="23639895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279401" y="2362200"/>
            <a:ext cx="7553325" cy="1409700"/>
          </a:xfrm>
          <a:prstGeom prst="rect">
            <a:avLst/>
          </a:prstGeom>
          <a:solidFill>
            <a:srgbClr val="C8C2B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04800" y="2425700"/>
            <a:ext cx="6692900" cy="609600"/>
          </a:xfrm>
        </p:spPr>
        <p:txBody>
          <a:bodyPr>
            <a:normAutofit/>
          </a:bodyPr>
          <a:lstStyle>
            <a:lvl1pPr algn="r">
              <a:defRPr sz="3000"/>
            </a:lvl1pPr>
          </a:lstStyle>
          <a:p>
            <a:r>
              <a:rPr lang="en-US" dirty="0"/>
              <a:t>Click to edit Master title style</a:t>
            </a:r>
          </a:p>
        </p:txBody>
      </p:sp>
      <p:sp>
        <p:nvSpPr>
          <p:cNvPr id="3" name="Subtitle 2"/>
          <p:cNvSpPr>
            <a:spLocks noGrp="1"/>
          </p:cNvSpPr>
          <p:nvPr>
            <p:ph type="subTitle" idx="1"/>
          </p:nvPr>
        </p:nvSpPr>
        <p:spPr>
          <a:xfrm>
            <a:off x="1371600" y="2971800"/>
            <a:ext cx="5651500" cy="800100"/>
          </a:xfrm>
        </p:spPr>
        <p:txBody>
          <a:bodyPr>
            <a:normAutofit/>
          </a:bodyPr>
          <a:lstStyle>
            <a:lvl1pPr marL="0" indent="0" algn="r">
              <a:buNone/>
              <a:defRPr sz="1500" b="0" i="0">
                <a:solidFill>
                  <a:schemeClr val="bg1"/>
                </a:solidFill>
                <a:latin typeface="Futura Book"/>
                <a:cs typeface="Futura Boo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6" name="Slide Number Placeholder 5"/>
          <p:cNvSpPr>
            <a:spLocks noGrp="1"/>
          </p:cNvSpPr>
          <p:nvPr>
            <p:ph type="sldNum" sz="quarter" idx="12"/>
          </p:nvPr>
        </p:nvSpPr>
        <p:spPr/>
        <p:txBody>
          <a:bodyPr/>
          <a:lstStyle/>
          <a:p>
            <a:fld id="{0D03F8EA-E595-4942-80E1-5C06A271EB06}" type="slidenum">
              <a:rPr lang="en-US" smtClean="0"/>
              <a:pPr/>
              <a:t>‹#›</a:t>
            </a:fld>
            <a:endParaRPr lang="en-US" dirty="0"/>
          </a:p>
        </p:txBody>
      </p:sp>
      <p:sp>
        <p:nvSpPr>
          <p:cNvPr id="9" name="Rectangle 8"/>
          <p:cNvSpPr/>
          <p:nvPr userDrawn="1"/>
        </p:nvSpPr>
        <p:spPr>
          <a:xfrm>
            <a:off x="7467600" y="2362200"/>
            <a:ext cx="1460500" cy="1409700"/>
          </a:xfrm>
          <a:prstGeom prst="rect">
            <a:avLst/>
          </a:prstGeom>
          <a:solidFill>
            <a:srgbClr val="462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kpm-logo-cover.psd"/>
          <p:cNvPicPr>
            <a:picLocks noChangeAspect="1"/>
          </p:cNvPicPr>
          <p:nvPr userDrawn="1"/>
        </p:nvPicPr>
        <p:blipFill>
          <a:blip r:embed="rId2"/>
          <a:stretch>
            <a:fillRect/>
          </a:stretch>
        </p:blipFill>
        <p:spPr>
          <a:xfrm>
            <a:off x="7765288" y="2660904"/>
            <a:ext cx="896112" cy="850392"/>
          </a:xfrm>
          <a:prstGeom prst="rect">
            <a:avLst/>
          </a:prstGeom>
        </p:spPr>
      </p:pic>
      <p:sp>
        <p:nvSpPr>
          <p:cNvPr id="13" name="Rectangle 12"/>
          <p:cNvSpPr/>
          <p:nvPr userDrawn="1"/>
        </p:nvSpPr>
        <p:spPr>
          <a:xfrm>
            <a:off x="0" y="-152400"/>
            <a:ext cx="9144000" cy="1841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V</a:t>
            </a:r>
          </a:p>
        </p:txBody>
      </p:sp>
      <p:sp>
        <p:nvSpPr>
          <p:cNvPr id="14" name="TextBox 13"/>
          <p:cNvSpPr txBox="1"/>
          <p:nvPr userDrawn="1"/>
        </p:nvSpPr>
        <p:spPr>
          <a:xfrm>
            <a:off x="4330700" y="5778500"/>
            <a:ext cx="2867025" cy="307777"/>
          </a:xfrm>
          <a:prstGeom prst="rect">
            <a:avLst/>
          </a:prstGeom>
          <a:noFill/>
        </p:spPr>
        <p:txBody>
          <a:bodyPr wrap="square" rtlCol="0">
            <a:spAutoFit/>
          </a:bodyPr>
          <a:lstStyle/>
          <a:p>
            <a:pPr algn="r"/>
            <a:r>
              <a:rPr lang="en-US" sz="1400" b="0" i="0" dirty="0">
                <a:solidFill>
                  <a:srgbClr val="462242"/>
                </a:solidFill>
                <a:latin typeface="Futura Book"/>
                <a:cs typeface="Futura Book"/>
              </a:rPr>
              <a:t>Kevin</a:t>
            </a:r>
            <a:r>
              <a:rPr lang="en-US" sz="1400" b="0" i="0" baseline="0" dirty="0">
                <a:solidFill>
                  <a:srgbClr val="462242"/>
                </a:solidFill>
                <a:latin typeface="Futura Book"/>
                <a:cs typeface="Futura Book"/>
              </a:rPr>
              <a:t> P. Martin &amp; Associates, P.C.</a:t>
            </a:r>
            <a:endParaRPr lang="en-US" sz="1400" b="0" i="0" dirty="0">
              <a:solidFill>
                <a:srgbClr val="462242"/>
              </a:solidFill>
              <a:latin typeface="Futura Book"/>
              <a:cs typeface="Futura Book"/>
            </a:endParaRPr>
          </a:p>
        </p:txBody>
      </p:sp>
      <p:sp>
        <p:nvSpPr>
          <p:cNvPr id="15" name="TextBox 14"/>
          <p:cNvSpPr txBox="1"/>
          <p:nvPr userDrawn="1"/>
        </p:nvSpPr>
        <p:spPr>
          <a:xfrm>
            <a:off x="2006600" y="6162477"/>
            <a:ext cx="5174488" cy="261610"/>
          </a:xfrm>
          <a:prstGeom prst="rect">
            <a:avLst/>
          </a:prstGeom>
          <a:noFill/>
        </p:spPr>
        <p:txBody>
          <a:bodyPr wrap="square" rtlCol="0">
            <a:spAutoFit/>
          </a:bodyPr>
          <a:lstStyle/>
          <a:p>
            <a:pPr algn="r"/>
            <a:r>
              <a:rPr lang="en-US" sz="1100" spc="100" dirty="0">
                <a:solidFill>
                  <a:srgbClr val="C8C2B4"/>
                </a:solidFill>
                <a:latin typeface="Gotham"/>
                <a:cs typeface="Gotham"/>
              </a:rPr>
              <a:t>ASSURANCE </a:t>
            </a:r>
            <a:r>
              <a:rPr lang="en-US" sz="1100" spc="100" baseline="0" dirty="0">
                <a:solidFill>
                  <a:srgbClr val="C8C2B4"/>
                </a:solidFill>
                <a:latin typeface="Gotham"/>
                <a:cs typeface="Gotham"/>
              </a:rPr>
              <a:t> |  TAX  |  RISK MANAGEMENT  |  IT ADVISORY</a:t>
            </a:r>
            <a:endParaRPr lang="en-US" sz="1100" spc="100" dirty="0">
              <a:solidFill>
                <a:srgbClr val="C8C2B4"/>
              </a:solidFill>
              <a:latin typeface="Gotham"/>
              <a:cs typeface="Gotham"/>
            </a:endParaRPr>
          </a:p>
        </p:txBody>
      </p:sp>
      <p:sp>
        <p:nvSpPr>
          <p:cNvPr id="17" name="Rectangle 16"/>
          <p:cNvSpPr/>
          <p:nvPr userDrawn="1"/>
        </p:nvSpPr>
        <p:spPr>
          <a:xfrm>
            <a:off x="-279400" y="6086277"/>
            <a:ext cx="9791700" cy="1841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V</a:t>
            </a:r>
          </a:p>
        </p:txBody>
      </p:sp>
      <p:sp>
        <p:nvSpPr>
          <p:cNvPr id="19" name="TextBox 18"/>
          <p:cNvSpPr txBox="1"/>
          <p:nvPr userDrawn="1"/>
        </p:nvSpPr>
        <p:spPr>
          <a:xfrm>
            <a:off x="2013712" y="6352521"/>
            <a:ext cx="5174488" cy="261610"/>
          </a:xfrm>
          <a:prstGeom prst="rect">
            <a:avLst/>
          </a:prstGeom>
          <a:noFill/>
        </p:spPr>
        <p:txBody>
          <a:bodyPr wrap="square" rtlCol="0">
            <a:spAutoFit/>
          </a:bodyPr>
          <a:lstStyle/>
          <a:p>
            <a:pPr algn="r"/>
            <a:r>
              <a:rPr lang="en-US" sz="1100" spc="100" dirty="0">
                <a:solidFill>
                  <a:srgbClr val="C8C2B4"/>
                </a:solidFill>
                <a:latin typeface="Gotham"/>
                <a:cs typeface="Gotham"/>
              </a:rPr>
              <a:t>ASSURANCE </a:t>
            </a:r>
            <a:r>
              <a:rPr lang="en-US" sz="1100" spc="100" baseline="0" dirty="0">
                <a:solidFill>
                  <a:srgbClr val="C8C2B4"/>
                </a:solidFill>
                <a:latin typeface="Gotham"/>
                <a:cs typeface="Gotham"/>
              </a:rPr>
              <a:t> |  TAX  |  RISK MANAGEMENT  |  IT ADVISORY</a:t>
            </a:r>
            <a:endParaRPr lang="en-US" sz="1100" spc="100" dirty="0">
              <a:solidFill>
                <a:srgbClr val="C8C2B4"/>
              </a:solidFill>
              <a:latin typeface="Gotham"/>
              <a:cs typeface="Gotham"/>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1D44F81-F781-426E-9661-50B6D73DA99D}"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33477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D44F81-F781-426E-9661-50B6D73DA99D}"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462092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D44F81-F781-426E-9661-50B6D73DA99D}"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3313024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D44F81-F781-426E-9661-50B6D73DA99D}" type="datetimeFigureOut">
              <a:rPr lang="en-US" smtClean="0"/>
              <a:t>7/27/2017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40067197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44F81-F781-426E-9661-50B6D73DA99D}" type="datetimeFigureOut">
              <a:rPr lang="en-US" smtClean="0"/>
              <a:t>7/27/2017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926863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D44F81-F781-426E-9661-50B6D73DA99D}" type="datetimeFigureOut">
              <a:rPr lang="en-US" smtClean="0"/>
              <a:t>7/27/2017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1051114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44F81-F781-426E-9661-50B6D73DA99D}" type="datetimeFigureOut">
              <a:rPr lang="en-US" smtClean="0"/>
              <a:t>7/27/2017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4093746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D44F81-F781-426E-9661-50B6D73DA99D}" type="datetimeFigureOut">
              <a:rPr lang="en-US" smtClean="0"/>
              <a:t>7/27/2017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9279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D44F81-F781-426E-9661-50B6D73DA99D}" type="datetimeFigureOut">
              <a:rPr lang="en-US" smtClean="0"/>
              <a:t>7/27/2017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1530644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D44F81-F781-426E-9661-50B6D73DA99D}"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281394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None/>
              <a:defRPr sz="2800" cap="all"/>
            </a:lvl1pPr>
            <a:lvl2pPr>
              <a:buFont typeface="Wingdings" charset="2"/>
              <a:buChar cha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645AA55-C681-CA48-9059-AE739CD09EDF}" type="datetimeFigureOut">
              <a:rPr lang="en-US" smtClean="0"/>
              <a:pPr/>
              <a:t>7/27/2017</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D44F81-F781-426E-9661-50B6D73DA99D}" type="datetimeFigureOut">
              <a:rPr lang="en-US" smtClean="0"/>
              <a:t>7/27/2017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79D530-7652-411C-9DE0-3FCEE44D651E}" type="slidenum">
              <a:rPr lang="en-US" smtClean="0"/>
              <a:t>‹#›</a:t>
            </a:fld>
            <a:endParaRPr lang="en-US"/>
          </a:p>
        </p:txBody>
      </p:sp>
    </p:spTree>
    <p:extLst>
      <p:ext uri="{BB962C8B-B14F-4D97-AF65-F5344CB8AC3E}">
        <p14:creationId xmlns:p14="http://schemas.microsoft.com/office/powerpoint/2010/main" val="289432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4038600" cy="4229100"/>
          </a:xfrm>
        </p:spPr>
        <p:txBody>
          <a:bodyPr/>
          <a:lstStyle>
            <a:lvl1pPr marL="0">
              <a:buNone/>
              <a:defRPr sz="2400" u="sng" cap="all" normalizeH="0" baseline="0">
                <a:ln>
                  <a:noFill/>
                </a:ln>
                <a:uFill>
                  <a:solidFill>
                    <a:srgbClr val="C8C2B4"/>
                  </a:solidFill>
                </a:uFill>
              </a:defRPr>
            </a:lvl1pPr>
            <a:lvl2pPr>
              <a:defRPr sz="24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3F8EA-E595-4942-80E1-5C06A271EB06}" type="slidenum">
              <a:rPr lang="en-US" smtClean="0"/>
              <a:pPr/>
              <a:t>‹#›</a:t>
            </a:fld>
            <a:endParaRPr lang="en-US" dirty="0"/>
          </a:p>
        </p:txBody>
      </p:sp>
      <p:sp>
        <p:nvSpPr>
          <p:cNvPr id="11" name="Content Placeholder 2"/>
          <p:cNvSpPr>
            <a:spLocks noGrp="1"/>
          </p:cNvSpPr>
          <p:nvPr>
            <p:ph sz="half" idx="13"/>
          </p:nvPr>
        </p:nvSpPr>
        <p:spPr>
          <a:xfrm>
            <a:off x="4648199" y="1600201"/>
            <a:ext cx="4038600" cy="4229100"/>
          </a:xfrm>
        </p:spPr>
        <p:txBody>
          <a:bodyPr/>
          <a:lstStyle>
            <a:lvl1pPr marL="0">
              <a:buNone/>
              <a:defRPr sz="2400" u="sng" cap="all" normalizeH="0" baseline="0">
                <a:ln>
                  <a:noFill/>
                </a:ln>
                <a:uFill>
                  <a:solidFill>
                    <a:srgbClr val="C8C2B4"/>
                  </a:solidFill>
                </a:uFill>
              </a:defRPr>
            </a:lvl1pPr>
            <a:lvl2pPr>
              <a:defRPr sz="24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1206842" y="274638"/>
            <a:ext cx="7479957" cy="561535"/>
          </a:xfrm>
        </p:spPr>
        <p:txBody>
          <a:bodyPr/>
          <a:lstStyle/>
          <a:p>
            <a:r>
              <a:rPr lang="en-US" dirty="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460500" y="1600201"/>
            <a:ext cx="3035300" cy="2082799"/>
          </a:xfrm>
        </p:spPr>
        <p:txBody>
          <a:bodyPr/>
          <a:lstStyle>
            <a:lvl1pPr marL="0">
              <a:buNone/>
              <a:defRPr sz="2400" u="sng" cap="all" normalizeH="0" baseline="0">
                <a:ln>
                  <a:noFill/>
                </a:ln>
                <a:uFill>
                  <a:solidFill>
                    <a:srgbClr val="C8C2B4"/>
                  </a:solidFill>
                </a:uFill>
              </a:defRPr>
            </a:lvl1pPr>
            <a:lvl2pPr>
              <a:defRPr sz="24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5" name="Date Placeholder 4"/>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3F8EA-E595-4942-80E1-5C06A271EB06}" type="slidenum">
              <a:rPr lang="en-US" smtClean="0"/>
              <a:pPr/>
              <a:t>‹#›</a:t>
            </a:fld>
            <a:endParaRPr lang="en-US" dirty="0"/>
          </a:p>
        </p:txBody>
      </p:sp>
      <p:sp>
        <p:nvSpPr>
          <p:cNvPr id="12" name="Title 1"/>
          <p:cNvSpPr>
            <a:spLocks noGrp="1"/>
          </p:cNvSpPr>
          <p:nvPr>
            <p:ph type="title"/>
          </p:nvPr>
        </p:nvSpPr>
        <p:spPr>
          <a:xfrm>
            <a:off x="1206842" y="274638"/>
            <a:ext cx="7479957" cy="561535"/>
          </a:xfrm>
        </p:spPr>
        <p:txBody>
          <a:bodyPr/>
          <a:lstStyle/>
          <a:p>
            <a:r>
              <a:rPr lang="en-US" dirty="0"/>
              <a:t>Click to edit Master title style</a:t>
            </a:r>
          </a:p>
        </p:txBody>
      </p:sp>
      <p:sp>
        <p:nvSpPr>
          <p:cNvPr id="9" name="Content Placeholder 2"/>
          <p:cNvSpPr>
            <a:spLocks noGrp="1"/>
          </p:cNvSpPr>
          <p:nvPr>
            <p:ph sz="half" idx="14"/>
          </p:nvPr>
        </p:nvSpPr>
        <p:spPr>
          <a:xfrm>
            <a:off x="1460500" y="3746502"/>
            <a:ext cx="3035300" cy="2082799"/>
          </a:xfrm>
        </p:spPr>
        <p:txBody>
          <a:bodyPr/>
          <a:lstStyle>
            <a:lvl1pPr marL="0">
              <a:buNone/>
              <a:defRPr sz="2400" u="sng" cap="all" normalizeH="0" baseline="0">
                <a:ln>
                  <a:noFill/>
                </a:ln>
                <a:uFill>
                  <a:solidFill>
                    <a:srgbClr val="C8C2B4"/>
                  </a:solidFill>
                </a:uFill>
              </a:defRPr>
            </a:lvl1pPr>
            <a:lvl2pPr>
              <a:defRPr sz="24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10" name="Content Placeholder 2"/>
          <p:cNvSpPr>
            <a:spLocks noGrp="1"/>
          </p:cNvSpPr>
          <p:nvPr>
            <p:ph sz="half" idx="15"/>
          </p:nvPr>
        </p:nvSpPr>
        <p:spPr>
          <a:xfrm>
            <a:off x="5651500" y="1600201"/>
            <a:ext cx="3035300" cy="2082799"/>
          </a:xfrm>
        </p:spPr>
        <p:txBody>
          <a:bodyPr/>
          <a:lstStyle>
            <a:lvl1pPr marL="0">
              <a:buNone/>
              <a:defRPr sz="2400" u="sng" cap="all" normalizeH="0" baseline="0">
                <a:ln>
                  <a:noFill/>
                </a:ln>
                <a:uFill>
                  <a:solidFill>
                    <a:srgbClr val="C8C2B4"/>
                  </a:solidFill>
                </a:uFill>
              </a:defRPr>
            </a:lvl1pPr>
            <a:lvl2pPr>
              <a:defRPr sz="24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13" name="Content Placeholder 2"/>
          <p:cNvSpPr>
            <a:spLocks noGrp="1"/>
          </p:cNvSpPr>
          <p:nvPr>
            <p:ph sz="half" idx="16"/>
          </p:nvPr>
        </p:nvSpPr>
        <p:spPr>
          <a:xfrm>
            <a:off x="5651500" y="3746502"/>
            <a:ext cx="3035300" cy="2082799"/>
          </a:xfrm>
        </p:spPr>
        <p:txBody>
          <a:bodyPr/>
          <a:lstStyle>
            <a:lvl1pPr marL="0">
              <a:buNone/>
              <a:defRPr sz="2400" u="sng" cap="all" normalizeH="0" baseline="0">
                <a:ln>
                  <a:noFill/>
                </a:ln>
                <a:uFill>
                  <a:solidFill>
                    <a:srgbClr val="C8C2B4"/>
                  </a:solidFill>
                </a:uFill>
              </a:defRPr>
            </a:lvl1pPr>
            <a:lvl2pPr>
              <a:defRPr sz="24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213021" y="2959100"/>
            <a:ext cx="2266779" cy="2920999"/>
          </a:xfrm>
        </p:spPr>
        <p:txBody>
          <a:bodyPr/>
          <a:lstStyle>
            <a:lvl1pPr marL="0">
              <a:buNone/>
              <a:defRPr sz="1800" u="sng" cap="all" normalizeH="0" baseline="0">
                <a:ln>
                  <a:noFill/>
                </a:ln>
                <a:uFill>
                  <a:solidFill>
                    <a:srgbClr val="C8C2B4"/>
                  </a:solidFill>
                </a:uFill>
              </a:defRPr>
            </a:lvl1pPr>
            <a:lvl2pPr marL="0">
              <a:buFont typeface="Arial"/>
              <a:buNone/>
              <a:defRPr sz="17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5" name="Date Placeholder 4"/>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3F8EA-E595-4942-80E1-5C06A271EB06}" type="slidenum">
              <a:rPr lang="en-US" smtClean="0"/>
              <a:pPr/>
              <a:t>‹#›</a:t>
            </a:fld>
            <a:endParaRPr lang="en-US" dirty="0"/>
          </a:p>
        </p:txBody>
      </p:sp>
      <p:sp>
        <p:nvSpPr>
          <p:cNvPr id="12" name="Title 1"/>
          <p:cNvSpPr>
            <a:spLocks noGrp="1"/>
          </p:cNvSpPr>
          <p:nvPr>
            <p:ph type="title"/>
          </p:nvPr>
        </p:nvSpPr>
        <p:spPr>
          <a:xfrm>
            <a:off x="1206842" y="274638"/>
            <a:ext cx="7479957" cy="561535"/>
          </a:xfrm>
        </p:spPr>
        <p:txBody>
          <a:bodyPr/>
          <a:lstStyle/>
          <a:p>
            <a:r>
              <a:rPr lang="en-US" dirty="0"/>
              <a:t>Click to edit Master title style</a:t>
            </a:r>
          </a:p>
        </p:txBody>
      </p:sp>
      <p:sp>
        <p:nvSpPr>
          <p:cNvPr id="14" name="Content Placeholder 2"/>
          <p:cNvSpPr>
            <a:spLocks noGrp="1"/>
          </p:cNvSpPr>
          <p:nvPr>
            <p:ph sz="half" idx="13"/>
          </p:nvPr>
        </p:nvSpPr>
        <p:spPr>
          <a:xfrm>
            <a:off x="3797642" y="2959100"/>
            <a:ext cx="2285658" cy="2920999"/>
          </a:xfrm>
        </p:spPr>
        <p:txBody>
          <a:bodyPr/>
          <a:lstStyle>
            <a:lvl1pPr marL="0">
              <a:buNone/>
              <a:defRPr sz="1800" u="sng" cap="all" normalizeH="0" baseline="0">
                <a:ln>
                  <a:noFill/>
                </a:ln>
                <a:uFill>
                  <a:solidFill>
                    <a:srgbClr val="C8C2B4"/>
                  </a:solidFill>
                </a:uFill>
              </a:defRPr>
            </a:lvl1pPr>
            <a:lvl2pPr marL="0">
              <a:buFont typeface="Arial"/>
              <a:buNone/>
              <a:defRPr sz="17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15" name="Content Placeholder 2"/>
          <p:cNvSpPr>
            <a:spLocks noGrp="1"/>
          </p:cNvSpPr>
          <p:nvPr>
            <p:ph sz="half" idx="14"/>
          </p:nvPr>
        </p:nvSpPr>
        <p:spPr>
          <a:xfrm>
            <a:off x="6400800" y="2959100"/>
            <a:ext cx="2286000" cy="2920999"/>
          </a:xfrm>
        </p:spPr>
        <p:txBody>
          <a:bodyPr/>
          <a:lstStyle>
            <a:lvl1pPr marL="0">
              <a:buNone/>
              <a:defRPr sz="1800" u="sng" cap="all" normalizeH="0" baseline="0">
                <a:ln>
                  <a:noFill/>
                </a:ln>
                <a:uFill>
                  <a:solidFill>
                    <a:srgbClr val="C8C2B4"/>
                  </a:solidFill>
                </a:uFill>
              </a:defRPr>
            </a:lvl1pPr>
            <a:lvl2pPr marL="0">
              <a:buFont typeface="Arial"/>
              <a:buNone/>
              <a:defRPr sz="17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3F8EA-E595-4942-80E1-5C06A271EB06}" type="slidenum">
              <a:rPr lang="en-US" smtClean="0"/>
              <a:pPr/>
              <a:t>‹#›</a:t>
            </a:fld>
            <a:endParaRPr lang="en-US" dirty="0"/>
          </a:p>
        </p:txBody>
      </p:sp>
      <p:sp>
        <p:nvSpPr>
          <p:cNvPr id="11" name="Content Placeholder 2"/>
          <p:cNvSpPr>
            <a:spLocks noGrp="1"/>
          </p:cNvSpPr>
          <p:nvPr>
            <p:ph sz="half" idx="13"/>
          </p:nvPr>
        </p:nvSpPr>
        <p:spPr>
          <a:xfrm>
            <a:off x="1206842" y="3898899"/>
            <a:ext cx="7479957" cy="1930401"/>
          </a:xfrm>
        </p:spPr>
        <p:txBody>
          <a:bodyPr/>
          <a:lstStyle>
            <a:lvl1pPr marL="0">
              <a:buNone/>
              <a:defRPr sz="2400" u="sng" cap="all" normalizeH="0" baseline="0">
                <a:ln>
                  <a:noFill/>
                </a:ln>
                <a:uFill>
                  <a:solidFill>
                    <a:srgbClr val="C8C2B4"/>
                  </a:solidFill>
                </a:uFill>
              </a:defRPr>
            </a:lvl1pPr>
            <a:lvl2pPr>
              <a:defRPr sz="2400">
                <a:solidFill>
                  <a:srgbClr val="78704E"/>
                </a:solidFill>
              </a:defRPr>
            </a:lvl2pPr>
            <a:lvl3pPr>
              <a:buSzPct val="100000"/>
              <a:buFontTx/>
              <a:buBlip>
                <a:blip r:embed="rId2"/>
              </a:buBlip>
              <a:defRPr sz="2000">
                <a:solidFill>
                  <a:srgbClr val="78704E"/>
                </a:solidFill>
              </a:defRPr>
            </a:lvl3pPr>
            <a:lvl4pPr>
              <a:defRPr sz="1800">
                <a:solidFill>
                  <a:srgbClr val="78704E"/>
                </a:solidFill>
              </a:defRPr>
            </a:lvl4pPr>
            <a:lvl5pPr>
              <a:defRPr sz="1800">
                <a:solidFill>
                  <a:srgbClr val="78704E"/>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1206842" y="274638"/>
            <a:ext cx="7479957" cy="561535"/>
          </a:xfrm>
        </p:spPr>
        <p:txBody>
          <a:body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pPr lvl="0"/>
            <a:r>
              <a:rPr lang="en-US" dirty="0"/>
              <a:t>Click to edit Master text styles	</a:t>
            </a:r>
          </a:p>
        </p:txBody>
      </p:sp>
      <p:sp>
        <p:nvSpPr>
          <p:cNvPr id="3" name="Date Placeholder 2"/>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03F8EA-E595-4942-80E1-5C06A271EB0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457200" y="825500"/>
            <a:ext cx="8445500" cy="3175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V</a:t>
            </a:r>
          </a:p>
        </p:txBody>
      </p:sp>
      <p:sp>
        <p:nvSpPr>
          <p:cNvPr id="2" name="Date Placeholder 1"/>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03F8EA-E595-4942-80E1-5C06A271EB0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282699"/>
            <a:ext cx="5486400" cy="34448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5889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45AA55-C681-CA48-9059-AE739CD09EDF}" type="datetimeFigureOut">
              <a:rPr lang="en-US" smtClean="0"/>
              <a:pPr/>
              <a:t>7/27/2017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03F8EA-E595-4942-80E1-5C06A271EB06}" type="slidenum">
              <a:rPr lang="en-US" smtClean="0"/>
              <a:pPr/>
              <a:t>‹#›</a:t>
            </a:fld>
            <a:endParaRPr lang="en-US" dirty="0"/>
          </a:p>
        </p:txBody>
      </p:sp>
      <p:sp>
        <p:nvSpPr>
          <p:cNvPr id="8" name="Title 1"/>
          <p:cNvSpPr txBox="1">
            <a:spLocks/>
          </p:cNvSpPr>
          <p:nvPr userDrawn="1"/>
        </p:nvSpPr>
        <p:spPr>
          <a:xfrm>
            <a:off x="1206842" y="274638"/>
            <a:ext cx="7479957" cy="561535"/>
          </a:xfrm>
          <a:prstGeom prst="rect">
            <a:avLst/>
          </a:prstGeom>
          <a:noFill/>
        </p:spPr>
        <p:txBody>
          <a:bodyPr vert="horz" lIns="91440" tIns="45720" rIns="91440" bIns="45720" rtlCol="0" anchor="ctr">
            <a:normAutofit lnSpcReduction="10000"/>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400" b="0" i="0" u="none" strike="noStrike" kern="1200" cap="none" spc="0" normalizeH="0" baseline="0" noProof="0" dirty="0">
                <a:ln>
                  <a:noFill/>
                </a:ln>
                <a:solidFill>
                  <a:srgbClr val="462242"/>
                </a:solidFill>
                <a:effectLst/>
                <a:uLnTx/>
                <a:uFillTx/>
                <a:latin typeface="Gotham"/>
                <a:ea typeface="+mj-ea"/>
                <a:cs typeface="Gotham"/>
              </a:rPr>
              <a:t>Click to edit Master title style</a:t>
            </a:r>
          </a:p>
        </p:txBody>
      </p:sp>
      <p:sp>
        <p:nvSpPr>
          <p:cNvPr id="10" name="Title 1"/>
          <p:cNvSpPr>
            <a:spLocks noGrp="1"/>
          </p:cNvSpPr>
          <p:nvPr/>
        </p:nvSpPr>
        <p:spPr>
          <a:xfrm>
            <a:off x="-266700" y="128270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06842" y="274638"/>
            <a:ext cx="7479957" cy="561535"/>
          </a:xfrm>
          <a:prstGeom prst="rect">
            <a:avLst/>
          </a:prstGeom>
          <a:no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5AA55-C681-CA48-9059-AE739CD09EDF}" type="datetimeFigureOut">
              <a:rPr lang="en-US" smtClean="0"/>
              <a:pPr/>
              <a:t>7/27/2017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3F8EA-E595-4942-80E1-5C06A271EB06}" type="slidenum">
              <a:rPr lang="en-US" smtClean="0"/>
              <a:pPr/>
              <a:t>‹#›</a:t>
            </a:fld>
            <a:endParaRPr lang="en-US" dirty="0"/>
          </a:p>
        </p:txBody>
      </p:sp>
      <p:cxnSp>
        <p:nvCxnSpPr>
          <p:cNvPr id="9" name="Straight Connector 8"/>
          <p:cNvCxnSpPr/>
          <p:nvPr userDrawn="1"/>
        </p:nvCxnSpPr>
        <p:spPr>
          <a:xfrm>
            <a:off x="1276350" y="885989"/>
            <a:ext cx="7482941" cy="1588"/>
          </a:xfrm>
          <a:prstGeom prst="line">
            <a:avLst/>
          </a:prstGeom>
          <a:ln w="19050" cap="flat" cmpd="sng" algn="ctr">
            <a:solidFill>
              <a:srgbClr val="C8C2B4"/>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Rectangle 16"/>
          <p:cNvSpPr/>
          <p:nvPr userDrawn="1"/>
        </p:nvSpPr>
        <p:spPr>
          <a:xfrm>
            <a:off x="-177800" y="6113463"/>
            <a:ext cx="9550400" cy="973137"/>
          </a:xfrm>
          <a:prstGeom prst="rect">
            <a:avLst/>
          </a:prstGeom>
          <a:solidFill>
            <a:srgbClr val="C8C2B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5" name="Picture 14" descr="kpm-logo.psd"/>
          <p:cNvPicPr>
            <a:picLocks noChangeAspect="1"/>
          </p:cNvPicPr>
          <p:nvPr userDrawn="1"/>
        </p:nvPicPr>
        <p:blipFill>
          <a:blip r:embed="rId11"/>
          <a:stretch>
            <a:fillRect/>
          </a:stretch>
        </p:blipFill>
        <p:spPr>
          <a:xfrm>
            <a:off x="508526" y="300038"/>
            <a:ext cx="634474" cy="634474"/>
          </a:xfrm>
          <a:prstGeom prst="rect">
            <a:avLst/>
          </a:prstGeom>
        </p:spPr>
      </p:pic>
      <p:sp>
        <p:nvSpPr>
          <p:cNvPr id="18" name="TextBox 17"/>
          <p:cNvSpPr txBox="1"/>
          <p:nvPr userDrawn="1"/>
        </p:nvSpPr>
        <p:spPr>
          <a:xfrm>
            <a:off x="453492" y="6330950"/>
            <a:ext cx="2867025" cy="292388"/>
          </a:xfrm>
          <a:prstGeom prst="rect">
            <a:avLst/>
          </a:prstGeom>
          <a:noFill/>
        </p:spPr>
        <p:txBody>
          <a:bodyPr wrap="square" rtlCol="0">
            <a:spAutoFit/>
          </a:bodyPr>
          <a:lstStyle/>
          <a:p>
            <a:pPr algn="l"/>
            <a:r>
              <a:rPr lang="en-US" sz="1300" b="0" i="0" dirty="0">
                <a:solidFill>
                  <a:srgbClr val="462242"/>
                </a:solidFill>
                <a:latin typeface="Futura Book"/>
                <a:cs typeface="Futura Book"/>
              </a:rPr>
              <a:t>Kevin</a:t>
            </a:r>
            <a:r>
              <a:rPr lang="en-US" sz="1300" b="0" i="0" baseline="0" dirty="0">
                <a:solidFill>
                  <a:srgbClr val="462242"/>
                </a:solidFill>
                <a:latin typeface="Futura Book"/>
                <a:cs typeface="Futura Book"/>
              </a:rPr>
              <a:t> P. Martin &amp; Associates, P.C.</a:t>
            </a:r>
            <a:endParaRPr lang="en-US" sz="1300" b="0" i="0" dirty="0">
              <a:solidFill>
                <a:srgbClr val="462242"/>
              </a:solidFill>
              <a:latin typeface="Futura Book"/>
              <a:cs typeface="Futura Book"/>
            </a:endParaRPr>
          </a:p>
        </p:txBody>
      </p:sp>
      <p:sp>
        <p:nvSpPr>
          <p:cNvPr id="19" name="TextBox 18"/>
          <p:cNvSpPr txBox="1"/>
          <p:nvPr userDrawn="1"/>
        </p:nvSpPr>
        <p:spPr>
          <a:xfrm>
            <a:off x="3124200" y="6377922"/>
            <a:ext cx="5546344" cy="246221"/>
          </a:xfrm>
          <a:prstGeom prst="rect">
            <a:avLst/>
          </a:prstGeom>
          <a:noFill/>
        </p:spPr>
        <p:txBody>
          <a:bodyPr wrap="square" rtlCol="0">
            <a:spAutoFit/>
          </a:bodyPr>
          <a:lstStyle/>
          <a:p>
            <a:pPr algn="r"/>
            <a:r>
              <a:rPr lang="en-US" sz="1000" kern="1500" spc="310" dirty="0">
                <a:solidFill>
                  <a:schemeClr val="bg1"/>
                </a:solidFill>
                <a:latin typeface="Gotham"/>
                <a:cs typeface="Gotham"/>
              </a:rPr>
              <a:t>ASSURANCE </a:t>
            </a:r>
            <a:r>
              <a:rPr lang="en-US" sz="1000" kern="1500" spc="310" baseline="0" dirty="0">
                <a:solidFill>
                  <a:schemeClr val="bg1"/>
                </a:solidFill>
                <a:latin typeface="Gotham"/>
                <a:cs typeface="Gotham"/>
              </a:rPr>
              <a:t>| TAX | RISK MANAGEMENT | IT ADVISORY</a:t>
            </a:r>
            <a:endParaRPr lang="en-US" sz="1000" kern="1500" spc="310" dirty="0">
              <a:solidFill>
                <a:schemeClr val="bg1"/>
              </a:solidFill>
              <a:latin typeface="Gotham"/>
              <a:cs typeface="Gotham"/>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61" r:id="rId5"/>
    <p:sldLayoutId id="2147483659" r:id="rId6"/>
    <p:sldLayoutId id="2147483658" r:id="rId7"/>
    <p:sldLayoutId id="2147483655" r:id="rId8"/>
    <p:sldLayoutId id="2147483657" r:id="rId9"/>
  </p:sldLayoutIdLst>
  <p:txStyles>
    <p:titleStyle>
      <a:lvl1pPr algn="l" defTabSz="457200" rtl="0" eaLnBrk="1" latinLnBrk="0" hangingPunct="1">
        <a:spcBef>
          <a:spcPct val="0"/>
        </a:spcBef>
        <a:buNone/>
        <a:defRPr sz="3400" kern="1200">
          <a:solidFill>
            <a:srgbClr val="462242"/>
          </a:solidFill>
          <a:latin typeface="Gotham"/>
          <a:ea typeface="+mj-ea"/>
          <a:cs typeface="Gotham"/>
        </a:defRPr>
      </a:lvl1pPr>
    </p:titleStyle>
    <p:bodyStyle>
      <a:lvl1pPr marL="342900" indent="-342900" algn="l" defTabSz="457200" rtl="0" eaLnBrk="1" latinLnBrk="0" hangingPunct="1">
        <a:spcBef>
          <a:spcPct val="20000"/>
        </a:spcBef>
        <a:buFont typeface="Arial"/>
        <a:buNone/>
        <a:defRPr sz="3200" b="0" i="0" kern="1200">
          <a:solidFill>
            <a:srgbClr val="462242"/>
          </a:solidFill>
          <a:latin typeface="Gotham"/>
          <a:ea typeface="+mn-ea"/>
          <a:cs typeface="Gotham"/>
        </a:defRPr>
      </a:lvl1pPr>
      <a:lvl2pPr marL="466344" indent="-285750" algn="l" defTabSz="457200" rtl="0" eaLnBrk="1" latinLnBrk="0" hangingPunct="1">
        <a:spcBef>
          <a:spcPct val="20000"/>
        </a:spcBef>
        <a:buSzPct val="100000"/>
        <a:buFontTx/>
        <a:buBlip>
          <a:blip r:embed="rId12"/>
        </a:buBlip>
        <a:defRPr sz="2200" b="0" i="0" kern="1200">
          <a:solidFill>
            <a:schemeClr val="tx1"/>
          </a:solidFill>
          <a:latin typeface="Futura Book"/>
          <a:ea typeface="+mn-ea"/>
          <a:cs typeface="Futura Book"/>
        </a:defRPr>
      </a:lvl2pPr>
      <a:lvl3pPr marL="1143000" indent="-228600" algn="l" defTabSz="457200" rtl="0" eaLnBrk="1" latinLnBrk="0" hangingPunct="1">
        <a:spcBef>
          <a:spcPct val="20000"/>
        </a:spcBef>
        <a:buSzPct val="100000"/>
        <a:buFontTx/>
        <a:buBlip>
          <a:blip r:embed="rId12"/>
        </a:buBlip>
        <a:defRPr sz="2000" b="0" i="0" kern="1200">
          <a:solidFill>
            <a:schemeClr val="tx1"/>
          </a:solidFill>
          <a:latin typeface="Futura Book"/>
          <a:ea typeface="+mn-ea"/>
          <a:cs typeface="Futura Book"/>
        </a:defRPr>
      </a:lvl3pPr>
      <a:lvl4pPr marL="1600200" indent="-228600" algn="l" defTabSz="457200" rtl="0" eaLnBrk="1" latinLnBrk="0" hangingPunct="1">
        <a:spcBef>
          <a:spcPct val="20000"/>
        </a:spcBef>
        <a:buSzPct val="100000"/>
        <a:buFontTx/>
        <a:buBlip>
          <a:blip r:embed="rId13"/>
        </a:buBlip>
        <a:defRPr sz="1900" b="0" i="0" kern="1200">
          <a:solidFill>
            <a:schemeClr val="tx1"/>
          </a:solidFill>
          <a:latin typeface="Futura Book"/>
          <a:ea typeface="+mn-ea"/>
          <a:cs typeface="Futura Book"/>
        </a:defRPr>
      </a:lvl4pPr>
      <a:lvl5pPr marL="2057400" indent="-228600" algn="l" defTabSz="457200" rtl="0" eaLnBrk="1" latinLnBrk="0" hangingPunct="1">
        <a:spcBef>
          <a:spcPct val="20000"/>
        </a:spcBef>
        <a:buFont typeface="Arial"/>
        <a:buChar char="»"/>
        <a:defRPr sz="1700" b="0" i="0" kern="1200">
          <a:solidFill>
            <a:schemeClr val="tx1"/>
          </a:solidFill>
          <a:latin typeface="Futura Book"/>
          <a:ea typeface="+mn-ea"/>
          <a:cs typeface="Futura 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44F81-F781-426E-9661-50B6D73DA99D}" type="datetimeFigureOut">
              <a:rPr lang="en-US" smtClean="0"/>
              <a:t>7/27/2017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79D530-7652-411C-9DE0-3FCEE44D651E}" type="slidenum">
              <a:rPr lang="en-US" smtClean="0"/>
              <a:t>‹#›</a:t>
            </a:fld>
            <a:endParaRPr lang="en-US"/>
          </a:p>
        </p:txBody>
      </p:sp>
    </p:spTree>
    <p:extLst>
      <p:ext uri="{BB962C8B-B14F-4D97-AF65-F5344CB8AC3E}">
        <p14:creationId xmlns:p14="http://schemas.microsoft.com/office/powerpoint/2010/main" val="275790613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www.nonprofitrisk.org/"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mailto:kkent@kpm-us.com"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5143913"/>
            <a:ext cx="2545049" cy="1299035"/>
          </a:xfrm>
          <a:prstGeom prst="rect">
            <a:avLst/>
          </a:prstGeom>
        </p:spPr>
      </p:pic>
      <p:sp>
        <p:nvSpPr>
          <p:cNvPr id="5" name="TextBox 4"/>
          <p:cNvSpPr txBox="1"/>
          <p:nvPr/>
        </p:nvSpPr>
        <p:spPr>
          <a:xfrm>
            <a:off x="0" y="304800"/>
            <a:ext cx="9144000"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Effective Board Governance</a:t>
            </a:r>
            <a:endParaRPr kumimoji="0" lang="en-US" sz="20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August 2</a:t>
            </a:r>
            <a:r>
              <a:rPr kumimoji="0" lang="en-US" sz="2000" b="1" i="0" u="none" strike="noStrike" kern="1200" cap="none" spc="0" normalizeH="0" baseline="30000" noProof="0" dirty="0">
                <a:ln>
                  <a:noFill/>
                </a:ln>
                <a:solidFill>
                  <a:srgbClr val="007D9F"/>
                </a:solidFill>
                <a:effectLst/>
                <a:uLnTx/>
                <a:uFillTx/>
                <a:latin typeface="Arial" panose="020B0604020202020204" pitchFamily="34" charset="0"/>
                <a:ea typeface="+mn-ea"/>
                <a:cs typeface="Arial" panose="020B0604020202020204" pitchFamily="34" charset="0"/>
              </a:rPr>
              <a:t>nd</a:t>
            </a:r>
            <a:r>
              <a:rPr kumimoji="0" lang="en-US" sz="20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 Webinar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Presented by Kevin P. Martin &amp; Associates</a:t>
            </a:r>
          </a:p>
        </p:txBody>
      </p:sp>
      <p:sp>
        <p:nvSpPr>
          <p:cNvPr id="6" name="TextBox 5"/>
          <p:cNvSpPr txBox="1"/>
          <p:nvPr/>
        </p:nvSpPr>
        <p:spPr>
          <a:xfrm>
            <a:off x="364475" y="2578909"/>
            <a:ext cx="4876799" cy="33547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Thanks for joining us! A few instructions before we begin: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 may</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join the audio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by selecting the radio button for either “Telephone” or “Mic &amp; Speakers.” If you are using telephone, please dial in with the conference line and audio pin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are having any technical issues, please let us know in the chat box.</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will have time for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Q&amp;A</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Please enter your questions in the chat box at any time.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webinar is being recorded, and we will distribute the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recording </a:t>
            </a: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after the webinar. </a:t>
            </a:r>
          </a:p>
        </p:txBody>
      </p:sp>
      <p:sp>
        <p:nvSpPr>
          <p:cNvPr id="8" name="TextBox 7"/>
          <p:cNvSpPr txBox="1"/>
          <p:nvPr/>
        </p:nvSpPr>
        <p:spPr>
          <a:xfrm>
            <a:off x="5423502" y="4006987"/>
            <a:ext cx="3217547" cy="523220"/>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Marta </a:t>
            </a:r>
            <a:r>
              <a:rPr kumimoji="0" lang="en-US" sz="14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Hodgkins</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-Sumner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Director of Membership and Programs</a:t>
            </a:r>
          </a:p>
        </p:txBody>
      </p:sp>
      <p:sp>
        <p:nvSpPr>
          <p:cNvPr id="9" name="Rectangular Callout 8"/>
          <p:cNvSpPr/>
          <p:nvPr/>
        </p:nvSpPr>
        <p:spPr>
          <a:xfrm>
            <a:off x="304800" y="2514600"/>
            <a:ext cx="5029200" cy="3686175"/>
          </a:xfrm>
          <a:prstGeom prst="wedgeRectCallout">
            <a:avLst>
              <a:gd name="adj1" fmla="val 82576"/>
              <a:gd name="adj2" fmla="val -30428"/>
            </a:avLst>
          </a:prstGeom>
          <a:noFill/>
          <a:ln>
            <a:solidFill>
              <a:srgbClr val="007D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extBox 1"/>
          <p:cNvSpPr txBox="1"/>
          <p:nvPr/>
        </p:nvSpPr>
        <p:spPr>
          <a:xfrm>
            <a:off x="3120288" y="6473428"/>
            <a:ext cx="290342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7D9F"/>
                </a:solidFill>
                <a:effectLst/>
                <a:uLnTx/>
                <a:uFillTx/>
                <a:latin typeface="Arial" panose="020B0604020202020204" pitchFamily="34" charset="0"/>
                <a:ea typeface="+mn-ea"/>
                <a:cs typeface="Arial" panose="020B0604020202020204" pitchFamily="34" charset="0"/>
              </a:rPr>
              <a:t>www.massnonprofitnet.org</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98605" y="1828800"/>
            <a:ext cx="1977288" cy="1977288"/>
          </a:xfrm>
          <a:prstGeom prst="rect">
            <a:avLst/>
          </a:prstGeom>
        </p:spPr>
      </p:pic>
    </p:spTree>
    <p:extLst>
      <p:ext uri="{BB962C8B-B14F-4D97-AF65-F5344CB8AC3E}">
        <p14:creationId xmlns:p14="http://schemas.microsoft.com/office/powerpoint/2010/main" val="1065117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Polling Question</a:t>
            </a:r>
          </a:p>
        </p:txBody>
      </p:sp>
      <p:sp>
        <p:nvSpPr>
          <p:cNvPr id="3" name="Slide Number Placeholder 2"/>
          <p:cNvSpPr>
            <a:spLocks noGrp="1"/>
          </p:cNvSpPr>
          <p:nvPr>
            <p:ph type="sldNum" sz="quarter" idx="12"/>
          </p:nvPr>
        </p:nvSpPr>
        <p:spPr/>
        <p:txBody>
          <a:bodyPr/>
          <a:lstStyle/>
          <a:p>
            <a:fld id="{0D03F8EA-E595-4942-80E1-5C06A271EB06}" type="slidenum">
              <a:rPr lang="en-US" smtClean="0"/>
              <a:pPr/>
              <a:t>10</a:t>
            </a:fld>
            <a:endParaRPr lang="en-US" dirty="0"/>
          </a:p>
        </p:txBody>
      </p:sp>
      <p:sp>
        <p:nvSpPr>
          <p:cNvPr id="4" name="TextBox 3"/>
          <p:cNvSpPr txBox="1"/>
          <p:nvPr/>
        </p:nvSpPr>
        <p:spPr>
          <a:xfrm>
            <a:off x="432641" y="1380270"/>
            <a:ext cx="8711359" cy="2215991"/>
          </a:xfrm>
          <a:prstGeom prst="rect">
            <a:avLst/>
          </a:prstGeom>
          <a:noFill/>
        </p:spPr>
        <p:txBody>
          <a:bodyPr wrap="none" rtlCol="0">
            <a:spAutoFit/>
          </a:bodyPr>
          <a:lstStyle/>
          <a:p>
            <a:r>
              <a:rPr lang="en-US" sz="4000" dirty="0">
                <a:solidFill>
                  <a:schemeClr val="tx1">
                    <a:lumMod val="75000"/>
                  </a:schemeClr>
                </a:solidFill>
                <a:latin typeface="Times New Roman" panose="02020603050405020304" pitchFamily="18" charset="0"/>
                <a:cs typeface="Times New Roman" panose="02020603050405020304" pitchFamily="18" charset="0"/>
              </a:rPr>
              <a:t>Does your organization have term limits?</a:t>
            </a:r>
            <a:br>
              <a:rPr lang="en-US" sz="4000" dirty="0">
                <a:solidFill>
                  <a:schemeClr val="tx1">
                    <a:lumMod val="75000"/>
                  </a:schemeClr>
                </a:solidFill>
                <a:latin typeface="Times New Roman" panose="02020603050405020304" pitchFamily="18" charset="0"/>
                <a:cs typeface="Times New Roman" panose="02020603050405020304" pitchFamily="18" charset="0"/>
              </a:rPr>
            </a:br>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pPr algn="ctr"/>
            <a:r>
              <a:rPr lang="en-US" sz="4000" dirty="0">
                <a:solidFill>
                  <a:schemeClr val="tx1">
                    <a:lumMod val="75000"/>
                  </a:schemeClr>
                </a:solidFill>
                <a:latin typeface="Times New Roman" panose="02020603050405020304" pitchFamily="18" charset="0"/>
                <a:cs typeface="Times New Roman" panose="02020603050405020304" pitchFamily="18" charset="0"/>
              </a:rPr>
              <a:t>Yes or No</a:t>
            </a:r>
          </a:p>
          <a:p>
            <a:endParaRPr lang="en-US" dirty="0"/>
          </a:p>
        </p:txBody>
      </p:sp>
      <p:pic>
        <p:nvPicPr>
          <p:cNvPr id="1027" name="Picture 3" descr="C:\Users\kkent\AppData\Local\Microsoft\Windows\Temporary Internet Files\Content.IE5\BBBDHVHC\poll-everywhere-log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9328" y="3477569"/>
            <a:ext cx="261257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67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p:txBody>
          <a:bodyPr>
            <a:normAutofit/>
          </a:bodyPr>
          <a:lstStyle/>
          <a:p>
            <a:pPr marL="180594" lvl="1" indent="0">
              <a:buNone/>
            </a:pPr>
            <a:r>
              <a:rPr lang="en-US" b="1" dirty="0">
                <a:solidFill>
                  <a:srgbClr val="462242"/>
                </a:solidFill>
                <a:latin typeface="Gotham"/>
              </a:rPr>
              <a:t>Duty of Care and Loyalty</a:t>
            </a:r>
          </a:p>
          <a:p>
            <a:pPr lvl="2">
              <a:buFont typeface="Wingdings" panose="05000000000000000000" pitchFamily="2" charset="2"/>
              <a:buChar char="§"/>
            </a:pPr>
            <a:r>
              <a:rPr lang="en-US" dirty="0">
                <a:solidFill>
                  <a:srgbClr val="462242"/>
                </a:solidFill>
                <a:latin typeface="Gotham"/>
              </a:rPr>
              <a:t>Attend board and committee meetings</a:t>
            </a:r>
          </a:p>
          <a:p>
            <a:pPr lvl="2">
              <a:buFont typeface="Wingdings" panose="05000000000000000000" pitchFamily="2" charset="2"/>
              <a:buChar char="§"/>
            </a:pPr>
            <a:r>
              <a:rPr lang="en-US" dirty="0">
                <a:solidFill>
                  <a:srgbClr val="462242"/>
                </a:solidFill>
                <a:latin typeface="Gotham"/>
              </a:rPr>
              <a:t>Ensure you receive detailed information beforehand</a:t>
            </a:r>
          </a:p>
          <a:p>
            <a:pPr lvl="2">
              <a:buFont typeface="Wingdings" panose="05000000000000000000" pitchFamily="2" charset="2"/>
              <a:buChar char="§"/>
            </a:pPr>
            <a:r>
              <a:rPr lang="en-US" dirty="0">
                <a:solidFill>
                  <a:srgbClr val="462242"/>
                </a:solidFill>
                <a:latin typeface="Gotham"/>
              </a:rPr>
              <a:t>You should read all the material presented and be prepared to ask questions</a:t>
            </a:r>
          </a:p>
          <a:p>
            <a:pPr lvl="2">
              <a:buFont typeface="Wingdings" panose="05000000000000000000" pitchFamily="2" charset="2"/>
              <a:buChar char="§"/>
            </a:pPr>
            <a:r>
              <a:rPr lang="en-US" dirty="0">
                <a:solidFill>
                  <a:srgbClr val="462242"/>
                </a:solidFill>
                <a:latin typeface="Gotham"/>
              </a:rPr>
              <a:t>Use your judgment and don’t just take the word of the executive or fellow board member</a:t>
            </a:r>
          </a:p>
        </p:txBody>
      </p:sp>
    </p:spTree>
    <p:extLst>
      <p:ext uri="{BB962C8B-B14F-4D97-AF65-F5344CB8AC3E}">
        <p14:creationId xmlns:p14="http://schemas.microsoft.com/office/powerpoint/2010/main" val="3644477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p:txBody>
          <a:bodyPr>
            <a:normAutofit/>
          </a:bodyPr>
          <a:lstStyle/>
          <a:p>
            <a:pPr marL="180594" lvl="1" indent="0">
              <a:buNone/>
            </a:pPr>
            <a:r>
              <a:rPr lang="en-US" b="1" dirty="0">
                <a:solidFill>
                  <a:srgbClr val="462242"/>
                </a:solidFill>
                <a:latin typeface="Gotham"/>
              </a:rPr>
              <a:t>Right to Information </a:t>
            </a:r>
            <a:r>
              <a:rPr lang="en-US" dirty="0">
                <a:solidFill>
                  <a:srgbClr val="462242"/>
                </a:solidFill>
                <a:latin typeface="Gotham"/>
              </a:rPr>
              <a:t>– You have the right to reasonable access to:</a:t>
            </a:r>
          </a:p>
          <a:p>
            <a:pPr lvl="2">
              <a:buFont typeface="Wingdings" panose="05000000000000000000" pitchFamily="2" charset="2"/>
              <a:buChar char="§"/>
            </a:pPr>
            <a:r>
              <a:rPr lang="en-US" dirty="0">
                <a:solidFill>
                  <a:srgbClr val="462242"/>
                </a:solidFill>
                <a:latin typeface="Gotham"/>
              </a:rPr>
              <a:t>management</a:t>
            </a:r>
          </a:p>
          <a:p>
            <a:pPr lvl="2">
              <a:buFont typeface="Wingdings" panose="05000000000000000000" pitchFamily="2" charset="2"/>
              <a:buChar char="§"/>
            </a:pPr>
            <a:r>
              <a:rPr lang="en-US" dirty="0">
                <a:solidFill>
                  <a:srgbClr val="462242"/>
                </a:solidFill>
                <a:latin typeface="Gotham"/>
              </a:rPr>
              <a:t>internal information</a:t>
            </a:r>
          </a:p>
          <a:p>
            <a:pPr lvl="2">
              <a:buFont typeface="Wingdings" panose="05000000000000000000" pitchFamily="2" charset="2"/>
              <a:buChar char="§"/>
            </a:pPr>
            <a:r>
              <a:rPr lang="en-US" dirty="0">
                <a:solidFill>
                  <a:srgbClr val="462242"/>
                </a:solidFill>
                <a:latin typeface="Gotham"/>
              </a:rPr>
              <a:t>organization’s principal advisors (i.e. auditors, attorneys…)</a:t>
            </a:r>
          </a:p>
          <a:p>
            <a:pPr lvl="2">
              <a:buFont typeface="Wingdings" panose="05000000000000000000" pitchFamily="2" charset="2"/>
              <a:buChar char="§"/>
            </a:pPr>
            <a:r>
              <a:rPr lang="en-US" dirty="0">
                <a:solidFill>
                  <a:srgbClr val="462242"/>
                </a:solidFill>
                <a:latin typeface="Gotham"/>
              </a:rPr>
              <a:t>books and records, and</a:t>
            </a:r>
          </a:p>
          <a:p>
            <a:pPr lvl="2">
              <a:buFont typeface="Wingdings" panose="05000000000000000000" pitchFamily="2" charset="2"/>
              <a:buChar char="§"/>
            </a:pPr>
            <a:r>
              <a:rPr lang="en-US" dirty="0">
                <a:solidFill>
                  <a:srgbClr val="462242"/>
                </a:solidFill>
                <a:latin typeface="Gotham"/>
              </a:rPr>
              <a:t>you have the right to engage the services of outside advisors at the organization’s expense to assist with a particular matter </a:t>
            </a:r>
          </a:p>
          <a:p>
            <a:pPr marL="914400" lvl="2" indent="0">
              <a:buNone/>
            </a:pPr>
            <a:endParaRPr lang="en-US" dirty="0">
              <a:solidFill>
                <a:srgbClr val="462242"/>
              </a:solidFill>
              <a:latin typeface="Gotham"/>
            </a:endParaRPr>
          </a:p>
          <a:p>
            <a:pPr lvl="2">
              <a:buFont typeface="Wingdings" panose="05000000000000000000" pitchFamily="2" charset="2"/>
              <a:buChar char="§"/>
            </a:pPr>
            <a:endParaRPr lang="en-US" dirty="0">
              <a:solidFill>
                <a:srgbClr val="462242"/>
              </a:solidFill>
              <a:latin typeface="Gotham"/>
            </a:endParaRPr>
          </a:p>
        </p:txBody>
      </p:sp>
      <p:pic>
        <p:nvPicPr>
          <p:cNvPr id="6146" name="Picture 2" descr="C:\Users\kkent\AppData\Local\Microsoft\Windows\Temporary Internet Files\Content.IE5\BBBDHVHC\MP90034177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5298" y="4504240"/>
            <a:ext cx="192280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872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p:txBody>
          <a:bodyPr>
            <a:normAutofit/>
          </a:bodyPr>
          <a:lstStyle/>
          <a:p>
            <a:pPr marL="0" lvl="2" indent="0">
              <a:buNone/>
            </a:pPr>
            <a:r>
              <a:rPr lang="en-US" b="1" dirty="0">
                <a:solidFill>
                  <a:srgbClr val="462242"/>
                </a:solidFill>
                <a:latin typeface="Gotham"/>
              </a:rPr>
              <a:t>Board is Vital and Diverse</a:t>
            </a:r>
          </a:p>
          <a:p>
            <a:pPr marL="914400" lvl="3">
              <a:buFont typeface="Wingdings" panose="05000000000000000000" pitchFamily="2" charset="2"/>
              <a:buChar char="§"/>
            </a:pPr>
            <a:r>
              <a:rPr lang="en-US" dirty="0">
                <a:solidFill>
                  <a:srgbClr val="462242"/>
                </a:solidFill>
                <a:latin typeface="Gotham"/>
              </a:rPr>
              <a:t>Determine and periodically review organization’s mission</a:t>
            </a:r>
          </a:p>
          <a:p>
            <a:pPr marL="914400" lvl="3">
              <a:buFont typeface="Wingdings" panose="05000000000000000000" pitchFamily="2" charset="2"/>
              <a:buChar char="§"/>
            </a:pPr>
            <a:r>
              <a:rPr lang="en-US" dirty="0">
                <a:solidFill>
                  <a:srgbClr val="462242"/>
                </a:solidFill>
                <a:latin typeface="Gotham"/>
              </a:rPr>
              <a:t>Diversity of view points</a:t>
            </a:r>
          </a:p>
          <a:p>
            <a:pPr marL="914400" lvl="3">
              <a:buFont typeface="Wingdings" panose="05000000000000000000" pitchFamily="2" charset="2"/>
              <a:buChar char="§"/>
            </a:pPr>
            <a:r>
              <a:rPr lang="en-US" dirty="0">
                <a:solidFill>
                  <a:srgbClr val="462242"/>
                </a:solidFill>
                <a:latin typeface="Gotham"/>
              </a:rPr>
              <a:t>Rotation of board members and officers</a:t>
            </a:r>
          </a:p>
          <a:p>
            <a:pPr marL="914400" lvl="3">
              <a:buFont typeface="Wingdings" panose="05000000000000000000" pitchFamily="2" charset="2"/>
              <a:buChar char="§"/>
            </a:pPr>
            <a:r>
              <a:rPr lang="en-US" dirty="0">
                <a:solidFill>
                  <a:srgbClr val="462242"/>
                </a:solidFill>
                <a:latin typeface="Gotham"/>
              </a:rPr>
              <a:t>Board nominating process</a:t>
            </a:r>
          </a:p>
          <a:p>
            <a:pPr marL="1371600" lvl="3" indent="0">
              <a:buNone/>
            </a:pPr>
            <a:endParaRPr lang="en-US" dirty="0">
              <a:solidFill>
                <a:srgbClr val="462242"/>
              </a:solidFill>
              <a:latin typeface="Gotham"/>
            </a:endParaRPr>
          </a:p>
        </p:txBody>
      </p:sp>
    </p:spTree>
    <p:extLst>
      <p:ext uri="{BB962C8B-B14F-4D97-AF65-F5344CB8AC3E}">
        <p14:creationId xmlns:p14="http://schemas.microsoft.com/office/powerpoint/2010/main" val="216811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p:txBody>
          <a:bodyPr>
            <a:normAutofit/>
          </a:bodyPr>
          <a:lstStyle/>
          <a:p>
            <a:pPr marL="0" lvl="2" indent="0">
              <a:buNone/>
            </a:pPr>
            <a:r>
              <a:rPr lang="en-US" b="1" dirty="0">
                <a:solidFill>
                  <a:srgbClr val="462242"/>
                </a:solidFill>
                <a:latin typeface="Gotham"/>
              </a:rPr>
              <a:t>Select and Oversee the Executive Director</a:t>
            </a:r>
          </a:p>
          <a:p>
            <a:pPr marL="800100" lvl="3" indent="-342900">
              <a:buFont typeface="Wingdings" panose="05000000000000000000" pitchFamily="2" charset="2"/>
              <a:buChar char="§"/>
            </a:pPr>
            <a:r>
              <a:rPr lang="en-US" dirty="0">
                <a:solidFill>
                  <a:srgbClr val="462242"/>
                </a:solidFill>
                <a:latin typeface="Gotham"/>
              </a:rPr>
              <a:t>Form a search committee at the beginning of the hiring process</a:t>
            </a:r>
          </a:p>
          <a:p>
            <a:pPr marL="800100" lvl="3" indent="-342900">
              <a:buFont typeface="Wingdings" panose="05000000000000000000" pitchFamily="2" charset="2"/>
              <a:buChar char="§"/>
            </a:pPr>
            <a:r>
              <a:rPr lang="en-US" dirty="0">
                <a:solidFill>
                  <a:srgbClr val="462242"/>
                </a:solidFill>
                <a:latin typeface="Gotham"/>
              </a:rPr>
              <a:t>Develop a written job description for the position prior to hiring</a:t>
            </a:r>
          </a:p>
          <a:p>
            <a:pPr marL="800100" lvl="3" indent="-342900">
              <a:buFont typeface="Wingdings" panose="05000000000000000000" pitchFamily="2" charset="2"/>
              <a:buChar char="§"/>
            </a:pPr>
            <a:r>
              <a:rPr lang="en-US" dirty="0">
                <a:solidFill>
                  <a:srgbClr val="462242"/>
                </a:solidFill>
                <a:latin typeface="Gotham"/>
              </a:rPr>
              <a:t>Majority of the search committee should be board members, but it may be beneficial to include staff members</a:t>
            </a:r>
          </a:p>
          <a:p>
            <a:pPr marL="800100" lvl="3" indent="-342900">
              <a:buFont typeface="Wingdings" panose="05000000000000000000" pitchFamily="2" charset="2"/>
              <a:buChar char="§"/>
            </a:pPr>
            <a:r>
              <a:rPr lang="en-US" dirty="0">
                <a:solidFill>
                  <a:srgbClr val="462242"/>
                </a:solidFill>
                <a:latin typeface="Gotham"/>
              </a:rPr>
              <a:t>Interview process, if possible, may involve the entire board for the final candidates and participate in contacting references</a:t>
            </a:r>
          </a:p>
          <a:p>
            <a:pPr marL="800100" lvl="3" indent="-342900">
              <a:buFont typeface="Wingdings" panose="05000000000000000000" pitchFamily="2" charset="2"/>
              <a:buChar char="§"/>
            </a:pPr>
            <a:r>
              <a:rPr lang="en-US" dirty="0">
                <a:solidFill>
                  <a:srgbClr val="462242"/>
                </a:solidFill>
                <a:latin typeface="Gotham"/>
              </a:rPr>
              <a:t>The entire board should make the final decision</a:t>
            </a:r>
          </a:p>
          <a:p>
            <a:pPr marL="800100" lvl="3" indent="-342900">
              <a:buFont typeface="Wingdings" panose="05000000000000000000" pitchFamily="2" charset="2"/>
              <a:buChar char="§"/>
            </a:pPr>
            <a:r>
              <a:rPr lang="en-US" dirty="0">
                <a:solidFill>
                  <a:srgbClr val="462242"/>
                </a:solidFill>
                <a:latin typeface="Gotham"/>
              </a:rPr>
              <a:t>After the CEO is hired, the board should periodically review and assess the executive’s performance</a:t>
            </a:r>
          </a:p>
        </p:txBody>
      </p:sp>
      <p:pic>
        <p:nvPicPr>
          <p:cNvPr id="7173" name="Picture 5" descr="C:\Users\kkent\AppData\Local\Microsoft\Windows\Temporary Internet Files\Content.IE5\HG1CLUTF\MP90044869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8271" y="4700954"/>
            <a:ext cx="91279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254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ln>
            <a:solidFill>
              <a:schemeClr val="bg1"/>
            </a:solidFill>
          </a:ln>
        </p:spPr>
        <p:txBody>
          <a:bodyPr>
            <a:normAutofit/>
          </a:bodyPr>
          <a:lstStyle/>
          <a:p>
            <a:pPr marL="0" lvl="2" indent="0">
              <a:buNone/>
            </a:pPr>
            <a:r>
              <a:rPr lang="en-US" b="1" dirty="0">
                <a:solidFill>
                  <a:srgbClr val="462242"/>
                </a:solidFill>
                <a:latin typeface="Gotham"/>
              </a:rPr>
              <a:t>Set Executive Compensation</a:t>
            </a:r>
          </a:p>
          <a:p>
            <a:pPr marL="800100" lvl="3" indent="-342900">
              <a:buFont typeface="Wingdings" panose="05000000000000000000" pitchFamily="2" charset="2"/>
              <a:buChar char="§"/>
            </a:pPr>
            <a:r>
              <a:rPr lang="en-US" dirty="0">
                <a:solidFill>
                  <a:srgbClr val="462242"/>
                </a:solidFill>
                <a:latin typeface="Gotham"/>
              </a:rPr>
              <a:t>The board is responsible for setting the compensation of the organization’s CEO and other senior managers</a:t>
            </a:r>
          </a:p>
          <a:p>
            <a:pPr marL="800100" lvl="3" indent="-342900">
              <a:buFont typeface="Wingdings" panose="05000000000000000000" pitchFamily="2" charset="2"/>
              <a:buChar char="§"/>
            </a:pPr>
            <a:r>
              <a:rPr lang="en-US" dirty="0">
                <a:solidFill>
                  <a:srgbClr val="462242"/>
                </a:solidFill>
                <a:latin typeface="Gotham"/>
              </a:rPr>
              <a:t>Be mindful that this information is provided to the public through different vehicles</a:t>
            </a:r>
          </a:p>
          <a:p>
            <a:pPr marL="800100" lvl="3" indent="-342900">
              <a:buFont typeface="Wingdings" panose="05000000000000000000" pitchFamily="2" charset="2"/>
              <a:buChar char="§"/>
            </a:pPr>
            <a:r>
              <a:rPr lang="en-US" dirty="0">
                <a:solidFill>
                  <a:srgbClr val="462242"/>
                </a:solidFill>
                <a:latin typeface="Gotham"/>
              </a:rPr>
              <a:t>Both the IRS and Non-Profit Organizations and other regulatory agencies may scrutinize the reasonableness of executive compensation and the board’s process in making that determination</a:t>
            </a:r>
          </a:p>
          <a:p>
            <a:pPr marL="800100" lvl="3" indent="-342900">
              <a:buFont typeface="Wingdings" panose="05000000000000000000" pitchFamily="2" charset="2"/>
              <a:buChar char="§"/>
            </a:pPr>
            <a:r>
              <a:rPr lang="en-US" dirty="0">
                <a:solidFill>
                  <a:srgbClr val="462242"/>
                </a:solidFill>
                <a:latin typeface="Gotham"/>
              </a:rPr>
              <a:t>Every board member should know what the CEO and other senior managers are paid, including any non-salary compensation, such as automobile, et al</a:t>
            </a:r>
          </a:p>
        </p:txBody>
      </p:sp>
    </p:spTree>
    <p:extLst>
      <p:ext uri="{BB962C8B-B14F-4D97-AF65-F5344CB8AC3E}">
        <p14:creationId xmlns:p14="http://schemas.microsoft.com/office/powerpoint/2010/main" val="3776121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p:txBody>
          <a:bodyPr>
            <a:normAutofit/>
          </a:bodyPr>
          <a:lstStyle/>
          <a:p>
            <a:pPr marL="0" lvl="2" indent="0">
              <a:buNone/>
            </a:pPr>
            <a:r>
              <a:rPr lang="en-US" b="1" dirty="0">
                <a:solidFill>
                  <a:srgbClr val="462242"/>
                </a:solidFill>
                <a:latin typeface="Gotham"/>
              </a:rPr>
              <a:t>Set Executive Compensation – Continued</a:t>
            </a:r>
          </a:p>
          <a:p>
            <a:pPr marL="800100" lvl="3" indent="-342900">
              <a:buFont typeface="Wingdings" panose="05000000000000000000" pitchFamily="2" charset="2"/>
              <a:buChar char="§"/>
            </a:pPr>
            <a:r>
              <a:rPr lang="en-US" dirty="0">
                <a:solidFill>
                  <a:srgbClr val="462242"/>
                </a:solidFill>
                <a:latin typeface="Gotham"/>
              </a:rPr>
              <a:t>In setting compensation you should consider the performance of the CEO and your senior managers and the compensation provided to other similar executives in the field</a:t>
            </a:r>
          </a:p>
          <a:p>
            <a:pPr marL="800100" lvl="3" indent="-342900">
              <a:buFont typeface="Wingdings" panose="05000000000000000000" pitchFamily="2" charset="2"/>
              <a:buChar char="§"/>
            </a:pPr>
            <a:r>
              <a:rPr lang="en-US" dirty="0">
                <a:solidFill>
                  <a:srgbClr val="462242"/>
                </a:solidFill>
                <a:latin typeface="Gotham"/>
              </a:rPr>
              <a:t>Board members are responsible for determining reasonableness of compensation</a:t>
            </a:r>
          </a:p>
        </p:txBody>
      </p:sp>
      <p:pic>
        <p:nvPicPr>
          <p:cNvPr id="8194" name="Picture 2" descr="C:\Users\kkent\AppData\Local\Microsoft\Windows\Temporary Internet Files\Content.IE5\NXYDJJQG\MC90001584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752" y="3556383"/>
            <a:ext cx="1925726" cy="1925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897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199" y="1236785"/>
            <a:ext cx="8229600" cy="4525963"/>
          </a:xfrm>
        </p:spPr>
        <p:txBody>
          <a:bodyPr>
            <a:normAutofit/>
          </a:bodyPr>
          <a:lstStyle/>
          <a:p>
            <a:pPr marL="0" lvl="3" indent="0">
              <a:buNone/>
            </a:pPr>
            <a:r>
              <a:rPr lang="en-US" sz="2200" b="1" dirty="0">
                <a:solidFill>
                  <a:srgbClr val="462242"/>
                </a:solidFill>
                <a:latin typeface="Gotham"/>
              </a:rPr>
              <a:t>Conflicts of Interest</a:t>
            </a:r>
          </a:p>
          <a:p>
            <a:pPr marL="0" lvl="3" indent="0">
              <a:buNone/>
            </a:pPr>
            <a:r>
              <a:rPr lang="en-US" sz="3200" dirty="0"/>
              <a:t>	</a:t>
            </a:r>
            <a:r>
              <a:rPr lang="en-US" dirty="0">
                <a:latin typeface="Gotham"/>
              </a:rPr>
              <a:t>The circumstance of a board member, public office holder, or the like, 	whose 	personal interests might benefit from his or her official actions or influence.</a:t>
            </a:r>
            <a:endParaRPr lang="en-US" b="1" dirty="0">
              <a:solidFill>
                <a:srgbClr val="462242"/>
              </a:solidFill>
              <a:latin typeface="Gotham"/>
            </a:endParaRPr>
          </a:p>
        </p:txBody>
      </p:sp>
      <p:pic>
        <p:nvPicPr>
          <p:cNvPr id="9221" name="Picture 5" descr="C:\Users\kkent\AppData\Local\Microsoft\Windows\Temporary Internet Files\Content.IE5\AFAX4MZC\MC90032434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7459" y="3933948"/>
            <a:ext cx="2781533"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307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199" y="1236785"/>
            <a:ext cx="8229600" cy="4525963"/>
          </a:xfrm>
        </p:spPr>
        <p:txBody>
          <a:bodyPr>
            <a:normAutofit/>
          </a:bodyPr>
          <a:lstStyle/>
          <a:p>
            <a:pPr marL="0" lvl="3" indent="0">
              <a:buNone/>
            </a:pPr>
            <a:r>
              <a:rPr lang="en-US" sz="2400" b="1" dirty="0">
                <a:solidFill>
                  <a:srgbClr val="462242"/>
                </a:solidFill>
                <a:latin typeface="Gotham"/>
              </a:rPr>
              <a:t>Conflicts of Interest</a:t>
            </a:r>
          </a:p>
          <a:p>
            <a:pPr marL="914400" lvl="5" indent="-342900">
              <a:buFont typeface="Wingdings" panose="05000000000000000000" pitchFamily="2" charset="2"/>
              <a:buChar char="§"/>
            </a:pPr>
            <a:r>
              <a:rPr lang="en-US" sz="2100" dirty="0">
                <a:solidFill>
                  <a:srgbClr val="462242"/>
                </a:solidFill>
                <a:latin typeface="Gotham"/>
              </a:rPr>
              <a:t>Any potential conflict transaction should be scrutinized very closely by the board</a:t>
            </a:r>
          </a:p>
          <a:p>
            <a:pPr marL="914400" lvl="5" indent="-342900">
              <a:buFont typeface="Wingdings" panose="05000000000000000000" pitchFamily="2" charset="2"/>
              <a:buChar char="§"/>
            </a:pPr>
            <a:r>
              <a:rPr lang="en-US" sz="2100" dirty="0">
                <a:solidFill>
                  <a:srgbClr val="462242"/>
                </a:solidFill>
                <a:latin typeface="Gotham"/>
              </a:rPr>
              <a:t>Should be a conflict of interest policy</a:t>
            </a:r>
          </a:p>
          <a:p>
            <a:pPr marL="914400" lvl="5" indent="-342900">
              <a:buFont typeface="Wingdings" panose="05000000000000000000" pitchFamily="2" charset="2"/>
              <a:buChar char="§"/>
            </a:pPr>
            <a:r>
              <a:rPr lang="en-US" sz="2100" dirty="0">
                <a:solidFill>
                  <a:srgbClr val="462242"/>
                </a:solidFill>
                <a:latin typeface="Gotham"/>
              </a:rPr>
              <a:t>Policy should include a procedure for the annual written disclosure by all board members and senior managers and key decision makers</a:t>
            </a:r>
          </a:p>
          <a:p>
            <a:pPr marL="914400" lvl="5" indent="-342900">
              <a:buFont typeface="Wingdings" panose="05000000000000000000" pitchFamily="2" charset="2"/>
              <a:buChar char="§"/>
            </a:pPr>
            <a:r>
              <a:rPr lang="en-US" sz="2100" dirty="0">
                <a:solidFill>
                  <a:srgbClr val="462242"/>
                </a:solidFill>
                <a:latin typeface="Gotham"/>
              </a:rPr>
              <a:t>Policy should address any financial interests of a board member </a:t>
            </a:r>
          </a:p>
        </p:txBody>
      </p:sp>
    </p:spTree>
    <p:extLst>
      <p:ext uri="{BB962C8B-B14F-4D97-AF65-F5344CB8AC3E}">
        <p14:creationId xmlns:p14="http://schemas.microsoft.com/office/powerpoint/2010/main" val="3464317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200" y="1307123"/>
            <a:ext cx="8229600" cy="4525963"/>
          </a:xfrm>
        </p:spPr>
        <p:txBody>
          <a:bodyPr>
            <a:normAutofit/>
          </a:bodyPr>
          <a:lstStyle/>
          <a:p>
            <a:pPr marL="0" lvl="3" indent="0">
              <a:buNone/>
            </a:pPr>
            <a:r>
              <a:rPr lang="en-US" sz="2200" b="1" dirty="0">
                <a:solidFill>
                  <a:srgbClr val="462242"/>
                </a:solidFill>
                <a:latin typeface="Gotham"/>
              </a:rPr>
              <a:t>Conflicts of Interest - Continued</a:t>
            </a:r>
          </a:p>
          <a:p>
            <a:pPr marL="914400" lvl="5" indent="-342900">
              <a:buFont typeface="Wingdings" panose="05000000000000000000" pitchFamily="2" charset="2"/>
              <a:buChar char="§"/>
            </a:pPr>
            <a:r>
              <a:rPr lang="en-US" sz="1900" dirty="0">
                <a:solidFill>
                  <a:srgbClr val="462242"/>
                </a:solidFill>
                <a:latin typeface="Gotham"/>
              </a:rPr>
              <a:t>Policy should address the withdrawals from discussion and voting by the board member or senior manager with a conflict</a:t>
            </a:r>
          </a:p>
          <a:p>
            <a:pPr marL="914400" lvl="5" indent="-342900">
              <a:buFont typeface="Wingdings" panose="05000000000000000000" pitchFamily="2" charset="2"/>
              <a:buChar char="§"/>
            </a:pPr>
            <a:r>
              <a:rPr lang="en-US" sz="1900" dirty="0">
                <a:solidFill>
                  <a:srgbClr val="462242"/>
                </a:solidFill>
                <a:latin typeface="Gotham"/>
              </a:rPr>
              <a:t>Board should consider the pros and cons of entering into relationships with board members and/or senior managers (i.e. related party transactions)</a:t>
            </a:r>
          </a:p>
          <a:p>
            <a:pPr marL="914400" lvl="5" indent="-342900">
              <a:buFont typeface="Wingdings" panose="05000000000000000000" pitchFamily="2" charset="2"/>
              <a:buChar char="§"/>
            </a:pPr>
            <a:r>
              <a:rPr lang="en-US" sz="1900" dirty="0">
                <a:solidFill>
                  <a:srgbClr val="462242"/>
                </a:solidFill>
                <a:latin typeface="Gotham"/>
              </a:rPr>
              <a:t>May wish to require that related party transactions require a greater-than-majority vote</a:t>
            </a:r>
          </a:p>
        </p:txBody>
      </p:sp>
    </p:spTree>
    <p:extLst>
      <p:ext uri="{BB962C8B-B14F-4D97-AF65-F5344CB8AC3E}">
        <p14:creationId xmlns:p14="http://schemas.microsoft.com/office/powerpoint/2010/main" val="2287301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About the Speakers</a:t>
            </a:r>
          </a:p>
        </p:txBody>
      </p:sp>
      <p:sp>
        <p:nvSpPr>
          <p:cNvPr id="3" name="Content Placeholder 2"/>
          <p:cNvSpPr>
            <a:spLocks noGrp="1"/>
          </p:cNvSpPr>
          <p:nvPr>
            <p:ph idx="1"/>
          </p:nvPr>
        </p:nvSpPr>
        <p:spPr/>
        <p:txBody>
          <a:bodyPr/>
          <a:lstStyle/>
          <a:p>
            <a:pPr marL="180594" lvl="1" indent="0">
              <a:buNone/>
            </a:pPr>
            <a:r>
              <a:rPr lang="en-US" dirty="0"/>
              <a:t>Karen Kent, CPA</a:t>
            </a:r>
          </a:p>
          <a:p>
            <a:pPr marL="180594" lvl="1" indent="0">
              <a:buNone/>
            </a:pPr>
            <a:r>
              <a:rPr lang="en-US" dirty="0"/>
              <a:t>James </a:t>
            </a:r>
            <a:r>
              <a:rPr lang="en-US" dirty="0" err="1"/>
              <a:t>Matzdorff</a:t>
            </a:r>
            <a:r>
              <a:rPr lang="en-US" dirty="0"/>
              <a:t>, CPA</a:t>
            </a:r>
          </a:p>
          <a:p>
            <a:pPr marL="180594" lvl="1" indent="0">
              <a:buNone/>
            </a:pPr>
            <a:endParaRPr lang="en-US" dirty="0"/>
          </a:p>
        </p:txBody>
      </p:sp>
    </p:spTree>
    <p:extLst>
      <p:ext uri="{BB962C8B-B14F-4D97-AF65-F5344CB8AC3E}">
        <p14:creationId xmlns:p14="http://schemas.microsoft.com/office/powerpoint/2010/main" val="2106136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200" y="1307123"/>
            <a:ext cx="8229600" cy="4525963"/>
          </a:xfrm>
        </p:spPr>
        <p:txBody>
          <a:bodyPr>
            <a:normAutofit/>
          </a:bodyPr>
          <a:lstStyle/>
          <a:p>
            <a:pPr marL="0" lvl="5" indent="0">
              <a:buNone/>
            </a:pPr>
            <a:r>
              <a:rPr lang="en-US" sz="2400" b="1" dirty="0">
                <a:solidFill>
                  <a:srgbClr val="462242"/>
                </a:solidFill>
                <a:latin typeface="Gotham"/>
              </a:rPr>
              <a:t>Financial Matters</a:t>
            </a:r>
          </a:p>
          <a:p>
            <a:pPr marL="0" lvl="5" indent="0">
              <a:buNone/>
            </a:pPr>
            <a:endParaRPr lang="en-US" sz="2400" b="1" dirty="0">
              <a:solidFill>
                <a:srgbClr val="462242"/>
              </a:solidFill>
              <a:latin typeface="Gotham"/>
            </a:endParaRPr>
          </a:p>
          <a:p>
            <a:pPr marL="0" lvl="5" indent="0">
              <a:buNone/>
            </a:pPr>
            <a:r>
              <a:rPr lang="en-US" sz="1900" dirty="0">
                <a:solidFill>
                  <a:srgbClr val="462242"/>
                </a:solidFill>
                <a:latin typeface="Gotham"/>
              </a:rPr>
              <a:t>Every board member has a fiduciary responsibility to ensure that assets are not used inappropriately, that there is financial accountability, that the organization has mechanisms in place to stay fiscally sound and that restricted funds are used for their intended purpose.</a:t>
            </a:r>
          </a:p>
        </p:txBody>
      </p:sp>
    </p:spTree>
    <p:extLst>
      <p:ext uri="{BB962C8B-B14F-4D97-AF65-F5344CB8AC3E}">
        <p14:creationId xmlns:p14="http://schemas.microsoft.com/office/powerpoint/2010/main" val="1275638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200" y="1307123"/>
            <a:ext cx="8229600" cy="4525963"/>
          </a:xfrm>
        </p:spPr>
        <p:txBody>
          <a:bodyPr>
            <a:normAutofit/>
          </a:bodyPr>
          <a:lstStyle/>
          <a:p>
            <a:pPr marL="0" lvl="5" indent="0">
              <a:buNone/>
            </a:pPr>
            <a:r>
              <a:rPr lang="en-US" sz="2200" b="1" dirty="0">
                <a:solidFill>
                  <a:srgbClr val="462242"/>
                </a:solidFill>
                <a:latin typeface="Gotham"/>
              </a:rPr>
              <a:t>Financial Matters – Continued</a:t>
            </a:r>
          </a:p>
          <a:p>
            <a:pPr marL="800100" lvl="6" indent="-342900">
              <a:buFont typeface="Wingdings" panose="05000000000000000000" pitchFamily="2" charset="2"/>
              <a:buChar char="§"/>
            </a:pPr>
            <a:r>
              <a:rPr lang="en-US" sz="1900" b="1" i="1" dirty="0">
                <a:solidFill>
                  <a:srgbClr val="462242"/>
                </a:solidFill>
                <a:latin typeface="Gotham"/>
              </a:rPr>
              <a:t>The board should ensure the following:</a:t>
            </a:r>
          </a:p>
          <a:p>
            <a:pPr marL="1257300" lvl="7" indent="-342900">
              <a:buFont typeface="Wingdings" panose="05000000000000000000" pitchFamily="2" charset="2"/>
              <a:buChar char="§"/>
            </a:pPr>
            <a:r>
              <a:rPr lang="en-US" sz="1900" dirty="0">
                <a:solidFill>
                  <a:srgbClr val="462242"/>
                </a:solidFill>
                <a:latin typeface="Gotham"/>
              </a:rPr>
              <a:t>Realistic annual budget</a:t>
            </a:r>
          </a:p>
          <a:p>
            <a:pPr marL="1257300" lvl="7" indent="-342900">
              <a:buFont typeface="Wingdings" panose="05000000000000000000" pitchFamily="2" charset="2"/>
              <a:buChar char="§"/>
            </a:pPr>
            <a:r>
              <a:rPr lang="en-US" sz="1900" dirty="0">
                <a:solidFill>
                  <a:srgbClr val="462242"/>
                </a:solidFill>
                <a:latin typeface="Gotham"/>
              </a:rPr>
              <a:t>Budget is developed early enough allowing 	the entire board involvement in the review 	and approval prior to the beginning of the fiscal year</a:t>
            </a:r>
          </a:p>
          <a:p>
            <a:pPr marL="1257300" lvl="7" indent="-342900">
              <a:buFont typeface="Wingdings" panose="05000000000000000000" pitchFamily="2" charset="2"/>
              <a:buChar char="§"/>
            </a:pPr>
            <a:r>
              <a:rPr lang="en-US" sz="1900" dirty="0">
                <a:solidFill>
                  <a:srgbClr val="462242"/>
                </a:solidFill>
                <a:latin typeface="Gotham"/>
              </a:rPr>
              <a:t>Internal accounting controls are in place and operational including procedures to detect 	misappropriation of assets</a:t>
            </a:r>
          </a:p>
          <a:p>
            <a:pPr marL="0" lvl="5" indent="0">
              <a:buNone/>
            </a:pPr>
            <a:endParaRPr lang="en-US" sz="2400" b="1" dirty="0">
              <a:solidFill>
                <a:srgbClr val="462242"/>
              </a:solidFill>
              <a:latin typeface="Gotham"/>
            </a:endParaRPr>
          </a:p>
          <a:p>
            <a:pPr marL="0" lvl="5" indent="0">
              <a:buNone/>
            </a:pPr>
            <a:endParaRPr lang="en-US" sz="2400" dirty="0">
              <a:solidFill>
                <a:srgbClr val="462242"/>
              </a:solidFill>
              <a:latin typeface="Gotham"/>
            </a:endParaRPr>
          </a:p>
        </p:txBody>
      </p:sp>
    </p:spTree>
    <p:extLst>
      <p:ext uri="{BB962C8B-B14F-4D97-AF65-F5344CB8AC3E}">
        <p14:creationId xmlns:p14="http://schemas.microsoft.com/office/powerpoint/2010/main" val="591926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200" y="1307123"/>
            <a:ext cx="8229600" cy="4525963"/>
          </a:xfrm>
        </p:spPr>
        <p:txBody>
          <a:bodyPr>
            <a:normAutofit/>
          </a:bodyPr>
          <a:lstStyle/>
          <a:p>
            <a:pPr marL="0" lvl="5" indent="0">
              <a:buNone/>
            </a:pPr>
            <a:r>
              <a:rPr lang="en-US" sz="2200" b="1" dirty="0">
                <a:solidFill>
                  <a:srgbClr val="462242"/>
                </a:solidFill>
                <a:latin typeface="Gotham"/>
              </a:rPr>
              <a:t>Financial Matters – Continued</a:t>
            </a:r>
          </a:p>
          <a:p>
            <a:pPr marL="800100" lvl="6" indent="-342900">
              <a:buFont typeface="Wingdings" panose="05000000000000000000" pitchFamily="2" charset="2"/>
              <a:buChar char="§"/>
            </a:pPr>
            <a:r>
              <a:rPr lang="en-US" sz="1900" b="1" i="1" dirty="0">
                <a:solidFill>
                  <a:srgbClr val="462242"/>
                </a:solidFill>
                <a:latin typeface="Gotham"/>
              </a:rPr>
              <a:t>The board should ensure the following:</a:t>
            </a:r>
          </a:p>
          <a:p>
            <a:pPr marL="1257300" lvl="7" indent="-342900">
              <a:buFont typeface="Wingdings" panose="05000000000000000000" pitchFamily="2" charset="2"/>
              <a:buChar char="§"/>
            </a:pPr>
            <a:r>
              <a:rPr lang="en-US" sz="1900" dirty="0">
                <a:solidFill>
                  <a:srgbClr val="462242"/>
                </a:solidFill>
                <a:latin typeface="Gotham"/>
              </a:rPr>
              <a:t>Should require periodic confirmation from management that all filings are up-to-date (i.e. tax returns, employee withholding taxes, etc.)</a:t>
            </a:r>
          </a:p>
          <a:p>
            <a:pPr marL="1257300" lvl="7" indent="-342900">
              <a:buFont typeface="Wingdings" panose="05000000000000000000" pitchFamily="2" charset="2"/>
              <a:buChar char="§"/>
            </a:pPr>
            <a:r>
              <a:rPr lang="en-US" sz="1900" dirty="0">
                <a:solidFill>
                  <a:srgbClr val="462242"/>
                </a:solidFill>
                <a:latin typeface="Gotham"/>
              </a:rPr>
              <a:t>Consider having an independent audit conducted</a:t>
            </a:r>
          </a:p>
          <a:p>
            <a:pPr marL="1257300" lvl="7" indent="-342900">
              <a:buFont typeface="Wingdings" panose="05000000000000000000" pitchFamily="2" charset="2"/>
              <a:buChar char="§"/>
            </a:pPr>
            <a:r>
              <a:rPr lang="en-US" sz="1900" dirty="0">
                <a:solidFill>
                  <a:srgbClr val="462242"/>
                </a:solidFill>
                <a:latin typeface="Gotham"/>
              </a:rPr>
              <a:t>Consider establishing an audit/finance committee, however the full board should still receive and act on the report of the auditor, receive periodic financial reports and approve the budget</a:t>
            </a:r>
          </a:p>
          <a:p>
            <a:pPr marL="0" lvl="5" indent="0">
              <a:buNone/>
            </a:pPr>
            <a:endParaRPr lang="en-US" sz="2400" b="1" dirty="0">
              <a:solidFill>
                <a:srgbClr val="462242"/>
              </a:solidFill>
              <a:latin typeface="Gotham"/>
            </a:endParaRPr>
          </a:p>
          <a:p>
            <a:pPr marL="0" lvl="5" indent="0">
              <a:buNone/>
            </a:pPr>
            <a:endParaRPr lang="en-US" sz="2400" dirty="0">
              <a:solidFill>
                <a:srgbClr val="462242"/>
              </a:solidFill>
              <a:latin typeface="Gotham"/>
            </a:endParaRPr>
          </a:p>
        </p:txBody>
      </p:sp>
    </p:spTree>
    <p:extLst>
      <p:ext uri="{BB962C8B-B14F-4D97-AF65-F5344CB8AC3E}">
        <p14:creationId xmlns:p14="http://schemas.microsoft.com/office/powerpoint/2010/main" val="1886504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200" y="1307123"/>
            <a:ext cx="8229600" cy="4525963"/>
          </a:xfrm>
        </p:spPr>
        <p:txBody>
          <a:bodyPr>
            <a:normAutofit/>
          </a:bodyPr>
          <a:lstStyle/>
          <a:p>
            <a:pPr marL="0" lvl="5" indent="0">
              <a:buNone/>
            </a:pPr>
            <a:r>
              <a:rPr lang="en-US" sz="2200" b="1" dirty="0">
                <a:solidFill>
                  <a:srgbClr val="462242"/>
                </a:solidFill>
                <a:latin typeface="Gotham"/>
              </a:rPr>
              <a:t>Financial Matters – Continued</a:t>
            </a:r>
          </a:p>
          <a:p>
            <a:pPr marL="800100" lvl="6" indent="-342900">
              <a:buFont typeface="Wingdings" panose="05000000000000000000" pitchFamily="2" charset="2"/>
              <a:buChar char="§"/>
            </a:pPr>
            <a:r>
              <a:rPr lang="en-US" sz="1900" b="1" dirty="0">
                <a:solidFill>
                  <a:srgbClr val="462242"/>
                </a:solidFill>
                <a:latin typeface="Gotham"/>
              </a:rPr>
              <a:t>The board should ensure the following:</a:t>
            </a:r>
          </a:p>
          <a:p>
            <a:pPr marL="1257300" lvl="7" indent="-342900">
              <a:buFont typeface="Wingdings" panose="05000000000000000000" pitchFamily="2" charset="2"/>
              <a:buChar char="§"/>
            </a:pPr>
            <a:r>
              <a:rPr lang="en-US" sz="1900" dirty="0">
                <a:solidFill>
                  <a:srgbClr val="462242"/>
                </a:solidFill>
                <a:latin typeface="Gotham"/>
              </a:rPr>
              <a:t>Fundraising is done with honesty and with integrity</a:t>
            </a:r>
          </a:p>
          <a:p>
            <a:pPr marL="1257300" lvl="7" indent="-342900">
              <a:buFont typeface="Wingdings" panose="05000000000000000000" pitchFamily="2" charset="2"/>
              <a:buChar char="§"/>
            </a:pPr>
            <a:r>
              <a:rPr lang="en-US" sz="1900" dirty="0">
                <a:solidFill>
                  <a:srgbClr val="462242"/>
                </a:solidFill>
                <a:latin typeface="Gotham"/>
              </a:rPr>
              <a:t>Confirm that any restricted gift to the organization is separately accounted for, and that funds are being used in accordance with the terms of the restriction</a:t>
            </a:r>
          </a:p>
          <a:p>
            <a:pPr marL="0" lvl="5" indent="0">
              <a:buNone/>
            </a:pPr>
            <a:endParaRPr lang="en-US" sz="2400" dirty="0">
              <a:solidFill>
                <a:srgbClr val="462242"/>
              </a:solidFill>
              <a:latin typeface="Gotham"/>
            </a:endParaRPr>
          </a:p>
          <a:p>
            <a:pPr marL="0" lvl="5" indent="0">
              <a:buNone/>
            </a:pPr>
            <a:endParaRPr lang="en-US" sz="2400" dirty="0">
              <a:solidFill>
                <a:srgbClr val="462242"/>
              </a:solidFill>
              <a:latin typeface="Gotham"/>
            </a:endParaRPr>
          </a:p>
        </p:txBody>
      </p:sp>
      <p:pic>
        <p:nvPicPr>
          <p:cNvPr id="10243" name="Picture 3" descr="C:\Users\kkent\AppData\Local\Microsoft\Windows\Temporary Internet Files\Content.IE5\AFAX4MZC\MP90038749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1145" y="4255628"/>
            <a:ext cx="2050990"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694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Roles &amp; Responsibilities</a:t>
            </a:r>
          </a:p>
        </p:txBody>
      </p:sp>
      <p:sp>
        <p:nvSpPr>
          <p:cNvPr id="2" name="Content Placeholder 1"/>
          <p:cNvSpPr>
            <a:spLocks noGrp="1"/>
          </p:cNvSpPr>
          <p:nvPr>
            <p:ph idx="1"/>
          </p:nvPr>
        </p:nvSpPr>
        <p:spPr>
          <a:xfrm>
            <a:off x="457200" y="1307123"/>
            <a:ext cx="8229600" cy="4525963"/>
          </a:xfrm>
        </p:spPr>
        <p:txBody>
          <a:bodyPr>
            <a:normAutofit/>
          </a:bodyPr>
          <a:lstStyle/>
          <a:p>
            <a:pPr marL="0" lvl="5" indent="0">
              <a:buNone/>
            </a:pPr>
            <a:r>
              <a:rPr lang="en-US" sz="2200" b="1" dirty="0">
                <a:solidFill>
                  <a:srgbClr val="462242"/>
                </a:solidFill>
                <a:latin typeface="Gotham"/>
              </a:rPr>
              <a:t>Educate Yourself</a:t>
            </a:r>
          </a:p>
          <a:p>
            <a:pPr marL="800100" lvl="6" indent="-342900">
              <a:buFont typeface="Wingdings" panose="05000000000000000000" pitchFamily="2" charset="2"/>
              <a:buChar char="§"/>
            </a:pPr>
            <a:r>
              <a:rPr lang="en-US" sz="1900" dirty="0">
                <a:solidFill>
                  <a:srgbClr val="462242"/>
                </a:solidFill>
                <a:latin typeface="Gotham"/>
              </a:rPr>
              <a:t>Know the mission statement</a:t>
            </a:r>
          </a:p>
          <a:p>
            <a:pPr marL="800100" lvl="6" indent="-342900">
              <a:buFont typeface="Wingdings" panose="05000000000000000000" pitchFamily="2" charset="2"/>
              <a:buChar char="§"/>
            </a:pPr>
            <a:r>
              <a:rPr lang="en-US" sz="1900" dirty="0">
                <a:solidFill>
                  <a:srgbClr val="462242"/>
                </a:solidFill>
                <a:latin typeface="Gotham"/>
              </a:rPr>
              <a:t>Be familiar with the articles of organization and by-laws</a:t>
            </a:r>
          </a:p>
          <a:p>
            <a:pPr marL="800100" lvl="6" indent="-342900">
              <a:buFont typeface="Wingdings" panose="05000000000000000000" pitchFamily="2" charset="2"/>
              <a:buChar char="§"/>
            </a:pPr>
            <a:r>
              <a:rPr lang="en-US" sz="1900" dirty="0">
                <a:solidFill>
                  <a:srgbClr val="462242"/>
                </a:solidFill>
                <a:latin typeface="Gotham"/>
              </a:rPr>
              <a:t>Review what training and education the governing board may need on a regular basis</a:t>
            </a:r>
          </a:p>
          <a:p>
            <a:pPr marL="800100" lvl="6" indent="-342900">
              <a:buFont typeface="Wingdings" panose="05000000000000000000" pitchFamily="2" charset="2"/>
              <a:buChar char="§"/>
            </a:pPr>
            <a:r>
              <a:rPr lang="en-US" sz="1900" dirty="0">
                <a:solidFill>
                  <a:srgbClr val="462242"/>
                </a:solidFill>
                <a:latin typeface="Gotham"/>
              </a:rPr>
              <a:t>Provide orientation to new board members</a:t>
            </a:r>
          </a:p>
          <a:p>
            <a:pPr marL="800100" lvl="6" indent="-342900">
              <a:buFont typeface="Wingdings" panose="05000000000000000000" pitchFamily="2" charset="2"/>
              <a:buChar char="§"/>
            </a:pPr>
            <a:r>
              <a:rPr lang="en-US" sz="1900" dirty="0">
                <a:solidFill>
                  <a:srgbClr val="462242"/>
                </a:solidFill>
                <a:latin typeface="Gotham"/>
              </a:rPr>
              <a:t>Draw on the expertise of specialists in the field</a:t>
            </a:r>
          </a:p>
          <a:p>
            <a:pPr marL="800100" lvl="6" indent="-342900">
              <a:buFont typeface="Wingdings" panose="05000000000000000000" pitchFamily="2" charset="2"/>
              <a:buChar char="§"/>
            </a:pPr>
            <a:r>
              <a:rPr lang="en-US" sz="1900" dirty="0">
                <a:solidFill>
                  <a:srgbClr val="462242"/>
                </a:solidFill>
                <a:latin typeface="Gotham"/>
              </a:rPr>
              <a:t>Consider a board training manual that contains governing documents, copy of most recent audit, budget, and other orientation materials</a:t>
            </a:r>
          </a:p>
          <a:p>
            <a:pPr marL="457200" lvl="6" indent="0">
              <a:buNone/>
            </a:pPr>
            <a:endParaRPr lang="en-US" sz="2400" dirty="0">
              <a:solidFill>
                <a:srgbClr val="462242"/>
              </a:solidFill>
              <a:latin typeface="Gotham"/>
            </a:endParaRPr>
          </a:p>
          <a:p>
            <a:pPr marL="0" lvl="5" indent="0">
              <a:buNone/>
            </a:pPr>
            <a:endParaRPr lang="en-US" sz="2400" dirty="0">
              <a:solidFill>
                <a:srgbClr val="462242"/>
              </a:solidFill>
              <a:latin typeface="Gotham"/>
            </a:endParaRPr>
          </a:p>
        </p:txBody>
      </p:sp>
    </p:spTree>
    <p:extLst>
      <p:ext uri="{BB962C8B-B14F-4D97-AF65-F5344CB8AC3E}">
        <p14:creationId xmlns:p14="http://schemas.microsoft.com/office/powerpoint/2010/main" val="1400081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Principles of Effective Governance </a:t>
            </a:r>
          </a:p>
        </p:txBody>
      </p:sp>
      <p:sp>
        <p:nvSpPr>
          <p:cNvPr id="2" name="Content Placeholder 1"/>
          <p:cNvSpPr>
            <a:spLocks noGrp="1"/>
          </p:cNvSpPr>
          <p:nvPr>
            <p:ph idx="1"/>
          </p:nvPr>
        </p:nvSpPr>
        <p:spPr>
          <a:xfrm>
            <a:off x="457200" y="1307123"/>
            <a:ext cx="8229600" cy="4525963"/>
          </a:xfrm>
        </p:spPr>
        <p:txBody>
          <a:bodyPr>
            <a:normAutofit/>
          </a:bodyPr>
          <a:lstStyle/>
          <a:p>
            <a:pPr marL="342900" lvl="5" indent="-342900">
              <a:buFont typeface="Wingdings" panose="05000000000000000000" pitchFamily="2" charset="2"/>
              <a:buChar char="§"/>
            </a:pPr>
            <a:endParaRPr lang="en-US" sz="2400" dirty="0">
              <a:solidFill>
                <a:srgbClr val="462242"/>
              </a:solidFill>
              <a:latin typeface="Gotham"/>
            </a:endParaRPr>
          </a:p>
          <a:p>
            <a:pPr marL="342900" lvl="5" indent="-342900">
              <a:buFont typeface="Wingdings" panose="05000000000000000000" pitchFamily="2" charset="2"/>
              <a:buChar char="§"/>
            </a:pPr>
            <a:r>
              <a:rPr lang="en-US" sz="2400" dirty="0">
                <a:solidFill>
                  <a:srgbClr val="462242"/>
                </a:solidFill>
                <a:latin typeface="Gotham"/>
              </a:rPr>
              <a:t>Build a Competent Board</a:t>
            </a:r>
          </a:p>
          <a:p>
            <a:pPr marL="342900" lvl="5" indent="-342900">
              <a:buFont typeface="Wingdings" panose="05000000000000000000" pitchFamily="2" charset="2"/>
              <a:buChar char="§"/>
            </a:pPr>
            <a:r>
              <a:rPr lang="en-US" sz="2400" dirty="0">
                <a:solidFill>
                  <a:srgbClr val="462242"/>
                </a:solidFill>
                <a:latin typeface="Gotham"/>
              </a:rPr>
              <a:t>Mission and Strategy</a:t>
            </a:r>
          </a:p>
          <a:p>
            <a:pPr marL="342900" lvl="5" indent="-342900">
              <a:buFont typeface="Wingdings" panose="05000000000000000000" pitchFamily="2" charset="2"/>
              <a:buChar char="§"/>
            </a:pPr>
            <a:r>
              <a:rPr lang="en-US" sz="2400" dirty="0">
                <a:solidFill>
                  <a:srgbClr val="462242"/>
                </a:solidFill>
                <a:latin typeface="Gotham"/>
              </a:rPr>
              <a:t>Risk Management</a:t>
            </a:r>
          </a:p>
          <a:p>
            <a:pPr marL="342900" lvl="5" indent="-342900">
              <a:buFont typeface="Wingdings" panose="05000000000000000000" pitchFamily="2" charset="2"/>
              <a:buChar char="§"/>
            </a:pPr>
            <a:r>
              <a:rPr lang="en-US" sz="2400" dirty="0">
                <a:solidFill>
                  <a:srgbClr val="462242"/>
                </a:solidFill>
                <a:latin typeface="Gotham"/>
              </a:rPr>
              <a:t>Organization Performance</a:t>
            </a:r>
          </a:p>
          <a:p>
            <a:pPr marL="342900" lvl="5" indent="-342900">
              <a:buFont typeface="Wingdings" panose="05000000000000000000" pitchFamily="2" charset="2"/>
              <a:buChar char="§"/>
            </a:pPr>
            <a:r>
              <a:rPr lang="en-US" sz="2400" dirty="0">
                <a:solidFill>
                  <a:srgbClr val="462242"/>
                </a:solidFill>
                <a:latin typeface="Gotham"/>
              </a:rPr>
              <a:t>Culture – Tone from the Top</a:t>
            </a:r>
          </a:p>
          <a:p>
            <a:pPr marL="342900" lvl="5" indent="-342900">
              <a:buFont typeface="Wingdings" panose="05000000000000000000" pitchFamily="2" charset="2"/>
              <a:buChar char="§"/>
            </a:pPr>
            <a:r>
              <a:rPr lang="en-US" sz="2400" dirty="0">
                <a:solidFill>
                  <a:srgbClr val="462242"/>
                </a:solidFill>
                <a:latin typeface="Gotham"/>
              </a:rPr>
              <a:t>Enhance the Organization’s </a:t>
            </a:r>
          </a:p>
          <a:p>
            <a:pPr marL="0" lvl="5" indent="0">
              <a:buNone/>
            </a:pPr>
            <a:r>
              <a:rPr lang="en-US" sz="2400" dirty="0">
                <a:solidFill>
                  <a:srgbClr val="462242"/>
                </a:solidFill>
                <a:latin typeface="Gotham"/>
              </a:rPr>
              <a:t>    Public Standing</a:t>
            </a:r>
          </a:p>
          <a:p>
            <a:pPr marL="0" lvl="5" indent="0">
              <a:buNone/>
            </a:pPr>
            <a:endParaRPr lang="en-US" sz="2400" dirty="0">
              <a:solidFill>
                <a:srgbClr val="462242"/>
              </a:solidFill>
              <a:latin typeface="Gotham"/>
            </a:endParaRPr>
          </a:p>
          <a:p>
            <a:pPr marL="0" lvl="5" indent="0">
              <a:buNone/>
            </a:pPr>
            <a:endParaRPr lang="en-US" sz="2400" dirty="0">
              <a:solidFill>
                <a:srgbClr val="462242"/>
              </a:solidFill>
              <a:latin typeface="Gotham"/>
            </a:endParaRPr>
          </a:p>
          <a:p>
            <a:pPr marL="0" lvl="5" indent="0">
              <a:buNone/>
            </a:pPr>
            <a:endParaRPr lang="en-US" sz="2400" dirty="0">
              <a:solidFill>
                <a:srgbClr val="462242"/>
              </a:solidFill>
              <a:latin typeface="Gotham"/>
            </a:endParaRPr>
          </a:p>
        </p:txBody>
      </p:sp>
      <p:pic>
        <p:nvPicPr>
          <p:cNvPr id="11266" name="Picture 2" descr="C:\Users\kkent\AppData\Local\Microsoft\Windows\Temporary Internet Files\Content.IE5\DS3BCBA3\MC90037024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5647" y="1636740"/>
            <a:ext cx="2282107"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013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Barriers to Effective Governance</a:t>
            </a:r>
          </a:p>
        </p:txBody>
      </p:sp>
      <p:sp>
        <p:nvSpPr>
          <p:cNvPr id="2" name="Content Placeholder 1"/>
          <p:cNvSpPr>
            <a:spLocks noGrp="1"/>
          </p:cNvSpPr>
          <p:nvPr>
            <p:ph idx="1"/>
          </p:nvPr>
        </p:nvSpPr>
        <p:spPr>
          <a:xfrm>
            <a:off x="457199" y="1271954"/>
            <a:ext cx="8229600" cy="4525963"/>
          </a:xfrm>
        </p:spPr>
        <p:txBody>
          <a:bodyPr>
            <a:normAutofit/>
          </a:bodyPr>
          <a:lstStyle/>
          <a:p>
            <a:pPr marL="342900" lvl="5" indent="-342900">
              <a:buFont typeface="Wingdings" panose="05000000000000000000" pitchFamily="2" charset="2"/>
              <a:buChar char="§"/>
            </a:pPr>
            <a:r>
              <a:rPr lang="en-US" sz="2400" dirty="0">
                <a:solidFill>
                  <a:srgbClr val="462242"/>
                </a:solidFill>
                <a:latin typeface="Gotham"/>
              </a:rPr>
              <a:t>Tendency to micro-manage</a:t>
            </a:r>
          </a:p>
          <a:p>
            <a:pPr marL="342900" lvl="5" indent="-342900">
              <a:buFont typeface="Wingdings" panose="05000000000000000000" pitchFamily="2" charset="2"/>
              <a:buChar char="§"/>
            </a:pPr>
            <a:r>
              <a:rPr lang="en-US" sz="2400" dirty="0">
                <a:solidFill>
                  <a:srgbClr val="462242"/>
                </a:solidFill>
                <a:latin typeface="Gotham"/>
              </a:rPr>
              <a:t>Nominating committee – either none or ineffective</a:t>
            </a:r>
          </a:p>
          <a:p>
            <a:pPr marL="342900" lvl="5" indent="-342900">
              <a:buFont typeface="Wingdings" panose="05000000000000000000" pitchFamily="2" charset="2"/>
              <a:buChar char="§"/>
            </a:pPr>
            <a:r>
              <a:rPr lang="en-US" sz="2400" dirty="0">
                <a:solidFill>
                  <a:srgbClr val="462242"/>
                </a:solidFill>
                <a:latin typeface="Gotham"/>
              </a:rPr>
              <a:t>No plan for board member rotation</a:t>
            </a:r>
          </a:p>
          <a:p>
            <a:pPr marL="342900" lvl="5" indent="-342900">
              <a:buFont typeface="Wingdings" panose="05000000000000000000" pitchFamily="2" charset="2"/>
              <a:buChar char="§"/>
            </a:pPr>
            <a:r>
              <a:rPr lang="en-US" sz="2400" dirty="0">
                <a:solidFill>
                  <a:srgbClr val="462242"/>
                </a:solidFill>
                <a:latin typeface="Gotham"/>
              </a:rPr>
              <a:t>Failure to take action regarding unproductive board members</a:t>
            </a:r>
          </a:p>
          <a:p>
            <a:pPr marL="342900" lvl="5" indent="-342900">
              <a:buFont typeface="Wingdings" panose="05000000000000000000" pitchFamily="2" charset="2"/>
              <a:buChar char="§"/>
            </a:pPr>
            <a:r>
              <a:rPr lang="en-US" sz="2400" dirty="0">
                <a:solidFill>
                  <a:srgbClr val="462242"/>
                </a:solidFill>
                <a:latin typeface="Gotham"/>
              </a:rPr>
              <a:t>Board size – too small or too large</a:t>
            </a:r>
          </a:p>
          <a:p>
            <a:pPr marL="342900" lvl="5" indent="-342900">
              <a:buFont typeface="Wingdings" panose="05000000000000000000" pitchFamily="2" charset="2"/>
              <a:buChar char="§"/>
            </a:pPr>
            <a:r>
              <a:rPr lang="en-US" sz="2400" dirty="0">
                <a:solidFill>
                  <a:srgbClr val="462242"/>
                </a:solidFill>
                <a:latin typeface="Gotham"/>
              </a:rPr>
              <a:t>No committee structure </a:t>
            </a:r>
          </a:p>
          <a:p>
            <a:pPr marL="342900" lvl="5" indent="-342900">
              <a:buFont typeface="Wingdings" panose="05000000000000000000" pitchFamily="2" charset="2"/>
              <a:buChar char="§"/>
            </a:pPr>
            <a:r>
              <a:rPr lang="en-US" sz="2400" dirty="0">
                <a:solidFill>
                  <a:srgbClr val="462242"/>
                </a:solidFill>
                <a:latin typeface="Gotham"/>
              </a:rPr>
              <a:t>No training/orientation for new and seasoned board members</a:t>
            </a:r>
          </a:p>
          <a:p>
            <a:pPr marL="342900" lvl="5" indent="-342900">
              <a:buFont typeface="Wingdings" panose="05000000000000000000" pitchFamily="2" charset="2"/>
              <a:buChar char="§"/>
            </a:pPr>
            <a:r>
              <a:rPr lang="en-US" sz="2400" dirty="0">
                <a:solidFill>
                  <a:srgbClr val="462242"/>
                </a:solidFill>
                <a:latin typeface="Gotham"/>
              </a:rPr>
              <a:t>No strategic plan in place</a:t>
            </a:r>
          </a:p>
          <a:p>
            <a:pPr marL="0" lvl="5" indent="0">
              <a:buNone/>
            </a:pPr>
            <a:endParaRPr lang="en-US" sz="2400" dirty="0">
              <a:solidFill>
                <a:srgbClr val="462242"/>
              </a:solidFill>
              <a:latin typeface="Gotham"/>
            </a:endParaRPr>
          </a:p>
          <a:p>
            <a:pPr marL="0" lvl="5" indent="0">
              <a:buNone/>
            </a:pPr>
            <a:endParaRPr lang="en-US" sz="2400" dirty="0">
              <a:solidFill>
                <a:srgbClr val="462242"/>
              </a:solidFill>
              <a:latin typeface="Gotham"/>
            </a:endParaRPr>
          </a:p>
        </p:txBody>
      </p:sp>
      <p:pic>
        <p:nvPicPr>
          <p:cNvPr id="12290" name="Picture 2" descr="C:\Users\kkent\AppData\Local\Microsoft\Windows\Temporary Internet Files\Content.IE5\DS3BCBA3\MC900364298[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4175" y="4700637"/>
            <a:ext cx="1181227" cy="109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559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Polling Question</a:t>
            </a:r>
          </a:p>
        </p:txBody>
      </p:sp>
      <p:sp>
        <p:nvSpPr>
          <p:cNvPr id="3" name="Slide Number Placeholder 2"/>
          <p:cNvSpPr>
            <a:spLocks noGrp="1"/>
          </p:cNvSpPr>
          <p:nvPr>
            <p:ph type="sldNum" sz="quarter" idx="12"/>
          </p:nvPr>
        </p:nvSpPr>
        <p:spPr/>
        <p:txBody>
          <a:bodyPr/>
          <a:lstStyle/>
          <a:p>
            <a:fld id="{0D03F8EA-E595-4942-80E1-5C06A271EB06}" type="slidenum">
              <a:rPr lang="en-US" smtClean="0"/>
              <a:pPr/>
              <a:t>27</a:t>
            </a:fld>
            <a:endParaRPr lang="en-US" dirty="0"/>
          </a:p>
        </p:txBody>
      </p:sp>
      <p:sp>
        <p:nvSpPr>
          <p:cNvPr id="4" name="TextBox 3"/>
          <p:cNvSpPr txBox="1"/>
          <p:nvPr/>
        </p:nvSpPr>
        <p:spPr>
          <a:xfrm>
            <a:off x="432641" y="1380270"/>
            <a:ext cx="7694735" cy="5293757"/>
          </a:xfrm>
          <a:prstGeom prst="rect">
            <a:avLst/>
          </a:prstGeom>
          <a:noFill/>
        </p:spPr>
        <p:txBody>
          <a:bodyPr wrap="none" rtlCol="0">
            <a:spAutoFit/>
          </a:bodyPr>
          <a:lstStyle/>
          <a:p>
            <a:r>
              <a:rPr lang="en-US" sz="4000" dirty="0">
                <a:solidFill>
                  <a:schemeClr val="tx1">
                    <a:lumMod val="75000"/>
                  </a:schemeClr>
                </a:solidFill>
                <a:latin typeface="Times New Roman" panose="02020603050405020304" pitchFamily="18" charset="0"/>
                <a:cs typeface="Times New Roman" panose="02020603050405020304" pitchFamily="18" charset="0"/>
              </a:rPr>
              <a:t>What is the role of a board member?</a:t>
            </a:r>
          </a:p>
          <a:p>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pPr marL="742950" indent="-742950">
              <a:buAutoNum type="alphaLcPeriod"/>
            </a:pPr>
            <a:r>
              <a:rPr lang="en-US" sz="4000" dirty="0">
                <a:solidFill>
                  <a:schemeClr val="tx1">
                    <a:lumMod val="75000"/>
                  </a:schemeClr>
                </a:solidFill>
                <a:latin typeface="Times New Roman" panose="02020603050405020304" pitchFamily="18" charset="0"/>
                <a:cs typeface="Times New Roman" panose="02020603050405020304" pitchFamily="18" charset="0"/>
              </a:rPr>
              <a:t>To set executive compensation</a:t>
            </a:r>
          </a:p>
          <a:p>
            <a:pPr marL="742950" indent="-742950">
              <a:buAutoNum type="alphaLcPeriod"/>
            </a:pPr>
            <a:r>
              <a:rPr lang="en-US" sz="4000" dirty="0">
                <a:solidFill>
                  <a:schemeClr val="tx1">
                    <a:lumMod val="75000"/>
                  </a:schemeClr>
                </a:solidFill>
                <a:latin typeface="Times New Roman" panose="02020603050405020304" pitchFamily="18" charset="0"/>
                <a:cs typeface="Times New Roman" panose="02020603050405020304" pitchFamily="18" charset="0"/>
              </a:rPr>
              <a:t>To run the day-to-day operations</a:t>
            </a:r>
          </a:p>
          <a:p>
            <a:pPr marL="742950" indent="-742950">
              <a:buAutoNum type="alphaLcPeriod"/>
            </a:pPr>
            <a:r>
              <a:rPr lang="en-US" sz="4000" dirty="0">
                <a:solidFill>
                  <a:schemeClr val="tx1">
                    <a:lumMod val="75000"/>
                  </a:schemeClr>
                </a:solidFill>
                <a:latin typeface="Times New Roman" panose="02020603050405020304" pitchFamily="18" charset="0"/>
                <a:cs typeface="Times New Roman" panose="02020603050405020304" pitchFamily="18" charset="0"/>
              </a:rPr>
              <a:t>To oversee financial matters</a:t>
            </a:r>
          </a:p>
          <a:p>
            <a:pPr marL="742950" indent="-742950">
              <a:buAutoNum type="alphaLcPeriod"/>
            </a:pPr>
            <a:r>
              <a:rPr lang="en-US" sz="4000" dirty="0">
                <a:solidFill>
                  <a:schemeClr val="tx1">
                    <a:lumMod val="75000"/>
                  </a:schemeClr>
                </a:solidFill>
                <a:latin typeface="Times New Roman" panose="02020603050405020304" pitchFamily="18" charset="0"/>
                <a:cs typeface="Times New Roman" panose="02020603050405020304" pitchFamily="18" charset="0"/>
              </a:rPr>
              <a:t>Both a and c</a:t>
            </a:r>
            <a:br>
              <a:rPr lang="en-US" sz="4000" dirty="0">
                <a:solidFill>
                  <a:schemeClr val="tx1">
                    <a:lumMod val="75000"/>
                  </a:schemeClr>
                </a:solidFill>
                <a:latin typeface="Times New Roman" panose="02020603050405020304" pitchFamily="18" charset="0"/>
                <a:cs typeface="Times New Roman" panose="02020603050405020304" pitchFamily="18" charset="0"/>
              </a:rPr>
            </a:br>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pPr algn="ctr"/>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34328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342900" lvl="5" indent="-342900">
              <a:buFont typeface="Wingdings" panose="05000000000000000000" pitchFamily="2" charset="2"/>
              <a:buChar char="§"/>
            </a:pPr>
            <a:r>
              <a:rPr lang="en-US" dirty="0">
                <a:solidFill>
                  <a:srgbClr val="462242"/>
                </a:solidFill>
                <a:latin typeface="Gotham"/>
              </a:rPr>
              <a:t>The Federal Form 990 was completely redesigned in 2008</a:t>
            </a:r>
          </a:p>
          <a:p>
            <a:pPr marL="342900" lvl="5" indent="-342900">
              <a:buFont typeface="Wingdings" panose="05000000000000000000" pitchFamily="2" charset="2"/>
              <a:buChar char="§"/>
            </a:pPr>
            <a:endParaRPr lang="en-US" dirty="0">
              <a:solidFill>
                <a:srgbClr val="462242"/>
              </a:solidFill>
              <a:latin typeface="Gotham"/>
            </a:endParaRPr>
          </a:p>
          <a:p>
            <a:pPr marL="342900" lvl="5" indent="-342900">
              <a:buFont typeface="Wingdings" panose="05000000000000000000" pitchFamily="2" charset="2"/>
              <a:buChar char="§"/>
            </a:pPr>
            <a:r>
              <a:rPr lang="en-US" dirty="0">
                <a:solidFill>
                  <a:srgbClr val="462242"/>
                </a:solidFill>
                <a:latin typeface="Gotham"/>
              </a:rPr>
              <a:t>One of the reasons for the redesign was to promote greater transparency of Exempt Organizations</a:t>
            </a:r>
          </a:p>
          <a:p>
            <a:pPr marL="342900" lvl="5" indent="-342900">
              <a:buFont typeface="Wingdings" panose="05000000000000000000" pitchFamily="2" charset="2"/>
              <a:buChar char="§"/>
            </a:pPr>
            <a:endParaRPr lang="en-US" dirty="0">
              <a:solidFill>
                <a:srgbClr val="462242"/>
              </a:solidFill>
              <a:latin typeface="Gotham"/>
            </a:endParaRPr>
          </a:p>
          <a:p>
            <a:pPr marL="342900" lvl="5" indent="-342900">
              <a:buFont typeface="Wingdings" panose="05000000000000000000" pitchFamily="2" charset="2"/>
              <a:buChar char="§"/>
            </a:pPr>
            <a:r>
              <a:rPr lang="en-US" dirty="0">
                <a:solidFill>
                  <a:srgbClr val="462242"/>
                </a:solidFill>
                <a:latin typeface="Gotham"/>
              </a:rPr>
              <a:t>The redesigned Form 990 devotes an entire section to governance: </a:t>
            </a:r>
          </a:p>
          <a:p>
            <a:pPr marL="1257300" lvl="7" indent="-342900">
              <a:buFont typeface="Wingdings" panose="05000000000000000000" pitchFamily="2" charset="2"/>
              <a:buChar char="§"/>
            </a:pPr>
            <a:r>
              <a:rPr lang="en-US" dirty="0">
                <a:solidFill>
                  <a:srgbClr val="462242"/>
                </a:solidFill>
                <a:latin typeface="Gotham"/>
              </a:rPr>
              <a:t>Part VI – </a:t>
            </a:r>
            <a:r>
              <a:rPr lang="en-US" b="1" dirty="0">
                <a:solidFill>
                  <a:srgbClr val="462242"/>
                </a:solidFill>
                <a:latin typeface="Gotham"/>
              </a:rPr>
              <a:t>Governance</a:t>
            </a:r>
            <a:r>
              <a:rPr lang="en-US" dirty="0">
                <a:solidFill>
                  <a:srgbClr val="462242"/>
                </a:solidFill>
                <a:latin typeface="Gotham"/>
              </a:rPr>
              <a:t>, Management, and Disclosure</a:t>
            </a:r>
          </a:p>
        </p:txBody>
      </p:sp>
    </p:spTree>
    <p:extLst>
      <p:ext uri="{BB962C8B-B14F-4D97-AF65-F5344CB8AC3E}">
        <p14:creationId xmlns:p14="http://schemas.microsoft.com/office/powerpoint/2010/main" val="1329930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fontScale="85000" lnSpcReduction="10000"/>
          </a:bodyPr>
          <a:lstStyle/>
          <a:p>
            <a:pPr marL="0" lvl="5" indent="0">
              <a:buNone/>
            </a:pPr>
            <a:r>
              <a:rPr lang="en-US" sz="2400" b="1" i="1" dirty="0">
                <a:solidFill>
                  <a:srgbClr val="462242"/>
                </a:solidFill>
                <a:latin typeface="Gotham"/>
              </a:rPr>
              <a:t>Governing Body, Policies and Disclosure</a:t>
            </a:r>
          </a:p>
          <a:p>
            <a:pPr marL="0" lvl="5" indent="0">
              <a:buNone/>
            </a:pPr>
            <a:endParaRPr lang="en-US" sz="2400" b="1" i="1" dirty="0">
              <a:solidFill>
                <a:srgbClr val="462242"/>
              </a:solidFill>
              <a:latin typeface="Gotham"/>
            </a:endParaRPr>
          </a:p>
          <a:p>
            <a:pPr marL="342900" lvl="5" indent="-342900">
              <a:buFont typeface="Wingdings" panose="05000000000000000000" pitchFamily="2" charset="2"/>
              <a:buChar char="§"/>
              <a:defRPr/>
            </a:pPr>
            <a:r>
              <a:rPr lang="en-US" sz="2400" dirty="0">
                <a:solidFill>
                  <a:srgbClr val="462242"/>
                </a:solidFill>
                <a:latin typeface="Gotham"/>
              </a:rPr>
              <a:t>This section the IRS considers the crown jewel of the redesigned 990</a:t>
            </a:r>
          </a:p>
          <a:p>
            <a:pPr marL="342900" lvl="5" indent="-342900">
              <a:buFont typeface="Wingdings" panose="05000000000000000000" pitchFamily="2" charset="2"/>
              <a:buChar char="§"/>
              <a:defRPr/>
            </a:pPr>
            <a:endParaRPr lang="en-US" sz="2400" dirty="0">
              <a:solidFill>
                <a:srgbClr val="462242"/>
              </a:solidFill>
              <a:latin typeface="Gotham"/>
            </a:endParaRPr>
          </a:p>
          <a:p>
            <a:pPr marL="342900" lvl="5" indent="-342900">
              <a:buFont typeface="Wingdings" panose="05000000000000000000" pitchFamily="2" charset="2"/>
              <a:buChar char="§"/>
              <a:defRPr/>
            </a:pPr>
            <a:r>
              <a:rPr lang="en-US" sz="2400" dirty="0">
                <a:solidFill>
                  <a:srgbClr val="462242"/>
                </a:solidFill>
                <a:latin typeface="Gotham"/>
              </a:rPr>
              <a:t>Part VI requests policies that are not required by the Internal Revenue Code – consider them to be strong suggestions</a:t>
            </a:r>
          </a:p>
          <a:p>
            <a:pPr marL="342900" lvl="5" indent="-342900">
              <a:buFont typeface="Wingdings" panose="05000000000000000000" pitchFamily="2" charset="2"/>
              <a:buChar char="§"/>
              <a:defRPr/>
            </a:pPr>
            <a:endParaRPr lang="en-US" sz="2400" dirty="0">
              <a:solidFill>
                <a:srgbClr val="462242"/>
              </a:solidFill>
              <a:latin typeface="Gotham"/>
            </a:endParaRPr>
          </a:p>
          <a:p>
            <a:pPr marL="342900" lvl="5" indent="-342900">
              <a:buFont typeface="Wingdings" panose="05000000000000000000" pitchFamily="2" charset="2"/>
              <a:buChar char="§"/>
              <a:defRPr/>
            </a:pPr>
            <a:r>
              <a:rPr lang="en-US" sz="2400" dirty="0">
                <a:solidFill>
                  <a:srgbClr val="462242"/>
                </a:solidFill>
                <a:latin typeface="Gotham"/>
              </a:rPr>
              <a:t>IRS sees tax compliance as being directly correlated with good governance</a:t>
            </a:r>
          </a:p>
          <a:p>
            <a:pPr marL="342900" lvl="5" indent="-342900">
              <a:buFont typeface="Wingdings" panose="05000000000000000000" pitchFamily="2" charset="2"/>
              <a:buChar char="§"/>
              <a:defRPr/>
            </a:pPr>
            <a:endParaRPr lang="en-US" sz="2400" dirty="0">
              <a:solidFill>
                <a:srgbClr val="462242"/>
              </a:solidFill>
              <a:latin typeface="Gotham"/>
            </a:endParaRPr>
          </a:p>
          <a:p>
            <a:pPr marL="342900" lvl="5" indent="-342900">
              <a:buFont typeface="Wingdings" panose="05000000000000000000" pitchFamily="2" charset="2"/>
              <a:buChar char="§"/>
              <a:defRPr/>
            </a:pPr>
            <a:r>
              <a:rPr lang="en-US" sz="2400" dirty="0">
                <a:solidFill>
                  <a:srgbClr val="462242"/>
                </a:solidFill>
                <a:latin typeface="Gotham"/>
              </a:rPr>
              <a:t>Good governance practices improve the organization’s ability to:</a:t>
            </a:r>
          </a:p>
          <a:p>
            <a:pPr marL="1257300" lvl="7" indent="-342900">
              <a:buFont typeface="Wingdings" panose="05000000000000000000" pitchFamily="2" charset="2"/>
              <a:buChar char="§"/>
              <a:defRPr/>
            </a:pPr>
            <a:r>
              <a:rPr lang="en-US" sz="2400" dirty="0">
                <a:solidFill>
                  <a:srgbClr val="462242"/>
                </a:solidFill>
                <a:latin typeface="Gotham"/>
              </a:rPr>
              <a:t>Comply with tax laws</a:t>
            </a:r>
          </a:p>
          <a:p>
            <a:pPr marL="1257300" lvl="7" indent="-342900">
              <a:buFont typeface="Wingdings" panose="05000000000000000000" pitchFamily="2" charset="2"/>
              <a:buChar char="§"/>
              <a:defRPr/>
            </a:pPr>
            <a:r>
              <a:rPr lang="en-US" sz="2400" dirty="0">
                <a:solidFill>
                  <a:srgbClr val="462242"/>
                </a:solidFill>
                <a:latin typeface="Gotham"/>
              </a:rPr>
              <a:t>Safeguard their assets</a:t>
            </a:r>
          </a:p>
          <a:p>
            <a:pPr marL="1257300" lvl="7" indent="-342900">
              <a:buFont typeface="Wingdings" panose="05000000000000000000" pitchFamily="2" charset="2"/>
              <a:buChar char="§"/>
              <a:defRPr/>
            </a:pPr>
            <a:r>
              <a:rPr lang="en-US" sz="2400" dirty="0">
                <a:solidFill>
                  <a:srgbClr val="462242"/>
                </a:solidFill>
                <a:latin typeface="Gotham"/>
              </a:rPr>
              <a:t>Accomplish their mission</a:t>
            </a:r>
          </a:p>
          <a:p>
            <a:pPr marL="342900" lvl="5" indent="-342900">
              <a:buFont typeface="Wingdings" panose="05000000000000000000" pitchFamily="2" charset="2"/>
              <a:buChar char="§"/>
            </a:pPr>
            <a:endParaRPr lang="en-US" sz="2400" dirty="0">
              <a:solidFill>
                <a:srgbClr val="462242"/>
              </a:solidFill>
              <a:latin typeface="Gotham"/>
            </a:endParaRPr>
          </a:p>
        </p:txBody>
      </p:sp>
    </p:spTree>
    <p:extLst>
      <p:ext uri="{BB962C8B-B14F-4D97-AF65-F5344CB8AC3E}">
        <p14:creationId xmlns:p14="http://schemas.microsoft.com/office/powerpoint/2010/main" val="4257471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Kevin P. Martin &amp; Associates, P.C.</a:t>
            </a:r>
          </a:p>
        </p:txBody>
      </p:sp>
      <p:sp>
        <p:nvSpPr>
          <p:cNvPr id="3" name="Content Placeholder 2"/>
          <p:cNvSpPr>
            <a:spLocks noGrp="1"/>
          </p:cNvSpPr>
          <p:nvPr>
            <p:ph idx="1"/>
          </p:nvPr>
        </p:nvSpPr>
        <p:spPr/>
        <p:txBody>
          <a:bodyPr/>
          <a:lstStyle/>
          <a:p>
            <a:pPr lvl="1"/>
            <a:r>
              <a:rPr lang="en-US" dirty="0"/>
              <a:t>Board of Directors – General Information</a:t>
            </a:r>
          </a:p>
          <a:p>
            <a:pPr lvl="1"/>
            <a:endParaRPr lang="en-US" dirty="0"/>
          </a:p>
          <a:p>
            <a:pPr lvl="1"/>
            <a:r>
              <a:rPr lang="en-US" dirty="0"/>
              <a:t>Roles and Responsibilities</a:t>
            </a:r>
          </a:p>
          <a:p>
            <a:pPr marL="180594" lvl="1" indent="0">
              <a:buNone/>
            </a:pPr>
            <a:endParaRPr lang="en-US" dirty="0"/>
          </a:p>
          <a:p>
            <a:pPr lvl="1"/>
            <a:r>
              <a:rPr lang="en-US" dirty="0"/>
              <a:t>Principles of Effective Governance</a:t>
            </a:r>
          </a:p>
          <a:p>
            <a:pPr lvl="1"/>
            <a:endParaRPr lang="en-US" dirty="0"/>
          </a:p>
          <a:p>
            <a:pPr lvl="1"/>
            <a:r>
              <a:rPr lang="en-US" dirty="0"/>
              <a:t>Barriers to Effective Governance</a:t>
            </a:r>
          </a:p>
          <a:p>
            <a:pPr lvl="1"/>
            <a:endParaRPr lang="en-US" dirty="0"/>
          </a:p>
          <a:p>
            <a:pPr lvl="1"/>
            <a:r>
              <a:rPr lang="en-US" dirty="0"/>
              <a:t>Federal Form 990</a:t>
            </a:r>
          </a:p>
          <a:p>
            <a:pPr lvl="1"/>
            <a:endParaRPr lang="en-US" dirty="0"/>
          </a:p>
          <a:p>
            <a:pPr marL="180594" lvl="1"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lnSpc>
                <a:spcPct val="80000"/>
              </a:lnSpc>
              <a:buNone/>
            </a:pPr>
            <a:r>
              <a:rPr lang="en-US" b="1" i="1" dirty="0">
                <a:solidFill>
                  <a:srgbClr val="462242"/>
                </a:solidFill>
                <a:latin typeface="Gotham"/>
              </a:rPr>
              <a:t>Governing Body, Policies and Disclosure – Continued</a:t>
            </a:r>
          </a:p>
          <a:p>
            <a:pPr marL="0" lvl="5" indent="0">
              <a:lnSpc>
                <a:spcPct val="80000"/>
              </a:lnSpc>
              <a:buNone/>
            </a:pPr>
            <a:endParaRPr lang="en-US" b="1" i="1" dirty="0">
              <a:solidFill>
                <a:srgbClr val="462242"/>
              </a:solidFill>
              <a:latin typeface="Gotham"/>
            </a:endParaRPr>
          </a:p>
          <a:p>
            <a:pPr marL="342900" lvl="5" indent="-342900">
              <a:lnSpc>
                <a:spcPct val="80000"/>
              </a:lnSpc>
              <a:buFont typeface="Wingdings" panose="05000000000000000000" pitchFamily="2" charset="2"/>
              <a:buChar char="§"/>
              <a:defRPr/>
            </a:pPr>
            <a:r>
              <a:rPr lang="en-US" dirty="0">
                <a:solidFill>
                  <a:srgbClr val="462242"/>
                </a:solidFill>
                <a:latin typeface="Gotham"/>
              </a:rPr>
              <a:t>Answers in this section are based on what was in effect as of the last day of the tax year (unless indicated otherwise). </a:t>
            </a:r>
          </a:p>
          <a:p>
            <a:pPr marL="342900" lvl="5" indent="-342900">
              <a:lnSpc>
                <a:spcPct val="80000"/>
              </a:lnSpc>
              <a:buFont typeface="Wingdings" panose="05000000000000000000" pitchFamily="2" charset="2"/>
              <a:buChar char="§"/>
              <a:defRPr/>
            </a:pPr>
            <a:endParaRPr lang="en-US" dirty="0">
              <a:solidFill>
                <a:srgbClr val="462242"/>
              </a:solidFill>
              <a:latin typeface="Gotham"/>
            </a:endParaRPr>
          </a:p>
          <a:p>
            <a:pPr marL="342900" lvl="5" indent="-342900">
              <a:lnSpc>
                <a:spcPct val="80000"/>
              </a:lnSpc>
              <a:buFont typeface="Wingdings" panose="05000000000000000000" pitchFamily="2" charset="2"/>
              <a:buChar char="§"/>
              <a:defRPr/>
            </a:pPr>
            <a:r>
              <a:rPr lang="en-US" dirty="0">
                <a:solidFill>
                  <a:srgbClr val="462242"/>
                </a:solidFill>
                <a:latin typeface="Gotham"/>
              </a:rPr>
              <a:t>Even if organization doesn’t have policies and must answer “no”, Schedule O provides an opportunity to “explain” themselves. </a:t>
            </a:r>
          </a:p>
          <a:p>
            <a:pPr marL="285750" lvl="5" indent="-285750">
              <a:buFont typeface="Wingdings" panose="05000000000000000000" pitchFamily="2" charset="2"/>
              <a:buChar char="§"/>
            </a:pPr>
            <a:endParaRPr lang="en-US" sz="1800" dirty="0">
              <a:solidFill>
                <a:srgbClr val="462242"/>
              </a:solidFill>
              <a:latin typeface="Gotham"/>
            </a:endParaRPr>
          </a:p>
        </p:txBody>
      </p:sp>
    </p:spTree>
    <p:extLst>
      <p:ext uri="{BB962C8B-B14F-4D97-AF65-F5344CB8AC3E}">
        <p14:creationId xmlns:p14="http://schemas.microsoft.com/office/powerpoint/2010/main" val="3576763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Governing Body, Policies and Disclosure – Continued</a:t>
            </a:r>
          </a:p>
          <a:p>
            <a:pPr lvl="1"/>
            <a:r>
              <a:rPr lang="en-US" sz="1900" dirty="0"/>
              <a:t>Number of voting members who are independent.</a:t>
            </a:r>
          </a:p>
          <a:p>
            <a:pPr lvl="2"/>
            <a:r>
              <a:rPr lang="en-US" sz="1900" dirty="0"/>
              <a:t>Independent = a member (1) not compensated by organization or a related organization as an officer or employee, (2) not receiving more than $10,000 from the organization or a related organization as an independent contractor, and (3) not involved (and no family members involved) in a transaction with the organization or related organization required to be disclosed on Schedule L</a:t>
            </a:r>
          </a:p>
          <a:p>
            <a:pPr lvl="2"/>
            <a:r>
              <a:rPr lang="en-US" sz="1900" dirty="0"/>
              <a:t>For purposes of this question, organizations must make a reasonable effort to determine whether board members are independent (i.e. annual questionnaire to solicit relevant info)</a:t>
            </a:r>
          </a:p>
          <a:p>
            <a:pPr marL="0" lvl="5" indent="0">
              <a:buNone/>
            </a:pPr>
            <a:endParaRPr lang="en-US" sz="2400" b="1" i="1" dirty="0">
              <a:solidFill>
                <a:srgbClr val="462242"/>
              </a:solidFill>
              <a:latin typeface="Gotham"/>
            </a:endParaRPr>
          </a:p>
          <a:p>
            <a:pPr marL="0" lvl="5" indent="0">
              <a:buNone/>
            </a:pPr>
            <a:endParaRPr lang="en-US" sz="2400" b="1" i="1" dirty="0">
              <a:solidFill>
                <a:srgbClr val="462242"/>
              </a:solidFill>
              <a:latin typeface="Gotham"/>
            </a:endParaRPr>
          </a:p>
        </p:txBody>
      </p:sp>
    </p:spTree>
    <p:extLst>
      <p:ext uri="{BB962C8B-B14F-4D97-AF65-F5344CB8AC3E}">
        <p14:creationId xmlns:p14="http://schemas.microsoft.com/office/powerpoint/2010/main" val="1664262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Governing Body, Policies and Disclosure – Continued</a:t>
            </a:r>
          </a:p>
          <a:p>
            <a:pPr lvl="1"/>
            <a:r>
              <a:rPr lang="en-US" sz="1900" dirty="0"/>
              <a:t>Did any officer, director, trustee or key employee (TDOKE) have a family or business relationship with any other TDOKE?  The organization must make a reasonable effort, such as through a questionnaire to determine this. (Explanation required if yes)</a:t>
            </a:r>
          </a:p>
          <a:p>
            <a:pPr lvl="1"/>
            <a:r>
              <a:rPr lang="en-US" sz="1900" dirty="0"/>
              <a:t>Did the organization delegate management control to management company? (Explanation required if yes)</a:t>
            </a:r>
          </a:p>
          <a:p>
            <a:pPr lvl="1"/>
            <a:r>
              <a:rPr lang="en-US" sz="1900" dirty="0"/>
              <a:t>Do members, stockholders, or others have power to elect members of the governing body; are any governance decisions reserved to members, stockholders or persons other than the governing body?</a:t>
            </a:r>
            <a:endParaRPr lang="en-US" sz="1900" b="1" i="1" dirty="0">
              <a:solidFill>
                <a:srgbClr val="462242"/>
              </a:solidFill>
              <a:latin typeface="Gotham"/>
            </a:endParaRPr>
          </a:p>
        </p:txBody>
      </p:sp>
    </p:spTree>
    <p:extLst>
      <p:ext uri="{BB962C8B-B14F-4D97-AF65-F5344CB8AC3E}">
        <p14:creationId xmlns:p14="http://schemas.microsoft.com/office/powerpoint/2010/main" val="40045743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Governing Body, Policies and Disclosure – Continued</a:t>
            </a:r>
          </a:p>
          <a:p>
            <a:pPr lvl="1"/>
            <a:r>
              <a:rPr lang="en-US" sz="1900" dirty="0"/>
              <a:t>Did the organization contemporaneously document meetings held by the governing body and each committee acting on behalf of governing body? (Explanation required if no)</a:t>
            </a:r>
          </a:p>
          <a:p>
            <a:pPr lvl="1"/>
            <a:r>
              <a:rPr lang="en-US" sz="1900" dirty="0"/>
              <a:t>Does the organization have written policies and procedures governing chapters, affiliates, and branches to ensure consistency with those of the org.? (Explanation required if no)</a:t>
            </a:r>
          </a:p>
          <a:p>
            <a:pPr marL="180594" lvl="1" indent="0">
              <a:buNone/>
            </a:pPr>
            <a:endParaRPr lang="en-US" sz="2000" dirty="0"/>
          </a:p>
          <a:p>
            <a:pPr marL="180594" lvl="1" indent="0">
              <a:buNone/>
            </a:pPr>
            <a:endParaRPr lang="en-US" sz="2000" dirty="0"/>
          </a:p>
          <a:p>
            <a:pPr lvl="1"/>
            <a:endParaRPr lang="en-US" dirty="0"/>
          </a:p>
          <a:p>
            <a:pPr marL="0" lvl="5" indent="0">
              <a:buNone/>
            </a:pPr>
            <a:endParaRPr lang="en-US" sz="2400" b="1" i="1" dirty="0">
              <a:solidFill>
                <a:srgbClr val="462242"/>
              </a:solidFill>
              <a:latin typeface="Gotham"/>
            </a:endParaRPr>
          </a:p>
        </p:txBody>
      </p:sp>
      <p:pic>
        <p:nvPicPr>
          <p:cNvPr id="25602" name="Picture 2" descr="C:\Users\kkent\AppData\Local\Microsoft\Windows\Temporary Internet Files\Content.IE5\4GM0BRAJ\MC900089844[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8941" y="3629077"/>
            <a:ext cx="1813255" cy="1780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0108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Governing Body, Policies and Disclosure – Continued</a:t>
            </a:r>
          </a:p>
          <a:p>
            <a:pPr lvl="1">
              <a:defRPr/>
            </a:pPr>
            <a:r>
              <a:rPr lang="en-US" sz="1900" dirty="0"/>
              <a:t>Exempt Organizations are required under Section 6104 to make its Forms 1023, 990, and 990-T available for public inspection.</a:t>
            </a:r>
          </a:p>
          <a:p>
            <a:pPr lvl="2">
              <a:buClr>
                <a:schemeClr val="accent3"/>
              </a:buClr>
              <a:defRPr/>
            </a:pPr>
            <a:r>
              <a:rPr lang="en-US" sz="1800" dirty="0"/>
              <a:t>This section asks the organization to indicate whether these are made available via their own website, another’s website, upon request, or through some other means.</a:t>
            </a:r>
          </a:p>
          <a:p>
            <a:pPr marL="914400" lvl="2" indent="0">
              <a:buClr>
                <a:schemeClr val="accent3"/>
              </a:buClr>
              <a:buNone/>
              <a:defRPr/>
            </a:pPr>
            <a:endParaRPr lang="en-US" sz="1800" dirty="0"/>
          </a:p>
          <a:p>
            <a:pPr lvl="1">
              <a:defRPr/>
            </a:pPr>
            <a:r>
              <a:rPr lang="en-US" sz="1900" dirty="0"/>
              <a:t>The organization also must indicate if and how the organization makes its governing documents, conflict of interest policy, and financial statements available to the public. (Not required to be disclosed, however all organizations must explain policy)</a:t>
            </a:r>
          </a:p>
          <a:p>
            <a:pPr marL="0" lvl="5" indent="0">
              <a:buNone/>
            </a:pPr>
            <a:endParaRPr lang="en-US" sz="2400" b="1" i="1" dirty="0">
              <a:solidFill>
                <a:srgbClr val="462242"/>
              </a:solidFill>
              <a:latin typeface="Gotham"/>
            </a:endParaRPr>
          </a:p>
        </p:txBody>
      </p:sp>
    </p:spTree>
    <p:extLst>
      <p:ext uri="{BB962C8B-B14F-4D97-AF65-F5344CB8AC3E}">
        <p14:creationId xmlns:p14="http://schemas.microsoft.com/office/powerpoint/2010/main" val="35181704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Policies:</a:t>
            </a:r>
          </a:p>
          <a:p>
            <a:pPr marL="342900" lvl="5" indent="-342900">
              <a:buFont typeface="Wingdings" panose="05000000000000000000" pitchFamily="2" charset="2"/>
              <a:buChar char="§"/>
            </a:pPr>
            <a:r>
              <a:rPr lang="en-US" sz="1900" dirty="0">
                <a:solidFill>
                  <a:srgbClr val="462242"/>
                </a:solidFill>
                <a:latin typeface="Gotham"/>
              </a:rPr>
              <a:t>Conflict of Interest</a:t>
            </a:r>
          </a:p>
          <a:p>
            <a:pPr marL="342900" lvl="5" indent="-342900">
              <a:buFont typeface="Wingdings" panose="05000000000000000000" pitchFamily="2" charset="2"/>
              <a:buChar char="§"/>
            </a:pPr>
            <a:r>
              <a:rPr lang="en-US" sz="1900" dirty="0">
                <a:solidFill>
                  <a:srgbClr val="462242"/>
                </a:solidFill>
                <a:latin typeface="Gotham"/>
              </a:rPr>
              <a:t>Whistleblower</a:t>
            </a:r>
          </a:p>
          <a:p>
            <a:pPr marL="342900" lvl="5" indent="-342900">
              <a:buFont typeface="Wingdings" panose="05000000000000000000" pitchFamily="2" charset="2"/>
              <a:buChar char="§"/>
            </a:pPr>
            <a:r>
              <a:rPr lang="en-US" sz="1900" dirty="0">
                <a:solidFill>
                  <a:srgbClr val="462242"/>
                </a:solidFill>
                <a:latin typeface="Gotham"/>
              </a:rPr>
              <a:t>Document Retention/Destruction</a:t>
            </a:r>
          </a:p>
          <a:p>
            <a:pPr marL="342900" lvl="5" indent="-342900">
              <a:buFont typeface="Wingdings" panose="05000000000000000000" pitchFamily="2" charset="2"/>
              <a:buChar char="§"/>
            </a:pPr>
            <a:r>
              <a:rPr lang="en-US" sz="1900" dirty="0">
                <a:solidFill>
                  <a:srgbClr val="462242"/>
                </a:solidFill>
                <a:latin typeface="Gotham"/>
              </a:rPr>
              <a:t>Executive Compensation</a:t>
            </a:r>
          </a:p>
          <a:p>
            <a:pPr marL="342900" lvl="5" indent="-342900">
              <a:buFont typeface="Wingdings" panose="05000000000000000000" pitchFamily="2" charset="2"/>
              <a:buChar char="§"/>
            </a:pPr>
            <a:r>
              <a:rPr lang="en-US" sz="1900" dirty="0">
                <a:solidFill>
                  <a:srgbClr val="462242"/>
                </a:solidFill>
                <a:latin typeface="Gotham"/>
              </a:rPr>
              <a:t>Joint Venture</a:t>
            </a:r>
          </a:p>
          <a:p>
            <a:pPr marL="342900" lvl="5" indent="-342900">
              <a:buFont typeface="Wingdings" panose="05000000000000000000" pitchFamily="2" charset="2"/>
              <a:buChar char="§"/>
            </a:pPr>
            <a:r>
              <a:rPr lang="en-US" sz="1900" dirty="0">
                <a:solidFill>
                  <a:srgbClr val="462242"/>
                </a:solidFill>
                <a:latin typeface="Gotham"/>
              </a:rPr>
              <a:t>990 Review </a:t>
            </a:r>
          </a:p>
          <a:p>
            <a:pPr marL="342900" lvl="5" indent="-342900">
              <a:buFont typeface="Wingdings" panose="05000000000000000000" pitchFamily="2" charset="2"/>
              <a:buChar char="§"/>
            </a:pPr>
            <a:r>
              <a:rPr lang="en-US" sz="1900" dirty="0">
                <a:solidFill>
                  <a:srgbClr val="462242"/>
                </a:solidFill>
                <a:latin typeface="Gotham"/>
              </a:rPr>
              <a:t>Minutes of Meetings</a:t>
            </a:r>
          </a:p>
          <a:p>
            <a:pPr marL="342900" lvl="5" indent="-342900">
              <a:buFont typeface="Wingdings" panose="05000000000000000000" pitchFamily="2" charset="2"/>
              <a:buChar char="§"/>
            </a:pPr>
            <a:r>
              <a:rPr lang="en-US" sz="1900" dirty="0">
                <a:solidFill>
                  <a:srgbClr val="462242"/>
                </a:solidFill>
                <a:latin typeface="Gotham"/>
              </a:rPr>
              <a:t>Gift Acceptance</a:t>
            </a:r>
          </a:p>
          <a:p>
            <a:pPr marL="342900" lvl="5" indent="-342900">
              <a:buFont typeface="Wingdings" panose="05000000000000000000" pitchFamily="2" charset="2"/>
              <a:buChar char="§"/>
            </a:pPr>
            <a:endParaRPr lang="en-US" sz="2400" dirty="0">
              <a:solidFill>
                <a:srgbClr val="462242"/>
              </a:solidFill>
              <a:latin typeface="Gotham"/>
            </a:endParaRPr>
          </a:p>
          <a:p>
            <a:pPr marL="342900" lvl="5" indent="-342900">
              <a:buFont typeface="Wingdings" panose="05000000000000000000" pitchFamily="2" charset="2"/>
              <a:buChar char="§"/>
            </a:pPr>
            <a:endParaRPr lang="en-US" sz="2400" dirty="0">
              <a:solidFill>
                <a:srgbClr val="462242"/>
              </a:solidFill>
              <a:latin typeface="Gotham"/>
            </a:endParaRPr>
          </a:p>
        </p:txBody>
      </p:sp>
      <p:pic>
        <p:nvPicPr>
          <p:cNvPr id="13316" name="Picture 4" descr="C:\Users\kkent\AppData\Local\Microsoft\Windows\Temporary Internet Files\Content.IE5\PG9ZX2FK\MC900039006[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0489" y="3188677"/>
            <a:ext cx="2146097" cy="1983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1690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180594" lvl="1" indent="0">
              <a:buNone/>
            </a:pPr>
            <a:r>
              <a:rPr lang="en-US" b="1" dirty="0">
                <a:solidFill>
                  <a:srgbClr val="462242"/>
                </a:solidFill>
                <a:latin typeface="Gotham"/>
              </a:rPr>
              <a:t>Written Conflict of Interest Policy?</a:t>
            </a:r>
          </a:p>
          <a:p>
            <a:pPr lvl="2"/>
            <a:r>
              <a:rPr lang="en-US" sz="1900" dirty="0">
                <a:solidFill>
                  <a:srgbClr val="462242"/>
                </a:solidFill>
                <a:latin typeface="Gotham"/>
              </a:rPr>
              <a:t>If “yes”, are TDOKE’s required to disclose annually and does the organization regularly and consistently monitor and enforce compliance? Explanation required of monitoring and enforcement.</a:t>
            </a:r>
          </a:p>
          <a:p>
            <a:pPr lvl="2"/>
            <a:r>
              <a:rPr lang="en-US" sz="1900" dirty="0">
                <a:solidFill>
                  <a:srgbClr val="462242"/>
                </a:solidFill>
                <a:latin typeface="Gotham"/>
              </a:rPr>
              <a:t>A Conflict of Interest Policy should:</a:t>
            </a:r>
          </a:p>
          <a:p>
            <a:pPr lvl="3"/>
            <a:r>
              <a:rPr lang="en-US" dirty="0">
                <a:solidFill>
                  <a:srgbClr val="462242"/>
                </a:solidFill>
                <a:latin typeface="Gotham"/>
              </a:rPr>
              <a:t>Define “conflict of interest”</a:t>
            </a:r>
          </a:p>
          <a:p>
            <a:pPr lvl="3"/>
            <a:r>
              <a:rPr lang="en-US" dirty="0">
                <a:solidFill>
                  <a:srgbClr val="462242"/>
                </a:solidFill>
                <a:latin typeface="Gotham"/>
              </a:rPr>
              <a:t>Identify the classes of individuals covered by the policy</a:t>
            </a:r>
          </a:p>
          <a:p>
            <a:pPr lvl="3"/>
            <a:r>
              <a:rPr lang="en-US" dirty="0">
                <a:solidFill>
                  <a:srgbClr val="462242"/>
                </a:solidFill>
                <a:latin typeface="Gotham"/>
              </a:rPr>
              <a:t>Facilitate disclosure of information that might help identify conflicts of interest</a:t>
            </a:r>
          </a:p>
          <a:p>
            <a:pPr lvl="3"/>
            <a:r>
              <a:rPr lang="en-US" dirty="0">
                <a:solidFill>
                  <a:srgbClr val="462242"/>
                </a:solidFill>
                <a:latin typeface="Gotham"/>
              </a:rPr>
              <a:t>Specify procedures for managing a conflict of interest</a:t>
            </a:r>
          </a:p>
          <a:p>
            <a:pPr marL="0" lvl="5" indent="0">
              <a:buNone/>
            </a:pPr>
            <a:endParaRPr lang="en-US" sz="1900" dirty="0">
              <a:solidFill>
                <a:srgbClr val="462242"/>
              </a:solidFill>
              <a:latin typeface="Gotham"/>
            </a:endParaRPr>
          </a:p>
        </p:txBody>
      </p:sp>
    </p:spTree>
    <p:extLst>
      <p:ext uri="{BB962C8B-B14F-4D97-AF65-F5344CB8AC3E}">
        <p14:creationId xmlns:p14="http://schemas.microsoft.com/office/powerpoint/2010/main" val="4235890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180594" lvl="1" indent="0">
              <a:buNone/>
            </a:pPr>
            <a:r>
              <a:rPr lang="en-US" b="1" dirty="0">
                <a:solidFill>
                  <a:srgbClr val="462242"/>
                </a:solidFill>
                <a:latin typeface="Gotham"/>
              </a:rPr>
              <a:t>Written Whistleblower Policy?</a:t>
            </a:r>
          </a:p>
          <a:p>
            <a:pPr lvl="2"/>
            <a:r>
              <a:rPr lang="en-US" dirty="0">
                <a:solidFill>
                  <a:srgbClr val="462242"/>
                </a:solidFill>
                <a:latin typeface="Gotham"/>
              </a:rPr>
              <a:t>A whistleblower policy:</a:t>
            </a:r>
          </a:p>
          <a:p>
            <a:pPr lvl="3"/>
            <a:r>
              <a:rPr lang="en-US" dirty="0">
                <a:solidFill>
                  <a:srgbClr val="462242"/>
                </a:solidFill>
                <a:latin typeface="Gotham"/>
              </a:rPr>
              <a:t>Encourages staff to come forward with credible information about illegal practices or violations of adopted policies</a:t>
            </a:r>
          </a:p>
          <a:p>
            <a:pPr lvl="3"/>
            <a:r>
              <a:rPr lang="en-US" dirty="0">
                <a:solidFill>
                  <a:srgbClr val="462242"/>
                </a:solidFill>
                <a:latin typeface="Gotham"/>
              </a:rPr>
              <a:t>Identifies staff, board members, or outside parties to whom such information can be reported in confidence</a:t>
            </a:r>
          </a:p>
          <a:p>
            <a:pPr lvl="3"/>
            <a:r>
              <a:rPr lang="en-US" dirty="0">
                <a:solidFill>
                  <a:srgbClr val="462242"/>
                </a:solidFill>
                <a:latin typeface="Gotham"/>
              </a:rPr>
              <a:t>Obligates the organization to protect the whistleblower from retaliation</a:t>
            </a:r>
          </a:p>
          <a:p>
            <a:pPr marL="0" lvl="5" indent="0">
              <a:buNone/>
            </a:pPr>
            <a:endParaRPr lang="en-US" sz="2400" dirty="0">
              <a:solidFill>
                <a:srgbClr val="462242"/>
              </a:solidFill>
              <a:latin typeface="Gotham"/>
            </a:endParaRPr>
          </a:p>
        </p:txBody>
      </p:sp>
      <p:pic>
        <p:nvPicPr>
          <p:cNvPr id="15362" name="Picture 2" descr="C:\Users\kkent\AppData\Local\Microsoft\Windows\Temporary Internet Files\Content.IE5\DS3BCBA3\MC900383616[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1995" y="3993056"/>
            <a:ext cx="1874203"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71279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180594" lvl="1" indent="0">
              <a:buNone/>
              <a:defRPr/>
            </a:pPr>
            <a:r>
              <a:rPr lang="en-US" b="1" dirty="0">
                <a:solidFill>
                  <a:srgbClr val="462242"/>
                </a:solidFill>
                <a:latin typeface="Gotham"/>
              </a:rPr>
              <a:t>Written Document Retention and Destruction Policy?</a:t>
            </a:r>
          </a:p>
          <a:p>
            <a:pPr lvl="2">
              <a:defRPr/>
            </a:pPr>
            <a:r>
              <a:rPr lang="en-US" dirty="0">
                <a:solidFill>
                  <a:srgbClr val="462242"/>
                </a:solidFill>
                <a:latin typeface="Gotham"/>
              </a:rPr>
              <a:t>A document retention and destruction policy identifies the record retention responsibilities of staff, volunteers, board members, and outsiders for maintaining and documenting the storage and destruction of the organization’s documents and records.</a:t>
            </a:r>
          </a:p>
          <a:p>
            <a:pPr lvl="2">
              <a:defRPr/>
            </a:pPr>
            <a:r>
              <a:rPr lang="en-US" dirty="0">
                <a:solidFill>
                  <a:srgbClr val="462242"/>
                </a:solidFill>
                <a:latin typeface="Gotham"/>
              </a:rPr>
              <a:t>Policy should include wording that “no records should be destroyed with the intent to obstruct a federal investigation.” (Sarbanes-Oxley legislation imposes criminal liability)</a:t>
            </a:r>
          </a:p>
          <a:p>
            <a:pPr lvl="2">
              <a:defRPr/>
            </a:pPr>
            <a:r>
              <a:rPr lang="en-US" dirty="0">
                <a:solidFill>
                  <a:srgbClr val="462242"/>
                </a:solidFill>
                <a:latin typeface="Gotham"/>
              </a:rPr>
              <a:t>Permanent retention of Forms 1023, 990 and 990-T</a:t>
            </a:r>
          </a:p>
          <a:p>
            <a:pPr lvl="2">
              <a:defRPr/>
            </a:pPr>
            <a:r>
              <a:rPr lang="en-US" dirty="0">
                <a:solidFill>
                  <a:srgbClr val="462242"/>
                </a:solidFill>
                <a:latin typeface="Gotham"/>
              </a:rPr>
              <a:t>Policy should include guidelines for handling electronic files.</a:t>
            </a:r>
          </a:p>
          <a:p>
            <a:pPr lvl="2">
              <a:defRPr/>
            </a:pPr>
            <a:r>
              <a:rPr lang="en-US" dirty="0">
                <a:solidFill>
                  <a:srgbClr val="462242"/>
                </a:solidFill>
                <a:latin typeface="Gotham"/>
              </a:rPr>
              <a:t>Policy should cover backup procedures, archival of documents and regular checkups of the reliability of the system.</a:t>
            </a:r>
          </a:p>
          <a:p>
            <a:pPr marL="0" lvl="5" indent="0">
              <a:buNone/>
            </a:pPr>
            <a:endParaRPr lang="en-US" sz="2400" dirty="0">
              <a:solidFill>
                <a:srgbClr val="462242"/>
              </a:solidFill>
              <a:latin typeface="Gotham"/>
            </a:endParaRPr>
          </a:p>
        </p:txBody>
      </p:sp>
      <p:pic>
        <p:nvPicPr>
          <p:cNvPr id="16386" name="Picture 2" descr="C:\Users\kkent\AppData\Local\Microsoft\Windows\Temporary Internet Files\Content.IE5\AFAX4MZC\MC90043259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0483" y="174674"/>
            <a:ext cx="1097280" cy="1097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5513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Polling Question</a:t>
            </a:r>
          </a:p>
        </p:txBody>
      </p:sp>
      <p:sp>
        <p:nvSpPr>
          <p:cNvPr id="3" name="Slide Number Placeholder 2"/>
          <p:cNvSpPr>
            <a:spLocks noGrp="1"/>
          </p:cNvSpPr>
          <p:nvPr>
            <p:ph type="sldNum" sz="quarter" idx="12"/>
          </p:nvPr>
        </p:nvSpPr>
        <p:spPr/>
        <p:txBody>
          <a:bodyPr/>
          <a:lstStyle/>
          <a:p>
            <a:fld id="{0D03F8EA-E595-4942-80E1-5C06A271EB06}" type="slidenum">
              <a:rPr lang="en-US" smtClean="0"/>
              <a:pPr/>
              <a:t>39</a:t>
            </a:fld>
            <a:endParaRPr lang="en-US" dirty="0"/>
          </a:p>
        </p:txBody>
      </p:sp>
      <p:sp>
        <p:nvSpPr>
          <p:cNvPr id="4" name="TextBox 3"/>
          <p:cNvSpPr txBox="1"/>
          <p:nvPr/>
        </p:nvSpPr>
        <p:spPr>
          <a:xfrm>
            <a:off x="411482" y="1380270"/>
            <a:ext cx="8766502" cy="3447098"/>
          </a:xfrm>
          <a:prstGeom prst="rect">
            <a:avLst/>
          </a:prstGeom>
          <a:noFill/>
        </p:spPr>
        <p:txBody>
          <a:bodyPr wrap="none" rtlCol="0">
            <a:spAutoFit/>
          </a:bodyPr>
          <a:lstStyle/>
          <a:p>
            <a:pPr algn="ctr"/>
            <a:r>
              <a:rPr lang="en-US" sz="4000" dirty="0">
                <a:solidFill>
                  <a:schemeClr val="tx1">
                    <a:lumMod val="75000"/>
                  </a:schemeClr>
                </a:solidFill>
                <a:latin typeface="Times New Roman" panose="02020603050405020304" pitchFamily="18" charset="0"/>
                <a:cs typeface="Times New Roman" panose="02020603050405020304" pitchFamily="18" charset="0"/>
              </a:rPr>
              <a:t>Does your organization have a document </a:t>
            </a:r>
          </a:p>
          <a:p>
            <a:pPr algn="ctr"/>
            <a:r>
              <a:rPr lang="en-US" sz="4000" dirty="0">
                <a:solidFill>
                  <a:schemeClr val="tx1">
                    <a:lumMod val="75000"/>
                  </a:schemeClr>
                </a:solidFill>
                <a:latin typeface="Times New Roman" panose="02020603050405020304" pitchFamily="18" charset="0"/>
                <a:cs typeface="Times New Roman" panose="02020603050405020304" pitchFamily="18" charset="0"/>
              </a:rPr>
              <a:t>retention and destruction policy?</a:t>
            </a:r>
            <a:br>
              <a:rPr lang="en-US" sz="4000" dirty="0">
                <a:solidFill>
                  <a:schemeClr val="tx1">
                    <a:lumMod val="75000"/>
                  </a:schemeClr>
                </a:solidFill>
                <a:latin typeface="Times New Roman" panose="02020603050405020304" pitchFamily="18" charset="0"/>
                <a:cs typeface="Times New Roman" panose="02020603050405020304" pitchFamily="18" charset="0"/>
              </a:rPr>
            </a:br>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pPr algn="ctr"/>
            <a:r>
              <a:rPr lang="en-US" sz="4000" dirty="0">
                <a:solidFill>
                  <a:schemeClr val="tx1">
                    <a:lumMod val="75000"/>
                  </a:schemeClr>
                </a:solidFill>
                <a:latin typeface="Times New Roman" panose="02020603050405020304" pitchFamily="18" charset="0"/>
                <a:cs typeface="Times New Roman" panose="02020603050405020304" pitchFamily="18" charset="0"/>
              </a:rPr>
              <a:t>Yes or No</a:t>
            </a:r>
          </a:p>
          <a:p>
            <a:pPr algn="ctr"/>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r>
              <a:rPr lang="en-US" dirty="0"/>
              <a:t> </a:t>
            </a:r>
          </a:p>
        </p:txBody>
      </p:sp>
    </p:spTree>
    <p:extLst>
      <p:ext uri="{BB962C8B-B14F-4D97-AF65-F5344CB8AC3E}">
        <p14:creationId xmlns:p14="http://schemas.microsoft.com/office/powerpoint/2010/main" val="20305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Board Definition</a:t>
            </a:r>
          </a:p>
        </p:txBody>
      </p:sp>
      <p:sp>
        <p:nvSpPr>
          <p:cNvPr id="2" name="Content Placeholder 1"/>
          <p:cNvSpPr>
            <a:spLocks noGrp="1"/>
          </p:cNvSpPr>
          <p:nvPr>
            <p:ph idx="1"/>
          </p:nvPr>
        </p:nvSpPr>
        <p:spPr/>
        <p:txBody>
          <a:bodyPr>
            <a:normAutofit/>
          </a:bodyPr>
          <a:lstStyle/>
          <a:p>
            <a:pPr marL="0" indent="0"/>
            <a:r>
              <a:rPr lang="en-US" cap="none" dirty="0"/>
              <a:t>Nonprofit board members are responsible for the organization’s mission and policies, seeing that the organization is run legally and ethically.  To do their work most effectively, boards must have leadership and a qualified executive and staff.</a:t>
            </a:r>
          </a:p>
        </p:txBody>
      </p:sp>
      <p:pic>
        <p:nvPicPr>
          <p:cNvPr id="2050" name="Picture 2" descr="C:\Users\kkent\AppData\Local\Microsoft\Windows\Temporary Internet Files\Content.IE5\VVSFTHV7\MC900233085[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8440" y="4172893"/>
            <a:ext cx="4507117" cy="1487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342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Executive Compensation</a:t>
            </a:r>
          </a:p>
          <a:p>
            <a:pPr marL="731520" lvl="1" indent="-457200">
              <a:buFont typeface="Arial" pitchFamily="34" charset="0"/>
              <a:buChar char="•"/>
              <a:defRPr/>
            </a:pPr>
            <a:r>
              <a:rPr lang="en-US" sz="2000" dirty="0">
                <a:solidFill>
                  <a:srgbClr val="462242"/>
                </a:solidFill>
                <a:latin typeface="Gotham"/>
              </a:rPr>
              <a:t>Did process for determining compensation include a review and approval by independent persons, comparability data and contemporaneous substantiation of the deliberation and decision for CEO, ED, or top management official and other officers or key employees? </a:t>
            </a:r>
            <a:r>
              <a:rPr lang="en-US" sz="2000" b="1" dirty="0">
                <a:solidFill>
                  <a:srgbClr val="462242"/>
                </a:solidFill>
                <a:latin typeface="Gotham"/>
              </a:rPr>
              <a:t>All </a:t>
            </a:r>
            <a:r>
              <a:rPr lang="en-US" sz="2000" dirty="0">
                <a:solidFill>
                  <a:srgbClr val="462242"/>
                </a:solidFill>
                <a:latin typeface="Gotham"/>
              </a:rPr>
              <a:t>organizations must describe the process.</a:t>
            </a:r>
          </a:p>
          <a:p>
            <a:pPr marL="180594" lvl="1" indent="0">
              <a:buNone/>
            </a:pPr>
            <a:endParaRPr lang="en-US" dirty="0"/>
          </a:p>
          <a:p>
            <a:pPr marL="0" lvl="5" indent="0">
              <a:buNone/>
            </a:pPr>
            <a:endParaRPr lang="en-US" sz="2400" dirty="0">
              <a:solidFill>
                <a:srgbClr val="462242"/>
              </a:solidFill>
              <a:latin typeface="Gotham"/>
            </a:endParaRPr>
          </a:p>
        </p:txBody>
      </p:sp>
      <p:pic>
        <p:nvPicPr>
          <p:cNvPr id="24577" name="Picture 1" descr="C:\Users\kkent\AppData\Local\Microsoft\Windows\Temporary Internet Files\Content.IE5\ZRHCSNON\MC90043982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505" y="4535659"/>
            <a:ext cx="1554480" cy="1554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001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Executive Compensation – Continued</a:t>
            </a:r>
          </a:p>
          <a:p>
            <a:pPr marL="0" lvl="5" indent="0">
              <a:buNone/>
            </a:pPr>
            <a:endParaRPr lang="en-US" sz="2600" b="1" i="1" dirty="0">
              <a:solidFill>
                <a:srgbClr val="462242"/>
              </a:solidFill>
              <a:latin typeface="Gotham"/>
            </a:endParaRPr>
          </a:p>
          <a:p>
            <a:pPr marL="274320" lvl="1" indent="0">
              <a:buNone/>
              <a:defRPr/>
            </a:pPr>
            <a:r>
              <a:rPr lang="en-US" sz="1900" dirty="0">
                <a:solidFill>
                  <a:srgbClr val="462242"/>
                </a:solidFill>
                <a:latin typeface="Gotham"/>
              </a:rPr>
              <a:t>Compensation is presumed reasonable if:</a:t>
            </a:r>
          </a:p>
          <a:p>
            <a:pPr marL="891857" lvl="2" indent="-342900">
              <a:buFont typeface="Wingdings" panose="05000000000000000000" pitchFamily="2" charset="2"/>
              <a:buChar char="§"/>
              <a:defRPr/>
            </a:pPr>
            <a:endParaRPr lang="en-US" sz="1900" dirty="0">
              <a:solidFill>
                <a:srgbClr val="462242"/>
              </a:solidFill>
              <a:latin typeface="Gotham"/>
            </a:endParaRPr>
          </a:p>
          <a:p>
            <a:pPr marL="891857" lvl="2" indent="-342900">
              <a:buFont typeface="Wingdings" panose="05000000000000000000" pitchFamily="2" charset="2"/>
              <a:buChar char="§"/>
              <a:defRPr/>
            </a:pPr>
            <a:r>
              <a:rPr lang="en-US" sz="1900" dirty="0">
                <a:solidFill>
                  <a:srgbClr val="462242"/>
                </a:solidFill>
                <a:latin typeface="Gotham"/>
              </a:rPr>
              <a:t>The compensation arrangement is approved in advance by an authorized body, none of whose members have a conflict of interest in the arrangement</a:t>
            </a:r>
          </a:p>
          <a:p>
            <a:pPr marL="891857" lvl="2" indent="-342900">
              <a:buFont typeface="Wingdings" panose="05000000000000000000" pitchFamily="2" charset="2"/>
              <a:buChar char="§"/>
              <a:defRPr/>
            </a:pPr>
            <a:r>
              <a:rPr lang="en-US" sz="1900" dirty="0">
                <a:solidFill>
                  <a:srgbClr val="462242"/>
                </a:solidFill>
                <a:latin typeface="Gotham"/>
              </a:rPr>
              <a:t>The authorized body obtains and uses comparable compensation data for similarly qualified persons in functionally comparable positions at similarly situated organizations</a:t>
            </a:r>
          </a:p>
          <a:p>
            <a:pPr marL="891857" lvl="2" indent="-342900">
              <a:buFont typeface="Wingdings" panose="05000000000000000000" pitchFamily="2" charset="2"/>
              <a:buChar char="§"/>
              <a:defRPr/>
            </a:pPr>
            <a:r>
              <a:rPr lang="en-US" sz="1900" dirty="0">
                <a:solidFill>
                  <a:srgbClr val="462242"/>
                </a:solidFill>
                <a:latin typeface="Gotham"/>
              </a:rPr>
              <a:t>The authorized body adequately documents the basis for its determination at the time it is made</a:t>
            </a:r>
          </a:p>
          <a:p>
            <a:pPr marL="180594" lvl="1" indent="0">
              <a:buNone/>
            </a:pPr>
            <a:endParaRPr lang="en-US" dirty="0"/>
          </a:p>
          <a:p>
            <a:pPr marL="0" lvl="5" indent="0">
              <a:buNone/>
            </a:pPr>
            <a:endParaRPr lang="en-US" sz="2400" dirty="0">
              <a:solidFill>
                <a:srgbClr val="462242"/>
              </a:solidFill>
              <a:latin typeface="Gotham"/>
            </a:endParaRPr>
          </a:p>
        </p:txBody>
      </p:sp>
    </p:spTree>
    <p:extLst>
      <p:ext uri="{BB962C8B-B14F-4D97-AF65-F5344CB8AC3E}">
        <p14:creationId xmlns:p14="http://schemas.microsoft.com/office/powerpoint/2010/main" val="12522591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Joint Venture</a:t>
            </a:r>
          </a:p>
          <a:p>
            <a:pPr lvl="1"/>
            <a:r>
              <a:rPr lang="en-US" sz="1900" dirty="0">
                <a:solidFill>
                  <a:srgbClr val="462242"/>
                </a:solidFill>
                <a:latin typeface="Gotham"/>
              </a:rPr>
              <a:t>If participated in joint venture, is there a written policy or procedure to evaluate the joint venture and has the organization taken steps to safeguard exempt status, such as requiring that:</a:t>
            </a:r>
          </a:p>
          <a:p>
            <a:pPr lvl="2"/>
            <a:r>
              <a:rPr lang="en-US" sz="1900" dirty="0">
                <a:solidFill>
                  <a:srgbClr val="462242"/>
                </a:solidFill>
                <a:latin typeface="Gotham"/>
              </a:rPr>
              <a:t>All contracts with the organization be on arm’s-length terms</a:t>
            </a:r>
          </a:p>
          <a:p>
            <a:pPr lvl="2"/>
            <a:r>
              <a:rPr lang="en-US" sz="1900" dirty="0">
                <a:solidFill>
                  <a:srgbClr val="462242"/>
                </a:solidFill>
                <a:latin typeface="Gotham"/>
              </a:rPr>
              <a:t>Exempt purposes be given priority over investors’ profits</a:t>
            </a:r>
          </a:p>
          <a:p>
            <a:pPr lvl="2"/>
            <a:r>
              <a:rPr lang="en-US" sz="1900" dirty="0">
                <a:solidFill>
                  <a:srgbClr val="462242"/>
                </a:solidFill>
                <a:latin typeface="Gotham"/>
              </a:rPr>
              <a:t>The venture does not engage in activities that would jeopardize the organization’s exempt status</a:t>
            </a:r>
          </a:p>
          <a:p>
            <a:pPr marL="180594" lvl="1" indent="0">
              <a:buNone/>
            </a:pPr>
            <a:endParaRPr lang="en-US" dirty="0"/>
          </a:p>
          <a:p>
            <a:pPr marL="0" lvl="5" indent="0">
              <a:buNone/>
            </a:pPr>
            <a:endParaRPr lang="en-US" sz="2400" dirty="0">
              <a:solidFill>
                <a:srgbClr val="462242"/>
              </a:solidFill>
              <a:latin typeface="Gotham"/>
            </a:endParaRPr>
          </a:p>
        </p:txBody>
      </p:sp>
    </p:spTree>
    <p:extLst>
      <p:ext uri="{BB962C8B-B14F-4D97-AF65-F5344CB8AC3E}">
        <p14:creationId xmlns:p14="http://schemas.microsoft.com/office/powerpoint/2010/main" val="41801407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990 Review</a:t>
            </a:r>
          </a:p>
          <a:p>
            <a:pPr marL="0" lvl="5" indent="0">
              <a:buNone/>
            </a:pPr>
            <a:endParaRPr lang="en-US" sz="2400" b="1" i="1" dirty="0">
              <a:solidFill>
                <a:srgbClr val="462242"/>
              </a:solidFill>
              <a:latin typeface="Gotham"/>
            </a:endParaRPr>
          </a:p>
          <a:p>
            <a:pPr marL="342900" lvl="5" indent="-342900">
              <a:buFont typeface="Wingdings" panose="05000000000000000000" pitchFamily="2" charset="2"/>
              <a:buChar char="§"/>
            </a:pPr>
            <a:r>
              <a:rPr lang="en-US" sz="1900" dirty="0">
                <a:solidFill>
                  <a:srgbClr val="462242"/>
                </a:solidFill>
                <a:latin typeface="Gotham"/>
              </a:rPr>
              <a:t>Was a copy of Form 990 provided to governing body before it was filed? </a:t>
            </a:r>
          </a:p>
          <a:p>
            <a:pPr marL="342900" lvl="5" indent="-342900">
              <a:buFont typeface="Wingdings" panose="05000000000000000000" pitchFamily="2" charset="2"/>
              <a:buChar char="§"/>
            </a:pPr>
            <a:r>
              <a:rPr lang="en-US" sz="1900" dirty="0">
                <a:solidFill>
                  <a:srgbClr val="462242"/>
                </a:solidFill>
                <a:latin typeface="Gotham"/>
              </a:rPr>
              <a:t>All organizations must provide an explanation of the process the organization uses to review the Form 990</a:t>
            </a:r>
          </a:p>
          <a:p>
            <a:pPr marL="0" lvl="5" indent="0">
              <a:buNone/>
            </a:pPr>
            <a:endParaRPr lang="en-US" sz="2400" dirty="0"/>
          </a:p>
          <a:p>
            <a:pPr marL="0" lvl="5" indent="0">
              <a:buNone/>
            </a:pPr>
            <a:endParaRPr lang="en-US" sz="2400" b="1" i="1" dirty="0">
              <a:solidFill>
                <a:srgbClr val="462242"/>
              </a:solidFill>
              <a:latin typeface="Gotham"/>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0905" y="3969117"/>
            <a:ext cx="2269243" cy="1828800"/>
          </a:xfrm>
          <a:prstGeom prst="rect">
            <a:avLst/>
          </a:prstGeom>
        </p:spPr>
      </p:pic>
    </p:spTree>
    <p:extLst>
      <p:ext uri="{BB962C8B-B14F-4D97-AF65-F5344CB8AC3E}">
        <p14:creationId xmlns:p14="http://schemas.microsoft.com/office/powerpoint/2010/main" val="41318338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Meeting Minutes</a:t>
            </a:r>
          </a:p>
          <a:p>
            <a:pPr marL="0" lvl="5" indent="0">
              <a:buNone/>
            </a:pPr>
            <a:endParaRPr lang="en-US" sz="2400" b="1" i="1" dirty="0">
              <a:solidFill>
                <a:srgbClr val="462242"/>
              </a:solidFill>
              <a:latin typeface="Gotham"/>
            </a:endParaRPr>
          </a:p>
          <a:p>
            <a:pPr marL="342900" lvl="5" indent="-342900">
              <a:buFont typeface="Wingdings" panose="05000000000000000000" pitchFamily="2" charset="2"/>
              <a:buChar char="§"/>
            </a:pPr>
            <a:r>
              <a:rPr lang="en-US" sz="1900" dirty="0">
                <a:solidFill>
                  <a:srgbClr val="462242"/>
                </a:solidFill>
                <a:latin typeface="Gotham"/>
              </a:rPr>
              <a:t>Prepared within 60 days, but not later than the next meeting</a:t>
            </a:r>
          </a:p>
          <a:p>
            <a:pPr marL="342900" lvl="5" indent="-342900">
              <a:buFont typeface="Wingdings" panose="05000000000000000000" pitchFamily="2" charset="2"/>
              <a:buChar char="§"/>
            </a:pPr>
            <a:endParaRPr lang="en-US" sz="1900" dirty="0">
              <a:solidFill>
                <a:srgbClr val="462242"/>
              </a:solidFill>
              <a:latin typeface="Gotham"/>
            </a:endParaRPr>
          </a:p>
          <a:p>
            <a:pPr marL="342900" lvl="5" indent="-342900">
              <a:buFont typeface="Wingdings" panose="05000000000000000000" pitchFamily="2" charset="2"/>
              <a:buChar char="§"/>
            </a:pPr>
            <a:r>
              <a:rPr lang="en-US" sz="1900" dirty="0">
                <a:solidFill>
                  <a:srgbClr val="462242"/>
                </a:solidFill>
                <a:latin typeface="Gotham"/>
              </a:rPr>
              <a:t>Includes all committees with power to act for the board</a:t>
            </a:r>
          </a:p>
          <a:p>
            <a:pPr marL="0" lvl="5" indent="0">
              <a:buNone/>
            </a:pPr>
            <a:endParaRPr lang="en-US" sz="2400" dirty="0">
              <a:solidFill>
                <a:srgbClr val="462242"/>
              </a:solidFill>
              <a:latin typeface="Gotham"/>
            </a:endParaRPr>
          </a:p>
          <a:p>
            <a:pPr marL="0" lvl="5" indent="0">
              <a:buNone/>
            </a:pPr>
            <a:endParaRPr lang="en-US" sz="2400" dirty="0">
              <a:solidFill>
                <a:srgbClr val="462242"/>
              </a:solidFill>
              <a:latin typeface="Gotham"/>
            </a:endParaRPr>
          </a:p>
        </p:txBody>
      </p:sp>
      <p:pic>
        <p:nvPicPr>
          <p:cNvPr id="19458" name="Picture 2" descr="C:\Users\kkent\AppData\Local\Microsoft\Windows\Temporary Internet Files\Content.IE5\PG9ZX2FK\MC900030261[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7586" y="3970946"/>
            <a:ext cx="1773936" cy="1826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5666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Gift Acceptance (Schedule M)</a:t>
            </a:r>
          </a:p>
          <a:p>
            <a:pPr marL="0" lvl="5" indent="0">
              <a:buNone/>
            </a:pPr>
            <a:endParaRPr lang="en-US" sz="2400" b="1" i="1" dirty="0">
              <a:solidFill>
                <a:srgbClr val="462242"/>
              </a:solidFill>
              <a:latin typeface="Gotham"/>
            </a:endParaRPr>
          </a:p>
          <a:p>
            <a:pPr marL="0" lvl="5" indent="0">
              <a:buNone/>
            </a:pPr>
            <a:r>
              <a:rPr lang="en-US" sz="1900" dirty="0">
                <a:solidFill>
                  <a:srgbClr val="462242"/>
                </a:solidFill>
                <a:latin typeface="Gotham"/>
              </a:rPr>
              <a:t>Does your organization have a gift acceptance policy that requires review of any non-standard contributions, for example a building, land, etc.?</a:t>
            </a:r>
          </a:p>
          <a:p>
            <a:pPr marL="0" lvl="5" indent="0">
              <a:buNone/>
            </a:pPr>
            <a:endParaRPr lang="en-US" sz="1900" dirty="0">
              <a:solidFill>
                <a:srgbClr val="462242"/>
              </a:solidFill>
              <a:latin typeface="Gotham"/>
            </a:endParaRPr>
          </a:p>
          <a:p>
            <a:pPr marL="342900" lvl="5" indent="-342900"/>
            <a:r>
              <a:rPr lang="en-US" sz="1900" dirty="0">
                <a:solidFill>
                  <a:srgbClr val="462242"/>
                </a:solidFill>
                <a:latin typeface="Gotham"/>
                <a:cs typeface="Futura Book"/>
              </a:rPr>
              <a:t>Protect the organization from incurring</a:t>
            </a:r>
          </a:p>
          <a:p>
            <a:pPr marL="0" lvl="5" indent="0">
              <a:buNone/>
            </a:pPr>
            <a:r>
              <a:rPr lang="en-US" sz="1900" dirty="0">
                <a:solidFill>
                  <a:srgbClr val="462242"/>
                </a:solidFill>
                <a:latin typeface="Gotham"/>
                <a:cs typeface="Futura Book"/>
              </a:rPr>
              <a:t>     unexpected costs related to a</a:t>
            </a:r>
          </a:p>
          <a:p>
            <a:pPr marL="0" lvl="5" indent="0">
              <a:buNone/>
            </a:pPr>
            <a:r>
              <a:rPr lang="en-US" sz="1900" dirty="0">
                <a:solidFill>
                  <a:srgbClr val="462242"/>
                </a:solidFill>
                <a:latin typeface="Gotham"/>
                <a:cs typeface="Futura Book"/>
              </a:rPr>
              <a:t>     non-standard contribution</a:t>
            </a:r>
          </a:p>
          <a:p>
            <a:pPr marL="342900" lvl="5" indent="-342900"/>
            <a:r>
              <a:rPr lang="en-US" sz="1900" dirty="0">
                <a:solidFill>
                  <a:srgbClr val="462242"/>
                </a:solidFill>
                <a:latin typeface="Gotham"/>
                <a:cs typeface="Futura Book"/>
              </a:rPr>
              <a:t>Preserve donor relationships</a:t>
            </a:r>
          </a:p>
        </p:txBody>
      </p:sp>
      <p:pic>
        <p:nvPicPr>
          <p:cNvPr id="18435" name="Picture 3" descr="C:\Users\kkent\AppData\Local\Microsoft\Windows\Temporary Internet Files\Content.IE5\DS3BCBA3\MC90029225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4166" y="3207375"/>
            <a:ext cx="1779422" cy="1732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610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400" b="1" dirty="0">
                <a:solidFill>
                  <a:srgbClr val="462242"/>
                </a:solidFill>
                <a:latin typeface="Gotham"/>
              </a:rPr>
              <a:t>Important Things to Consider:</a:t>
            </a:r>
          </a:p>
          <a:p>
            <a:pPr marL="0" lvl="5" indent="0">
              <a:buNone/>
            </a:pPr>
            <a:endParaRPr lang="en-US" sz="2400" b="1" i="1" dirty="0">
              <a:solidFill>
                <a:srgbClr val="462242"/>
              </a:solidFill>
              <a:latin typeface="Gotham"/>
            </a:endParaRPr>
          </a:p>
          <a:p>
            <a:pPr lvl="2"/>
            <a:r>
              <a:rPr lang="en-US" sz="2100" dirty="0">
                <a:solidFill>
                  <a:srgbClr val="462242"/>
                </a:solidFill>
                <a:latin typeface="Gotham"/>
              </a:rPr>
              <a:t>Where was policy obtained (boilerplate or customized)? May need legal review for compliance with laws.</a:t>
            </a:r>
          </a:p>
          <a:p>
            <a:pPr lvl="2"/>
            <a:r>
              <a:rPr lang="en-US" sz="2100" dirty="0">
                <a:solidFill>
                  <a:srgbClr val="462242"/>
                </a:solidFill>
                <a:latin typeface="Gotham"/>
              </a:rPr>
              <a:t>How often is the policy reviewed? Has the organization or any laws changed since implementation?</a:t>
            </a:r>
          </a:p>
          <a:p>
            <a:pPr lvl="2"/>
            <a:r>
              <a:rPr lang="en-US" sz="2100" dirty="0">
                <a:solidFill>
                  <a:srgbClr val="462242"/>
                </a:solidFill>
                <a:latin typeface="Gotham"/>
              </a:rPr>
              <a:t>Does the organization have the capacity to follow the policy?</a:t>
            </a:r>
          </a:p>
          <a:p>
            <a:pPr lvl="2"/>
            <a:r>
              <a:rPr lang="en-US" sz="2100" dirty="0">
                <a:solidFill>
                  <a:srgbClr val="462242"/>
                </a:solidFill>
                <a:latin typeface="Gotham"/>
              </a:rPr>
              <a:t>Is the policy understood? Those who are expected to follow policy need to understand the policy.</a:t>
            </a:r>
          </a:p>
          <a:p>
            <a:pPr lvl="2"/>
            <a:r>
              <a:rPr lang="en-US" sz="2100" dirty="0">
                <a:solidFill>
                  <a:srgbClr val="462242"/>
                </a:solidFill>
                <a:latin typeface="Gotham"/>
              </a:rPr>
              <a:t>Are the policies actually being followed?</a:t>
            </a:r>
          </a:p>
          <a:p>
            <a:pPr lvl="2"/>
            <a:r>
              <a:rPr lang="en-US" sz="2100" dirty="0">
                <a:solidFill>
                  <a:srgbClr val="462242"/>
                </a:solidFill>
                <a:latin typeface="Gotham"/>
              </a:rPr>
              <a:t>Have any issues occurred in the past? Did the policy help? Does it need to be further amended to work for the organization?</a:t>
            </a:r>
          </a:p>
          <a:p>
            <a:pPr marL="0" lvl="5" indent="0">
              <a:buNone/>
            </a:pPr>
            <a:endParaRPr lang="en-US" sz="2400" b="1" i="1" dirty="0">
              <a:solidFill>
                <a:srgbClr val="462242"/>
              </a:solidFill>
              <a:latin typeface="Gotham"/>
            </a:endParaRPr>
          </a:p>
          <a:p>
            <a:pPr marL="0" lvl="5" indent="0">
              <a:buNone/>
            </a:pPr>
            <a:endParaRPr lang="en-US" sz="2400" b="1" i="1" dirty="0">
              <a:solidFill>
                <a:srgbClr val="462242"/>
              </a:solidFill>
              <a:latin typeface="Gotham"/>
            </a:endParaRPr>
          </a:p>
        </p:txBody>
      </p:sp>
    </p:spTree>
    <p:extLst>
      <p:ext uri="{BB962C8B-B14F-4D97-AF65-F5344CB8AC3E}">
        <p14:creationId xmlns:p14="http://schemas.microsoft.com/office/powerpoint/2010/main" val="1285378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200" b="1" dirty="0">
                <a:solidFill>
                  <a:srgbClr val="462242"/>
                </a:solidFill>
                <a:latin typeface="Gotham"/>
              </a:rPr>
              <a:t>Audit/Finance Committee (Part XII)</a:t>
            </a:r>
          </a:p>
          <a:p>
            <a:pPr marL="0" lvl="5" indent="0">
              <a:buNone/>
            </a:pPr>
            <a:endParaRPr lang="en-US" sz="2400" b="1" i="1" dirty="0">
              <a:solidFill>
                <a:srgbClr val="462242"/>
              </a:solidFill>
              <a:latin typeface="Gotham"/>
            </a:endParaRPr>
          </a:p>
          <a:p>
            <a:pPr marL="342900" lvl="5" indent="-342900">
              <a:buFont typeface="Wingdings" panose="05000000000000000000" pitchFamily="2" charset="2"/>
              <a:buChar char="§"/>
            </a:pPr>
            <a:r>
              <a:rPr lang="en-US" sz="1900" dirty="0">
                <a:solidFill>
                  <a:srgbClr val="462242"/>
                </a:solidFill>
                <a:latin typeface="Gotham"/>
              </a:rPr>
              <a:t>Audit requirements</a:t>
            </a:r>
          </a:p>
          <a:p>
            <a:pPr marL="342900" lvl="5" indent="-342900">
              <a:buFont typeface="Wingdings" panose="05000000000000000000" pitchFamily="2" charset="2"/>
              <a:buChar char="§"/>
            </a:pPr>
            <a:r>
              <a:rPr lang="en-US" sz="1900" dirty="0">
                <a:solidFill>
                  <a:srgbClr val="462242"/>
                </a:solidFill>
                <a:latin typeface="Gotham"/>
              </a:rPr>
              <a:t>Committee responsible for oversight</a:t>
            </a:r>
          </a:p>
          <a:p>
            <a:pPr marL="342900" lvl="5" indent="-342900">
              <a:buFont typeface="Wingdings" panose="05000000000000000000" pitchFamily="2" charset="2"/>
              <a:buChar char="§"/>
            </a:pPr>
            <a:r>
              <a:rPr lang="en-US" sz="1900" dirty="0">
                <a:solidFill>
                  <a:srgbClr val="462242"/>
                </a:solidFill>
                <a:latin typeface="Gotham"/>
              </a:rPr>
              <a:t>Roles of an audit and finance committee</a:t>
            </a:r>
          </a:p>
        </p:txBody>
      </p:sp>
      <p:pic>
        <p:nvPicPr>
          <p:cNvPr id="20483" name="Picture 3" descr="C:\Users\kkent\AppData\Local\Microsoft\Windows\Temporary Internet Files\Content.IE5\DS3BCBA3\MC900174351[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0603" y="3562959"/>
            <a:ext cx="1819656" cy="1560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5000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Polling Question</a:t>
            </a:r>
          </a:p>
        </p:txBody>
      </p:sp>
      <p:sp>
        <p:nvSpPr>
          <p:cNvPr id="3" name="Slide Number Placeholder 2"/>
          <p:cNvSpPr>
            <a:spLocks noGrp="1"/>
          </p:cNvSpPr>
          <p:nvPr>
            <p:ph type="sldNum" sz="quarter" idx="12"/>
          </p:nvPr>
        </p:nvSpPr>
        <p:spPr/>
        <p:txBody>
          <a:bodyPr/>
          <a:lstStyle/>
          <a:p>
            <a:fld id="{0D03F8EA-E595-4942-80E1-5C06A271EB06}" type="slidenum">
              <a:rPr lang="en-US" smtClean="0"/>
              <a:pPr/>
              <a:t>48</a:t>
            </a:fld>
            <a:endParaRPr lang="en-US" dirty="0"/>
          </a:p>
        </p:txBody>
      </p:sp>
      <p:sp>
        <p:nvSpPr>
          <p:cNvPr id="4" name="TextBox 3"/>
          <p:cNvSpPr txBox="1"/>
          <p:nvPr/>
        </p:nvSpPr>
        <p:spPr>
          <a:xfrm>
            <a:off x="335280" y="1380270"/>
            <a:ext cx="8585200" cy="3447098"/>
          </a:xfrm>
          <a:prstGeom prst="rect">
            <a:avLst/>
          </a:prstGeom>
          <a:noFill/>
        </p:spPr>
        <p:txBody>
          <a:bodyPr wrap="square" rtlCol="0">
            <a:spAutoFit/>
          </a:bodyPr>
          <a:lstStyle/>
          <a:p>
            <a:pPr algn="ctr"/>
            <a:r>
              <a:rPr lang="en-US" sz="4000" dirty="0">
                <a:solidFill>
                  <a:schemeClr val="tx1">
                    <a:lumMod val="75000"/>
                  </a:schemeClr>
                </a:solidFill>
                <a:latin typeface="Times New Roman" panose="02020603050405020304" pitchFamily="18" charset="0"/>
                <a:cs typeface="Times New Roman" panose="02020603050405020304" pitchFamily="18" charset="0"/>
              </a:rPr>
              <a:t>Does your organization have an </a:t>
            </a:r>
          </a:p>
          <a:p>
            <a:pPr algn="ctr"/>
            <a:r>
              <a:rPr lang="en-US" sz="4000" dirty="0">
                <a:solidFill>
                  <a:schemeClr val="tx1">
                    <a:lumMod val="75000"/>
                  </a:schemeClr>
                </a:solidFill>
                <a:latin typeface="Times New Roman" panose="02020603050405020304" pitchFamily="18" charset="0"/>
                <a:cs typeface="Times New Roman" panose="02020603050405020304" pitchFamily="18" charset="0"/>
              </a:rPr>
              <a:t>audit committee?</a:t>
            </a:r>
          </a:p>
          <a:p>
            <a:pPr algn="ctr"/>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pPr algn="ctr"/>
            <a:r>
              <a:rPr lang="en-US" sz="4000" dirty="0">
                <a:solidFill>
                  <a:schemeClr val="tx1">
                    <a:lumMod val="75000"/>
                  </a:schemeClr>
                </a:solidFill>
                <a:latin typeface="Times New Roman" panose="02020603050405020304" pitchFamily="18" charset="0"/>
                <a:cs typeface="Times New Roman" panose="02020603050405020304" pitchFamily="18" charset="0"/>
              </a:rPr>
              <a:t>Yes or No</a:t>
            </a:r>
          </a:p>
          <a:p>
            <a:pPr algn="ctr"/>
            <a:endParaRPr lang="en-US" sz="4000" dirty="0">
              <a:solidFill>
                <a:schemeClr val="tx1">
                  <a:lumMod val="75000"/>
                </a:schemeClr>
              </a:solidFill>
              <a:latin typeface="Times New Roman" panose="02020603050405020304" pitchFamily="18" charset="0"/>
              <a:cs typeface="Times New Roman" panose="02020603050405020304" pitchFamily="18" charset="0"/>
            </a:endParaRPr>
          </a:p>
          <a:p>
            <a:r>
              <a:rPr lang="en-US" dirty="0"/>
              <a:t> </a:t>
            </a:r>
          </a:p>
        </p:txBody>
      </p:sp>
    </p:spTree>
    <p:extLst>
      <p:ext uri="{BB962C8B-B14F-4D97-AF65-F5344CB8AC3E}">
        <p14:creationId xmlns:p14="http://schemas.microsoft.com/office/powerpoint/2010/main" val="12831545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Federal Form 990</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2576103"/>
              </p:ext>
            </p:extLst>
          </p:nvPr>
        </p:nvGraphicFramePr>
        <p:xfrm>
          <a:off x="890954" y="1758461"/>
          <a:ext cx="7643446" cy="4228846"/>
        </p:xfrm>
        <a:graphic>
          <a:graphicData uri="http://schemas.openxmlformats.org/drawingml/2006/table">
            <a:tbl>
              <a:tblPr>
                <a:tableStyleId>{5C22544A-7EE6-4342-B048-85BDC9FD1C3A}</a:tableStyleId>
              </a:tblPr>
              <a:tblGrid>
                <a:gridCol w="2782686">
                  <a:extLst>
                    <a:ext uri="{9D8B030D-6E8A-4147-A177-3AD203B41FA5}">
                      <a16:colId xmlns:a16="http://schemas.microsoft.com/office/drawing/2014/main" val="20000"/>
                    </a:ext>
                  </a:extLst>
                </a:gridCol>
                <a:gridCol w="1899239">
                  <a:extLst>
                    <a:ext uri="{9D8B030D-6E8A-4147-A177-3AD203B41FA5}">
                      <a16:colId xmlns:a16="http://schemas.microsoft.com/office/drawing/2014/main" val="20001"/>
                    </a:ext>
                  </a:extLst>
                </a:gridCol>
                <a:gridCol w="2961521">
                  <a:extLst>
                    <a:ext uri="{9D8B030D-6E8A-4147-A177-3AD203B41FA5}">
                      <a16:colId xmlns:a16="http://schemas.microsoft.com/office/drawing/2014/main" val="20002"/>
                    </a:ext>
                  </a:extLst>
                </a:gridCol>
              </a:tblGrid>
              <a:tr h="95700">
                <a:tc>
                  <a:txBody>
                    <a:bodyPr/>
                    <a:lstStyle/>
                    <a:p>
                      <a:pPr marL="25400" marR="0" algn="l">
                        <a:lnSpc>
                          <a:spcPts val="1355"/>
                        </a:lnSpc>
                        <a:spcBef>
                          <a:spcPts val="0"/>
                        </a:spcBef>
                        <a:spcAft>
                          <a:spcPts val="0"/>
                        </a:spcAft>
                      </a:pPr>
                      <a:r>
                        <a:rPr lang="en-US" sz="1100" dirty="0">
                          <a:effectLst/>
                        </a:rPr>
                        <a:t>AUDIT</a:t>
                      </a:r>
                      <a:r>
                        <a:rPr lang="en-US" sz="1100" spc="110" dirty="0">
                          <a:effectLst/>
                        </a:rPr>
                        <a:t> </a:t>
                      </a:r>
                      <a:r>
                        <a:rPr lang="en-US" sz="1100" dirty="0">
                          <a:effectLst/>
                        </a:rPr>
                        <a:t>COMMITTEE</a:t>
                      </a:r>
                      <a:endParaRPr lang="en-US" sz="1100" dirty="0">
                        <a:effectLst/>
                        <a:latin typeface="Calibri"/>
                        <a:ea typeface="Calibri"/>
                        <a:cs typeface="Times New Roman"/>
                      </a:endParaRPr>
                    </a:p>
                  </a:txBody>
                  <a:tcPr marL="0" marR="0" marT="0" marB="0"/>
                </a:tc>
                <a:tc>
                  <a:txBody>
                    <a:bodyPr/>
                    <a:lstStyle/>
                    <a:p>
                      <a:pPr marL="270510" marR="0" algn="l">
                        <a:lnSpc>
                          <a:spcPts val="1355"/>
                        </a:lnSpc>
                        <a:spcBef>
                          <a:spcPts val="0"/>
                        </a:spcBef>
                        <a:spcAft>
                          <a:spcPts val="0"/>
                        </a:spcAft>
                      </a:pPr>
                      <a:r>
                        <a:rPr lang="en-US" sz="1100" dirty="0">
                          <a:effectLst/>
                        </a:rPr>
                        <a:t>SHARED ROLES</a:t>
                      </a:r>
                      <a:endParaRPr lang="en-US" sz="1100" dirty="0">
                        <a:effectLst/>
                        <a:latin typeface="Calibri"/>
                        <a:ea typeface="Calibri"/>
                        <a:cs typeface="Times New Roman"/>
                      </a:endParaRPr>
                    </a:p>
                  </a:txBody>
                  <a:tcPr marL="0" marR="0" marT="0" marB="0"/>
                </a:tc>
                <a:tc>
                  <a:txBody>
                    <a:bodyPr/>
                    <a:lstStyle/>
                    <a:p>
                      <a:pPr marL="66675" marR="0" algn="l">
                        <a:lnSpc>
                          <a:spcPts val="1355"/>
                        </a:lnSpc>
                        <a:spcBef>
                          <a:spcPts val="0"/>
                        </a:spcBef>
                        <a:spcAft>
                          <a:spcPts val="0"/>
                        </a:spcAft>
                      </a:pPr>
                      <a:r>
                        <a:rPr lang="en-US" sz="1100" dirty="0">
                          <a:effectLst/>
                        </a:rPr>
                        <a:t>FINANCE</a:t>
                      </a:r>
                      <a:r>
                        <a:rPr lang="en-US" sz="1100" spc="260" dirty="0">
                          <a:effectLst/>
                        </a:rPr>
                        <a:t> </a:t>
                      </a:r>
                      <a:r>
                        <a:rPr lang="en-US" sz="1100" dirty="0">
                          <a:effectLst/>
                        </a:rPr>
                        <a:t>COMMITTEE</a:t>
                      </a:r>
                      <a:endParaRPr lang="en-US" sz="1100" dirty="0">
                        <a:effectLst/>
                        <a:latin typeface="Calibri"/>
                        <a:ea typeface="Calibri"/>
                        <a:cs typeface="Times New Roman"/>
                      </a:endParaRPr>
                    </a:p>
                  </a:txBody>
                  <a:tcPr marL="0" marR="0" marT="0" marB="0"/>
                </a:tc>
                <a:extLst>
                  <a:ext uri="{0D108BD9-81ED-4DB2-BD59-A6C34878D82A}">
                    <a16:rowId xmlns:a16="http://schemas.microsoft.com/office/drawing/2014/main" val="10000"/>
                  </a:ext>
                </a:extLst>
              </a:tr>
              <a:tr h="4002606">
                <a:tc>
                  <a:txBody>
                    <a:bodyPr/>
                    <a:lstStyle/>
                    <a:p>
                      <a:pPr marL="25400" marR="220980" algn="l">
                        <a:lnSpc>
                          <a:spcPts val="1200"/>
                        </a:lnSpc>
                        <a:spcBef>
                          <a:spcPts val="0"/>
                        </a:spcBef>
                        <a:spcAft>
                          <a:spcPts val="0"/>
                        </a:spcAft>
                      </a:pPr>
                      <a:r>
                        <a:rPr lang="en-US" sz="1000" dirty="0">
                          <a:effectLst/>
                        </a:rPr>
                        <a:t>The</a:t>
                      </a:r>
                      <a:r>
                        <a:rPr lang="en-US" sz="1000" spc="40" dirty="0">
                          <a:effectLst/>
                        </a:rPr>
                        <a:t> </a:t>
                      </a:r>
                      <a:r>
                        <a:rPr lang="en-US" sz="1000" dirty="0">
                          <a:effectLst/>
                        </a:rPr>
                        <a:t>audit</a:t>
                      </a:r>
                      <a:r>
                        <a:rPr lang="en-US" sz="1000" spc="45" dirty="0">
                          <a:effectLst/>
                        </a:rPr>
                        <a:t> </a:t>
                      </a:r>
                      <a:r>
                        <a:rPr lang="en-US" sz="1000" dirty="0">
                          <a:effectLst/>
                        </a:rPr>
                        <a:t>committee</a:t>
                      </a:r>
                      <a:r>
                        <a:rPr lang="en-US" sz="1000" spc="95" dirty="0">
                          <a:effectLst/>
                        </a:rPr>
                        <a:t> </a:t>
                      </a:r>
                      <a:r>
                        <a:rPr lang="en-US" sz="1000" dirty="0">
                          <a:effectLst/>
                        </a:rPr>
                        <a:t>is</a:t>
                      </a:r>
                      <a:r>
                        <a:rPr lang="en-US" sz="1000" spc="20" dirty="0">
                          <a:effectLst/>
                        </a:rPr>
                        <a:t> </a:t>
                      </a:r>
                      <a:r>
                        <a:rPr lang="en-US" sz="1000" dirty="0">
                          <a:effectLst/>
                        </a:rPr>
                        <a:t>authorized</a:t>
                      </a:r>
                      <a:r>
                        <a:rPr lang="en-US" sz="1000" spc="95" dirty="0">
                          <a:effectLst/>
                        </a:rPr>
                        <a:t> </a:t>
                      </a:r>
                      <a:r>
                        <a:rPr lang="en-US" sz="1000" dirty="0">
                          <a:effectLst/>
                        </a:rPr>
                        <a:t>to</a:t>
                      </a:r>
                      <a:r>
                        <a:rPr lang="en-US" sz="1000" spc="20" dirty="0">
                          <a:effectLst/>
                        </a:rPr>
                        <a:t> </a:t>
                      </a:r>
                      <a:r>
                        <a:rPr lang="en-US" sz="1000" dirty="0">
                          <a:effectLst/>
                        </a:rPr>
                        <a:t>consider</a:t>
                      </a:r>
                      <a:r>
                        <a:rPr lang="en-US" sz="1000" spc="75" dirty="0">
                          <a:effectLst/>
                        </a:rPr>
                        <a:t> </a:t>
                      </a:r>
                      <a:r>
                        <a:rPr lang="en-US" sz="1000" dirty="0">
                          <a:effectLst/>
                        </a:rPr>
                        <a:t>matters</a:t>
                      </a:r>
                      <a:r>
                        <a:rPr lang="en-US" sz="1000" spc="65" dirty="0">
                          <a:effectLst/>
                        </a:rPr>
                        <a:t> </a:t>
                      </a:r>
                      <a:r>
                        <a:rPr lang="en-US" sz="1000" dirty="0">
                          <a:effectLst/>
                        </a:rPr>
                        <a:t>related</a:t>
                      </a:r>
                      <a:r>
                        <a:rPr lang="en-US" sz="1000" spc="60" dirty="0">
                          <a:effectLst/>
                        </a:rPr>
                        <a:t> </a:t>
                      </a:r>
                      <a:r>
                        <a:rPr lang="en-US" sz="1000" dirty="0">
                          <a:effectLst/>
                        </a:rPr>
                        <a:t>to</a:t>
                      </a:r>
                      <a:r>
                        <a:rPr lang="en-US" sz="1000" spc="20" dirty="0">
                          <a:effectLst/>
                        </a:rPr>
                        <a:t> </a:t>
                      </a:r>
                      <a:r>
                        <a:rPr lang="en-US" sz="1000" dirty="0">
                          <a:effectLst/>
                        </a:rPr>
                        <a:t>(a)</a:t>
                      </a:r>
                      <a:r>
                        <a:rPr lang="en-US" sz="1000" spc="30" dirty="0">
                          <a:effectLst/>
                        </a:rPr>
                        <a:t> </a:t>
                      </a:r>
                      <a:r>
                        <a:rPr lang="en-US" sz="1000" dirty="0">
                          <a:effectLst/>
                        </a:rPr>
                        <a:t>the</a:t>
                      </a:r>
                      <a:r>
                        <a:rPr lang="en-US" sz="1000" spc="30" dirty="0">
                          <a:effectLst/>
                        </a:rPr>
                        <a:t> </a:t>
                      </a:r>
                      <a:r>
                        <a:rPr lang="en-US" sz="1000" dirty="0">
                          <a:effectLst/>
                        </a:rPr>
                        <a:t>financial</a:t>
                      </a:r>
                      <a:r>
                        <a:rPr lang="en-US" sz="1000" spc="80" dirty="0">
                          <a:effectLst/>
                        </a:rPr>
                        <a:t> </a:t>
                      </a:r>
                      <a:r>
                        <a:rPr lang="en-US" sz="1000" dirty="0">
                          <a:effectLst/>
                        </a:rPr>
                        <a:t>statements</a:t>
                      </a:r>
                      <a:r>
                        <a:rPr lang="en-US" sz="1000" spc="95" dirty="0">
                          <a:effectLst/>
                        </a:rPr>
                        <a:t> </a:t>
                      </a:r>
                      <a:r>
                        <a:rPr lang="en-US" sz="1000" dirty="0">
                          <a:effectLst/>
                        </a:rPr>
                        <a:t>of</a:t>
                      </a:r>
                      <a:r>
                        <a:rPr lang="en-US" sz="1000" spc="20" dirty="0">
                          <a:effectLst/>
                        </a:rPr>
                        <a:t> </a:t>
                      </a:r>
                      <a:r>
                        <a:rPr lang="en-US" sz="1000" dirty="0">
                          <a:effectLst/>
                        </a:rPr>
                        <a:t>the</a:t>
                      </a:r>
                      <a:r>
                        <a:rPr lang="en-US" sz="1000" spc="5" dirty="0">
                          <a:effectLst/>
                        </a:rPr>
                        <a:t> </a:t>
                      </a:r>
                      <a:r>
                        <a:rPr lang="en-US" sz="1000" dirty="0">
                          <a:effectLst/>
                        </a:rPr>
                        <a:t>organization</a:t>
                      </a:r>
                      <a:r>
                        <a:rPr lang="en-US" sz="1000" spc="110" dirty="0">
                          <a:effectLst/>
                        </a:rPr>
                        <a:t> </a:t>
                      </a:r>
                      <a:r>
                        <a:rPr lang="en-US" sz="1000" dirty="0">
                          <a:effectLst/>
                        </a:rPr>
                        <a:t>and</a:t>
                      </a:r>
                      <a:r>
                        <a:rPr lang="en-US" sz="1000" spc="35" dirty="0">
                          <a:effectLst/>
                        </a:rPr>
                        <a:t> </a:t>
                      </a:r>
                      <a:r>
                        <a:rPr lang="en-US" sz="1000" dirty="0">
                          <a:effectLst/>
                        </a:rPr>
                        <a:t>other</a:t>
                      </a:r>
                      <a:r>
                        <a:rPr lang="en-US" sz="1000" spc="50" dirty="0">
                          <a:effectLst/>
                        </a:rPr>
                        <a:t> </a:t>
                      </a:r>
                      <a:r>
                        <a:rPr lang="en-US" sz="1000" dirty="0">
                          <a:effectLst/>
                        </a:rPr>
                        <a:t>official</a:t>
                      </a:r>
                      <a:r>
                        <a:rPr lang="en-US" sz="1000" spc="65" dirty="0">
                          <a:effectLst/>
                        </a:rPr>
                        <a:t> </a:t>
                      </a:r>
                      <a:r>
                        <a:rPr lang="en-US" sz="1000" dirty="0">
                          <a:effectLst/>
                        </a:rPr>
                        <a:t>financial</a:t>
                      </a:r>
                      <a:r>
                        <a:rPr lang="en-US" sz="1000" spc="80" dirty="0">
                          <a:effectLst/>
                        </a:rPr>
                        <a:t> </a:t>
                      </a:r>
                      <a:r>
                        <a:rPr lang="en-US" sz="1000" dirty="0">
                          <a:effectLst/>
                        </a:rPr>
                        <a:t>information</a:t>
                      </a:r>
                      <a:r>
                        <a:rPr lang="en-US" sz="1000" spc="105" dirty="0">
                          <a:effectLst/>
                        </a:rPr>
                        <a:t> </a:t>
                      </a:r>
                      <a:r>
                        <a:rPr lang="en-US" sz="1000" dirty="0">
                          <a:effectLst/>
                        </a:rPr>
                        <a:t>provided</a:t>
                      </a:r>
                      <a:r>
                        <a:rPr lang="en-US" sz="1000" spc="80" dirty="0">
                          <a:effectLst/>
                        </a:rPr>
                        <a:t> </a:t>
                      </a:r>
                      <a:r>
                        <a:rPr lang="en-US" sz="1000" dirty="0">
                          <a:effectLst/>
                        </a:rPr>
                        <a:t>to</a:t>
                      </a:r>
                      <a:r>
                        <a:rPr lang="en-US" sz="1000" spc="20" dirty="0">
                          <a:effectLst/>
                        </a:rPr>
                        <a:t> </a:t>
                      </a:r>
                      <a:r>
                        <a:rPr lang="en-US" sz="1000" dirty="0">
                          <a:effectLst/>
                        </a:rPr>
                        <a:t>the</a:t>
                      </a:r>
                      <a:r>
                        <a:rPr lang="en-US" sz="1000" spc="30" dirty="0">
                          <a:effectLst/>
                        </a:rPr>
                        <a:t> </a:t>
                      </a:r>
                      <a:r>
                        <a:rPr lang="en-US" sz="1000" dirty="0">
                          <a:effectLst/>
                        </a:rPr>
                        <a:t>public;</a:t>
                      </a:r>
                      <a:endParaRPr lang="en-US" sz="1100" dirty="0">
                        <a:effectLst/>
                      </a:endParaRPr>
                    </a:p>
                    <a:p>
                      <a:pPr marL="0" marR="0" algn="l">
                        <a:lnSpc>
                          <a:spcPts val="1000"/>
                        </a:lnSpc>
                        <a:spcBef>
                          <a:spcPts val="0"/>
                        </a:spcBef>
                        <a:spcAft>
                          <a:spcPts val="0"/>
                        </a:spcAft>
                      </a:pPr>
                      <a:r>
                        <a:rPr lang="en-US" sz="1000" dirty="0">
                          <a:effectLst/>
                        </a:rPr>
                        <a:t> </a:t>
                      </a:r>
                      <a:endParaRPr lang="en-US" sz="1100" dirty="0">
                        <a:effectLst/>
                      </a:endParaRPr>
                    </a:p>
                    <a:p>
                      <a:pPr marL="25400" marR="220980" algn="l">
                        <a:lnSpc>
                          <a:spcPts val="1200"/>
                        </a:lnSpc>
                        <a:spcBef>
                          <a:spcPts val="0"/>
                        </a:spcBef>
                        <a:spcAft>
                          <a:spcPts val="0"/>
                        </a:spcAft>
                      </a:pPr>
                      <a:r>
                        <a:rPr lang="en-US" sz="1000" dirty="0">
                          <a:effectLst/>
                        </a:rPr>
                        <a:t>(b)</a:t>
                      </a:r>
                      <a:r>
                        <a:rPr lang="en-US" sz="1000" spc="30" dirty="0">
                          <a:effectLst/>
                        </a:rPr>
                        <a:t> </a:t>
                      </a:r>
                      <a:r>
                        <a:rPr lang="en-US" sz="1000" dirty="0">
                          <a:effectLst/>
                        </a:rPr>
                        <a:t>the</a:t>
                      </a:r>
                      <a:r>
                        <a:rPr lang="en-US" sz="1000" spc="30" dirty="0">
                          <a:effectLst/>
                        </a:rPr>
                        <a:t> </a:t>
                      </a:r>
                      <a:r>
                        <a:rPr lang="en-US" sz="1000" dirty="0">
                          <a:effectLst/>
                        </a:rPr>
                        <a:t>systems</a:t>
                      </a:r>
                      <a:r>
                        <a:rPr lang="en-US" sz="1000" spc="70" dirty="0">
                          <a:effectLst/>
                        </a:rPr>
                        <a:t> </a:t>
                      </a:r>
                      <a:r>
                        <a:rPr lang="en-US" sz="1000" dirty="0">
                          <a:effectLst/>
                        </a:rPr>
                        <a:t>of</a:t>
                      </a:r>
                      <a:r>
                        <a:rPr lang="en-US" sz="1000" spc="20" dirty="0">
                          <a:effectLst/>
                        </a:rPr>
                        <a:t> </a:t>
                      </a:r>
                      <a:r>
                        <a:rPr lang="en-US" sz="1000" dirty="0">
                          <a:effectLst/>
                        </a:rPr>
                        <a:t>internal</a:t>
                      </a:r>
                      <a:r>
                        <a:rPr lang="en-US" sz="1000" spc="70" dirty="0">
                          <a:effectLst/>
                        </a:rPr>
                        <a:t> </a:t>
                      </a:r>
                      <a:r>
                        <a:rPr lang="en-US" sz="1000" dirty="0">
                          <a:effectLst/>
                        </a:rPr>
                        <a:t>controls,</a:t>
                      </a:r>
                      <a:r>
                        <a:rPr lang="en-US" sz="1000" spc="80" dirty="0">
                          <a:effectLst/>
                        </a:rPr>
                        <a:t> </a:t>
                      </a:r>
                      <a:r>
                        <a:rPr lang="en-US" sz="1000" dirty="0">
                          <a:effectLst/>
                        </a:rPr>
                        <a:t>including</a:t>
                      </a:r>
                      <a:r>
                        <a:rPr lang="en-US" sz="1000" spc="85" dirty="0">
                          <a:effectLst/>
                        </a:rPr>
                        <a:t> </a:t>
                      </a:r>
                      <a:r>
                        <a:rPr lang="en-US" sz="1000" dirty="0">
                          <a:effectLst/>
                        </a:rPr>
                        <a:t>overseeing</a:t>
                      </a:r>
                      <a:r>
                        <a:rPr lang="en-US" sz="1000" spc="95" dirty="0">
                          <a:effectLst/>
                        </a:rPr>
                        <a:t> </a:t>
                      </a:r>
                      <a:r>
                        <a:rPr lang="en-US" sz="1000" dirty="0">
                          <a:effectLst/>
                        </a:rPr>
                        <a:t>compliance</a:t>
                      </a:r>
                      <a:r>
                        <a:rPr lang="en-US" sz="1000" spc="100" dirty="0">
                          <a:effectLst/>
                        </a:rPr>
                        <a:t> </a:t>
                      </a:r>
                      <a:r>
                        <a:rPr lang="en-US" sz="1000" dirty="0">
                          <a:effectLst/>
                        </a:rPr>
                        <a:t>by</a:t>
                      </a:r>
                      <a:r>
                        <a:rPr lang="en-US" sz="1000" spc="25" dirty="0">
                          <a:effectLst/>
                        </a:rPr>
                        <a:t> </a:t>
                      </a:r>
                      <a:r>
                        <a:rPr lang="en-US" sz="1000" dirty="0">
                          <a:effectLst/>
                        </a:rPr>
                        <a:t>management</a:t>
                      </a:r>
                      <a:r>
                        <a:rPr lang="en-US" sz="1000" spc="115" dirty="0">
                          <a:effectLst/>
                        </a:rPr>
                        <a:t> </a:t>
                      </a:r>
                      <a:r>
                        <a:rPr lang="en-US" sz="1000" dirty="0">
                          <a:effectLst/>
                        </a:rPr>
                        <a:t>with</a:t>
                      </a:r>
                      <a:r>
                        <a:rPr lang="en-US" sz="1000" spc="40" dirty="0">
                          <a:effectLst/>
                        </a:rPr>
                        <a:t> </a:t>
                      </a:r>
                      <a:r>
                        <a:rPr lang="en-US" sz="1000" dirty="0">
                          <a:effectLst/>
                        </a:rPr>
                        <a:t>applicable</a:t>
                      </a:r>
                      <a:r>
                        <a:rPr lang="en-US" sz="1000" spc="5" dirty="0">
                          <a:effectLst/>
                        </a:rPr>
                        <a:t> </a:t>
                      </a:r>
                      <a:r>
                        <a:rPr lang="en-US" sz="1000" dirty="0">
                          <a:effectLst/>
                        </a:rPr>
                        <a:t>policies</a:t>
                      </a:r>
                      <a:r>
                        <a:rPr lang="en-US" sz="1000" spc="70" dirty="0">
                          <a:effectLst/>
                        </a:rPr>
                        <a:t> </a:t>
                      </a:r>
                      <a:r>
                        <a:rPr lang="en-US" sz="1000" dirty="0">
                          <a:effectLst/>
                        </a:rPr>
                        <a:t>and</a:t>
                      </a:r>
                      <a:endParaRPr lang="en-US" sz="1100" dirty="0">
                        <a:effectLst/>
                      </a:endParaRPr>
                    </a:p>
                    <a:p>
                      <a:pPr marL="25400" marR="69215" algn="l">
                        <a:lnSpc>
                          <a:spcPts val="1200"/>
                        </a:lnSpc>
                        <a:spcBef>
                          <a:spcPts val="0"/>
                        </a:spcBef>
                        <a:spcAft>
                          <a:spcPts val="0"/>
                        </a:spcAft>
                      </a:pPr>
                      <a:r>
                        <a:rPr lang="en-US" sz="1000" dirty="0">
                          <a:effectLst/>
                        </a:rPr>
                        <a:t>procedures</a:t>
                      </a:r>
                      <a:r>
                        <a:rPr lang="en-US" sz="1000" spc="95" dirty="0">
                          <a:effectLst/>
                        </a:rPr>
                        <a:t> </a:t>
                      </a:r>
                      <a:r>
                        <a:rPr lang="en-US" sz="1000" dirty="0">
                          <a:effectLst/>
                        </a:rPr>
                        <a:t>and</a:t>
                      </a:r>
                      <a:r>
                        <a:rPr lang="en-US" sz="1000" spc="35" dirty="0">
                          <a:effectLst/>
                        </a:rPr>
                        <a:t> </a:t>
                      </a:r>
                      <a:r>
                        <a:rPr lang="en-US" sz="1000" dirty="0">
                          <a:effectLst/>
                        </a:rPr>
                        <a:t>risk</a:t>
                      </a:r>
                      <a:r>
                        <a:rPr lang="en-US" sz="1000" spc="35" dirty="0">
                          <a:effectLst/>
                        </a:rPr>
                        <a:t> </a:t>
                      </a:r>
                      <a:r>
                        <a:rPr lang="en-US" sz="1000" dirty="0">
                          <a:effectLst/>
                        </a:rPr>
                        <a:t>management</a:t>
                      </a:r>
                      <a:r>
                        <a:rPr lang="en-US" sz="1000" spc="115" dirty="0">
                          <a:effectLst/>
                        </a:rPr>
                        <a:t> </a:t>
                      </a:r>
                      <a:r>
                        <a:rPr lang="en-US" sz="1000" dirty="0">
                          <a:effectLst/>
                        </a:rPr>
                        <a:t>; and</a:t>
                      </a:r>
                      <a:endParaRPr lang="en-US" sz="1100" dirty="0">
                        <a:effectLst/>
                      </a:endParaRPr>
                    </a:p>
                    <a:p>
                      <a:pPr marL="0" marR="0" algn="l">
                        <a:lnSpc>
                          <a:spcPts val="1000"/>
                        </a:lnSpc>
                        <a:spcBef>
                          <a:spcPts val="0"/>
                        </a:spcBef>
                        <a:spcAft>
                          <a:spcPts val="0"/>
                        </a:spcAft>
                      </a:pPr>
                      <a:r>
                        <a:rPr lang="en-US" sz="1000" dirty="0">
                          <a:effectLst/>
                        </a:rPr>
                        <a:t> </a:t>
                      </a:r>
                      <a:endParaRPr lang="en-US" sz="1100" dirty="0">
                        <a:effectLst/>
                      </a:endParaRPr>
                    </a:p>
                    <a:p>
                      <a:pPr marL="25400" marR="99695" algn="l">
                        <a:lnSpc>
                          <a:spcPts val="1200"/>
                        </a:lnSpc>
                        <a:spcBef>
                          <a:spcPts val="0"/>
                        </a:spcBef>
                        <a:spcAft>
                          <a:spcPts val="0"/>
                        </a:spcAft>
                      </a:pPr>
                      <a:r>
                        <a:rPr lang="en-US" sz="1000" dirty="0">
                          <a:effectLst/>
                        </a:rPr>
                        <a:t>(c)</a:t>
                      </a:r>
                      <a:r>
                        <a:rPr lang="en-US" sz="1000" spc="30" dirty="0">
                          <a:effectLst/>
                        </a:rPr>
                        <a:t> </a:t>
                      </a:r>
                      <a:r>
                        <a:rPr lang="en-US" sz="1000" dirty="0">
                          <a:effectLst/>
                        </a:rPr>
                        <a:t>the</a:t>
                      </a:r>
                      <a:r>
                        <a:rPr lang="en-US" sz="1000" spc="30" dirty="0">
                          <a:effectLst/>
                        </a:rPr>
                        <a:t> </a:t>
                      </a:r>
                      <a:r>
                        <a:rPr lang="en-US" sz="1000" dirty="0">
                          <a:effectLst/>
                        </a:rPr>
                        <a:t>annual</a:t>
                      </a:r>
                      <a:r>
                        <a:rPr lang="en-US" sz="1000" spc="60" dirty="0">
                          <a:effectLst/>
                        </a:rPr>
                        <a:t> </a:t>
                      </a:r>
                      <a:r>
                        <a:rPr lang="en-US" sz="1000" dirty="0">
                          <a:effectLst/>
                        </a:rPr>
                        <a:t>independent</a:t>
                      </a:r>
                      <a:r>
                        <a:rPr lang="en-US" sz="1000" spc="110" dirty="0">
                          <a:effectLst/>
                        </a:rPr>
                        <a:t> </a:t>
                      </a:r>
                      <a:r>
                        <a:rPr lang="en-US" sz="1000" dirty="0">
                          <a:effectLst/>
                        </a:rPr>
                        <a:t>audit</a:t>
                      </a:r>
                      <a:r>
                        <a:rPr lang="en-US" sz="1000" spc="45" dirty="0">
                          <a:effectLst/>
                        </a:rPr>
                        <a:t> </a:t>
                      </a:r>
                      <a:r>
                        <a:rPr lang="en-US" sz="1000" dirty="0">
                          <a:effectLst/>
                        </a:rPr>
                        <a:t>process,</a:t>
                      </a:r>
                      <a:r>
                        <a:rPr lang="en-US" sz="1000" spc="75" dirty="0">
                          <a:effectLst/>
                        </a:rPr>
                        <a:t> </a:t>
                      </a:r>
                      <a:r>
                        <a:rPr lang="en-US" sz="1000" dirty="0">
                          <a:effectLst/>
                        </a:rPr>
                        <a:t>including</a:t>
                      </a:r>
                      <a:r>
                        <a:rPr lang="en-US" sz="1000" spc="85" dirty="0">
                          <a:effectLst/>
                        </a:rPr>
                        <a:t> </a:t>
                      </a:r>
                      <a:r>
                        <a:rPr lang="en-US" sz="1000" dirty="0">
                          <a:effectLst/>
                        </a:rPr>
                        <a:t>the</a:t>
                      </a:r>
                      <a:r>
                        <a:rPr lang="en-US" sz="1000" spc="30" dirty="0">
                          <a:effectLst/>
                        </a:rPr>
                        <a:t> </a:t>
                      </a:r>
                      <a:r>
                        <a:rPr lang="en-US" sz="1000" dirty="0">
                          <a:effectLst/>
                        </a:rPr>
                        <a:t>recommended</a:t>
                      </a:r>
                      <a:r>
                        <a:rPr lang="en-US" sz="1000" spc="125" dirty="0">
                          <a:effectLst/>
                        </a:rPr>
                        <a:t> </a:t>
                      </a:r>
                      <a:r>
                        <a:rPr lang="en-US" sz="1000" dirty="0">
                          <a:effectLst/>
                        </a:rPr>
                        <a:t>engagement</a:t>
                      </a:r>
                      <a:r>
                        <a:rPr lang="en-US" sz="1000" spc="105" dirty="0">
                          <a:effectLst/>
                        </a:rPr>
                        <a:t> </a:t>
                      </a:r>
                      <a:r>
                        <a:rPr lang="en-US" sz="1000" dirty="0">
                          <a:effectLst/>
                        </a:rPr>
                        <a:t>of</a:t>
                      </a:r>
                      <a:r>
                        <a:rPr lang="en-US" sz="1000" spc="25" dirty="0">
                          <a:effectLst/>
                        </a:rPr>
                        <a:t> </a:t>
                      </a:r>
                      <a:r>
                        <a:rPr lang="en-US" sz="1000" dirty="0">
                          <a:effectLst/>
                        </a:rPr>
                        <a:t>and</a:t>
                      </a:r>
                      <a:r>
                        <a:rPr lang="en-US" sz="1000" spc="35" dirty="0">
                          <a:effectLst/>
                        </a:rPr>
                        <a:t> </a:t>
                      </a:r>
                      <a:r>
                        <a:rPr lang="en-US" sz="1000" dirty="0">
                          <a:effectLst/>
                        </a:rPr>
                        <a:t>receiving</a:t>
                      </a:r>
                      <a:r>
                        <a:rPr lang="en-US" sz="1000" spc="85" dirty="0">
                          <a:effectLst/>
                        </a:rPr>
                        <a:t> </a:t>
                      </a:r>
                      <a:r>
                        <a:rPr lang="en-US" sz="1000" dirty="0">
                          <a:effectLst/>
                        </a:rPr>
                        <a:t>of</a:t>
                      </a:r>
                      <a:r>
                        <a:rPr lang="en-US" sz="1000" spc="5" dirty="0">
                          <a:effectLst/>
                        </a:rPr>
                        <a:t> </a:t>
                      </a:r>
                      <a:r>
                        <a:rPr lang="en-US" sz="1000" dirty="0">
                          <a:effectLst/>
                        </a:rPr>
                        <a:t>all</a:t>
                      </a:r>
                      <a:r>
                        <a:rPr lang="en-US" sz="1000" spc="25" dirty="0">
                          <a:effectLst/>
                        </a:rPr>
                        <a:t> </a:t>
                      </a:r>
                      <a:r>
                        <a:rPr lang="en-US" sz="1000" dirty="0">
                          <a:effectLst/>
                        </a:rPr>
                        <a:t>reports</a:t>
                      </a:r>
                      <a:r>
                        <a:rPr lang="en-US" sz="1000" spc="65" dirty="0">
                          <a:effectLst/>
                        </a:rPr>
                        <a:t> </a:t>
                      </a:r>
                      <a:r>
                        <a:rPr lang="en-US" sz="1000" dirty="0">
                          <a:effectLst/>
                        </a:rPr>
                        <a:t>from</a:t>
                      </a:r>
                      <a:r>
                        <a:rPr lang="en-US" sz="1000" spc="45" dirty="0">
                          <a:effectLst/>
                        </a:rPr>
                        <a:t> </a:t>
                      </a:r>
                      <a:r>
                        <a:rPr lang="en-US" sz="1000" dirty="0">
                          <a:effectLst/>
                        </a:rPr>
                        <a:t>the</a:t>
                      </a:r>
                      <a:r>
                        <a:rPr lang="en-US" sz="1000" spc="30" dirty="0">
                          <a:effectLst/>
                        </a:rPr>
                        <a:t> </a:t>
                      </a:r>
                      <a:r>
                        <a:rPr lang="en-US" sz="1000" dirty="0">
                          <a:effectLst/>
                        </a:rPr>
                        <a:t>independent</a:t>
                      </a:r>
                      <a:r>
                        <a:rPr lang="en-US" sz="1000" spc="110" dirty="0">
                          <a:effectLst/>
                        </a:rPr>
                        <a:t> </a:t>
                      </a:r>
                      <a:r>
                        <a:rPr lang="en-US" sz="1000" dirty="0">
                          <a:effectLst/>
                        </a:rPr>
                        <a:t>certified</a:t>
                      </a:r>
                      <a:r>
                        <a:rPr lang="en-US" sz="1000" spc="75" dirty="0">
                          <a:effectLst/>
                        </a:rPr>
                        <a:t> </a:t>
                      </a:r>
                      <a:r>
                        <a:rPr lang="en-US" sz="1000" dirty="0">
                          <a:effectLst/>
                        </a:rPr>
                        <a:t>public</a:t>
                      </a:r>
                      <a:r>
                        <a:rPr lang="en-US" sz="1000" spc="60" dirty="0">
                          <a:effectLst/>
                        </a:rPr>
                        <a:t> </a:t>
                      </a:r>
                      <a:r>
                        <a:rPr lang="en-US" sz="1000" dirty="0">
                          <a:effectLst/>
                        </a:rPr>
                        <a:t>accountants.</a:t>
                      </a:r>
                      <a:r>
                        <a:rPr lang="en-US" sz="1000" spc="110" dirty="0">
                          <a:effectLst/>
                        </a:rPr>
                        <a:t> </a:t>
                      </a:r>
                      <a:r>
                        <a:rPr lang="en-US" sz="1000" dirty="0">
                          <a:effectLst/>
                        </a:rPr>
                        <a:t>The</a:t>
                      </a:r>
                      <a:r>
                        <a:rPr lang="en-US" sz="1000" spc="40" dirty="0">
                          <a:effectLst/>
                        </a:rPr>
                        <a:t> </a:t>
                      </a:r>
                      <a:r>
                        <a:rPr lang="en-US" sz="1000" dirty="0">
                          <a:effectLst/>
                        </a:rPr>
                        <a:t>audit</a:t>
                      </a:r>
                      <a:r>
                        <a:rPr lang="en-US" sz="1000" spc="45" dirty="0">
                          <a:effectLst/>
                        </a:rPr>
                        <a:t> </a:t>
                      </a:r>
                      <a:r>
                        <a:rPr lang="en-US" sz="1000" dirty="0">
                          <a:effectLst/>
                        </a:rPr>
                        <a:t>committee</a:t>
                      </a:r>
                      <a:r>
                        <a:rPr lang="en-US" sz="1000" spc="95" dirty="0">
                          <a:effectLst/>
                        </a:rPr>
                        <a:t> </a:t>
                      </a:r>
                      <a:r>
                        <a:rPr lang="en-US" sz="1000" dirty="0">
                          <a:effectLst/>
                        </a:rPr>
                        <a:t>shall</a:t>
                      </a:r>
                      <a:r>
                        <a:rPr lang="en-US" sz="1000" spc="45" dirty="0">
                          <a:effectLst/>
                        </a:rPr>
                        <a:t> </a:t>
                      </a:r>
                      <a:r>
                        <a:rPr lang="en-US" sz="1000" dirty="0">
                          <a:effectLst/>
                        </a:rPr>
                        <a:t>have</a:t>
                      </a:r>
                      <a:r>
                        <a:rPr lang="en-US" sz="1000" spc="45" dirty="0">
                          <a:effectLst/>
                        </a:rPr>
                        <a:t> </a:t>
                      </a:r>
                      <a:r>
                        <a:rPr lang="en-US" sz="1000" dirty="0">
                          <a:effectLst/>
                        </a:rPr>
                        <a:t>such</a:t>
                      </a:r>
                      <a:r>
                        <a:rPr lang="en-US" sz="1000" spc="45" dirty="0">
                          <a:effectLst/>
                        </a:rPr>
                        <a:t> </a:t>
                      </a:r>
                      <a:r>
                        <a:rPr lang="en-US" sz="1000" dirty="0">
                          <a:effectLst/>
                        </a:rPr>
                        <a:t>other</a:t>
                      </a:r>
                      <a:endParaRPr lang="en-US" sz="1100" dirty="0">
                        <a:effectLst/>
                      </a:endParaRPr>
                    </a:p>
                    <a:p>
                      <a:pPr marL="25400" marR="72390" algn="l">
                        <a:lnSpc>
                          <a:spcPts val="1200"/>
                        </a:lnSpc>
                        <a:spcBef>
                          <a:spcPts val="0"/>
                        </a:spcBef>
                        <a:spcAft>
                          <a:spcPts val="0"/>
                        </a:spcAft>
                      </a:pPr>
                      <a:r>
                        <a:rPr lang="en-US" sz="1000" dirty="0">
                          <a:effectLst/>
                        </a:rPr>
                        <a:t>duties</a:t>
                      </a:r>
                      <a:r>
                        <a:rPr lang="en-US" sz="1000" spc="55" dirty="0">
                          <a:effectLst/>
                        </a:rPr>
                        <a:t> </a:t>
                      </a:r>
                      <a:r>
                        <a:rPr lang="en-US" sz="1000" dirty="0">
                          <a:effectLst/>
                        </a:rPr>
                        <a:t>as</a:t>
                      </a:r>
                      <a:r>
                        <a:rPr lang="en-US" sz="1000" spc="20" dirty="0">
                          <a:effectLst/>
                        </a:rPr>
                        <a:t> </a:t>
                      </a:r>
                      <a:r>
                        <a:rPr lang="en-US" sz="1000" dirty="0">
                          <a:effectLst/>
                        </a:rPr>
                        <a:t>may</a:t>
                      </a:r>
                      <a:r>
                        <a:rPr lang="en-US" sz="1000" spc="40" dirty="0">
                          <a:effectLst/>
                        </a:rPr>
                        <a:t> </a:t>
                      </a:r>
                      <a:r>
                        <a:rPr lang="en-US" sz="1000" dirty="0">
                          <a:effectLst/>
                        </a:rPr>
                        <a:t>be</a:t>
                      </a:r>
                      <a:r>
                        <a:rPr lang="en-US" sz="1000" spc="25" dirty="0">
                          <a:effectLst/>
                        </a:rPr>
                        <a:t> </a:t>
                      </a:r>
                      <a:r>
                        <a:rPr lang="en-US" sz="1000" dirty="0">
                          <a:effectLst/>
                        </a:rPr>
                        <a:t>designated to</a:t>
                      </a:r>
                      <a:r>
                        <a:rPr lang="en-US" sz="1000" spc="20" dirty="0">
                          <a:effectLst/>
                        </a:rPr>
                        <a:t> </a:t>
                      </a:r>
                      <a:r>
                        <a:rPr lang="en-US" sz="1000" dirty="0">
                          <a:effectLst/>
                        </a:rPr>
                        <a:t>it</a:t>
                      </a:r>
                      <a:r>
                        <a:rPr lang="en-US" sz="1000" spc="15" dirty="0">
                          <a:effectLst/>
                        </a:rPr>
                        <a:t> </a:t>
                      </a:r>
                      <a:r>
                        <a:rPr lang="en-US" sz="1000" dirty="0">
                          <a:effectLst/>
                        </a:rPr>
                        <a:t>by</a:t>
                      </a:r>
                      <a:r>
                        <a:rPr lang="en-US" sz="1000" spc="25" dirty="0">
                          <a:effectLst/>
                        </a:rPr>
                        <a:t> </a:t>
                      </a:r>
                      <a:r>
                        <a:rPr lang="en-US" sz="1000" dirty="0">
                          <a:effectLst/>
                        </a:rPr>
                        <a:t>the</a:t>
                      </a:r>
                      <a:r>
                        <a:rPr lang="en-US" sz="1000" spc="30" dirty="0">
                          <a:effectLst/>
                        </a:rPr>
                        <a:t> </a:t>
                      </a:r>
                      <a:r>
                        <a:rPr lang="en-US" sz="1000" dirty="0">
                          <a:effectLst/>
                        </a:rPr>
                        <a:t>board.</a:t>
                      </a:r>
                      <a:endParaRPr lang="en-US" sz="1100" dirty="0">
                        <a:effectLst/>
                        <a:latin typeface="Calibri"/>
                        <a:ea typeface="Calibri"/>
                        <a:cs typeface="Times New Roman"/>
                      </a:endParaRPr>
                    </a:p>
                  </a:txBody>
                  <a:tcPr marL="0" marR="0" marT="0" marB="0"/>
                </a:tc>
                <a:tc>
                  <a:txBody>
                    <a:bodyPr/>
                    <a:lstStyle/>
                    <a:p>
                      <a:pPr marL="63500" marR="168275" algn="l">
                        <a:lnSpc>
                          <a:spcPts val="1200"/>
                        </a:lnSpc>
                        <a:spcBef>
                          <a:spcPts val="0"/>
                        </a:spcBef>
                        <a:spcAft>
                          <a:spcPts val="0"/>
                        </a:spcAft>
                      </a:pPr>
                      <a:r>
                        <a:rPr lang="en-US" sz="1000" dirty="0">
                          <a:effectLst/>
                        </a:rPr>
                        <a:t>The</a:t>
                      </a:r>
                      <a:r>
                        <a:rPr lang="en-US" sz="1000" spc="40" dirty="0">
                          <a:effectLst/>
                        </a:rPr>
                        <a:t> </a:t>
                      </a:r>
                      <a:r>
                        <a:rPr lang="en-US" sz="1000" dirty="0">
                          <a:effectLst/>
                        </a:rPr>
                        <a:t>finance</a:t>
                      </a:r>
                      <a:r>
                        <a:rPr lang="en-US" sz="1000" spc="65" dirty="0">
                          <a:effectLst/>
                        </a:rPr>
                        <a:t> </a:t>
                      </a:r>
                      <a:r>
                        <a:rPr lang="en-US" sz="1000" dirty="0">
                          <a:effectLst/>
                        </a:rPr>
                        <a:t>committee</a:t>
                      </a:r>
                      <a:r>
                        <a:rPr lang="en-US" sz="1000" spc="95" dirty="0">
                          <a:effectLst/>
                        </a:rPr>
                        <a:t> </a:t>
                      </a:r>
                      <a:r>
                        <a:rPr lang="en-US" sz="1000" dirty="0">
                          <a:effectLst/>
                        </a:rPr>
                        <a:t>ensures</a:t>
                      </a:r>
                      <a:r>
                        <a:rPr lang="en-US" sz="1000" spc="70" dirty="0">
                          <a:effectLst/>
                        </a:rPr>
                        <a:t> </a:t>
                      </a:r>
                      <a:r>
                        <a:rPr lang="en-US" sz="1000" dirty="0">
                          <a:effectLst/>
                        </a:rPr>
                        <a:t>that</a:t>
                      </a:r>
                      <a:r>
                        <a:rPr lang="en-US" sz="1000" spc="35" dirty="0">
                          <a:effectLst/>
                        </a:rPr>
                        <a:t> </a:t>
                      </a:r>
                      <a:r>
                        <a:rPr lang="en-US" sz="1000" dirty="0">
                          <a:effectLst/>
                        </a:rPr>
                        <a:t>budgets</a:t>
                      </a:r>
                      <a:r>
                        <a:rPr lang="en-US" sz="1000" spc="70" dirty="0">
                          <a:effectLst/>
                        </a:rPr>
                        <a:t> </a:t>
                      </a:r>
                      <a:r>
                        <a:rPr lang="en-US" sz="1000" dirty="0">
                          <a:effectLst/>
                        </a:rPr>
                        <a:t>and</a:t>
                      </a:r>
                      <a:r>
                        <a:rPr lang="en-US" sz="1000" spc="35" dirty="0">
                          <a:effectLst/>
                        </a:rPr>
                        <a:t> </a:t>
                      </a:r>
                      <a:r>
                        <a:rPr lang="en-US" sz="1000" dirty="0">
                          <a:effectLst/>
                        </a:rPr>
                        <a:t>financial</a:t>
                      </a:r>
                      <a:r>
                        <a:rPr lang="en-US" sz="1000" spc="80" dirty="0">
                          <a:effectLst/>
                        </a:rPr>
                        <a:t> </a:t>
                      </a:r>
                      <a:r>
                        <a:rPr lang="en-US" sz="1000" dirty="0">
                          <a:effectLst/>
                        </a:rPr>
                        <a:t>statements</a:t>
                      </a:r>
                      <a:r>
                        <a:rPr lang="en-US" sz="1000" spc="95" dirty="0">
                          <a:effectLst/>
                        </a:rPr>
                        <a:t> </a:t>
                      </a:r>
                      <a:r>
                        <a:rPr lang="en-US" sz="1000" dirty="0">
                          <a:effectLst/>
                        </a:rPr>
                        <a:t>are</a:t>
                      </a:r>
                      <a:r>
                        <a:rPr lang="en-US" sz="1000" spc="30" dirty="0">
                          <a:effectLst/>
                        </a:rPr>
                        <a:t> </a:t>
                      </a:r>
                      <a:r>
                        <a:rPr lang="en-US" sz="1000" dirty="0">
                          <a:effectLst/>
                        </a:rPr>
                        <a:t>prepared;</a:t>
                      </a:r>
                      <a:r>
                        <a:rPr lang="en-US" sz="1000" spc="85" dirty="0">
                          <a:effectLst/>
                        </a:rPr>
                        <a:t> </a:t>
                      </a:r>
                      <a:r>
                        <a:rPr lang="en-US" sz="1000" dirty="0">
                          <a:effectLst/>
                        </a:rPr>
                        <a:t>the</a:t>
                      </a:r>
                      <a:r>
                        <a:rPr lang="en-US" sz="1000" spc="30" dirty="0">
                          <a:effectLst/>
                        </a:rPr>
                        <a:t> </a:t>
                      </a:r>
                      <a:r>
                        <a:rPr lang="en-US" sz="1000" dirty="0">
                          <a:effectLst/>
                        </a:rPr>
                        <a:t>audit</a:t>
                      </a:r>
                      <a:r>
                        <a:rPr lang="en-US" sz="1000" spc="45" dirty="0">
                          <a:effectLst/>
                        </a:rPr>
                        <a:t> </a:t>
                      </a:r>
                      <a:r>
                        <a:rPr lang="en-US" sz="1000" dirty="0">
                          <a:effectLst/>
                        </a:rPr>
                        <a:t>committee</a:t>
                      </a:r>
                      <a:r>
                        <a:rPr lang="en-US" sz="1000" spc="5" dirty="0">
                          <a:effectLst/>
                        </a:rPr>
                        <a:t> </a:t>
                      </a:r>
                      <a:r>
                        <a:rPr lang="en-US" sz="1000" dirty="0">
                          <a:effectLst/>
                        </a:rPr>
                        <a:t>has</a:t>
                      </a:r>
                      <a:r>
                        <a:rPr lang="en-US" sz="1000" spc="35" dirty="0">
                          <a:effectLst/>
                        </a:rPr>
                        <a:t> </a:t>
                      </a:r>
                      <a:r>
                        <a:rPr lang="en-US" sz="1000" dirty="0">
                          <a:effectLst/>
                        </a:rPr>
                        <a:t>oversight</a:t>
                      </a:r>
                      <a:r>
                        <a:rPr lang="en-US" sz="1000" spc="85" dirty="0">
                          <a:effectLst/>
                        </a:rPr>
                        <a:t> </a:t>
                      </a:r>
                      <a:r>
                        <a:rPr lang="en-US" sz="1000" dirty="0">
                          <a:effectLst/>
                        </a:rPr>
                        <a:t>for</a:t>
                      </a:r>
                      <a:r>
                        <a:rPr lang="en-US" sz="1000" spc="30" dirty="0">
                          <a:effectLst/>
                        </a:rPr>
                        <a:t> </a:t>
                      </a:r>
                      <a:r>
                        <a:rPr lang="en-US" sz="1000" dirty="0">
                          <a:effectLst/>
                        </a:rPr>
                        <a:t>ensuring</a:t>
                      </a:r>
                      <a:r>
                        <a:rPr lang="en-US" sz="1000" spc="75" dirty="0">
                          <a:effectLst/>
                        </a:rPr>
                        <a:t> </a:t>
                      </a:r>
                      <a:r>
                        <a:rPr lang="en-US" sz="1000" dirty="0">
                          <a:effectLst/>
                        </a:rPr>
                        <a:t>that</a:t>
                      </a:r>
                      <a:r>
                        <a:rPr lang="en-US" sz="1000" spc="35" dirty="0">
                          <a:effectLst/>
                        </a:rPr>
                        <a:t> </a:t>
                      </a:r>
                      <a:r>
                        <a:rPr lang="en-US" sz="1000" dirty="0">
                          <a:effectLst/>
                        </a:rPr>
                        <a:t>reports</a:t>
                      </a:r>
                      <a:r>
                        <a:rPr lang="en-US" sz="1000" spc="65" dirty="0">
                          <a:effectLst/>
                        </a:rPr>
                        <a:t> </a:t>
                      </a:r>
                      <a:r>
                        <a:rPr lang="en-US" sz="1000" dirty="0">
                          <a:effectLst/>
                        </a:rPr>
                        <a:t>are</a:t>
                      </a:r>
                      <a:r>
                        <a:rPr lang="en-US" sz="1000" spc="30" dirty="0">
                          <a:effectLst/>
                        </a:rPr>
                        <a:t> </a:t>
                      </a:r>
                      <a:r>
                        <a:rPr lang="en-US" sz="1000" dirty="0">
                          <a:effectLst/>
                        </a:rPr>
                        <a:t>received,</a:t>
                      </a:r>
                      <a:r>
                        <a:rPr lang="en-US" sz="1000" spc="80" dirty="0">
                          <a:effectLst/>
                        </a:rPr>
                        <a:t> </a:t>
                      </a:r>
                      <a:r>
                        <a:rPr lang="en-US" sz="1000" dirty="0">
                          <a:effectLst/>
                        </a:rPr>
                        <a:t>monitored,</a:t>
                      </a:r>
                      <a:r>
                        <a:rPr lang="en-US" sz="1000" spc="95" dirty="0">
                          <a:effectLst/>
                        </a:rPr>
                        <a:t> </a:t>
                      </a:r>
                      <a:r>
                        <a:rPr lang="en-US" sz="1000" dirty="0">
                          <a:effectLst/>
                        </a:rPr>
                        <a:t>and</a:t>
                      </a:r>
                      <a:r>
                        <a:rPr lang="en-US" sz="1000" spc="35" dirty="0">
                          <a:effectLst/>
                        </a:rPr>
                        <a:t> </a:t>
                      </a:r>
                      <a:r>
                        <a:rPr lang="en-US" sz="1000" dirty="0">
                          <a:effectLst/>
                        </a:rPr>
                        <a:t>disseminated</a:t>
                      </a:r>
                      <a:r>
                        <a:rPr lang="en-US" sz="1000" spc="115" dirty="0">
                          <a:effectLst/>
                        </a:rPr>
                        <a:t> </a:t>
                      </a:r>
                      <a:r>
                        <a:rPr lang="en-US" sz="1000" dirty="0">
                          <a:effectLst/>
                        </a:rPr>
                        <a:t>appropriately.</a:t>
                      </a:r>
                      <a:endParaRPr lang="en-US" sz="1100" dirty="0">
                        <a:effectLst/>
                      </a:endParaRPr>
                    </a:p>
                    <a:p>
                      <a:pPr marL="0" marR="0" algn="l">
                        <a:lnSpc>
                          <a:spcPts val="1000"/>
                        </a:lnSpc>
                        <a:spcBef>
                          <a:spcPts val="0"/>
                        </a:spcBef>
                        <a:spcAft>
                          <a:spcPts val="0"/>
                        </a:spcAft>
                      </a:pPr>
                      <a:r>
                        <a:rPr lang="en-US" sz="1000" dirty="0">
                          <a:effectLst/>
                        </a:rPr>
                        <a:t> </a:t>
                      </a:r>
                      <a:endParaRPr lang="en-US" sz="1100" dirty="0">
                        <a:effectLst/>
                      </a:endParaRPr>
                    </a:p>
                    <a:p>
                      <a:pPr marL="63500" marR="80010" algn="l">
                        <a:lnSpc>
                          <a:spcPts val="1200"/>
                        </a:lnSpc>
                        <a:spcBef>
                          <a:spcPts val="0"/>
                        </a:spcBef>
                        <a:spcAft>
                          <a:spcPts val="0"/>
                        </a:spcAft>
                      </a:pPr>
                      <a:r>
                        <a:rPr lang="en-US" sz="1000" dirty="0">
                          <a:effectLst/>
                        </a:rPr>
                        <a:t>The</a:t>
                      </a:r>
                      <a:r>
                        <a:rPr lang="en-US" sz="1000" spc="40" dirty="0">
                          <a:effectLst/>
                        </a:rPr>
                        <a:t> </a:t>
                      </a:r>
                      <a:r>
                        <a:rPr lang="en-US" sz="1000" dirty="0">
                          <a:effectLst/>
                        </a:rPr>
                        <a:t>finance</a:t>
                      </a:r>
                      <a:r>
                        <a:rPr lang="en-US" sz="1000" spc="65" dirty="0">
                          <a:effectLst/>
                        </a:rPr>
                        <a:t> </a:t>
                      </a:r>
                      <a:r>
                        <a:rPr lang="en-US" sz="1000" dirty="0">
                          <a:effectLst/>
                        </a:rPr>
                        <a:t>committee</a:t>
                      </a:r>
                      <a:r>
                        <a:rPr lang="en-US" sz="1000" spc="95" dirty="0">
                          <a:effectLst/>
                        </a:rPr>
                        <a:t> </a:t>
                      </a:r>
                      <a:r>
                        <a:rPr lang="en-US" sz="1000" dirty="0">
                          <a:effectLst/>
                        </a:rPr>
                        <a:t>monitors</a:t>
                      </a:r>
                      <a:r>
                        <a:rPr lang="en-US" sz="1000" spc="80" dirty="0">
                          <a:effectLst/>
                        </a:rPr>
                        <a:t> </a:t>
                      </a:r>
                      <a:r>
                        <a:rPr lang="en-US" sz="1000" dirty="0">
                          <a:effectLst/>
                        </a:rPr>
                        <a:t>financial</a:t>
                      </a:r>
                      <a:r>
                        <a:rPr lang="en-US" sz="1000" spc="80" dirty="0">
                          <a:effectLst/>
                        </a:rPr>
                        <a:t> </a:t>
                      </a:r>
                      <a:r>
                        <a:rPr lang="en-US" sz="1000" dirty="0">
                          <a:effectLst/>
                        </a:rPr>
                        <a:t>transactions;</a:t>
                      </a:r>
                      <a:r>
                        <a:rPr lang="en-US" sz="1000" spc="110" dirty="0">
                          <a:effectLst/>
                        </a:rPr>
                        <a:t> </a:t>
                      </a:r>
                      <a:r>
                        <a:rPr lang="en-US" sz="1000" dirty="0">
                          <a:effectLst/>
                        </a:rPr>
                        <a:t>the</a:t>
                      </a:r>
                      <a:r>
                        <a:rPr lang="en-US" sz="1000" spc="30" dirty="0">
                          <a:effectLst/>
                        </a:rPr>
                        <a:t> </a:t>
                      </a:r>
                      <a:r>
                        <a:rPr lang="en-US" sz="1000" dirty="0">
                          <a:effectLst/>
                        </a:rPr>
                        <a:t>audit</a:t>
                      </a:r>
                      <a:r>
                        <a:rPr lang="en-US" sz="1000" spc="45" dirty="0">
                          <a:effectLst/>
                        </a:rPr>
                        <a:t> </a:t>
                      </a:r>
                      <a:r>
                        <a:rPr lang="en-US" sz="1000" dirty="0">
                          <a:effectLst/>
                        </a:rPr>
                        <a:t>committee</a:t>
                      </a:r>
                      <a:r>
                        <a:rPr lang="en-US" sz="1000" spc="95" dirty="0">
                          <a:effectLst/>
                        </a:rPr>
                        <a:t> </a:t>
                      </a:r>
                      <a:r>
                        <a:rPr lang="en-US" sz="1000" dirty="0">
                          <a:effectLst/>
                        </a:rPr>
                        <a:t>makes</a:t>
                      </a:r>
                      <a:r>
                        <a:rPr lang="en-US" sz="1000" spc="60" dirty="0">
                          <a:effectLst/>
                        </a:rPr>
                        <a:t> </a:t>
                      </a:r>
                      <a:r>
                        <a:rPr lang="en-US" sz="1000" dirty="0">
                          <a:effectLst/>
                        </a:rPr>
                        <a:t>sure</a:t>
                      </a:r>
                      <a:r>
                        <a:rPr lang="en-US" sz="1000" spc="40" dirty="0">
                          <a:effectLst/>
                        </a:rPr>
                        <a:t> </a:t>
                      </a:r>
                      <a:r>
                        <a:rPr lang="en-US" sz="1000" dirty="0">
                          <a:effectLst/>
                        </a:rPr>
                        <a:t>things</a:t>
                      </a:r>
                      <a:r>
                        <a:rPr lang="en-US" sz="1000" spc="55" dirty="0">
                          <a:effectLst/>
                        </a:rPr>
                        <a:t> </a:t>
                      </a:r>
                      <a:r>
                        <a:rPr lang="en-US" sz="1000" dirty="0">
                          <a:effectLst/>
                        </a:rPr>
                        <a:t>are</a:t>
                      </a:r>
                      <a:r>
                        <a:rPr lang="en-US" sz="1000" spc="30" dirty="0">
                          <a:effectLst/>
                        </a:rPr>
                        <a:t> </a:t>
                      </a:r>
                      <a:r>
                        <a:rPr lang="en-US" sz="1000" dirty="0">
                          <a:effectLst/>
                        </a:rPr>
                        <a:t>done</a:t>
                      </a:r>
                      <a:r>
                        <a:rPr lang="en-US" sz="1000" spc="5" dirty="0">
                          <a:effectLst/>
                        </a:rPr>
                        <a:t> </a:t>
                      </a:r>
                      <a:r>
                        <a:rPr lang="en-US" sz="1000" dirty="0">
                          <a:effectLst/>
                        </a:rPr>
                        <a:t>according</a:t>
                      </a:r>
                      <a:r>
                        <a:rPr lang="en-US" sz="1000" spc="90" dirty="0">
                          <a:effectLst/>
                        </a:rPr>
                        <a:t> </a:t>
                      </a:r>
                      <a:r>
                        <a:rPr lang="en-US" sz="1000" dirty="0">
                          <a:effectLst/>
                        </a:rPr>
                        <a:t>to</a:t>
                      </a:r>
                      <a:r>
                        <a:rPr lang="en-US" sz="1000" spc="20" dirty="0">
                          <a:effectLst/>
                        </a:rPr>
                        <a:t> </a:t>
                      </a:r>
                      <a:r>
                        <a:rPr lang="en-US" sz="1000" dirty="0">
                          <a:effectLst/>
                        </a:rPr>
                        <a:t>policy</a:t>
                      </a:r>
                      <a:r>
                        <a:rPr lang="en-US" sz="1000" spc="55" dirty="0">
                          <a:effectLst/>
                        </a:rPr>
                        <a:t> </a:t>
                      </a:r>
                      <a:r>
                        <a:rPr lang="en-US" sz="1000" dirty="0">
                          <a:effectLst/>
                        </a:rPr>
                        <a:t>and</a:t>
                      </a:r>
                      <a:r>
                        <a:rPr lang="en-US" sz="1000" spc="35" dirty="0">
                          <a:effectLst/>
                        </a:rPr>
                        <a:t> </a:t>
                      </a:r>
                      <a:r>
                        <a:rPr lang="en-US" sz="1000" dirty="0">
                          <a:effectLst/>
                        </a:rPr>
                        <a:t>with</a:t>
                      </a:r>
                      <a:r>
                        <a:rPr lang="en-US" sz="1000" spc="40" dirty="0">
                          <a:effectLst/>
                        </a:rPr>
                        <a:t> </a:t>
                      </a:r>
                      <a:r>
                        <a:rPr lang="en-US" sz="1000" dirty="0">
                          <a:effectLst/>
                        </a:rPr>
                        <a:t>adequate</a:t>
                      </a:r>
                      <a:r>
                        <a:rPr lang="en-US" sz="1000" spc="80" dirty="0">
                          <a:effectLst/>
                        </a:rPr>
                        <a:t> </a:t>
                      </a:r>
                      <a:r>
                        <a:rPr lang="en-US" sz="1000" dirty="0">
                          <a:effectLst/>
                        </a:rPr>
                        <a:t>controls.</a:t>
                      </a:r>
                      <a:endParaRPr lang="en-US" sz="1100" dirty="0">
                        <a:effectLst/>
                      </a:endParaRPr>
                    </a:p>
                    <a:p>
                      <a:pPr marL="0" marR="0" algn="l">
                        <a:lnSpc>
                          <a:spcPts val="600"/>
                        </a:lnSpc>
                        <a:spcBef>
                          <a:spcPts val="0"/>
                        </a:spcBef>
                        <a:spcAft>
                          <a:spcPts val="0"/>
                        </a:spcAft>
                      </a:pPr>
                      <a:r>
                        <a:rPr lang="en-US" sz="600" dirty="0">
                          <a:effectLst/>
                        </a:rPr>
                        <a:t> </a:t>
                      </a:r>
                      <a:endParaRPr lang="en-US" sz="1100" dirty="0">
                        <a:effectLst/>
                      </a:endParaRPr>
                    </a:p>
                    <a:p>
                      <a:pPr marL="63500" marR="106680" algn="l">
                        <a:lnSpc>
                          <a:spcPts val="1200"/>
                        </a:lnSpc>
                        <a:spcBef>
                          <a:spcPts val="0"/>
                        </a:spcBef>
                        <a:spcAft>
                          <a:spcPts val="0"/>
                        </a:spcAft>
                      </a:pPr>
                      <a:r>
                        <a:rPr lang="en-US" sz="1000" dirty="0">
                          <a:effectLst/>
                        </a:rPr>
                        <a:t>The</a:t>
                      </a:r>
                      <a:r>
                        <a:rPr lang="en-US" sz="1000" spc="40" dirty="0">
                          <a:effectLst/>
                        </a:rPr>
                        <a:t> </a:t>
                      </a:r>
                      <a:r>
                        <a:rPr lang="en-US" sz="1000" dirty="0">
                          <a:effectLst/>
                        </a:rPr>
                        <a:t>finance</a:t>
                      </a:r>
                      <a:r>
                        <a:rPr lang="en-US" sz="1000" spc="65" dirty="0">
                          <a:effectLst/>
                        </a:rPr>
                        <a:t> </a:t>
                      </a:r>
                      <a:r>
                        <a:rPr lang="en-US" sz="1000" dirty="0">
                          <a:effectLst/>
                        </a:rPr>
                        <a:t>committee</a:t>
                      </a:r>
                      <a:r>
                        <a:rPr lang="en-US" sz="1000" spc="95" dirty="0">
                          <a:effectLst/>
                        </a:rPr>
                        <a:t> </a:t>
                      </a:r>
                      <a:r>
                        <a:rPr lang="en-US" sz="1000" dirty="0">
                          <a:effectLst/>
                        </a:rPr>
                        <a:t>provides</a:t>
                      </a:r>
                      <a:r>
                        <a:rPr lang="en-US" sz="1000" spc="80" dirty="0">
                          <a:effectLst/>
                        </a:rPr>
                        <a:t> </a:t>
                      </a:r>
                      <a:r>
                        <a:rPr lang="en-US" sz="1000" dirty="0">
                          <a:effectLst/>
                        </a:rPr>
                        <a:t>guidance</a:t>
                      </a:r>
                      <a:r>
                        <a:rPr lang="en-US" sz="1000" spc="80" dirty="0">
                          <a:effectLst/>
                        </a:rPr>
                        <a:t> </a:t>
                      </a:r>
                      <a:r>
                        <a:rPr lang="en-US" sz="1000" dirty="0">
                          <a:effectLst/>
                        </a:rPr>
                        <a:t>about</a:t>
                      </a:r>
                      <a:r>
                        <a:rPr lang="en-US" sz="1000" spc="50" dirty="0">
                          <a:effectLst/>
                        </a:rPr>
                        <a:t> </a:t>
                      </a:r>
                      <a:r>
                        <a:rPr lang="en-US" sz="1000" dirty="0">
                          <a:effectLst/>
                        </a:rPr>
                        <a:t>what</a:t>
                      </a:r>
                      <a:r>
                        <a:rPr lang="en-US" sz="1000" spc="45" dirty="0">
                          <a:effectLst/>
                        </a:rPr>
                        <a:t> </a:t>
                      </a:r>
                      <a:r>
                        <a:rPr lang="en-US" sz="1000" dirty="0">
                          <a:effectLst/>
                        </a:rPr>
                        <a:t>can</a:t>
                      </a:r>
                      <a:r>
                        <a:rPr lang="en-US" sz="1000" spc="35" dirty="0">
                          <a:effectLst/>
                        </a:rPr>
                        <a:t> </a:t>
                      </a:r>
                      <a:r>
                        <a:rPr lang="en-US" sz="1000" dirty="0">
                          <a:effectLst/>
                        </a:rPr>
                        <a:t>be</a:t>
                      </a:r>
                      <a:r>
                        <a:rPr lang="en-US" sz="1000" spc="25" dirty="0">
                          <a:effectLst/>
                        </a:rPr>
                        <a:t> </a:t>
                      </a:r>
                      <a:r>
                        <a:rPr lang="en-US" sz="1000" dirty="0">
                          <a:effectLst/>
                        </a:rPr>
                        <a:t>done;</a:t>
                      </a:r>
                      <a:r>
                        <a:rPr lang="en-US" sz="1000" spc="50" dirty="0">
                          <a:effectLst/>
                        </a:rPr>
                        <a:t> </a:t>
                      </a:r>
                      <a:r>
                        <a:rPr lang="en-US" sz="1000" dirty="0">
                          <a:effectLst/>
                        </a:rPr>
                        <a:t>the</a:t>
                      </a:r>
                      <a:r>
                        <a:rPr lang="en-US" sz="1000" spc="30" dirty="0">
                          <a:effectLst/>
                        </a:rPr>
                        <a:t> </a:t>
                      </a:r>
                      <a:r>
                        <a:rPr lang="en-US" sz="1000" dirty="0">
                          <a:effectLst/>
                        </a:rPr>
                        <a:t>audit</a:t>
                      </a:r>
                      <a:r>
                        <a:rPr lang="en-US" sz="1000" spc="45" dirty="0">
                          <a:effectLst/>
                        </a:rPr>
                        <a:t> </a:t>
                      </a:r>
                      <a:r>
                        <a:rPr lang="en-US" sz="1000" dirty="0">
                          <a:effectLst/>
                        </a:rPr>
                        <a:t>committee</a:t>
                      </a:r>
                      <a:r>
                        <a:rPr lang="en-US" sz="1000" spc="95" dirty="0">
                          <a:effectLst/>
                        </a:rPr>
                        <a:t> </a:t>
                      </a:r>
                      <a:r>
                        <a:rPr lang="en-US" sz="1000" dirty="0">
                          <a:effectLst/>
                        </a:rPr>
                        <a:t>ensures</a:t>
                      </a:r>
                      <a:r>
                        <a:rPr lang="en-US" sz="1000" spc="70" dirty="0">
                          <a:effectLst/>
                        </a:rPr>
                        <a:t> </a:t>
                      </a:r>
                      <a:r>
                        <a:rPr lang="en-US" sz="1000" dirty="0">
                          <a:effectLst/>
                        </a:rPr>
                        <a:t>that</a:t>
                      </a:r>
                      <a:r>
                        <a:rPr lang="en-US" sz="1000" spc="5" dirty="0">
                          <a:effectLst/>
                        </a:rPr>
                        <a:t> </a:t>
                      </a:r>
                      <a:r>
                        <a:rPr lang="en-US" sz="1000" dirty="0">
                          <a:effectLst/>
                        </a:rPr>
                        <a:t>independent</a:t>
                      </a:r>
                      <a:r>
                        <a:rPr lang="en-US" sz="1000" spc="110" dirty="0">
                          <a:effectLst/>
                        </a:rPr>
                        <a:t> </a:t>
                      </a:r>
                      <a:r>
                        <a:rPr lang="en-US" sz="1000" dirty="0">
                          <a:effectLst/>
                        </a:rPr>
                        <a:t>oversight</a:t>
                      </a:r>
                      <a:r>
                        <a:rPr lang="en-US" sz="1000" spc="85" dirty="0">
                          <a:effectLst/>
                        </a:rPr>
                        <a:t> </a:t>
                      </a:r>
                      <a:r>
                        <a:rPr lang="en-US" sz="1000" dirty="0">
                          <a:effectLst/>
                        </a:rPr>
                        <a:t>occurs.</a:t>
                      </a:r>
                      <a:endParaRPr lang="en-US" sz="1100" dirty="0">
                        <a:effectLst/>
                      </a:endParaRPr>
                    </a:p>
                    <a:p>
                      <a:pPr marL="63500" marR="106680" algn="l">
                        <a:lnSpc>
                          <a:spcPts val="1200"/>
                        </a:lnSpc>
                        <a:spcBef>
                          <a:spcPts val="0"/>
                        </a:spcBef>
                        <a:spcAft>
                          <a:spcPts val="0"/>
                        </a:spcAft>
                      </a:pPr>
                      <a:r>
                        <a:rPr lang="en-US" sz="1000" dirty="0">
                          <a:effectLst/>
                        </a:rPr>
                        <a:t> </a:t>
                      </a:r>
                      <a:endParaRPr lang="en-US" sz="1100" dirty="0">
                        <a:effectLst/>
                      </a:endParaRPr>
                    </a:p>
                    <a:p>
                      <a:pPr marL="63500" marR="106680" algn="l">
                        <a:lnSpc>
                          <a:spcPts val="1200"/>
                        </a:lnSpc>
                        <a:spcBef>
                          <a:spcPts val="0"/>
                        </a:spcBef>
                        <a:spcAft>
                          <a:spcPts val="0"/>
                        </a:spcAft>
                      </a:pPr>
                      <a:r>
                        <a:rPr lang="en-US" sz="1000" dirty="0">
                          <a:effectLst/>
                        </a:rPr>
                        <a:t> </a:t>
                      </a:r>
                      <a:endParaRPr lang="en-US" sz="1100" dirty="0">
                        <a:effectLst/>
                      </a:endParaRPr>
                    </a:p>
                    <a:p>
                      <a:pPr marL="63500" marR="106680" algn="l">
                        <a:lnSpc>
                          <a:spcPts val="1200"/>
                        </a:lnSpc>
                        <a:spcBef>
                          <a:spcPts val="0"/>
                        </a:spcBef>
                        <a:spcAft>
                          <a:spcPts val="0"/>
                        </a:spcAft>
                      </a:pPr>
                      <a:r>
                        <a:rPr lang="en-US" sz="1000" dirty="0">
                          <a:effectLst/>
                        </a:rPr>
                        <a:t> Source: Nonprofit</a:t>
                      </a:r>
                      <a:r>
                        <a:rPr lang="en-US" sz="1000" spc="90" dirty="0">
                          <a:effectLst/>
                        </a:rPr>
                        <a:t> </a:t>
                      </a:r>
                      <a:r>
                        <a:rPr lang="en-US" sz="1000" dirty="0">
                          <a:effectLst/>
                        </a:rPr>
                        <a:t>Risk</a:t>
                      </a:r>
                      <a:r>
                        <a:rPr lang="en-US" sz="1000" spc="45" dirty="0">
                          <a:effectLst/>
                        </a:rPr>
                        <a:t> </a:t>
                      </a:r>
                      <a:r>
                        <a:rPr lang="en-US" sz="1000" dirty="0">
                          <a:effectLst/>
                        </a:rPr>
                        <a:t>Management</a:t>
                      </a:r>
                      <a:r>
                        <a:rPr lang="en-US" sz="1000" spc="115" dirty="0">
                          <a:effectLst/>
                        </a:rPr>
                        <a:t> </a:t>
                      </a:r>
                      <a:r>
                        <a:rPr lang="en-US" sz="1000" dirty="0">
                          <a:effectLst/>
                        </a:rPr>
                        <a:t>Center</a:t>
                      </a:r>
                      <a:r>
                        <a:rPr lang="en-US" sz="1000" spc="60" dirty="0">
                          <a:effectLst/>
                        </a:rPr>
                        <a:t> Website</a:t>
                      </a:r>
                      <a:endParaRPr lang="en-US" sz="1100" dirty="0">
                        <a:effectLst/>
                      </a:endParaRPr>
                    </a:p>
                    <a:p>
                      <a:pPr marL="25400" marR="0" algn="ctr">
                        <a:lnSpc>
                          <a:spcPct val="115000"/>
                        </a:lnSpc>
                        <a:spcBef>
                          <a:spcPts val="0"/>
                        </a:spcBef>
                        <a:spcAft>
                          <a:spcPts val="0"/>
                        </a:spcAft>
                      </a:pPr>
                      <a:r>
                        <a:rPr lang="en-US" sz="1000" u="none" strike="noStrike" spc="0" dirty="0">
                          <a:effectLst/>
                          <a:hlinkClick r:id="rId3"/>
                        </a:rPr>
                        <a:t>www.nonprofitrisk.org</a:t>
                      </a:r>
                      <a:r>
                        <a:rPr lang="en-US" sz="1000" u="none" strike="noStrike" spc="205" dirty="0">
                          <a:effectLst/>
                          <a:hlinkClick r:id="rId3"/>
                        </a:rPr>
                        <a:t> </a:t>
                      </a:r>
                      <a:endParaRPr lang="en-US" sz="1100" dirty="0">
                        <a:effectLst/>
                      </a:endParaRPr>
                    </a:p>
                    <a:p>
                      <a:pPr marL="0" marR="0" algn="l">
                        <a:lnSpc>
                          <a:spcPct val="115000"/>
                        </a:lnSpc>
                        <a:spcBef>
                          <a:spcPts val="0"/>
                        </a:spcBef>
                        <a:spcAft>
                          <a:spcPts val="1000"/>
                        </a:spcAft>
                      </a:pPr>
                      <a:r>
                        <a:rPr lang="en-US" sz="1100" dirty="0">
                          <a:effectLst/>
                        </a:rPr>
                        <a:t> </a:t>
                      </a:r>
                    </a:p>
                    <a:p>
                      <a:pPr marL="63500" marR="106680" algn="l">
                        <a:lnSpc>
                          <a:spcPts val="1200"/>
                        </a:lnSpc>
                        <a:spcBef>
                          <a:spcPts val="0"/>
                        </a:spcBef>
                        <a:spcAft>
                          <a:spcPts val="0"/>
                        </a:spcAft>
                      </a:pPr>
                      <a:r>
                        <a:rPr lang="en-US" sz="1100" dirty="0">
                          <a:effectLst/>
                        </a:rPr>
                        <a:t> </a:t>
                      </a:r>
                      <a:endParaRPr lang="en-US" sz="1100" dirty="0">
                        <a:effectLst/>
                        <a:latin typeface="Calibri"/>
                        <a:ea typeface="Calibri"/>
                        <a:cs typeface="Times New Roman"/>
                      </a:endParaRPr>
                    </a:p>
                  </a:txBody>
                  <a:tcPr marL="0" marR="0" marT="0" marB="0"/>
                </a:tc>
                <a:tc>
                  <a:txBody>
                    <a:bodyPr/>
                    <a:lstStyle/>
                    <a:p>
                      <a:pPr marL="66675" marR="100330" algn="l">
                        <a:lnSpc>
                          <a:spcPts val="1200"/>
                        </a:lnSpc>
                        <a:spcBef>
                          <a:spcPts val="0"/>
                        </a:spcBef>
                        <a:spcAft>
                          <a:spcPts val="0"/>
                        </a:spcAft>
                      </a:pPr>
                      <a:r>
                        <a:rPr lang="en-US" sz="1000" dirty="0">
                          <a:effectLst/>
                        </a:rPr>
                        <a:t>The</a:t>
                      </a:r>
                      <a:r>
                        <a:rPr lang="en-US" sz="1000" spc="40" dirty="0">
                          <a:effectLst/>
                        </a:rPr>
                        <a:t> </a:t>
                      </a:r>
                      <a:r>
                        <a:rPr lang="en-US" sz="1000" dirty="0">
                          <a:effectLst/>
                        </a:rPr>
                        <a:t>finance</a:t>
                      </a:r>
                      <a:r>
                        <a:rPr lang="en-US" sz="1000" spc="65" dirty="0">
                          <a:effectLst/>
                        </a:rPr>
                        <a:t> </a:t>
                      </a:r>
                      <a:r>
                        <a:rPr lang="en-US" sz="1000" dirty="0">
                          <a:effectLst/>
                        </a:rPr>
                        <a:t>committee</a:t>
                      </a:r>
                      <a:r>
                        <a:rPr lang="en-US" sz="1000" spc="95" dirty="0">
                          <a:effectLst/>
                        </a:rPr>
                        <a:t> </a:t>
                      </a:r>
                      <a:r>
                        <a:rPr lang="en-US" sz="1000" dirty="0">
                          <a:effectLst/>
                        </a:rPr>
                        <a:t>shall</a:t>
                      </a:r>
                      <a:r>
                        <a:rPr lang="en-US" sz="1000" spc="45" dirty="0">
                          <a:effectLst/>
                        </a:rPr>
                        <a:t> </a:t>
                      </a:r>
                      <a:r>
                        <a:rPr lang="en-US" sz="1000" dirty="0">
                          <a:effectLst/>
                        </a:rPr>
                        <a:t>oversee</a:t>
                      </a:r>
                      <a:r>
                        <a:rPr lang="en-US" sz="1000" spc="70" dirty="0">
                          <a:effectLst/>
                        </a:rPr>
                        <a:t> </a:t>
                      </a:r>
                      <a:r>
                        <a:rPr lang="en-US" sz="1000" dirty="0">
                          <a:effectLst/>
                        </a:rPr>
                        <a:t>the</a:t>
                      </a:r>
                      <a:r>
                        <a:rPr lang="en-US" sz="1000" spc="30" dirty="0">
                          <a:effectLst/>
                        </a:rPr>
                        <a:t> </a:t>
                      </a:r>
                      <a:r>
                        <a:rPr lang="en-US" sz="1000" dirty="0">
                          <a:effectLst/>
                        </a:rPr>
                        <a:t>preparation</a:t>
                      </a:r>
                      <a:r>
                        <a:rPr lang="en-US" sz="1000" spc="100" dirty="0">
                          <a:effectLst/>
                        </a:rPr>
                        <a:t> </a:t>
                      </a:r>
                      <a:r>
                        <a:rPr lang="en-US" sz="1000" dirty="0">
                          <a:effectLst/>
                        </a:rPr>
                        <a:t>of</a:t>
                      </a:r>
                      <a:r>
                        <a:rPr lang="en-US" sz="1000" spc="20" dirty="0">
                          <a:effectLst/>
                        </a:rPr>
                        <a:t> </a:t>
                      </a:r>
                      <a:r>
                        <a:rPr lang="en-US" sz="1000" dirty="0">
                          <a:effectLst/>
                        </a:rPr>
                        <a:t>the</a:t>
                      </a:r>
                      <a:r>
                        <a:rPr lang="en-US" sz="1000" spc="30" dirty="0">
                          <a:effectLst/>
                        </a:rPr>
                        <a:t> </a:t>
                      </a:r>
                      <a:r>
                        <a:rPr lang="en-US" sz="1000" dirty="0">
                          <a:effectLst/>
                        </a:rPr>
                        <a:t>annual</a:t>
                      </a:r>
                      <a:r>
                        <a:rPr lang="en-US" sz="1000" spc="60" dirty="0">
                          <a:effectLst/>
                        </a:rPr>
                        <a:t> </a:t>
                      </a:r>
                      <a:r>
                        <a:rPr lang="en-US" sz="1000" dirty="0">
                          <a:effectLst/>
                        </a:rPr>
                        <a:t>budget</a:t>
                      </a:r>
                      <a:r>
                        <a:rPr lang="en-US" sz="1000" spc="60" dirty="0">
                          <a:effectLst/>
                        </a:rPr>
                        <a:t> </a:t>
                      </a:r>
                      <a:r>
                        <a:rPr lang="en-US" sz="1000" dirty="0">
                          <a:effectLst/>
                        </a:rPr>
                        <a:t>and</a:t>
                      </a:r>
                      <a:r>
                        <a:rPr lang="en-US" sz="1000" spc="35" dirty="0">
                          <a:effectLst/>
                        </a:rPr>
                        <a:t> </a:t>
                      </a:r>
                      <a:r>
                        <a:rPr lang="en-US" sz="1000" dirty="0">
                          <a:effectLst/>
                        </a:rPr>
                        <a:t>financial</a:t>
                      </a:r>
                      <a:r>
                        <a:rPr lang="en-US" sz="1000" spc="80" dirty="0">
                          <a:effectLst/>
                        </a:rPr>
                        <a:t> </a:t>
                      </a:r>
                      <a:r>
                        <a:rPr lang="en-US" sz="1000" dirty="0">
                          <a:effectLst/>
                        </a:rPr>
                        <a:t>statements.</a:t>
                      </a:r>
                      <a:endParaRPr lang="en-US" sz="1100" dirty="0">
                        <a:effectLst/>
                      </a:endParaRPr>
                    </a:p>
                    <a:p>
                      <a:pPr marL="0" marR="0" algn="l">
                        <a:lnSpc>
                          <a:spcPts val="1000"/>
                        </a:lnSpc>
                        <a:spcBef>
                          <a:spcPts val="0"/>
                        </a:spcBef>
                        <a:spcAft>
                          <a:spcPts val="0"/>
                        </a:spcAft>
                      </a:pPr>
                      <a:r>
                        <a:rPr lang="en-US" sz="1000" dirty="0">
                          <a:effectLst/>
                        </a:rPr>
                        <a:t> </a:t>
                      </a:r>
                      <a:endParaRPr lang="en-US" sz="1100" dirty="0">
                        <a:effectLst/>
                      </a:endParaRPr>
                    </a:p>
                    <a:p>
                      <a:pPr marL="66675" marR="8890" algn="l">
                        <a:lnSpc>
                          <a:spcPts val="1200"/>
                        </a:lnSpc>
                        <a:spcBef>
                          <a:spcPts val="0"/>
                        </a:spcBef>
                        <a:spcAft>
                          <a:spcPts val="0"/>
                        </a:spcAft>
                      </a:pPr>
                      <a:r>
                        <a:rPr lang="en-US" sz="1000" dirty="0">
                          <a:effectLst/>
                        </a:rPr>
                        <a:t>The</a:t>
                      </a:r>
                      <a:r>
                        <a:rPr lang="en-US" sz="1000" spc="40" dirty="0">
                          <a:effectLst/>
                        </a:rPr>
                        <a:t> </a:t>
                      </a:r>
                      <a:r>
                        <a:rPr lang="en-US" sz="1000" dirty="0">
                          <a:effectLst/>
                        </a:rPr>
                        <a:t>finance</a:t>
                      </a:r>
                      <a:r>
                        <a:rPr lang="en-US" sz="1000" spc="65" dirty="0">
                          <a:effectLst/>
                        </a:rPr>
                        <a:t> </a:t>
                      </a:r>
                      <a:r>
                        <a:rPr lang="en-US" sz="1000" dirty="0">
                          <a:effectLst/>
                        </a:rPr>
                        <a:t>committee</a:t>
                      </a:r>
                      <a:r>
                        <a:rPr lang="en-US" sz="1000" spc="95" dirty="0">
                          <a:effectLst/>
                        </a:rPr>
                        <a:t> </a:t>
                      </a:r>
                      <a:r>
                        <a:rPr lang="en-US" sz="1000" dirty="0">
                          <a:effectLst/>
                        </a:rPr>
                        <a:t>shall</a:t>
                      </a:r>
                      <a:r>
                        <a:rPr lang="en-US" sz="1000" spc="45" dirty="0">
                          <a:effectLst/>
                        </a:rPr>
                        <a:t> </a:t>
                      </a:r>
                      <a:r>
                        <a:rPr lang="en-US" sz="1000" dirty="0">
                          <a:effectLst/>
                        </a:rPr>
                        <a:t>oversee</a:t>
                      </a:r>
                      <a:r>
                        <a:rPr lang="en-US" sz="1000" spc="70" dirty="0">
                          <a:effectLst/>
                        </a:rPr>
                        <a:t> </a:t>
                      </a:r>
                      <a:r>
                        <a:rPr lang="en-US" sz="1000" dirty="0">
                          <a:effectLst/>
                        </a:rPr>
                        <a:t>the</a:t>
                      </a:r>
                      <a:r>
                        <a:rPr lang="en-US" sz="1000" spc="30" dirty="0">
                          <a:effectLst/>
                        </a:rPr>
                        <a:t> </a:t>
                      </a:r>
                      <a:r>
                        <a:rPr lang="en-US" sz="1000" dirty="0">
                          <a:effectLst/>
                        </a:rPr>
                        <a:t>administration,</a:t>
                      </a:r>
                      <a:r>
                        <a:rPr lang="en-US" sz="1000" spc="130" dirty="0">
                          <a:effectLst/>
                        </a:rPr>
                        <a:t> </a:t>
                      </a:r>
                      <a:r>
                        <a:rPr lang="en-US" sz="1000" dirty="0">
                          <a:effectLst/>
                        </a:rPr>
                        <a:t>collection,</a:t>
                      </a:r>
                      <a:r>
                        <a:rPr lang="en-US" sz="1000" spc="95" dirty="0">
                          <a:effectLst/>
                        </a:rPr>
                        <a:t> </a:t>
                      </a:r>
                      <a:r>
                        <a:rPr lang="en-US" sz="1000" dirty="0">
                          <a:effectLst/>
                        </a:rPr>
                        <a:t>and</a:t>
                      </a:r>
                      <a:r>
                        <a:rPr lang="en-US" sz="1000" spc="35" dirty="0">
                          <a:effectLst/>
                        </a:rPr>
                        <a:t> </a:t>
                      </a:r>
                      <a:r>
                        <a:rPr lang="en-US" sz="1000" dirty="0">
                          <a:effectLst/>
                        </a:rPr>
                        <a:t>disbursement</a:t>
                      </a:r>
                      <a:r>
                        <a:rPr lang="en-US" sz="1000" spc="115" dirty="0">
                          <a:effectLst/>
                        </a:rPr>
                        <a:t> </a:t>
                      </a:r>
                      <a:r>
                        <a:rPr lang="en-US" sz="1000" dirty="0">
                          <a:effectLst/>
                        </a:rPr>
                        <a:t>of</a:t>
                      </a:r>
                      <a:r>
                        <a:rPr lang="en-US" sz="1000" spc="25" dirty="0">
                          <a:effectLst/>
                        </a:rPr>
                        <a:t> </a:t>
                      </a:r>
                      <a:r>
                        <a:rPr lang="en-US" sz="1000" dirty="0">
                          <a:effectLst/>
                        </a:rPr>
                        <a:t>the</a:t>
                      </a:r>
                      <a:r>
                        <a:rPr lang="en-US" sz="1000" spc="30" dirty="0">
                          <a:effectLst/>
                        </a:rPr>
                        <a:t> </a:t>
                      </a:r>
                      <a:r>
                        <a:rPr lang="en-US" sz="1000" dirty="0">
                          <a:effectLst/>
                        </a:rPr>
                        <a:t>financial</a:t>
                      </a:r>
                      <a:r>
                        <a:rPr lang="en-US" sz="1000" spc="5" dirty="0">
                          <a:effectLst/>
                        </a:rPr>
                        <a:t> </a:t>
                      </a:r>
                      <a:r>
                        <a:rPr lang="en-US" sz="1000" dirty="0">
                          <a:effectLst/>
                        </a:rPr>
                        <a:t>resources</a:t>
                      </a:r>
                      <a:r>
                        <a:rPr lang="en-US" sz="1000" spc="85" dirty="0">
                          <a:effectLst/>
                        </a:rPr>
                        <a:t> </a:t>
                      </a:r>
                      <a:r>
                        <a:rPr lang="en-US" sz="1000" dirty="0">
                          <a:effectLst/>
                        </a:rPr>
                        <a:t>of</a:t>
                      </a:r>
                      <a:r>
                        <a:rPr lang="en-US" sz="1000" spc="20" dirty="0">
                          <a:effectLst/>
                        </a:rPr>
                        <a:t> </a:t>
                      </a:r>
                      <a:r>
                        <a:rPr lang="en-US" sz="1000" dirty="0">
                          <a:effectLst/>
                        </a:rPr>
                        <a:t>the</a:t>
                      </a:r>
                      <a:r>
                        <a:rPr lang="en-US" sz="1000" spc="30" dirty="0">
                          <a:effectLst/>
                        </a:rPr>
                        <a:t> </a:t>
                      </a:r>
                      <a:r>
                        <a:rPr lang="en-US" sz="1000" dirty="0">
                          <a:effectLst/>
                        </a:rPr>
                        <a:t>organization.</a:t>
                      </a:r>
                      <a:endParaRPr lang="en-US" sz="1100" dirty="0">
                        <a:effectLst/>
                      </a:endParaRPr>
                    </a:p>
                    <a:p>
                      <a:pPr marL="0" marR="0" algn="l">
                        <a:lnSpc>
                          <a:spcPts val="600"/>
                        </a:lnSpc>
                        <a:spcBef>
                          <a:spcPts val="0"/>
                        </a:spcBef>
                        <a:spcAft>
                          <a:spcPts val="0"/>
                        </a:spcAft>
                      </a:pPr>
                      <a:r>
                        <a:rPr lang="en-US" sz="600" dirty="0">
                          <a:effectLst/>
                        </a:rPr>
                        <a:t> </a:t>
                      </a:r>
                      <a:endParaRPr lang="en-US" sz="1100" dirty="0">
                        <a:effectLst/>
                      </a:endParaRPr>
                    </a:p>
                    <a:p>
                      <a:pPr marL="66675" marR="0" algn="l">
                        <a:lnSpc>
                          <a:spcPts val="1200"/>
                        </a:lnSpc>
                        <a:spcBef>
                          <a:spcPts val="0"/>
                        </a:spcBef>
                        <a:spcAft>
                          <a:spcPts val="0"/>
                        </a:spcAft>
                      </a:pPr>
                      <a:r>
                        <a:rPr lang="en-US" sz="1000" dirty="0">
                          <a:effectLst/>
                        </a:rPr>
                        <a:t>The</a:t>
                      </a:r>
                      <a:r>
                        <a:rPr lang="en-US" sz="1000" spc="40" dirty="0">
                          <a:effectLst/>
                        </a:rPr>
                        <a:t> </a:t>
                      </a:r>
                      <a:r>
                        <a:rPr lang="en-US" sz="1000" dirty="0">
                          <a:effectLst/>
                        </a:rPr>
                        <a:t>finance</a:t>
                      </a:r>
                      <a:r>
                        <a:rPr lang="en-US" sz="1000" spc="65" dirty="0">
                          <a:effectLst/>
                        </a:rPr>
                        <a:t> </a:t>
                      </a:r>
                      <a:r>
                        <a:rPr lang="en-US" sz="1000" dirty="0">
                          <a:effectLst/>
                        </a:rPr>
                        <a:t>committee</a:t>
                      </a:r>
                      <a:r>
                        <a:rPr lang="en-US" sz="1000" spc="95" dirty="0">
                          <a:effectLst/>
                        </a:rPr>
                        <a:t> </a:t>
                      </a:r>
                      <a:r>
                        <a:rPr lang="en-US" sz="1000" dirty="0">
                          <a:effectLst/>
                        </a:rPr>
                        <a:t>shall</a:t>
                      </a:r>
                      <a:r>
                        <a:rPr lang="en-US" sz="1000" spc="45" dirty="0">
                          <a:effectLst/>
                        </a:rPr>
                        <a:t> </a:t>
                      </a:r>
                      <a:r>
                        <a:rPr lang="en-US" sz="1000" dirty="0">
                          <a:effectLst/>
                        </a:rPr>
                        <a:t>advise</a:t>
                      </a:r>
                      <a:r>
                        <a:rPr lang="en-US" sz="1000" spc="60" dirty="0">
                          <a:effectLst/>
                        </a:rPr>
                        <a:t> </a:t>
                      </a:r>
                      <a:r>
                        <a:rPr lang="en-US" sz="1000" dirty="0">
                          <a:effectLst/>
                        </a:rPr>
                        <a:t>the</a:t>
                      </a:r>
                      <a:r>
                        <a:rPr lang="en-US" sz="1000" spc="30" dirty="0">
                          <a:effectLst/>
                        </a:rPr>
                        <a:t> </a:t>
                      </a:r>
                      <a:r>
                        <a:rPr lang="en-US" sz="1000" dirty="0">
                          <a:effectLst/>
                        </a:rPr>
                        <a:t>board</a:t>
                      </a:r>
                      <a:r>
                        <a:rPr lang="en-US" sz="1000" spc="55" dirty="0">
                          <a:effectLst/>
                        </a:rPr>
                        <a:t> </a:t>
                      </a:r>
                      <a:r>
                        <a:rPr lang="en-US" sz="1000" dirty="0">
                          <a:effectLst/>
                        </a:rPr>
                        <a:t>with</a:t>
                      </a:r>
                      <a:r>
                        <a:rPr lang="en-US" sz="1000" spc="40" dirty="0">
                          <a:effectLst/>
                        </a:rPr>
                        <a:t> </a:t>
                      </a:r>
                      <a:r>
                        <a:rPr lang="en-US" sz="1000" dirty="0">
                          <a:effectLst/>
                        </a:rPr>
                        <a:t>respect</a:t>
                      </a:r>
                      <a:r>
                        <a:rPr lang="en-US" sz="1000" spc="65" dirty="0">
                          <a:effectLst/>
                        </a:rPr>
                        <a:t> </a:t>
                      </a:r>
                      <a:r>
                        <a:rPr lang="en-US" sz="1000" dirty="0">
                          <a:effectLst/>
                        </a:rPr>
                        <a:t>to</a:t>
                      </a:r>
                      <a:r>
                        <a:rPr lang="en-US" sz="1000" spc="20" dirty="0">
                          <a:effectLst/>
                        </a:rPr>
                        <a:t> </a:t>
                      </a:r>
                      <a:r>
                        <a:rPr lang="en-US" sz="1000" dirty="0">
                          <a:effectLst/>
                        </a:rPr>
                        <a:t>making</a:t>
                      </a:r>
                      <a:r>
                        <a:rPr lang="en-US" sz="1000" spc="70" dirty="0">
                          <a:effectLst/>
                        </a:rPr>
                        <a:t> </a:t>
                      </a:r>
                      <a:r>
                        <a:rPr lang="en-US" sz="1000" dirty="0">
                          <a:effectLst/>
                        </a:rPr>
                        <a:t>significant</a:t>
                      </a:r>
                      <a:r>
                        <a:rPr lang="en-US" sz="1000" spc="95" dirty="0">
                          <a:effectLst/>
                        </a:rPr>
                        <a:t> </a:t>
                      </a:r>
                      <a:r>
                        <a:rPr lang="en-US" sz="1000" dirty="0">
                          <a:effectLst/>
                        </a:rPr>
                        <a:t>financial</a:t>
                      </a:r>
                      <a:r>
                        <a:rPr lang="en-US" sz="1000" spc="80" dirty="0">
                          <a:effectLst/>
                        </a:rPr>
                        <a:t> </a:t>
                      </a:r>
                      <a:r>
                        <a:rPr lang="en-US" sz="1000" dirty="0">
                          <a:effectLst/>
                        </a:rPr>
                        <a:t>decisions.</a:t>
                      </a:r>
                      <a:endParaRPr lang="en-US" sz="1100" dirty="0">
                        <a:effectLst/>
                        <a:latin typeface="Calibri"/>
                        <a:ea typeface="Calibri"/>
                        <a:cs typeface="Times New Roman"/>
                      </a:endParaRPr>
                    </a:p>
                  </a:txBody>
                  <a:tcPr marL="0" marR="0" marT="0" marB="0"/>
                </a:tc>
                <a:extLst>
                  <a:ext uri="{0D108BD9-81ED-4DB2-BD59-A6C34878D82A}">
                    <a16:rowId xmlns:a16="http://schemas.microsoft.com/office/drawing/2014/main" val="10001"/>
                  </a:ext>
                </a:extLst>
              </a:tr>
            </a:tbl>
          </a:graphicData>
        </a:graphic>
      </p:graphicFrame>
      <p:sp>
        <p:nvSpPr>
          <p:cNvPr id="7" name="Rectangle 2"/>
          <p:cNvSpPr>
            <a:spLocks noChangeArrowheads="1"/>
          </p:cNvSpPr>
          <p:nvPr/>
        </p:nvSpPr>
        <p:spPr bwMode="auto">
          <a:xfrm>
            <a:off x="2259990" y="1015941"/>
            <a:ext cx="3768980"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What's The Difference</a:t>
            </a:r>
            <a:r>
              <a:rPr kumimoji="0" lang="en-US" altLang="en-US"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endParaRPr kumimoji="0" lang="en-US" altLang="en-US" sz="6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Audit Committee vs. Finance Committee</a:t>
            </a:r>
            <a:endParaRPr kumimoji="0" lang="en-US" altLang="en-US" sz="600" b="1"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07107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What is Governance?</a:t>
            </a:r>
          </a:p>
        </p:txBody>
      </p:sp>
      <p:sp>
        <p:nvSpPr>
          <p:cNvPr id="2" name="Content Placeholder 1"/>
          <p:cNvSpPr>
            <a:spLocks noGrp="1"/>
          </p:cNvSpPr>
          <p:nvPr>
            <p:ph idx="1"/>
          </p:nvPr>
        </p:nvSpPr>
        <p:spPr/>
        <p:txBody>
          <a:bodyPr>
            <a:normAutofit/>
          </a:bodyPr>
          <a:lstStyle/>
          <a:p>
            <a:pPr marL="457200" indent="-457200">
              <a:buFont typeface="Wingdings" panose="05000000000000000000" pitchFamily="2" charset="2"/>
              <a:buChar char="§"/>
            </a:pPr>
            <a:r>
              <a:rPr lang="en-US" cap="none" dirty="0"/>
              <a:t>Processes and decisions that seek to define actions, grant power and verify performance through:</a:t>
            </a:r>
          </a:p>
          <a:p>
            <a:pPr marL="1257300" lvl="2" indent="-457200">
              <a:buFont typeface="Wingdings" panose="05000000000000000000" pitchFamily="2" charset="2"/>
              <a:buChar char="§"/>
            </a:pPr>
            <a:r>
              <a:rPr lang="en-US" cap="none" dirty="0"/>
              <a:t>Decision making processes in the administration of the organization</a:t>
            </a:r>
          </a:p>
          <a:p>
            <a:pPr marL="1257300" lvl="2" indent="-457200">
              <a:buFont typeface="Wingdings" panose="05000000000000000000" pitchFamily="2" charset="2"/>
              <a:buChar char="§"/>
            </a:pPr>
            <a:r>
              <a:rPr lang="en-US" cap="none" dirty="0"/>
              <a:t>Works for the benefit of the public</a:t>
            </a:r>
          </a:p>
          <a:p>
            <a:pPr marL="1257300" lvl="2" indent="-457200">
              <a:buFont typeface="Wingdings" panose="05000000000000000000" pitchFamily="2" charset="2"/>
              <a:buChar char="§"/>
            </a:pPr>
            <a:r>
              <a:rPr lang="en-US" cap="none" dirty="0"/>
              <a:t>Set of relationships and processes to direct and control the organization in order to achieve goals and objectives of the organization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Questions??</a:t>
            </a:r>
            <a:endParaRPr lang="en-US" dirty="0"/>
          </a:p>
        </p:txBody>
      </p:sp>
      <p:pic>
        <p:nvPicPr>
          <p:cNvPr id="4" name="Picture 2" descr="http://t0.gstatic.com/images?q=tbn:ANd9GcRAygBN6uRlfACVz9eQX4uJW1UYlJCVHKXKDQXYNWDr_b9gmJYK"/>
          <p:cNvPicPr>
            <a:picLocks noChangeAspect="1" noChangeArrowheads="1"/>
          </p:cNvPicPr>
          <p:nvPr/>
        </p:nvPicPr>
        <p:blipFill>
          <a:blip r:embed="rId2" cstate="print"/>
          <a:srcRect/>
          <a:stretch>
            <a:fillRect/>
          </a:stretch>
        </p:blipFill>
        <p:spPr bwMode="auto">
          <a:xfrm>
            <a:off x="2667000" y="1600200"/>
            <a:ext cx="3505200" cy="4377140"/>
          </a:xfrm>
          <a:prstGeom prst="rect">
            <a:avLst/>
          </a:prstGeom>
          <a:noFill/>
        </p:spPr>
      </p:pic>
    </p:spTree>
    <p:extLst>
      <p:ext uri="{BB962C8B-B14F-4D97-AF65-F5344CB8AC3E}">
        <p14:creationId xmlns:p14="http://schemas.microsoft.com/office/powerpoint/2010/main" val="26903549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71954"/>
            <a:ext cx="8229600" cy="4525963"/>
          </a:xfrm>
        </p:spPr>
        <p:txBody>
          <a:bodyPr>
            <a:normAutofit/>
          </a:bodyPr>
          <a:lstStyle/>
          <a:p>
            <a:pPr marL="0" lvl="5" indent="0">
              <a:buNone/>
            </a:pPr>
            <a:r>
              <a:rPr lang="en-US" sz="2400" b="1" dirty="0">
                <a:solidFill>
                  <a:srgbClr val="462242"/>
                </a:solidFill>
                <a:latin typeface="Gotham"/>
              </a:rPr>
              <a:t>Karen Kent, CPA</a:t>
            </a:r>
          </a:p>
          <a:p>
            <a:pPr marL="0" lvl="5" indent="0">
              <a:buNone/>
            </a:pPr>
            <a:r>
              <a:rPr lang="en-US" sz="2400" dirty="0">
                <a:solidFill>
                  <a:srgbClr val="462242"/>
                </a:solidFill>
                <a:latin typeface="Gotham"/>
              </a:rPr>
              <a:t>Principal</a:t>
            </a:r>
          </a:p>
          <a:p>
            <a:pPr marL="0" lvl="5" indent="0">
              <a:buNone/>
            </a:pPr>
            <a:r>
              <a:rPr lang="en-US" sz="2400" dirty="0">
                <a:solidFill>
                  <a:srgbClr val="462242"/>
                </a:solidFill>
                <a:latin typeface="Gotham"/>
              </a:rPr>
              <a:t>Direct Line: 781-849-5305</a:t>
            </a:r>
          </a:p>
          <a:p>
            <a:pPr marL="0" lvl="5" indent="0">
              <a:buNone/>
            </a:pPr>
            <a:r>
              <a:rPr lang="en-US" sz="2400" dirty="0">
                <a:solidFill>
                  <a:srgbClr val="462242"/>
                </a:solidFill>
                <a:latin typeface="Gotham"/>
              </a:rPr>
              <a:t>Email: </a:t>
            </a:r>
            <a:r>
              <a:rPr lang="en-US" sz="2400" dirty="0">
                <a:solidFill>
                  <a:srgbClr val="462242"/>
                </a:solidFill>
                <a:latin typeface="Gotham"/>
                <a:hlinkClick r:id="rId3"/>
              </a:rPr>
              <a:t>kkent@kpm-us.com</a:t>
            </a:r>
            <a:endParaRPr lang="en-US" sz="2400" dirty="0">
              <a:solidFill>
                <a:srgbClr val="462242"/>
              </a:solidFill>
              <a:latin typeface="Gotham"/>
            </a:endParaRPr>
          </a:p>
          <a:p>
            <a:pPr marL="0" lvl="5" indent="0">
              <a:buNone/>
            </a:pPr>
            <a:endParaRPr lang="en-US" sz="2400" dirty="0">
              <a:solidFill>
                <a:srgbClr val="462242"/>
              </a:solidFill>
              <a:latin typeface="Gotham"/>
            </a:endParaRPr>
          </a:p>
          <a:p>
            <a:pPr marL="0" lvl="5" indent="0">
              <a:buNone/>
            </a:pPr>
            <a:r>
              <a:rPr lang="en-US" sz="2400" b="1" dirty="0">
                <a:solidFill>
                  <a:srgbClr val="462242"/>
                </a:solidFill>
                <a:latin typeface="Gotham"/>
              </a:rPr>
              <a:t>James </a:t>
            </a:r>
            <a:r>
              <a:rPr lang="en-US" sz="2400" b="1" dirty="0" err="1">
                <a:solidFill>
                  <a:srgbClr val="462242"/>
                </a:solidFill>
                <a:latin typeface="Gotham"/>
              </a:rPr>
              <a:t>Matzdorff</a:t>
            </a:r>
            <a:r>
              <a:rPr lang="en-US" sz="2400" b="1" dirty="0">
                <a:solidFill>
                  <a:srgbClr val="462242"/>
                </a:solidFill>
                <a:latin typeface="Gotham"/>
              </a:rPr>
              <a:t>, CPA</a:t>
            </a:r>
          </a:p>
          <a:p>
            <a:pPr marL="0" lvl="5" indent="0">
              <a:buNone/>
            </a:pPr>
            <a:r>
              <a:rPr lang="en-US" sz="2400" dirty="0">
                <a:solidFill>
                  <a:srgbClr val="462242"/>
                </a:solidFill>
                <a:latin typeface="Gotham"/>
              </a:rPr>
              <a:t>Manager</a:t>
            </a:r>
          </a:p>
          <a:p>
            <a:pPr marL="0" lvl="5" indent="0">
              <a:buNone/>
            </a:pPr>
            <a:r>
              <a:rPr lang="en-US" sz="2400" dirty="0">
                <a:solidFill>
                  <a:srgbClr val="462242"/>
                </a:solidFill>
                <a:latin typeface="Gotham"/>
              </a:rPr>
              <a:t>Direct Line: 781-849-5384</a:t>
            </a:r>
          </a:p>
          <a:p>
            <a:pPr marL="0" lvl="5" indent="0">
              <a:buNone/>
            </a:pPr>
            <a:r>
              <a:rPr lang="en-US" sz="2400" dirty="0">
                <a:solidFill>
                  <a:srgbClr val="462242"/>
                </a:solidFill>
                <a:latin typeface="Gotham"/>
              </a:rPr>
              <a:t>Email: </a:t>
            </a:r>
            <a:r>
              <a:rPr lang="en-US" sz="2400" dirty="0">
                <a:solidFill>
                  <a:srgbClr val="462242"/>
                </a:solidFill>
                <a:latin typeface="Gotham"/>
                <a:hlinkClick r:id="rId3"/>
              </a:rPr>
              <a:t>jmatzdorff@kpm-us.com</a:t>
            </a:r>
            <a:endParaRPr lang="en-US" sz="2400" dirty="0">
              <a:solidFill>
                <a:srgbClr val="462242"/>
              </a:solidFill>
              <a:latin typeface="Gotham"/>
            </a:endParaRPr>
          </a:p>
          <a:p>
            <a:pPr marL="0" lvl="5" indent="0">
              <a:buNone/>
            </a:pPr>
            <a:endParaRPr lang="en-US" sz="2400" dirty="0">
              <a:solidFill>
                <a:srgbClr val="462242"/>
              </a:solidFill>
              <a:latin typeface="Gotham"/>
            </a:endParaRPr>
          </a:p>
        </p:txBody>
      </p:sp>
      <p:sp>
        <p:nvSpPr>
          <p:cNvPr id="3" name="Title 2"/>
          <p:cNvSpPr>
            <a:spLocks noGrp="1"/>
          </p:cNvSpPr>
          <p:nvPr>
            <p:ph type="title"/>
          </p:nvPr>
        </p:nvSpPr>
        <p:spPr/>
        <p:txBody>
          <a:bodyPr>
            <a:normAutofit fontScale="90000"/>
          </a:bodyPr>
          <a:lstStyle/>
          <a:p>
            <a:r>
              <a:rPr lang="en-US" b="1" dirty="0"/>
              <a:t>Contact Information</a:t>
            </a:r>
          </a:p>
        </p:txBody>
      </p:sp>
    </p:spTree>
    <p:extLst>
      <p:ext uri="{BB962C8B-B14F-4D97-AF65-F5344CB8AC3E}">
        <p14:creationId xmlns:p14="http://schemas.microsoft.com/office/powerpoint/2010/main" val="40683384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Thank You!</a:t>
            </a:r>
            <a:endParaRPr lang="en-US" dirty="0"/>
          </a:p>
        </p:txBody>
      </p:sp>
      <p:pic>
        <p:nvPicPr>
          <p:cNvPr id="40963" name="Picture 3" descr="C:\Users\kkent\AppData\Local\Microsoft\Windows\Temporary Internet Files\Content.IE5\CEYMQ2NY\MC90015695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0533" y="1957988"/>
            <a:ext cx="4135587"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53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Board Composition</a:t>
            </a:r>
          </a:p>
        </p:txBody>
      </p:sp>
      <p:sp>
        <p:nvSpPr>
          <p:cNvPr id="2" name="Content Placeholder 1"/>
          <p:cNvSpPr>
            <a:spLocks noGrp="1"/>
          </p:cNvSpPr>
          <p:nvPr>
            <p:ph idx="1"/>
          </p:nvPr>
        </p:nvSpPr>
        <p:spPr/>
        <p:txBody>
          <a:bodyPr>
            <a:normAutofit/>
          </a:bodyPr>
          <a:lstStyle/>
          <a:p>
            <a:pPr lvl="1">
              <a:buFont typeface="Wingdings" panose="05000000000000000000" pitchFamily="2" charset="2"/>
              <a:buChar char="§"/>
            </a:pPr>
            <a:r>
              <a:rPr lang="en-US" dirty="0">
                <a:solidFill>
                  <a:srgbClr val="462242"/>
                </a:solidFill>
                <a:latin typeface="Gotham"/>
              </a:rPr>
              <a:t>Board members are elected or appointed</a:t>
            </a:r>
          </a:p>
          <a:p>
            <a:pPr marL="180594" lvl="1" indent="0">
              <a:buNone/>
            </a:pPr>
            <a:endParaRPr lang="en-US" dirty="0">
              <a:solidFill>
                <a:srgbClr val="462242"/>
              </a:solidFill>
              <a:latin typeface="Gotham"/>
            </a:endParaRPr>
          </a:p>
          <a:p>
            <a:pPr lvl="1">
              <a:buFont typeface="Wingdings" panose="05000000000000000000" pitchFamily="2" charset="2"/>
              <a:buChar char="§"/>
            </a:pPr>
            <a:r>
              <a:rPr lang="en-US" dirty="0">
                <a:solidFill>
                  <a:srgbClr val="462242"/>
                </a:solidFill>
                <a:latin typeface="Gotham"/>
              </a:rPr>
              <a:t>Board size</a:t>
            </a:r>
          </a:p>
          <a:p>
            <a:pPr marL="180594" lvl="1" indent="0">
              <a:buNone/>
            </a:pPr>
            <a:endParaRPr lang="en-US" dirty="0">
              <a:solidFill>
                <a:srgbClr val="462242"/>
              </a:solidFill>
              <a:latin typeface="Gotham"/>
            </a:endParaRPr>
          </a:p>
          <a:p>
            <a:pPr lvl="1">
              <a:buFont typeface="Wingdings" panose="05000000000000000000" pitchFamily="2" charset="2"/>
              <a:buChar char="§"/>
            </a:pPr>
            <a:r>
              <a:rPr lang="en-US" dirty="0">
                <a:solidFill>
                  <a:srgbClr val="462242"/>
                </a:solidFill>
                <a:latin typeface="Gotham"/>
              </a:rPr>
              <a:t>Board members</a:t>
            </a:r>
          </a:p>
          <a:p>
            <a:pPr lvl="2">
              <a:buFont typeface="Wingdings" panose="05000000000000000000" pitchFamily="2" charset="2"/>
              <a:buChar char="§"/>
            </a:pPr>
            <a:r>
              <a:rPr lang="en-US" dirty="0">
                <a:solidFill>
                  <a:srgbClr val="462242"/>
                </a:solidFill>
                <a:latin typeface="Gotham"/>
              </a:rPr>
              <a:t>Diversity in experience and skill</a:t>
            </a:r>
          </a:p>
          <a:p>
            <a:pPr lvl="2">
              <a:buFont typeface="Wingdings" panose="05000000000000000000" pitchFamily="2" charset="2"/>
              <a:buChar char="§"/>
            </a:pPr>
            <a:r>
              <a:rPr lang="en-US" dirty="0">
                <a:solidFill>
                  <a:srgbClr val="462242"/>
                </a:solidFill>
                <a:latin typeface="Gotham"/>
              </a:rPr>
              <a:t>Possess community connections</a:t>
            </a:r>
          </a:p>
          <a:p>
            <a:pPr lvl="2">
              <a:buFont typeface="Wingdings" panose="05000000000000000000" pitchFamily="2" charset="2"/>
              <a:buChar char="§"/>
            </a:pPr>
            <a:r>
              <a:rPr lang="en-US" dirty="0">
                <a:solidFill>
                  <a:srgbClr val="462242"/>
                </a:solidFill>
                <a:latin typeface="Gotham"/>
              </a:rPr>
              <a:t>Diverse perspective</a:t>
            </a:r>
          </a:p>
          <a:p>
            <a:pPr lvl="2">
              <a:buFont typeface="Wingdings" panose="05000000000000000000" pitchFamily="2" charset="2"/>
              <a:buChar char="§"/>
            </a:pPr>
            <a:r>
              <a:rPr lang="en-US" dirty="0">
                <a:solidFill>
                  <a:srgbClr val="462242"/>
                </a:solidFill>
                <a:latin typeface="Gotham"/>
              </a:rPr>
              <a:t>Employees as advisors</a:t>
            </a:r>
          </a:p>
          <a:p>
            <a:pPr marL="180594" lvl="1" indent="0">
              <a:buNone/>
            </a:pPr>
            <a:r>
              <a:rPr lang="en-US" dirty="0">
                <a:solidFill>
                  <a:srgbClr val="462242"/>
                </a:solidFill>
                <a:latin typeface="Gotham"/>
              </a:rPr>
              <a:t>	</a:t>
            </a:r>
          </a:p>
        </p:txBody>
      </p:sp>
      <p:pic>
        <p:nvPicPr>
          <p:cNvPr id="1026" name="Picture 2" descr="C:\Program Files (x86)\Microsoft Office\MEDIA\CAGCAT10\j0233018.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7084" y="2438051"/>
            <a:ext cx="2574202" cy="26149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Characteristics of Effective Boards</a:t>
            </a:r>
          </a:p>
        </p:txBody>
      </p:sp>
      <p:sp>
        <p:nvSpPr>
          <p:cNvPr id="2" name="Content Placeholder 1"/>
          <p:cNvSpPr>
            <a:spLocks noGrp="1"/>
          </p:cNvSpPr>
          <p:nvPr>
            <p:ph idx="1"/>
          </p:nvPr>
        </p:nvSpPr>
        <p:spPr/>
        <p:txBody>
          <a:bodyPr>
            <a:normAutofit/>
          </a:bodyPr>
          <a:lstStyle/>
          <a:p>
            <a:pPr lvl="1">
              <a:buFont typeface="Wingdings" panose="05000000000000000000" pitchFamily="2" charset="2"/>
              <a:buChar char="§"/>
            </a:pPr>
            <a:r>
              <a:rPr lang="en-US" dirty="0">
                <a:solidFill>
                  <a:srgbClr val="462242"/>
                </a:solidFill>
                <a:latin typeface="Gotham"/>
              </a:rPr>
              <a:t>Understands mission, tradition and history</a:t>
            </a:r>
          </a:p>
          <a:p>
            <a:pPr lvl="1">
              <a:buFont typeface="Wingdings" panose="05000000000000000000" pitchFamily="2" charset="2"/>
              <a:buChar char="§"/>
            </a:pPr>
            <a:r>
              <a:rPr lang="en-US" dirty="0">
                <a:solidFill>
                  <a:srgbClr val="462242"/>
                </a:solidFill>
                <a:latin typeface="Gotham"/>
              </a:rPr>
              <a:t>Passionate about the mission </a:t>
            </a:r>
          </a:p>
          <a:p>
            <a:pPr lvl="1">
              <a:buFont typeface="Wingdings" panose="05000000000000000000" pitchFamily="2" charset="2"/>
              <a:buChar char="§"/>
            </a:pPr>
            <a:r>
              <a:rPr lang="en-US" dirty="0">
                <a:solidFill>
                  <a:srgbClr val="462242"/>
                </a:solidFill>
                <a:latin typeface="Gotham"/>
              </a:rPr>
              <a:t>Share a clear vision for the future</a:t>
            </a:r>
          </a:p>
          <a:p>
            <a:pPr lvl="1">
              <a:buFont typeface="Wingdings" panose="05000000000000000000" pitchFamily="2" charset="2"/>
              <a:buChar char="§"/>
            </a:pPr>
            <a:r>
              <a:rPr lang="en-US" dirty="0">
                <a:solidFill>
                  <a:srgbClr val="462242"/>
                </a:solidFill>
                <a:latin typeface="Gotham"/>
              </a:rPr>
              <a:t>Understands roles and responsibilities</a:t>
            </a:r>
          </a:p>
          <a:p>
            <a:pPr lvl="1">
              <a:buFont typeface="Wingdings" panose="05000000000000000000" pitchFamily="2" charset="2"/>
              <a:buChar char="§"/>
            </a:pPr>
            <a:r>
              <a:rPr lang="en-US" dirty="0">
                <a:solidFill>
                  <a:srgbClr val="462242"/>
                </a:solidFill>
                <a:latin typeface="Gotham"/>
              </a:rPr>
              <a:t>Does not micro-manage </a:t>
            </a:r>
          </a:p>
          <a:p>
            <a:pPr lvl="1">
              <a:buFont typeface="Wingdings" panose="05000000000000000000" pitchFamily="2" charset="2"/>
              <a:buChar char="§"/>
            </a:pPr>
            <a:r>
              <a:rPr lang="en-US" dirty="0">
                <a:solidFill>
                  <a:srgbClr val="462242"/>
                </a:solidFill>
                <a:latin typeface="Gotham"/>
              </a:rPr>
              <a:t>Strategic focus and results-oriented</a:t>
            </a:r>
          </a:p>
          <a:p>
            <a:pPr lvl="1">
              <a:buFont typeface="Wingdings" panose="05000000000000000000" pitchFamily="2" charset="2"/>
              <a:buChar char="§"/>
            </a:pPr>
            <a:r>
              <a:rPr lang="en-US" dirty="0">
                <a:solidFill>
                  <a:srgbClr val="462242"/>
                </a:solidFill>
                <a:latin typeface="Gotham"/>
              </a:rPr>
              <a:t>Strong relationship with executive</a:t>
            </a:r>
          </a:p>
          <a:p>
            <a:pPr lvl="1">
              <a:buFont typeface="Wingdings" panose="05000000000000000000" pitchFamily="2" charset="2"/>
              <a:buChar char="§"/>
            </a:pPr>
            <a:r>
              <a:rPr lang="en-US" dirty="0">
                <a:solidFill>
                  <a:srgbClr val="462242"/>
                </a:solidFill>
                <a:latin typeface="Gotham"/>
              </a:rPr>
              <a:t>Appropriate structure, size and composition</a:t>
            </a:r>
          </a:p>
          <a:p>
            <a:pPr marL="180594" lvl="1" indent="0">
              <a:buNone/>
            </a:pPr>
            <a:endParaRPr lang="en-US" dirty="0">
              <a:solidFill>
                <a:srgbClr val="462242"/>
              </a:solidFill>
              <a:latin typeface="Gotham"/>
            </a:endParaRPr>
          </a:p>
          <a:p>
            <a:pPr lvl="1">
              <a:buFont typeface="Wingdings" panose="05000000000000000000" pitchFamily="2" charset="2"/>
              <a:buChar char="§"/>
            </a:pPr>
            <a:endParaRPr lang="en-US" dirty="0">
              <a:solidFill>
                <a:srgbClr val="462242"/>
              </a:solidFill>
              <a:latin typeface="Gotham"/>
            </a:endParaRPr>
          </a:p>
          <a:p>
            <a:pPr lvl="1">
              <a:buFont typeface="Wingdings" panose="05000000000000000000" pitchFamily="2" charset="2"/>
              <a:buChar char="§"/>
            </a:pPr>
            <a:endParaRPr lang="en-US" dirty="0">
              <a:solidFill>
                <a:srgbClr val="462242"/>
              </a:solidFill>
              <a:latin typeface="Gotham"/>
            </a:endParaRPr>
          </a:p>
        </p:txBody>
      </p:sp>
      <p:pic>
        <p:nvPicPr>
          <p:cNvPr id="3075" name="Picture 3" descr="C:\Users\kkent\AppData\Local\Microsoft\Windows\Temporary Internet Files\Content.IE5\ZRHCSNON\MP90038779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9361" y="1940170"/>
            <a:ext cx="1891591" cy="2651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606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Board Committees</a:t>
            </a:r>
          </a:p>
        </p:txBody>
      </p:sp>
      <p:sp>
        <p:nvSpPr>
          <p:cNvPr id="2" name="Content Placeholder 1"/>
          <p:cNvSpPr>
            <a:spLocks noGrp="1"/>
          </p:cNvSpPr>
          <p:nvPr>
            <p:ph idx="1"/>
          </p:nvPr>
        </p:nvSpPr>
        <p:spPr/>
        <p:txBody>
          <a:bodyPr>
            <a:normAutofit/>
          </a:bodyPr>
          <a:lstStyle/>
          <a:p>
            <a:pPr lvl="1">
              <a:buFont typeface="Wingdings" panose="05000000000000000000" pitchFamily="2" charset="2"/>
              <a:buChar char="§"/>
            </a:pPr>
            <a:r>
              <a:rPr lang="en-US" dirty="0">
                <a:solidFill>
                  <a:srgbClr val="462242"/>
                </a:solidFill>
                <a:latin typeface="Gotham"/>
              </a:rPr>
              <a:t>Delegate to committees (i.e. audit/finance, investment…)</a:t>
            </a:r>
          </a:p>
          <a:p>
            <a:pPr lvl="1">
              <a:buFont typeface="Wingdings" panose="05000000000000000000" pitchFamily="2" charset="2"/>
              <a:buChar char="§"/>
            </a:pPr>
            <a:r>
              <a:rPr lang="en-US" dirty="0">
                <a:solidFill>
                  <a:srgbClr val="462242"/>
                </a:solidFill>
                <a:latin typeface="Gotham"/>
              </a:rPr>
              <a:t>Report to the Board</a:t>
            </a:r>
          </a:p>
          <a:p>
            <a:pPr lvl="1">
              <a:buFont typeface="Wingdings" panose="05000000000000000000" pitchFamily="2" charset="2"/>
              <a:buChar char="§"/>
            </a:pPr>
            <a:r>
              <a:rPr lang="en-US" dirty="0">
                <a:solidFill>
                  <a:srgbClr val="462242"/>
                </a:solidFill>
                <a:latin typeface="Gotham"/>
              </a:rPr>
              <a:t>Policy and expectations set by the Board</a:t>
            </a:r>
          </a:p>
          <a:p>
            <a:pPr lvl="1">
              <a:buFont typeface="Wingdings" panose="05000000000000000000" pitchFamily="2" charset="2"/>
              <a:buChar char="§"/>
            </a:pPr>
            <a:r>
              <a:rPr lang="en-US" dirty="0">
                <a:solidFill>
                  <a:srgbClr val="462242"/>
                </a:solidFill>
                <a:latin typeface="Gotham"/>
              </a:rPr>
              <a:t>Typically 3-8 members</a:t>
            </a:r>
          </a:p>
          <a:p>
            <a:pPr lvl="1">
              <a:buFont typeface="Wingdings" panose="05000000000000000000" pitchFamily="2" charset="2"/>
              <a:buChar char="§"/>
            </a:pPr>
            <a:r>
              <a:rPr lang="en-US" dirty="0">
                <a:solidFill>
                  <a:srgbClr val="462242"/>
                </a:solidFill>
                <a:latin typeface="Gotham"/>
              </a:rPr>
              <a:t>Typically a chairperson</a:t>
            </a:r>
          </a:p>
          <a:p>
            <a:pPr lvl="1">
              <a:buFont typeface="Wingdings" panose="05000000000000000000" pitchFamily="2" charset="2"/>
              <a:buChar char="§"/>
            </a:pPr>
            <a:endParaRPr lang="en-US" dirty="0">
              <a:solidFill>
                <a:srgbClr val="462242"/>
              </a:solidFill>
              <a:latin typeface="Gotham"/>
            </a:endParaRPr>
          </a:p>
        </p:txBody>
      </p:sp>
      <p:pic>
        <p:nvPicPr>
          <p:cNvPr id="4098" name="Picture 2" descr="C:\Users\kkent\AppData\Local\Microsoft\Windows\Temporary Internet Files\Content.IE5\ZRHCSNON\MC90023108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4256" y="2990835"/>
            <a:ext cx="3708903" cy="2541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061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t>Board Terms</a:t>
            </a:r>
          </a:p>
        </p:txBody>
      </p:sp>
      <p:sp>
        <p:nvSpPr>
          <p:cNvPr id="2" name="Content Placeholder 1"/>
          <p:cNvSpPr>
            <a:spLocks noGrp="1"/>
          </p:cNvSpPr>
          <p:nvPr>
            <p:ph idx="1"/>
          </p:nvPr>
        </p:nvSpPr>
        <p:spPr/>
        <p:txBody>
          <a:bodyPr>
            <a:normAutofit/>
          </a:bodyPr>
          <a:lstStyle/>
          <a:p>
            <a:pPr lvl="1">
              <a:buFont typeface="Wingdings" panose="05000000000000000000" pitchFamily="2" charset="2"/>
              <a:buChar char="§"/>
            </a:pPr>
            <a:r>
              <a:rPr lang="en-US" dirty="0">
                <a:solidFill>
                  <a:srgbClr val="462242"/>
                </a:solidFill>
                <a:latin typeface="Gotham"/>
              </a:rPr>
              <a:t>Term length</a:t>
            </a:r>
          </a:p>
          <a:p>
            <a:pPr lvl="1">
              <a:buFont typeface="Wingdings" panose="05000000000000000000" pitchFamily="2" charset="2"/>
              <a:buChar char="§"/>
            </a:pPr>
            <a:r>
              <a:rPr lang="en-US" dirty="0">
                <a:solidFill>
                  <a:srgbClr val="462242"/>
                </a:solidFill>
                <a:latin typeface="Gotham"/>
              </a:rPr>
              <a:t>Term limitation</a:t>
            </a:r>
          </a:p>
          <a:p>
            <a:pPr lvl="1">
              <a:buFont typeface="Wingdings" panose="05000000000000000000" pitchFamily="2" charset="2"/>
              <a:buChar char="§"/>
            </a:pPr>
            <a:r>
              <a:rPr lang="en-US" dirty="0">
                <a:solidFill>
                  <a:srgbClr val="462242"/>
                </a:solidFill>
                <a:latin typeface="Gotham"/>
              </a:rPr>
              <a:t>Staggered terms</a:t>
            </a:r>
          </a:p>
          <a:p>
            <a:pPr marL="180594" lvl="1" indent="0">
              <a:buNone/>
            </a:pPr>
            <a:endParaRPr lang="en-US" dirty="0">
              <a:solidFill>
                <a:srgbClr val="462242"/>
              </a:solidFill>
              <a:latin typeface="Gotham"/>
            </a:endParaRPr>
          </a:p>
        </p:txBody>
      </p:sp>
      <p:pic>
        <p:nvPicPr>
          <p:cNvPr id="5126" name="Picture 6" descr="C:\Users\kkent\AppData\Local\Microsoft\Windows\Temporary Internet Files\Content.IE5\K3DI18LC\MP90044912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1143" y="3026507"/>
            <a:ext cx="3857625"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627525"/>
      </p:ext>
    </p:extLst>
  </p:cSld>
  <p:clrMapOvr>
    <a:masterClrMapping/>
  </p:clrMapOvr>
</p:sld>
</file>

<file path=ppt/theme/theme1.xml><?xml version="1.0" encoding="utf-8"?>
<a:theme xmlns:a="http://schemas.openxmlformats.org/drawingml/2006/main" name="Office Theme">
  <a:themeElements>
    <a:clrScheme name="Custom 2">
      <a:dk1>
        <a:srgbClr val="78704E"/>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3692</Words>
  <Application>Microsoft Office PowerPoint</Application>
  <PresentationFormat>On-screen Show (4:3)</PresentationFormat>
  <Paragraphs>459</Paragraphs>
  <Slides>52</Slides>
  <Notes>42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52</vt:i4>
      </vt:variant>
    </vt:vector>
  </HeadingPairs>
  <TitlesOfParts>
    <vt:vector size="60" baseType="lpstr">
      <vt:lpstr>Arial</vt:lpstr>
      <vt:lpstr>Calibri</vt:lpstr>
      <vt:lpstr>Futura Book</vt:lpstr>
      <vt:lpstr>Gotham</vt:lpstr>
      <vt:lpstr>Times New Roman</vt:lpstr>
      <vt:lpstr>Wingdings</vt:lpstr>
      <vt:lpstr>Office Theme</vt:lpstr>
      <vt:lpstr>1_Office Theme</vt:lpstr>
      <vt:lpstr>PowerPoint Presentation</vt:lpstr>
      <vt:lpstr>About the Speakers</vt:lpstr>
      <vt:lpstr>Kevin P. Martin &amp; Associates, P.C.</vt:lpstr>
      <vt:lpstr>Board Definition</vt:lpstr>
      <vt:lpstr>What is Governance?</vt:lpstr>
      <vt:lpstr>Board Composition</vt:lpstr>
      <vt:lpstr>Characteristics of Effective Boards</vt:lpstr>
      <vt:lpstr>Board Committees</vt:lpstr>
      <vt:lpstr>Board Terms</vt:lpstr>
      <vt:lpstr>Polling Question</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Roles &amp; Responsibilities</vt:lpstr>
      <vt:lpstr>Principles of Effective Governance </vt:lpstr>
      <vt:lpstr>Barriers to Effective Governance</vt:lpstr>
      <vt:lpstr>Polling Question</vt:lpstr>
      <vt:lpstr>Federal Form 990</vt:lpstr>
      <vt:lpstr>Federal Form 990</vt:lpstr>
      <vt:lpstr>Federal Form 990</vt:lpstr>
      <vt:lpstr>Federal Form 990</vt:lpstr>
      <vt:lpstr>Federal Form 990</vt:lpstr>
      <vt:lpstr>Federal Form 990</vt:lpstr>
      <vt:lpstr>Federal Form 990</vt:lpstr>
      <vt:lpstr>Federal Form 990</vt:lpstr>
      <vt:lpstr>Federal Form 990</vt:lpstr>
      <vt:lpstr>Federal Form 990</vt:lpstr>
      <vt:lpstr>Federal Form 990</vt:lpstr>
      <vt:lpstr>Polling Question</vt:lpstr>
      <vt:lpstr>Federal Form 990</vt:lpstr>
      <vt:lpstr>Federal Form 990</vt:lpstr>
      <vt:lpstr>Federal Form 990</vt:lpstr>
      <vt:lpstr>Federal Form 990</vt:lpstr>
      <vt:lpstr>Federal Form 990</vt:lpstr>
      <vt:lpstr>Federal Form 990</vt:lpstr>
      <vt:lpstr>Federal Form 990</vt:lpstr>
      <vt:lpstr>Federal Form 990</vt:lpstr>
      <vt:lpstr>Polling Question</vt:lpstr>
      <vt:lpstr>Federal Form 990</vt:lpstr>
      <vt:lpstr>Questions??</vt:lpstr>
      <vt:lpstr>Contact Information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Jeremy France</dc:creator>
  <cp:lastModifiedBy>Karen Kent</cp:lastModifiedBy>
  <cp:revision>159</cp:revision>
  <dcterms:created xsi:type="dcterms:W3CDTF">2012-07-03T15:12:34Z</dcterms:created>
  <dcterms:modified xsi:type="dcterms:W3CDTF">2017-07-27T23:19:34Z</dcterms:modified>
</cp:coreProperties>
</file>