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4"/>
  </p:notesMasterIdLst>
  <p:handoutMasterIdLst>
    <p:handoutMasterId r:id="rId45"/>
  </p:handoutMasterIdLst>
  <p:sldIdLst>
    <p:sldId id="256" r:id="rId5"/>
    <p:sldId id="277" r:id="rId6"/>
    <p:sldId id="269" r:id="rId7"/>
    <p:sldId id="270" r:id="rId8"/>
    <p:sldId id="300" r:id="rId9"/>
    <p:sldId id="278" r:id="rId10"/>
    <p:sldId id="290" r:id="rId11"/>
    <p:sldId id="291" r:id="rId12"/>
    <p:sldId id="301" r:id="rId13"/>
    <p:sldId id="302" r:id="rId14"/>
    <p:sldId id="304" r:id="rId15"/>
    <p:sldId id="306" r:id="rId16"/>
    <p:sldId id="307" r:id="rId17"/>
    <p:sldId id="281" r:id="rId18"/>
    <p:sldId id="283" r:id="rId19"/>
    <p:sldId id="284" r:id="rId20"/>
    <p:sldId id="280" r:id="rId21"/>
    <p:sldId id="282" r:id="rId22"/>
    <p:sldId id="325" r:id="rId23"/>
    <p:sldId id="336" r:id="rId24"/>
    <p:sldId id="337" r:id="rId25"/>
    <p:sldId id="340" r:id="rId26"/>
    <p:sldId id="339" r:id="rId27"/>
    <p:sldId id="273" r:id="rId28"/>
    <p:sldId id="272" r:id="rId29"/>
    <p:sldId id="271" r:id="rId30"/>
    <p:sldId id="322" r:id="rId31"/>
    <p:sldId id="309" r:id="rId32"/>
    <p:sldId id="311" r:id="rId33"/>
    <p:sldId id="310" r:id="rId34"/>
    <p:sldId id="323" r:id="rId35"/>
    <p:sldId id="287" r:id="rId36"/>
    <p:sldId id="312" r:id="rId37"/>
    <p:sldId id="313" r:id="rId38"/>
    <p:sldId id="326" r:id="rId39"/>
    <p:sldId id="288" r:id="rId40"/>
    <p:sldId id="315" r:id="rId41"/>
    <p:sldId id="293" r:id="rId42"/>
    <p:sldId id="295" r:id="rId4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5DA"/>
    <a:srgbClr val="209BFF"/>
    <a:srgbClr val="0095DD"/>
    <a:srgbClr val="1192DD"/>
    <a:srgbClr val="1F9BFF"/>
    <a:srgbClr val="464646"/>
    <a:srgbClr val="AF188C"/>
    <a:srgbClr val="FFFF00"/>
    <a:srgbClr val="3195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92" autoAdjust="0"/>
    <p:restoredTop sz="90237" autoAdjust="0"/>
  </p:normalViewPr>
  <p:slideViewPr>
    <p:cSldViewPr snapToObjects="1">
      <p:cViewPr varScale="1">
        <p:scale>
          <a:sx n="103" d="100"/>
          <a:sy n="103" d="100"/>
        </p:scale>
        <p:origin x="1956" y="1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071161F-882D-0D4C-9D0B-0E69F5BB9DB6}" type="datetimeFigureOut">
              <a:rPr lang="en-US" smtClean="0"/>
              <a:t>6/14/2017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DBD5D80-2422-664D-9B4E-CC62032E1F4C}" type="slidenum">
              <a:rPr lang="en-US" smtClean="0"/>
              <a:t>‹#›</a:t>
            </a:fld>
            <a:endParaRPr lang="en-US"/>
          </a:p>
        </p:txBody>
      </p:sp>
    </p:spTree>
    <p:extLst>
      <p:ext uri="{BB962C8B-B14F-4D97-AF65-F5344CB8AC3E}">
        <p14:creationId xmlns:p14="http://schemas.microsoft.com/office/powerpoint/2010/main" val="37048513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E69E9E5-E515-AB42-99F8-D383AE80B174}" type="datetimeFigureOut">
              <a:rPr lang="en-US" smtClean="0"/>
              <a:t>6/14/2017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6732FFC-CB67-8C4F-9AD6-8645183D26DF}" type="slidenum">
              <a:rPr lang="en-US" smtClean="0"/>
              <a:t>‹#›</a:t>
            </a:fld>
            <a:endParaRPr lang="en-US"/>
          </a:p>
        </p:txBody>
      </p:sp>
    </p:spTree>
    <p:extLst>
      <p:ext uri="{BB962C8B-B14F-4D97-AF65-F5344CB8AC3E}">
        <p14:creationId xmlns:p14="http://schemas.microsoft.com/office/powerpoint/2010/main" val="9778640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732FFC-CB67-8C4F-9AD6-8645183D26DF}" type="slidenum">
              <a:rPr lang="en-US" smtClean="0"/>
              <a:t>1</a:t>
            </a:fld>
            <a:endParaRPr lang="en-US"/>
          </a:p>
        </p:txBody>
      </p:sp>
    </p:spTree>
    <p:extLst>
      <p:ext uri="{BB962C8B-B14F-4D97-AF65-F5344CB8AC3E}">
        <p14:creationId xmlns:p14="http://schemas.microsoft.com/office/powerpoint/2010/main" val="797094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732FFC-CB67-8C4F-9AD6-8645183D26DF}" type="slidenum">
              <a:rPr lang="en-US" smtClean="0"/>
              <a:t>10</a:t>
            </a:fld>
            <a:endParaRPr lang="en-US"/>
          </a:p>
        </p:txBody>
      </p:sp>
    </p:spTree>
    <p:extLst>
      <p:ext uri="{BB962C8B-B14F-4D97-AF65-F5344CB8AC3E}">
        <p14:creationId xmlns:p14="http://schemas.microsoft.com/office/powerpoint/2010/main" val="453817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732FFC-CB67-8C4F-9AD6-8645183D26DF}" type="slidenum">
              <a:rPr lang="en-US" smtClean="0"/>
              <a:t>11</a:t>
            </a:fld>
            <a:endParaRPr lang="en-US"/>
          </a:p>
        </p:txBody>
      </p:sp>
    </p:spTree>
    <p:extLst>
      <p:ext uri="{BB962C8B-B14F-4D97-AF65-F5344CB8AC3E}">
        <p14:creationId xmlns:p14="http://schemas.microsoft.com/office/powerpoint/2010/main" val="3267988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732FFC-CB67-8C4F-9AD6-8645183D26DF}" type="slidenum">
              <a:rPr lang="en-US" smtClean="0"/>
              <a:t>12</a:t>
            </a:fld>
            <a:endParaRPr lang="en-US"/>
          </a:p>
        </p:txBody>
      </p:sp>
    </p:spTree>
    <p:extLst>
      <p:ext uri="{BB962C8B-B14F-4D97-AF65-F5344CB8AC3E}">
        <p14:creationId xmlns:p14="http://schemas.microsoft.com/office/powerpoint/2010/main" val="199103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732FFC-CB67-8C4F-9AD6-8645183D26DF}" type="slidenum">
              <a:rPr lang="en-US" smtClean="0"/>
              <a:t>13</a:t>
            </a:fld>
            <a:endParaRPr lang="en-US"/>
          </a:p>
        </p:txBody>
      </p:sp>
    </p:spTree>
    <p:extLst>
      <p:ext uri="{BB962C8B-B14F-4D97-AF65-F5344CB8AC3E}">
        <p14:creationId xmlns:p14="http://schemas.microsoft.com/office/powerpoint/2010/main" val="1941279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732FFC-CB67-8C4F-9AD6-8645183D26DF}" type="slidenum">
              <a:rPr lang="en-US" smtClean="0"/>
              <a:t>14</a:t>
            </a:fld>
            <a:endParaRPr lang="en-US"/>
          </a:p>
        </p:txBody>
      </p:sp>
    </p:spTree>
    <p:extLst>
      <p:ext uri="{BB962C8B-B14F-4D97-AF65-F5344CB8AC3E}">
        <p14:creationId xmlns:p14="http://schemas.microsoft.com/office/powerpoint/2010/main" val="635386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732FFC-CB67-8C4F-9AD6-8645183D26DF}" type="slidenum">
              <a:rPr lang="en-US" smtClean="0"/>
              <a:t>15</a:t>
            </a:fld>
            <a:endParaRPr lang="en-US"/>
          </a:p>
        </p:txBody>
      </p:sp>
    </p:spTree>
    <p:extLst>
      <p:ext uri="{BB962C8B-B14F-4D97-AF65-F5344CB8AC3E}">
        <p14:creationId xmlns:p14="http://schemas.microsoft.com/office/powerpoint/2010/main" val="390086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732FFC-CB67-8C4F-9AD6-8645183D26DF}" type="slidenum">
              <a:rPr lang="en-US" smtClean="0"/>
              <a:t>16</a:t>
            </a:fld>
            <a:endParaRPr lang="en-US"/>
          </a:p>
        </p:txBody>
      </p:sp>
    </p:spTree>
    <p:extLst>
      <p:ext uri="{BB962C8B-B14F-4D97-AF65-F5344CB8AC3E}">
        <p14:creationId xmlns:p14="http://schemas.microsoft.com/office/powerpoint/2010/main" val="852823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732FFC-CB67-8C4F-9AD6-8645183D26DF}" type="slidenum">
              <a:rPr lang="en-US" smtClean="0"/>
              <a:t>17</a:t>
            </a:fld>
            <a:endParaRPr lang="en-US"/>
          </a:p>
        </p:txBody>
      </p:sp>
    </p:spTree>
    <p:extLst>
      <p:ext uri="{BB962C8B-B14F-4D97-AF65-F5344CB8AC3E}">
        <p14:creationId xmlns:p14="http://schemas.microsoft.com/office/powerpoint/2010/main" val="2094398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732FFC-CB67-8C4F-9AD6-8645183D26DF}" type="slidenum">
              <a:rPr lang="en-US" smtClean="0"/>
              <a:t>18</a:t>
            </a:fld>
            <a:endParaRPr lang="en-US"/>
          </a:p>
        </p:txBody>
      </p:sp>
    </p:spTree>
    <p:extLst>
      <p:ext uri="{BB962C8B-B14F-4D97-AF65-F5344CB8AC3E}">
        <p14:creationId xmlns:p14="http://schemas.microsoft.com/office/powerpoint/2010/main" val="8741733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6732FFC-CB67-8C4F-9AD6-8645183D26DF}" type="slidenum">
              <a:rPr lang="en-US" smtClean="0"/>
              <a:t>24</a:t>
            </a:fld>
            <a:endParaRPr lang="en-US"/>
          </a:p>
        </p:txBody>
      </p:sp>
    </p:spTree>
    <p:extLst>
      <p:ext uri="{BB962C8B-B14F-4D97-AF65-F5344CB8AC3E}">
        <p14:creationId xmlns:p14="http://schemas.microsoft.com/office/powerpoint/2010/main" val="1983669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732FFC-CB67-8C4F-9AD6-8645183D26DF}" type="slidenum">
              <a:rPr lang="en-US" smtClean="0"/>
              <a:t>2</a:t>
            </a:fld>
            <a:endParaRPr lang="en-US"/>
          </a:p>
        </p:txBody>
      </p:sp>
    </p:spTree>
    <p:extLst>
      <p:ext uri="{BB962C8B-B14F-4D97-AF65-F5344CB8AC3E}">
        <p14:creationId xmlns:p14="http://schemas.microsoft.com/office/powerpoint/2010/main" val="3845912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732FFC-CB67-8C4F-9AD6-8645183D26DF}" type="slidenum">
              <a:rPr lang="en-US" smtClean="0"/>
              <a:t>25</a:t>
            </a:fld>
            <a:endParaRPr lang="en-US"/>
          </a:p>
        </p:txBody>
      </p:sp>
    </p:spTree>
    <p:extLst>
      <p:ext uri="{BB962C8B-B14F-4D97-AF65-F5344CB8AC3E}">
        <p14:creationId xmlns:p14="http://schemas.microsoft.com/office/powerpoint/2010/main" val="2123599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732FFC-CB67-8C4F-9AD6-8645183D26DF}" type="slidenum">
              <a:rPr lang="en-US" smtClean="0"/>
              <a:t>26</a:t>
            </a:fld>
            <a:endParaRPr lang="en-US"/>
          </a:p>
        </p:txBody>
      </p:sp>
    </p:spTree>
    <p:extLst>
      <p:ext uri="{BB962C8B-B14F-4D97-AF65-F5344CB8AC3E}">
        <p14:creationId xmlns:p14="http://schemas.microsoft.com/office/powerpoint/2010/main" val="3700340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6732FFC-CB67-8C4F-9AD6-8645183D26DF}" type="slidenum">
              <a:rPr lang="en-US" smtClean="0"/>
              <a:t>27</a:t>
            </a:fld>
            <a:endParaRPr lang="en-US"/>
          </a:p>
        </p:txBody>
      </p:sp>
    </p:spTree>
    <p:extLst>
      <p:ext uri="{BB962C8B-B14F-4D97-AF65-F5344CB8AC3E}">
        <p14:creationId xmlns:p14="http://schemas.microsoft.com/office/powerpoint/2010/main" val="14167982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732FFC-CB67-8C4F-9AD6-8645183D26DF}" type="slidenum">
              <a:rPr lang="en-US" smtClean="0"/>
              <a:t>28</a:t>
            </a:fld>
            <a:endParaRPr lang="en-US"/>
          </a:p>
        </p:txBody>
      </p:sp>
    </p:spTree>
    <p:extLst>
      <p:ext uri="{BB962C8B-B14F-4D97-AF65-F5344CB8AC3E}">
        <p14:creationId xmlns:p14="http://schemas.microsoft.com/office/powerpoint/2010/main" val="6772750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732FFC-CB67-8C4F-9AD6-8645183D26DF}" type="slidenum">
              <a:rPr lang="en-US" smtClean="0"/>
              <a:t>29</a:t>
            </a:fld>
            <a:endParaRPr lang="en-US"/>
          </a:p>
        </p:txBody>
      </p:sp>
    </p:spTree>
    <p:extLst>
      <p:ext uri="{BB962C8B-B14F-4D97-AF65-F5344CB8AC3E}">
        <p14:creationId xmlns:p14="http://schemas.microsoft.com/office/powerpoint/2010/main" val="21626569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96732FFC-CB67-8C4F-9AD6-8645183D26DF}" type="slidenum">
              <a:rPr lang="en-US" smtClean="0"/>
              <a:t>30</a:t>
            </a:fld>
            <a:endParaRPr lang="en-US"/>
          </a:p>
        </p:txBody>
      </p:sp>
    </p:spTree>
    <p:extLst>
      <p:ext uri="{BB962C8B-B14F-4D97-AF65-F5344CB8AC3E}">
        <p14:creationId xmlns:p14="http://schemas.microsoft.com/office/powerpoint/2010/main" val="20994986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732FFC-CB67-8C4F-9AD6-8645183D26DF}" type="slidenum">
              <a:rPr lang="en-US" smtClean="0"/>
              <a:t>31</a:t>
            </a:fld>
            <a:endParaRPr lang="en-US"/>
          </a:p>
        </p:txBody>
      </p:sp>
    </p:spTree>
    <p:extLst>
      <p:ext uri="{BB962C8B-B14F-4D97-AF65-F5344CB8AC3E}">
        <p14:creationId xmlns:p14="http://schemas.microsoft.com/office/powerpoint/2010/main" val="1645947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732FFC-CB67-8C4F-9AD6-8645183D26DF}" type="slidenum">
              <a:rPr lang="en-US" smtClean="0"/>
              <a:t>32</a:t>
            </a:fld>
            <a:endParaRPr lang="en-US"/>
          </a:p>
        </p:txBody>
      </p:sp>
    </p:spTree>
    <p:extLst>
      <p:ext uri="{BB962C8B-B14F-4D97-AF65-F5344CB8AC3E}">
        <p14:creationId xmlns:p14="http://schemas.microsoft.com/office/powerpoint/2010/main" val="41829262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732FFC-CB67-8C4F-9AD6-8645183D26DF}" type="slidenum">
              <a:rPr lang="en-US" smtClean="0"/>
              <a:t>33</a:t>
            </a:fld>
            <a:endParaRPr lang="en-US"/>
          </a:p>
        </p:txBody>
      </p:sp>
    </p:spTree>
    <p:extLst>
      <p:ext uri="{BB962C8B-B14F-4D97-AF65-F5344CB8AC3E}">
        <p14:creationId xmlns:p14="http://schemas.microsoft.com/office/powerpoint/2010/main" val="12295110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732FFC-CB67-8C4F-9AD6-8645183D26DF}" type="slidenum">
              <a:rPr lang="en-US" smtClean="0"/>
              <a:t>34</a:t>
            </a:fld>
            <a:endParaRPr lang="en-US"/>
          </a:p>
        </p:txBody>
      </p:sp>
    </p:spTree>
    <p:extLst>
      <p:ext uri="{BB962C8B-B14F-4D97-AF65-F5344CB8AC3E}">
        <p14:creationId xmlns:p14="http://schemas.microsoft.com/office/powerpoint/2010/main" val="884189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732FFC-CB67-8C4F-9AD6-8645183D26DF}" type="slidenum">
              <a:rPr lang="en-US" smtClean="0"/>
              <a:t>3</a:t>
            </a:fld>
            <a:endParaRPr lang="en-US"/>
          </a:p>
        </p:txBody>
      </p:sp>
    </p:spTree>
    <p:extLst>
      <p:ext uri="{BB962C8B-B14F-4D97-AF65-F5344CB8AC3E}">
        <p14:creationId xmlns:p14="http://schemas.microsoft.com/office/powerpoint/2010/main" val="24055382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732FFC-CB67-8C4F-9AD6-8645183D26DF}" type="slidenum">
              <a:rPr lang="en-US" smtClean="0"/>
              <a:t>35</a:t>
            </a:fld>
            <a:endParaRPr lang="en-US"/>
          </a:p>
        </p:txBody>
      </p:sp>
    </p:spTree>
    <p:extLst>
      <p:ext uri="{BB962C8B-B14F-4D97-AF65-F5344CB8AC3E}">
        <p14:creationId xmlns:p14="http://schemas.microsoft.com/office/powerpoint/2010/main" val="21143604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732FFC-CB67-8C4F-9AD6-8645183D26DF}" type="slidenum">
              <a:rPr lang="en-US" smtClean="0"/>
              <a:t>36</a:t>
            </a:fld>
            <a:endParaRPr lang="en-US"/>
          </a:p>
        </p:txBody>
      </p:sp>
    </p:spTree>
    <p:extLst>
      <p:ext uri="{BB962C8B-B14F-4D97-AF65-F5344CB8AC3E}">
        <p14:creationId xmlns:p14="http://schemas.microsoft.com/office/powerpoint/2010/main" val="2633371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732FFC-CB67-8C4F-9AD6-8645183D26DF}" type="slidenum">
              <a:rPr lang="en-US" smtClean="0"/>
              <a:t>37</a:t>
            </a:fld>
            <a:endParaRPr lang="en-US"/>
          </a:p>
        </p:txBody>
      </p:sp>
    </p:spTree>
    <p:extLst>
      <p:ext uri="{BB962C8B-B14F-4D97-AF65-F5344CB8AC3E}">
        <p14:creationId xmlns:p14="http://schemas.microsoft.com/office/powerpoint/2010/main" val="40094767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732FFC-CB67-8C4F-9AD6-8645183D26DF}" type="slidenum">
              <a:rPr lang="en-US" smtClean="0"/>
              <a:t>38</a:t>
            </a:fld>
            <a:endParaRPr lang="en-US"/>
          </a:p>
        </p:txBody>
      </p:sp>
    </p:spTree>
    <p:extLst>
      <p:ext uri="{BB962C8B-B14F-4D97-AF65-F5344CB8AC3E}">
        <p14:creationId xmlns:p14="http://schemas.microsoft.com/office/powerpoint/2010/main" val="39199883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732FFC-CB67-8C4F-9AD6-8645183D26DF}" type="slidenum">
              <a:rPr lang="en-US" smtClean="0"/>
              <a:t>39</a:t>
            </a:fld>
            <a:endParaRPr lang="en-US"/>
          </a:p>
        </p:txBody>
      </p:sp>
    </p:spTree>
    <p:extLst>
      <p:ext uri="{BB962C8B-B14F-4D97-AF65-F5344CB8AC3E}">
        <p14:creationId xmlns:p14="http://schemas.microsoft.com/office/powerpoint/2010/main" val="4071462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732FFC-CB67-8C4F-9AD6-8645183D26DF}" type="slidenum">
              <a:rPr lang="en-US" smtClean="0"/>
              <a:t>4</a:t>
            </a:fld>
            <a:endParaRPr lang="en-US"/>
          </a:p>
        </p:txBody>
      </p:sp>
    </p:spTree>
    <p:extLst>
      <p:ext uri="{BB962C8B-B14F-4D97-AF65-F5344CB8AC3E}">
        <p14:creationId xmlns:p14="http://schemas.microsoft.com/office/powerpoint/2010/main" val="2945516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732FFC-CB67-8C4F-9AD6-8645183D26DF}" type="slidenum">
              <a:rPr lang="en-US" smtClean="0"/>
              <a:t>5</a:t>
            </a:fld>
            <a:endParaRPr lang="en-US"/>
          </a:p>
        </p:txBody>
      </p:sp>
    </p:spTree>
    <p:extLst>
      <p:ext uri="{BB962C8B-B14F-4D97-AF65-F5344CB8AC3E}">
        <p14:creationId xmlns:p14="http://schemas.microsoft.com/office/powerpoint/2010/main" val="1617690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732FFC-CB67-8C4F-9AD6-8645183D26DF}" type="slidenum">
              <a:rPr lang="en-US" smtClean="0"/>
              <a:t>6</a:t>
            </a:fld>
            <a:endParaRPr lang="en-US"/>
          </a:p>
        </p:txBody>
      </p:sp>
    </p:spTree>
    <p:extLst>
      <p:ext uri="{BB962C8B-B14F-4D97-AF65-F5344CB8AC3E}">
        <p14:creationId xmlns:p14="http://schemas.microsoft.com/office/powerpoint/2010/main" val="4102365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732FFC-CB67-8C4F-9AD6-8645183D26DF}" type="slidenum">
              <a:rPr lang="en-US" smtClean="0"/>
              <a:t>7</a:t>
            </a:fld>
            <a:endParaRPr lang="en-US"/>
          </a:p>
        </p:txBody>
      </p:sp>
    </p:spTree>
    <p:extLst>
      <p:ext uri="{BB962C8B-B14F-4D97-AF65-F5344CB8AC3E}">
        <p14:creationId xmlns:p14="http://schemas.microsoft.com/office/powerpoint/2010/main" val="3311785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732FFC-CB67-8C4F-9AD6-8645183D26DF}" type="slidenum">
              <a:rPr lang="en-US" smtClean="0"/>
              <a:t>8</a:t>
            </a:fld>
            <a:endParaRPr lang="en-US"/>
          </a:p>
        </p:txBody>
      </p:sp>
    </p:spTree>
    <p:extLst>
      <p:ext uri="{BB962C8B-B14F-4D97-AF65-F5344CB8AC3E}">
        <p14:creationId xmlns:p14="http://schemas.microsoft.com/office/powerpoint/2010/main" val="564883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732FFC-CB67-8C4F-9AD6-8645183D26DF}" type="slidenum">
              <a:rPr lang="en-US" smtClean="0"/>
              <a:t>9</a:t>
            </a:fld>
            <a:endParaRPr lang="en-US"/>
          </a:p>
        </p:txBody>
      </p:sp>
    </p:spTree>
    <p:extLst>
      <p:ext uri="{BB962C8B-B14F-4D97-AF65-F5344CB8AC3E}">
        <p14:creationId xmlns:p14="http://schemas.microsoft.com/office/powerpoint/2010/main" val="11760111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178175"/>
            <a:ext cx="7772400" cy="1012825"/>
          </a:xfrm>
          <a:prstGeom prst="rect">
            <a:avLst/>
          </a:prstGeom>
        </p:spPr>
        <p:txBody>
          <a:bodyPr/>
          <a:lstStyle>
            <a:lvl1pPr>
              <a:defRPr sz="3600" b="0" i="0">
                <a:latin typeface="Arial Bold"/>
                <a:cs typeface="Arial Bold"/>
              </a:defRPr>
            </a:lvl1pPr>
          </a:lstStyle>
          <a:p>
            <a:r>
              <a:rPr lang="en-US" dirty="0"/>
              <a:t>Click to edit Master title style</a:t>
            </a:r>
          </a:p>
        </p:txBody>
      </p:sp>
      <p:sp>
        <p:nvSpPr>
          <p:cNvPr id="3" name="Subtitle 2"/>
          <p:cNvSpPr>
            <a:spLocks noGrp="1"/>
          </p:cNvSpPr>
          <p:nvPr>
            <p:ph type="subTitle" idx="1"/>
          </p:nvPr>
        </p:nvSpPr>
        <p:spPr>
          <a:xfrm>
            <a:off x="1371600" y="4343400"/>
            <a:ext cx="6400800" cy="533400"/>
          </a:xfrm>
          <a:prstGeom prst="rect">
            <a:avLst/>
          </a:prstGeom>
        </p:spPr>
        <p:txBody>
          <a:bodyPr/>
          <a:lstStyle>
            <a:lvl1pPr marL="0" indent="0" algn="ctr">
              <a:buNone/>
              <a:defRPr sz="2400">
                <a:solidFill>
                  <a:srgbClr val="0095DA"/>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5" name="Picture 4" descr="nc-logo-rbg.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0" y="-413656"/>
            <a:ext cx="5829300" cy="416378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hoto with Text">
    <p:spTree>
      <p:nvGrpSpPr>
        <p:cNvPr id="1" name=""/>
        <p:cNvGrpSpPr/>
        <p:nvPr/>
      </p:nvGrpSpPr>
      <p:grpSpPr>
        <a:xfrm>
          <a:off x="0" y="0"/>
          <a:ext cx="0" cy="0"/>
          <a:chOff x="0" y="0"/>
          <a:chExt cx="0" cy="0"/>
        </a:xfrm>
      </p:grpSpPr>
      <p:pic>
        <p:nvPicPr>
          <p:cNvPr id="10" name="Picture Placeholder 7" descr="Screen Shot 2012-06-13 at 3.19.47 PM.png"/>
          <p:cNvPicPr>
            <a:picLocks noChangeAspect="1"/>
          </p:cNvPicPr>
          <p:nvPr userDrawn="1"/>
        </p:nvPicPr>
        <p:blipFill rotWithShape="1">
          <a:blip r:embed="rId2">
            <a:extLst>
              <a:ext uri="{28A0092B-C50C-407E-A947-70E740481C1C}">
                <a14:useLocalDpi xmlns:a14="http://schemas.microsoft.com/office/drawing/2010/main" val="0"/>
              </a:ext>
            </a:extLst>
          </a:blip>
          <a:srcRect l="7923" t="2401" r="12346" b="-1075"/>
          <a:stretch/>
        </p:blipFill>
        <p:spPr>
          <a:xfrm>
            <a:off x="-7" y="189484"/>
            <a:ext cx="9144007" cy="6744716"/>
          </a:xfrm>
          <a:prstGeom prst="rect">
            <a:avLst/>
          </a:prstGeom>
        </p:spPr>
      </p:pic>
      <p:sp>
        <p:nvSpPr>
          <p:cNvPr id="4" name="Rectangle 3"/>
          <p:cNvSpPr/>
          <p:nvPr userDrawn="1"/>
        </p:nvSpPr>
        <p:spPr>
          <a:xfrm>
            <a:off x="-7" y="4800600"/>
            <a:ext cx="9144007" cy="2057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ctrTitle" hasCustomPrompt="1"/>
          </p:nvPr>
        </p:nvSpPr>
        <p:spPr>
          <a:xfrm>
            <a:off x="397820" y="5105400"/>
            <a:ext cx="7298380" cy="1470025"/>
          </a:xfrm>
          <a:prstGeom prst="rect">
            <a:avLst/>
          </a:prstGeom>
        </p:spPr>
        <p:txBody>
          <a:bodyPr/>
          <a:lstStyle>
            <a:lvl1pPr algn="l">
              <a:defRPr sz="4000" b="0" i="0">
                <a:latin typeface="Arial Bold"/>
                <a:cs typeface="Arial Bold"/>
              </a:defRPr>
            </a:lvl1pPr>
          </a:lstStyle>
          <a:p>
            <a:r>
              <a:rPr lang="en-US" dirty="0"/>
              <a:t>CLICK TO EDIT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914400"/>
            <a:ext cx="8229600" cy="914400"/>
          </a:xfrm>
          <a:prstGeom prst="rect">
            <a:avLst/>
          </a:prstGeom>
        </p:spPr>
        <p:txBody>
          <a:bodyPr/>
          <a:lstStyle>
            <a:lvl1pPr algn="l">
              <a:defRPr sz="4000" b="0" i="0">
                <a:latin typeface="Arial Bold"/>
                <a:cs typeface="Arial Bold"/>
              </a:defRPr>
            </a:lvl1pPr>
          </a:lstStyle>
          <a:p>
            <a:r>
              <a:rPr lang="en-US" dirty="0"/>
              <a:t>CLICK TO EDIT</a:t>
            </a:r>
          </a:p>
        </p:txBody>
      </p:sp>
      <p:sp>
        <p:nvSpPr>
          <p:cNvPr id="7" name="Content Placeholder 2"/>
          <p:cNvSpPr>
            <a:spLocks noGrp="1"/>
          </p:cNvSpPr>
          <p:nvPr>
            <p:ph idx="1" hasCustomPrompt="1"/>
          </p:nvPr>
        </p:nvSpPr>
        <p:spPr>
          <a:xfrm>
            <a:off x="457200" y="2057400"/>
            <a:ext cx="8229600" cy="4068763"/>
          </a:xfrm>
          <a:prstGeom prst="rect">
            <a:avLst/>
          </a:prstGeom>
        </p:spPr>
        <p:txBody>
          <a:bodyPr/>
          <a:lstStyle>
            <a:lvl1pPr marL="342900" indent="-342900">
              <a:buClr>
                <a:srgbClr val="0095DA"/>
              </a:buClr>
              <a:buFont typeface="Wingdings" charset="2"/>
              <a:buChar char="§"/>
              <a:defRPr sz="2400">
                <a:latin typeface="Arial"/>
                <a:cs typeface="Arial"/>
              </a:defRPr>
            </a:lvl1pPr>
            <a:lvl2pPr>
              <a:buClr>
                <a:srgbClr val="AF188C"/>
              </a:buClr>
              <a:buFont typeface="Wingdings" charset="2"/>
              <a:buChar char="§"/>
              <a:defRPr sz="1800">
                <a:latin typeface="Arial"/>
                <a:cs typeface="Arial"/>
              </a:defRPr>
            </a:lvl2pPr>
            <a:lvl3pPr>
              <a:buClr>
                <a:srgbClr val="AF188C"/>
              </a:buClr>
              <a:buFont typeface="Wingdings" charset="2"/>
              <a:buChar char="§"/>
              <a:defRPr sz="1600">
                <a:latin typeface="Arial"/>
                <a:cs typeface="Arial"/>
              </a:defRPr>
            </a:lvl3pPr>
            <a:lvl4pPr>
              <a:buClr>
                <a:srgbClr val="AF188C"/>
              </a:buClr>
              <a:defRPr sz="1600">
                <a:latin typeface="Arial"/>
                <a:cs typeface="Arial"/>
              </a:defRPr>
            </a:lvl4pPr>
            <a:lvl5pPr>
              <a:buClr>
                <a:srgbClr val="AF188C"/>
              </a:buClr>
              <a:defRPr sz="1600">
                <a:latin typeface="Arial"/>
                <a:cs typeface="Arial"/>
              </a:defRPr>
            </a:lvl5pPr>
          </a:lstStyle>
          <a:p>
            <a:pPr lvl="0"/>
            <a:r>
              <a:rPr lang="en-US" dirty="0"/>
              <a:t>Click to edit text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tarter">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486720" y="3962400"/>
            <a:ext cx="7772400" cy="2232025"/>
          </a:xfrm>
          <a:prstGeom prst="rect">
            <a:avLst/>
          </a:prstGeom>
        </p:spPr>
        <p:txBody>
          <a:bodyPr anchor="b"/>
          <a:lstStyle>
            <a:lvl1pPr algn="l">
              <a:defRPr sz="5400" b="0" i="0">
                <a:latin typeface="Arial Bold"/>
                <a:cs typeface="Arial Bold"/>
              </a:defRPr>
            </a:lvl1pPr>
          </a:lstStyle>
          <a:p>
            <a:r>
              <a:rPr lang="en-US" dirty="0"/>
              <a:t>CLICK TO EDIT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Start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04800" y="457200"/>
            <a:ext cx="4724400" cy="4419600"/>
          </a:xfrm>
          <a:prstGeom prst="rect">
            <a:avLst/>
          </a:prstGeom>
        </p:spPr>
        <p:txBody>
          <a:bodyPr vert="horz"/>
          <a:lstStyle>
            <a:lvl1pPr marL="0" indent="0">
              <a:buNone/>
              <a:defRPr>
                <a:ln>
                  <a:solidFill>
                    <a:schemeClr val="tx1"/>
                  </a:solidFill>
                </a:ln>
              </a:defRPr>
            </a:lvl1pPr>
          </a:lstStyle>
          <a:p>
            <a:endParaRPr lang="en-US" dirty="0"/>
          </a:p>
        </p:txBody>
      </p:sp>
      <p:sp>
        <p:nvSpPr>
          <p:cNvPr id="15" name="Picture Placeholder 4"/>
          <p:cNvSpPr>
            <a:spLocks noGrp="1"/>
          </p:cNvSpPr>
          <p:nvPr>
            <p:ph type="pic" sz="quarter" idx="11"/>
          </p:nvPr>
        </p:nvSpPr>
        <p:spPr>
          <a:xfrm>
            <a:off x="5185720" y="457200"/>
            <a:ext cx="3729680" cy="2133600"/>
          </a:xfrm>
          <a:prstGeom prst="rect">
            <a:avLst/>
          </a:prstGeom>
        </p:spPr>
        <p:txBody>
          <a:bodyPr vert="horz"/>
          <a:lstStyle>
            <a:lvl1pPr marL="0" indent="0">
              <a:buNone/>
              <a:defRPr>
                <a:ln>
                  <a:solidFill>
                    <a:schemeClr val="tx1"/>
                  </a:solidFill>
                </a:ln>
              </a:defRPr>
            </a:lvl1pPr>
          </a:lstStyle>
          <a:p>
            <a:endParaRPr lang="en-US" dirty="0"/>
          </a:p>
        </p:txBody>
      </p:sp>
      <p:sp>
        <p:nvSpPr>
          <p:cNvPr id="16" name="Picture Placeholder 4"/>
          <p:cNvSpPr>
            <a:spLocks noGrp="1"/>
          </p:cNvSpPr>
          <p:nvPr>
            <p:ph type="pic" sz="quarter" idx="12"/>
          </p:nvPr>
        </p:nvSpPr>
        <p:spPr>
          <a:xfrm>
            <a:off x="5185720" y="2743200"/>
            <a:ext cx="3729680" cy="2133600"/>
          </a:xfrm>
          <a:prstGeom prst="rect">
            <a:avLst/>
          </a:prstGeom>
        </p:spPr>
        <p:txBody>
          <a:bodyPr vert="horz"/>
          <a:lstStyle>
            <a:lvl1pPr marL="0" indent="0">
              <a:buNone/>
              <a:defRPr>
                <a:ln>
                  <a:solidFill>
                    <a:schemeClr val="tx1"/>
                  </a:solidFill>
                </a:ln>
              </a:defRPr>
            </a:lvl1pPr>
          </a:lstStyle>
          <a:p>
            <a:endParaRPr lang="en-US" dirty="0"/>
          </a:p>
        </p:txBody>
      </p:sp>
      <p:sp>
        <p:nvSpPr>
          <p:cNvPr id="18" name="Title 1"/>
          <p:cNvSpPr>
            <a:spLocks noGrp="1"/>
          </p:cNvSpPr>
          <p:nvPr>
            <p:ph type="ctrTitle" hasCustomPrompt="1"/>
          </p:nvPr>
        </p:nvSpPr>
        <p:spPr>
          <a:xfrm>
            <a:off x="304800" y="5105400"/>
            <a:ext cx="7543800" cy="1219200"/>
          </a:xfrm>
          <a:prstGeom prst="rect">
            <a:avLst/>
          </a:prstGeom>
        </p:spPr>
        <p:txBody>
          <a:bodyPr/>
          <a:lstStyle>
            <a:lvl1pPr algn="l">
              <a:defRPr sz="4000" b="0" i="0">
                <a:latin typeface="Arial Bold"/>
                <a:cs typeface="Arial Bold"/>
              </a:defRPr>
            </a:lvl1pPr>
          </a:lstStyle>
          <a:p>
            <a:r>
              <a:rPr lang="en-US" dirty="0"/>
              <a:t>CLICK TO EDIT</a:t>
            </a:r>
          </a:p>
        </p:txBody>
      </p:sp>
    </p:spTree>
    <p:extLst>
      <p:ext uri="{BB962C8B-B14F-4D97-AF65-F5344CB8AC3E}">
        <p14:creationId xmlns:p14="http://schemas.microsoft.com/office/powerpoint/2010/main" val="108393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705600"/>
            <a:ext cx="9144000" cy="152400"/>
          </a:xfrm>
          <a:prstGeom prst="rect">
            <a:avLst/>
          </a:prstGeom>
          <a:solidFill>
            <a:srgbClr val="0095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lt1"/>
              </a:solidFill>
            </a:endParaRPr>
          </a:p>
        </p:txBody>
      </p:sp>
      <p:sp>
        <p:nvSpPr>
          <p:cNvPr id="10" name="Rectangle 9"/>
          <p:cNvSpPr/>
          <p:nvPr userDrawn="1"/>
        </p:nvSpPr>
        <p:spPr>
          <a:xfrm>
            <a:off x="0" y="6659881"/>
            <a:ext cx="9144000"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1" r:id="rId4"/>
    <p:sldLayoutId id="2147483654" r:id="rId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9" Type="http://schemas.openxmlformats.org/officeDocument/2006/relationships/image" Target="../media/image42.png"/><Relationship Id="rId3" Type="http://schemas.openxmlformats.org/officeDocument/2006/relationships/image" Target="../media/image6.png"/><Relationship Id="rId21" Type="http://schemas.openxmlformats.org/officeDocument/2006/relationships/image" Target="../media/image24.png"/><Relationship Id="rId34" Type="http://schemas.openxmlformats.org/officeDocument/2006/relationships/image" Target="../media/image37.png"/><Relationship Id="rId42" Type="http://schemas.openxmlformats.org/officeDocument/2006/relationships/image" Target="../media/image45.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33" Type="http://schemas.openxmlformats.org/officeDocument/2006/relationships/image" Target="../media/image36.png"/><Relationship Id="rId38" Type="http://schemas.openxmlformats.org/officeDocument/2006/relationships/image" Target="../media/image41.png"/><Relationship Id="rId46" Type="http://schemas.openxmlformats.org/officeDocument/2006/relationships/image" Target="../media/image49.png"/><Relationship Id="rId2" Type="http://schemas.openxmlformats.org/officeDocument/2006/relationships/image" Target="../media/image5.png"/><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png"/><Relationship Id="rId41"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32" Type="http://schemas.openxmlformats.org/officeDocument/2006/relationships/image" Target="../media/image35.png"/><Relationship Id="rId37" Type="http://schemas.openxmlformats.org/officeDocument/2006/relationships/image" Target="../media/image40.png"/><Relationship Id="rId40" Type="http://schemas.openxmlformats.org/officeDocument/2006/relationships/image" Target="../media/image43.png"/><Relationship Id="rId45" Type="http://schemas.openxmlformats.org/officeDocument/2006/relationships/image" Target="../media/image48.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36" Type="http://schemas.openxmlformats.org/officeDocument/2006/relationships/image" Target="../media/image39.png"/><Relationship Id="rId10" Type="http://schemas.openxmlformats.org/officeDocument/2006/relationships/image" Target="../media/image13.png"/><Relationship Id="rId19" Type="http://schemas.openxmlformats.org/officeDocument/2006/relationships/image" Target="../media/image22.png"/><Relationship Id="rId31" Type="http://schemas.openxmlformats.org/officeDocument/2006/relationships/image" Target="../media/image34.png"/><Relationship Id="rId44" Type="http://schemas.openxmlformats.org/officeDocument/2006/relationships/image" Target="../media/image47.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 Id="rId30" Type="http://schemas.openxmlformats.org/officeDocument/2006/relationships/image" Target="../media/image33.png"/><Relationship Id="rId35" Type="http://schemas.openxmlformats.org/officeDocument/2006/relationships/image" Target="../media/image38.png"/><Relationship Id="rId43"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9" Type="http://schemas.openxmlformats.org/officeDocument/2006/relationships/image" Target="../media/image42.png"/><Relationship Id="rId3" Type="http://schemas.openxmlformats.org/officeDocument/2006/relationships/image" Target="../media/image6.png"/><Relationship Id="rId21" Type="http://schemas.openxmlformats.org/officeDocument/2006/relationships/image" Target="../media/image24.png"/><Relationship Id="rId34" Type="http://schemas.openxmlformats.org/officeDocument/2006/relationships/image" Target="../media/image37.png"/><Relationship Id="rId42" Type="http://schemas.openxmlformats.org/officeDocument/2006/relationships/image" Target="../media/image45.png"/><Relationship Id="rId47" Type="http://schemas.openxmlformats.org/officeDocument/2006/relationships/image" Target="../media/image50.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33" Type="http://schemas.openxmlformats.org/officeDocument/2006/relationships/image" Target="../media/image36.png"/><Relationship Id="rId38" Type="http://schemas.openxmlformats.org/officeDocument/2006/relationships/image" Target="../media/image41.png"/><Relationship Id="rId46" Type="http://schemas.openxmlformats.org/officeDocument/2006/relationships/image" Target="../media/image49.png"/><Relationship Id="rId2" Type="http://schemas.openxmlformats.org/officeDocument/2006/relationships/image" Target="../media/image5.png"/><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png"/><Relationship Id="rId41"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32" Type="http://schemas.openxmlformats.org/officeDocument/2006/relationships/image" Target="../media/image35.png"/><Relationship Id="rId37" Type="http://schemas.openxmlformats.org/officeDocument/2006/relationships/image" Target="../media/image40.png"/><Relationship Id="rId40" Type="http://schemas.openxmlformats.org/officeDocument/2006/relationships/image" Target="../media/image43.png"/><Relationship Id="rId45" Type="http://schemas.openxmlformats.org/officeDocument/2006/relationships/image" Target="../media/image48.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36" Type="http://schemas.openxmlformats.org/officeDocument/2006/relationships/image" Target="../media/image39.png"/><Relationship Id="rId10" Type="http://schemas.openxmlformats.org/officeDocument/2006/relationships/image" Target="../media/image13.png"/><Relationship Id="rId19" Type="http://schemas.openxmlformats.org/officeDocument/2006/relationships/image" Target="../media/image22.png"/><Relationship Id="rId31" Type="http://schemas.openxmlformats.org/officeDocument/2006/relationships/image" Target="../media/image34.png"/><Relationship Id="rId44" Type="http://schemas.openxmlformats.org/officeDocument/2006/relationships/image" Target="../media/image47.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 Id="rId30" Type="http://schemas.openxmlformats.org/officeDocument/2006/relationships/image" Target="../media/image33.png"/><Relationship Id="rId35" Type="http://schemas.openxmlformats.org/officeDocument/2006/relationships/image" Target="../media/image38.png"/><Relationship Id="rId43"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9" Type="http://schemas.openxmlformats.org/officeDocument/2006/relationships/image" Target="../media/image42.png"/><Relationship Id="rId3" Type="http://schemas.openxmlformats.org/officeDocument/2006/relationships/image" Target="../media/image6.png"/><Relationship Id="rId21" Type="http://schemas.openxmlformats.org/officeDocument/2006/relationships/image" Target="../media/image24.png"/><Relationship Id="rId34" Type="http://schemas.openxmlformats.org/officeDocument/2006/relationships/image" Target="../media/image37.png"/><Relationship Id="rId42" Type="http://schemas.openxmlformats.org/officeDocument/2006/relationships/image" Target="../media/image45.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33" Type="http://schemas.openxmlformats.org/officeDocument/2006/relationships/image" Target="../media/image36.png"/><Relationship Id="rId38" Type="http://schemas.openxmlformats.org/officeDocument/2006/relationships/image" Target="../media/image41.png"/><Relationship Id="rId46" Type="http://schemas.openxmlformats.org/officeDocument/2006/relationships/image" Target="../media/image49.png"/><Relationship Id="rId2" Type="http://schemas.openxmlformats.org/officeDocument/2006/relationships/image" Target="../media/image5.png"/><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png"/><Relationship Id="rId41"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32" Type="http://schemas.openxmlformats.org/officeDocument/2006/relationships/image" Target="../media/image35.png"/><Relationship Id="rId37" Type="http://schemas.openxmlformats.org/officeDocument/2006/relationships/image" Target="../media/image40.png"/><Relationship Id="rId40" Type="http://schemas.openxmlformats.org/officeDocument/2006/relationships/image" Target="../media/image43.png"/><Relationship Id="rId45" Type="http://schemas.openxmlformats.org/officeDocument/2006/relationships/image" Target="../media/image48.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36" Type="http://schemas.openxmlformats.org/officeDocument/2006/relationships/image" Target="../media/image39.png"/><Relationship Id="rId10" Type="http://schemas.openxmlformats.org/officeDocument/2006/relationships/image" Target="../media/image13.png"/><Relationship Id="rId19" Type="http://schemas.openxmlformats.org/officeDocument/2006/relationships/image" Target="../media/image22.png"/><Relationship Id="rId31" Type="http://schemas.openxmlformats.org/officeDocument/2006/relationships/image" Target="../media/image34.png"/><Relationship Id="rId44" Type="http://schemas.openxmlformats.org/officeDocument/2006/relationships/image" Target="../media/image47.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 Id="rId30" Type="http://schemas.openxmlformats.org/officeDocument/2006/relationships/image" Target="../media/image33.png"/><Relationship Id="rId35" Type="http://schemas.openxmlformats.org/officeDocument/2006/relationships/image" Target="../media/image38.png"/><Relationship Id="rId43"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9" Type="http://schemas.openxmlformats.org/officeDocument/2006/relationships/image" Target="../media/image42.png"/><Relationship Id="rId3" Type="http://schemas.openxmlformats.org/officeDocument/2006/relationships/image" Target="../media/image6.png"/><Relationship Id="rId21" Type="http://schemas.openxmlformats.org/officeDocument/2006/relationships/image" Target="../media/image24.png"/><Relationship Id="rId34" Type="http://schemas.openxmlformats.org/officeDocument/2006/relationships/image" Target="../media/image37.png"/><Relationship Id="rId42" Type="http://schemas.openxmlformats.org/officeDocument/2006/relationships/image" Target="../media/image45.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33" Type="http://schemas.openxmlformats.org/officeDocument/2006/relationships/image" Target="../media/image36.png"/><Relationship Id="rId38" Type="http://schemas.openxmlformats.org/officeDocument/2006/relationships/image" Target="../media/image41.png"/><Relationship Id="rId46" Type="http://schemas.openxmlformats.org/officeDocument/2006/relationships/image" Target="../media/image49.png"/><Relationship Id="rId2" Type="http://schemas.openxmlformats.org/officeDocument/2006/relationships/image" Target="../media/image5.png"/><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png"/><Relationship Id="rId41"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32" Type="http://schemas.openxmlformats.org/officeDocument/2006/relationships/image" Target="../media/image35.png"/><Relationship Id="rId37" Type="http://schemas.openxmlformats.org/officeDocument/2006/relationships/image" Target="../media/image40.png"/><Relationship Id="rId40" Type="http://schemas.openxmlformats.org/officeDocument/2006/relationships/image" Target="../media/image43.png"/><Relationship Id="rId45" Type="http://schemas.openxmlformats.org/officeDocument/2006/relationships/image" Target="../media/image48.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36" Type="http://schemas.openxmlformats.org/officeDocument/2006/relationships/image" Target="../media/image39.png"/><Relationship Id="rId10" Type="http://schemas.openxmlformats.org/officeDocument/2006/relationships/image" Target="../media/image13.png"/><Relationship Id="rId19" Type="http://schemas.openxmlformats.org/officeDocument/2006/relationships/image" Target="../media/image22.png"/><Relationship Id="rId31" Type="http://schemas.openxmlformats.org/officeDocument/2006/relationships/image" Target="../media/image34.png"/><Relationship Id="rId44" Type="http://schemas.openxmlformats.org/officeDocument/2006/relationships/image" Target="../media/image47.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 Id="rId30" Type="http://schemas.openxmlformats.org/officeDocument/2006/relationships/image" Target="../media/image33.png"/><Relationship Id="rId35" Type="http://schemas.openxmlformats.org/officeDocument/2006/relationships/image" Target="../media/image38.png"/><Relationship Id="rId43"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9" Type="http://schemas.openxmlformats.org/officeDocument/2006/relationships/image" Target="../media/image42.png"/><Relationship Id="rId3" Type="http://schemas.openxmlformats.org/officeDocument/2006/relationships/image" Target="../media/image6.png"/><Relationship Id="rId21" Type="http://schemas.openxmlformats.org/officeDocument/2006/relationships/image" Target="../media/image24.png"/><Relationship Id="rId34" Type="http://schemas.openxmlformats.org/officeDocument/2006/relationships/image" Target="../media/image37.png"/><Relationship Id="rId42" Type="http://schemas.openxmlformats.org/officeDocument/2006/relationships/image" Target="../media/image45.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33" Type="http://schemas.openxmlformats.org/officeDocument/2006/relationships/image" Target="../media/image36.png"/><Relationship Id="rId38" Type="http://schemas.openxmlformats.org/officeDocument/2006/relationships/image" Target="../media/image41.png"/><Relationship Id="rId46" Type="http://schemas.openxmlformats.org/officeDocument/2006/relationships/image" Target="../media/image49.png"/><Relationship Id="rId2" Type="http://schemas.openxmlformats.org/officeDocument/2006/relationships/image" Target="../media/image5.png"/><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png"/><Relationship Id="rId41"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32" Type="http://schemas.openxmlformats.org/officeDocument/2006/relationships/image" Target="../media/image35.png"/><Relationship Id="rId37" Type="http://schemas.openxmlformats.org/officeDocument/2006/relationships/image" Target="../media/image40.png"/><Relationship Id="rId40" Type="http://schemas.openxmlformats.org/officeDocument/2006/relationships/image" Target="../media/image43.png"/><Relationship Id="rId45" Type="http://schemas.openxmlformats.org/officeDocument/2006/relationships/image" Target="../media/image48.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36" Type="http://schemas.openxmlformats.org/officeDocument/2006/relationships/image" Target="../media/image39.png"/><Relationship Id="rId10" Type="http://schemas.openxmlformats.org/officeDocument/2006/relationships/image" Target="../media/image13.png"/><Relationship Id="rId19" Type="http://schemas.openxmlformats.org/officeDocument/2006/relationships/image" Target="../media/image22.png"/><Relationship Id="rId31" Type="http://schemas.openxmlformats.org/officeDocument/2006/relationships/image" Target="../media/image34.png"/><Relationship Id="rId44" Type="http://schemas.openxmlformats.org/officeDocument/2006/relationships/image" Target="../media/image47.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 Id="rId30" Type="http://schemas.openxmlformats.org/officeDocument/2006/relationships/image" Target="../media/image33.png"/><Relationship Id="rId35" Type="http://schemas.openxmlformats.org/officeDocument/2006/relationships/image" Target="../media/image38.png"/><Relationship Id="rId43"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hyperlink" Target="http://www.givevoice.or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hyperlink" Target="http://www.givevoice.or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6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mailto:tmettlach@massnonprofitnet.org" TargetMode="External"/><Relationship Id="rId7" Type="http://schemas.openxmlformats.org/officeDocument/2006/relationships/hyperlink" Target="http://www.givevoice.org/"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hyperlink" Target="http://www.councilofnonprofits.org/" TargetMode="External"/><Relationship Id="rId5" Type="http://schemas.openxmlformats.org/officeDocument/2006/relationships/hyperlink" Target="mailto:tgourley@councilofnonprofits.org" TargetMode="External"/><Relationship Id="rId10" Type="http://schemas.openxmlformats.org/officeDocument/2006/relationships/image" Target="../media/image6.png"/><Relationship Id="rId4" Type="http://schemas.openxmlformats.org/officeDocument/2006/relationships/hyperlink" Target="mailto:dthompson@councilofnonprofits.org" TargetMode="External"/><Relationship Id="rId9"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590800"/>
            <a:ext cx="8534400" cy="2895600"/>
          </a:xfrm>
        </p:spPr>
        <p:txBody>
          <a:bodyPr/>
          <a:lstStyle/>
          <a:p>
            <a:pPr>
              <a:spcBef>
                <a:spcPts val="600"/>
              </a:spcBef>
            </a:pPr>
            <a:r>
              <a:rPr lang="en-US" sz="4800" b="1" dirty="0">
                <a:solidFill>
                  <a:srgbClr val="0095DA"/>
                </a:solidFill>
                <a:effectLst>
                  <a:outerShdw blurRad="38100" dist="38100" dir="2700000" algn="tl">
                    <a:srgbClr val="000000">
                      <a:alpha val="43137"/>
                    </a:srgbClr>
                  </a:outerShdw>
                </a:effectLst>
              </a:rPr>
              <a:t>Politicizing Nonprofits</a:t>
            </a:r>
            <a:br>
              <a:rPr lang="en-US" sz="4800" b="1" dirty="0">
                <a:solidFill>
                  <a:srgbClr val="0095DA"/>
                </a:solidFill>
                <a:effectLst>
                  <a:outerShdw blurRad="38100" dist="38100" dir="2700000" algn="tl">
                    <a:srgbClr val="000000">
                      <a:alpha val="43137"/>
                    </a:srgbClr>
                  </a:outerShdw>
                </a:effectLst>
              </a:rPr>
            </a:br>
            <a:r>
              <a:rPr lang="en-US" sz="3200" b="1" dirty="0">
                <a:latin typeface="Arial" panose="020B0604020202020204" pitchFamily="34" charset="0"/>
                <a:cs typeface="Arial" panose="020B0604020202020204" pitchFamily="34" charset="0"/>
              </a:rPr>
              <a:t>What Charitable Nonprofits and Foundations Need to Know</a:t>
            </a:r>
            <a:br>
              <a:rPr lang="en-US" sz="32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(and What They Can Do About It)</a:t>
            </a:r>
            <a:br>
              <a:rPr lang="en-US" sz="2800" dirty="0"/>
            </a:br>
            <a:br>
              <a:rPr lang="en-US" sz="1600" dirty="0"/>
            </a:br>
            <a:r>
              <a:rPr lang="en-US" sz="2000" dirty="0"/>
              <a:t>David L. Thompson &amp; Tiffany </a:t>
            </a:r>
            <a:r>
              <a:rPr lang="en-US" sz="2000" dirty="0" err="1"/>
              <a:t>Gourley</a:t>
            </a:r>
            <a:br>
              <a:rPr lang="en-US" sz="2000" dirty="0"/>
            </a:br>
            <a:r>
              <a:rPr lang="en-US" sz="2000" dirty="0"/>
              <a:t>National Council of Nonprofits</a:t>
            </a:r>
            <a:endParaRPr lang="en-US" sz="2200" dirty="0"/>
          </a:p>
        </p:txBody>
      </p:sp>
      <p:sp>
        <p:nvSpPr>
          <p:cNvPr id="3" name="Subtitle 2"/>
          <p:cNvSpPr>
            <a:spLocks noGrp="1"/>
          </p:cNvSpPr>
          <p:nvPr>
            <p:ph type="subTitle" idx="1"/>
          </p:nvPr>
        </p:nvSpPr>
        <p:spPr>
          <a:xfrm>
            <a:off x="533400" y="5715000"/>
            <a:ext cx="8153400" cy="914400"/>
          </a:xfrm>
        </p:spPr>
        <p:txBody>
          <a:bodyPr/>
          <a:lstStyle/>
          <a:p>
            <a:pPr>
              <a:spcBef>
                <a:spcPts val="0"/>
              </a:spcBef>
              <a:spcAft>
                <a:spcPts val="600"/>
              </a:spcAft>
            </a:pPr>
            <a:r>
              <a:rPr lang="en-US" dirty="0"/>
              <a:t>Massachusetts Nonprofit Network | June 14, 2017</a:t>
            </a:r>
          </a:p>
          <a:p>
            <a:pPr>
              <a:spcBef>
                <a:spcPts val="0"/>
              </a:spcBef>
            </a:pPr>
            <a:r>
              <a:rPr lang="en-US" sz="1400" dirty="0"/>
              <a:t>© 2017 National Council of Nonprofits </a:t>
            </a:r>
            <a:br>
              <a:rPr lang="en-US" sz="1400" dirty="0"/>
            </a:br>
            <a:r>
              <a:rPr lang="en-US" sz="1400" dirty="0"/>
              <a:t>www.councilofnonprofits.org | @</a:t>
            </a:r>
            <a:r>
              <a:rPr lang="en-US" sz="1400" dirty="0" err="1"/>
              <a:t>NatlCouncilNPs</a:t>
            </a:r>
            <a:endParaRPr lang="en-US" sz="1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1F9BFF"/>
                </a:solidFill>
                <a:effectLst>
                  <a:outerShdw blurRad="38100" dist="38100" dir="2700000" algn="tl">
                    <a:srgbClr val="000000">
                      <a:alpha val="43137"/>
                    </a:srgbClr>
                  </a:outerShdw>
                </a:effectLst>
              </a:rPr>
              <a:t>501(c)(3) Status</a:t>
            </a:r>
            <a:endParaRPr lang="en-US" dirty="0"/>
          </a:p>
        </p:txBody>
      </p:sp>
      <p:sp>
        <p:nvSpPr>
          <p:cNvPr id="5" name="TextBox 4"/>
          <p:cNvSpPr txBox="1"/>
          <p:nvPr/>
        </p:nvSpPr>
        <p:spPr>
          <a:xfrm>
            <a:off x="1219200" y="2133600"/>
            <a:ext cx="7620000" cy="4216539"/>
          </a:xfrm>
          <a:prstGeom prst="rect">
            <a:avLst/>
          </a:prstGeom>
          <a:noFill/>
        </p:spPr>
        <p:txBody>
          <a:bodyPr wrap="square" rtlCol="0">
            <a:spAutoFit/>
          </a:bodyPr>
          <a:lstStyle/>
          <a:p>
            <a:r>
              <a:rPr lang="en-US" sz="2800" b="1" dirty="0">
                <a:solidFill>
                  <a:schemeClr val="bg1">
                    <a:lumMod val="75000"/>
                  </a:schemeClr>
                </a:solidFill>
              </a:rPr>
              <a:t>§501(c)(3)</a:t>
            </a:r>
            <a:r>
              <a:rPr lang="en-US" sz="2000" b="1" dirty="0">
                <a:solidFill>
                  <a:schemeClr val="bg1">
                    <a:lumMod val="75000"/>
                  </a:schemeClr>
                </a:solidFill>
              </a:rPr>
              <a:t> </a:t>
            </a:r>
            <a:r>
              <a:rPr lang="en-US" sz="2000" dirty="0">
                <a:solidFill>
                  <a:schemeClr val="bg1">
                    <a:lumMod val="75000"/>
                  </a:schemeClr>
                </a:solidFill>
              </a:rPr>
              <a:t>Corporations, and any community chest, fund, or foundation, organized and operated exclusively for religious, charitable, scientific, testing for public safety, literary, or educational purposes, or to foster national or international amateur sports competition (but only if no part of its activities involve the provision of athletic facilities or equipment), or for the prevention of cruelty to children or animals, no part of the net earnings of which inures to the benefit of any private shareholder or individual, no substantial part of the activities of which is carrying on propaganda, or otherwise attempting, to influence legislation (except as otherwise provided in subsection (h)), and which does not participate in, or intervene in (including the publishing or distributing of statements), any political campaign on behalf of (or in opposition to) any candidate for public office.</a:t>
            </a:r>
          </a:p>
        </p:txBody>
      </p:sp>
      <p:sp>
        <p:nvSpPr>
          <p:cNvPr id="3" name="TextBox 2"/>
          <p:cNvSpPr txBox="1"/>
          <p:nvPr/>
        </p:nvSpPr>
        <p:spPr>
          <a:xfrm>
            <a:off x="2743200" y="2438400"/>
            <a:ext cx="6096000" cy="2585323"/>
          </a:xfrm>
          <a:prstGeom prst="rect">
            <a:avLst/>
          </a:prstGeom>
          <a:solidFill>
            <a:schemeClr val="bg1">
              <a:lumMod val="85000"/>
            </a:schemeClr>
          </a:solidFill>
          <a:ln w="38100">
            <a:solidFill>
              <a:srgbClr val="1192DD"/>
            </a:solidFill>
          </a:ln>
        </p:spPr>
        <p:txBody>
          <a:bodyPr wrap="square" rtlCol="0">
            <a:spAutoFit/>
          </a:bodyPr>
          <a:lstStyle/>
          <a:p>
            <a:pPr algn="r"/>
            <a:r>
              <a:rPr lang="en-US" sz="3600" b="1" dirty="0"/>
              <a:t>Why Choose §501(c)(3) Status?</a:t>
            </a:r>
          </a:p>
          <a:p>
            <a:endParaRPr lang="en-US" sz="6600" b="1" dirty="0"/>
          </a:p>
          <a:p>
            <a:endParaRPr lang="en-US" sz="2800" b="1" dirty="0"/>
          </a:p>
          <a:p>
            <a:pPr marL="457200" indent="-457200">
              <a:buFont typeface="Arial" panose="020B0604020202020204" pitchFamily="34" charset="0"/>
              <a:buChar char="•"/>
            </a:pPr>
            <a:endParaRPr lang="en-US" sz="3200" b="1" dirty="0"/>
          </a:p>
        </p:txBody>
      </p:sp>
    </p:spTree>
    <p:extLst>
      <p:ext uri="{BB962C8B-B14F-4D97-AF65-F5344CB8AC3E}">
        <p14:creationId xmlns:p14="http://schemas.microsoft.com/office/powerpoint/2010/main" val="1811712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1F9BFF"/>
                </a:solidFill>
                <a:effectLst>
                  <a:outerShdw blurRad="38100" dist="38100" dir="2700000" algn="tl">
                    <a:srgbClr val="000000">
                      <a:alpha val="43137"/>
                    </a:srgbClr>
                  </a:outerShdw>
                </a:effectLst>
              </a:rPr>
              <a:t>501(c)(3) Status</a:t>
            </a:r>
            <a:endParaRPr lang="en-US" dirty="0"/>
          </a:p>
        </p:txBody>
      </p:sp>
      <p:sp>
        <p:nvSpPr>
          <p:cNvPr id="5" name="TextBox 4"/>
          <p:cNvSpPr txBox="1"/>
          <p:nvPr/>
        </p:nvSpPr>
        <p:spPr>
          <a:xfrm>
            <a:off x="1219200" y="2133600"/>
            <a:ext cx="7620000" cy="4216539"/>
          </a:xfrm>
          <a:prstGeom prst="rect">
            <a:avLst/>
          </a:prstGeom>
          <a:noFill/>
        </p:spPr>
        <p:txBody>
          <a:bodyPr wrap="square" rtlCol="0">
            <a:spAutoFit/>
          </a:bodyPr>
          <a:lstStyle/>
          <a:p>
            <a:r>
              <a:rPr lang="en-US" sz="2800" b="1" dirty="0">
                <a:solidFill>
                  <a:schemeClr val="bg1">
                    <a:lumMod val="75000"/>
                  </a:schemeClr>
                </a:solidFill>
              </a:rPr>
              <a:t>§501(c)(3)</a:t>
            </a:r>
            <a:r>
              <a:rPr lang="en-US" sz="2000" b="1" dirty="0">
                <a:solidFill>
                  <a:schemeClr val="bg1">
                    <a:lumMod val="75000"/>
                  </a:schemeClr>
                </a:solidFill>
              </a:rPr>
              <a:t> </a:t>
            </a:r>
            <a:r>
              <a:rPr lang="en-US" sz="2000" dirty="0">
                <a:solidFill>
                  <a:schemeClr val="bg1">
                    <a:lumMod val="75000"/>
                  </a:schemeClr>
                </a:solidFill>
              </a:rPr>
              <a:t>Corporations, and any community chest, fund, or foundation, organized and operated exclusively for religious, charitable, scientific, testing for public safety, literary, or educational purposes, or to foster national or international amateur sports competition (but only if no part of its activities involve the provision of athletic facilities or equipment), or for the prevention of cruelty to children or animals, no part of the net earnings of which inures to the benefit of any private shareholder or individual, no substantial part of the activities of which is carrying on propaganda, or otherwise attempting, to influence legislation (except as otherwise provided in subsection (h)), and which does not participate in, or intervene in (including the publishing or distributing of statements), any political campaign on behalf of (or in opposition to) any candidate for public office.</a:t>
            </a:r>
          </a:p>
        </p:txBody>
      </p:sp>
      <p:sp>
        <p:nvSpPr>
          <p:cNvPr id="3" name="TextBox 2"/>
          <p:cNvSpPr txBox="1"/>
          <p:nvPr/>
        </p:nvSpPr>
        <p:spPr>
          <a:xfrm>
            <a:off x="2743200" y="2438400"/>
            <a:ext cx="6096000" cy="2646878"/>
          </a:xfrm>
          <a:prstGeom prst="rect">
            <a:avLst/>
          </a:prstGeom>
          <a:solidFill>
            <a:schemeClr val="bg1">
              <a:lumMod val="85000"/>
            </a:schemeClr>
          </a:solidFill>
          <a:ln w="38100">
            <a:solidFill>
              <a:srgbClr val="1192DD"/>
            </a:solidFill>
          </a:ln>
        </p:spPr>
        <p:txBody>
          <a:bodyPr wrap="square" rtlCol="0">
            <a:spAutoFit/>
          </a:bodyPr>
          <a:lstStyle/>
          <a:p>
            <a:pPr algn="r"/>
            <a:r>
              <a:rPr lang="en-US" sz="3600" b="1" dirty="0"/>
              <a:t>Why Choose §501(c)(3) Status?</a:t>
            </a:r>
          </a:p>
          <a:p>
            <a:pPr marL="457200" indent="-457200">
              <a:buFont typeface="Arial" panose="020B0604020202020204" pitchFamily="34" charset="0"/>
              <a:buChar char="•"/>
            </a:pPr>
            <a:r>
              <a:rPr lang="en-US" sz="3200" dirty="0"/>
              <a:t>Exempt from federal income taxes</a:t>
            </a:r>
          </a:p>
          <a:p>
            <a:endParaRPr lang="en-US" sz="6600" dirty="0"/>
          </a:p>
        </p:txBody>
      </p:sp>
    </p:spTree>
    <p:extLst>
      <p:ext uri="{BB962C8B-B14F-4D97-AF65-F5344CB8AC3E}">
        <p14:creationId xmlns:p14="http://schemas.microsoft.com/office/powerpoint/2010/main" val="3902381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1F9BFF"/>
                </a:solidFill>
                <a:effectLst>
                  <a:outerShdw blurRad="38100" dist="38100" dir="2700000" algn="tl">
                    <a:srgbClr val="000000">
                      <a:alpha val="43137"/>
                    </a:srgbClr>
                  </a:outerShdw>
                </a:effectLst>
              </a:rPr>
              <a:t>501(c)(3) Status</a:t>
            </a:r>
            <a:endParaRPr lang="en-US" dirty="0"/>
          </a:p>
        </p:txBody>
      </p:sp>
      <p:sp>
        <p:nvSpPr>
          <p:cNvPr id="5" name="TextBox 4"/>
          <p:cNvSpPr txBox="1"/>
          <p:nvPr/>
        </p:nvSpPr>
        <p:spPr>
          <a:xfrm>
            <a:off x="1219200" y="2133600"/>
            <a:ext cx="7620000" cy="4216539"/>
          </a:xfrm>
          <a:prstGeom prst="rect">
            <a:avLst/>
          </a:prstGeom>
          <a:noFill/>
        </p:spPr>
        <p:txBody>
          <a:bodyPr wrap="square" rtlCol="0">
            <a:spAutoFit/>
          </a:bodyPr>
          <a:lstStyle/>
          <a:p>
            <a:r>
              <a:rPr lang="en-US" sz="2800" b="1" dirty="0">
                <a:solidFill>
                  <a:schemeClr val="bg1">
                    <a:lumMod val="75000"/>
                  </a:schemeClr>
                </a:solidFill>
              </a:rPr>
              <a:t>§501(c)(3)</a:t>
            </a:r>
            <a:r>
              <a:rPr lang="en-US" sz="2000" b="1" dirty="0">
                <a:solidFill>
                  <a:schemeClr val="bg1">
                    <a:lumMod val="75000"/>
                  </a:schemeClr>
                </a:solidFill>
              </a:rPr>
              <a:t> </a:t>
            </a:r>
            <a:r>
              <a:rPr lang="en-US" sz="2000" dirty="0">
                <a:solidFill>
                  <a:schemeClr val="bg1">
                    <a:lumMod val="75000"/>
                  </a:schemeClr>
                </a:solidFill>
              </a:rPr>
              <a:t>Corporations, and any community chest, fund, or foundation, organized and operated exclusively for religious, charitable, scientific, testing for public safety, literary, or educational purposes, or to foster national or international amateur sports competition (but only if no part of its activities involve the provision of athletic facilities or equipment), or for the prevention of cruelty to children or animals, no part of the net earnings of which inures to the benefit of any private shareholder or individual, no substantial part of the activities of which is carrying on propaganda, or otherwise attempting, to influence legislation (except as otherwise provided in subsection (h)), and which does not participate in, or intervene in (including the publishing or distributing of statements), any political campaign on behalf of (or in opposition to) any candidate for public office.</a:t>
            </a:r>
          </a:p>
        </p:txBody>
      </p:sp>
      <p:sp>
        <p:nvSpPr>
          <p:cNvPr id="3" name="TextBox 2"/>
          <p:cNvSpPr txBox="1"/>
          <p:nvPr/>
        </p:nvSpPr>
        <p:spPr>
          <a:xfrm>
            <a:off x="2743200" y="2438400"/>
            <a:ext cx="6096000" cy="2616101"/>
          </a:xfrm>
          <a:prstGeom prst="rect">
            <a:avLst/>
          </a:prstGeom>
          <a:solidFill>
            <a:schemeClr val="bg1">
              <a:lumMod val="85000"/>
            </a:schemeClr>
          </a:solidFill>
          <a:ln w="38100">
            <a:solidFill>
              <a:srgbClr val="1192DD"/>
            </a:solidFill>
          </a:ln>
        </p:spPr>
        <p:txBody>
          <a:bodyPr wrap="square" rtlCol="0">
            <a:spAutoFit/>
          </a:bodyPr>
          <a:lstStyle/>
          <a:p>
            <a:pPr algn="r"/>
            <a:r>
              <a:rPr lang="en-US" sz="3600" b="1" dirty="0"/>
              <a:t>Why Choose §501(c)(3) Status?</a:t>
            </a:r>
          </a:p>
          <a:p>
            <a:pPr marL="457200" indent="-457200">
              <a:buFont typeface="Arial" panose="020B0604020202020204" pitchFamily="34" charset="0"/>
              <a:buChar char="•"/>
            </a:pPr>
            <a:r>
              <a:rPr lang="en-US" sz="3200" dirty="0"/>
              <a:t>Exempt from federal income taxes</a:t>
            </a:r>
          </a:p>
          <a:p>
            <a:pPr marL="457200" indent="-457200">
              <a:buFont typeface="Arial" panose="020B0604020202020204" pitchFamily="34" charset="0"/>
              <a:buChar char="•"/>
            </a:pPr>
            <a:r>
              <a:rPr lang="en-US" sz="3200" dirty="0"/>
              <a:t>Eligible to receive tax-deductible donations</a:t>
            </a:r>
            <a:r>
              <a:rPr lang="en-US" sz="2800" b="1" dirty="0"/>
              <a:t> </a:t>
            </a:r>
            <a:endParaRPr lang="en-US" sz="3200" b="1" dirty="0"/>
          </a:p>
        </p:txBody>
      </p:sp>
    </p:spTree>
    <p:extLst>
      <p:ext uri="{BB962C8B-B14F-4D97-AF65-F5344CB8AC3E}">
        <p14:creationId xmlns:p14="http://schemas.microsoft.com/office/powerpoint/2010/main" val="619201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1F9BFF"/>
                </a:solidFill>
                <a:effectLst>
                  <a:outerShdw blurRad="38100" dist="38100" dir="2700000" algn="tl">
                    <a:srgbClr val="000000">
                      <a:alpha val="43137"/>
                    </a:srgbClr>
                  </a:outerShdw>
                </a:effectLst>
              </a:rPr>
              <a:t>501(c)(3) Status</a:t>
            </a:r>
            <a:endParaRPr lang="en-US" dirty="0"/>
          </a:p>
        </p:txBody>
      </p:sp>
      <p:sp>
        <p:nvSpPr>
          <p:cNvPr id="5" name="TextBox 4"/>
          <p:cNvSpPr txBox="1"/>
          <p:nvPr/>
        </p:nvSpPr>
        <p:spPr>
          <a:xfrm>
            <a:off x="1219200" y="2133600"/>
            <a:ext cx="7620000" cy="4216539"/>
          </a:xfrm>
          <a:prstGeom prst="rect">
            <a:avLst/>
          </a:prstGeom>
          <a:noFill/>
        </p:spPr>
        <p:txBody>
          <a:bodyPr wrap="square" rtlCol="0">
            <a:spAutoFit/>
          </a:bodyPr>
          <a:lstStyle/>
          <a:p>
            <a:r>
              <a:rPr lang="en-US" sz="2800" b="1" dirty="0">
                <a:solidFill>
                  <a:schemeClr val="bg1">
                    <a:lumMod val="75000"/>
                  </a:schemeClr>
                </a:solidFill>
              </a:rPr>
              <a:t>§501(c)(3)</a:t>
            </a:r>
            <a:r>
              <a:rPr lang="en-US" sz="2000" b="1" dirty="0">
                <a:solidFill>
                  <a:schemeClr val="bg1">
                    <a:lumMod val="75000"/>
                  </a:schemeClr>
                </a:solidFill>
              </a:rPr>
              <a:t> </a:t>
            </a:r>
            <a:r>
              <a:rPr lang="en-US" sz="2000" dirty="0">
                <a:solidFill>
                  <a:schemeClr val="bg1">
                    <a:lumMod val="75000"/>
                  </a:schemeClr>
                </a:solidFill>
              </a:rPr>
              <a:t>Corporations, and any community chest, fund, or foundation, organized and operated exclusively for religious, charitable, scientific, testing for public safety, literary, or educational purposes, or to foster national or international amateur sports competition (but only if no part of its activities involve the provision of athletic facilities or equipment), or for the prevention of cruelty to children or animals, no part of the net earnings of which inures to the benefit of any private shareholder or individual, no substantial part of the activities of which is carrying on propaganda, or otherwise attempting, to influence legislation (except as otherwise provided in subsection (h)), and which does not participate in, or intervene in (including the publishing or distributing of statements), any political campaign on behalf of (or in opposition to) any candidate for public office.</a:t>
            </a:r>
          </a:p>
        </p:txBody>
      </p:sp>
      <p:sp>
        <p:nvSpPr>
          <p:cNvPr id="3" name="TextBox 2"/>
          <p:cNvSpPr txBox="1"/>
          <p:nvPr/>
        </p:nvSpPr>
        <p:spPr>
          <a:xfrm>
            <a:off x="2743200" y="2438400"/>
            <a:ext cx="6096000" cy="2616101"/>
          </a:xfrm>
          <a:prstGeom prst="rect">
            <a:avLst/>
          </a:prstGeom>
          <a:solidFill>
            <a:schemeClr val="bg1">
              <a:lumMod val="85000"/>
            </a:schemeClr>
          </a:solidFill>
          <a:ln w="38100">
            <a:solidFill>
              <a:srgbClr val="1192DD"/>
            </a:solidFill>
          </a:ln>
        </p:spPr>
        <p:txBody>
          <a:bodyPr wrap="square" rtlCol="0">
            <a:spAutoFit/>
          </a:bodyPr>
          <a:lstStyle/>
          <a:p>
            <a:pPr algn="r"/>
            <a:r>
              <a:rPr lang="en-US" sz="3600" b="1" dirty="0"/>
              <a:t>Why Choose §501(c)(3) Status?</a:t>
            </a:r>
          </a:p>
          <a:p>
            <a:pPr marL="457200" indent="-457200">
              <a:buFont typeface="Arial" panose="020B0604020202020204" pitchFamily="34" charset="0"/>
              <a:buChar char="•"/>
            </a:pPr>
            <a:r>
              <a:rPr lang="en-US" sz="3200" dirty="0"/>
              <a:t>Exempt from federal income taxes</a:t>
            </a:r>
          </a:p>
          <a:p>
            <a:pPr marL="457200" indent="-457200">
              <a:buFont typeface="Arial" panose="020B0604020202020204" pitchFamily="34" charset="0"/>
              <a:buChar char="•"/>
            </a:pPr>
            <a:r>
              <a:rPr lang="en-US" sz="3200" dirty="0"/>
              <a:t>Eligible to receive tax-deductible donations</a:t>
            </a:r>
            <a:r>
              <a:rPr lang="en-US" sz="2800" b="1" dirty="0"/>
              <a:t> </a:t>
            </a:r>
            <a:endParaRPr lang="en-US" sz="3200" b="1" dirty="0"/>
          </a:p>
        </p:txBody>
      </p:sp>
      <p:sp>
        <p:nvSpPr>
          <p:cNvPr id="6" name="TextBox 5"/>
          <p:cNvSpPr txBox="1"/>
          <p:nvPr/>
        </p:nvSpPr>
        <p:spPr>
          <a:xfrm>
            <a:off x="609600" y="4503242"/>
            <a:ext cx="6477000" cy="2123658"/>
          </a:xfrm>
          <a:prstGeom prst="rect">
            <a:avLst/>
          </a:prstGeom>
          <a:solidFill>
            <a:schemeClr val="bg1"/>
          </a:solidFill>
          <a:ln w="38100">
            <a:solidFill>
              <a:srgbClr val="AF188C"/>
            </a:solidFill>
          </a:ln>
        </p:spPr>
        <p:txBody>
          <a:bodyPr wrap="square" rtlCol="0">
            <a:spAutoFit/>
          </a:bodyPr>
          <a:lstStyle/>
          <a:p>
            <a:r>
              <a:rPr lang="en-US" b="1" dirty="0"/>
              <a:t> </a:t>
            </a:r>
            <a:r>
              <a:rPr lang="en-US" sz="1600" b="1" dirty="0"/>
              <a:t>							   			 Contributions </a:t>
            </a:r>
          </a:p>
          <a:p>
            <a:r>
              <a:rPr lang="en-US" sz="1600" b="1" dirty="0"/>
              <a:t>		Type of Nonprofits </a:t>
            </a:r>
            <a:r>
              <a:rPr lang="en-US" sz="1600" dirty="0"/>
              <a:t>				     	   </a:t>
            </a:r>
            <a:r>
              <a:rPr lang="en-US" sz="1600" b="1" dirty="0"/>
              <a:t>Deductible?</a:t>
            </a:r>
          </a:p>
          <a:p>
            <a:r>
              <a:rPr lang="en-US" sz="1600" dirty="0"/>
              <a:t>501(c)(2)   Title Holding Company for Exempt Organization	NO</a:t>
            </a:r>
          </a:p>
          <a:p>
            <a:r>
              <a:rPr lang="en-US" b="1" u="sng" dirty="0"/>
              <a:t>501(c)(3) Religious, Educational, Charitable, etc.		YES</a:t>
            </a:r>
          </a:p>
          <a:p>
            <a:r>
              <a:rPr lang="en-US" sz="1600" dirty="0"/>
              <a:t>501(c)(4)   Social Welfare, Civic Leagues				NO</a:t>
            </a:r>
          </a:p>
          <a:p>
            <a:r>
              <a:rPr lang="en-US" sz="1600" dirty="0"/>
              <a:t>501(c)(5)   Labor, Agricultural, and Horticultural Orgs		NO</a:t>
            </a:r>
          </a:p>
          <a:p>
            <a:r>
              <a:rPr lang="en-US" sz="1600" dirty="0"/>
              <a:t>501(c)(6)   Business Leagues, Chambers of Commerce		NO</a:t>
            </a:r>
          </a:p>
          <a:p>
            <a:r>
              <a:rPr lang="en-US" sz="1600" dirty="0"/>
              <a:t>501(c)(7)   Social and Recreational Clubs				NO</a:t>
            </a:r>
          </a:p>
        </p:txBody>
      </p:sp>
    </p:spTree>
    <p:extLst>
      <p:ext uri="{BB962C8B-B14F-4D97-AF65-F5344CB8AC3E}">
        <p14:creationId xmlns:p14="http://schemas.microsoft.com/office/powerpoint/2010/main" val="2771268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1F9BFF"/>
                </a:solidFill>
                <a:effectLst>
                  <a:outerShdw blurRad="38100" dist="38100" dir="2700000" algn="tl">
                    <a:srgbClr val="000000">
                      <a:alpha val="43137"/>
                    </a:srgbClr>
                  </a:outerShdw>
                </a:effectLst>
              </a:rPr>
              <a:t>501(c)(3) Status - Conditions</a:t>
            </a:r>
            <a:endParaRPr lang="en-US" dirty="0"/>
          </a:p>
        </p:txBody>
      </p:sp>
      <p:sp>
        <p:nvSpPr>
          <p:cNvPr id="4" name="TextBox 3"/>
          <p:cNvSpPr txBox="1"/>
          <p:nvPr/>
        </p:nvSpPr>
        <p:spPr>
          <a:xfrm>
            <a:off x="1219200" y="2133600"/>
            <a:ext cx="7620000" cy="4216539"/>
          </a:xfrm>
          <a:prstGeom prst="rect">
            <a:avLst/>
          </a:prstGeom>
          <a:noFill/>
        </p:spPr>
        <p:txBody>
          <a:bodyPr wrap="square" rtlCol="0">
            <a:spAutoFit/>
          </a:bodyPr>
          <a:lstStyle/>
          <a:p>
            <a:r>
              <a:rPr lang="en-US" sz="2800" b="1" dirty="0"/>
              <a:t>§501(c)(3) </a:t>
            </a:r>
            <a:r>
              <a:rPr lang="en-US" sz="2000" dirty="0">
                <a:solidFill>
                  <a:schemeClr val="bg1">
                    <a:lumMod val="75000"/>
                  </a:schemeClr>
                </a:solidFill>
              </a:rPr>
              <a:t>Corporations, and any community chest, fund, or foundation, organized and operated exclusively for religious, charitable, scientific, testing for public safety, literary, or educational purposes, or to foster national or international amateur sports competition (but only if no part of its activities involve the provision of athletic facilities or equipment), or for the prevention of cruelty to children or animals, </a:t>
            </a:r>
            <a:r>
              <a:rPr lang="en-US" sz="2000" b="1" dirty="0">
                <a:solidFill>
                  <a:schemeClr val="accent3">
                    <a:lumMod val="50000"/>
                  </a:schemeClr>
                </a:solidFill>
              </a:rPr>
              <a:t>no part of the net earnings of which inures to the benefit of any private shareholder or individual</a:t>
            </a:r>
            <a:r>
              <a:rPr lang="en-US" sz="2000" dirty="0">
                <a:solidFill>
                  <a:schemeClr val="bg1">
                    <a:lumMod val="75000"/>
                  </a:schemeClr>
                </a:solidFill>
              </a:rPr>
              <a:t>, no substantial part of the activities of which is carrying on propaganda, or otherwise attempting, to influence legislation (except as otherwise provided in subsection (h)), and which does not participate in, or intervene in (including the publishing or distributing of statements), any political campaign on behalf of (or in opposition to) any candidate for public office.</a:t>
            </a:r>
          </a:p>
        </p:txBody>
      </p:sp>
      <p:sp>
        <p:nvSpPr>
          <p:cNvPr id="5" name="TextBox 4"/>
          <p:cNvSpPr txBox="1"/>
          <p:nvPr/>
        </p:nvSpPr>
        <p:spPr>
          <a:xfrm>
            <a:off x="3581400" y="2286000"/>
            <a:ext cx="5105400" cy="1384995"/>
          </a:xfrm>
          <a:prstGeom prst="rect">
            <a:avLst/>
          </a:prstGeom>
          <a:solidFill>
            <a:schemeClr val="bg1">
              <a:lumMod val="85000"/>
            </a:schemeClr>
          </a:solidFill>
          <a:ln w="38100">
            <a:solidFill>
              <a:schemeClr val="accent3">
                <a:lumMod val="50000"/>
              </a:schemeClr>
            </a:solidFill>
          </a:ln>
        </p:spPr>
        <p:txBody>
          <a:bodyPr wrap="square" rtlCol="0">
            <a:spAutoFit/>
          </a:bodyPr>
          <a:lstStyle/>
          <a:p>
            <a:r>
              <a:rPr lang="en-US" sz="2400" b="1" dirty="0"/>
              <a:t>Condition #1 : </a:t>
            </a:r>
            <a:r>
              <a:rPr lang="en-US" sz="2400" b="1" dirty="0">
                <a:solidFill>
                  <a:schemeClr val="accent3">
                    <a:lumMod val="50000"/>
                  </a:schemeClr>
                </a:solidFill>
              </a:rPr>
              <a:t>No Private Inurement</a:t>
            </a:r>
          </a:p>
          <a:p>
            <a:r>
              <a:rPr lang="en-US" sz="2000" dirty="0"/>
              <a:t>“no part of the net earnings of which inures to the benefit of any private shareholder or individual,”							</a:t>
            </a:r>
            <a:r>
              <a:rPr lang="en-US" sz="2000" b="1" dirty="0"/>
              <a:t>(1909)</a:t>
            </a:r>
            <a:endParaRPr lang="en-US" sz="2000" dirty="0"/>
          </a:p>
        </p:txBody>
      </p:sp>
    </p:spTree>
    <p:extLst>
      <p:ext uri="{BB962C8B-B14F-4D97-AF65-F5344CB8AC3E}">
        <p14:creationId xmlns:p14="http://schemas.microsoft.com/office/powerpoint/2010/main" val="3891709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1F9BFF"/>
                </a:solidFill>
                <a:effectLst>
                  <a:outerShdw blurRad="38100" dist="38100" dir="2700000" algn="tl">
                    <a:srgbClr val="000000">
                      <a:alpha val="43137"/>
                    </a:srgbClr>
                  </a:outerShdw>
                </a:effectLst>
              </a:rPr>
              <a:t>501(c)(3) Status - Conditions</a:t>
            </a:r>
            <a:endParaRPr lang="en-US" dirty="0"/>
          </a:p>
        </p:txBody>
      </p:sp>
      <p:sp>
        <p:nvSpPr>
          <p:cNvPr id="4" name="TextBox 3"/>
          <p:cNvSpPr txBox="1"/>
          <p:nvPr/>
        </p:nvSpPr>
        <p:spPr>
          <a:xfrm>
            <a:off x="1219200" y="2133600"/>
            <a:ext cx="7620000" cy="4216539"/>
          </a:xfrm>
          <a:prstGeom prst="rect">
            <a:avLst/>
          </a:prstGeom>
          <a:noFill/>
        </p:spPr>
        <p:txBody>
          <a:bodyPr wrap="square" rtlCol="0">
            <a:spAutoFit/>
          </a:bodyPr>
          <a:lstStyle/>
          <a:p>
            <a:r>
              <a:rPr lang="en-US" sz="2800" b="1" dirty="0"/>
              <a:t>§501(c)(3) </a:t>
            </a:r>
            <a:r>
              <a:rPr lang="en-US" sz="2000" dirty="0">
                <a:solidFill>
                  <a:schemeClr val="bg1">
                    <a:lumMod val="75000"/>
                  </a:schemeClr>
                </a:solidFill>
              </a:rPr>
              <a:t>Corporations, and any community chest, fund, or foundation, organized and operated exclusively for religious, charitable, scientific, testing for public safety, literary, or educational purposes, or to foster national or international amateur sports competition (but only if no part of its activities involve the provision of athletic facilities or equipment), or for the prevention of cruelty to children or animals, </a:t>
            </a:r>
            <a:r>
              <a:rPr lang="en-US" sz="2000" b="1" dirty="0">
                <a:solidFill>
                  <a:schemeClr val="accent3">
                    <a:lumMod val="60000"/>
                    <a:lumOff val="40000"/>
                  </a:schemeClr>
                </a:solidFill>
              </a:rPr>
              <a:t>no part of the net earnings of which inures to the benefit of any private shareholder or individual</a:t>
            </a:r>
            <a:r>
              <a:rPr lang="en-US" sz="2000" dirty="0">
                <a:solidFill>
                  <a:schemeClr val="bg1">
                    <a:lumMod val="75000"/>
                  </a:schemeClr>
                </a:solidFill>
              </a:rPr>
              <a:t>, </a:t>
            </a:r>
            <a:r>
              <a:rPr lang="en-US" sz="2000" b="1" dirty="0">
                <a:solidFill>
                  <a:srgbClr val="AF188C"/>
                </a:solidFill>
              </a:rPr>
              <a:t>no substantial part of the activities of which is carrying on propaganda, or otherwise attempting, to influence legislation </a:t>
            </a:r>
            <a:r>
              <a:rPr lang="en-US" sz="2000" b="1" u="sng" dirty="0">
                <a:solidFill>
                  <a:srgbClr val="AF188C"/>
                </a:solidFill>
              </a:rPr>
              <a:t>(except as otherwise provided in subsection (h))</a:t>
            </a:r>
            <a:r>
              <a:rPr lang="en-US" sz="2000" b="1" dirty="0">
                <a:solidFill>
                  <a:schemeClr val="bg1">
                    <a:lumMod val="75000"/>
                  </a:schemeClr>
                </a:solidFill>
              </a:rPr>
              <a:t>, </a:t>
            </a:r>
            <a:r>
              <a:rPr lang="en-US" sz="2000" dirty="0">
                <a:solidFill>
                  <a:schemeClr val="bg1">
                    <a:lumMod val="75000"/>
                  </a:schemeClr>
                </a:solidFill>
              </a:rPr>
              <a:t>and which does not participate in, or intervene in (including the publishing or distributing of statements), any political campaign on behalf of (or in opposition to) any candidate for public office.</a:t>
            </a:r>
          </a:p>
        </p:txBody>
      </p:sp>
      <p:sp>
        <p:nvSpPr>
          <p:cNvPr id="5" name="TextBox 4"/>
          <p:cNvSpPr txBox="1"/>
          <p:nvPr/>
        </p:nvSpPr>
        <p:spPr>
          <a:xfrm>
            <a:off x="3581400" y="2286000"/>
            <a:ext cx="5105400" cy="2000548"/>
          </a:xfrm>
          <a:prstGeom prst="rect">
            <a:avLst/>
          </a:prstGeom>
          <a:solidFill>
            <a:schemeClr val="bg1">
              <a:lumMod val="85000"/>
            </a:schemeClr>
          </a:solidFill>
          <a:ln w="38100">
            <a:solidFill>
              <a:srgbClr val="AF188C"/>
            </a:solidFill>
          </a:ln>
        </p:spPr>
        <p:txBody>
          <a:bodyPr wrap="square" rtlCol="0">
            <a:spAutoFit/>
          </a:bodyPr>
          <a:lstStyle/>
          <a:p>
            <a:r>
              <a:rPr lang="en-US" sz="2400" b="1" dirty="0"/>
              <a:t>Condition #2 : </a:t>
            </a:r>
            <a:r>
              <a:rPr lang="en-US" sz="2400" b="1" dirty="0">
                <a:solidFill>
                  <a:srgbClr val="AF188C"/>
                </a:solidFill>
              </a:rPr>
              <a:t>Lobbying Limits</a:t>
            </a:r>
          </a:p>
          <a:p>
            <a:r>
              <a:rPr lang="en-US" sz="2000" dirty="0"/>
              <a:t>“no substantial part of the activities of which is carrying on propaganda, or otherwise attempting, to influence legislation </a:t>
            </a:r>
            <a:r>
              <a:rPr lang="en-US" sz="2000" u="sng" dirty="0"/>
              <a:t>(except as otherwise provided in subsection (h))</a:t>
            </a:r>
            <a:r>
              <a:rPr lang="en-US" sz="2000" dirty="0"/>
              <a:t>,”									    </a:t>
            </a:r>
            <a:r>
              <a:rPr lang="en-US" sz="2000" b="1" dirty="0"/>
              <a:t>(1934 </a:t>
            </a:r>
            <a:r>
              <a:rPr lang="en-US" b="1" dirty="0"/>
              <a:t>&amp;</a:t>
            </a:r>
            <a:r>
              <a:rPr lang="en-US" sz="2000" b="1" dirty="0"/>
              <a:t> </a:t>
            </a:r>
            <a:r>
              <a:rPr lang="en-US" sz="2000" b="1" u="sng" dirty="0"/>
              <a:t>1976</a:t>
            </a:r>
            <a:r>
              <a:rPr lang="en-US" sz="2000" b="1" dirty="0"/>
              <a:t>)</a:t>
            </a:r>
            <a:endParaRPr lang="en-US" sz="2000" dirty="0"/>
          </a:p>
        </p:txBody>
      </p:sp>
    </p:spTree>
    <p:extLst>
      <p:ext uri="{BB962C8B-B14F-4D97-AF65-F5344CB8AC3E}">
        <p14:creationId xmlns:p14="http://schemas.microsoft.com/office/powerpoint/2010/main" val="309714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1F9BFF"/>
                </a:solidFill>
                <a:effectLst>
                  <a:outerShdw blurRad="38100" dist="38100" dir="2700000" algn="tl">
                    <a:srgbClr val="000000">
                      <a:alpha val="43137"/>
                    </a:srgbClr>
                  </a:outerShdw>
                </a:effectLst>
              </a:rPr>
              <a:t>501(c)(3) Status - Conditions</a:t>
            </a:r>
            <a:endParaRPr lang="en-US" dirty="0"/>
          </a:p>
        </p:txBody>
      </p:sp>
      <p:sp>
        <p:nvSpPr>
          <p:cNvPr id="4" name="TextBox 3"/>
          <p:cNvSpPr txBox="1"/>
          <p:nvPr/>
        </p:nvSpPr>
        <p:spPr>
          <a:xfrm>
            <a:off x="1219200" y="2133600"/>
            <a:ext cx="7620000" cy="4216539"/>
          </a:xfrm>
          <a:prstGeom prst="rect">
            <a:avLst/>
          </a:prstGeom>
          <a:noFill/>
        </p:spPr>
        <p:txBody>
          <a:bodyPr wrap="square" rtlCol="0">
            <a:spAutoFit/>
          </a:bodyPr>
          <a:lstStyle/>
          <a:p>
            <a:r>
              <a:rPr lang="en-US" sz="2800" b="1" dirty="0"/>
              <a:t>§501(c)(3) </a:t>
            </a:r>
            <a:r>
              <a:rPr lang="en-US" sz="2000" dirty="0">
                <a:solidFill>
                  <a:schemeClr val="bg1">
                    <a:lumMod val="75000"/>
                  </a:schemeClr>
                </a:solidFill>
              </a:rPr>
              <a:t>Corporations, and any community chest, fund, or foundation, organized and operated exclusively for religious, charitable, scientific, testing for public safety, literary, or educational purposes, or to foster national or international amateur sports competition (but only if no part of its activities involve the provision of athletic facilities or equipment), or for the prevention of cruelty to children or animals, </a:t>
            </a:r>
            <a:r>
              <a:rPr lang="en-US" sz="2000" b="1" dirty="0">
                <a:solidFill>
                  <a:schemeClr val="accent3">
                    <a:lumMod val="60000"/>
                    <a:lumOff val="40000"/>
                  </a:schemeClr>
                </a:solidFill>
              </a:rPr>
              <a:t>no part of the net earnings of which inures to the benefit of any private shareholder or individual</a:t>
            </a:r>
            <a:r>
              <a:rPr lang="en-US" sz="2000" dirty="0">
                <a:solidFill>
                  <a:schemeClr val="bg1">
                    <a:lumMod val="75000"/>
                  </a:schemeClr>
                </a:solidFill>
              </a:rPr>
              <a:t>, </a:t>
            </a:r>
            <a:r>
              <a:rPr lang="en-US" sz="2000" dirty="0">
                <a:solidFill>
                  <a:schemeClr val="accent4">
                    <a:lumMod val="60000"/>
                    <a:lumOff val="40000"/>
                  </a:schemeClr>
                </a:solidFill>
              </a:rPr>
              <a:t>no substantial part of the activities of which is carrying on propaganda, or otherwise attempting, to influence legislation (except as otherwise provided in subsection (h)), </a:t>
            </a:r>
            <a:r>
              <a:rPr lang="en-US" sz="2000" b="1" dirty="0">
                <a:solidFill>
                  <a:srgbClr val="0095DD"/>
                </a:solidFill>
              </a:rPr>
              <a:t>and which does not participate in, or intervene in (including the publishing or distributing of statements), any political campaign on behalf of </a:t>
            </a:r>
            <a:r>
              <a:rPr lang="en-US" sz="2000" b="1" u="sng" dirty="0">
                <a:solidFill>
                  <a:srgbClr val="0095DD"/>
                </a:solidFill>
              </a:rPr>
              <a:t>(or in opposition to)</a:t>
            </a:r>
            <a:r>
              <a:rPr lang="en-US" sz="2000" b="1" dirty="0">
                <a:solidFill>
                  <a:srgbClr val="0095DD"/>
                </a:solidFill>
                <a:effectLst>
                  <a:outerShdw blurRad="38100" dist="38100" dir="2700000" algn="tl">
                    <a:srgbClr val="000000">
                      <a:alpha val="43137"/>
                    </a:srgbClr>
                  </a:outerShdw>
                </a:effectLst>
              </a:rPr>
              <a:t> </a:t>
            </a:r>
            <a:r>
              <a:rPr lang="en-US" sz="2000" b="1" dirty="0">
                <a:solidFill>
                  <a:srgbClr val="0095DD"/>
                </a:solidFill>
              </a:rPr>
              <a:t>any candidate for public office</a:t>
            </a:r>
            <a:r>
              <a:rPr lang="en-US" sz="2000" b="1" dirty="0">
                <a:solidFill>
                  <a:schemeClr val="bg1">
                    <a:lumMod val="75000"/>
                  </a:schemeClr>
                </a:solidFill>
              </a:rPr>
              <a:t>.</a:t>
            </a:r>
          </a:p>
        </p:txBody>
      </p:sp>
      <p:sp>
        <p:nvSpPr>
          <p:cNvPr id="5" name="TextBox 4"/>
          <p:cNvSpPr txBox="1"/>
          <p:nvPr/>
        </p:nvSpPr>
        <p:spPr>
          <a:xfrm>
            <a:off x="3581400" y="2286000"/>
            <a:ext cx="5105400" cy="2000548"/>
          </a:xfrm>
          <a:prstGeom prst="rect">
            <a:avLst/>
          </a:prstGeom>
          <a:solidFill>
            <a:schemeClr val="bg1">
              <a:lumMod val="85000"/>
            </a:schemeClr>
          </a:solidFill>
          <a:ln w="38100">
            <a:solidFill>
              <a:srgbClr val="0095DD"/>
            </a:solidFill>
          </a:ln>
        </p:spPr>
        <p:txBody>
          <a:bodyPr wrap="square" rtlCol="0">
            <a:spAutoFit/>
          </a:bodyPr>
          <a:lstStyle/>
          <a:p>
            <a:r>
              <a:rPr lang="en-US" sz="2400" b="1" dirty="0"/>
              <a:t>Condition #3 : </a:t>
            </a:r>
            <a:r>
              <a:rPr lang="en-US" sz="2400" b="1" dirty="0">
                <a:solidFill>
                  <a:srgbClr val="0095DD"/>
                </a:solidFill>
              </a:rPr>
              <a:t>Johnson Amendment</a:t>
            </a:r>
          </a:p>
          <a:p>
            <a:r>
              <a:rPr lang="en-US" sz="2000" dirty="0"/>
              <a:t>“and which does not participate in, or intervene in (including the publishing or distributing of statements), any political campaign on behalf of </a:t>
            </a:r>
            <a:r>
              <a:rPr lang="en-US" sz="2000" u="sng" dirty="0"/>
              <a:t>(or in opposition to)</a:t>
            </a:r>
            <a:r>
              <a:rPr lang="en-US" sz="2000" dirty="0"/>
              <a:t> any candidate for public office.”	    </a:t>
            </a:r>
            <a:r>
              <a:rPr lang="en-US" sz="2000" b="1" dirty="0"/>
              <a:t>(1954 </a:t>
            </a:r>
            <a:r>
              <a:rPr lang="en-US" b="1" dirty="0"/>
              <a:t>&amp;</a:t>
            </a:r>
            <a:r>
              <a:rPr lang="en-US" sz="2000" b="1" dirty="0"/>
              <a:t> </a:t>
            </a:r>
            <a:r>
              <a:rPr lang="en-US" sz="2000" b="1" u="sng" dirty="0"/>
              <a:t>1987</a:t>
            </a:r>
            <a:r>
              <a:rPr lang="en-US" sz="2000" b="1" dirty="0"/>
              <a:t>)</a:t>
            </a:r>
            <a:endParaRPr lang="en-US" sz="2000" dirty="0"/>
          </a:p>
        </p:txBody>
      </p:sp>
    </p:spTree>
    <p:extLst>
      <p:ext uri="{BB962C8B-B14F-4D97-AF65-F5344CB8AC3E}">
        <p14:creationId xmlns:p14="http://schemas.microsoft.com/office/powerpoint/2010/main" val="1838046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1F9BFF"/>
                </a:solidFill>
                <a:effectLst>
                  <a:outerShdw blurRad="38100" dist="38100" dir="2700000" algn="tl">
                    <a:srgbClr val="000000">
                      <a:alpha val="43137"/>
                    </a:srgbClr>
                  </a:outerShdw>
                </a:effectLst>
              </a:rPr>
              <a:t>501(c)(3) Status</a:t>
            </a:r>
            <a:endParaRPr lang="en-US" dirty="0"/>
          </a:p>
        </p:txBody>
      </p:sp>
      <p:sp>
        <p:nvSpPr>
          <p:cNvPr id="4" name="TextBox 3"/>
          <p:cNvSpPr txBox="1"/>
          <p:nvPr/>
        </p:nvSpPr>
        <p:spPr>
          <a:xfrm>
            <a:off x="1219200" y="2133600"/>
            <a:ext cx="7620000" cy="4216539"/>
          </a:xfrm>
          <a:prstGeom prst="rect">
            <a:avLst/>
          </a:prstGeom>
          <a:noFill/>
        </p:spPr>
        <p:txBody>
          <a:bodyPr wrap="square" rtlCol="0">
            <a:spAutoFit/>
          </a:bodyPr>
          <a:lstStyle/>
          <a:p>
            <a:r>
              <a:rPr lang="en-US" sz="2800" dirty="0">
                <a:solidFill>
                  <a:schemeClr val="bg1">
                    <a:lumMod val="75000"/>
                  </a:schemeClr>
                </a:solidFill>
              </a:rPr>
              <a:t>§501(c)(3) </a:t>
            </a:r>
            <a:r>
              <a:rPr lang="en-US" sz="2000" dirty="0">
                <a:solidFill>
                  <a:schemeClr val="bg1">
                    <a:lumMod val="75000"/>
                  </a:schemeClr>
                </a:solidFill>
              </a:rPr>
              <a:t>Corporations, and any community chest, fund, or foundation, organized and operated exclusively for religious, charitable, scientific, testing for public safety, literary, or educational purposes, or to foster national or international amateur sports competition (but only if no part of its activities involve the provision of athletic facilities or equipment), or for the prevention of cruelty to children or animals, no part of the net earnings of which inures to the benefit of any private shareholder or individual, no substantial part of the activities of which is carrying on propaganda, or otherwise attempting, to influence legislation (except as otherwise provided in subsection (h)), and which does not participate in, or intervene in (including the publishing or distributing of statements), any political campaign on behalf of (or in opposition to) any candidate for public office.</a:t>
            </a:r>
          </a:p>
        </p:txBody>
      </p:sp>
      <p:sp>
        <p:nvSpPr>
          <p:cNvPr id="3" name="TextBox 2"/>
          <p:cNvSpPr txBox="1"/>
          <p:nvPr/>
        </p:nvSpPr>
        <p:spPr>
          <a:xfrm>
            <a:off x="990600" y="2438400"/>
            <a:ext cx="3505200" cy="2369880"/>
          </a:xfrm>
          <a:prstGeom prst="rect">
            <a:avLst/>
          </a:prstGeom>
          <a:solidFill>
            <a:schemeClr val="bg1">
              <a:lumMod val="85000"/>
            </a:schemeClr>
          </a:solidFill>
          <a:ln w="28575">
            <a:solidFill>
              <a:srgbClr val="0095DD"/>
            </a:solidFill>
          </a:ln>
        </p:spPr>
        <p:txBody>
          <a:bodyPr wrap="square" rtlCol="0">
            <a:spAutoFit/>
          </a:bodyPr>
          <a:lstStyle/>
          <a:p>
            <a:r>
              <a:rPr lang="en-US" sz="3600" b="1" dirty="0"/>
              <a:t>Benefits</a:t>
            </a:r>
          </a:p>
          <a:p>
            <a:pPr marL="457200" indent="-457200">
              <a:buFont typeface="+mj-lt"/>
              <a:buAutoNum type="arabicPeriod"/>
            </a:pPr>
            <a:r>
              <a:rPr lang="en-US" sz="2800" dirty="0"/>
              <a:t>Tax Exemption</a:t>
            </a:r>
          </a:p>
          <a:p>
            <a:pPr marL="457200" indent="-457200">
              <a:buFont typeface="+mj-lt"/>
              <a:buAutoNum type="arabicPeriod"/>
            </a:pPr>
            <a:r>
              <a:rPr lang="en-US" sz="2800" dirty="0"/>
              <a:t>Eligible to Receive Tax-Deductible Donations</a:t>
            </a:r>
          </a:p>
        </p:txBody>
      </p:sp>
      <p:sp>
        <p:nvSpPr>
          <p:cNvPr id="5" name="TextBox 4"/>
          <p:cNvSpPr txBox="1"/>
          <p:nvPr/>
        </p:nvSpPr>
        <p:spPr>
          <a:xfrm>
            <a:off x="5181600" y="2438400"/>
            <a:ext cx="3200400" cy="2369880"/>
          </a:xfrm>
          <a:prstGeom prst="rect">
            <a:avLst/>
          </a:prstGeom>
          <a:solidFill>
            <a:schemeClr val="bg1">
              <a:lumMod val="85000"/>
            </a:schemeClr>
          </a:solidFill>
          <a:ln w="28575">
            <a:solidFill>
              <a:srgbClr val="0095DD"/>
            </a:solidFill>
          </a:ln>
        </p:spPr>
        <p:txBody>
          <a:bodyPr wrap="square" rtlCol="0">
            <a:spAutoFit/>
          </a:bodyPr>
          <a:lstStyle/>
          <a:p>
            <a:r>
              <a:rPr lang="en-US" sz="3600" b="1" dirty="0"/>
              <a:t>Conditions</a:t>
            </a:r>
          </a:p>
          <a:p>
            <a:pPr marL="342900" indent="-342900">
              <a:buAutoNum type="arabicPeriod"/>
            </a:pPr>
            <a:r>
              <a:rPr lang="en-US" sz="2800" dirty="0"/>
              <a:t>No Private Inurement</a:t>
            </a:r>
          </a:p>
          <a:p>
            <a:pPr marL="342900" indent="-342900">
              <a:buAutoNum type="arabicPeriod"/>
            </a:pPr>
            <a:r>
              <a:rPr lang="en-US" sz="2800" dirty="0"/>
              <a:t>Lobbying Limits</a:t>
            </a:r>
          </a:p>
          <a:p>
            <a:pPr marL="342900" indent="-342900">
              <a:buAutoNum type="arabicPeriod"/>
            </a:pPr>
            <a:r>
              <a:rPr lang="en-US" sz="2800" dirty="0"/>
              <a:t>Nonpartisanship       </a:t>
            </a:r>
          </a:p>
        </p:txBody>
      </p:sp>
    </p:spTree>
    <p:extLst>
      <p:ext uri="{BB962C8B-B14F-4D97-AF65-F5344CB8AC3E}">
        <p14:creationId xmlns:p14="http://schemas.microsoft.com/office/powerpoint/2010/main" val="1204647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1F9BFF"/>
                </a:solidFill>
                <a:effectLst>
                  <a:outerShdw blurRad="38100" dist="38100" dir="2700000" algn="tl">
                    <a:srgbClr val="000000">
                      <a:alpha val="43137"/>
                    </a:srgbClr>
                  </a:outerShdw>
                </a:effectLst>
                <a:latin typeface="Arial"/>
                <a:cs typeface="Arial"/>
              </a:rPr>
              <a:t>Nonpartisanship</a:t>
            </a:r>
            <a:endParaRPr lang="en-US" dirty="0">
              <a:solidFill>
                <a:srgbClr val="1F9BFF"/>
              </a:solidFill>
              <a:effectLst>
                <a:outerShdw blurRad="38100" dist="38100" dir="2700000" algn="tl">
                  <a:srgbClr val="000000">
                    <a:alpha val="43137"/>
                  </a:srgbClr>
                </a:outerShdw>
              </a:effectLst>
            </a:endParaRPr>
          </a:p>
        </p:txBody>
      </p:sp>
      <p:sp>
        <p:nvSpPr>
          <p:cNvPr id="4" name="TextBox 3"/>
          <p:cNvSpPr txBox="1"/>
          <p:nvPr/>
        </p:nvSpPr>
        <p:spPr>
          <a:xfrm>
            <a:off x="1219200" y="2133600"/>
            <a:ext cx="7620000" cy="4216539"/>
          </a:xfrm>
          <a:prstGeom prst="rect">
            <a:avLst/>
          </a:prstGeom>
          <a:noFill/>
        </p:spPr>
        <p:txBody>
          <a:bodyPr wrap="square" rtlCol="0">
            <a:spAutoFit/>
          </a:bodyPr>
          <a:lstStyle/>
          <a:p>
            <a:r>
              <a:rPr lang="en-US" sz="2800" b="1" dirty="0">
                <a:solidFill>
                  <a:schemeClr val="bg1">
                    <a:lumMod val="75000"/>
                  </a:schemeClr>
                </a:solidFill>
              </a:rPr>
              <a:t>§501(c)(3) </a:t>
            </a:r>
            <a:r>
              <a:rPr lang="en-US" sz="2000" dirty="0">
                <a:solidFill>
                  <a:schemeClr val="bg1">
                    <a:lumMod val="75000"/>
                  </a:schemeClr>
                </a:solidFill>
              </a:rPr>
              <a:t>Corporations, and any community chest, fund, or foundation, organized and operated exclusively for religious, charitable, scientific, testing for public safety, literary, or educational purposes, or to foster national or international amateur sports competition (but only if no part of its activities involve the provision of athletic facilities or equipment), or for the prevention of cruelty to children or animals, no part of the net earnings of which inures to the benefit of any private shareholder or individual, no substantial part of the activities of which is carrying on propaganda, or otherwise attempting, to influence legislation (except as otherwise provided in subsection (h)), and which does not participate in, or intervene in (including the publishing or distributing of statements), any political campaign on behalf of (or in opposition to) any candidate for public office.</a:t>
            </a:r>
          </a:p>
        </p:txBody>
      </p:sp>
      <p:sp>
        <p:nvSpPr>
          <p:cNvPr id="5" name="TextBox 4"/>
          <p:cNvSpPr txBox="1"/>
          <p:nvPr/>
        </p:nvSpPr>
        <p:spPr>
          <a:xfrm>
            <a:off x="495300" y="3041515"/>
            <a:ext cx="8153400" cy="1908215"/>
          </a:xfrm>
          <a:prstGeom prst="rect">
            <a:avLst/>
          </a:prstGeom>
          <a:solidFill>
            <a:schemeClr val="bg1"/>
          </a:solidFill>
          <a:ln w="57150">
            <a:solidFill>
              <a:srgbClr val="AF188C"/>
            </a:solidFill>
          </a:ln>
        </p:spPr>
        <p:txBody>
          <a:bodyPr wrap="square" rtlCol="0">
            <a:spAutoFit/>
          </a:bodyPr>
          <a:lstStyle/>
          <a:p>
            <a:pPr marL="377190" lvl="1">
              <a:spcAft>
                <a:spcPts val="1200"/>
              </a:spcAft>
              <a:buClr>
                <a:srgbClr val="AF188C"/>
              </a:buClr>
            </a:pPr>
            <a:endParaRPr lang="en-US" sz="200" b="1" dirty="0">
              <a:latin typeface="Arial"/>
              <a:cs typeface="Arial"/>
            </a:endParaRPr>
          </a:p>
          <a:p>
            <a:pPr marL="377190" lvl="1">
              <a:spcBef>
                <a:spcPts val="1200"/>
              </a:spcBef>
              <a:spcAft>
                <a:spcPts val="1200"/>
              </a:spcAft>
              <a:buClr>
                <a:srgbClr val="AF188C"/>
              </a:buClr>
            </a:pPr>
            <a:r>
              <a:rPr lang="en-US" sz="3600" b="1" dirty="0">
                <a:latin typeface="Arial"/>
                <a:cs typeface="Arial"/>
              </a:rPr>
              <a:t>Nonpartisanship &amp; 			  Advancing Nonprofit Mission </a:t>
            </a:r>
          </a:p>
          <a:p>
            <a:pPr algn="ctr">
              <a:spcBef>
                <a:spcPts val="1200"/>
              </a:spcBef>
              <a:spcAft>
                <a:spcPts val="1200"/>
              </a:spcAft>
            </a:pPr>
            <a:endParaRPr lang="en-US" sz="400" b="1" dirty="0"/>
          </a:p>
        </p:txBody>
      </p:sp>
    </p:spTree>
    <p:extLst>
      <p:ext uri="{BB962C8B-B14F-4D97-AF65-F5344CB8AC3E}">
        <p14:creationId xmlns:p14="http://schemas.microsoft.com/office/powerpoint/2010/main" val="7931602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09BFF"/>
                </a:solidFill>
                <a:effectLst>
                  <a:outerShdw blurRad="38100" dist="38100" dir="2700000" algn="tl">
                    <a:srgbClr val="000000">
                      <a:alpha val="43137"/>
                    </a:srgbClr>
                  </a:outerShdw>
                </a:effectLst>
              </a:rPr>
              <a:t>What </a:t>
            </a:r>
            <a:r>
              <a:rPr lang="en-US" dirty="0" err="1">
                <a:solidFill>
                  <a:srgbClr val="209BFF"/>
                </a:solidFill>
                <a:effectLst>
                  <a:outerShdw blurRad="38100" dist="38100" dir="2700000" algn="tl">
                    <a:srgbClr val="000000">
                      <a:alpha val="43137"/>
                    </a:srgbClr>
                  </a:outerShdw>
                </a:effectLst>
              </a:rPr>
              <a:t>Massachusettsans</a:t>
            </a:r>
            <a:br>
              <a:rPr lang="en-US" dirty="0">
                <a:solidFill>
                  <a:srgbClr val="209BFF"/>
                </a:solidFill>
                <a:effectLst>
                  <a:outerShdw blurRad="38100" dist="38100" dir="2700000" algn="tl">
                    <a:srgbClr val="000000">
                      <a:alpha val="43137"/>
                    </a:srgbClr>
                  </a:outerShdw>
                </a:effectLst>
              </a:rPr>
            </a:br>
            <a:r>
              <a:rPr lang="en-US" dirty="0">
                <a:solidFill>
                  <a:srgbClr val="209BFF"/>
                </a:solidFill>
                <a:effectLst>
                  <a:outerShdw blurRad="38100" dist="38100" dir="2700000" algn="tl">
                    <a:srgbClr val="000000">
                      <a:alpha val="43137"/>
                    </a:srgbClr>
                  </a:outerShdw>
                </a:effectLst>
              </a:rPr>
              <a:t>are Saying</a:t>
            </a:r>
            <a:endParaRPr lang="en-US" dirty="0"/>
          </a:p>
        </p:txBody>
      </p:sp>
      <p:pic>
        <p:nvPicPr>
          <p:cNvPr id="3" name="Picture 2"/>
          <p:cNvPicPr>
            <a:picLocks noChangeAspect="1"/>
          </p:cNvPicPr>
          <p:nvPr/>
        </p:nvPicPr>
        <p:blipFill>
          <a:blip r:embed="rId2"/>
          <a:stretch>
            <a:fillRect/>
          </a:stretch>
        </p:blipFill>
        <p:spPr>
          <a:xfrm>
            <a:off x="2506676" y="2380034"/>
            <a:ext cx="6400800" cy="3872268"/>
          </a:xfrm>
          <a:prstGeom prst="rect">
            <a:avLst/>
          </a:prstGeom>
        </p:spPr>
      </p:pic>
      <p:pic>
        <p:nvPicPr>
          <p:cNvPr id="7" name="Picture 6"/>
          <p:cNvPicPr>
            <a:picLocks noChangeAspect="1"/>
          </p:cNvPicPr>
          <p:nvPr/>
        </p:nvPicPr>
        <p:blipFill>
          <a:blip r:embed="rId3"/>
          <a:stretch>
            <a:fillRect/>
          </a:stretch>
        </p:blipFill>
        <p:spPr>
          <a:xfrm>
            <a:off x="3981776" y="3188400"/>
            <a:ext cx="1170640" cy="597515"/>
          </a:xfrm>
          <a:prstGeom prst="rect">
            <a:avLst/>
          </a:prstGeom>
        </p:spPr>
      </p:pic>
      <p:pic>
        <p:nvPicPr>
          <p:cNvPr id="16" name="Picture 15"/>
          <p:cNvPicPr>
            <a:picLocks noChangeAspect="1"/>
          </p:cNvPicPr>
          <p:nvPr/>
        </p:nvPicPr>
        <p:blipFill>
          <a:blip r:embed="rId4"/>
          <a:stretch>
            <a:fillRect/>
          </a:stretch>
        </p:blipFill>
        <p:spPr>
          <a:xfrm>
            <a:off x="8279255" y="5904898"/>
            <a:ext cx="636145" cy="396655"/>
          </a:xfrm>
          <a:prstGeom prst="rect">
            <a:avLst/>
          </a:prstGeom>
        </p:spPr>
      </p:pic>
      <p:pic>
        <p:nvPicPr>
          <p:cNvPr id="27" name="Picture 26"/>
          <p:cNvPicPr>
            <a:picLocks noChangeAspect="1"/>
          </p:cNvPicPr>
          <p:nvPr/>
        </p:nvPicPr>
        <p:blipFill rotWithShape="1">
          <a:blip r:embed="rId5"/>
          <a:srcRect l="18724" t="36975" r="21276" b="48235"/>
          <a:stretch/>
        </p:blipFill>
        <p:spPr>
          <a:xfrm>
            <a:off x="6379310" y="4027251"/>
            <a:ext cx="1066800" cy="203200"/>
          </a:xfrm>
          <a:prstGeom prst="rect">
            <a:avLst/>
          </a:prstGeom>
        </p:spPr>
      </p:pic>
      <p:pic>
        <p:nvPicPr>
          <p:cNvPr id="31" name="Picture 30"/>
          <p:cNvPicPr>
            <a:picLocks noChangeAspect="1"/>
          </p:cNvPicPr>
          <p:nvPr/>
        </p:nvPicPr>
        <p:blipFill rotWithShape="1">
          <a:blip r:embed="rId6"/>
          <a:srcRect l="1674" t="1741" r="4301" b="5873"/>
          <a:stretch/>
        </p:blipFill>
        <p:spPr>
          <a:xfrm>
            <a:off x="3596168" y="4169180"/>
            <a:ext cx="1143000" cy="228600"/>
          </a:xfrm>
          <a:prstGeom prst="rect">
            <a:avLst/>
          </a:prstGeom>
        </p:spPr>
      </p:pic>
      <p:pic>
        <p:nvPicPr>
          <p:cNvPr id="33" name="Picture 32"/>
          <p:cNvPicPr>
            <a:picLocks noChangeAspect="1"/>
          </p:cNvPicPr>
          <p:nvPr/>
        </p:nvPicPr>
        <p:blipFill>
          <a:blip r:embed="rId7"/>
          <a:stretch>
            <a:fillRect/>
          </a:stretch>
        </p:blipFill>
        <p:spPr>
          <a:xfrm>
            <a:off x="6306780" y="4241829"/>
            <a:ext cx="312638" cy="331397"/>
          </a:xfrm>
          <a:prstGeom prst="rect">
            <a:avLst/>
          </a:prstGeom>
        </p:spPr>
      </p:pic>
      <p:pic>
        <p:nvPicPr>
          <p:cNvPr id="34" name="Picture 33"/>
          <p:cNvPicPr>
            <a:picLocks noChangeAspect="1"/>
          </p:cNvPicPr>
          <p:nvPr/>
        </p:nvPicPr>
        <p:blipFill rotWithShape="1">
          <a:blip r:embed="rId8"/>
          <a:srcRect l="5667" t="1720" r="9211" b="7576"/>
          <a:stretch/>
        </p:blipFill>
        <p:spPr>
          <a:xfrm>
            <a:off x="2762468" y="3470683"/>
            <a:ext cx="457200" cy="509451"/>
          </a:xfrm>
          <a:prstGeom prst="rect">
            <a:avLst/>
          </a:prstGeom>
        </p:spPr>
      </p:pic>
      <p:pic>
        <p:nvPicPr>
          <p:cNvPr id="35" name="Picture 34"/>
          <p:cNvPicPr>
            <a:picLocks noChangeAspect="1"/>
          </p:cNvPicPr>
          <p:nvPr/>
        </p:nvPicPr>
        <p:blipFill>
          <a:blip r:embed="rId9"/>
          <a:stretch>
            <a:fillRect/>
          </a:stretch>
        </p:blipFill>
        <p:spPr>
          <a:xfrm>
            <a:off x="5518195" y="3078692"/>
            <a:ext cx="928633" cy="321743"/>
          </a:xfrm>
          <a:prstGeom prst="rect">
            <a:avLst/>
          </a:prstGeom>
        </p:spPr>
      </p:pic>
      <p:pic>
        <p:nvPicPr>
          <p:cNvPr id="38" name="Picture 37"/>
          <p:cNvPicPr>
            <a:picLocks noChangeAspect="1"/>
          </p:cNvPicPr>
          <p:nvPr/>
        </p:nvPicPr>
        <p:blipFill rotWithShape="1">
          <a:blip r:embed="rId10"/>
          <a:srcRect t="16830"/>
          <a:stretch/>
        </p:blipFill>
        <p:spPr>
          <a:xfrm>
            <a:off x="6402007" y="3107355"/>
            <a:ext cx="662451" cy="279869"/>
          </a:xfrm>
          <a:prstGeom prst="rect">
            <a:avLst/>
          </a:prstGeom>
        </p:spPr>
      </p:pic>
      <p:pic>
        <p:nvPicPr>
          <p:cNvPr id="39" name="Picture 38"/>
          <p:cNvPicPr>
            <a:picLocks noChangeAspect="1"/>
          </p:cNvPicPr>
          <p:nvPr/>
        </p:nvPicPr>
        <p:blipFill>
          <a:blip r:embed="rId11"/>
          <a:stretch>
            <a:fillRect/>
          </a:stretch>
        </p:blipFill>
        <p:spPr>
          <a:xfrm>
            <a:off x="7103250" y="4210657"/>
            <a:ext cx="338560" cy="354112"/>
          </a:xfrm>
          <a:prstGeom prst="rect">
            <a:avLst/>
          </a:prstGeom>
        </p:spPr>
      </p:pic>
      <p:pic>
        <p:nvPicPr>
          <p:cNvPr id="40" name="Picture 39"/>
          <p:cNvPicPr>
            <a:picLocks noChangeAspect="1"/>
          </p:cNvPicPr>
          <p:nvPr/>
        </p:nvPicPr>
        <p:blipFill>
          <a:blip r:embed="rId12"/>
          <a:stretch>
            <a:fillRect/>
          </a:stretch>
        </p:blipFill>
        <p:spPr>
          <a:xfrm>
            <a:off x="4558059" y="2852839"/>
            <a:ext cx="701737" cy="246705"/>
          </a:xfrm>
          <a:prstGeom prst="rect">
            <a:avLst/>
          </a:prstGeom>
        </p:spPr>
      </p:pic>
      <p:pic>
        <p:nvPicPr>
          <p:cNvPr id="41" name="Picture 40"/>
          <p:cNvPicPr>
            <a:picLocks noChangeAspect="1"/>
          </p:cNvPicPr>
          <p:nvPr/>
        </p:nvPicPr>
        <p:blipFill rotWithShape="1">
          <a:blip r:embed="rId13"/>
          <a:srcRect l="6349" t="5705" r="4762" b="5406"/>
          <a:stretch/>
        </p:blipFill>
        <p:spPr>
          <a:xfrm>
            <a:off x="5408628" y="3856185"/>
            <a:ext cx="514655" cy="330850"/>
          </a:xfrm>
          <a:prstGeom prst="rect">
            <a:avLst/>
          </a:prstGeom>
        </p:spPr>
      </p:pic>
      <p:pic>
        <p:nvPicPr>
          <p:cNvPr id="43" name="Picture 42"/>
          <p:cNvPicPr>
            <a:picLocks noChangeAspect="1"/>
          </p:cNvPicPr>
          <p:nvPr/>
        </p:nvPicPr>
        <p:blipFill>
          <a:blip r:embed="rId14"/>
          <a:stretch>
            <a:fillRect/>
          </a:stretch>
        </p:blipFill>
        <p:spPr>
          <a:xfrm>
            <a:off x="3554005" y="3848087"/>
            <a:ext cx="833448" cy="344526"/>
          </a:xfrm>
          <a:prstGeom prst="rect">
            <a:avLst/>
          </a:prstGeom>
        </p:spPr>
      </p:pic>
      <p:pic>
        <p:nvPicPr>
          <p:cNvPr id="44" name="Picture 43"/>
          <p:cNvPicPr>
            <a:picLocks noChangeAspect="1"/>
          </p:cNvPicPr>
          <p:nvPr/>
        </p:nvPicPr>
        <p:blipFill>
          <a:blip r:embed="rId15"/>
          <a:stretch>
            <a:fillRect/>
          </a:stretch>
        </p:blipFill>
        <p:spPr>
          <a:xfrm>
            <a:off x="7971121" y="5057137"/>
            <a:ext cx="660253" cy="264101"/>
          </a:xfrm>
          <a:prstGeom prst="rect">
            <a:avLst/>
          </a:prstGeom>
        </p:spPr>
      </p:pic>
      <p:pic>
        <p:nvPicPr>
          <p:cNvPr id="45" name="Picture 44"/>
          <p:cNvPicPr>
            <a:picLocks noChangeAspect="1"/>
          </p:cNvPicPr>
          <p:nvPr/>
        </p:nvPicPr>
        <p:blipFill>
          <a:blip r:embed="rId16"/>
          <a:stretch>
            <a:fillRect/>
          </a:stretch>
        </p:blipFill>
        <p:spPr>
          <a:xfrm>
            <a:off x="7272530" y="5349798"/>
            <a:ext cx="852515" cy="150911"/>
          </a:xfrm>
          <a:prstGeom prst="rect">
            <a:avLst/>
          </a:prstGeom>
        </p:spPr>
      </p:pic>
      <p:pic>
        <p:nvPicPr>
          <p:cNvPr id="46" name="Picture 45"/>
          <p:cNvPicPr>
            <a:picLocks noChangeAspect="1"/>
          </p:cNvPicPr>
          <p:nvPr/>
        </p:nvPicPr>
        <p:blipFill>
          <a:blip r:embed="rId17"/>
          <a:stretch>
            <a:fillRect/>
          </a:stretch>
        </p:blipFill>
        <p:spPr>
          <a:xfrm>
            <a:off x="2969205" y="2763108"/>
            <a:ext cx="1066800" cy="333717"/>
          </a:xfrm>
          <a:prstGeom prst="rect">
            <a:avLst/>
          </a:prstGeom>
        </p:spPr>
      </p:pic>
      <p:pic>
        <p:nvPicPr>
          <p:cNvPr id="48" name="Picture 47"/>
          <p:cNvPicPr>
            <a:picLocks noChangeAspect="1"/>
          </p:cNvPicPr>
          <p:nvPr/>
        </p:nvPicPr>
        <p:blipFill>
          <a:blip r:embed="rId18"/>
          <a:stretch>
            <a:fillRect/>
          </a:stretch>
        </p:blipFill>
        <p:spPr>
          <a:xfrm>
            <a:off x="4392152" y="3794314"/>
            <a:ext cx="334537" cy="334537"/>
          </a:xfrm>
          <a:prstGeom prst="rect">
            <a:avLst/>
          </a:prstGeom>
        </p:spPr>
      </p:pic>
      <p:pic>
        <p:nvPicPr>
          <p:cNvPr id="49" name="Picture 48"/>
          <p:cNvPicPr>
            <a:picLocks noChangeAspect="1"/>
          </p:cNvPicPr>
          <p:nvPr/>
        </p:nvPicPr>
        <p:blipFill>
          <a:blip r:embed="rId19"/>
          <a:stretch>
            <a:fillRect/>
          </a:stretch>
        </p:blipFill>
        <p:spPr>
          <a:xfrm>
            <a:off x="7056078" y="2852839"/>
            <a:ext cx="320699" cy="293974"/>
          </a:xfrm>
          <a:prstGeom prst="rect">
            <a:avLst/>
          </a:prstGeom>
        </p:spPr>
      </p:pic>
      <p:pic>
        <p:nvPicPr>
          <p:cNvPr id="50" name="Picture 49"/>
          <p:cNvPicPr>
            <a:picLocks noChangeAspect="1"/>
          </p:cNvPicPr>
          <p:nvPr/>
        </p:nvPicPr>
        <p:blipFill>
          <a:blip r:embed="rId20"/>
          <a:stretch>
            <a:fillRect/>
          </a:stretch>
        </p:blipFill>
        <p:spPr>
          <a:xfrm>
            <a:off x="6410125" y="4597343"/>
            <a:ext cx="1134251" cy="143478"/>
          </a:xfrm>
          <a:prstGeom prst="rect">
            <a:avLst/>
          </a:prstGeom>
        </p:spPr>
      </p:pic>
      <p:pic>
        <p:nvPicPr>
          <p:cNvPr id="51" name="Picture 50"/>
          <p:cNvPicPr>
            <a:picLocks noChangeAspect="1"/>
          </p:cNvPicPr>
          <p:nvPr/>
        </p:nvPicPr>
        <p:blipFill rotWithShape="1">
          <a:blip r:embed="rId21"/>
          <a:srcRect l="4043" t="5000" r="3956" b="5000"/>
          <a:stretch/>
        </p:blipFill>
        <p:spPr>
          <a:xfrm>
            <a:off x="6688501" y="4250772"/>
            <a:ext cx="405774" cy="317562"/>
          </a:xfrm>
          <a:prstGeom prst="rect">
            <a:avLst/>
          </a:prstGeom>
        </p:spPr>
      </p:pic>
      <p:pic>
        <p:nvPicPr>
          <p:cNvPr id="53" name="Picture 52"/>
          <p:cNvPicPr>
            <a:picLocks noChangeAspect="1"/>
          </p:cNvPicPr>
          <p:nvPr/>
        </p:nvPicPr>
        <p:blipFill>
          <a:blip r:embed="rId22"/>
          <a:stretch>
            <a:fillRect/>
          </a:stretch>
        </p:blipFill>
        <p:spPr>
          <a:xfrm>
            <a:off x="7325785" y="3324814"/>
            <a:ext cx="469500" cy="469500"/>
          </a:xfrm>
          <a:prstGeom prst="rect">
            <a:avLst/>
          </a:prstGeom>
        </p:spPr>
      </p:pic>
      <p:pic>
        <p:nvPicPr>
          <p:cNvPr id="54" name="Picture 53"/>
          <p:cNvPicPr>
            <a:picLocks noChangeAspect="1"/>
          </p:cNvPicPr>
          <p:nvPr/>
        </p:nvPicPr>
        <p:blipFill>
          <a:blip r:embed="rId23"/>
          <a:stretch>
            <a:fillRect/>
          </a:stretch>
        </p:blipFill>
        <p:spPr>
          <a:xfrm>
            <a:off x="4820930" y="4076568"/>
            <a:ext cx="492932" cy="320405"/>
          </a:xfrm>
          <a:prstGeom prst="rect">
            <a:avLst/>
          </a:prstGeom>
        </p:spPr>
      </p:pic>
      <p:pic>
        <p:nvPicPr>
          <p:cNvPr id="55" name="Picture 54"/>
          <p:cNvPicPr>
            <a:picLocks noChangeAspect="1"/>
          </p:cNvPicPr>
          <p:nvPr/>
        </p:nvPicPr>
        <p:blipFill rotWithShape="1">
          <a:blip r:embed="rId24"/>
          <a:srcRect r="5164" b="11266"/>
          <a:stretch/>
        </p:blipFill>
        <p:spPr>
          <a:xfrm>
            <a:off x="5553905" y="3459974"/>
            <a:ext cx="1184612" cy="359223"/>
          </a:xfrm>
          <a:prstGeom prst="rect">
            <a:avLst/>
          </a:prstGeom>
        </p:spPr>
      </p:pic>
      <p:pic>
        <p:nvPicPr>
          <p:cNvPr id="37" name="Picture 36"/>
          <p:cNvPicPr>
            <a:picLocks noChangeAspect="1"/>
          </p:cNvPicPr>
          <p:nvPr/>
        </p:nvPicPr>
        <p:blipFill>
          <a:blip r:embed="rId25"/>
          <a:stretch>
            <a:fillRect/>
          </a:stretch>
        </p:blipFill>
        <p:spPr>
          <a:xfrm>
            <a:off x="6297026" y="3415197"/>
            <a:ext cx="578414" cy="226972"/>
          </a:xfrm>
          <a:prstGeom prst="rect">
            <a:avLst/>
          </a:prstGeom>
        </p:spPr>
      </p:pic>
      <p:pic>
        <p:nvPicPr>
          <p:cNvPr id="42" name="Picture 41"/>
          <p:cNvPicPr>
            <a:picLocks noChangeAspect="1"/>
          </p:cNvPicPr>
          <p:nvPr/>
        </p:nvPicPr>
        <p:blipFill rotWithShape="1">
          <a:blip r:embed="rId26"/>
          <a:srcRect l="8176" t="14009" r="14419" b="13430"/>
          <a:stretch/>
        </p:blipFill>
        <p:spPr>
          <a:xfrm>
            <a:off x="5881957" y="3408768"/>
            <a:ext cx="405341" cy="245863"/>
          </a:xfrm>
          <a:prstGeom prst="rect">
            <a:avLst/>
          </a:prstGeom>
        </p:spPr>
      </p:pic>
      <p:pic>
        <p:nvPicPr>
          <p:cNvPr id="56" name="Picture 55"/>
          <p:cNvPicPr>
            <a:picLocks noChangeAspect="1"/>
          </p:cNvPicPr>
          <p:nvPr/>
        </p:nvPicPr>
        <p:blipFill>
          <a:blip r:embed="rId27"/>
          <a:stretch>
            <a:fillRect/>
          </a:stretch>
        </p:blipFill>
        <p:spPr>
          <a:xfrm>
            <a:off x="5162350" y="3161675"/>
            <a:ext cx="333586" cy="333586"/>
          </a:xfrm>
          <a:prstGeom prst="rect">
            <a:avLst/>
          </a:prstGeom>
        </p:spPr>
      </p:pic>
      <p:pic>
        <p:nvPicPr>
          <p:cNvPr id="58" name="Picture 57"/>
          <p:cNvPicPr>
            <a:picLocks noChangeAspect="1"/>
          </p:cNvPicPr>
          <p:nvPr/>
        </p:nvPicPr>
        <p:blipFill>
          <a:blip r:embed="rId28"/>
          <a:stretch>
            <a:fillRect/>
          </a:stretch>
        </p:blipFill>
        <p:spPr>
          <a:xfrm>
            <a:off x="5334000" y="2865751"/>
            <a:ext cx="320811" cy="211196"/>
          </a:xfrm>
          <a:prstGeom prst="rect">
            <a:avLst/>
          </a:prstGeom>
        </p:spPr>
      </p:pic>
      <p:pic>
        <p:nvPicPr>
          <p:cNvPr id="25" name="Picture 24"/>
          <p:cNvPicPr>
            <a:picLocks noChangeAspect="1"/>
          </p:cNvPicPr>
          <p:nvPr/>
        </p:nvPicPr>
        <p:blipFill>
          <a:blip r:embed="rId29"/>
          <a:stretch>
            <a:fillRect/>
          </a:stretch>
        </p:blipFill>
        <p:spPr>
          <a:xfrm>
            <a:off x="6776789" y="2535619"/>
            <a:ext cx="400921" cy="300691"/>
          </a:xfrm>
          <a:prstGeom prst="rect">
            <a:avLst/>
          </a:prstGeom>
        </p:spPr>
      </p:pic>
      <p:pic>
        <p:nvPicPr>
          <p:cNvPr id="59" name="Picture 58"/>
          <p:cNvPicPr>
            <a:picLocks noChangeAspect="1"/>
          </p:cNvPicPr>
          <p:nvPr/>
        </p:nvPicPr>
        <p:blipFill>
          <a:blip r:embed="rId30"/>
          <a:stretch>
            <a:fillRect/>
          </a:stretch>
        </p:blipFill>
        <p:spPr>
          <a:xfrm>
            <a:off x="3625519" y="3473475"/>
            <a:ext cx="336881" cy="418486"/>
          </a:xfrm>
          <a:prstGeom prst="rect">
            <a:avLst/>
          </a:prstGeom>
        </p:spPr>
      </p:pic>
      <p:pic>
        <p:nvPicPr>
          <p:cNvPr id="61" name="Picture 60"/>
          <p:cNvPicPr>
            <a:picLocks noChangeAspect="1"/>
          </p:cNvPicPr>
          <p:nvPr/>
        </p:nvPicPr>
        <p:blipFill>
          <a:blip r:embed="rId31"/>
          <a:stretch>
            <a:fillRect/>
          </a:stretch>
        </p:blipFill>
        <p:spPr>
          <a:xfrm>
            <a:off x="2913595" y="3115407"/>
            <a:ext cx="946484" cy="344175"/>
          </a:xfrm>
          <a:prstGeom prst="rect">
            <a:avLst/>
          </a:prstGeom>
        </p:spPr>
      </p:pic>
      <p:pic>
        <p:nvPicPr>
          <p:cNvPr id="62" name="Picture 61"/>
          <p:cNvPicPr>
            <a:picLocks noChangeAspect="1"/>
          </p:cNvPicPr>
          <p:nvPr/>
        </p:nvPicPr>
        <p:blipFill>
          <a:blip r:embed="rId32"/>
          <a:stretch>
            <a:fillRect/>
          </a:stretch>
        </p:blipFill>
        <p:spPr>
          <a:xfrm>
            <a:off x="5715000" y="2852839"/>
            <a:ext cx="768430" cy="221489"/>
          </a:xfrm>
          <a:prstGeom prst="rect">
            <a:avLst/>
          </a:prstGeom>
        </p:spPr>
      </p:pic>
      <p:pic>
        <p:nvPicPr>
          <p:cNvPr id="64" name="Picture 63"/>
          <p:cNvPicPr>
            <a:picLocks noChangeAspect="1"/>
          </p:cNvPicPr>
          <p:nvPr/>
        </p:nvPicPr>
        <p:blipFill>
          <a:blip r:embed="rId33"/>
          <a:stretch>
            <a:fillRect/>
          </a:stretch>
        </p:blipFill>
        <p:spPr>
          <a:xfrm>
            <a:off x="6521635" y="2723681"/>
            <a:ext cx="317019" cy="377985"/>
          </a:xfrm>
          <a:prstGeom prst="rect">
            <a:avLst/>
          </a:prstGeom>
        </p:spPr>
      </p:pic>
      <p:pic>
        <p:nvPicPr>
          <p:cNvPr id="65" name="Picture 64"/>
          <p:cNvPicPr>
            <a:picLocks noChangeAspect="1"/>
          </p:cNvPicPr>
          <p:nvPr/>
        </p:nvPicPr>
        <p:blipFill rotWithShape="1">
          <a:blip r:embed="rId34"/>
          <a:srcRect l="6869" t="23565" r="6869" b="26348"/>
          <a:stretch/>
        </p:blipFill>
        <p:spPr>
          <a:xfrm>
            <a:off x="2648465" y="3991235"/>
            <a:ext cx="518934" cy="301317"/>
          </a:xfrm>
          <a:prstGeom prst="rect">
            <a:avLst/>
          </a:prstGeom>
        </p:spPr>
      </p:pic>
      <p:pic>
        <p:nvPicPr>
          <p:cNvPr id="69" name="Picture 68"/>
          <p:cNvPicPr>
            <a:picLocks noChangeAspect="1"/>
          </p:cNvPicPr>
          <p:nvPr/>
        </p:nvPicPr>
        <p:blipFill>
          <a:blip r:embed="rId35"/>
          <a:stretch>
            <a:fillRect/>
          </a:stretch>
        </p:blipFill>
        <p:spPr>
          <a:xfrm>
            <a:off x="3245415" y="3473475"/>
            <a:ext cx="360204" cy="452828"/>
          </a:xfrm>
          <a:prstGeom prst="rect">
            <a:avLst/>
          </a:prstGeom>
        </p:spPr>
      </p:pic>
      <p:pic>
        <p:nvPicPr>
          <p:cNvPr id="70" name="Picture 69"/>
          <p:cNvPicPr>
            <a:picLocks noChangeAspect="1"/>
          </p:cNvPicPr>
          <p:nvPr/>
        </p:nvPicPr>
        <p:blipFill rotWithShape="1">
          <a:blip r:embed="rId36"/>
          <a:srcRect l="5406" t="27778" r="3623" b="25000"/>
          <a:stretch/>
        </p:blipFill>
        <p:spPr>
          <a:xfrm>
            <a:off x="6470714" y="4743176"/>
            <a:ext cx="1110105" cy="185018"/>
          </a:xfrm>
          <a:prstGeom prst="rect">
            <a:avLst/>
          </a:prstGeom>
        </p:spPr>
      </p:pic>
      <p:pic>
        <p:nvPicPr>
          <p:cNvPr id="57" name="Picture 56"/>
          <p:cNvPicPr>
            <a:picLocks noChangeAspect="1"/>
          </p:cNvPicPr>
          <p:nvPr/>
        </p:nvPicPr>
        <p:blipFill>
          <a:blip r:embed="rId37"/>
          <a:stretch>
            <a:fillRect/>
          </a:stretch>
        </p:blipFill>
        <p:spPr>
          <a:xfrm>
            <a:off x="6838654" y="4955104"/>
            <a:ext cx="1031145" cy="282018"/>
          </a:xfrm>
          <a:prstGeom prst="rect">
            <a:avLst/>
          </a:prstGeom>
        </p:spPr>
      </p:pic>
      <p:pic>
        <p:nvPicPr>
          <p:cNvPr id="71" name="Picture 70"/>
          <p:cNvPicPr>
            <a:picLocks noChangeAspect="1"/>
          </p:cNvPicPr>
          <p:nvPr/>
        </p:nvPicPr>
        <p:blipFill rotWithShape="1">
          <a:blip r:embed="rId38"/>
          <a:srcRect l="11534" t="11116" r="10760" b="14343"/>
          <a:stretch/>
        </p:blipFill>
        <p:spPr>
          <a:xfrm>
            <a:off x="7670415" y="3859928"/>
            <a:ext cx="504228" cy="401674"/>
          </a:xfrm>
          <a:prstGeom prst="rect">
            <a:avLst/>
          </a:prstGeom>
        </p:spPr>
      </p:pic>
      <p:pic>
        <p:nvPicPr>
          <p:cNvPr id="72" name="Picture 71"/>
          <p:cNvPicPr>
            <a:picLocks noChangeAspect="1"/>
          </p:cNvPicPr>
          <p:nvPr/>
        </p:nvPicPr>
        <p:blipFill>
          <a:blip r:embed="rId39"/>
          <a:stretch>
            <a:fillRect/>
          </a:stretch>
        </p:blipFill>
        <p:spPr>
          <a:xfrm>
            <a:off x="3250949" y="3980134"/>
            <a:ext cx="297284" cy="385300"/>
          </a:xfrm>
          <a:prstGeom prst="rect">
            <a:avLst/>
          </a:prstGeom>
        </p:spPr>
      </p:pic>
      <p:pic>
        <p:nvPicPr>
          <p:cNvPr id="74" name="Picture 73"/>
          <p:cNvPicPr>
            <a:picLocks noChangeAspect="1"/>
          </p:cNvPicPr>
          <p:nvPr/>
        </p:nvPicPr>
        <p:blipFill>
          <a:blip r:embed="rId40"/>
          <a:stretch>
            <a:fillRect/>
          </a:stretch>
        </p:blipFill>
        <p:spPr>
          <a:xfrm>
            <a:off x="4100222" y="2789411"/>
            <a:ext cx="372194" cy="372194"/>
          </a:xfrm>
          <a:prstGeom prst="rect">
            <a:avLst/>
          </a:prstGeom>
        </p:spPr>
      </p:pic>
      <p:pic>
        <p:nvPicPr>
          <p:cNvPr id="75" name="Picture 74"/>
          <p:cNvPicPr>
            <a:picLocks noChangeAspect="1"/>
          </p:cNvPicPr>
          <p:nvPr/>
        </p:nvPicPr>
        <p:blipFill>
          <a:blip r:embed="rId41"/>
          <a:stretch>
            <a:fillRect/>
          </a:stretch>
        </p:blipFill>
        <p:spPr>
          <a:xfrm>
            <a:off x="4788746" y="3785915"/>
            <a:ext cx="514504" cy="214008"/>
          </a:xfrm>
          <a:prstGeom prst="rect">
            <a:avLst/>
          </a:prstGeom>
        </p:spPr>
      </p:pic>
      <p:pic>
        <p:nvPicPr>
          <p:cNvPr id="68" name="Picture 67"/>
          <p:cNvPicPr>
            <a:picLocks noChangeAspect="1"/>
          </p:cNvPicPr>
          <p:nvPr/>
        </p:nvPicPr>
        <p:blipFill>
          <a:blip r:embed="rId42"/>
          <a:stretch>
            <a:fillRect/>
          </a:stretch>
        </p:blipFill>
        <p:spPr>
          <a:xfrm>
            <a:off x="5192227" y="3528082"/>
            <a:ext cx="444685" cy="341455"/>
          </a:xfrm>
          <a:prstGeom prst="rect">
            <a:avLst/>
          </a:prstGeom>
        </p:spPr>
      </p:pic>
      <p:pic>
        <p:nvPicPr>
          <p:cNvPr id="76" name="Picture 75"/>
          <p:cNvPicPr>
            <a:picLocks noChangeAspect="1"/>
          </p:cNvPicPr>
          <p:nvPr/>
        </p:nvPicPr>
        <p:blipFill>
          <a:blip r:embed="rId43"/>
          <a:stretch>
            <a:fillRect/>
          </a:stretch>
        </p:blipFill>
        <p:spPr>
          <a:xfrm>
            <a:off x="7136224" y="4930872"/>
            <a:ext cx="688878" cy="157859"/>
          </a:xfrm>
          <a:prstGeom prst="rect">
            <a:avLst/>
          </a:prstGeom>
        </p:spPr>
      </p:pic>
      <p:pic>
        <p:nvPicPr>
          <p:cNvPr id="21" name="Picture 20"/>
          <p:cNvPicPr>
            <a:picLocks noChangeAspect="1"/>
          </p:cNvPicPr>
          <p:nvPr/>
        </p:nvPicPr>
        <p:blipFill>
          <a:blip r:embed="rId44"/>
          <a:stretch>
            <a:fillRect/>
          </a:stretch>
        </p:blipFill>
        <p:spPr>
          <a:xfrm>
            <a:off x="5914390" y="4027251"/>
            <a:ext cx="363180" cy="366812"/>
          </a:xfrm>
          <a:prstGeom prst="rect">
            <a:avLst/>
          </a:prstGeom>
        </p:spPr>
      </p:pic>
      <p:pic>
        <p:nvPicPr>
          <p:cNvPr id="77" name="Picture 76"/>
          <p:cNvPicPr>
            <a:picLocks noChangeAspect="1"/>
          </p:cNvPicPr>
          <p:nvPr/>
        </p:nvPicPr>
        <p:blipFill>
          <a:blip r:embed="rId45"/>
          <a:stretch>
            <a:fillRect/>
          </a:stretch>
        </p:blipFill>
        <p:spPr>
          <a:xfrm>
            <a:off x="5311573" y="4144202"/>
            <a:ext cx="605863" cy="302932"/>
          </a:xfrm>
          <a:prstGeom prst="rect">
            <a:avLst/>
          </a:prstGeom>
        </p:spPr>
      </p:pic>
      <p:pic>
        <p:nvPicPr>
          <p:cNvPr id="10" name="Picture 9"/>
          <p:cNvPicPr>
            <a:picLocks noChangeAspect="1"/>
          </p:cNvPicPr>
          <p:nvPr/>
        </p:nvPicPr>
        <p:blipFill>
          <a:blip r:embed="rId46"/>
          <a:stretch>
            <a:fillRect/>
          </a:stretch>
        </p:blipFill>
        <p:spPr>
          <a:xfrm>
            <a:off x="5843044" y="3868554"/>
            <a:ext cx="1400787" cy="144646"/>
          </a:xfrm>
          <a:prstGeom prst="rect">
            <a:avLst/>
          </a:prstGeom>
        </p:spPr>
      </p:pic>
    </p:spTree>
    <p:extLst>
      <p:ext uri="{BB962C8B-B14F-4D97-AF65-F5344CB8AC3E}">
        <p14:creationId xmlns:p14="http://schemas.microsoft.com/office/powerpoint/2010/main" val="376259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stretch>
            <a:fillRect/>
          </a:stretch>
        </p:blipFill>
        <p:spPr>
          <a:xfrm>
            <a:off x="76200" y="304800"/>
            <a:ext cx="8945482" cy="6077367"/>
          </a:xfrm>
          <a:prstGeom prst="rect">
            <a:avLst/>
          </a:prstGeom>
        </p:spPr>
      </p:pic>
      <p:pic>
        <p:nvPicPr>
          <p:cNvPr id="2" name="Picture 1"/>
          <p:cNvPicPr>
            <a:picLocks noChangeAspect="1"/>
          </p:cNvPicPr>
          <p:nvPr/>
        </p:nvPicPr>
        <p:blipFill>
          <a:blip r:embed="rId4"/>
          <a:stretch>
            <a:fillRect/>
          </a:stretch>
        </p:blipFill>
        <p:spPr>
          <a:xfrm>
            <a:off x="2286489" y="566320"/>
            <a:ext cx="4524903" cy="1033880"/>
          </a:xfrm>
          <a:prstGeom prst="rect">
            <a:avLst/>
          </a:prstGeom>
        </p:spPr>
      </p:pic>
    </p:spTree>
    <p:extLst>
      <p:ext uri="{BB962C8B-B14F-4D97-AF65-F5344CB8AC3E}">
        <p14:creationId xmlns:p14="http://schemas.microsoft.com/office/powerpoint/2010/main" val="1947788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09BFF"/>
                </a:solidFill>
                <a:effectLst>
                  <a:outerShdw blurRad="38100" dist="38100" dir="2700000" algn="tl">
                    <a:srgbClr val="000000">
                      <a:alpha val="43137"/>
                    </a:srgbClr>
                  </a:outerShdw>
                </a:effectLst>
              </a:rPr>
              <a:t>What </a:t>
            </a:r>
            <a:r>
              <a:rPr lang="en-US" dirty="0" err="1">
                <a:solidFill>
                  <a:srgbClr val="209BFF"/>
                </a:solidFill>
                <a:effectLst>
                  <a:outerShdw blurRad="38100" dist="38100" dir="2700000" algn="tl">
                    <a:srgbClr val="000000">
                      <a:alpha val="43137"/>
                    </a:srgbClr>
                  </a:outerShdw>
                </a:effectLst>
              </a:rPr>
              <a:t>Massachusettsans</a:t>
            </a:r>
            <a:br>
              <a:rPr lang="en-US" dirty="0">
                <a:solidFill>
                  <a:srgbClr val="209BFF"/>
                </a:solidFill>
                <a:effectLst>
                  <a:outerShdw blurRad="38100" dist="38100" dir="2700000" algn="tl">
                    <a:srgbClr val="000000">
                      <a:alpha val="43137"/>
                    </a:srgbClr>
                  </a:outerShdw>
                </a:effectLst>
              </a:rPr>
            </a:br>
            <a:r>
              <a:rPr lang="en-US" dirty="0">
                <a:solidFill>
                  <a:srgbClr val="209BFF"/>
                </a:solidFill>
                <a:effectLst>
                  <a:outerShdw blurRad="38100" dist="38100" dir="2700000" algn="tl">
                    <a:srgbClr val="000000">
                      <a:alpha val="43137"/>
                    </a:srgbClr>
                  </a:outerShdw>
                </a:effectLst>
              </a:rPr>
              <a:t>are Saying</a:t>
            </a:r>
            <a:endParaRPr lang="en-US" dirty="0"/>
          </a:p>
        </p:txBody>
      </p:sp>
      <p:pic>
        <p:nvPicPr>
          <p:cNvPr id="3" name="Picture 2"/>
          <p:cNvPicPr>
            <a:picLocks noChangeAspect="1"/>
          </p:cNvPicPr>
          <p:nvPr/>
        </p:nvPicPr>
        <p:blipFill>
          <a:blip r:embed="rId2"/>
          <a:stretch>
            <a:fillRect/>
          </a:stretch>
        </p:blipFill>
        <p:spPr>
          <a:xfrm>
            <a:off x="2506676" y="2380034"/>
            <a:ext cx="6400800" cy="3872268"/>
          </a:xfrm>
          <a:prstGeom prst="rect">
            <a:avLst/>
          </a:prstGeom>
        </p:spPr>
      </p:pic>
      <p:pic>
        <p:nvPicPr>
          <p:cNvPr id="7" name="Picture 6"/>
          <p:cNvPicPr>
            <a:picLocks noChangeAspect="1"/>
          </p:cNvPicPr>
          <p:nvPr/>
        </p:nvPicPr>
        <p:blipFill>
          <a:blip r:embed="rId3"/>
          <a:stretch>
            <a:fillRect/>
          </a:stretch>
        </p:blipFill>
        <p:spPr>
          <a:xfrm>
            <a:off x="3981776" y="3188400"/>
            <a:ext cx="1170640" cy="597515"/>
          </a:xfrm>
          <a:prstGeom prst="rect">
            <a:avLst/>
          </a:prstGeom>
        </p:spPr>
      </p:pic>
      <p:pic>
        <p:nvPicPr>
          <p:cNvPr id="16" name="Picture 15"/>
          <p:cNvPicPr>
            <a:picLocks noChangeAspect="1"/>
          </p:cNvPicPr>
          <p:nvPr/>
        </p:nvPicPr>
        <p:blipFill>
          <a:blip r:embed="rId4"/>
          <a:stretch>
            <a:fillRect/>
          </a:stretch>
        </p:blipFill>
        <p:spPr>
          <a:xfrm>
            <a:off x="8279255" y="5904898"/>
            <a:ext cx="636145" cy="396655"/>
          </a:xfrm>
          <a:prstGeom prst="rect">
            <a:avLst/>
          </a:prstGeom>
        </p:spPr>
      </p:pic>
      <p:pic>
        <p:nvPicPr>
          <p:cNvPr id="27" name="Picture 26"/>
          <p:cNvPicPr>
            <a:picLocks noChangeAspect="1"/>
          </p:cNvPicPr>
          <p:nvPr/>
        </p:nvPicPr>
        <p:blipFill rotWithShape="1">
          <a:blip r:embed="rId5"/>
          <a:srcRect l="18724" t="36975" r="21276" b="48235"/>
          <a:stretch/>
        </p:blipFill>
        <p:spPr>
          <a:xfrm>
            <a:off x="6379310" y="4027251"/>
            <a:ext cx="1066800" cy="203200"/>
          </a:xfrm>
          <a:prstGeom prst="rect">
            <a:avLst/>
          </a:prstGeom>
        </p:spPr>
      </p:pic>
      <p:pic>
        <p:nvPicPr>
          <p:cNvPr id="31" name="Picture 30"/>
          <p:cNvPicPr>
            <a:picLocks noChangeAspect="1"/>
          </p:cNvPicPr>
          <p:nvPr/>
        </p:nvPicPr>
        <p:blipFill rotWithShape="1">
          <a:blip r:embed="rId6"/>
          <a:srcRect l="1674" t="1741" r="4301" b="5873"/>
          <a:stretch/>
        </p:blipFill>
        <p:spPr>
          <a:xfrm>
            <a:off x="3596168" y="4169180"/>
            <a:ext cx="1143000" cy="228600"/>
          </a:xfrm>
          <a:prstGeom prst="rect">
            <a:avLst/>
          </a:prstGeom>
        </p:spPr>
      </p:pic>
      <p:pic>
        <p:nvPicPr>
          <p:cNvPr id="33" name="Picture 32"/>
          <p:cNvPicPr>
            <a:picLocks noChangeAspect="1"/>
          </p:cNvPicPr>
          <p:nvPr/>
        </p:nvPicPr>
        <p:blipFill>
          <a:blip r:embed="rId7"/>
          <a:stretch>
            <a:fillRect/>
          </a:stretch>
        </p:blipFill>
        <p:spPr>
          <a:xfrm>
            <a:off x="6306780" y="4241829"/>
            <a:ext cx="312638" cy="331397"/>
          </a:xfrm>
          <a:prstGeom prst="rect">
            <a:avLst/>
          </a:prstGeom>
        </p:spPr>
      </p:pic>
      <p:pic>
        <p:nvPicPr>
          <p:cNvPr id="34" name="Picture 33"/>
          <p:cNvPicPr>
            <a:picLocks noChangeAspect="1"/>
          </p:cNvPicPr>
          <p:nvPr/>
        </p:nvPicPr>
        <p:blipFill rotWithShape="1">
          <a:blip r:embed="rId8"/>
          <a:srcRect l="5667" t="1720" r="9211" b="7576"/>
          <a:stretch/>
        </p:blipFill>
        <p:spPr>
          <a:xfrm>
            <a:off x="2762468" y="3470683"/>
            <a:ext cx="457200" cy="509451"/>
          </a:xfrm>
          <a:prstGeom prst="rect">
            <a:avLst/>
          </a:prstGeom>
        </p:spPr>
      </p:pic>
      <p:pic>
        <p:nvPicPr>
          <p:cNvPr id="35" name="Picture 34"/>
          <p:cNvPicPr>
            <a:picLocks noChangeAspect="1"/>
          </p:cNvPicPr>
          <p:nvPr/>
        </p:nvPicPr>
        <p:blipFill>
          <a:blip r:embed="rId9"/>
          <a:stretch>
            <a:fillRect/>
          </a:stretch>
        </p:blipFill>
        <p:spPr>
          <a:xfrm>
            <a:off x="5518195" y="3078692"/>
            <a:ext cx="928633" cy="321743"/>
          </a:xfrm>
          <a:prstGeom prst="rect">
            <a:avLst/>
          </a:prstGeom>
        </p:spPr>
      </p:pic>
      <p:pic>
        <p:nvPicPr>
          <p:cNvPr id="38" name="Picture 37"/>
          <p:cNvPicPr>
            <a:picLocks noChangeAspect="1"/>
          </p:cNvPicPr>
          <p:nvPr/>
        </p:nvPicPr>
        <p:blipFill rotWithShape="1">
          <a:blip r:embed="rId10"/>
          <a:srcRect t="16830"/>
          <a:stretch/>
        </p:blipFill>
        <p:spPr>
          <a:xfrm>
            <a:off x="6402007" y="3107355"/>
            <a:ext cx="662451" cy="279869"/>
          </a:xfrm>
          <a:prstGeom prst="rect">
            <a:avLst/>
          </a:prstGeom>
        </p:spPr>
      </p:pic>
      <p:pic>
        <p:nvPicPr>
          <p:cNvPr id="39" name="Picture 38"/>
          <p:cNvPicPr>
            <a:picLocks noChangeAspect="1"/>
          </p:cNvPicPr>
          <p:nvPr/>
        </p:nvPicPr>
        <p:blipFill>
          <a:blip r:embed="rId11"/>
          <a:stretch>
            <a:fillRect/>
          </a:stretch>
        </p:blipFill>
        <p:spPr>
          <a:xfrm>
            <a:off x="7103250" y="4210657"/>
            <a:ext cx="338560" cy="354112"/>
          </a:xfrm>
          <a:prstGeom prst="rect">
            <a:avLst/>
          </a:prstGeom>
        </p:spPr>
      </p:pic>
      <p:pic>
        <p:nvPicPr>
          <p:cNvPr id="40" name="Picture 39"/>
          <p:cNvPicPr>
            <a:picLocks noChangeAspect="1"/>
          </p:cNvPicPr>
          <p:nvPr/>
        </p:nvPicPr>
        <p:blipFill>
          <a:blip r:embed="rId12"/>
          <a:stretch>
            <a:fillRect/>
          </a:stretch>
        </p:blipFill>
        <p:spPr>
          <a:xfrm>
            <a:off x="4558059" y="2852839"/>
            <a:ext cx="701737" cy="246705"/>
          </a:xfrm>
          <a:prstGeom prst="rect">
            <a:avLst/>
          </a:prstGeom>
        </p:spPr>
      </p:pic>
      <p:pic>
        <p:nvPicPr>
          <p:cNvPr id="41" name="Picture 40"/>
          <p:cNvPicPr>
            <a:picLocks noChangeAspect="1"/>
          </p:cNvPicPr>
          <p:nvPr/>
        </p:nvPicPr>
        <p:blipFill rotWithShape="1">
          <a:blip r:embed="rId13"/>
          <a:srcRect l="6349" t="5705" r="4762" b="5406"/>
          <a:stretch/>
        </p:blipFill>
        <p:spPr>
          <a:xfrm>
            <a:off x="5408628" y="3856185"/>
            <a:ext cx="514655" cy="330850"/>
          </a:xfrm>
          <a:prstGeom prst="rect">
            <a:avLst/>
          </a:prstGeom>
        </p:spPr>
      </p:pic>
      <p:pic>
        <p:nvPicPr>
          <p:cNvPr id="43" name="Picture 42"/>
          <p:cNvPicPr>
            <a:picLocks noChangeAspect="1"/>
          </p:cNvPicPr>
          <p:nvPr/>
        </p:nvPicPr>
        <p:blipFill>
          <a:blip r:embed="rId14"/>
          <a:stretch>
            <a:fillRect/>
          </a:stretch>
        </p:blipFill>
        <p:spPr>
          <a:xfrm>
            <a:off x="3554005" y="3848087"/>
            <a:ext cx="833448" cy="344526"/>
          </a:xfrm>
          <a:prstGeom prst="rect">
            <a:avLst/>
          </a:prstGeom>
        </p:spPr>
      </p:pic>
      <p:pic>
        <p:nvPicPr>
          <p:cNvPr id="44" name="Picture 43"/>
          <p:cNvPicPr>
            <a:picLocks noChangeAspect="1"/>
          </p:cNvPicPr>
          <p:nvPr/>
        </p:nvPicPr>
        <p:blipFill>
          <a:blip r:embed="rId15"/>
          <a:stretch>
            <a:fillRect/>
          </a:stretch>
        </p:blipFill>
        <p:spPr>
          <a:xfrm>
            <a:off x="7971121" y="5057137"/>
            <a:ext cx="660253" cy="264101"/>
          </a:xfrm>
          <a:prstGeom prst="rect">
            <a:avLst/>
          </a:prstGeom>
        </p:spPr>
      </p:pic>
      <p:pic>
        <p:nvPicPr>
          <p:cNvPr id="45" name="Picture 44"/>
          <p:cNvPicPr>
            <a:picLocks noChangeAspect="1"/>
          </p:cNvPicPr>
          <p:nvPr/>
        </p:nvPicPr>
        <p:blipFill>
          <a:blip r:embed="rId16"/>
          <a:stretch>
            <a:fillRect/>
          </a:stretch>
        </p:blipFill>
        <p:spPr>
          <a:xfrm>
            <a:off x="7272530" y="5349798"/>
            <a:ext cx="852515" cy="150911"/>
          </a:xfrm>
          <a:prstGeom prst="rect">
            <a:avLst/>
          </a:prstGeom>
        </p:spPr>
      </p:pic>
      <p:pic>
        <p:nvPicPr>
          <p:cNvPr id="46" name="Picture 45"/>
          <p:cNvPicPr>
            <a:picLocks noChangeAspect="1"/>
          </p:cNvPicPr>
          <p:nvPr/>
        </p:nvPicPr>
        <p:blipFill>
          <a:blip r:embed="rId17"/>
          <a:stretch>
            <a:fillRect/>
          </a:stretch>
        </p:blipFill>
        <p:spPr>
          <a:xfrm>
            <a:off x="2969205" y="2763108"/>
            <a:ext cx="1066800" cy="333717"/>
          </a:xfrm>
          <a:prstGeom prst="rect">
            <a:avLst/>
          </a:prstGeom>
        </p:spPr>
      </p:pic>
      <p:pic>
        <p:nvPicPr>
          <p:cNvPr id="48" name="Picture 47"/>
          <p:cNvPicPr>
            <a:picLocks noChangeAspect="1"/>
          </p:cNvPicPr>
          <p:nvPr/>
        </p:nvPicPr>
        <p:blipFill>
          <a:blip r:embed="rId18"/>
          <a:stretch>
            <a:fillRect/>
          </a:stretch>
        </p:blipFill>
        <p:spPr>
          <a:xfrm>
            <a:off x="4392152" y="3794314"/>
            <a:ext cx="334537" cy="334537"/>
          </a:xfrm>
          <a:prstGeom prst="rect">
            <a:avLst/>
          </a:prstGeom>
        </p:spPr>
      </p:pic>
      <p:pic>
        <p:nvPicPr>
          <p:cNvPr id="49" name="Picture 48"/>
          <p:cNvPicPr>
            <a:picLocks noChangeAspect="1"/>
          </p:cNvPicPr>
          <p:nvPr/>
        </p:nvPicPr>
        <p:blipFill>
          <a:blip r:embed="rId19"/>
          <a:stretch>
            <a:fillRect/>
          </a:stretch>
        </p:blipFill>
        <p:spPr>
          <a:xfrm>
            <a:off x="7056078" y="2852839"/>
            <a:ext cx="320699" cy="293974"/>
          </a:xfrm>
          <a:prstGeom prst="rect">
            <a:avLst/>
          </a:prstGeom>
        </p:spPr>
      </p:pic>
      <p:pic>
        <p:nvPicPr>
          <p:cNvPr id="50" name="Picture 49"/>
          <p:cNvPicPr>
            <a:picLocks noChangeAspect="1"/>
          </p:cNvPicPr>
          <p:nvPr/>
        </p:nvPicPr>
        <p:blipFill>
          <a:blip r:embed="rId20"/>
          <a:stretch>
            <a:fillRect/>
          </a:stretch>
        </p:blipFill>
        <p:spPr>
          <a:xfrm>
            <a:off x="6410125" y="4597343"/>
            <a:ext cx="1134251" cy="143478"/>
          </a:xfrm>
          <a:prstGeom prst="rect">
            <a:avLst/>
          </a:prstGeom>
        </p:spPr>
      </p:pic>
      <p:pic>
        <p:nvPicPr>
          <p:cNvPr id="51" name="Picture 50"/>
          <p:cNvPicPr>
            <a:picLocks noChangeAspect="1"/>
          </p:cNvPicPr>
          <p:nvPr/>
        </p:nvPicPr>
        <p:blipFill rotWithShape="1">
          <a:blip r:embed="rId21"/>
          <a:srcRect l="4043" t="5000" r="3956" b="5000"/>
          <a:stretch/>
        </p:blipFill>
        <p:spPr>
          <a:xfrm>
            <a:off x="6688501" y="4250772"/>
            <a:ext cx="405774" cy="317562"/>
          </a:xfrm>
          <a:prstGeom prst="rect">
            <a:avLst/>
          </a:prstGeom>
        </p:spPr>
      </p:pic>
      <p:pic>
        <p:nvPicPr>
          <p:cNvPr id="53" name="Picture 52"/>
          <p:cNvPicPr>
            <a:picLocks noChangeAspect="1"/>
          </p:cNvPicPr>
          <p:nvPr/>
        </p:nvPicPr>
        <p:blipFill>
          <a:blip r:embed="rId22"/>
          <a:stretch>
            <a:fillRect/>
          </a:stretch>
        </p:blipFill>
        <p:spPr>
          <a:xfrm>
            <a:off x="7325785" y="3324814"/>
            <a:ext cx="469500" cy="469500"/>
          </a:xfrm>
          <a:prstGeom prst="rect">
            <a:avLst/>
          </a:prstGeom>
        </p:spPr>
      </p:pic>
      <p:pic>
        <p:nvPicPr>
          <p:cNvPr id="54" name="Picture 53"/>
          <p:cNvPicPr>
            <a:picLocks noChangeAspect="1"/>
          </p:cNvPicPr>
          <p:nvPr/>
        </p:nvPicPr>
        <p:blipFill>
          <a:blip r:embed="rId23"/>
          <a:stretch>
            <a:fillRect/>
          </a:stretch>
        </p:blipFill>
        <p:spPr>
          <a:xfrm>
            <a:off x="4820930" y="4076568"/>
            <a:ext cx="492932" cy="320405"/>
          </a:xfrm>
          <a:prstGeom prst="rect">
            <a:avLst/>
          </a:prstGeom>
        </p:spPr>
      </p:pic>
      <p:pic>
        <p:nvPicPr>
          <p:cNvPr id="55" name="Picture 54"/>
          <p:cNvPicPr>
            <a:picLocks noChangeAspect="1"/>
          </p:cNvPicPr>
          <p:nvPr/>
        </p:nvPicPr>
        <p:blipFill rotWithShape="1">
          <a:blip r:embed="rId24"/>
          <a:srcRect r="5164" b="11266"/>
          <a:stretch/>
        </p:blipFill>
        <p:spPr>
          <a:xfrm>
            <a:off x="5553905" y="3459974"/>
            <a:ext cx="1184612" cy="359223"/>
          </a:xfrm>
          <a:prstGeom prst="rect">
            <a:avLst/>
          </a:prstGeom>
        </p:spPr>
      </p:pic>
      <p:pic>
        <p:nvPicPr>
          <p:cNvPr id="37" name="Picture 36"/>
          <p:cNvPicPr>
            <a:picLocks noChangeAspect="1"/>
          </p:cNvPicPr>
          <p:nvPr/>
        </p:nvPicPr>
        <p:blipFill>
          <a:blip r:embed="rId25"/>
          <a:stretch>
            <a:fillRect/>
          </a:stretch>
        </p:blipFill>
        <p:spPr>
          <a:xfrm>
            <a:off x="6297026" y="3415197"/>
            <a:ext cx="578414" cy="226972"/>
          </a:xfrm>
          <a:prstGeom prst="rect">
            <a:avLst/>
          </a:prstGeom>
        </p:spPr>
      </p:pic>
      <p:pic>
        <p:nvPicPr>
          <p:cNvPr id="42" name="Picture 41"/>
          <p:cNvPicPr>
            <a:picLocks noChangeAspect="1"/>
          </p:cNvPicPr>
          <p:nvPr/>
        </p:nvPicPr>
        <p:blipFill rotWithShape="1">
          <a:blip r:embed="rId26"/>
          <a:srcRect l="8176" t="14009" r="14419" b="13430"/>
          <a:stretch/>
        </p:blipFill>
        <p:spPr>
          <a:xfrm>
            <a:off x="5881957" y="3408768"/>
            <a:ext cx="405341" cy="245863"/>
          </a:xfrm>
          <a:prstGeom prst="rect">
            <a:avLst/>
          </a:prstGeom>
        </p:spPr>
      </p:pic>
      <p:pic>
        <p:nvPicPr>
          <p:cNvPr id="56" name="Picture 55"/>
          <p:cNvPicPr>
            <a:picLocks noChangeAspect="1"/>
          </p:cNvPicPr>
          <p:nvPr/>
        </p:nvPicPr>
        <p:blipFill>
          <a:blip r:embed="rId27"/>
          <a:stretch>
            <a:fillRect/>
          </a:stretch>
        </p:blipFill>
        <p:spPr>
          <a:xfrm>
            <a:off x="5162350" y="3161675"/>
            <a:ext cx="333586" cy="333586"/>
          </a:xfrm>
          <a:prstGeom prst="rect">
            <a:avLst/>
          </a:prstGeom>
        </p:spPr>
      </p:pic>
      <p:pic>
        <p:nvPicPr>
          <p:cNvPr id="58" name="Picture 57"/>
          <p:cNvPicPr>
            <a:picLocks noChangeAspect="1"/>
          </p:cNvPicPr>
          <p:nvPr/>
        </p:nvPicPr>
        <p:blipFill>
          <a:blip r:embed="rId28"/>
          <a:stretch>
            <a:fillRect/>
          </a:stretch>
        </p:blipFill>
        <p:spPr>
          <a:xfrm>
            <a:off x="5334000" y="2865751"/>
            <a:ext cx="320811" cy="211196"/>
          </a:xfrm>
          <a:prstGeom prst="rect">
            <a:avLst/>
          </a:prstGeom>
        </p:spPr>
      </p:pic>
      <p:pic>
        <p:nvPicPr>
          <p:cNvPr id="25" name="Picture 24"/>
          <p:cNvPicPr>
            <a:picLocks noChangeAspect="1"/>
          </p:cNvPicPr>
          <p:nvPr/>
        </p:nvPicPr>
        <p:blipFill>
          <a:blip r:embed="rId29"/>
          <a:stretch>
            <a:fillRect/>
          </a:stretch>
        </p:blipFill>
        <p:spPr>
          <a:xfrm>
            <a:off x="6776789" y="2535619"/>
            <a:ext cx="400921" cy="300691"/>
          </a:xfrm>
          <a:prstGeom prst="rect">
            <a:avLst/>
          </a:prstGeom>
        </p:spPr>
      </p:pic>
      <p:pic>
        <p:nvPicPr>
          <p:cNvPr id="59" name="Picture 58"/>
          <p:cNvPicPr>
            <a:picLocks noChangeAspect="1"/>
          </p:cNvPicPr>
          <p:nvPr/>
        </p:nvPicPr>
        <p:blipFill>
          <a:blip r:embed="rId30"/>
          <a:stretch>
            <a:fillRect/>
          </a:stretch>
        </p:blipFill>
        <p:spPr>
          <a:xfrm>
            <a:off x="3625519" y="3473475"/>
            <a:ext cx="336881" cy="418486"/>
          </a:xfrm>
          <a:prstGeom prst="rect">
            <a:avLst/>
          </a:prstGeom>
        </p:spPr>
      </p:pic>
      <p:pic>
        <p:nvPicPr>
          <p:cNvPr id="61" name="Picture 60"/>
          <p:cNvPicPr>
            <a:picLocks noChangeAspect="1"/>
          </p:cNvPicPr>
          <p:nvPr/>
        </p:nvPicPr>
        <p:blipFill>
          <a:blip r:embed="rId31"/>
          <a:stretch>
            <a:fillRect/>
          </a:stretch>
        </p:blipFill>
        <p:spPr>
          <a:xfrm>
            <a:off x="2913595" y="3115407"/>
            <a:ext cx="946484" cy="344175"/>
          </a:xfrm>
          <a:prstGeom prst="rect">
            <a:avLst/>
          </a:prstGeom>
        </p:spPr>
      </p:pic>
      <p:pic>
        <p:nvPicPr>
          <p:cNvPr id="62" name="Picture 61"/>
          <p:cNvPicPr>
            <a:picLocks noChangeAspect="1"/>
          </p:cNvPicPr>
          <p:nvPr/>
        </p:nvPicPr>
        <p:blipFill>
          <a:blip r:embed="rId32"/>
          <a:stretch>
            <a:fillRect/>
          </a:stretch>
        </p:blipFill>
        <p:spPr>
          <a:xfrm>
            <a:off x="5715000" y="2852839"/>
            <a:ext cx="768430" cy="221489"/>
          </a:xfrm>
          <a:prstGeom prst="rect">
            <a:avLst/>
          </a:prstGeom>
        </p:spPr>
      </p:pic>
      <p:pic>
        <p:nvPicPr>
          <p:cNvPr id="64" name="Picture 63"/>
          <p:cNvPicPr>
            <a:picLocks noChangeAspect="1"/>
          </p:cNvPicPr>
          <p:nvPr/>
        </p:nvPicPr>
        <p:blipFill>
          <a:blip r:embed="rId33"/>
          <a:stretch>
            <a:fillRect/>
          </a:stretch>
        </p:blipFill>
        <p:spPr>
          <a:xfrm>
            <a:off x="6521635" y="2723681"/>
            <a:ext cx="317019" cy="377985"/>
          </a:xfrm>
          <a:prstGeom prst="rect">
            <a:avLst/>
          </a:prstGeom>
        </p:spPr>
      </p:pic>
      <p:pic>
        <p:nvPicPr>
          <p:cNvPr id="65" name="Picture 64"/>
          <p:cNvPicPr>
            <a:picLocks noChangeAspect="1"/>
          </p:cNvPicPr>
          <p:nvPr/>
        </p:nvPicPr>
        <p:blipFill rotWithShape="1">
          <a:blip r:embed="rId34"/>
          <a:srcRect l="6869" t="23565" r="6869" b="26348"/>
          <a:stretch/>
        </p:blipFill>
        <p:spPr>
          <a:xfrm>
            <a:off x="2648465" y="3991235"/>
            <a:ext cx="518934" cy="301317"/>
          </a:xfrm>
          <a:prstGeom prst="rect">
            <a:avLst/>
          </a:prstGeom>
        </p:spPr>
      </p:pic>
      <p:pic>
        <p:nvPicPr>
          <p:cNvPr id="69" name="Picture 68"/>
          <p:cNvPicPr>
            <a:picLocks noChangeAspect="1"/>
          </p:cNvPicPr>
          <p:nvPr/>
        </p:nvPicPr>
        <p:blipFill>
          <a:blip r:embed="rId35"/>
          <a:stretch>
            <a:fillRect/>
          </a:stretch>
        </p:blipFill>
        <p:spPr>
          <a:xfrm>
            <a:off x="3245415" y="3473475"/>
            <a:ext cx="360204" cy="452828"/>
          </a:xfrm>
          <a:prstGeom prst="rect">
            <a:avLst/>
          </a:prstGeom>
        </p:spPr>
      </p:pic>
      <p:pic>
        <p:nvPicPr>
          <p:cNvPr id="70" name="Picture 69"/>
          <p:cNvPicPr>
            <a:picLocks noChangeAspect="1"/>
          </p:cNvPicPr>
          <p:nvPr/>
        </p:nvPicPr>
        <p:blipFill rotWithShape="1">
          <a:blip r:embed="rId36"/>
          <a:srcRect l="5406" t="27778" r="3623" b="25000"/>
          <a:stretch/>
        </p:blipFill>
        <p:spPr>
          <a:xfrm>
            <a:off x="6470714" y="4743176"/>
            <a:ext cx="1110105" cy="185018"/>
          </a:xfrm>
          <a:prstGeom prst="rect">
            <a:avLst/>
          </a:prstGeom>
        </p:spPr>
      </p:pic>
      <p:pic>
        <p:nvPicPr>
          <p:cNvPr id="57" name="Picture 56"/>
          <p:cNvPicPr>
            <a:picLocks noChangeAspect="1"/>
          </p:cNvPicPr>
          <p:nvPr/>
        </p:nvPicPr>
        <p:blipFill>
          <a:blip r:embed="rId37"/>
          <a:stretch>
            <a:fillRect/>
          </a:stretch>
        </p:blipFill>
        <p:spPr>
          <a:xfrm>
            <a:off x="6838654" y="4955104"/>
            <a:ext cx="1031145" cy="282018"/>
          </a:xfrm>
          <a:prstGeom prst="rect">
            <a:avLst/>
          </a:prstGeom>
        </p:spPr>
      </p:pic>
      <p:pic>
        <p:nvPicPr>
          <p:cNvPr id="71" name="Picture 70"/>
          <p:cNvPicPr>
            <a:picLocks noChangeAspect="1"/>
          </p:cNvPicPr>
          <p:nvPr/>
        </p:nvPicPr>
        <p:blipFill rotWithShape="1">
          <a:blip r:embed="rId38"/>
          <a:srcRect l="11534" t="11116" r="10760" b="14343"/>
          <a:stretch/>
        </p:blipFill>
        <p:spPr>
          <a:xfrm>
            <a:off x="7670415" y="3859928"/>
            <a:ext cx="504228" cy="401674"/>
          </a:xfrm>
          <a:prstGeom prst="rect">
            <a:avLst/>
          </a:prstGeom>
        </p:spPr>
      </p:pic>
      <p:pic>
        <p:nvPicPr>
          <p:cNvPr id="72" name="Picture 71"/>
          <p:cNvPicPr>
            <a:picLocks noChangeAspect="1"/>
          </p:cNvPicPr>
          <p:nvPr/>
        </p:nvPicPr>
        <p:blipFill>
          <a:blip r:embed="rId39"/>
          <a:stretch>
            <a:fillRect/>
          </a:stretch>
        </p:blipFill>
        <p:spPr>
          <a:xfrm>
            <a:off x="3250949" y="3980134"/>
            <a:ext cx="297284" cy="385300"/>
          </a:xfrm>
          <a:prstGeom prst="rect">
            <a:avLst/>
          </a:prstGeom>
        </p:spPr>
      </p:pic>
      <p:pic>
        <p:nvPicPr>
          <p:cNvPr id="74" name="Picture 73"/>
          <p:cNvPicPr>
            <a:picLocks noChangeAspect="1"/>
          </p:cNvPicPr>
          <p:nvPr/>
        </p:nvPicPr>
        <p:blipFill>
          <a:blip r:embed="rId40"/>
          <a:stretch>
            <a:fillRect/>
          </a:stretch>
        </p:blipFill>
        <p:spPr>
          <a:xfrm>
            <a:off x="4100222" y="2789411"/>
            <a:ext cx="372194" cy="372194"/>
          </a:xfrm>
          <a:prstGeom prst="rect">
            <a:avLst/>
          </a:prstGeom>
        </p:spPr>
      </p:pic>
      <p:pic>
        <p:nvPicPr>
          <p:cNvPr id="75" name="Picture 74"/>
          <p:cNvPicPr>
            <a:picLocks noChangeAspect="1"/>
          </p:cNvPicPr>
          <p:nvPr/>
        </p:nvPicPr>
        <p:blipFill>
          <a:blip r:embed="rId41"/>
          <a:stretch>
            <a:fillRect/>
          </a:stretch>
        </p:blipFill>
        <p:spPr>
          <a:xfrm>
            <a:off x="4788746" y="3785915"/>
            <a:ext cx="514504" cy="214008"/>
          </a:xfrm>
          <a:prstGeom prst="rect">
            <a:avLst/>
          </a:prstGeom>
        </p:spPr>
      </p:pic>
      <p:pic>
        <p:nvPicPr>
          <p:cNvPr id="68" name="Picture 67"/>
          <p:cNvPicPr>
            <a:picLocks noChangeAspect="1"/>
          </p:cNvPicPr>
          <p:nvPr/>
        </p:nvPicPr>
        <p:blipFill>
          <a:blip r:embed="rId42"/>
          <a:stretch>
            <a:fillRect/>
          </a:stretch>
        </p:blipFill>
        <p:spPr>
          <a:xfrm>
            <a:off x="5192227" y="3528082"/>
            <a:ext cx="444685" cy="341455"/>
          </a:xfrm>
          <a:prstGeom prst="rect">
            <a:avLst/>
          </a:prstGeom>
        </p:spPr>
      </p:pic>
      <p:pic>
        <p:nvPicPr>
          <p:cNvPr id="76" name="Picture 75"/>
          <p:cNvPicPr>
            <a:picLocks noChangeAspect="1"/>
          </p:cNvPicPr>
          <p:nvPr/>
        </p:nvPicPr>
        <p:blipFill>
          <a:blip r:embed="rId43"/>
          <a:stretch>
            <a:fillRect/>
          </a:stretch>
        </p:blipFill>
        <p:spPr>
          <a:xfrm>
            <a:off x="7136224" y="4930872"/>
            <a:ext cx="688878" cy="157859"/>
          </a:xfrm>
          <a:prstGeom prst="rect">
            <a:avLst/>
          </a:prstGeom>
        </p:spPr>
      </p:pic>
      <p:pic>
        <p:nvPicPr>
          <p:cNvPr id="21" name="Picture 20"/>
          <p:cNvPicPr>
            <a:picLocks noChangeAspect="1"/>
          </p:cNvPicPr>
          <p:nvPr/>
        </p:nvPicPr>
        <p:blipFill>
          <a:blip r:embed="rId44"/>
          <a:stretch>
            <a:fillRect/>
          </a:stretch>
        </p:blipFill>
        <p:spPr>
          <a:xfrm>
            <a:off x="5914390" y="4027251"/>
            <a:ext cx="363180" cy="366812"/>
          </a:xfrm>
          <a:prstGeom prst="rect">
            <a:avLst/>
          </a:prstGeom>
        </p:spPr>
      </p:pic>
      <p:pic>
        <p:nvPicPr>
          <p:cNvPr id="77" name="Picture 76"/>
          <p:cNvPicPr>
            <a:picLocks noChangeAspect="1"/>
          </p:cNvPicPr>
          <p:nvPr/>
        </p:nvPicPr>
        <p:blipFill>
          <a:blip r:embed="rId45"/>
          <a:stretch>
            <a:fillRect/>
          </a:stretch>
        </p:blipFill>
        <p:spPr>
          <a:xfrm>
            <a:off x="5311573" y="4144202"/>
            <a:ext cx="605863" cy="302932"/>
          </a:xfrm>
          <a:prstGeom prst="rect">
            <a:avLst/>
          </a:prstGeom>
        </p:spPr>
      </p:pic>
      <p:pic>
        <p:nvPicPr>
          <p:cNvPr id="10" name="Picture 9"/>
          <p:cNvPicPr>
            <a:picLocks noChangeAspect="1"/>
          </p:cNvPicPr>
          <p:nvPr/>
        </p:nvPicPr>
        <p:blipFill>
          <a:blip r:embed="rId46"/>
          <a:stretch>
            <a:fillRect/>
          </a:stretch>
        </p:blipFill>
        <p:spPr>
          <a:xfrm>
            <a:off x="5843044" y="3868554"/>
            <a:ext cx="1400787" cy="144646"/>
          </a:xfrm>
          <a:prstGeom prst="rect">
            <a:avLst/>
          </a:prstGeom>
        </p:spPr>
      </p:pic>
      <p:sp>
        <p:nvSpPr>
          <p:cNvPr id="52" name="TextBox 51"/>
          <p:cNvSpPr txBox="1"/>
          <p:nvPr/>
        </p:nvSpPr>
        <p:spPr>
          <a:xfrm>
            <a:off x="527908" y="2427514"/>
            <a:ext cx="5756173" cy="3616375"/>
          </a:xfrm>
          <a:prstGeom prst="rect">
            <a:avLst/>
          </a:prstGeom>
          <a:solidFill>
            <a:schemeClr val="bg1">
              <a:lumMod val="95000"/>
            </a:schemeClr>
          </a:solidFill>
          <a:ln w="38100">
            <a:solidFill>
              <a:srgbClr val="0095DD"/>
            </a:solidFill>
          </a:ln>
        </p:spPr>
        <p:txBody>
          <a:bodyPr wrap="square" rtlCol="0">
            <a:spAutoFit/>
          </a:bodyPr>
          <a:lstStyle/>
          <a:p>
            <a:r>
              <a:rPr lang="en-US" sz="2000" dirty="0">
                <a:latin typeface="Franklin Gothic Book" panose="020B0503020102020204" pitchFamily="34" charset="0"/>
                <a:ea typeface="Calibri" panose="020F0502020204030204" pitchFamily="34" charset="0"/>
                <a:cs typeface="Calibri" panose="020F0502020204030204" pitchFamily="34" charset="0"/>
              </a:rPr>
              <a:t>“</a:t>
            </a:r>
            <a:r>
              <a:rPr lang="en-US" sz="2000" dirty="0"/>
              <a:t>In communities locally and abroad, US nonprofits bridge the gap between public and private sectors. Our strength is that we are blind to political affiliation and work exclusively to serve the public good. Now, more than ever, nonprofits require protection from political influence and protection from the temptation to receive benefits as a result of engaging in political activities.” </a:t>
            </a:r>
          </a:p>
          <a:p>
            <a:pPr algn="r"/>
            <a:r>
              <a:rPr lang="en-US" sz="2000" b="1" dirty="0"/>
              <a:t>Step Up International</a:t>
            </a:r>
          </a:p>
          <a:p>
            <a:pPr algn="r"/>
            <a:r>
              <a:rPr lang="en-US" sz="2000" dirty="0"/>
              <a:t>Arlington</a:t>
            </a:r>
            <a:endParaRPr lang="en-US" sz="2000" dirty="0">
              <a:latin typeface="Franklin Gothic Book" panose="020B0503020102020204" pitchFamily="34" charset="0"/>
              <a:ea typeface="Calibri" panose="020F0502020204030204" pitchFamily="34" charset="0"/>
              <a:cs typeface="Calibri" panose="020F0502020204030204" pitchFamily="34" charset="0"/>
            </a:endParaRPr>
          </a:p>
          <a:p>
            <a:endParaRPr lang="en-US" sz="2000" dirty="0"/>
          </a:p>
          <a:p>
            <a:r>
              <a:rPr lang="en-US" sz="900" dirty="0">
                <a:latin typeface="Franklin Gothic Book" panose="020B0503020102020204" pitchFamily="34" charset="0"/>
                <a:ea typeface="Calibri" panose="020F0502020204030204" pitchFamily="34" charset="0"/>
              </a:rPr>
              <a:t> </a:t>
            </a:r>
            <a:endParaRPr lang="en-US" sz="2000" dirty="0">
              <a:latin typeface="Franklin Gothic Book" panose="020B0503020102020204" pitchFamily="34" charset="0"/>
              <a:ea typeface="Calibri" panose="020F0502020204030204" pitchFamily="34" charset="0"/>
            </a:endParaRPr>
          </a:p>
        </p:txBody>
      </p:sp>
      <p:pic>
        <p:nvPicPr>
          <p:cNvPr id="4" name="Picture 3"/>
          <p:cNvPicPr>
            <a:picLocks noChangeAspect="1"/>
          </p:cNvPicPr>
          <p:nvPr/>
        </p:nvPicPr>
        <p:blipFill>
          <a:blip r:embed="rId47"/>
          <a:stretch>
            <a:fillRect/>
          </a:stretch>
        </p:blipFill>
        <p:spPr>
          <a:xfrm>
            <a:off x="625104" y="4955104"/>
            <a:ext cx="990476" cy="990476"/>
          </a:xfrm>
          <a:prstGeom prst="rect">
            <a:avLst/>
          </a:prstGeom>
        </p:spPr>
      </p:pic>
    </p:spTree>
    <p:extLst>
      <p:ext uri="{BB962C8B-B14F-4D97-AF65-F5344CB8AC3E}">
        <p14:creationId xmlns:p14="http://schemas.microsoft.com/office/powerpoint/2010/main" val="6344808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09BFF"/>
                </a:solidFill>
                <a:effectLst>
                  <a:outerShdw blurRad="38100" dist="38100" dir="2700000" algn="tl">
                    <a:srgbClr val="000000">
                      <a:alpha val="43137"/>
                    </a:srgbClr>
                  </a:outerShdw>
                </a:effectLst>
              </a:rPr>
              <a:t>What </a:t>
            </a:r>
            <a:r>
              <a:rPr lang="en-US" dirty="0" err="1">
                <a:solidFill>
                  <a:srgbClr val="209BFF"/>
                </a:solidFill>
                <a:effectLst>
                  <a:outerShdw blurRad="38100" dist="38100" dir="2700000" algn="tl">
                    <a:srgbClr val="000000">
                      <a:alpha val="43137"/>
                    </a:srgbClr>
                  </a:outerShdw>
                </a:effectLst>
              </a:rPr>
              <a:t>Massachusettsans</a:t>
            </a:r>
            <a:br>
              <a:rPr lang="en-US" dirty="0">
                <a:solidFill>
                  <a:srgbClr val="209BFF"/>
                </a:solidFill>
                <a:effectLst>
                  <a:outerShdw blurRad="38100" dist="38100" dir="2700000" algn="tl">
                    <a:srgbClr val="000000">
                      <a:alpha val="43137"/>
                    </a:srgbClr>
                  </a:outerShdw>
                </a:effectLst>
              </a:rPr>
            </a:br>
            <a:r>
              <a:rPr lang="en-US" dirty="0">
                <a:solidFill>
                  <a:srgbClr val="209BFF"/>
                </a:solidFill>
                <a:effectLst>
                  <a:outerShdw blurRad="38100" dist="38100" dir="2700000" algn="tl">
                    <a:srgbClr val="000000">
                      <a:alpha val="43137"/>
                    </a:srgbClr>
                  </a:outerShdw>
                </a:effectLst>
              </a:rPr>
              <a:t>are Saying</a:t>
            </a:r>
            <a:endParaRPr lang="en-US" dirty="0"/>
          </a:p>
        </p:txBody>
      </p:sp>
      <p:pic>
        <p:nvPicPr>
          <p:cNvPr id="3" name="Picture 2"/>
          <p:cNvPicPr>
            <a:picLocks noChangeAspect="1"/>
          </p:cNvPicPr>
          <p:nvPr/>
        </p:nvPicPr>
        <p:blipFill>
          <a:blip r:embed="rId2"/>
          <a:stretch>
            <a:fillRect/>
          </a:stretch>
        </p:blipFill>
        <p:spPr>
          <a:xfrm>
            <a:off x="2506676" y="2380034"/>
            <a:ext cx="6400800" cy="3872268"/>
          </a:xfrm>
          <a:prstGeom prst="rect">
            <a:avLst/>
          </a:prstGeom>
        </p:spPr>
      </p:pic>
      <p:pic>
        <p:nvPicPr>
          <p:cNvPr id="7" name="Picture 6"/>
          <p:cNvPicPr>
            <a:picLocks noChangeAspect="1"/>
          </p:cNvPicPr>
          <p:nvPr/>
        </p:nvPicPr>
        <p:blipFill>
          <a:blip r:embed="rId3"/>
          <a:stretch>
            <a:fillRect/>
          </a:stretch>
        </p:blipFill>
        <p:spPr>
          <a:xfrm>
            <a:off x="3981776" y="3188400"/>
            <a:ext cx="1170640" cy="597515"/>
          </a:xfrm>
          <a:prstGeom prst="rect">
            <a:avLst/>
          </a:prstGeom>
        </p:spPr>
      </p:pic>
      <p:pic>
        <p:nvPicPr>
          <p:cNvPr id="16" name="Picture 15"/>
          <p:cNvPicPr>
            <a:picLocks noChangeAspect="1"/>
          </p:cNvPicPr>
          <p:nvPr/>
        </p:nvPicPr>
        <p:blipFill>
          <a:blip r:embed="rId4"/>
          <a:stretch>
            <a:fillRect/>
          </a:stretch>
        </p:blipFill>
        <p:spPr>
          <a:xfrm>
            <a:off x="8279255" y="5904898"/>
            <a:ext cx="636145" cy="396655"/>
          </a:xfrm>
          <a:prstGeom prst="rect">
            <a:avLst/>
          </a:prstGeom>
        </p:spPr>
      </p:pic>
      <p:pic>
        <p:nvPicPr>
          <p:cNvPr id="27" name="Picture 26"/>
          <p:cNvPicPr>
            <a:picLocks noChangeAspect="1"/>
          </p:cNvPicPr>
          <p:nvPr/>
        </p:nvPicPr>
        <p:blipFill rotWithShape="1">
          <a:blip r:embed="rId5"/>
          <a:srcRect l="18724" t="36975" r="21276" b="48235"/>
          <a:stretch/>
        </p:blipFill>
        <p:spPr>
          <a:xfrm>
            <a:off x="6379310" y="4027251"/>
            <a:ext cx="1066800" cy="203200"/>
          </a:xfrm>
          <a:prstGeom prst="rect">
            <a:avLst/>
          </a:prstGeom>
        </p:spPr>
      </p:pic>
      <p:pic>
        <p:nvPicPr>
          <p:cNvPr id="31" name="Picture 30"/>
          <p:cNvPicPr>
            <a:picLocks noChangeAspect="1"/>
          </p:cNvPicPr>
          <p:nvPr/>
        </p:nvPicPr>
        <p:blipFill rotWithShape="1">
          <a:blip r:embed="rId6"/>
          <a:srcRect l="1674" t="1741" r="4301" b="5873"/>
          <a:stretch/>
        </p:blipFill>
        <p:spPr>
          <a:xfrm>
            <a:off x="3596168" y="4169180"/>
            <a:ext cx="1143000" cy="228600"/>
          </a:xfrm>
          <a:prstGeom prst="rect">
            <a:avLst/>
          </a:prstGeom>
        </p:spPr>
      </p:pic>
      <p:pic>
        <p:nvPicPr>
          <p:cNvPr id="33" name="Picture 32"/>
          <p:cNvPicPr>
            <a:picLocks noChangeAspect="1"/>
          </p:cNvPicPr>
          <p:nvPr/>
        </p:nvPicPr>
        <p:blipFill>
          <a:blip r:embed="rId7"/>
          <a:stretch>
            <a:fillRect/>
          </a:stretch>
        </p:blipFill>
        <p:spPr>
          <a:xfrm>
            <a:off x="6306780" y="4241829"/>
            <a:ext cx="312638" cy="331397"/>
          </a:xfrm>
          <a:prstGeom prst="rect">
            <a:avLst/>
          </a:prstGeom>
        </p:spPr>
      </p:pic>
      <p:pic>
        <p:nvPicPr>
          <p:cNvPr id="34" name="Picture 33"/>
          <p:cNvPicPr>
            <a:picLocks noChangeAspect="1"/>
          </p:cNvPicPr>
          <p:nvPr/>
        </p:nvPicPr>
        <p:blipFill rotWithShape="1">
          <a:blip r:embed="rId8"/>
          <a:srcRect l="5667" t="1720" r="9211" b="7576"/>
          <a:stretch/>
        </p:blipFill>
        <p:spPr>
          <a:xfrm>
            <a:off x="2762468" y="3470683"/>
            <a:ext cx="457200" cy="509451"/>
          </a:xfrm>
          <a:prstGeom prst="rect">
            <a:avLst/>
          </a:prstGeom>
        </p:spPr>
      </p:pic>
      <p:pic>
        <p:nvPicPr>
          <p:cNvPr id="35" name="Picture 34"/>
          <p:cNvPicPr>
            <a:picLocks noChangeAspect="1"/>
          </p:cNvPicPr>
          <p:nvPr/>
        </p:nvPicPr>
        <p:blipFill>
          <a:blip r:embed="rId9"/>
          <a:stretch>
            <a:fillRect/>
          </a:stretch>
        </p:blipFill>
        <p:spPr>
          <a:xfrm>
            <a:off x="5518195" y="3078692"/>
            <a:ext cx="928633" cy="321743"/>
          </a:xfrm>
          <a:prstGeom prst="rect">
            <a:avLst/>
          </a:prstGeom>
        </p:spPr>
      </p:pic>
      <p:pic>
        <p:nvPicPr>
          <p:cNvPr id="38" name="Picture 37"/>
          <p:cNvPicPr>
            <a:picLocks noChangeAspect="1"/>
          </p:cNvPicPr>
          <p:nvPr/>
        </p:nvPicPr>
        <p:blipFill rotWithShape="1">
          <a:blip r:embed="rId10"/>
          <a:srcRect t="16830"/>
          <a:stretch/>
        </p:blipFill>
        <p:spPr>
          <a:xfrm>
            <a:off x="6402007" y="3107355"/>
            <a:ext cx="662451" cy="279869"/>
          </a:xfrm>
          <a:prstGeom prst="rect">
            <a:avLst/>
          </a:prstGeom>
        </p:spPr>
      </p:pic>
      <p:pic>
        <p:nvPicPr>
          <p:cNvPr id="39" name="Picture 38"/>
          <p:cNvPicPr>
            <a:picLocks noChangeAspect="1"/>
          </p:cNvPicPr>
          <p:nvPr/>
        </p:nvPicPr>
        <p:blipFill>
          <a:blip r:embed="rId11"/>
          <a:stretch>
            <a:fillRect/>
          </a:stretch>
        </p:blipFill>
        <p:spPr>
          <a:xfrm>
            <a:off x="7103250" y="4210657"/>
            <a:ext cx="338560" cy="354112"/>
          </a:xfrm>
          <a:prstGeom prst="rect">
            <a:avLst/>
          </a:prstGeom>
        </p:spPr>
      </p:pic>
      <p:pic>
        <p:nvPicPr>
          <p:cNvPr id="40" name="Picture 39"/>
          <p:cNvPicPr>
            <a:picLocks noChangeAspect="1"/>
          </p:cNvPicPr>
          <p:nvPr/>
        </p:nvPicPr>
        <p:blipFill>
          <a:blip r:embed="rId12"/>
          <a:stretch>
            <a:fillRect/>
          </a:stretch>
        </p:blipFill>
        <p:spPr>
          <a:xfrm>
            <a:off x="4558059" y="2852839"/>
            <a:ext cx="701737" cy="246705"/>
          </a:xfrm>
          <a:prstGeom prst="rect">
            <a:avLst/>
          </a:prstGeom>
        </p:spPr>
      </p:pic>
      <p:pic>
        <p:nvPicPr>
          <p:cNvPr id="41" name="Picture 40"/>
          <p:cNvPicPr>
            <a:picLocks noChangeAspect="1"/>
          </p:cNvPicPr>
          <p:nvPr/>
        </p:nvPicPr>
        <p:blipFill rotWithShape="1">
          <a:blip r:embed="rId13"/>
          <a:srcRect l="6349" t="5705" r="4762" b="5406"/>
          <a:stretch/>
        </p:blipFill>
        <p:spPr>
          <a:xfrm>
            <a:off x="5408628" y="3856185"/>
            <a:ext cx="514655" cy="330850"/>
          </a:xfrm>
          <a:prstGeom prst="rect">
            <a:avLst/>
          </a:prstGeom>
        </p:spPr>
      </p:pic>
      <p:pic>
        <p:nvPicPr>
          <p:cNvPr id="43" name="Picture 42"/>
          <p:cNvPicPr>
            <a:picLocks noChangeAspect="1"/>
          </p:cNvPicPr>
          <p:nvPr/>
        </p:nvPicPr>
        <p:blipFill>
          <a:blip r:embed="rId14"/>
          <a:stretch>
            <a:fillRect/>
          </a:stretch>
        </p:blipFill>
        <p:spPr>
          <a:xfrm>
            <a:off x="3554005" y="3848087"/>
            <a:ext cx="833448" cy="344526"/>
          </a:xfrm>
          <a:prstGeom prst="rect">
            <a:avLst/>
          </a:prstGeom>
        </p:spPr>
      </p:pic>
      <p:pic>
        <p:nvPicPr>
          <p:cNvPr id="44" name="Picture 43"/>
          <p:cNvPicPr>
            <a:picLocks noChangeAspect="1"/>
          </p:cNvPicPr>
          <p:nvPr/>
        </p:nvPicPr>
        <p:blipFill>
          <a:blip r:embed="rId15"/>
          <a:stretch>
            <a:fillRect/>
          </a:stretch>
        </p:blipFill>
        <p:spPr>
          <a:xfrm>
            <a:off x="7971121" y="5057137"/>
            <a:ext cx="660253" cy="264101"/>
          </a:xfrm>
          <a:prstGeom prst="rect">
            <a:avLst/>
          </a:prstGeom>
        </p:spPr>
      </p:pic>
      <p:pic>
        <p:nvPicPr>
          <p:cNvPr id="45" name="Picture 44"/>
          <p:cNvPicPr>
            <a:picLocks noChangeAspect="1"/>
          </p:cNvPicPr>
          <p:nvPr/>
        </p:nvPicPr>
        <p:blipFill>
          <a:blip r:embed="rId16"/>
          <a:stretch>
            <a:fillRect/>
          </a:stretch>
        </p:blipFill>
        <p:spPr>
          <a:xfrm>
            <a:off x="7272530" y="5349798"/>
            <a:ext cx="852515" cy="150911"/>
          </a:xfrm>
          <a:prstGeom prst="rect">
            <a:avLst/>
          </a:prstGeom>
        </p:spPr>
      </p:pic>
      <p:pic>
        <p:nvPicPr>
          <p:cNvPr id="46" name="Picture 45"/>
          <p:cNvPicPr>
            <a:picLocks noChangeAspect="1"/>
          </p:cNvPicPr>
          <p:nvPr/>
        </p:nvPicPr>
        <p:blipFill>
          <a:blip r:embed="rId17"/>
          <a:stretch>
            <a:fillRect/>
          </a:stretch>
        </p:blipFill>
        <p:spPr>
          <a:xfrm>
            <a:off x="2969205" y="2763108"/>
            <a:ext cx="1066800" cy="333717"/>
          </a:xfrm>
          <a:prstGeom prst="rect">
            <a:avLst/>
          </a:prstGeom>
        </p:spPr>
      </p:pic>
      <p:pic>
        <p:nvPicPr>
          <p:cNvPr id="48" name="Picture 47"/>
          <p:cNvPicPr>
            <a:picLocks noChangeAspect="1"/>
          </p:cNvPicPr>
          <p:nvPr/>
        </p:nvPicPr>
        <p:blipFill>
          <a:blip r:embed="rId18"/>
          <a:stretch>
            <a:fillRect/>
          </a:stretch>
        </p:blipFill>
        <p:spPr>
          <a:xfrm>
            <a:off x="4392152" y="3794314"/>
            <a:ext cx="334537" cy="334537"/>
          </a:xfrm>
          <a:prstGeom prst="rect">
            <a:avLst/>
          </a:prstGeom>
        </p:spPr>
      </p:pic>
      <p:pic>
        <p:nvPicPr>
          <p:cNvPr id="49" name="Picture 48"/>
          <p:cNvPicPr>
            <a:picLocks noChangeAspect="1"/>
          </p:cNvPicPr>
          <p:nvPr/>
        </p:nvPicPr>
        <p:blipFill>
          <a:blip r:embed="rId19"/>
          <a:stretch>
            <a:fillRect/>
          </a:stretch>
        </p:blipFill>
        <p:spPr>
          <a:xfrm>
            <a:off x="7056078" y="2852839"/>
            <a:ext cx="320699" cy="293974"/>
          </a:xfrm>
          <a:prstGeom prst="rect">
            <a:avLst/>
          </a:prstGeom>
        </p:spPr>
      </p:pic>
      <p:pic>
        <p:nvPicPr>
          <p:cNvPr id="50" name="Picture 49"/>
          <p:cNvPicPr>
            <a:picLocks noChangeAspect="1"/>
          </p:cNvPicPr>
          <p:nvPr/>
        </p:nvPicPr>
        <p:blipFill>
          <a:blip r:embed="rId20"/>
          <a:stretch>
            <a:fillRect/>
          </a:stretch>
        </p:blipFill>
        <p:spPr>
          <a:xfrm>
            <a:off x="6410125" y="4597343"/>
            <a:ext cx="1134251" cy="143478"/>
          </a:xfrm>
          <a:prstGeom prst="rect">
            <a:avLst/>
          </a:prstGeom>
        </p:spPr>
      </p:pic>
      <p:pic>
        <p:nvPicPr>
          <p:cNvPr id="51" name="Picture 50"/>
          <p:cNvPicPr>
            <a:picLocks noChangeAspect="1"/>
          </p:cNvPicPr>
          <p:nvPr/>
        </p:nvPicPr>
        <p:blipFill rotWithShape="1">
          <a:blip r:embed="rId21"/>
          <a:srcRect l="4043" t="5000" r="3956" b="5000"/>
          <a:stretch/>
        </p:blipFill>
        <p:spPr>
          <a:xfrm>
            <a:off x="6688501" y="4250772"/>
            <a:ext cx="405774" cy="317562"/>
          </a:xfrm>
          <a:prstGeom prst="rect">
            <a:avLst/>
          </a:prstGeom>
        </p:spPr>
      </p:pic>
      <p:pic>
        <p:nvPicPr>
          <p:cNvPr id="53" name="Picture 52"/>
          <p:cNvPicPr>
            <a:picLocks noChangeAspect="1"/>
          </p:cNvPicPr>
          <p:nvPr/>
        </p:nvPicPr>
        <p:blipFill>
          <a:blip r:embed="rId22"/>
          <a:stretch>
            <a:fillRect/>
          </a:stretch>
        </p:blipFill>
        <p:spPr>
          <a:xfrm>
            <a:off x="7325785" y="3324814"/>
            <a:ext cx="469500" cy="469500"/>
          </a:xfrm>
          <a:prstGeom prst="rect">
            <a:avLst/>
          </a:prstGeom>
        </p:spPr>
      </p:pic>
      <p:pic>
        <p:nvPicPr>
          <p:cNvPr id="54" name="Picture 53"/>
          <p:cNvPicPr>
            <a:picLocks noChangeAspect="1"/>
          </p:cNvPicPr>
          <p:nvPr/>
        </p:nvPicPr>
        <p:blipFill>
          <a:blip r:embed="rId23"/>
          <a:stretch>
            <a:fillRect/>
          </a:stretch>
        </p:blipFill>
        <p:spPr>
          <a:xfrm>
            <a:off x="4820930" y="4076568"/>
            <a:ext cx="492932" cy="320405"/>
          </a:xfrm>
          <a:prstGeom prst="rect">
            <a:avLst/>
          </a:prstGeom>
        </p:spPr>
      </p:pic>
      <p:pic>
        <p:nvPicPr>
          <p:cNvPr id="55" name="Picture 54"/>
          <p:cNvPicPr>
            <a:picLocks noChangeAspect="1"/>
          </p:cNvPicPr>
          <p:nvPr/>
        </p:nvPicPr>
        <p:blipFill rotWithShape="1">
          <a:blip r:embed="rId24"/>
          <a:srcRect r="5164" b="11266"/>
          <a:stretch/>
        </p:blipFill>
        <p:spPr>
          <a:xfrm>
            <a:off x="5553905" y="3459974"/>
            <a:ext cx="1184612" cy="359223"/>
          </a:xfrm>
          <a:prstGeom prst="rect">
            <a:avLst/>
          </a:prstGeom>
        </p:spPr>
      </p:pic>
      <p:pic>
        <p:nvPicPr>
          <p:cNvPr id="37" name="Picture 36"/>
          <p:cNvPicPr>
            <a:picLocks noChangeAspect="1"/>
          </p:cNvPicPr>
          <p:nvPr/>
        </p:nvPicPr>
        <p:blipFill>
          <a:blip r:embed="rId25"/>
          <a:stretch>
            <a:fillRect/>
          </a:stretch>
        </p:blipFill>
        <p:spPr>
          <a:xfrm>
            <a:off x="6297026" y="3415197"/>
            <a:ext cx="578414" cy="226972"/>
          </a:xfrm>
          <a:prstGeom prst="rect">
            <a:avLst/>
          </a:prstGeom>
        </p:spPr>
      </p:pic>
      <p:pic>
        <p:nvPicPr>
          <p:cNvPr id="42" name="Picture 41"/>
          <p:cNvPicPr>
            <a:picLocks noChangeAspect="1"/>
          </p:cNvPicPr>
          <p:nvPr/>
        </p:nvPicPr>
        <p:blipFill rotWithShape="1">
          <a:blip r:embed="rId26"/>
          <a:srcRect l="8176" t="14009" r="14419" b="13430"/>
          <a:stretch/>
        </p:blipFill>
        <p:spPr>
          <a:xfrm>
            <a:off x="5881957" y="3408768"/>
            <a:ext cx="405341" cy="245863"/>
          </a:xfrm>
          <a:prstGeom prst="rect">
            <a:avLst/>
          </a:prstGeom>
        </p:spPr>
      </p:pic>
      <p:pic>
        <p:nvPicPr>
          <p:cNvPr id="56" name="Picture 55"/>
          <p:cNvPicPr>
            <a:picLocks noChangeAspect="1"/>
          </p:cNvPicPr>
          <p:nvPr/>
        </p:nvPicPr>
        <p:blipFill>
          <a:blip r:embed="rId27"/>
          <a:stretch>
            <a:fillRect/>
          </a:stretch>
        </p:blipFill>
        <p:spPr>
          <a:xfrm>
            <a:off x="5162350" y="3161675"/>
            <a:ext cx="333586" cy="333586"/>
          </a:xfrm>
          <a:prstGeom prst="rect">
            <a:avLst/>
          </a:prstGeom>
        </p:spPr>
      </p:pic>
      <p:pic>
        <p:nvPicPr>
          <p:cNvPr id="58" name="Picture 57"/>
          <p:cNvPicPr>
            <a:picLocks noChangeAspect="1"/>
          </p:cNvPicPr>
          <p:nvPr/>
        </p:nvPicPr>
        <p:blipFill>
          <a:blip r:embed="rId28"/>
          <a:stretch>
            <a:fillRect/>
          </a:stretch>
        </p:blipFill>
        <p:spPr>
          <a:xfrm>
            <a:off x="5334000" y="2865751"/>
            <a:ext cx="320811" cy="211196"/>
          </a:xfrm>
          <a:prstGeom prst="rect">
            <a:avLst/>
          </a:prstGeom>
        </p:spPr>
      </p:pic>
      <p:pic>
        <p:nvPicPr>
          <p:cNvPr id="25" name="Picture 24"/>
          <p:cNvPicPr>
            <a:picLocks noChangeAspect="1"/>
          </p:cNvPicPr>
          <p:nvPr/>
        </p:nvPicPr>
        <p:blipFill>
          <a:blip r:embed="rId29"/>
          <a:stretch>
            <a:fillRect/>
          </a:stretch>
        </p:blipFill>
        <p:spPr>
          <a:xfrm>
            <a:off x="6776789" y="2535619"/>
            <a:ext cx="400921" cy="300691"/>
          </a:xfrm>
          <a:prstGeom prst="rect">
            <a:avLst/>
          </a:prstGeom>
        </p:spPr>
      </p:pic>
      <p:pic>
        <p:nvPicPr>
          <p:cNvPr id="59" name="Picture 58"/>
          <p:cNvPicPr>
            <a:picLocks noChangeAspect="1"/>
          </p:cNvPicPr>
          <p:nvPr/>
        </p:nvPicPr>
        <p:blipFill>
          <a:blip r:embed="rId30"/>
          <a:stretch>
            <a:fillRect/>
          </a:stretch>
        </p:blipFill>
        <p:spPr>
          <a:xfrm>
            <a:off x="3625519" y="3473475"/>
            <a:ext cx="336881" cy="418486"/>
          </a:xfrm>
          <a:prstGeom prst="rect">
            <a:avLst/>
          </a:prstGeom>
        </p:spPr>
      </p:pic>
      <p:pic>
        <p:nvPicPr>
          <p:cNvPr id="61" name="Picture 60"/>
          <p:cNvPicPr>
            <a:picLocks noChangeAspect="1"/>
          </p:cNvPicPr>
          <p:nvPr/>
        </p:nvPicPr>
        <p:blipFill>
          <a:blip r:embed="rId31"/>
          <a:stretch>
            <a:fillRect/>
          </a:stretch>
        </p:blipFill>
        <p:spPr>
          <a:xfrm>
            <a:off x="2913595" y="3115407"/>
            <a:ext cx="946484" cy="344175"/>
          </a:xfrm>
          <a:prstGeom prst="rect">
            <a:avLst/>
          </a:prstGeom>
        </p:spPr>
      </p:pic>
      <p:pic>
        <p:nvPicPr>
          <p:cNvPr id="62" name="Picture 61"/>
          <p:cNvPicPr>
            <a:picLocks noChangeAspect="1"/>
          </p:cNvPicPr>
          <p:nvPr/>
        </p:nvPicPr>
        <p:blipFill>
          <a:blip r:embed="rId32"/>
          <a:stretch>
            <a:fillRect/>
          </a:stretch>
        </p:blipFill>
        <p:spPr>
          <a:xfrm>
            <a:off x="5715000" y="2852839"/>
            <a:ext cx="768430" cy="221489"/>
          </a:xfrm>
          <a:prstGeom prst="rect">
            <a:avLst/>
          </a:prstGeom>
        </p:spPr>
      </p:pic>
      <p:pic>
        <p:nvPicPr>
          <p:cNvPr id="64" name="Picture 63"/>
          <p:cNvPicPr>
            <a:picLocks noChangeAspect="1"/>
          </p:cNvPicPr>
          <p:nvPr/>
        </p:nvPicPr>
        <p:blipFill>
          <a:blip r:embed="rId33"/>
          <a:stretch>
            <a:fillRect/>
          </a:stretch>
        </p:blipFill>
        <p:spPr>
          <a:xfrm>
            <a:off x="6521635" y="2723681"/>
            <a:ext cx="317019" cy="377985"/>
          </a:xfrm>
          <a:prstGeom prst="rect">
            <a:avLst/>
          </a:prstGeom>
        </p:spPr>
      </p:pic>
      <p:pic>
        <p:nvPicPr>
          <p:cNvPr id="65" name="Picture 64"/>
          <p:cNvPicPr>
            <a:picLocks noChangeAspect="1"/>
          </p:cNvPicPr>
          <p:nvPr/>
        </p:nvPicPr>
        <p:blipFill rotWithShape="1">
          <a:blip r:embed="rId34"/>
          <a:srcRect l="6869" t="23565" r="6869" b="26348"/>
          <a:stretch/>
        </p:blipFill>
        <p:spPr>
          <a:xfrm>
            <a:off x="2648465" y="3991235"/>
            <a:ext cx="518934" cy="301317"/>
          </a:xfrm>
          <a:prstGeom prst="rect">
            <a:avLst/>
          </a:prstGeom>
        </p:spPr>
      </p:pic>
      <p:pic>
        <p:nvPicPr>
          <p:cNvPr id="69" name="Picture 68"/>
          <p:cNvPicPr>
            <a:picLocks noChangeAspect="1"/>
          </p:cNvPicPr>
          <p:nvPr/>
        </p:nvPicPr>
        <p:blipFill>
          <a:blip r:embed="rId35"/>
          <a:stretch>
            <a:fillRect/>
          </a:stretch>
        </p:blipFill>
        <p:spPr>
          <a:xfrm>
            <a:off x="3245415" y="3473475"/>
            <a:ext cx="360204" cy="452828"/>
          </a:xfrm>
          <a:prstGeom prst="rect">
            <a:avLst/>
          </a:prstGeom>
        </p:spPr>
      </p:pic>
      <p:pic>
        <p:nvPicPr>
          <p:cNvPr id="70" name="Picture 69"/>
          <p:cNvPicPr>
            <a:picLocks noChangeAspect="1"/>
          </p:cNvPicPr>
          <p:nvPr/>
        </p:nvPicPr>
        <p:blipFill rotWithShape="1">
          <a:blip r:embed="rId36"/>
          <a:srcRect l="5406" t="27778" r="3623" b="25000"/>
          <a:stretch/>
        </p:blipFill>
        <p:spPr>
          <a:xfrm>
            <a:off x="6470714" y="4743176"/>
            <a:ext cx="1110105" cy="185018"/>
          </a:xfrm>
          <a:prstGeom prst="rect">
            <a:avLst/>
          </a:prstGeom>
        </p:spPr>
      </p:pic>
      <p:pic>
        <p:nvPicPr>
          <p:cNvPr id="57" name="Picture 56"/>
          <p:cNvPicPr>
            <a:picLocks noChangeAspect="1"/>
          </p:cNvPicPr>
          <p:nvPr/>
        </p:nvPicPr>
        <p:blipFill>
          <a:blip r:embed="rId37"/>
          <a:stretch>
            <a:fillRect/>
          </a:stretch>
        </p:blipFill>
        <p:spPr>
          <a:xfrm>
            <a:off x="6838654" y="4955104"/>
            <a:ext cx="1031145" cy="282018"/>
          </a:xfrm>
          <a:prstGeom prst="rect">
            <a:avLst/>
          </a:prstGeom>
        </p:spPr>
      </p:pic>
      <p:pic>
        <p:nvPicPr>
          <p:cNvPr id="71" name="Picture 70"/>
          <p:cNvPicPr>
            <a:picLocks noChangeAspect="1"/>
          </p:cNvPicPr>
          <p:nvPr/>
        </p:nvPicPr>
        <p:blipFill rotWithShape="1">
          <a:blip r:embed="rId38"/>
          <a:srcRect l="11534" t="11116" r="10760" b="14343"/>
          <a:stretch/>
        </p:blipFill>
        <p:spPr>
          <a:xfrm>
            <a:off x="7670415" y="3859928"/>
            <a:ext cx="504228" cy="401674"/>
          </a:xfrm>
          <a:prstGeom prst="rect">
            <a:avLst/>
          </a:prstGeom>
        </p:spPr>
      </p:pic>
      <p:pic>
        <p:nvPicPr>
          <p:cNvPr id="72" name="Picture 71"/>
          <p:cNvPicPr>
            <a:picLocks noChangeAspect="1"/>
          </p:cNvPicPr>
          <p:nvPr/>
        </p:nvPicPr>
        <p:blipFill>
          <a:blip r:embed="rId39"/>
          <a:stretch>
            <a:fillRect/>
          </a:stretch>
        </p:blipFill>
        <p:spPr>
          <a:xfrm>
            <a:off x="3250949" y="3980134"/>
            <a:ext cx="297284" cy="385300"/>
          </a:xfrm>
          <a:prstGeom prst="rect">
            <a:avLst/>
          </a:prstGeom>
        </p:spPr>
      </p:pic>
      <p:pic>
        <p:nvPicPr>
          <p:cNvPr id="74" name="Picture 73"/>
          <p:cNvPicPr>
            <a:picLocks noChangeAspect="1"/>
          </p:cNvPicPr>
          <p:nvPr/>
        </p:nvPicPr>
        <p:blipFill>
          <a:blip r:embed="rId40"/>
          <a:stretch>
            <a:fillRect/>
          </a:stretch>
        </p:blipFill>
        <p:spPr>
          <a:xfrm>
            <a:off x="4100222" y="2789411"/>
            <a:ext cx="372194" cy="372194"/>
          </a:xfrm>
          <a:prstGeom prst="rect">
            <a:avLst/>
          </a:prstGeom>
        </p:spPr>
      </p:pic>
      <p:pic>
        <p:nvPicPr>
          <p:cNvPr id="75" name="Picture 74"/>
          <p:cNvPicPr>
            <a:picLocks noChangeAspect="1"/>
          </p:cNvPicPr>
          <p:nvPr/>
        </p:nvPicPr>
        <p:blipFill>
          <a:blip r:embed="rId41"/>
          <a:stretch>
            <a:fillRect/>
          </a:stretch>
        </p:blipFill>
        <p:spPr>
          <a:xfrm>
            <a:off x="4788746" y="3785915"/>
            <a:ext cx="514504" cy="214008"/>
          </a:xfrm>
          <a:prstGeom prst="rect">
            <a:avLst/>
          </a:prstGeom>
        </p:spPr>
      </p:pic>
      <p:pic>
        <p:nvPicPr>
          <p:cNvPr id="68" name="Picture 67"/>
          <p:cNvPicPr>
            <a:picLocks noChangeAspect="1"/>
          </p:cNvPicPr>
          <p:nvPr/>
        </p:nvPicPr>
        <p:blipFill>
          <a:blip r:embed="rId42"/>
          <a:stretch>
            <a:fillRect/>
          </a:stretch>
        </p:blipFill>
        <p:spPr>
          <a:xfrm>
            <a:off x="5192227" y="3528082"/>
            <a:ext cx="444685" cy="341455"/>
          </a:xfrm>
          <a:prstGeom prst="rect">
            <a:avLst/>
          </a:prstGeom>
        </p:spPr>
      </p:pic>
      <p:pic>
        <p:nvPicPr>
          <p:cNvPr id="76" name="Picture 75"/>
          <p:cNvPicPr>
            <a:picLocks noChangeAspect="1"/>
          </p:cNvPicPr>
          <p:nvPr/>
        </p:nvPicPr>
        <p:blipFill>
          <a:blip r:embed="rId43"/>
          <a:stretch>
            <a:fillRect/>
          </a:stretch>
        </p:blipFill>
        <p:spPr>
          <a:xfrm>
            <a:off x="7136224" y="4930872"/>
            <a:ext cx="688878" cy="157859"/>
          </a:xfrm>
          <a:prstGeom prst="rect">
            <a:avLst/>
          </a:prstGeom>
        </p:spPr>
      </p:pic>
      <p:pic>
        <p:nvPicPr>
          <p:cNvPr id="21" name="Picture 20"/>
          <p:cNvPicPr>
            <a:picLocks noChangeAspect="1"/>
          </p:cNvPicPr>
          <p:nvPr/>
        </p:nvPicPr>
        <p:blipFill>
          <a:blip r:embed="rId44"/>
          <a:stretch>
            <a:fillRect/>
          </a:stretch>
        </p:blipFill>
        <p:spPr>
          <a:xfrm>
            <a:off x="5914390" y="4027251"/>
            <a:ext cx="363180" cy="366812"/>
          </a:xfrm>
          <a:prstGeom prst="rect">
            <a:avLst/>
          </a:prstGeom>
        </p:spPr>
      </p:pic>
      <p:pic>
        <p:nvPicPr>
          <p:cNvPr id="77" name="Picture 76"/>
          <p:cNvPicPr>
            <a:picLocks noChangeAspect="1"/>
          </p:cNvPicPr>
          <p:nvPr/>
        </p:nvPicPr>
        <p:blipFill>
          <a:blip r:embed="rId45"/>
          <a:stretch>
            <a:fillRect/>
          </a:stretch>
        </p:blipFill>
        <p:spPr>
          <a:xfrm>
            <a:off x="5311573" y="4144202"/>
            <a:ext cx="605863" cy="302932"/>
          </a:xfrm>
          <a:prstGeom prst="rect">
            <a:avLst/>
          </a:prstGeom>
        </p:spPr>
      </p:pic>
      <p:pic>
        <p:nvPicPr>
          <p:cNvPr id="10" name="Picture 9"/>
          <p:cNvPicPr>
            <a:picLocks noChangeAspect="1"/>
          </p:cNvPicPr>
          <p:nvPr/>
        </p:nvPicPr>
        <p:blipFill>
          <a:blip r:embed="rId46"/>
          <a:stretch>
            <a:fillRect/>
          </a:stretch>
        </p:blipFill>
        <p:spPr>
          <a:xfrm>
            <a:off x="5843044" y="3868554"/>
            <a:ext cx="1400787" cy="144646"/>
          </a:xfrm>
          <a:prstGeom prst="rect">
            <a:avLst/>
          </a:prstGeom>
        </p:spPr>
      </p:pic>
      <p:sp>
        <p:nvSpPr>
          <p:cNvPr id="52" name="TextBox 51"/>
          <p:cNvSpPr txBox="1"/>
          <p:nvPr/>
        </p:nvSpPr>
        <p:spPr>
          <a:xfrm>
            <a:off x="527908" y="2427514"/>
            <a:ext cx="5756173" cy="3000821"/>
          </a:xfrm>
          <a:prstGeom prst="rect">
            <a:avLst/>
          </a:prstGeom>
          <a:solidFill>
            <a:schemeClr val="bg1">
              <a:lumMod val="95000"/>
            </a:schemeClr>
          </a:solidFill>
          <a:ln w="38100">
            <a:solidFill>
              <a:srgbClr val="0095DD"/>
            </a:solidFill>
          </a:ln>
        </p:spPr>
        <p:txBody>
          <a:bodyPr wrap="square" rtlCol="0">
            <a:spAutoFit/>
          </a:bodyPr>
          <a:lstStyle/>
          <a:p>
            <a:r>
              <a:rPr lang="en-US" sz="2000" dirty="0">
                <a:latin typeface="Franklin Gothic Book" panose="020B0503020102020204" pitchFamily="34" charset="0"/>
                <a:ea typeface="Calibri" panose="020F0502020204030204" pitchFamily="34" charset="0"/>
                <a:cs typeface="Calibri" panose="020F0502020204030204" pitchFamily="34" charset="0"/>
              </a:rPr>
              <a:t>“</a:t>
            </a:r>
            <a:r>
              <a:rPr lang="en-US" sz="2000" dirty="0"/>
              <a:t>If this rule is lifted, nonprofits like ours would undoubtedly face pressure from constituents, funders, and elected officials to take sides in elections. The inevitable result would be to alienate people who otherwise support our charitable mission and reduce public trust in our organization as an institution.”</a:t>
            </a:r>
          </a:p>
          <a:p>
            <a:pPr algn="r"/>
            <a:r>
              <a:rPr lang="en-US" sz="2000" b="1" dirty="0"/>
              <a:t>Neponset River Watershed Association</a:t>
            </a:r>
            <a:br>
              <a:rPr lang="en-US" sz="2000" b="1" dirty="0"/>
            </a:br>
            <a:r>
              <a:rPr lang="en-US" sz="2000" dirty="0"/>
              <a:t>Canton</a:t>
            </a:r>
          </a:p>
          <a:p>
            <a:r>
              <a:rPr lang="en-US" sz="900" dirty="0">
                <a:latin typeface="Franklin Gothic Book" panose="020B0503020102020204" pitchFamily="34" charset="0"/>
                <a:ea typeface="Calibri" panose="020F0502020204030204" pitchFamily="34" charset="0"/>
              </a:rPr>
              <a:t> </a:t>
            </a:r>
            <a:endParaRPr lang="en-US" sz="2000" dirty="0">
              <a:latin typeface="Franklin Gothic Book" panose="020B0503020102020204" pitchFamily="34" charset="0"/>
              <a:ea typeface="Calibri" panose="020F0502020204030204" pitchFamily="34" charset="0"/>
            </a:endParaRPr>
          </a:p>
        </p:txBody>
      </p:sp>
    </p:spTree>
    <p:extLst>
      <p:ext uri="{BB962C8B-B14F-4D97-AF65-F5344CB8AC3E}">
        <p14:creationId xmlns:p14="http://schemas.microsoft.com/office/powerpoint/2010/main" val="365010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09BFF"/>
                </a:solidFill>
                <a:effectLst>
                  <a:outerShdw blurRad="38100" dist="38100" dir="2700000" algn="tl">
                    <a:srgbClr val="000000">
                      <a:alpha val="43137"/>
                    </a:srgbClr>
                  </a:outerShdw>
                </a:effectLst>
              </a:rPr>
              <a:t>What </a:t>
            </a:r>
            <a:r>
              <a:rPr lang="en-US" dirty="0" err="1">
                <a:solidFill>
                  <a:srgbClr val="209BFF"/>
                </a:solidFill>
                <a:effectLst>
                  <a:outerShdw blurRad="38100" dist="38100" dir="2700000" algn="tl">
                    <a:srgbClr val="000000">
                      <a:alpha val="43137"/>
                    </a:srgbClr>
                  </a:outerShdw>
                </a:effectLst>
              </a:rPr>
              <a:t>Massachusettsans</a:t>
            </a:r>
            <a:br>
              <a:rPr lang="en-US" dirty="0">
                <a:solidFill>
                  <a:srgbClr val="209BFF"/>
                </a:solidFill>
                <a:effectLst>
                  <a:outerShdw blurRad="38100" dist="38100" dir="2700000" algn="tl">
                    <a:srgbClr val="000000">
                      <a:alpha val="43137"/>
                    </a:srgbClr>
                  </a:outerShdw>
                </a:effectLst>
              </a:rPr>
            </a:br>
            <a:r>
              <a:rPr lang="en-US" dirty="0">
                <a:solidFill>
                  <a:srgbClr val="209BFF"/>
                </a:solidFill>
                <a:effectLst>
                  <a:outerShdw blurRad="38100" dist="38100" dir="2700000" algn="tl">
                    <a:srgbClr val="000000">
                      <a:alpha val="43137"/>
                    </a:srgbClr>
                  </a:outerShdw>
                </a:effectLst>
              </a:rPr>
              <a:t>are Saying</a:t>
            </a:r>
            <a:endParaRPr lang="en-US" dirty="0"/>
          </a:p>
        </p:txBody>
      </p:sp>
      <p:pic>
        <p:nvPicPr>
          <p:cNvPr id="3" name="Picture 2"/>
          <p:cNvPicPr>
            <a:picLocks noChangeAspect="1"/>
          </p:cNvPicPr>
          <p:nvPr/>
        </p:nvPicPr>
        <p:blipFill>
          <a:blip r:embed="rId2"/>
          <a:stretch>
            <a:fillRect/>
          </a:stretch>
        </p:blipFill>
        <p:spPr>
          <a:xfrm>
            <a:off x="2506676" y="2380034"/>
            <a:ext cx="6400800" cy="3872268"/>
          </a:xfrm>
          <a:prstGeom prst="rect">
            <a:avLst/>
          </a:prstGeom>
        </p:spPr>
      </p:pic>
      <p:pic>
        <p:nvPicPr>
          <p:cNvPr id="7" name="Picture 6"/>
          <p:cNvPicPr>
            <a:picLocks noChangeAspect="1"/>
          </p:cNvPicPr>
          <p:nvPr/>
        </p:nvPicPr>
        <p:blipFill>
          <a:blip r:embed="rId3"/>
          <a:stretch>
            <a:fillRect/>
          </a:stretch>
        </p:blipFill>
        <p:spPr>
          <a:xfrm>
            <a:off x="3981776" y="3188400"/>
            <a:ext cx="1170640" cy="597515"/>
          </a:xfrm>
          <a:prstGeom prst="rect">
            <a:avLst/>
          </a:prstGeom>
        </p:spPr>
      </p:pic>
      <p:pic>
        <p:nvPicPr>
          <p:cNvPr id="16" name="Picture 15"/>
          <p:cNvPicPr>
            <a:picLocks noChangeAspect="1"/>
          </p:cNvPicPr>
          <p:nvPr/>
        </p:nvPicPr>
        <p:blipFill>
          <a:blip r:embed="rId4"/>
          <a:stretch>
            <a:fillRect/>
          </a:stretch>
        </p:blipFill>
        <p:spPr>
          <a:xfrm>
            <a:off x="8279255" y="5904898"/>
            <a:ext cx="636145" cy="396655"/>
          </a:xfrm>
          <a:prstGeom prst="rect">
            <a:avLst/>
          </a:prstGeom>
        </p:spPr>
      </p:pic>
      <p:pic>
        <p:nvPicPr>
          <p:cNvPr id="27" name="Picture 26"/>
          <p:cNvPicPr>
            <a:picLocks noChangeAspect="1"/>
          </p:cNvPicPr>
          <p:nvPr/>
        </p:nvPicPr>
        <p:blipFill rotWithShape="1">
          <a:blip r:embed="rId5"/>
          <a:srcRect l="18724" t="36975" r="21276" b="48235"/>
          <a:stretch/>
        </p:blipFill>
        <p:spPr>
          <a:xfrm>
            <a:off x="6379310" y="4027251"/>
            <a:ext cx="1066800" cy="203200"/>
          </a:xfrm>
          <a:prstGeom prst="rect">
            <a:avLst/>
          </a:prstGeom>
        </p:spPr>
      </p:pic>
      <p:pic>
        <p:nvPicPr>
          <p:cNvPr id="31" name="Picture 30"/>
          <p:cNvPicPr>
            <a:picLocks noChangeAspect="1"/>
          </p:cNvPicPr>
          <p:nvPr/>
        </p:nvPicPr>
        <p:blipFill rotWithShape="1">
          <a:blip r:embed="rId6"/>
          <a:srcRect l="1674" t="1741" r="4301" b="5873"/>
          <a:stretch/>
        </p:blipFill>
        <p:spPr>
          <a:xfrm>
            <a:off x="3596168" y="4169180"/>
            <a:ext cx="1143000" cy="228600"/>
          </a:xfrm>
          <a:prstGeom prst="rect">
            <a:avLst/>
          </a:prstGeom>
        </p:spPr>
      </p:pic>
      <p:pic>
        <p:nvPicPr>
          <p:cNvPr id="33" name="Picture 32"/>
          <p:cNvPicPr>
            <a:picLocks noChangeAspect="1"/>
          </p:cNvPicPr>
          <p:nvPr/>
        </p:nvPicPr>
        <p:blipFill>
          <a:blip r:embed="rId7"/>
          <a:stretch>
            <a:fillRect/>
          </a:stretch>
        </p:blipFill>
        <p:spPr>
          <a:xfrm>
            <a:off x="6306780" y="4241829"/>
            <a:ext cx="312638" cy="331397"/>
          </a:xfrm>
          <a:prstGeom prst="rect">
            <a:avLst/>
          </a:prstGeom>
        </p:spPr>
      </p:pic>
      <p:pic>
        <p:nvPicPr>
          <p:cNvPr id="34" name="Picture 33"/>
          <p:cNvPicPr>
            <a:picLocks noChangeAspect="1"/>
          </p:cNvPicPr>
          <p:nvPr/>
        </p:nvPicPr>
        <p:blipFill rotWithShape="1">
          <a:blip r:embed="rId8"/>
          <a:srcRect l="5667" t="1720" r="9211" b="7576"/>
          <a:stretch/>
        </p:blipFill>
        <p:spPr>
          <a:xfrm>
            <a:off x="2762468" y="3470683"/>
            <a:ext cx="457200" cy="509451"/>
          </a:xfrm>
          <a:prstGeom prst="rect">
            <a:avLst/>
          </a:prstGeom>
        </p:spPr>
      </p:pic>
      <p:pic>
        <p:nvPicPr>
          <p:cNvPr id="35" name="Picture 34"/>
          <p:cNvPicPr>
            <a:picLocks noChangeAspect="1"/>
          </p:cNvPicPr>
          <p:nvPr/>
        </p:nvPicPr>
        <p:blipFill>
          <a:blip r:embed="rId9"/>
          <a:stretch>
            <a:fillRect/>
          </a:stretch>
        </p:blipFill>
        <p:spPr>
          <a:xfrm>
            <a:off x="5518195" y="3078692"/>
            <a:ext cx="928633" cy="321743"/>
          </a:xfrm>
          <a:prstGeom prst="rect">
            <a:avLst/>
          </a:prstGeom>
        </p:spPr>
      </p:pic>
      <p:pic>
        <p:nvPicPr>
          <p:cNvPr id="38" name="Picture 37"/>
          <p:cNvPicPr>
            <a:picLocks noChangeAspect="1"/>
          </p:cNvPicPr>
          <p:nvPr/>
        </p:nvPicPr>
        <p:blipFill rotWithShape="1">
          <a:blip r:embed="rId10"/>
          <a:srcRect t="16830"/>
          <a:stretch/>
        </p:blipFill>
        <p:spPr>
          <a:xfrm>
            <a:off x="6402007" y="3107355"/>
            <a:ext cx="662451" cy="279869"/>
          </a:xfrm>
          <a:prstGeom prst="rect">
            <a:avLst/>
          </a:prstGeom>
        </p:spPr>
      </p:pic>
      <p:pic>
        <p:nvPicPr>
          <p:cNvPr id="39" name="Picture 38"/>
          <p:cNvPicPr>
            <a:picLocks noChangeAspect="1"/>
          </p:cNvPicPr>
          <p:nvPr/>
        </p:nvPicPr>
        <p:blipFill>
          <a:blip r:embed="rId11"/>
          <a:stretch>
            <a:fillRect/>
          </a:stretch>
        </p:blipFill>
        <p:spPr>
          <a:xfrm>
            <a:off x="7103250" y="4210657"/>
            <a:ext cx="338560" cy="354112"/>
          </a:xfrm>
          <a:prstGeom prst="rect">
            <a:avLst/>
          </a:prstGeom>
        </p:spPr>
      </p:pic>
      <p:pic>
        <p:nvPicPr>
          <p:cNvPr id="40" name="Picture 39"/>
          <p:cNvPicPr>
            <a:picLocks noChangeAspect="1"/>
          </p:cNvPicPr>
          <p:nvPr/>
        </p:nvPicPr>
        <p:blipFill>
          <a:blip r:embed="rId12"/>
          <a:stretch>
            <a:fillRect/>
          </a:stretch>
        </p:blipFill>
        <p:spPr>
          <a:xfrm>
            <a:off x="4558059" y="2852839"/>
            <a:ext cx="701737" cy="246705"/>
          </a:xfrm>
          <a:prstGeom prst="rect">
            <a:avLst/>
          </a:prstGeom>
        </p:spPr>
      </p:pic>
      <p:pic>
        <p:nvPicPr>
          <p:cNvPr id="41" name="Picture 40"/>
          <p:cNvPicPr>
            <a:picLocks noChangeAspect="1"/>
          </p:cNvPicPr>
          <p:nvPr/>
        </p:nvPicPr>
        <p:blipFill rotWithShape="1">
          <a:blip r:embed="rId13"/>
          <a:srcRect l="6349" t="5705" r="4762" b="5406"/>
          <a:stretch/>
        </p:blipFill>
        <p:spPr>
          <a:xfrm>
            <a:off x="5408628" y="3856185"/>
            <a:ext cx="514655" cy="330850"/>
          </a:xfrm>
          <a:prstGeom prst="rect">
            <a:avLst/>
          </a:prstGeom>
        </p:spPr>
      </p:pic>
      <p:pic>
        <p:nvPicPr>
          <p:cNvPr id="43" name="Picture 42"/>
          <p:cNvPicPr>
            <a:picLocks noChangeAspect="1"/>
          </p:cNvPicPr>
          <p:nvPr/>
        </p:nvPicPr>
        <p:blipFill>
          <a:blip r:embed="rId14"/>
          <a:stretch>
            <a:fillRect/>
          </a:stretch>
        </p:blipFill>
        <p:spPr>
          <a:xfrm>
            <a:off x="3554005" y="3848087"/>
            <a:ext cx="833448" cy="344526"/>
          </a:xfrm>
          <a:prstGeom prst="rect">
            <a:avLst/>
          </a:prstGeom>
        </p:spPr>
      </p:pic>
      <p:pic>
        <p:nvPicPr>
          <p:cNvPr id="44" name="Picture 43"/>
          <p:cNvPicPr>
            <a:picLocks noChangeAspect="1"/>
          </p:cNvPicPr>
          <p:nvPr/>
        </p:nvPicPr>
        <p:blipFill>
          <a:blip r:embed="rId15"/>
          <a:stretch>
            <a:fillRect/>
          </a:stretch>
        </p:blipFill>
        <p:spPr>
          <a:xfrm>
            <a:off x="7971121" y="5057137"/>
            <a:ext cx="660253" cy="264101"/>
          </a:xfrm>
          <a:prstGeom prst="rect">
            <a:avLst/>
          </a:prstGeom>
        </p:spPr>
      </p:pic>
      <p:pic>
        <p:nvPicPr>
          <p:cNvPr id="45" name="Picture 44"/>
          <p:cNvPicPr>
            <a:picLocks noChangeAspect="1"/>
          </p:cNvPicPr>
          <p:nvPr/>
        </p:nvPicPr>
        <p:blipFill>
          <a:blip r:embed="rId16"/>
          <a:stretch>
            <a:fillRect/>
          </a:stretch>
        </p:blipFill>
        <p:spPr>
          <a:xfrm>
            <a:off x="7272530" y="5349798"/>
            <a:ext cx="852515" cy="150911"/>
          </a:xfrm>
          <a:prstGeom prst="rect">
            <a:avLst/>
          </a:prstGeom>
        </p:spPr>
      </p:pic>
      <p:pic>
        <p:nvPicPr>
          <p:cNvPr id="46" name="Picture 45"/>
          <p:cNvPicPr>
            <a:picLocks noChangeAspect="1"/>
          </p:cNvPicPr>
          <p:nvPr/>
        </p:nvPicPr>
        <p:blipFill>
          <a:blip r:embed="rId17"/>
          <a:stretch>
            <a:fillRect/>
          </a:stretch>
        </p:blipFill>
        <p:spPr>
          <a:xfrm>
            <a:off x="2969205" y="2763108"/>
            <a:ext cx="1066800" cy="333717"/>
          </a:xfrm>
          <a:prstGeom prst="rect">
            <a:avLst/>
          </a:prstGeom>
        </p:spPr>
      </p:pic>
      <p:pic>
        <p:nvPicPr>
          <p:cNvPr id="48" name="Picture 47"/>
          <p:cNvPicPr>
            <a:picLocks noChangeAspect="1"/>
          </p:cNvPicPr>
          <p:nvPr/>
        </p:nvPicPr>
        <p:blipFill>
          <a:blip r:embed="rId18"/>
          <a:stretch>
            <a:fillRect/>
          </a:stretch>
        </p:blipFill>
        <p:spPr>
          <a:xfrm>
            <a:off x="4392152" y="3794314"/>
            <a:ext cx="334537" cy="334537"/>
          </a:xfrm>
          <a:prstGeom prst="rect">
            <a:avLst/>
          </a:prstGeom>
        </p:spPr>
      </p:pic>
      <p:pic>
        <p:nvPicPr>
          <p:cNvPr id="49" name="Picture 48"/>
          <p:cNvPicPr>
            <a:picLocks noChangeAspect="1"/>
          </p:cNvPicPr>
          <p:nvPr/>
        </p:nvPicPr>
        <p:blipFill>
          <a:blip r:embed="rId19"/>
          <a:stretch>
            <a:fillRect/>
          </a:stretch>
        </p:blipFill>
        <p:spPr>
          <a:xfrm>
            <a:off x="7056078" y="2852839"/>
            <a:ext cx="320699" cy="293974"/>
          </a:xfrm>
          <a:prstGeom prst="rect">
            <a:avLst/>
          </a:prstGeom>
        </p:spPr>
      </p:pic>
      <p:pic>
        <p:nvPicPr>
          <p:cNvPr id="50" name="Picture 49"/>
          <p:cNvPicPr>
            <a:picLocks noChangeAspect="1"/>
          </p:cNvPicPr>
          <p:nvPr/>
        </p:nvPicPr>
        <p:blipFill>
          <a:blip r:embed="rId20"/>
          <a:stretch>
            <a:fillRect/>
          </a:stretch>
        </p:blipFill>
        <p:spPr>
          <a:xfrm>
            <a:off x="6410125" y="4597343"/>
            <a:ext cx="1134251" cy="143478"/>
          </a:xfrm>
          <a:prstGeom prst="rect">
            <a:avLst/>
          </a:prstGeom>
        </p:spPr>
      </p:pic>
      <p:pic>
        <p:nvPicPr>
          <p:cNvPr id="51" name="Picture 50"/>
          <p:cNvPicPr>
            <a:picLocks noChangeAspect="1"/>
          </p:cNvPicPr>
          <p:nvPr/>
        </p:nvPicPr>
        <p:blipFill rotWithShape="1">
          <a:blip r:embed="rId21"/>
          <a:srcRect l="4043" t="5000" r="3956" b="5000"/>
          <a:stretch/>
        </p:blipFill>
        <p:spPr>
          <a:xfrm>
            <a:off x="6688501" y="4250772"/>
            <a:ext cx="405774" cy="317562"/>
          </a:xfrm>
          <a:prstGeom prst="rect">
            <a:avLst/>
          </a:prstGeom>
        </p:spPr>
      </p:pic>
      <p:pic>
        <p:nvPicPr>
          <p:cNvPr id="53" name="Picture 52"/>
          <p:cNvPicPr>
            <a:picLocks noChangeAspect="1"/>
          </p:cNvPicPr>
          <p:nvPr/>
        </p:nvPicPr>
        <p:blipFill>
          <a:blip r:embed="rId22"/>
          <a:stretch>
            <a:fillRect/>
          </a:stretch>
        </p:blipFill>
        <p:spPr>
          <a:xfrm>
            <a:off x="7325785" y="3324814"/>
            <a:ext cx="469500" cy="469500"/>
          </a:xfrm>
          <a:prstGeom prst="rect">
            <a:avLst/>
          </a:prstGeom>
        </p:spPr>
      </p:pic>
      <p:pic>
        <p:nvPicPr>
          <p:cNvPr id="54" name="Picture 53"/>
          <p:cNvPicPr>
            <a:picLocks noChangeAspect="1"/>
          </p:cNvPicPr>
          <p:nvPr/>
        </p:nvPicPr>
        <p:blipFill>
          <a:blip r:embed="rId23"/>
          <a:stretch>
            <a:fillRect/>
          </a:stretch>
        </p:blipFill>
        <p:spPr>
          <a:xfrm>
            <a:off x="4820930" y="4076568"/>
            <a:ext cx="492932" cy="320405"/>
          </a:xfrm>
          <a:prstGeom prst="rect">
            <a:avLst/>
          </a:prstGeom>
        </p:spPr>
      </p:pic>
      <p:pic>
        <p:nvPicPr>
          <p:cNvPr id="55" name="Picture 54"/>
          <p:cNvPicPr>
            <a:picLocks noChangeAspect="1"/>
          </p:cNvPicPr>
          <p:nvPr/>
        </p:nvPicPr>
        <p:blipFill rotWithShape="1">
          <a:blip r:embed="rId24"/>
          <a:srcRect r="5164" b="11266"/>
          <a:stretch/>
        </p:blipFill>
        <p:spPr>
          <a:xfrm>
            <a:off x="5553905" y="3459974"/>
            <a:ext cx="1184612" cy="359223"/>
          </a:xfrm>
          <a:prstGeom prst="rect">
            <a:avLst/>
          </a:prstGeom>
        </p:spPr>
      </p:pic>
      <p:pic>
        <p:nvPicPr>
          <p:cNvPr id="37" name="Picture 36"/>
          <p:cNvPicPr>
            <a:picLocks noChangeAspect="1"/>
          </p:cNvPicPr>
          <p:nvPr/>
        </p:nvPicPr>
        <p:blipFill>
          <a:blip r:embed="rId25"/>
          <a:stretch>
            <a:fillRect/>
          </a:stretch>
        </p:blipFill>
        <p:spPr>
          <a:xfrm>
            <a:off x="6297026" y="3415197"/>
            <a:ext cx="578414" cy="226972"/>
          </a:xfrm>
          <a:prstGeom prst="rect">
            <a:avLst/>
          </a:prstGeom>
        </p:spPr>
      </p:pic>
      <p:pic>
        <p:nvPicPr>
          <p:cNvPr id="42" name="Picture 41"/>
          <p:cNvPicPr>
            <a:picLocks noChangeAspect="1"/>
          </p:cNvPicPr>
          <p:nvPr/>
        </p:nvPicPr>
        <p:blipFill rotWithShape="1">
          <a:blip r:embed="rId26"/>
          <a:srcRect l="8176" t="14009" r="14419" b="13430"/>
          <a:stretch/>
        </p:blipFill>
        <p:spPr>
          <a:xfrm>
            <a:off x="5881957" y="3408768"/>
            <a:ext cx="405341" cy="245863"/>
          </a:xfrm>
          <a:prstGeom prst="rect">
            <a:avLst/>
          </a:prstGeom>
        </p:spPr>
      </p:pic>
      <p:pic>
        <p:nvPicPr>
          <p:cNvPr id="56" name="Picture 55"/>
          <p:cNvPicPr>
            <a:picLocks noChangeAspect="1"/>
          </p:cNvPicPr>
          <p:nvPr/>
        </p:nvPicPr>
        <p:blipFill>
          <a:blip r:embed="rId27"/>
          <a:stretch>
            <a:fillRect/>
          </a:stretch>
        </p:blipFill>
        <p:spPr>
          <a:xfrm>
            <a:off x="5162350" y="3161675"/>
            <a:ext cx="333586" cy="333586"/>
          </a:xfrm>
          <a:prstGeom prst="rect">
            <a:avLst/>
          </a:prstGeom>
        </p:spPr>
      </p:pic>
      <p:pic>
        <p:nvPicPr>
          <p:cNvPr id="58" name="Picture 57"/>
          <p:cNvPicPr>
            <a:picLocks noChangeAspect="1"/>
          </p:cNvPicPr>
          <p:nvPr/>
        </p:nvPicPr>
        <p:blipFill>
          <a:blip r:embed="rId28"/>
          <a:stretch>
            <a:fillRect/>
          </a:stretch>
        </p:blipFill>
        <p:spPr>
          <a:xfrm>
            <a:off x="5334000" y="2865751"/>
            <a:ext cx="320811" cy="211196"/>
          </a:xfrm>
          <a:prstGeom prst="rect">
            <a:avLst/>
          </a:prstGeom>
        </p:spPr>
      </p:pic>
      <p:pic>
        <p:nvPicPr>
          <p:cNvPr id="25" name="Picture 24"/>
          <p:cNvPicPr>
            <a:picLocks noChangeAspect="1"/>
          </p:cNvPicPr>
          <p:nvPr/>
        </p:nvPicPr>
        <p:blipFill>
          <a:blip r:embed="rId29"/>
          <a:stretch>
            <a:fillRect/>
          </a:stretch>
        </p:blipFill>
        <p:spPr>
          <a:xfrm>
            <a:off x="6776789" y="2535619"/>
            <a:ext cx="400921" cy="300691"/>
          </a:xfrm>
          <a:prstGeom prst="rect">
            <a:avLst/>
          </a:prstGeom>
        </p:spPr>
      </p:pic>
      <p:pic>
        <p:nvPicPr>
          <p:cNvPr id="59" name="Picture 58"/>
          <p:cNvPicPr>
            <a:picLocks noChangeAspect="1"/>
          </p:cNvPicPr>
          <p:nvPr/>
        </p:nvPicPr>
        <p:blipFill>
          <a:blip r:embed="rId30"/>
          <a:stretch>
            <a:fillRect/>
          </a:stretch>
        </p:blipFill>
        <p:spPr>
          <a:xfrm>
            <a:off x="3625519" y="3473475"/>
            <a:ext cx="336881" cy="418486"/>
          </a:xfrm>
          <a:prstGeom prst="rect">
            <a:avLst/>
          </a:prstGeom>
        </p:spPr>
      </p:pic>
      <p:pic>
        <p:nvPicPr>
          <p:cNvPr id="61" name="Picture 60"/>
          <p:cNvPicPr>
            <a:picLocks noChangeAspect="1"/>
          </p:cNvPicPr>
          <p:nvPr/>
        </p:nvPicPr>
        <p:blipFill>
          <a:blip r:embed="rId31"/>
          <a:stretch>
            <a:fillRect/>
          </a:stretch>
        </p:blipFill>
        <p:spPr>
          <a:xfrm>
            <a:off x="2913595" y="3115407"/>
            <a:ext cx="946484" cy="344175"/>
          </a:xfrm>
          <a:prstGeom prst="rect">
            <a:avLst/>
          </a:prstGeom>
        </p:spPr>
      </p:pic>
      <p:pic>
        <p:nvPicPr>
          <p:cNvPr id="62" name="Picture 61"/>
          <p:cNvPicPr>
            <a:picLocks noChangeAspect="1"/>
          </p:cNvPicPr>
          <p:nvPr/>
        </p:nvPicPr>
        <p:blipFill>
          <a:blip r:embed="rId32"/>
          <a:stretch>
            <a:fillRect/>
          </a:stretch>
        </p:blipFill>
        <p:spPr>
          <a:xfrm>
            <a:off x="5715000" y="2852839"/>
            <a:ext cx="768430" cy="221489"/>
          </a:xfrm>
          <a:prstGeom prst="rect">
            <a:avLst/>
          </a:prstGeom>
        </p:spPr>
      </p:pic>
      <p:pic>
        <p:nvPicPr>
          <p:cNvPr id="64" name="Picture 63"/>
          <p:cNvPicPr>
            <a:picLocks noChangeAspect="1"/>
          </p:cNvPicPr>
          <p:nvPr/>
        </p:nvPicPr>
        <p:blipFill>
          <a:blip r:embed="rId33"/>
          <a:stretch>
            <a:fillRect/>
          </a:stretch>
        </p:blipFill>
        <p:spPr>
          <a:xfrm>
            <a:off x="6521635" y="2723681"/>
            <a:ext cx="317019" cy="377985"/>
          </a:xfrm>
          <a:prstGeom prst="rect">
            <a:avLst/>
          </a:prstGeom>
        </p:spPr>
      </p:pic>
      <p:pic>
        <p:nvPicPr>
          <p:cNvPr id="65" name="Picture 64"/>
          <p:cNvPicPr>
            <a:picLocks noChangeAspect="1"/>
          </p:cNvPicPr>
          <p:nvPr/>
        </p:nvPicPr>
        <p:blipFill rotWithShape="1">
          <a:blip r:embed="rId34"/>
          <a:srcRect l="6869" t="23565" r="6869" b="26348"/>
          <a:stretch/>
        </p:blipFill>
        <p:spPr>
          <a:xfrm>
            <a:off x="2648465" y="3991235"/>
            <a:ext cx="518934" cy="301317"/>
          </a:xfrm>
          <a:prstGeom prst="rect">
            <a:avLst/>
          </a:prstGeom>
        </p:spPr>
      </p:pic>
      <p:pic>
        <p:nvPicPr>
          <p:cNvPr id="69" name="Picture 68"/>
          <p:cNvPicPr>
            <a:picLocks noChangeAspect="1"/>
          </p:cNvPicPr>
          <p:nvPr/>
        </p:nvPicPr>
        <p:blipFill>
          <a:blip r:embed="rId35"/>
          <a:stretch>
            <a:fillRect/>
          </a:stretch>
        </p:blipFill>
        <p:spPr>
          <a:xfrm>
            <a:off x="3245415" y="3473475"/>
            <a:ext cx="360204" cy="452828"/>
          </a:xfrm>
          <a:prstGeom prst="rect">
            <a:avLst/>
          </a:prstGeom>
        </p:spPr>
      </p:pic>
      <p:pic>
        <p:nvPicPr>
          <p:cNvPr id="70" name="Picture 69"/>
          <p:cNvPicPr>
            <a:picLocks noChangeAspect="1"/>
          </p:cNvPicPr>
          <p:nvPr/>
        </p:nvPicPr>
        <p:blipFill rotWithShape="1">
          <a:blip r:embed="rId36"/>
          <a:srcRect l="5406" t="27778" r="3623" b="25000"/>
          <a:stretch/>
        </p:blipFill>
        <p:spPr>
          <a:xfrm>
            <a:off x="6470714" y="4743176"/>
            <a:ext cx="1110105" cy="185018"/>
          </a:xfrm>
          <a:prstGeom prst="rect">
            <a:avLst/>
          </a:prstGeom>
        </p:spPr>
      </p:pic>
      <p:pic>
        <p:nvPicPr>
          <p:cNvPr id="57" name="Picture 56"/>
          <p:cNvPicPr>
            <a:picLocks noChangeAspect="1"/>
          </p:cNvPicPr>
          <p:nvPr/>
        </p:nvPicPr>
        <p:blipFill>
          <a:blip r:embed="rId37"/>
          <a:stretch>
            <a:fillRect/>
          </a:stretch>
        </p:blipFill>
        <p:spPr>
          <a:xfrm>
            <a:off x="6838654" y="4955104"/>
            <a:ext cx="1031145" cy="282018"/>
          </a:xfrm>
          <a:prstGeom prst="rect">
            <a:avLst/>
          </a:prstGeom>
        </p:spPr>
      </p:pic>
      <p:pic>
        <p:nvPicPr>
          <p:cNvPr id="71" name="Picture 70"/>
          <p:cNvPicPr>
            <a:picLocks noChangeAspect="1"/>
          </p:cNvPicPr>
          <p:nvPr/>
        </p:nvPicPr>
        <p:blipFill rotWithShape="1">
          <a:blip r:embed="rId38"/>
          <a:srcRect l="11534" t="11116" r="10760" b="14343"/>
          <a:stretch/>
        </p:blipFill>
        <p:spPr>
          <a:xfrm>
            <a:off x="7670415" y="3859928"/>
            <a:ext cx="504228" cy="401674"/>
          </a:xfrm>
          <a:prstGeom prst="rect">
            <a:avLst/>
          </a:prstGeom>
        </p:spPr>
      </p:pic>
      <p:pic>
        <p:nvPicPr>
          <p:cNvPr id="72" name="Picture 71"/>
          <p:cNvPicPr>
            <a:picLocks noChangeAspect="1"/>
          </p:cNvPicPr>
          <p:nvPr/>
        </p:nvPicPr>
        <p:blipFill>
          <a:blip r:embed="rId39"/>
          <a:stretch>
            <a:fillRect/>
          </a:stretch>
        </p:blipFill>
        <p:spPr>
          <a:xfrm>
            <a:off x="3250949" y="3980134"/>
            <a:ext cx="297284" cy="385300"/>
          </a:xfrm>
          <a:prstGeom prst="rect">
            <a:avLst/>
          </a:prstGeom>
        </p:spPr>
      </p:pic>
      <p:pic>
        <p:nvPicPr>
          <p:cNvPr id="74" name="Picture 73"/>
          <p:cNvPicPr>
            <a:picLocks noChangeAspect="1"/>
          </p:cNvPicPr>
          <p:nvPr/>
        </p:nvPicPr>
        <p:blipFill>
          <a:blip r:embed="rId40"/>
          <a:stretch>
            <a:fillRect/>
          </a:stretch>
        </p:blipFill>
        <p:spPr>
          <a:xfrm>
            <a:off x="4100222" y="2789411"/>
            <a:ext cx="372194" cy="372194"/>
          </a:xfrm>
          <a:prstGeom prst="rect">
            <a:avLst/>
          </a:prstGeom>
        </p:spPr>
      </p:pic>
      <p:pic>
        <p:nvPicPr>
          <p:cNvPr id="75" name="Picture 74"/>
          <p:cNvPicPr>
            <a:picLocks noChangeAspect="1"/>
          </p:cNvPicPr>
          <p:nvPr/>
        </p:nvPicPr>
        <p:blipFill>
          <a:blip r:embed="rId41"/>
          <a:stretch>
            <a:fillRect/>
          </a:stretch>
        </p:blipFill>
        <p:spPr>
          <a:xfrm>
            <a:off x="4788746" y="3785915"/>
            <a:ext cx="514504" cy="214008"/>
          </a:xfrm>
          <a:prstGeom prst="rect">
            <a:avLst/>
          </a:prstGeom>
        </p:spPr>
      </p:pic>
      <p:pic>
        <p:nvPicPr>
          <p:cNvPr id="68" name="Picture 67"/>
          <p:cNvPicPr>
            <a:picLocks noChangeAspect="1"/>
          </p:cNvPicPr>
          <p:nvPr/>
        </p:nvPicPr>
        <p:blipFill>
          <a:blip r:embed="rId42"/>
          <a:stretch>
            <a:fillRect/>
          </a:stretch>
        </p:blipFill>
        <p:spPr>
          <a:xfrm>
            <a:off x="5192227" y="3528082"/>
            <a:ext cx="444685" cy="341455"/>
          </a:xfrm>
          <a:prstGeom prst="rect">
            <a:avLst/>
          </a:prstGeom>
        </p:spPr>
      </p:pic>
      <p:pic>
        <p:nvPicPr>
          <p:cNvPr id="76" name="Picture 75"/>
          <p:cNvPicPr>
            <a:picLocks noChangeAspect="1"/>
          </p:cNvPicPr>
          <p:nvPr/>
        </p:nvPicPr>
        <p:blipFill>
          <a:blip r:embed="rId43"/>
          <a:stretch>
            <a:fillRect/>
          </a:stretch>
        </p:blipFill>
        <p:spPr>
          <a:xfrm>
            <a:off x="7136224" y="4930872"/>
            <a:ext cx="688878" cy="157859"/>
          </a:xfrm>
          <a:prstGeom prst="rect">
            <a:avLst/>
          </a:prstGeom>
        </p:spPr>
      </p:pic>
      <p:pic>
        <p:nvPicPr>
          <p:cNvPr id="21" name="Picture 20"/>
          <p:cNvPicPr>
            <a:picLocks noChangeAspect="1"/>
          </p:cNvPicPr>
          <p:nvPr/>
        </p:nvPicPr>
        <p:blipFill>
          <a:blip r:embed="rId44"/>
          <a:stretch>
            <a:fillRect/>
          </a:stretch>
        </p:blipFill>
        <p:spPr>
          <a:xfrm>
            <a:off x="5914390" y="4027251"/>
            <a:ext cx="363180" cy="366812"/>
          </a:xfrm>
          <a:prstGeom prst="rect">
            <a:avLst/>
          </a:prstGeom>
        </p:spPr>
      </p:pic>
      <p:pic>
        <p:nvPicPr>
          <p:cNvPr id="77" name="Picture 76"/>
          <p:cNvPicPr>
            <a:picLocks noChangeAspect="1"/>
          </p:cNvPicPr>
          <p:nvPr/>
        </p:nvPicPr>
        <p:blipFill>
          <a:blip r:embed="rId45"/>
          <a:stretch>
            <a:fillRect/>
          </a:stretch>
        </p:blipFill>
        <p:spPr>
          <a:xfrm>
            <a:off x="5311573" y="4144202"/>
            <a:ext cx="605863" cy="302932"/>
          </a:xfrm>
          <a:prstGeom prst="rect">
            <a:avLst/>
          </a:prstGeom>
        </p:spPr>
      </p:pic>
      <p:pic>
        <p:nvPicPr>
          <p:cNvPr id="10" name="Picture 9"/>
          <p:cNvPicPr>
            <a:picLocks noChangeAspect="1"/>
          </p:cNvPicPr>
          <p:nvPr/>
        </p:nvPicPr>
        <p:blipFill>
          <a:blip r:embed="rId46"/>
          <a:stretch>
            <a:fillRect/>
          </a:stretch>
        </p:blipFill>
        <p:spPr>
          <a:xfrm>
            <a:off x="5843044" y="3868554"/>
            <a:ext cx="1400787" cy="144646"/>
          </a:xfrm>
          <a:prstGeom prst="rect">
            <a:avLst/>
          </a:prstGeom>
        </p:spPr>
      </p:pic>
      <p:sp>
        <p:nvSpPr>
          <p:cNvPr id="52" name="TextBox 51"/>
          <p:cNvSpPr txBox="1"/>
          <p:nvPr/>
        </p:nvSpPr>
        <p:spPr>
          <a:xfrm>
            <a:off x="527908" y="2427514"/>
            <a:ext cx="5756173" cy="2508379"/>
          </a:xfrm>
          <a:prstGeom prst="rect">
            <a:avLst/>
          </a:prstGeom>
          <a:solidFill>
            <a:schemeClr val="bg1">
              <a:lumMod val="95000"/>
            </a:schemeClr>
          </a:solidFill>
          <a:ln w="38100">
            <a:solidFill>
              <a:srgbClr val="0095DD"/>
            </a:solidFill>
          </a:ln>
        </p:spPr>
        <p:txBody>
          <a:bodyPr wrap="square" rtlCol="0">
            <a:spAutoFit/>
          </a:bodyPr>
          <a:lstStyle/>
          <a:p>
            <a:r>
              <a:rPr lang="en-US" sz="2000" dirty="0"/>
              <a:t>“A nonprofit's reputation for fairness and transparency could be called into question and public confidence in the work threatened. Public confidence is a nonprofit's greatest asset. Please oppose changes to this tax policy.”</a:t>
            </a:r>
          </a:p>
          <a:p>
            <a:pPr algn="r"/>
            <a:r>
              <a:rPr lang="en-US" sz="2000" b="1" dirty="0"/>
              <a:t>Lowell Telecommunications Corp.</a:t>
            </a:r>
          </a:p>
          <a:p>
            <a:pPr algn="r"/>
            <a:r>
              <a:rPr lang="en-US" sz="2000" dirty="0"/>
              <a:t>Lowell</a:t>
            </a:r>
          </a:p>
          <a:p>
            <a:pPr algn="r"/>
            <a:endParaRPr lang="en-US" sz="500" dirty="0"/>
          </a:p>
          <a:p>
            <a:pPr algn="r"/>
            <a:endParaRPr lang="en-US" sz="1200" dirty="0">
              <a:latin typeface="Franklin Gothic Book" panose="020B0503020102020204" pitchFamily="34" charset="0"/>
              <a:ea typeface="Calibri" panose="020F0502020204030204" pitchFamily="34" charset="0"/>
            </a:endParaRPr>
          </a:p>
        </p:txBody>
      </p:sp>
      <p:pic>
        <p:nvPicPr>
          <p:cNvPr id="4" name="Picture 3"/>
          <p:cNvPicPr>
            <a:picLocks noChangeAspect="1"/>
          </p:cNvPicPr>
          <p:nvPr/>
        </p:nvPicPr>
        <p:blipFill>
          <a:blip r:embed="rId28"/>
          <a:stretch>
            <a:fillRect/>
          </a:stretch>
        </p:blipFill>
        <p:spPr>
          <a:xfrm>
            <a:off x="618517" y="4132632"/>
            <a:ext cx="1065200" cy="701241"/>
          </a:xfrm>
          <a:prstGeom prst="rect">
            <a:avLst/>
          </a:prstGeom>
        </p:spPr>
      </p:pic>
    </p:spTree>
    <p:extLst>
      <p:ext uri="{BB962C8B-B14F-4D97-AF65-F5344CB8AC3E}">
        <p14:creationId xmlns:p14="http://schemas.microsoft.com/office/powerpoint/2010/main" val="453143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09BFF"/>
                </a:solidFill>
                <a:effectLst>
                  <a:outerShdw blurRad="38100" dist="38100" dir="2700000" algn="tl">
                    <a:srgbClr val="000000">
                      <a:alpha val="43137"/>
                    </a:srgbClr>
                  </a:outerShdw>
                </a:effectLst>
              </a:rPr>
              <a:t>What </a:t>
            </a:r>
            <a:r>
              <a:rPr lang="en-US" dirty="0" err="1">
                <a:solidFill>
                  <a:srgbClr val="209BFF"/>
                </a:solidFill>
                <a:effectLst>
                  <a:outerShdw blurRad="38100" dist="38100" dir="2700000" algn="tl">
                    <a:srgbClr val="000000">
                      <a:alpha val="43137"/>
                    </a:srgbClr>
                  </a:outerShdw>
                </a:effectLst>
              </a:rPr>
              <a:t>Massachusettsans</a:t>
            </a:r>
            <a:br>
              <a:rPr lang="en-US" dirty="0">
                <a:solidFill>
                  <a:srgbClr val="209BFF"/>
                </a:solidFill>
                <a:effectLst>
                  <a:outerShdw blurRad="38100" dist="38100" dir="2700000" algn="tl">
                    <a:srgbClr val="000000">
                      <a:alpha val="43137"/>
                    </a:srgbClr>
                  </a:outerShdw>
                </a:effectLst>
              </a:rPr>
            </a:br>
            <a:r>
              <a:rPr lang="en-US" dirty="0">
                <a:solidFill>
                  <a:srgbClr val="209BFF"/>
                </a:solidFill>
                <a:effectLst>
                  <a:outerShdw blurRad="38100" dist="38100" dir="2700000" algn="tl">
                    <a:srgbClr val="000000">
                      <a:alpha val="43137"/>
                    </a:srgbClr>
                  </a:outerShdw>
                </a:effectLst>
              </a:rPr>
              <a:t>are Saying</a:t>
            </a:r>
            <a:endParaRPr lang="en-US" dirty="0"/>
          </a:p>
        </p:txBody>
      </p:sp>
      <p:pic>
        <p:nvPicPr>
          <p:cNvPr id="3" name="Picture 2"/>
          <p:cNvPicPr>
            <a:picLocks noChangeAspect="1"/>
          </p:cNvPicPr>
          <p:nvPr/>
        </p:nvPicPr>
        <p:blipFill>
          <a:blip r:embed="rId2"/>
          <a:stretch>
            <a:fillRect/>
          </a:stretch>
        </p:blipFill>
        <p:spPr>
          <a:xfrm>
            <a:off x="2506676" y="2380034"/>
            <a:ext cx="6400800" cy="3872268"/>
          </a:xfrm>
          <a:prstGeom prst="rect">
            <a:avLst/>
          </a:prstGeom>
        </p:spPr>
      </p:pic>
      <p:pic>
        <p:nvPicPr>
          <p:cNvPr id="7" name="Picture 6"/>
          <p:cNvPicPr>
            <a:picLocks noChangeAspect="1"/>
          </p:cNvPicPr>
          <p:nvPr/>
        </p:nvPicPr>
        <p:blipFill>
          <a:blip r:embed="rId3"/>
          <a:stretch>
            <a:fillRect/>
          </a:stretch>
        </p:blipFill>
        <p:spPr>
          <a:xfrm>
            <a:off x="3981776" y="3188400"/>
            <a:ext cx="1170640" cy="597515"/>
          </a:xfrm>
          <a:prstGeom prst="rect">
            <a:avLst/>
          </a:prstGeom>
        </p:spPr>
      </p:pic>
      <p:pic>
        <p:nvPicPr>
          <p:cNvPr id="16" name="Picture 15"/>
          <p:cNvPicPr>
            <a:picLocks noChangeAspect="1"/>
          </p:cNvPicPr>
          <p:nvPr/>
        </p:nvPicPr>
        <p:blipFill>
          <a:blip r:embed="rId4"/>
          <a:stretch>
            <a:fillRect/>
          </a:stretch>
        </p:blipFill>
        <p:spPr>
          <a:xfrm>
            <a:off x="8279255" y="5904898"/>
            <a:ext cx="636145" cy="396655"/>
          </a:xfrm>
          <a:prstGeom prst="rect">
            <a:avLst/>
          </a:prstGeom>
        </p:spPr>
      </p:pic>
      <p:pic>
        <p:nvPicPr>
          <p:cNvPr id="27" name="Picture 26"/>
          <p:cNvPicPr>
            <a:picLocks noChangeAspect="1"/>
          </p:cNvPicPr>
          <p:nvPr/>
        </p:nvPicPr>
        <p:blipFill rotWithShape="1">
          <a:blip r:embed="rId5"/>
          <a:srcRect l="18724" t="36975" r="21276" b="48235"/>
          <a:stretch/>
        </p:blipFill>
        <p:spPr>
          <a:xfrm>
            <a:off x="6379310" y="4027251"/>
            <a:ext cx="1066800" cy="203200"/>
          </a:xfrm>
          <a:prstGeom prst="rect">
            <a:avLst/>
          </a:prstGeom>
        </p:spPr>
      </p:pic>
      <p:pic>
        <p:nvPicPr>
          <p:cNvPr id="31" name="Picture 30"/>
          <p:cNvPicPr>
            <a:picLocks noChangeAspect="1"/>
          </p:cNvPicPr>
          <p:nvPr/>
        </p:nvPicPr>
        <p:blipFill rotWithShape="1">
          <a:blip r:embed="rId6"/>
          <a:srcRect l="1674" t="1741" r="4301" b="5873"/>
          <a:stretch/>
        </p:blipFill>
        <p:spPr>
          <a:xfrm>
            <a:off x="3596168" y="4169180"/>
            <a:ext cx="1143000" cy="228600"/>
          </a:xfrm>
          <a:prstGeom prst="rect">
            <a:avLst/>
          </a:prstGeom>
        </p:spPr>
      </p:pic>
      <p:pic>
        <p:nvPicPr>
          <p:cNvPr id="33" name="Picture 32"/>
          <p:cNvPicPr>
            <a:picLocks noChangeAspect="1"/>
          </p:cNvPicPr>
          <p:nvPr/>
        </p:nvPicPr>
        <p:blipFill>
          <a:blip r:embed="rId7"/>
          <a:stretch>
            <a:fillRect/>
          </a:stretch>
        </p:blipFill>
        <p:spPr>
          <a:xfrm>
            <a:off x="6306780" y="4241829"/>
            <a:ext cx="312638" cy="331397"/>
          </a:xfrm>
          <a:prstGeom prst="rect">
            <a:avLst/>
          </a:prstGeom>
        </p:spPr>
      </p:pic>
      <p:pic>
        <p:nvPicPr>
          <p:cNvPr id="34" name="Picture 33"/>
          <p:cNvPicPr>
            <a:picLocks noChangeAspect="1"/>
          </p:cNvPicPr>
          <p:nvPr/>
        </p:nvPicPr>
        <p:blipFill rotWithShape="1">
          <a:blip r:embed="rId8"/>
          <a:srcRect l="5667" t="1720" r="9211" b="7576"/>
          <a:stretch/>
        </p:blipFill>
        <p:spPr>
          <a:xfrm>
            <a:off x="2762468" y="3470683"/>
            <a:ext cx="457200" cy="509451"/>
          </a:xfrm>
          <a:prstGeom prst="rect">
            <a:avLst/>
          </a:prstGeom>
        </p:spPr>
      </p:pic>
      <p:pic>
        <p:nvPicPr>
          <p:cNvPr id="35" name="Picture 34"/>
          <p:cNvPicPr>
            <a:picLocks noChangeAspect="1"/>
          </p:cNvPicPr>
          <p:nvPr/>
        </p:nvPicPr>
        <p:blipFill>
          <a:blip r:embed="rId9"/>
          <a:stretch>
            <a:fillRect/>
          </a:stretch>
        </p:blipFill>
        <p:spPr>
          <a:xfrm>
            <a:off x="5518195" y="3078692"/>
            <a:ext cx="928633" cy="321743"/>
          </a:xfrm>
          <a:prstGeom prst="rect">
            <a:avLst/>
          </a:prstGeom>
        </p:spPr>
      </p:pic>
      <p:pic>
        <p:nvPicPr>
          <p:cNvPr id="38" name="Picture 37"/>
          <p:cNvPicPr>
            <a:picLocks noChangeAspect="1"/>
          </p:cNvPicPr>
          <p:nvPr/>
        </p:nvPicPr>
        <p:blipFill rotWithShape="1">
          <a:blip r:embed="rId10"/>
          <a:srcRect t="16830"/>
          <a:stretch/>
        </p:blipFill>
        <p:spPr>
          <a:xfrm>
            <a:off x="6402007" y="3107355"/>
            <a:ext cx="662451" cy="279869"/>
          </a:xfrm>
          <a:prstGeom prst="rect">
            <a:avLst/>
          </a:prstGeom>
        </p:spPr>
      </p:pic>
      <p:pic>
        <p:nvPicPr>
          <p:cNvPr id="39" name="Picture 38"/>
          <p:cNvPicPr>
            <a:picLocks noChangeAspect="1"/>
          </p:cNvPicPr>
          <p:nvPr/>
        </p:nvPicPr>
        <p:blipFill>
          <a:blip r:embed="rId11"/>
          <a:stretch>
            <a:fillRect/>
          </a:stretch>
        </p:blipFill>
        <p:spPr>
          <a:xfrm>
            <a:off x="7103250" y="4210657"/>
            <a:ext cx="338560" cy="354112"/>
          </a:xfrm>
          <a:prstGeom prst="rect">
            <a:avLst/>
          </a:prstGeom>
        </p:spPr>
      </p:pic>
      <p:pic>
        <p:nvPicPr>
          <p:cNvPr id="40" name="Picture 39"/>
          <p:cNvPicPr>
            <a:picLocks noChangeAspect="1"/>
          </p:cNvPicPr>
          <p:nvPr/>
        </p:nvPicPr>
        <p:blipFill>
          <a:blip r:embed="rId12"/>
          <a:stretch>
            <a:fillRect/>
          </a:stretch>
        </p:blipFill>
        <p:spPr>
          <a:xfrm>
            <a:off x="4558059" y="2852839"/>
            <a:ext cx="701737" cy="246705"/>
          </a:xfrm>
          <a:prstGeom prst="rect">
            <a:avLst/>
          </a:prstGeom>
        </p:spPr>
      </p:pic>
      <p:pic>
        <p:nvPicPr>
          <p:cNvPr id="41" name="Picture 40"/>
          <p:cNvPicPr>
            <a:picLocks noChangeAspect="1"/>
          </p:cNvPicPr>
          <p:nvPr/>
        </p:nvPicPr>
        <p:blipFill rotWithShape="1">
          <a:blip r:embed="rId13"/>
          <a:srcRect l="6349" t="5705" r="4762" b="5406"/>
          <a:stretch/>
        </p:blipFill>
        <p:spPr>
          <a:xfrm>
            <a:off x="5408628" y="3856185"/>
            <a:ext cx="514655" cy="330850"/>
          </a:xfrm>
          <a:prstGeom prst="rect">
            <a:avLst/>
          </a:prstGeom>
        </p:spPr>
      </p:pic>
      <p:pic>
        <p:nvPicPr>
          <p:cNvPr id="43" name="Picture 42"/>
          <p:cNvPicPr>
            <a:picLocks noChangeAspect="1"/>
          </p:cNvPicPr>
          <p:nvPr/>
        </p:nvPicPr>
        <p:blipFill>
          <a:blip r:embed="rId14"/>
          <a:stretch>
            <a:fillRect/>
          </a:stretch>
        </p:blipFill>
        <p:spPr>
          <a:xfrm>
            <a:off x="3554005" y="3848087"/>
            <a:ext cx="833448" cy="344526"/>
          </a:xfrm>
          <a:prstGeom prst="rect">
            <a:avLst/>
          </a:prstGeom>
        </p:spPr>
      </p:pic>
      <p:pic>
        <p:nvPicPr>
          <p:cNvPr id="44" name="Picture 43"/>
          <p:cNvPicPr>
            <a:picLocks noChangeAspect="1"/>
          </p:cNvPicPr>
          <p:nvPr/>
        </p:nvPicPr>
        <p:blipFill>
          <a:blip r:embed="rId15"/>
          <a:stretch>
            <a:fillRect/>
          </a:stretch>
        </p:blipFill>
        <p:spPr>
          <a:xfrm>
            <a:off x="7971121" y="5057137"/>
            <a:ext cx="660253" cy="264101"/>
          </a:xfrm>
          <a:prstGeom prst="rect">
            <a:avLst/>
          </a:prstGeom>
        </p:spPr>
      </p:pic>
      <p:pic>
        <p:nvPicPr>
          <p:cNvPr id="45" name="Picture 44"/>
          <p:cNvPicPr>
            <a:picLocks noChangeAspect="1"/>
          </p:cNvPicPr>
          <p:nvPr/>
        </p:nvPicPr>
        <p:blipFill>
          <a:blip r:embed="rId16"/>
          <a:stretch>
            <a:fillRect/>
          </a:stretch>
        </p:blipFill>
        <p:spPr>
          <a:xfrm>
            <a:off x="7272530" y="5349798"/>
            <a:ext cx="852515" cy="150911"/>
          </a:xfrm>
          <a:prstGeom prst="rect">
            <a:avLst/>
          </a:prstGeom>
        </p:spPr>
      </p:pic>
      <p:pic>
        <p:nvPicPr>
          <p:cNvPr id="46" name="Picture 45"/>
          <p:cNvPicPr>
            <a:picLocks noChangeAspect="1"/>
          </p:cNvPicPr>
          <p:nvPr/>
        </p:nvPicPr>
        <p:blipFill>
          <a:blip r:embed="rId17"/>
          <a:stretch>
            <a:fillRect/>
          </a:stretch>
        </p:blipFill>
        <p:spPr>
          <a:xfrm>
            <a:off x="2969205" y="2763108"/>
            <a:ext cx="1066800" cy="333717"/>
          </a:xfrm>
          <a:prstGeom prst="rect">
            <a:avLst/>
          </a:prstGeom>
        </p:spPr>
      </p:pic>
      <p:pic>
        <p:nvPicPr>
          <p:cNvPr id="48" name="Picture 47"/>
          <p:cNvPicPr>
            <a:picLocks noChangeAspect="1"/>
          </p:cNvPicPr>
          <p:nvPr/>
        </p:nvPicPr>
        <p:blipFill>
          <a:blip r:embed="rId18"/>
          <a:stretch>
            <a:fillRect/>
          </a:stretch>
        </p:blipFill>
        <p:spPr>
          <a:xfrm>
            <a:off x="4392152" y="3794314"/>
            <a:ext cx="334537" cy="334537"/>
          </a:xfrm>
          <a:prstGeom prst="rect">
            <a:avLst/>
          </a:prstGeom>
        </p:spPr>
      </p:pic>
      <p:pic>
        <p:nvPicPr>
          <p:cNvPr id="49" name="Picture 48"/>
          <p:cNvPicPr>
            <a:picLocks noChangeAspect="1"/>
          </p:cNvPicPr>
          <p:nvPr/>
        </p:nvPicPr>
        <p:blipFill>
          <a:blip r:embed="rId19"/>
          <a:stretch>
            <a:fillRect/>
          </a:stretch>
        </p:blipFill>
        <p:spPr>
          <a:xfrm>
            <a:off x="7056078" y="2852839"/>
            <a:ext cx="320699" cy="293974"/>
          </a:xfrm>
          <a:prstGeom prst="rect">
            <a:avLst/>
          </a:prstGeom>
        </p:spPr>
      </p:pic>
      <p:pic>
        <p:nvPicPr>
          <p:cNvPr id="50" name="Picture 49"/>
          <p:cNvPicPr>
            <a:picLocks noChangeAspect="1"/>
          </p:cNvPicPr>
          <p:nvPr/>
        </p:nvPicPr>
        <p:blipFill>
          <a:blip r:embed="rId20"/>
          <a:stretch>
            <a:fillRect/>
          </a:stretch>
        </p:blipFill>
        <p:spPr>
          <a:xfrm>
            <a:off x="6410125" y="4597343"/>
            <a:ext cx="1134251" cy="143478"/>
          </a:xfrm>
          <a:prstGeom prst="rect">
            <a:avLst/>
          </a:prstGeom>
        </p:spPr>
      </p:pic>
      <p:pic>
        <p:nvPicPr>
          <p:cNvPr id="51" name="Picture 50"/>
          <p:cNvPicPr>
            <a:picLocks noChangeAspect="1"/>
          </p:cNvPicPr>
          <p:nvPr/>
        </p:nvPicPr>
        <p:blipFill rotWithShape="1">
          <a:blip r:embed="rId21"/>
          <a:srcRect l="4043" t="5000" r="3956" b="5000"/>
          <a:stretch/>
        </p:blipFill>
        <p:spPr>
          <a:xfrm>
            <a:off x="6688501" y="4250772"/>
            <a:ext cx="405774" cy="317562"/>
          </a:xfrm>
          <a:prstGeom prst="rect">
            <a:avLst/>
          </a:prstGeom>
        </p:spPr>
      </p:pic>
      <p:pic>
        <p:nvPicPr>
          <p:cNvPr id="53" name="Picture 52"/>
          <p:cNvPicPr>
            <a:picLocks noChangeAspect="1"/>
          </p:cNvPicPr>
          <p:nvPr/>
        </p:nvPicPr>
        <p:blipFill>
          <a:blip r:embed="rId22"/>
          <a:stretch>
            <a:fillRect/>
          </a:stretch>
        </p:blipFill>
        <p:spPr>
          <a:xfrm>
            <a:off x="7325785" y="3324814"/>
            <a:ext cx="469500" cy="469500"/>
          </a:xfrm>
          <a:prstGeom prst="rect">
            <a:avLst/>
          </a:prstGeom>
        </p:spPr>
      </p:pic>
      <p:pic>
        <p:nvPicPr>
          <p:cNvPr id="54" name="Picture 53"/>
          <p:cNvPicPr>
            <a:picLocks noChangeAspect="1"/>
          </p:cNvPicPr>
          <p:nvPr/>
        </p:nvPicPr>
        <p:blipFill>
          <a:blip r:embed="rId23"/>
          <a:stretch>
            <a:fillRect/>
          </a:stretch>
        </p:blipFill>
        <p:spPr>
          <a:xfrm>
            <a:off x="4820930" y="4076568"/>
            <a:ext cx="492932" cy="320405"/>
          </a:xfrm>
          <a:prstGeom prst="rect">
            <a:avLst/>
          </a:prstGeom>
        </p:spPr>
      </p:pic>
      <p:pic>
        <p:nvPicPr>
          <p:cNvPr id="55" name="Picture 54"/>
          <p:cNvPicPr>
            <a:picLocks noChangeAspect="1"/>
          </p:cNvPicPr>
          <p:nvPr/>
        </p:nvPicPr>
        <p:blipFill rotWithShape="1">
          <a:blip r:embed="rId24"/>
          <a:srcRect r="5164" b="11266"/>
          <a:stretch/>
        </p:blipFill>
        <p:spPr>
          <a:xfrm>
            <a:off x="5553905" y="3459974"/>
            <a:ext cx="1184612" cy="359223"/>
          </a:xfrm>
          <a:prstGeom prst="rect">
            <a:avLst/>
          </a:prstGeom>
        </p:spPr>
      </p:pic>
      <p:pic>
        <p:nvPicPr>
          <p:cNvPr id="37" name="Picture 36"/>
          <p:cNvPicPr>
            <a:picLocks noChangeAspect="1"/>
          </p:cNvPicPr>
          <p:nvPr/>
        </p:nvPicPr>
        <p:blipFill>
          <a:blip r:embed="rId25"/>
          <a:stretch>
            <a:fillRect/>
          </a:stretch>
        </p:blipFill>
        <p:spPr>
          <a:xfrm>
            <a:off x="6297026" y="3415197"/>
            <a:ext cx="578414" cy="226972"/>
          </a:xfrm>
          <a:prstGeom prst="rect">
            <a:avLst/>
          </a:prstGeom>
        </p:spPr>
      </p:pic>
      <p:pic>
        <p:nvPicPr>
          <p:cNvPr id="42" name="Picture 41"/>
          <p:cNvPicPr>
            <a:picLocks noChangeAspect="1"/>
          </p:cNvPicPr>
          <p:nvPr/>
        </p:nvPicPr>
        <p:blipFill rotWithShape="1">
          <a:blip r:embed="rId26"/>
          <a:srcRect l="8176" t="14009" r="14419" b="13430"/>
          <a:stretch/>
        </p:blipFill>
        <p:spPr>
          <a:xfrm>
            <a:off x="5881957" y="3408768"/>
            <a:ext cx="405341" cy="245863"/>
          </a:xfrm>
          <a:prstGeom prst="rect">
            <a:avLst/>
          </a:prstGeom>
        </p:spPr>
      </p:pic>
      <p:pic>
        <p:nvPicPr>
          <p:cNvPr id="56" name="Picture 55"/>
          <p:cNvPicPr>
            <a:picLocks noChangeAspect="1"/>
          </p:cNvPicPr>
          <p:nvPr/>
        </p:nvPicPr>
        <p:blipFill>
          <a:blip r:embed="rId27"/>
          <a:stretch>
            <a:fillRect/>
          </a:stretch>
        </p:blipFill>
        <p:spPr>
          <a:xfrm>
            <a:off x="5162350" y="3161675"/>
            <a:ext cx="333586" cy="333586"/>
          </a:xfrm>
          <a:prstGeom prst="rect">
            <a:avLst/>
          </a:prstGeom>
        </p:spPr>
      </p:pic>
      <p:pic>
        <p:nvPicPr>
          <p:cNvPr id="58" name="Picture 57"/>
          <p:cNvPicPr>
            <a:picLocks noChangeAspect="1"/>
          </p:cNvPicPr>
          <p:nvPr/>
        </p:nvPicPr>
        <p:blipFill>
          <a:blip r:embed="rId28"/>
          <a:stretch>
            <a:fillRect/>
          </a:stretch>
        </p:blipFill>
        <p:spPr>
          <a:xfrm>
            <a:off x="5334000" y="2865751"/>
            <a:ext cx="320811" cy="211196"/>
          </a:xfrm>
          <a:prstGeom prst="rect">
            <a:avLst/>
          </a:prstGeom>
        </p:spPr>
      </p:pic>
      <p:pic>
        <p:nvPicPr>
          <p:cNvPr id="25" name="Picture 24"/>
          <p:cNvPicPr>
            <a:picLocks noChangeAspect="1"/>
          </p:cNvPicPr>
          <p:nvPr/>
        </p:nvPicPr>
        <p:blipFill>
          <a:blip r:embed="rId29"/>
          <a:stretch>
            <a:fillRect/>
          </a:stretch>
        </p:blipFill>
        <p:spPr>
          <a:xfrm>
            <a:off x="6776789" y="2535619"/>
            <a:ext cx="400921" cy="300691"/>
          </a:xfrm>
          <a:prstGeom prst="rect">
            <a:avLst/>
          </a:prstGeom>
        </p:spPr>
      </p:pic>
      <p:pic>
        <p:nvPicPr>
          <p:cNvPr id="59" name="Picture 58"/>
          <p:cNvPicPr>
            <a:picLocks noChangeAspect="1"/>
          </p:cNvPicPr>
          <p:nvPr/>
        </p:nvPicPr>
        <p:blipFill>
          <a:blip r:embed="rId30"/>
          <a:stretch>
            <a:fillRect/>
          </a:stretch>
        </p:blipFill>
        <p:spPr>
          <a:xfrm>
            <a:off x="3625519" y="3473475"/>
            <a:ext cx="336881" cy="418486"/>
          </a:xfrm>
          <a:prstGeom prst="rect">
            <a:avLst/>
          </a:prstGeom>
        </p:spPr>
      </p:pic>
      <p:pic>
        <p:nvPicPr>
          <p:cNvPr id="61" name="Picture 60"/>
          <p:cNvPicPr>
            <a:picLocks noChangeAspect="1"/>
          </p:cNvPicPr>
          <p:nvPr/>
        </p:nvPicPr>
        <p:blipFill>
          <a:blip r:embed="rId31"/>
          <a:stretch>
            <a:fillRect/>
          </a:stretch>
        </p:blipFill>
        <p:spPr>
          <a:xfrm>
            <a:off x="2913595" y="3115407"/>
            <a:ext cx="946484" cy="344175"/>
          </a:xfrm>
          <a:prstGeom prst="rect">
            <a:avLst/>
          </a:prstGeom>
        </p:spPr>
      </p:pic>
      <p:pic>
        <p:nvPicPr>
          <p:cNvPr id="62" name="Picture 61"/>
          <p:cNvPicPr>
            <a:picLocks noChangeAspect="1"/>
          </p:cNvPicPr>
          <p:nvPr/>
        </p:nvPicPr>
        <p:blipFill>
          <a:blip r:embed="rId32"/>
          <a:stretch>
            <a:fillRect/>
          </a:stretch>
        </p:blipFill>
        <p:spPr>
          <a:xfrm>
            <a:off x="5715000" y="2852839"/>
            <a:ext cx="768430" cy="221489"/>
          </a:xfrm>
          <a:prstGeom prst="rect">
            <a:avLst/>
          </a:prstGeom>
        </p:spPr>
      </p:pic>
      <p:pic>
        <p:nvPicPr>
          <p:cNvPr id="64" name="Picture 63"/>
          <p:cNvPicPr>
            <a:picLocks noChangeAspect="1"/>
          </p:cNvPicPr>
          <p:nvPr/>
        </p:nvPicPr>
        <p:blipFill>
          <a:blip r:embed="rId33"/>
          <a:stretch>
            <a:fillRect/>
          </a:stretch>
        </p:blipFill>
        <p:spPr>
          <a:xfrm>
            <a:off x="6521635" y="2723681"/>
            <a:ext cx="317019" cy="377985"/>
          </a:xfrm>
          <a:prstGeom prst="rect">
            <a:avLst/>
          </a:prstGeom>
        </p:spPr>
      </p:pic>
      <p:pic>
        <p:nvPicPr>
          <p:cNvPr id="65" name="Picture 64"/>
          <p:cNvPicPr>
            <a:picLocks noChangeAspect="1"/>
          </p:cNvPicPr>
          <p:nvPr/>
        </p:nvPicPr>
        <p:blipFill rotWithShape="1">
          <a:blip r:embed="rId34"/>
          <a:srcRect l="6869" t="23565" r="6869" b="26348"/>
          <a:stretch/>
        </p:blipFill>
        <p:spPr>
          <a:xfrm>
            <a:off x="2648465" y="3991235"/>
            <a:ext cx="518934" cy="301317"/>
          </a:xfrm>
          <a:prstGeom prst="rect">
            <a:avLst/>
          </a:prstGeom>
        </p:spPr>
      </p:pic>
      <p:pic>
        <p:nvPicPr>
          <p:cNvPr id="69" name="Picture 68"/>
          <p:cNvPicPr>
            <a:picLocks noChangeAspect="1"/>
          </p:cNvPicPr>
          <p:nvPr/>
        </p:nvPicPr>
        <p:blipFill>
          <a:blip r:embed="rId35"/>
          <a:stretch>
            <a:fillRect/>
          </a:stretch>
        </p:blipFill>
        <p:spPr>
          <a:xfrm>
            <a:off x="3245415" y="3473475"/>
            <a:ext cx="360204" cy="452828"/>
          </a:xfrm>
          <a:prstGeom prst="rect">
            <a:avLst/>
          </a:prstGeom>
        </p:spPr>
      </p:pic>
      <p:pic>
        <p:nvPicPr>
          <p:cNvPr id="70" name="Picture 69"/>
          <p:cNvPicPr>
            <a:picLocks noChangeAspect="1"/>
          </p:cNvPicPr>
          <p:nvPr/>
        </p:nvPicPr>
        <p:blipFill rotWithShape="1">
          <a:blip r:embed="rId36"/>
          <a:srcRect l="5406" t="27778" r="3623" b="25000"/>
          <a:stretch/>
        </p:blipFill>
        <p:spPr>
          <a:xfrm>
            <a:off x="6470714" y="4743176"/>
            <a:ext cx="1110105" cy="185018"/>
          </a:xfrm>
          <a:prstGeom prst="rect">
            <a:avLst/>
          </a:prstGeom>
        </p:spPr>
      </p:pic>
      <p:pic>
        <p:nvPicPr>
          <p:cNvPr id="57" name="Picture 56"/>
          <p:cNvPicPr>
            <a:picLocks noChangeAspect="1"/>
          </p:cNvPicPr>
          <p:nvPr/>
        </p:nvPicPr>
        <p:blipFill>
          <a:blip r:embed="rId37"/>
          <a:stretch>
            <a:fillRect/>
          </a:stretch>
        </p:blipFill>
        <p:spPr>
          <a:xfrm>
            <a:off x="6838654" y="4955104"/>
            <a:ext cx="1031145" cy="282018"/>
          </a:xfrm>
          <a:prstGeom prst="rect">
            <a:avLst/>
          </a:prstGeom>
        </p:spPr>
      </p:pic>
      <p:pic>
        <p:nvPicPr>
          <p:cNvPr id="71" name="Picture 70"/>
          <p:cNvPicPr>
            <a:picLocks noChangeAspect="1"/>
          </p:cNvPicPr>
          <p:nvPr/>
        </p:nvPicPr>
        <p:blipFill rotWithShape="1">
          <a:blip r:embed="rId38"/>
          <a:srcRect l="11534" t="11116" r="10760" b="14343"/>
          <a:stretch/>
        </p:blipFill>
        <p:spPr>
          <a:xfrm>
            <a:off x="7670415" y="3859928"/>
            <a:ext cx="504228" cy="401674"/>
          </a:xfrm>
          <a:prstGeom prst="rect">
            <a:avLst/>
          </a:prstGeom>
        </p:spPr>
      </p:pic>
      <p:pic>
        <p:nvPicPr>
          <p:cNvPr id="72" name="Picture 71"/>
          <p:cNvPicPr>
            <a:picLocks noChangeAspect="1"/>
          </p:cNvPicPr>
          <p:nvPr/>
        </p:nvPicPr>
        <p:blipFill>
          <a:blip r:embed="rId39"/>
          <a:stretch>
            <a:fillRect/>
          </a:stretch>
        </p:blipFill>
        <p:spPr>
          <a:xfrm>
            <a:off x="3250949" y="3980134"/>
            <a:ext cx="297284" cy="385300"/>
          </a:xfrm>
          <a:prstGeom prst="rect">
            <a:avLst/>
          </a:prstGeom>
        </p:spPr>
      </p:pic>
      <p:pic>
        <p:nvPicPr>
          <p:cNvPr id="74" name="Picture 73"/>
          <p:cNvPicPr>
            <a:picLocks noChangeAspect="1"/>
          </p:cNvPicPr>
          <p:nvPr/>
        </p:nvPicPr>
        <p:blipFill>
          <a:blip r:embed="rId40"/>
          <a:stretch>
            <a:fillRect/>
          </a:stretch>
        </p:blipFill>
        <p:spPr>
          <a:xfrm>
            <a:off x="4100222" y="2789411"/>
            <a:ext cx="372194" cy="372194"/>
          </a:xfrm>
          <a:prstGeom prst="rect">
            <a:avLst/>
          </a:prstGeom>
        </p:spPr>
      </p:pic>
      <p:pic>
        <p:nvPicPr>
          <p:cNvPr id="75" name="Picture 74"/>
          <p:cNvPicPr>
            <a:picLocks noChangeAspect="1"/>
          </p:cNvPicPr>
          <p:nvPr/>
        </p:nvPicPr>
        <p:blipFill>
          <a:blip r:embed="rId41"/>
          <a:stretch>
            <a:fillRect/>
          </a:stretch>
        </p:blipFill>
        <p:spPr>
          <a:xfrm>
            <a:off x="4788746" y="3785915"/>
            <a:ext cx="514504" cy="214008"/>
          </a:xfrm>
          <a:prstGeom prst="rect">
            <a:avLst/>
          </a:prstGeom>
        </p:spPr>
      </p:pic>
      <p:pic>
        <p:nvPicPr>
          <p:cNvPr id="68" name="Picture 67"/>
          <p:cNvPicPr>
            <a:picLocks noChangeAspect="1"/>
          </p:cNvPicPr>
          <p:nvPr/>
        </p:nvPicPr>
        <p:blipFill>
          <a:blip r:embed="rId42"/>
          <a:stretch>
            <a:fillRect/>
          </a:stretch>
        </p:blipFill>
        <p:spPr>
          <a:xfrm>
            <a:off x="5192227" y="3528082"/>
            <a:ext cx="444685" cy="341455"/>
          </a:xfrm>
          <a:prstGeom prst="rect">
            <a:avLst/>
          </a:prstGeom>
        </p:spPr>
      </p:pic>
      <p:pic>
        <p:nvPicPr>
          <p:cNvPr id="76" name="Picture 75"/>
          <p:cNvPicPr>
            <a:picLocks noChangeAspect="1"/>
          </p:cNvPicPr>
          <p:nvPr/>
        </p:nvPicPr>
        <p:blipFill>
          <a:blip r:embed="rId43"/>
          <a:stretch>
            <a:fillRect/>
          </a:stretch>
        </p:blipFill>
        <p:spPr>
          <a:xfrm>
            <a:off x="7136224" y="4930872"/>
            <a:ext cx="688878" cy="157859"/>
          </a:xfrm>
          <a:prstGeom prst="rect">
            <a:avLst/>
          </a:prstGeom>
        </p:spPr>
      </p:pic>
      <p:pic>
        <p:nvPicPr>
          <p:cNvPr id="21" name="Picture 20"/>
          <p:cNvPicPr>
            <a:picLocks noChangeAspect="1"/>
          </p:cNvPicPr>
          <p:nvPr/>
        </p:nvPicPr>
        <p:blipFill>
          <a:blip r:embed="rId44"/>
          <a:stretch>
            <a:fillRect/>
          </a:stretch>
        </p:blipFill>
        <p:spPr>
          <a:xfrm>
            <a:off x="5914390" y="4027251"/>
            <a:ext cx="363180" cy="366812"/>
          </a:xfrm>
          <a:prstGeom prst="rect">
            <a:avLst/>
          </a:prstGeom>
        </p:spPr>
      </p:pic>
      <p:pic>
        <p:nvPicPr>
          <p:cNvPr id="77" name="Picture 76"/>
          <p:cNvPicPr>
            <a:picLocks noChangeAspect="1"/>
          </p:cNvPicPr>
          <p:nvPr/>
        </p:nvPicPr>
        <p:blipFill>
          <a:blip r:embed="rId45"/>
          <a:stretch>
            <a:fillRect/>
          </a:stretch>
        </p:blipFill>
        <p:spPr>
          <a:xfrm>
            <a:off x="5311573" y="4144202"/>
            <a:ext cx="605863" cy="302932"/>
          </a:xfrm>
          <a:prstGeom prst="rect">
            <a:avLst/>
          </a:prstGeom>
        </p:spPr>
      </p:pic>
      <p:pic>
        <p:nvPicPr>
          <p:cNvPr id="10" name="Picture 9"/>
          <p:cNvPicPr>
            <a:picLocks noChangeAspect="1"/>
          </p:cNvPicPr>
          <p:nvPr/>
        </p:nvPicPr>
        <p:blipFill>
          <a:blip r:embed="rId46"/>
          <a:stretch>
            <a:fillRect/>
          </a:stretch>
        </p:blipFill>
        <p:spPr>
          <a:xfrm>
            <a:off x="5843044" y="3868554"/>
            <a:ext cx="1400787" cy="144646"/>
          </a:xfrm>
          <a:prstGeom prst="rect">
            <a:avLst/>
          </a:prstGeom>
        </p:spPr>
      </p:pic>
      <p:sp>
        <p:nvSpPr>
          <p:cNvPr id="52" name="TextBox 51"/>
          <p:cNvSpPr txBox="1"/>
          <p:nvPr/>
        </p:nvSpPr>
        <p:spPr>
          <a:xfrm>
            <a:off x="527908" y="2427514"/>
            <a:ext cx="5756173" cy="3616375"/>
          </a:xfrm>
          <a:prstGeom prst="rect">
            <a:avLst/>
          </a:prstGeom>
          <a:solidFill>
            <a:schemeClr val="bg1">
              <a:lumMod val="95000"/>
            </a:schemeClr>
          </a:solidFill>
          <a:ln w="38100">
            <a:solidFill>
              <a:srgbClr val="0095DD"/>
            </a:solidFill>
          </a:ln>
        </p:spPr>
        <p:txBody>
          <a:bodyPr wrap="square" rtlCol="0">
            <a:spAutoFit/>
          </a:bodyPr>
          <a:lstStyle/>
          <a:p>
            <a:r>
              <a:rPr lang="en-US" sz="2000" dirty="0"/>
              <a:t>“As a community organization we work with all residents and cannot be seen as being partisan. Weakening the Johnson Amendment could damage the meaning of the 501(c)(3) status and put doubt in </a:t>
            </a:r>
            <a:r>
              <a:rPr lang="en-US" sz="2000"/>
              <a:t>people's minds </a:t>
            </a:r>
            <a:r>
              <a:rPr lang="en-US" sz="2000" dirty="0"/>
              <a:t>and harm our fundraising efforts which would result in us not being able to provide important service to our community members.” </a:t>
            </a:r>
          </a:p>
          <a:p>
            <a:pPr algn="r"/>
            <a:r>
              <a:rPr lang="en-US" sz="2000" b="1" dirty="0"/>
              <a:t>Franklin County Community Development Corporation</a:t>
            </a:r>
          </a:p>
          <a:p>
            <a:pPr algn="r"/>
            <a:r>
              <a:rPr lang="en-US" sz="2000" dirty="0"/>
              <a:t>Greenfield</a:t>
            </a:r>
          </a:p>
          <a:p>
            <a:r>
              <a:rPr lang="en-US" sz="900" dirty="0">
                <a:latin typeface="Franklin Gothic Book" panose="020B0503020102020204" pitchFamily="34" charset="0"/>
                <a:ea typeface="Calibri" panose="020F0502020204030204" pitchFamily="34" charset="0"/>
              </a:rPr>
              <a:t> </a:t>
            </a:r>
            <a:endParaRPr lang="en-US" sz="2000" dirty="0">
              <a:latin typeface="Franklin Gothic Book" panose="020B0503020102020204" pitchFamily="34" charset="0"/>
              <a:ea typeface="Calibri" panose="020F0502020204030204" pitchFamily="34" charset="0"/>
            </a:endParaRPr>
          </a:p>
        </p:txBody>
      </p:sp>
    </p:spTree>
    <p:extLst>
      <p:ext uri="{BB962C8B-B14F-4D97-AF65-F5344CB8AC3E}">
        <p14:creationId xmlns:p14="http://schemas.microsoft.com/office/powerpoint/2010/main" val="38479312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534400" cy="914400"/>
          </a:xfrm>
        </p:spPr>
        <p:txBody>
          <a:bodyPr/>
          <a:lstStyle/>
          <a:p>
            <a:r>
              <a:rPr lang="en-US" dirty="0">
                <a:solidFill>
                  <a:srgbClr val="209BFF"/>
                </a:solidFill>
                <a:effectLst>
                  <a:outerShdw blurRad="38100" dist="38100" dir="2700000" algn="tl">
                    <a:srgbClr val="000000">
                      <a:alpha val="43137"/>
                    </a:srgbClr>
                  </a:outerShdw>
                </a:effectLst>
              </a:rPr>
              <a:t>Challenges to Nonpartisanship</a:t>
            </a:r>
          </a:p>
        </p:txBody>
      </p:sp>
      <p:pic>
        <p:nvPicPr>
          <p:cNvPr id="4" name="Picture 3"/>
          <p:cNvPicPr>
            <a:picLocks noChangeAspect="1"/>
          </p:cNvPicPr>
          <p:nvPr/>
        </p:nvPicPr>
        <p:blipFill>
          <a:blip r:embed="rId3"/>
          <a:stretch>
            <a:fillRect/>
          </a:stretch>
        </p:blipFill>
        <p:spPr>
          <a:xfrm>
            <a:off x="609600" y="2463164"/>
            <a:ext cx="4065038" cy="2489836"/>
          </a:xfrm>
          <a:prstGeom prst="rect">
            <a:avLst/>
          </a:prstGeom>
        </p:spPr>
      </p:pic>
      <p:pic>
        <p:nvPicPr>
          <p:cNvPr id="5" name="Picture 4"/>
          <p:cNvPicPr>
            <a:picLocks noChangeAspect="1"/>
          </p:cNvPicPr>
          <p:nvPr/>
        </p:nvPicPr>
        <p:blipFill>
          <a:blip r:embed="rId4"/>
          <a:stretch>
            <a:fillRect/>
          </a:stretch>
        </p:blipFill>
        <p:spPr>
          <a:xfrm>
            <a:off x="5105400" y="1995963"/>
            <a:ext cx="3314700" cy="3314700"/>
          </a:xfrm>
          <a:prstGeom prst="rect">
            <a:avLst/>
          </a:prstGeom>
        </p:spPr>
      </p:pic>
    </p:spTree>
    <p:extLst>
      <p:ext uri="{BB962C8B-B14F-4D97-AF65-F5344CB8AC3E}">
        <p14:creationId xmlns:p14="http://schemas.microsoft.com/office/powerpoint/2010/main" val="763918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192DD"/>
                </a:solidFill>
                <a:effectLst>
                  <a:outerShdw blurRad="38100" dist="38100" dir="2700000" algn="tl">
                    <a:srgbClr val="000000">
                      <a:alpha val="43137"/>
                    </a:srgbClr>
                  </a:outerShdw>
                </a:effectLst>
              </a:rPr>
              <a:t>Executive Order</a:t>
            </a:r>
          </a:p>
        </p:txBody>
      </p:sp>
      <p:sp>
        <p:nvSpPr>
          <p:cNvPr id="3" name="Content Placeholder 2"/>
          <p:cNvSpPr>
            <a:spLocks noGrp="1"/>
          </p:cNvSpPr>
          <p:nvPr>
            <p:ph idx="1"/>
          </p:nvPr>
        </p:nvSpPr>
        <p:spPr>
          <a:xfrm>
            <a:off x="457200" y="2057400"/>
            <a:ext cx="8382000" cy="4572000"/>
          </a:xfrm>
        </p:spPr>
        <p:txBody>
          <a:bodyPr/>
          <a:lstStyle/>
          <a:p>
            <a:pPr marL="0" indent="0">
              <a:buNone/>
            </a:pPr>
            <a:r>
              <a:rPr lang="en-US" b="1" dirty="0">
                <a:solidFill>
                  <a:srgbClr val="AF188C"/>
                </a:solidFill>
              </a:rPr>
              <a:t>Rose Garden Ceremony on May 4, 2017</a:t>
            </a:r>
          </a:p>
          <a:p>
            <a:r>
              <a:rPr lang="en-US" sz="2800" dirty="0"/>
              <a:t>What President Trump Said</a:t>
            </a:r>
          </a:p>
          <a:p>
            <a:endParaRPr lang="en-US" dirty="0"/>
          </a:p>
          <a:p>
            <a:pPr marL="0" indent="0">
              <a:buNone/>
            </a:pPr>
            <a:endParaRPr lang="en-US" dirty="0"/>
          </a:p>
          <a:p>
            <a:pPr marL="0" indent="0">
              <a:buNone/>
            </a:pPr>
            <a:endParaRPr lang="en-US" dirty="0"/>
          </a:p>
          <a:p>
            <a:pPr marL="0" indent="0">
              <a:buNone/>
            </a:pPr>
            <a:endParaRPr lang="en-US" sz="1400" dirty="0"/>
          </a:p>
          <a:p>
            <a:r>
              <a:rPr lang="en-US" sz="2800" dirty="0"/>
              <a:t>What the Executive Order Says</a:t>
            </a:r>
          </a:p>
          <a:p>
            <a:pPr marL="0" indent="0">
              <a:buNone/>
            </a:pPr>
            <a:r>
              <a:rPr lang="en-US" sz="1600" dirty="0"/>
              <a:t>“… the Department of the Treasury does not take any adverse action against any individual, house of worship, or other religious organization on the basis that such individual or organization speaks or has spoken about moral or political issues from a religious perspective, </a:t>
            </a:r>
            <a:r>
              <a:rPr lang="en-US" sz="1600" b="1" dirty="0"/>
              <a:t>where speech of similar character has, consistent with law, not ordinarily been treated as participation or intervention </a:t>
            </a:r>
            <a:r>
              <a:rPr lang="en-US" sz="1600" dirty="0"/>
              <a:t>in a political campaign on behalf of (or in opposition to) a candidate for public office by the Department of the Treasury.”</a:t>
            </a:r>
          </a:p>
        </p:txBody>
      </p:sp>
      <p:pic>
        <p:nvPicPr>
          <p:cNvPr id="4" name="Picture 3"/>
          <p:cNvPicPr>
            <a:picLocks noChangeAspect="1"/>
          </p:cNvPicPr>
          <p:nvPr/>
        </p:nvPicPr>
        <p:blipFill>
          <a:blip r:embed="rId3"/>
          <a:stretch>
            <a:fillRect/>
          </a:stretch>
        </p:blipFill>
        <p:spPr>
          <a:xfrm>
            <a:off x="6019800" y="2667000"/>
            <a:ext cx="2907894" cy="1695450"/>
          </a:xfrm>
          <a:prstGeom prst="rect">
            <a:avLst/>
          </a:prstGeom>
        </p:spPr>
      </p:pic>
      <p:sp>
        <p:nvSpPr>
          <p:cNvPr id="6" name="TextBox 5"/>
          <p:cNvSpPr txBox="1"/>
          <p:nvPr/>
        </p:nvSpPr>
        <p:spPr>
          <a:xfrm>
            <a:off x="476655" y="2971800"/>
            <a:ext cx="5029200" cy="1569660"/>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“For too long, the federal government has used the power of the state as a weapon against people of faith, bullying and even pushing Americans for following their religious beliefs. </a:t>
            </a:r>
            <a:r>
              <a:rPr lang="en-US" sz="1600" b="1" dirty="0">
                <a:latin typeface="Arial" panose="020B0604020202020204" pitchFamily="34" charset="0"/>
                <a:cs typeface="Arial" panose="020B0604020202020204" pitchFamily="34" charset="0"/>
              </a:rPr>
              <a:t>You are now in a position where you can say what you want to say</a:t>
            </a:r>
            <a:r>
              <a:rPr lang="en-US" sz="1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641432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95DD"/>
                </a:solidFill>
                <a:effectLst>
                  <a:outerShdw blurRad="38100" dist="38100" dir="2700000" algn="tl">
                    <a:srgbClr val="000000">
                      <a:alpha val="43137"/>
                    </a:srgbClr>
                  </a:outerShdw>
                </a:effectLst>
              </a:rPr>
              <a:t>Legislation</a:t>
            </a:r>
          </a:p>
        </p:txBody>
      </p:sp>
      <p:pic>
        <p:nvPicPr>
          <p:cNvPr id="4" name="Content Placeholder 3"/>
          <p:cNvPicPr>
            <a:picLocks noGrp="1" noChangeAspect="1"/>
          </p:cNvPicPr>
          <p:nvPr>
            <p:ph idx="1"/>
          </p:nvPr>
        </p:nvPicPr>
        <p:blipFill rotWithShape="1">
          <a:blip r:embed="rId3"/>
          <a:srcRect r="22615"/>
          <a:stretch/>
        </p:blipFill>
        <p:spPr>
          <a:xfrm rot="5400000">
            <a:off x="5322947" y="2925157"/>
            <a:ext cx="2689108" cy="4495802"/>
          </a:xfrm>
          <a:prstGeom prst="rect">
            <a:avLst/>
          </a:prstGeom>
        </p:spPr>
      </p:pic>
      <p:sp>
        <p:nvSpPr>
          <p:cNvPr id="5" name="TextBox 4"/>
          <p:cNvSpPr txBox="1"/>
          <p:nvPr/>
        </p:nvSpPr>
        <p:spPr>
          <a:xfrm>
            <a:off x="457200" y="1981200"/>
            <a:ext cx="8229600" cy="1477328"/>
          </a:xfrm>
          <a:prstGeom prst="rect">
            <a:avLst/>
          </a:prstGeom>
          <a:noFill/>
        </p:spPr>
        <p:txBody>
          <a:bodyPr wrap="square" rtlCol="0">
            <a:spAutoFit/>
          </a:bodyPr>
          <a:lstStyle/>
          <a:p>
            <a:r>
              <a:rPr lang="en-US" sz="3600" b="1" dirty="0"/>
              <a:t>Repeal Legislation			</a:t>
            </a:r>
            <a:r>
              <a:rPr lang="en-US" sz="3600" dirty="0"/>
              <a:t>H.R. 172</a:t>
            </a:r>
            <a:endParaRPr lang="en-US" sz="3600" b="1" dirty="0"/>
          </a:p>
          <a:p>
            <a:endParaRPr lang="en-US" dirty="0"/>
          </a:p>
          <a:p>
            <a:r>
              <a:rPr lang="en-US" sz="3600" b="1" dirty="0"/>
              <a:t>Weakening Legislation 	</a:t>
            </a:r>
            <a:r>
              <a:rPr lang="en-US" sz="3600" dirty="0"/>
              <a:t>H.R. 781/S. 264 </a:t>
            </a:r>
          </a:p>
        </p:txBody>
      </p:sp>
    </p:spTree>
    <p:extLst>
      <p:ext uri="{BB962C8B-B14F-4D97-AF65-F5344CB8AC3E}">
        <p14:creationId xmlns:p14="http://schemas.microsoft.com/office/powerpoint/2010/main" val="1606140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95DD"/>
                </a:solidFill>
                <a:effectLst>
                  <a:outerShdw blurRad="38100" dist="38100" dir="2700000" algn="tl">
                    <a:srgbClr val="000000">
                      <a:alpha val="43137"/>
                    </a:srgbClr>
                  </a:outerShdw>
                </a:effectLst>
              </a:rPr>
              <a:t>Legislation</a:t>
            </a:r>
          </a:p>
        </p:txBody>
      </p:sp>
      <p:pic>
        <p:nvPicPr>
          <p:cNvPr id="4" name="Content Placeholder 3"/>
          <p:cNvPicPr>
            <a:picLocks noGrp="1" noChangeAspect="1"/>
          </p:cNvPicPr>
          <p:nvPr>
            <p:ph idx="1"/>
          </p:nvPr>
        </p:nvPicPr>
        <p:blipFill rotWithShape="1">
          <a:blip r:embed="rId3"/>
          <a:srcRect r="22615"/>
          <a:stretch/>
        </p:blipFill>
        <p:spPr>
          <a:xfrm rot="5400000">
            <a:off x="5344947" y="2903156"/>
            <a:ext cx="2754600" cy="4605295"/>
          </a:xfrm>
          <a:prstGeom prst="rect">
            <a:avLst/>
          </a:prstGeom>
        </p:spPr>
      </p:pic>
      <p:sp>
        <p:nvSpPr>
          <p:cNvPr id="5" name="TextBox 4"/>
          <p:cNvSpPr txBox="1"/>
          <p:nvPr/>
        </p:nvSpPr>
        <p:spPr>
          <a:xfrm>
            <a:off x="457200" y="1981200"/>
            <a:ext cx="8229600" cy="1477328"/>
          </a:xfrm>
          <a:prstGeom prst="rect">
            <a:avLst/>
          </a:prstGeom>
          <a:noFill/>
        </p:spPr>
        <p:txBody>
          <a:bodyPr wrap="square" rtlCol="0">
            <a:spAutoFit/>
          </a:bodyPr>
          <a:lstStyle/>
          <a:p>
            <a:r>
              <a:rPr lang="en-US" sz="3600" b="1" dirty="0"/>
              <a:t>Repeal Legislation			</a:t>
            </a:r>
            <a:r>
              <a:rPr lang="en-US" sz="3600" dirty="0"/>
              <a:t>H.R. 172</a:t>
            </a:r>
            <a:endParaRPr lang="en-US" sz="3600" b="1" dirty="0"/>
          </a:p>
          <a:p>
            <a:endParaRPr lang="en-US" dirty="0"/>
          </a:p>
          <a:p>
            <a:r>
              <a:rPr lang="en-US" sz="3600" b="1" dirty="0"/>
              <a:t>Weakening Legislation 	</a:t>
            </a:r>
            <a:r>
              <a:rPr lang="en-US" sz="3600" dirty="0"/>
              <a:t>H.R. 781/S. 264 </a:t>
            </a:r>
          </a:p>
        </p:txBody>
      </p:sp>
      <p:sp>
        <p:nvSpPr>
          <p:cNvPr id="6" name="TextBox 5"/>
          <p:cNvSpPr txBox="1"/>
          <p:nvPr/>
        </p:nvSpPr>
        <p:spPr>
          <a:xfrm>
            <a:off x="430968" y="3828504"/>
            <a:ext cx="3810000" cy="2754600"/>
          </a:xfrm>
          <a:prstGeom prst="rect">
            <a:avLst/>
          </a:prstGeom>
          <a:solidFill>
            <a:schemeClr val="bg1">
              <a:lumMod val="85000"/>
            </a:schemeClr>
          </a:solidFill>
          <a:ln w="38100">
            <a:solidFill>
              <a:srgbClr val="1192DD"/>
            </a:solidFill>
          </a:ln>
        </p:spPr>
        <p:txBody>
          <a:bodyPr wrap="square" rtlCol="0">
            <a:spAutoFit/>
          </a:bodyPr>
          <a:lstStyle/>
          <a:p>
            <a:pPr>
              <a:spcBef>
                <a:spcPts val="600"/>
              </a:spcBef>
            </a:pPr>
            <a:r>
              <a:rPr lang="en-US" sz="2800" b="1" dirty="0">
                <a:solidFill>
                  <a:prstClr val="black"/>
                </a:solidFill>
              </a:rPr>
              <a:t>Opposed by Some</a:t>
            </a:r>
            <a:r>
              <a:rPr lang="en-US" sz="2400" b="1" dirty="0"/>
              <a:t>:</a:t>
            </a:r>
          </a:p>
          <a:p>
            <a:pPr marL="342900" indent="-342900">
              <a:buFont typeface="Arial" panose="020B0604020202020204" pitchFamily="34" charset="0"/>
              <a:buChar char="•"/>
            </a:pPr>
            <a:r>
              <a:rPr lang="en-US" sz="2800" dirty="0">
                <a:solidFill>
                  <a:prstClr val="black"/>
                </a:solidFill>
              </a:rPr>
              <a:t>Limits free speech rights</a:t>
            </a:r>
          </a:p>
          <a:p>
            <a:pPr marL="342900" indent="-342900">
              <a:spcAft>
                <a:spcPts val="600"/>
              </a:spcAft>
              <a:buFont typeface="Arial" panose="020B0604020202020204" pitchFamily="34" charset="0"/>
              <a:buChar char="•"/>
            </a:pPr>
            <a:r>
              <a:rPr lang="en-US" sz="2800" dirty="0">
                <a:solidFill>
                  <a:prstClr val="black"/>
                </a:solidFill>
              </a:rPr>
              <a:t>IRS intrudes in church affairs</a:t>
            </a:r>
          </a:p>
          <a:p>
            <a:pPr marL="342900" indent="-342900">
              <a:spcAft>
                <a:spcPts val="600"/>
              </a:spcAft>
              <a:buFont typeface="Arial" panose="020B0604020202020204" pitchFamily="34" charset="0"/>
              <a:buChar char="•"/>
            </a:pPr>
            <a:r>
              <a:rPr lang="en-US" sz="2800" dirty="0">
                <a:solidFill>
                  <a:prstClr val="black"/>
                </a:solidFill>
              </a:rPr>
              <a:t>Sen. Johnson’s Motive</a:t>
            </a:r>
          </a:p>
        </p:txBody>
      </p:sp>
    </p:spTree>
    <p:extLst>
      <p:ext uri="{BB962C8B-B14F-4D97-AF65-F5344CB8AC3E}">
        <p14:creationId xmlns:p14="http://schemas.microsoft.com/office/powerpoint/2010/main" val="2908541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95DD"/>
                </a:solidFill>
                <a:effectLst>
                  <a:outerShdw blurRad="38100" dist="38100" dir="2700000" algn="tl">
                    <a:srgbClr val="000000">
                      <a:alpha val="43137"/>
                    </a:srgbClr>
                  </a:outerShdw>
                </a:effectLst>
              </a:rPr>
              <a:t>Legislation</a:t>
            </a:r>
          </a:p>
        </p:txBody>
      </p:sp>
      <p:pic>
        <p:nvPicPr>
          <p:cNvPr id="4" name="Content Placeholder 3"/>
          <p:cNvPicPr>
            <a:picLocks noGrp="1" noChangeAspect="1"/>
          </p:cNvPicPr>
          <p:nvPr>
            <p:ph idx="1"/>
          </p:nvPr>
        </p:nvPicPr>
        <p:blipFill rotWithShape="1">
          <a:blip r:embed="rId3"/>
          <a:srcRect r="22615"/>
          <a:stretch/>
        </p:blipFill>
        <p:spPr>
          <a:xfrm rot="5400000">
            <a:off x="6494794" y="-213891"/>
            <a:ext cx="1640812" cy="2743202"/>
          </a:xfrm>
          <a:prstGeom prst="rect">
            <a:avLst/>
          </a:prstGeom>
        </p:spPr>
      </p:pic>
      <p:sp>
        <p:nvSpPr>
          <p:cNvPr id="5" name="TextBox 4"/>
          <p:cNvSpPr txBox="1"/>
          <p:nvPr/>
        </p:nvSpPr>
        <p:spPr>
          <a:xfrm>
            <a:off x="457200" y="1981200"/>
            <a:ext cx="8229600" cy="4216539"/>
          </a:xfrm>
          <a:prstGeom prst="rect">
            <a:avLst/>
          </a:prstGeom>
          <a:noFill/>
        </p:spPr>
        <p:txBody>
          <a:bodyPr wrap="square" rtlCol="0">
            <a:spAutoFit/>
          </a:bodyPr>
          <a:lstStyle/>
          <a:p>
            <a:r>
              <a:rPr lang="en-US" sz="3600" b="1" dirty="0"/>
              <a:t>Repeal Legislation			</a:t>
            </a:r>
            <a:r>
              <a:rPr lang="en-US" sz="3600" dirty="0"/>
              <a:t>H.R. 172</a:t>
            </a:r>
            <a:endParaRPr lang="en-US" sz="3600" b="1" dirty="0"/>
          </a:p>
          <a:p>
            <a:endParaRPr lang="en-US" dirty="0"/>
          </a:p>
          <a:p>
            <a:pPr>
              <a:spcAft>
                <a:spcPts val="1200"/>
              </a:spcAft>
            </a:pPr>
            <a:r>
              <a:rPr lang="en-US" sz="3600" b="1" dirty="0"/>
              <a:t>Weakening Legislation 	</a:t>
            </a:r>
            <a:r>
              <a:rPr lang="en-US" sz="3600" dirty="0"/>
              <a:t>H.R. 781/S. 264</a:t>
            </a:r>
          </a:p>
          <a:p>
            <a:pPr marL="457200" indent="-457200">
              <a:buClr>
                <a:srgbClr val="1192DD"/>
              </a:buClr>
              <a:buFont typeface="Wingdings" panose="05000000000000000000" pitchFamily="2" charset="2"/>
              <a:buChar char="Ø"/>
            </a:pPr>
            <a:r>
              <a:rPr lang="en-US" sz="2800" dirty="0"/>
              <a:t> “(A) is made in the ordinary course of the organization’s regular and customary activities in carrying out its exempt purpose, </a:t>
            </a:r>
          </a:p>
          <a:p>
            <a:pPr>
              <a:buClr>
                <a:srgbClr val="1192DD"/>
              </a:buClr>
            </a:pPr>
            <a:r>
              <a:rPr lang="en-US" sz="2800" dirty="0"/>
              <a:t>	and</a:t>
            </a:r>
          </a:p>
          <a:p>
            <a:pPr marL="457200" indent="-457200">
              <a:buClr>
                <a:srgbClr val="1192DD"/>
              </a:buClr>
              <a:buFont typeface="Wingdings" panose="05000000000000000000" pitchFamily="2" charset="2"/>
              <a:buChar char="Ø"/>
            </a:pPr>
            <a:r>
              <a:rPr lang="en-US" sz="2800" dirty="0"/>
              <a:t>“(B) results in the organization incurring not more than </a:t>
            </a:r>
            <a:r>
              <a:rPr lang="en-US" sz="2800" i="1" dirty="0"/>
              <a:t>de minimis </a:t>
            </a:r>
            <a:r>
              <a:rPr lang="en-US" sz="2800" dirty="0"/>
              <a:t>incremental expenses.”.</a:t>
            </a:r>
          </a:p>
        </p:txBody>
      </p:sp>
    </p:spTree>
    <p:extLst>
      <p:ext uri="{BB962C8B-B14F-4D97-AF65-F5344CB8AC3E}">
        <p14:creationId xmlns:p14="http://schemas.microsoft.com/office/powerpoint/2010/main" val="42744026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95DD"/>
                </a:solidFill>
                <a:effectLst>
                  <a:outerShdw blurRad="38100" dist="38100" dir="2700000" algn="tl">
                    <a:srgbClr val="000000">
                      <a:alpha val="43137"/>
                    </a:srgbClr>
                  </a:outerShdw>
                </a:effectLst>
              </a:rPr>
              <a:t>Legislation</a:t>
            </a:r>
          </a:p>
        </p:txBody>
      </p:sp>
      <p:pic>
        <p:nvPicPr>
          <p:cNvPr id="4" name="Content Placeholder 3"/>
          <p:cNvPicPr>
            <a:picLocks noGrp="1" noChangeAspect="1"/>
          </p:cNvPicPr>
          <p:nvPr>
            <p:ph idx="1"/>
          </p:nvPr>
        </p:nvPicPr>
        <p:blipFill rotWithShape="1">
          <a:blip r:embed="rId3"/>
          <a:srcRect r="22615"/>
          <a:stretch/>
        </p:blipFill>
        <p:spPr>
          <a:xfrm rot="5400000">
            <a:off x="6494794" y="-213891"/>
            <a:ext cx="1640812" cy="2743202"/>
          </a:xfrm>
          <a:prstGeom prst="rect">
            <a:avLst/>
          </a:prstGeom>
        </p:spPr>
      </p:pic>
      <p:sp>
        <p:nvSpPr>
          <p:cNvPr id="5" name="TextBox 4"/>
          <p:cNvSpPr txBox="1"/>
          <p:nvPr/>
        </p:nvSpPr>
        <p:spPr>
          <a:xfrm>
            <a:off x="457200" y="1981200"/>
            <a:ext cx="8229600" cy="4216539"/>
          </a:xfrm>
          <a:prstGeom prst="rect">
            <a:avLst/>
          </a:prstGeom>
          <a:noFill/>
        </p:spPr>
        <p:txBody>
          <a:bodyPr wrap="square" rtlCol="0">
            <a:spAutoFit/>
          </a:bodyPr>
          <a:lstStyle/>
          <a:p>
            <a:r>
              <a:rPr lang="en-US" sz="3600" b="1" dirty="0"/>
              <a:t>Repeal Legislation			</a:t>
            </a:r>
            <a:r>
              <a:rPr lang="en-US" sz="3600" dirty="0"/>
              <a:t>H.R. 172</a:t>
            </a:r>
            <a:endParaRPr lang="en-US" sz="3600" b="1" dirty="0"/>
          </a:p>
          <a:p>
            <a:endParaRPr lang="en-US" dirty="0"/>
          </a:p>
          <a:p>
            <a:pPr>
              <a:spcAft>
                <a:spcPts val="1200"/>
              </a:spcAft>
            </a:pPr>
            <a:r>
              <a:rPr lang="en-US" sz="3600" b="1" dirty="0"/>
              <a:t>Weakening Legislation 	</a:t>
            </a:r>
            <a:r>
              <a:rPr lang="en-US" sz="3600" dirty="0"/>
              <a:t>H.R. 781/S. 264</a:t>
            </a:r>
          </a:p>
          <a:p>
            <a:pPr marL="457200" indent="-457200">
              <a:buClr>
                <a:srgbClr val="1192DD"/>
              </a:buClr>
              <a:buFont typeface="Wingdings" panose="05000000000000000000" pitchFamily="2" charset="2"/>
              <a:buChar char="Ø"/>
            </a:pPr>
            <a:r>
              <a:rPr lang="en-US" sz="2800" dirty="0"/>
              <a:t> “(A) is made in the ordinary course of the </a:t>
            </a:r>
            <a:r>
              <a:rPr lang="en-US" sz="2800" dirty="0">
                <a:solidFill>
                  <a:srgbClr val="1192DD"/>
                </a:solidFill>
                <a:effectLst>
                  <a:outerShdw blurRad="38100" dist="38100" dir="2700000" algn="tl">
                    <a:srgbClr val="000000">
                      <a:alpha val="43137"/>
                    </a:srgbClr>
                  </a:outerShdw>
                </a:effectLst>
              </a:rPr>
              <a:t>organization’s regular and customary activities</a:t>
            </a:r>
            <a:r>
              <a:rPr lang="en-US" sz="2800" dirty="0"/>
              <a:t> in carrying out its exempt purpose, </a:t>
            </a:r>
          </a:p>
          <a:p>
            <a:pPr>
              <a:buClr>
                <a:srgbClr val="1192DD"/>
              </a:buClr>
            </a:pPr>
            <a:r>
              <a:rPr lang="en-US" sz="2800" dirty="0"/>
              <a:t>	and</a:t>
            </a:r>
          </a:p>
          <a:p>
            <a:pPr marL="457200" indent="-457200">
              <a:buClr>
                <a:srgbClr val="1192DD"/>
              </a:buClr>
              <a:buFont typeface="Wingdings" panose="05000000000000000000" pitchFamily="2" charset="2"/>
              <a:buChar char="Ø"/>
            </a:pPr>
            <a:r>
              <a:rPr lang="en-US" sz="2800" dirty="0"/>
              <a:t>“(B) results in the organization incurring not more than </a:t>
            </a:r>
            <a:r>
              <a:rPr lang="en-US" sz="2800" i="1" dirty="0"/>
              <a:t>de minimis </a:t>
            </a:r>
            <a:r>
              <a:rPr lang="en-US" sz="2800" dirty="0"/>
              <a:t>incremental expenses.”.</a:t>
            </a:r>
          </a:p>
        </p:txBody>
      </p:sp>
    </p:spTree>
    <p:extLst>
      <p:ext uri="{BB962C8B-B14F-4D97-AF65-F5344CB8AC3E}">
        <p14:creationId xmlns:p14="http://schemas.microsoft.com/office/powerpoint/2010/main" val="2999469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b="1" dirty="0">
                <a:solidFill>
                  <a:srgbClr val="1F9BFF"/>
                </a:solidFill>
                <a:effectLst>
                  <a:outerShdw blurRad="38100" dist="38100" dir="2700000" algn="tl">
                    <a:srgbClr val="000000">
                      <a:alpha val="43137"/>
                    </a:srgbClr>
                  </a:outerShdw>
                </a:effectLst>
              </a:rPr>
              <a:t>Politicizing Nonprofits</a:t>
            </a:r>
            <a:br>
              <a:rPr lang="en-US" sz="3600" b="1" dirty="0">
                <a:solidFill>
                  <a:prstClr val="black"/>
                </a:solidFill>
              </a:rPr>
            </a:br>
            <a:r>
              <a:rPr lang="en-US" sz="2200" b="1" dirty="0">
                <a:solidFill>
                  <a:prstClr val="black"/>
                </a:solidFill>
              </a:rPr>
              <a:t>What Charitable Nonprofits and Foundations Need to Know</a:t>
            </a:r>
            <a:endParaRPr lang="en-US" sz="2200" dirty="0"/>
          </a:p>
        </p:txBody>
      </p:sp>
      <p:sp>
        <p:nvSpPr>
          <p:cNvPr id="3" name="Content Placeholder 2"/>
          <p:cNvSpPr>
            <a:spLocks noGrp="1"/>
          </p:cNvSpPr>
          <p:nvPr>
            <p:ph idx="1"/>
          </p:nvPr>
        </p:nvSpPr>
        <p:spPr>
          <a:xfrm>
            <a:off x="304800" y="1828800"/>
            <a:ext cx="8839200" cy="4800600"/>
          </a:xfrm>
        </p:spPr>
        <p:txBody>
          <a:bodyPr/>
          <a:lstStyle/>
          <a:p>
            <a:pPr marL="0" indent="0">
              <a:spcBef>
                <a:spcPts val="1200"/>
              </a:spcBef>
              <a:spcAft>
                <a:spcPts val="600"/>
              </a:spcAft>
              <a:buNone/>
            </a:pPr>
            <a:r>
              <a:rPr lang="en-US" sz="3600" b="1" dirty="0"/>
              <a:t>What We’ll Cover</a:t>
            </a:r>
          </a:p>
          <a:p>
            <a:pPr marL="640080" lvl="1" indent="-365760">
              <a:spcBef>
                <a:spcPts val="0"/>
              </a:spcBef>
              <a:buFont typeface="Wingdings" panose="05000000000000000000" pitchFamily="2" charset="2"/>
              <a:buChar char="Ø"/>
            </a:pPr>
            <a:r>
              <a:rPr lang="en-US" sz="2800" dirty="0"/>
              <a:t>The Johnson Amendment: </a:t>
            </a:r>
          </a:p>
          <a:p>
            <a:pPr marL="377190" lvl="1" indent="0">
              <a:spcBef>
                <a:spcPts val="0"/>
              </a:spcBef>
              <a:spcAft>
                <a:spcPts val="1200"/>
              </a:spcAft>
              <a:buNone/>
            </a:pPr>
            <a:r>
              <a:rPr lang="en-US" sz="2400" dirty="0">
                <a:solidFill>
                  <a:srgbClr val="1F9BFF"/>
                </a:solidFill>
              </a:rPr>
              <a:t>		What is it and why it matters right now?</a:t>
            </a:r>
          </a:p>
          <a:p>
            <a:pPr marL="640080" lvl="1" indent="-365760">
              <a:spcBef>
                <a:spcPts val="0"/>
              </a:spcBef>
              <a:buFont typeface="Wingdings" panose="05000000000000000000" pitchFamily="2" charset="2"/>
              <a:buChar char="Ø"/>
            </a:pPr>
            <a:r>
              <a:rPr lang="en-US" sz="2800" dirty="0"/>
              <a:t>Background on 501(c)(3) Status</a:t>
            </a:r>
          </a:p>
          <a:p>
            <a:pPr marL="377190" lvl="1" indent="0">
              <a:spcBef>
                <a:spcPts val="0"/>
              </a:spcBef>
              <a:spcAft>
                <a:spcPts val="1200"/>
              </a:spcAft>
              <a:buNone/>
            </a:pPr>
            <a:r>
              <a:rPr lang="en-US" sz="2400" dirty="0">
                <a:solidFill>
                  <a:srgbClr val="1192DD"/>
                </a:solidFill>
              </a:rPr>
              <a:t>		</a:t>
            </a:r>
            <a:r>
              <a:rPr lang="en-US" sz="2400" dirty="0">
                <a:solidFill>
                  <a:srgbClr val="1F9BFF"/>
                </a:solidFill>
              </a:rPr>
              <a:t>Benefits, Conditions, and History</a:t>
            </a:r>
          </a:p>
          <a:p>
            <a:pPr marL="640080" lvl="1" indent="-365760">
              <a:spcBef>
                <a:spcPts val="0"/>
              </a:spcBef>
              <a:spcAft>
                <a:spcPts val="1200"/>
              </a:spcAft>
              <a:buFont typeface="Wingdings" panose="05000000000000000000" pitchFamily="2" charset="2"/>
              <a:buChar char="Ø"/>
            </a:pPr>
            <a:r>
              <a:rPr lang="en-US" sz="2800" dirty="0"/>
              <a:t>Nonpartisanship and Advancing Nonprofit Mission </a:t>
            </a:r>
          </a:p>
          <a:p>
            <a:pPr marL="640080" lvl="1" indent="-365760">
              <a:spcBef>
                <a:spcPts val="0"/>
              </a:spcBef>
              <a:buFont typeface="Wingdings" panose="05000000000000000000" pitchFamily="2" charset="2"/>
              <a:buChar char="Ø"/>
            </a:pPr>
            <a:r>
              <a:rPr lang="en-US" sz="2800" dirty="0"/>
              <a:t>Administration and Legislative Challenges</a:t>
            </a:r>
          </a:p>
          <a:p>
            <a:pPr marL="377190" lvl="1" indent="0">
              <a:spcBef>
                <a:spcPts val="0"/>
              </a:spcBef>
              <a:spcAft>
                <a:spcPts val="1200"/>
              </a:spcAft>
              <a:buNone/>
            </a:pPr>
            <a:r>
              <a:rPr lang="en-US" sz="2400" dirty="0">
                <a:solidFill>
                  <a:srgbClr val="1192DD"/>
                </a:solidFill>
              </a:rPr>
              <a:t>		</a:t>
            </a:r>
            <a:r>
              <a:rPr lang="en-US" sz="2400" dirty="0">
                <a:solidFill>
                  <a:srgbClr val="1F9BFF"/>
                </a:solidFill>
              </a:rPr>
              <a:t>Executive Order, Bills to repeal or weaken</a:t>
            </a:r>
          </a:p>
          <a:p>
            <a:pPr marL="640080" lvl="1" indent="-365760">
              <a:spcBef>
                <a:spcPts val="0"/>
              </a:spcBef>
              <a:spcAft>
                <a:spcPts val="1200"/>
              </a:spcAft>
              <a:buFont typeface="Wingdings" panose="05000000000000000000" pitchFamily="2" charset="2"/>
              <a:buChar char="Ø"/>
            </a:pPr>
            <a:r>
              <a:rPr lang="en-US" sz="2800" dirty="0"/>
              <a:t>Taking Action: Protect Nonprofit Nonpartisanship</a:t>
            </a:r>
          </a:p>
          <a:p>
            <a:pPr marL="0" indent="0">
              <a:buNone/>
            </a:pPr>
            <a:endParaRPr lang="en-US" dirty="0"/>
          </a:p>
        </p:txBody>
      </p:sp>
    </p:spTree>
    <p:extLst>
      <p:ext uri="{BB962C8B-B14F-4D97-AF65-F5344CB8AC3E}">
        <p14:creationId xmlns:p14="http://schemas.microsoft.com/office/powerpoint/2010/main" val="1006607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95DD"/>
                </a:solidFill>
                <a:effectLst>
                  <a:outerShdw blurRad="38100" dist="38100" dir="2700000" algn="tl">
                    <a:srgbClr val="000000">
                      <a:alpha val="43137"/>
                    </a:srgbClr>
                  </a:outerShdw>
                </a:effectLst>
              </a:rPr>
              <a:t>Legislation</a:t>
            </a:r>
          </a:p>
        </p:txBody>
      </p:sp>
      <p:pic>
        <p:nvPicPr>
          <p:cNvPr id="4" name="Content Placeholder 3"/>
          <p:cNvPicPr>
            <a:picLocks noGrp="1" noChangeAspect="1"/>
          </p:cNvPicPr>
          <p:nvPr>
            <p:ph idx="1"/>
          </p:nvPr>
        </p:nvPicPr>
        <p:blipFill rotWithShape="1">
          <a:blip r:embed="rId3"/>
          <a:srcRect r="22615"/>
          <a:stretch/>
        </p:blipFill>
        <p:spPr>
          <a:xfrm rot="5400000">
            <a:off x="6494794" y="-213891"/>
            <a:ext cx="1640812" cy="2743202"/>
          </a:xfrm>
          <a:prstGeom prst="rect">
            <a:avLst/>
          </a:prstGeom>
        </p:spPr>
      </p:pic>
      <p:sp>
        <p:nvSpPr>
          <p:cNvPr id="5" name="TextBox 4"/>
          <p:cNvSpPr txBox="1"/>
          <p:nvPr/>
        </p:nvSpPr>
        <p:spPr>
          <a:xfrm>
            <a:off x="457200" y="1981200"/>
            <a:ext cx="8229600" cy="4216539"/>
          </a:xfrm>
          <a:prstGeom prst="rect">
            <a:avLst/>
          </a:prstGeom>
          <a:noFill/>
        </p:spPr>
        <p:txBody>
          <a:bodyPr wrap="square" rtlCol="0">
            <a:spAutoFit/>
          </a:bodyPr>
          <a:lstStyle/>
          <a:p>
            <a:r>
              <a:rPr lang="en-US" sz="3600" b="1" dirty="0"/>
              <a:t>Repeal Legislation			</a:t>
            </a:r>
            <a:r>
              <a:rPr lang="en-US" sz="3600" dirty="0"/>
              <a:t>H.R. 172</a:t>
            </a:r>
            <a:endParaRPr lang="en-US" sz="3600" b="1" dirty="0"/>
          </a:p>
          <a:p>
            <a:endParaRPr lang="en-US" dirty="0"/>
          </a:p>
          <a:p>
            <a:pPr>
              <a:spcAft>
                <a:spcPts val="1200"/>
              </a:spcAft>
            </a:pPr>
            <a:r>
              <a:rPr lang="en-US" sz="3600" b="1" dirty="0"/>
              <a:t>Weakening Legislation 	</a:t>
            </a:r>
            <a:r>
              <a:rPr lang="en-US" sz="3600" dirty="0"/>
              <a:t>H.R. 781/S. 264</a:t>
            </a:r>
          </a:p>
          <a:p>
            <a:pPr marL="457200" indent="-457200">
              <a:buClr>
                <a:srgbClr val="1192DD"/>
              </a:buClr>
              <a:buFont typeface="Wingdings" panose="05000000000000000000" pitchFamily="2" charset="2"/>
              <a:buChar char="Ø"/>
            </a:pPr>
            <a:r>
              <a:rPr lang="en-US" sz="2800" dirty="0"/>
              <a:t> “(A) is made in the ordinary course of the organization’s regular and customary activities in carrying out its exempt purpose, </a:t>
            </a:r>
          </a:p>
          <a:p>
            <a:pPr>
              <a:buClr>
                <a:srgbClr val="1192DD"/>
              </a:buClr>
            </a:pPr>
            <a:r>
              <a:rPr lang="en-US" sz="2800" dirty="0"/>
              <a:t>	and</a:t>
            </a:r>
          </a:p>
          <a:p>
            <a:pPr marL="457200" indent="-457200">
              <a:buClr>
                <a:srgbClr val="1192DD"/>
              </a:buClr>
              <a:buFont typeface="Wingdings" panose="05000000000000000000" pitchFamily="2" charset="2"/>
              <a:buChar char="Ø"/>
            </a:pPr>
            <a:r>
              <a:rPr lang="en-US" sz="2800" dirty="0"/>
              <a:t>“(B) results in the organization incurring not more than </a:t>
            </a:r>
            <a:r>
              <a:rPr lang="en-US" sz="2800" i="1" dirty="0">
                <a:solidFill>
                  <a:srgbClr val="0095DD"/>
                </a:solidFill>
                <a:effectLst>
                  <a:outerShdw blurRad="38100" dist="38100" dir="2700000" algn="tl">
                    <a:srgbClr val="000000">
                      <a:alpha val="43137"/>
                    </a:srgbClr>
                  </a:outerShdw>
                </a:effectLst>
              </a:rPr>
              <a:t>de minimis </a:t>
            </a:r>
            <a:r>
              <a:rPr lang="en-US" sz="2800" dirty="0">
                <a:solidFill>
                  <a:srgbClr val="0095DD"/>
                </a:solidFill>
                <a:effectLst>
                  <a:outerShdw blurRad="38100" dist="38100" dir="2700000" algn="tl">
                    <a:srgbClr val="000000">
                      <a:alpha val="43137"/>
                    </a:srgbClr>
                  </a:outerShdw>
                </a:effectLst>
              </a:rPr>
              <a:t>incremental expenses</a:t>
            </a:r>
            <a:r>
              <a:rPr lang="en-US" sz="2800" dirty="0"/>
              <a:t>.”</a:t>
            </a:r>
          </a:p>
        </p:txBody>
      </p:sp>
    </p:spTree>
    <p:extLst>
      <p:ext uri="{BB962C8B-B14F-4D97-AF65-F5344CB8AC3E}">
        <p14:creationId xmlns:p14="http://schemas.microsoft.com/office/powerpoint/2010/main" val="39594642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95DD"/>
                </a:solidFill>
                <a:effectLst>
                  <a:outerShdw blurRad="38100" dist="38100" dir="2700000" algn="tl">
                    <a:srgbClr val="000000">
                      <a:alpha val="43137"/>
                    </a:srgbClr>
                  </a:outerShdw>
                </a:effectLst>
              </a:rPr>
              <a:t>Legislation</a:t>
            </a:r>
          </a:p>
        </p:txBody>
      </p:sp>
      <p:pic>
        <p:nvPicPr>
          <p:cNvPr id="4" name="Content Placeholder 3"/>
          <p:cNvPicPr>
            <a:picLocks noGrp="1" noChangeAspect="1"/>
          </p:cNvPicPr>
          <p:nvPr>
            <p:ph idx="1"/>
          </p:nvPr>
        </p:nvPicPr>
        <p:blipFill rotWithShape="1">
          <a:blip r:embed="rId3"/>
          <a:srcRect r="22615"/>
          <a:stretch/>
        </p:blipFill>
        <p:spPr>
          <a:xfrm rot="5400000">
            <a:off x="6494794" y="-213891"/>
            <a:ext cx="1640812" cy="2743202"/>
          </a:xfrm>
          <a:prstGeom prst="rect">
            <a:avLst/>
          </a:prstGeom>
        </p:spPr>
      </p:pic>
      <p:sp>
        <p:nvSpPr>
          <p:cNvPr id="5" name="TextBox 4"/>
          <p:cNvSpPr txBox="1"/>
          <p:nvPr/>
        </p:nvSpPr>
        <p:spPr>
          <a:xfrm>
            <a:off x="457200" y="1981200"/>
            <a:ext cx="8229600" cy="4385816"/>
          </a:xfrm>
          <a:prstGeom prst="rect">
            <a:avLst/>
          </a:prstGeom>
          <a:noFill/>
        </p:spPr>
        <p:txBody>
          <a:bodyPr wrap="square" rtlCol="0">
            <a:spAutoFit/>
          </a:bodyPr>
          <a:lstStyle/>
          <a:p>
            <a:r>
              <a:rPr lang="en-US" sz="3600" b="1" dirty="0"/>
              <a:t>Repeal Legislation			</a:t>
            </a:r>
            <a:r>
              <a:rPr lang="en-US" sz="3600" dirty="0"/>
              <a:t>H.R. 172</a:t>
            </a:r>
            <a:endParaRPr lang="en-US" sz="3600" b="1" dirty="0"/>
          </a:p>
          <a:p>
            <a:endParaRPr lang="en-US" dirty="0"/>
          </a:p>
          <a:p>
            <a:pPr>
              <a:spcAft>
                <a:spcPts val="1200"/>
              </a:spcAft>
            </a:pPr>
            <a:r>
              <a:rPr lang="en-US" sz="3600" b="1" dirty="0"/>
              <a:t>Weakening Legislation 	</a:t>
            </a:r>
            <a:r>
              <a:rPr lang="en-US" sz="3600" dirty="0"/>
              <a:t>H.R. 781/S. 264</a:t>
            </a:r>
          </a:p>
          <a:p>
            <a:pPr algn="ctr">
              <a:spcBef>
                <a:spcPts val="1800"/>
              </a:spcBef>
              <a:buClr>
                <a:srgbClr val="1192DD"/>
              </a:buClr>
            </a:pPr>
            <a:r>
              <a:rPr lang="en-US" sz="3600" b="1" dirty="0">
                <a:solidFill>
                  <a:srgbClr val="0095DD"/>
                </a:solidFill>
                <a:effectLst>
                  <a:outerShdw blurRad="38100" dist="38100" dir="2700000" algn="tl">
                    <a:srgbClr val="000000">
                      <a:alpha val="43137"/>
                    </a:srgbClr>
                  </a:outerShdw>
                </a:effectLst>
              </a:rPr>
              <a:t>Possible Legislative Vehicles</a:t>
            </a:r>
          </a:p>
          <a:p>
            <a:pPr marL="457200" indent="-457200">
              <a:buClr>
                <a:srgbClr val="AF188C"/>
              </a:buClr>
              <a:buFont typeface="Arial" panose="020B0604020202020204" pitchFamily="34" charset="0"/>
              <a:buChar char="•"/>
            </a:pPr>
            <a:r>
              <a:rPr lang="en-US" sz="3200" dirty="0"/>
              <a:t>Tax Reform</a:t>
            </a:r>
          </a:p>
          <a:p>
            <a:pPr marL="457200" indent="-457200">
              <a:buClr>
                <a:srgbClr val="AF188C"/>
              </a:buClr>
              <a:buFont typeface="Arial" panose="020B0604020202020204" pitchFamily="34" charset="0"/>
              <a:buChar char="•"/>
            </a:pPr>
            <a:r>
              <a:rPr lang="en-US" sz="3200" dirty="0"/>
              <a:t>Budget/Appropriations</a:t>
            </a:r>
          </a:p>
          <a:p>
            <a:pPr marL="457200" indent="-457200">
              <a:buClr>
                <a:srgbClr val="AF188C"/>
              </a:buClr>
              <a:buFont typeface="Arial" panose="020B0604020202020204" pitchFamily="34" charset="0"/>
              <a:buChar char="•"/>
            </a:pPr>
            <a:r>
              <a:rPr lang="en-US" sz="3200" dirty="0"/>
              <a:t>Debt Ceiling</a:t>
            </a:r>
          </a:p>
          <a:p>
            <a:pPr marL="457200" indent="-457200">
              <a:buClr>
                <a:srgbClr val="AF188C"/>
              </a:buClr>
              <a:buFont typeface="Arial" panose="020B0604020202020204" pitchFamily="34" charset="0"/>
              <a:buChar char="•"/>
            </a:pPr>
            <a:r>
              <a:rPr lang="en-US" sz="3200" dirty="0"/>
              <a:t>Other</a:t>
            </a:r>
          </a:p>
        </p:txBody>
      </p:sp>
    </p:spTree>
    <p:extLst>
      <p:ext uri="{BB962C8B-B14F-4D97-AF65-F5344CB8AC3E}">
        <p14:creationId xmlns:p14="http://schemas.microsoft.com/office/powerpoint/2010/main" val="6745379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bwMode="auto">
          <a:xfrm>
            <a:off x="0" y="304800"/>
            <a:ext cx="9144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US" altLang="en-US" sz="3600" dirty="0">
                <a:latin typeface="Arial Bold" panose="020B0704020202020204" pitchFamily="34" charset="0"/>
                <a:cs typeface="Arial Bold" panose="020B0704020202020204" pitchFamily="34" charset="0"/>
              </a:rPr>
              <a:t>Repeal/ Weaken Johnson Amendment</a:t>
            </a:r>
          </a:p>
        </p:txBody>
      </p:sp>
      <p:sp>
        <p:nvSpPr>
          <p:cNvPr id="4" name="TextBox 3"/>
          <p:cNvSpPr txBox="1"/>
          <p:nvPr/>
        </p:nvSpPr>
        <p:spPr>
          <a:xfrm>
            <a:off x="381000" y="1193800"/>
            <a:ext cx="8458200" cy="5047536"/>
          </a:xfrm>
          <a:prstGeom prst="rect">
            <a:avLst/>
          </a:prstGeom>
          <a:noFill/>
        </p:spPr>
        <p:txBody>
          <a:bodyPr>
            <a:spAutoFit/>
          </a:bodyPr>
          <a:lstStyle/>
          <a:p>
            <a:pPr marL="285750" indent="-285750">
              <a:buFont typeface="Arial" panose="020B0604020202020204" pitchFamily="34" charset="0"/>
              <a:buChar char="•"/>
              <a:defRPr/>
            </a:pPr>
            <a:r>
              <a:rPr lang="en-US" sz="2000" b="1" u="sng" dirty="0">
                <a:solidFill>
                  <a:srgbClr val="0070C0"/>
                </a:solidFill>
              </a:rPr>
              <a:t>Charitable contributions will dry up</a:t>
            </a:r>
            <a:r>
              <a:rPr lang="en-US" dirty="0"/>
              <a:t>: Who will give to a nonprofit in the future knowing that those funds may get re-routed to a political candidate that the donor opposes?  </a:t>
            </a:r>
          </a:p>
          <a:p>
            <a:pPr>
              <a:defRPr/>
            </a:pPr>
            <a:endParaRPr lang="en-US" sz="1400" dirty="0"/>
          </a:p>
          <a:p>
            <a:pPr marL="285750" indent="-285750">
              <a:buFont typeface="Arial" panose="020B0604020202020204" pitchFamily="34" charset="0"/>
              <a:buChar char="•"/>
              <a:defRPr/>
            </a:pPr>
            <a:r>
              <a:rPr lang="en-US" sz="2000" b="1" u="sng" dirty="0">
                <a:solidFill>
                  <a:srgbClr val="0070C0"/>
                </a:solidFill>
              </a:rPr>
              <a:t>Expand dark money nightmares </a:t>
            </a:r>
            <a:r>
              <a:rPr lang="en-US" dirty="0"/>
              <a:t>as people give to a charitable nonprofit, religious congregation, or DAF, both to get a deduction and hide their political donations. </a:t>
            </a:r>
          </a:p>
          <a:p>
            <a:pPr>
              <a:defRPr/>
            </a:pPr>
            <a:endParaRPr lang="en-US" sz="1400" u="sng" dirty="0">
              <a:solidFill>
                <a:srgbClr val="0070C0"/>
              </a:solidFill>
            </a:endParaRPr>
          </a:p>
          <a:p>
            <a:pPr marL="285750" indent="-285750">
              <a:buFont typeface="Arial" panose="020B0604020202020204" pitchFamily="34" charset="0"/>
              <a:buChar char="•"/>
              <a:defRPr/>
            </a:pPr>
            <a:r>
              <a:rPr lang="en-US" sz="2000" b="1" u="sng" dirty="0">
                <a:solidFill>
                  <a:srgbClr val="0070C0"/>
                </a:solidFill>
              </a:rPr>
              <a:t>Generate pressure</a:t>
            </a:r>
            <a:r>
              <a:rPr lang="en-US" sz="2000" b="1" dirty="0">
                <a:solidFill>
                  <a:srgbClr val="0070C0"/>
                </a:solidFill>
              </a:rPr>
              <a:t> </a:t>
            </a:r>
            <a:r>
              <a:rPr lang="en-US" dirty="0"/>
              <a:t>from donors in advance who lean on a nonprofit to endorse a favorite candidate, and from other donors after the fact outraged by the organization’s political choices. </a:t>
            </a:r>
          </a:p>
          <a:p>
            <a:pPr>
              <a:defRPr/>
            </a:pPr>
            <a:endParaRPr lang="en-US" sz="1400" dirty="0"/>
          </a:p>
          <a:p>
            <a:pPr marL="285750" indent="-285750">
              <a:buFont typeface="Arial" panose="020B0604020202020204" pitchFamily="34" charset="0"/>
              <a:buChar char="•"/>
              <a:defRPr/>
            </a:pPr>
            <a:r>
              <a:rPr lang="en-US" sz="2000" b="1" u="sng" dirty="0">
                <a:solidFill>
                  <a:srgbClr val="0070C0"/>
                </a:solidFill>
              </a:rPr>
              <a:t>Divert board members from their missions</a:t>
            </a:r>
            <a:r>
              <a:rPr lang="en-US" dirty="0"/>
              <a:t>, and </a:t>
            </a:r>
            <a:r>
              <a:rPr lang="en-US" sz="2000" b="1" u="sng" dirty="0">
                <a:solidFill>
                  <a:srgbClr val="0070C0"/>
                </a:solidFill>
              </a:rPr>
              <a:t>polarize functioning </a:t>
            </a:r>
            <a:r>
              <a:rPr lang="en-US" dirty="0"/>
              <a:t>when one board member says, “</a:t>
            </a:r>
            <a:r>
              <a:rPr lang="en-US" i="1" dirty="0"/>
              <a:t>We should endorse my best friend who is running for office</a:t>
            </a:r>
            <a:r>
              <a:rPr lang="en-US" dirty="0"/>
              <a:t>,” before another yells out, “</a:t>
            </a:r>
            <a:r>
              <a:rPr lang="en-US" i="1" dirty="0"/>
              <a:t>No, we should endorse my business partner who is running for the same office!” </a:t>
            </a:r>
            <a:r>
              <a:rPr lang="en-US" dirty="0"/>
              <a:t> For every elected office from dogcatcher to President. </a:t>
            </a:r>
          </a:p>
          <a:p>
            <a:pPr>
              <a:defRPr/>
            </a:pPr>
            <a:endParaRPr lang="en-US" dirty="0"/>
          </a:p>
          <a:p>
            <a:pPr>
              <a:defRPr/>
            </a:pPr>
            <a:r>
              <a:rPr lang="en-US" sz="2000" b="1" u="dbl" dirty="0"/>
              <a:t>Bottom-line</a:t>
            </a:r>
            <a:r>
              <a:rPr lang="en-US" sz="2000" b="1" dirty="0"/>
              <a:t>:  a no-win/all-loss situations for everyone – </a:t>
            </a:r>
            <a:r>
              <a:rPr lang="en-US" sz="2000" b="1" i="1" dirty="0"/>
              <a:t>except </a:t>
            </a:r>
            <a:r>
              <a:rPr lang="en-US" sz="2000" b="1" dirty="0"/>
              <a:t>politicians.</a:t>
            </a:r>
          </a:p>
          <a:p>
            <a:pPr>
              <a:defRPr/>
            </a:pPr>
            <a:endParaRPr lang="en-US" dirty="0"/>
          </a:p>
        </p:txBody>
      </p:sp>
    </p:spTree>
    <p:extLst>
      <p:ext uri="{BB962C8B-B14F-4D97-AF65-F5344CB8AC3E}">
        <p14:creationId xmlns:p14="http://schemas.microsoft.com/office/powerpoint/2010/main" val="26161240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95DD"/>
                </a:solidFill>
                <a:effectLst>
                  <a:outerShdw blurRad="38100" dist="38100" dir="2700000" algn="tl">
                    <a:srgbClr val="000000">
                      <a:alpha val="43137"/>
                    </a:srgbClr>
                  </a:outerShdw>
                </a:effectLst>
              </a:rPr>
              <a:t>Take Action</a:t>
            </a:r>
          </a:p>
        </p:txBody>
      </p:sp>
      <p:sp>
        <p:nvSpPr>
          <p:cNvPr id="3" name="Content Placeholder 2"/>
          <p:cNvSpPr>
            <a:spLocks noGrp="1"/>
          </p:cNvSpPr>
          <p:nvPr>
            <p:ph idx="1"/>
          </p:nvPr>
        </p:nvSpPr>
        <p:spPr/>
        <p:txBody>
          <a:bodyPr/>
          <a:lstStyle/>
          <a:p>
            <a:pPr marL="0" indent="0">
              <a:buNone/>
            </a:pPr>
            <a:r>
              <a:rPr lang="en-US" sz="3600" b="1" dirty="0"/>
              <a:t>Protect Nonprofit Nonpartisanship</a:t>
            </a:r>
          </a:p>
          <a:p>
            <a:pPr marL="0" indent="0">
              <a:buNone/>
            </a:pPr>
            <a:endParaRPr lang="en-US" dirty="0"/>
          </a:p>
        </p:txBody>
      </p:sp>
      <p:pic>
        <p:nvPicPr>
          <p:cNvPr id="4" name="Picture 3"/>
          <p:cNvPicPr>
            <a:picLocks noChangeAspect="1"/>
          </p:cNvPicPr>
          <p:nvPr/>
        </p:nvPicPr>
        <p:blipFill>
          <a:blip r:embed="rId3"/>
          <a:stretch>
            <a:fillRect/>
          </a:stretch>
        </p:blipFill>
        <p:spPr>
          <a:xfrm>
            <a:off x="5638800" y="3682348"/>
            <a:ext cx="2450778" cy="2443815"/>
          </a:xfrm>
          <a:prstGeom prst="rect">
            <a:avLst/>
          </a:prstGeom>
        </p:spPr>
      </p:pic>
    </p:spTree>
    <p:extLst>
      <p:ext uri="{BB962C8B-B14F-4D97-AF65-F5344CB8AC3E}">
        <p14:creationId xmlns:p14="http://schemas.microsoft.com/office/powerpoint/2010/main" val="40931649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95DD"/>
                </a:solidFill>
                <a:effectLst>
                  <a:outerShdw blurRad="38100" dist="38100" dir="2700000" algn="tl">
                    <a:srgbClr val="000000">
                      <a:alpha val="43137"/>
                    </a:srgbClr>
                  </a:outerShdw>
                </a:effectLst>
              </a:rPr>
              <a:t>Take Action</a:t>
            </a:r>
          </a:p>
        </p:txBody>
      </p:sp>
      <p:sp>
        <p:nvSpPr>
          <p:cNvPr id="3" name="Content Placeholder 2"/>
          <p:cNvSpPr>
            <a:spLocks noGrp="1"/>
          </p:cNvSpPr>
          <p:nvPr>
            <p:ph idx="1"/>
          </p:nvPr>
        </p:nvSpPr>
        <p:spPr/>
        <p:txBody>
          <a:bodyPr/>
          <a:lstStyle/>
          <a:p>
            <a:pPr marL="0" indent="0">
              <a:buNone/>
            </a:pPr>
            <a:r>
              <a:rPr lang="en-US" sz="3600" b="1" dirty="0"/>
              <a:t>Protect Nonprofit Nonpartisanship</a:t>
            </a:r>
          </a:p>
          <a:p>
            <a:pPr marL="0" indent="0">
              <a:buNone/>
            </a:pPr>
            <a:endParaRPr lang="en-US" dirty="0"/>
          </a:p>
        </p:txBody>
      </p:sp>
      <p:pic>
        <p:nvPicPr>
          <p:cNvPr id="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939374"/>
            <a:ext cx="2743200" cy="36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645864" y="2971800"/>
            <a:ext cx="3421936" cy="2062103"/>
          </a:xfrm>
          <a:prstGeom prst="rect">
            <a:avLst/>
          </a:prstGeom>
          <a:noFill/>
        </p:spPr>
        <p:txBody>
          <a:bodyPr wrap="square" rtlCol="0">
            <a:spAutoFit/>
          </a:bodyPr>
          <a:lstStyle/>
          <a:p>
            <a:r>
              <a:rPr lang="en-US" sz="3200" b="1" dirty="0"/>
              <a:t>Sign the </a:t>
            </a:r>
          </a:p>
          <a:p>
            <a:r>
              <a:rPr lang="en-US" sz="3200" b="1" dirty="0">
                <a:solidFill>
                  <a:srgbClr val="C00000"/>
                </a:solidFill>
              </a:rPr>
              <a:t>Community Letter in Support of Nonpartisanship</a:t>
            </a:r>
          </a:p>
        </p:txBody>
      </p:sp>
      <p:sp>
        <p:nvSpPr>
          <p:cNvPr id="8" name="TextBox 7"/>
          <p:cNvSpPr txBox="1"/>
          <p:nvPr/>
        </p:nvSpPr>
        <p:spPr>
          <a:xfrm>
            <a:off x="5722064" y="6076890"/>
            <a:ext cx="2583736" cy="400110"/>
          </a:xfrm>
          <a:prstGeom prst="rect">
            <a:avLst/>
          </a:prstGeom>
          <a:noFill/>
        </p:spPr>
        <p:txBody>
          <a:bodyPr wrap="square" rtlCol="0">
            <a:spAutoFit/>
          </a:bodyPr>
          <a:lstStyle/>
          <a:p>
            <a:pPr algn="ctr"/>
            <a:r>
              <a:rPr lang="en-US" sz="2000" b="1" dirty="0">
                <a:hlinkClick r:id="rId4"/>
              </a:rPr>
              <a:t>www.GiveVoice.org</a:t>
            </a:r>
            <a:r>
              <a:rPr lang="en-US" b="1" dirty="0"/>
              <a:t> </a:t>
            </a:r>
          </a:p>
        </p:txBody>
      </p:sp>
      <p:pic>
        <p:nvPicPr>
          <p:cNvPr id="6" name="Picture 5"/>
          <p:cNvPicPr>
            <a:picLocks noChangeAspect="1"/>
          </p:cNvPicPr>
          <p:nvPr/>
        </p:nvPicPr>
        <p:blipFill>
          <a:blip r:embed="rId5"/>
          <a:stretch>
            <a:fillRect/>
          </a:stretch>
        </p:blipFill>
        <p:spPr>
          <a:xfrm>
            <a:off x="3264589" y="4724400"/>
            <a:ext cx="2425050" cy="1528065"/>
          </a:xfrm>
          <a:prstGeom prst="rect">
            <a:avLst/>
          </a:prstGeom>
        </p:spPr>
      </p:pic>
    </p:spTree>
    <p:extLst>
      <p:ext uri="{BB962C8B-B14F-4D97-AF65-F5344CB8AC3E}">
        <p14:creationId xmlns:p14="http://schemas.microsoft.com/office/powerpoint/2010/main" val="5582444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95DD"/>
                </a:solidFill>
                <a:effectLst>
                  <a:outerShdw blurRad="38100" dist="38100" dir="2700000" algn="tl">
                    <a:srgbClr val="000000">
                      <a:alpha val="43137"/>
                    </a:srgbClr>
                  </a:outerShdw>
                </a:effectLst>
              </a:rPr>
              <a:t>Take Action</a:t>
            </a:r>
          </a:p>
        </p:txBody>
      </p:sp>
      <p:sp>
        <p:nvSpPr>
          <p:cNvPr id="3" name="Content Placeholder 2"/>
          <p:cNvSpPr>
            <a:spLocks noGrp="1"/>
          </p:cNvSpPr>
          <p:nvPr>
            <p:ph idx="1"/>
          </p:nvPr>
        </p:nvSpPr>
        <p:spPr/>
        <p:txBody>
          <a:bodyPr/>
          <a:lstStyle/>
          <a:p>
            <a:pPr marL="0" indent="0">
              <a:buNone/>
            </a:pPr>
            <a:r>
              <a:rPr lang="en-US" sz="3600" b="1" dirty="0"/>
              <a:t>Protect Nonprofit Nonpartisanship</a:t>
            </a:r>
          </a:p>
          <a:p>
            <a:pPr marL="0" indent="0">
              <a:buNone/>
            </a:pPr>
            <a:endParaRPr lang="en-US" dirty="0"/>
          </a:p>
        </p:txBody>
      </p:sp>
      <p:pic>
        <p:nvPicPr>
          <p:cNvPr id="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939374"/>
            <a:ext cx="2743200" cy="36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645864" y="2971800"/>
            <a:ext cx="3421936" cy="2062103"/>
          </a:xfrm>
          <a:prstGeom prst="rect">
            <a:avLst/>
          </a:prstGeom>
          <a:noFill/>
        </p:spPr>
        <p:txBody>
          <a:bodyPr wrap="square" rtlCol="0">
            <a:spAutoFit/>
          </a:bodyPr>
          <a:lstStyle/>
          <a:p>
            <a:r>
              <a:rPr lang="en-US" sz="3200" b="1" dirty="0"/>
              <a:t>Sign the </a:t>
            </a:r>
          </a:p>
          <a:p>
            <a:r>
              <a:rPr lang="en-US" sz="3200" b="1" dirty="0">
                <a:solidFill>
                  <a:srgbClr val="C00000"/>
                </a:solidFill>
              </a:rPr>
              <a:t>Community Letter in Support of Nonpartisanship</a:t>
            </a:r>
          </a:p>
        </p:txBody>
      </p:sp>
      <p:sp>
        <p:nvSpPr>
          <p:cNvPr id="8" name="TextBox 7"/>
          <p:cNvSpPr txBox="1"/>
          <p:nvPr/>
        </p:nvSpPr>
        <p:spPr>
          <a:xfrm>
            <a:off x="5722064" y="6076890"/>
            <a:ext cx="2583736" cy="400110"/>
          </a:xfrm>
          <a:prstGeom prst="rect">
            <a:avLst/>
          </a:prstGeom>
          <a:noFill/>
        </p:spPr>
        <p:txBody>
          <a:bodyPr wrap="square" rtlCol="0">
            <a:spAutoFit/>
          </a:bodyPr>
          <a:lstStyle/>
          <a:p>
            <a:pPr algn="ctr"/>
            <a:r>
              <a:rPr lang="en-US" sz="2000" b="1" dirty="0">
                <a:hlinkClick r:id="rId4"/>
              </a:rPr>
              <a:t>www.GiveVoice.org</a:t>
            </a:r>
            <a:r>
              <a:rPr lang="en-US" b="1" dirty="0"/>
              <a:t> </a:t>
            </a:r>
          </a:p>
        </p:txBody>
      </p:sp>
      <p:sp>
        <p:nvSpPr>
          <p:cNvPr id="9" name="TextBox 8"/>
          <p:cNvSpPr txBox="1"/>
          <p:nvPr/>
        </p:nvSpPr>
        <p:spPr>
          <a:xfrm>
            <a:off x="5867400" y="4770190"/>
            <a:ext cx="2362200" cy="1323439"/>
          </a:xfrm>
          <a:prstGeom prst="rect">
            <a:avLst/>
          </a:prstGeom>
          <a:noFill/>
        </p:spPr>
        <p:txBody>
          <a:bodyPr wrap="square" rtlCol="0">
            <a:spAutoFit/>
          </a:bodyPr>
          <a:lstStyle/>
          <a:p>
            <a:pPr algn="ctr"/>
            <a:r>
              <a:rPr lang="en-US" sz="4400" b="1" dirty="0">
                <a:solidFill>
                  <a:srgbClr val="C00000"/>
                </a:solidFill>
                <a:effectLst>
                  <a:outerShdw blurRad="38100" dist="38100" dir="2700000" algn="tl">
                    <a:srgbClr val="000000">
                      <a:alpha val="43137"/>
                    </a:srgbClr>
                  </a:outerShdw>
                </a:effectLst>
              </a:rPr>
              <a:t>x3</a:t>
            </a:r>
            <a:endParaRPr lang="en-US" sz="4800" b="1" dirty="0">
              <a:solidFill>
                <a:srgbClr val="C00000"/>
              </a:solidFill>
              <a:effectLst>
                <a:outerShdw blurRad="38100" dist="38100" dir="2700000" algn="tl">
                  <a:srgbClr val="000000">
                    <a:alpha val="43137"/>
                  </a:srgbClr>
                </a:outerShdw>
              </a:effectLst>
            </a:endParaRPr>
          </a:p>
          <a:p>
            <a:pPr algn="ctr"/>
            <a:r>
              <a:rPr lang="en-US" b="1" dirty="0">
                <a:solidFill>
                  <a:srgbClr val="464646"/>
                </a:solidFill>
                <a:effectLst>
                  <a:outerShdw blurRad="38100" dist="38100" dir="2700000" algn="tl">
                    <a:srgbClr val="000000">
                      <a:alpha val="43137"/>
                    </a:srgbClr>
                  </a:outerShdw>
                </a:effectLst>
              </a:rPr>
              <a:t>Share with colleague organizations</a:t>
            </a:r>
          </a:p>
        </p:txBody>
      </p:sp>
      <p:pic>
        <p:nvPicPr>
          <p:cNvPr id="11" name="Picture 10"/>
          <p:cNvPicPr>
            <a:picLocks noChangeAspect="1"/>
          </p:cNvPicPr>
          <p:nvPr/>
        </p:nvPicPr>
        <p:blipFill>
          <a:blip r:embed="rId5"/>
          <a:stretch>
            <a:fillRect/>
          </a:stretch>
        </p:blipFill>
        <p:spPr>
          <a:xfrm>
            <a:off x="3264589" y="4724400"/>
            <a:ext cx="2425050" cy="1528065"/>
          </a:xfrm>
          <a:prstGeom prst="rect">
            <a:avLst/>
          </a:prstGeom>
        </p:spPr>
      </p:pic>
    </p:spTree>
    <p:extLst>
      <p:ext uri="{BB962C8B-B14F-4D97-AF65-F5344CB8AC3E}">
        <p14:creationId xmlns:p14="http://schemas.microsoft.com/office/powerpoint/2010/main" val="26881536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bwMode="auto">
          <a:xfrm>
            <a:off x="1981200" y="166688"/>
            <a:ext cx="5029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US" altLang="en-US">
                <a:solidFill>
                  <a:srgbClr val="0070C0"/>
                </a:solidFill>
                <a:latin typeface="Arial Bold" panose="020B0704020202020204" pitchFamily="34" charset="0"/>
                <a:cs typeface="Arial Bold" panose="020B0704020202020204" pitchFamily="34" charset="0"/>
              </a:rPr>
              <a:t>www.GiveVoice.org</a:t>
            </a:r>
          </a:p>
        </p:txBody>
      </p:sp>
      <p:sp>
        <p:nvSpPr>
          <p:cNvPr id="39939" name="Title 1"/>
          <p:cNvSpPr txBox="1">
            <a:spLocks/>
          </p:cNvSpPr>
          <p:nvPr/>
        </p:nvSpPr>
        <p:spPr bwMode="auto">
          <a:xfrm>
            <a:off x="-47625" y="915988"/>
            <a:ext cx="91535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200">
                <a:latin typeface="Arial Bold" panose="020B0704020202020204" pitchFamily="34" charset="0"/>
                <a:cs typeface="Arial Bold" panose="020B0704020202020204" pitchFamily="34" charset="0"/>
              </a:rPr>
              <a:t>Community Letter for Nonpartisanship</a:t>
            </a:r>
          </a:p>
        </p:txBody>
      </p:sp>
      <p:graphicFrame>
        <p:nvGraphicFramePr>
          <p:cNvPr id="5" name="Table 4"/>
          <p:cNvGraphicFramePr>
            <a:graphicFrameLocks noGrp="1"/>
          </p:cNvGraphicFramePr>
          <p:nvPr>
            <p:extLst>
              <p:ext uri="{D42A27DB-BD31-4B8C-83A1-F6EECF244321}">
                <p14:modId xmlns:p14="http://schemas.microsoft.com/office/powerpoint/2010/main" val="902552792"/>
              </p:ext>
            </p:extLst>
          </p:nvPr>
        </p:nvGraphicFramePr>
        <p:xfrm>
          <a:off x="141288" y="1747837"/>
          <a:ext cx="8839200" cy="4805363"/>
        </p:xfrm>
        <a:graphic>
          <a:graphicData uri="http://schemas.openxmlformats.org/drawingml/2006/table">
            <a:tbl>
              <a:tblPr firstRow="1" bandRow="1">
                <a:tableStyleId>{5C22544A-7EE6-4342-B048-85BDC9FD1C3A}</a:tableStyleId>
              </a:tblPr>
              <a:tblGrid>
                <a:gridCol w="2946400">
                  <a:extLst>
                    <a:ext uri="{9D8B030D-6E8A-4147-A177-3AD203B41FA5}">
                      <a16:colId xmlns:a16="http://schemas.microsoft.com/office/drawing/2014/main" val="1088514855"/>
                    </a:ext>
                  </a:extLst>
                </a:gridCol>
                <a:gridCol w="2946400">
                  <a:extLst>
                    <a:ext uri="{9D8B030D-6E8A-4147-A177-3AD203B41FA5}">
                      <a16:colId xmlns:a16="http://schemas.microsoft.com/office/drawing/2014/main" val="3806833176"/>
                    </a:ext>
                  </a:extLst>
                </a:gridCol>
                <a:gridCol w="2946400">
                  <a:extLst>
                    <a:ext uri="{9D8B030D-6E8A-4147-A177-3AD203B41FA5}">
                      <a16:colId xmlns:a16="http://schemas.microsoft.com/office/drawing/2014/main" val="2061448"/>
                    </a:ext>
                  </a:extLst>
                </a:gridCol>
              </a:tblGrid>
              <a:tr h="510782">
                <a:tc>
                  <a:txBody>
                    <a:bodyPr/>
                    <a:lstStyle/>
                    <a:p>
                      <a:pPr algn="ctr"/>
                      <a:r>
                        <a:rPr lang="en-US" sz="2400" dirty="0">
                          <a:solidFill>
                            <a:schemeClr val="bg1"/>
                          </a:solidFill>
                        </a:rPr>
                        <a:t>Charitable</a:t>
                      </a:r>
                    </a:p>
                  </a:txBody>
                  <a:tcPr marT="45676" marB="45676"/>
                </a:tc>
                <a:tc>
                  <a:txBody>
                    <a:bodyPr/>
                    <a:lstStyle/>
                    <a:p>
                      <a:pPr algn="ctr"/>
                      <a:r>
                        <a:rPr lang="en-US" sz="2400" dirty="0"/>
                        <a:t>Philanthropic</a:t>
                      </a:r>
                    </a:p>
                  </a:txBody>
                  <a:tcPr marT="45676" marB="45676"/>
                </a:tc>
                <a:tc>
                  <a:txBody>
                    <a:bodyPr/>
                    <a:lstStyle/>
                    <a:p>
                      <a:pPr algn="ctr"/>
                      <a:r>
                        <a:rPr lang="en-US" sz="2400" dirty="0"/>
                        <a:t>For-Profit</a:t>
                      </a:r>
                    </a:p>
                  </a:txBody>
                  <a:tcPr marT="45676" marB="45676"/>
                </a:tc>
                <a:extLst>
                  <a:ext uri="{0D108BD9-81ED-4DB2-BD59-A6C34878D82A}">
                    <a16:rowId xmlns:a16="http://schemas.microsoft.com/office/drawing/2014/main" val="3626711227"/>
                  </a:ext>
                </a:extLst>
              </a:tr>
              <a:tr h="4294581">
                <a:tc>
                  <a:txBody>
                    <a:bodyPr/>
                    <a:lstStyle/>
                    <a:p>
                      <a:pPr marL="285750" indent="-285750">
                        <a:buFont typeface="Arial" panose="020B0604020202020204" pitchFamily="34" charset="0"/>
                        <a:buChar char="•"/>
                      </a:pPr>
                      <a:r>
                        <a:rPr lang="en-US" sz="1800" kern="1200" dirty="0">
                          <a:solidFill>
                            <a:schemeClr val="dk1"/>
                          </a:solidFill>
                          <a:effectLst/>
                          <a:latin typeface="+mn-lt"/>
                          <a:ea typeface="+mn-ea"/>
                          <a:cs typeface="+mn-cs"/>
                        </a:rPr>
                        <a:t>Americans for the Arts</a:t>
                      </a:r>
                    </a:p>
                    <a:p>
                      <a:pPr marL="285750" indent="-285750">
                        <a:buFont typeface="Arial" panose="020B0604020202020204" pitchFamily="34" charset="0"/>
                        <a:buChar char="•"/>
                      </a:pPr>
                      <a:r>
                        <a:rPr lang="en-US" sz="1800" b="0" kern="1200" dirty="0">
                          <a:solidFill>
                            <a:schemeClr val="dk1"/>
                          </a:solidFill>
                          <a:effectLst/>
                          <a:latin typeface="+mn-lt"/>
                          <a:ea typeface="+mn-ea"/>
                          <a:cs typeface="+mn-cs"/>
                        </a:rPr>
                        <a:t>BoardSource</a:t>
                      </a:r>
                    </a:p>
                    <a:p>
                      <a:pPr marL="285750" indent="-285750">
                        <a:buFont typeface="Arial" panose="020B0604020202020204" pitchFamily="34" charset="0"/>
                        <a:buChar char="•"/>
                      </a:pPr>
                      <a:r>
                        <a:rPr lang="en-US" sz="1800" b="0" kern="1200" dirty="0">
                          <a:solidFill>
                            <a:schemeClr val="dk1"/>
                          </a:solidFill>
                          <a:effectLst/>
                          <a:latin typeface="+mn-lt"/>
                          <a:ea typeface="+mn-ea"/>
                          <a:cs typeface="+mn-cs"/>
                        </a:rPr>
                        <a:t>Catholic</a:t>
                      </a:r>
                      <a:r>
                        <a:rPr lang="en-US" sz="1800" b="0" kern="1200" baseline="0" dirty="0">
                          <a:solidFill>
                            <a:schemeClr val="dk1"/>
                          </a:solidFill>
                          <a:effectLst/>
                          <a:latin typeface="+mn-lt"/>
                          <a:ea typeface="+mn-ea"/>
                          <a:cs typeface="+mn-cs"/>
                        </a:rPr>
                        <a:t> Charities USA</a:t>
                      </a:r>
                    </a:p>
                    <a:p>
                      <a:pPr marL="285750" indent="-285750">
                        <a:buFont typeface="Arial" panose="020B0604020202020204" pitchFamily="34" charset="0"/>
                        <a:buChar char="•"/>
                      </a:pPr>
                      <a:r>
                        <a:rPr lang="en-US" sz="1800" b="0" kern="1200" dirty="0">
                          <a:solidFill>
                            <a:schemeClr val="dk1"/>
                          </a:solidFill>
                          <a:effectLst/>
                          <a:latin typeface="+mn-lt"/>
                          <a:ea typeface="+mn-ea"/>
                          <a:cs typeface="+mn-cs"/>
                        </a:rPr>
                        <a:t>Feeding America</a:t>
                      </a:r>
                    </a:p>
                    <a:p>
                      <a:pPr marL="285750" indent="-285750">
                        <a:buFont typeface="Arial" panose="020B0604020202020204" pitchFamily="34" charset="0"/>
                        <a:buChar char="•"/>
                      </a:pPr>
                      <a:r>
                        <a:rPr lang="en-US" sz="1800" b="0" kern="1200" dirty="0">
                          <a:solidFill>
                            <a:schemeClr val="dk1"/>
                          </a:solidFill>
                          <a:effectLst/>
                          <a:latin typeface="+mn-lt"/>
                          <a:ea typeface="+mn-ea"/>
                          <a:cs typeface="+mn-cs"/>
                        </a:rPr>
                        <a:t>Girl Scouts of the USA</a:t>
                      </a:r>
                    </a:p>
                    <a:p>
                      <a:pPr marL="285750" indent="-285750">
                        <a:buFont typeface="Arial" panose="020B0604020202020204" pitchFamily="34" charset="0"/>
                        <a:buChar char="•"/>
                      </a:pPr>
                      <a:r>
                        <a:rPr lang="en-US" sz="1800" b="0" kern="1200" dirty="0">
                          <a:solidFill>
                            <a:schemeClr val="dk1"/>
                          </a:solidFill>
                          <a:effectLst/>
                          <a:latin typeface="+mn-lt"/>
                          <a:ea typeface="+mn-ea"/>
                          <a:cs typeface="+mn-cs"/>
                        </a:rPr>
                        <a:t>Habitat for Humanity</a:t>
                      </a:r>
                    </a:p>
                    <a:p>
                      <a:pPr marL="285750" indent="-285750">
                        <a:buFont typeface="Arial" panose="020B0604020202020204" pitchFamily="34" charset="0"/>
                        <a:buChar char="•"/>
                      </a:pPr>
                      <a:r>
                        <a:rPr lang="en-US" sz="1800" b="0" kern="1200" dirty="0">
                          <a:solidFill>
                            <a:schemeClr val="dk1"/>
                          </a:solidFill>
                          <a:effectLst/>
                          <a:latin typeface="+mn-lt"/>
                          <a:ea typeface="+mn-ea"/>
                          <a:cs typeface="+mn-cs"/>
                        </a:rPr>
                        <a:t>League of Women Voters</a:t>
                      </a:r>
                    </a:p>
                    <a:p>
                      <a:pPr marL="285750" indent="-285750">
                        <a:buFont typeface="Arial" panose="020B0604020202020204" pitchFamily="34" charset="0"/>
                        <a:buChar char="•"/>
                      </a:pPr>
                      <a:r>
                        <a:rPr lang="en-US" sz="1800" b="1" kern="1200" dirty="0">
                          <a:solidFill>
                            <a:srgbClr val="0070C0"/>
                          </a:solidFill>
                          <a:effectLst/>
                          <a:latin typeface="+mn-lt"/>
                          <a:ea typeface="+mn-ea"/>
                          <a:cs typeface="+mn-cs"/>
                        </a:rPr>
                        <a:t>Mass.</a:t>
                      </a:r>
                      <a:r>
                        <a:rPr lang="en-US" sz="1800" b="1" kern="1200" baseline="0" dirty="0">
                          <a:solidFill>
                            <a:srgbClr val="0070C0"/>
                          </a:solidFill>
                          <a:effectLst/>
                          <a:latin typeface="+mn-lt"/>
                          <a:ea typeface="+mn-ea"/>
                          <a:cs typeface="+mn-cs"/>
                        </a:rPr>
                        <a:t> Nonprofit Network</a:t>
                      </a:r>
                      <a:endParaRPr lang="en-US" sz="1800" b="1" kern="1200" dirty="0">
                        <a:solidFill>
                          <a:srgbClr val="0070C0"/>
                        </a:solidFill>
                        <a:effectLst/>
                        <a:latin typeface="+mn-lt"/>
                        <a:ea typeface="+mn-ea"/>
                        <a:cs typeface="+mn-cs"/>
                      </a:endParaRPr>
                    </a:p>
                    <a:p>
                      <a:pPr marL="285750" indent="-285750">
                        <a:buFont typeface="Arial" panose="020B0604020202020204" pitchFamily="34" charset="0"/>
                        <a:buChar char="•"/>
                      </a:pPr>
                      <a:r>
                        <a:rPr lang="en-US" sz="1800" b="0" kern="1200" dirty="0">
                          <a:solidFill>
                            <a:schemeClr val="dk1"/>
                          </a:solidFill>
                          <a:effectLst/>
                          <a:latin typeface="+mn-lt"/>
                          <a:ea typeface="+mn-ea"/>
                          <a:cs typeface="+mn-cs"/>
                        </a:rPr>
                        <a:t>National Council of Churches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t>National Council of Nonprofits</a:t>
                      </a:r>
                    </a:p>
                    <a:p>
                      <a:pPr marL="285750" indent="-285750">
                        <a:buFont typeface="Arial" panose="020B0604020202020204" pitchFamily="34" charset="0"/>
                        <a:buChar char="•"/>
                      </a:pPr>
                      <a:r>
                        <a:rPr lang="en-US" sz="1800" kern="1200" dirty="0">
                          <a:solidFill>
                            <a:schemeClr val="dk1"/>
                          </a:solidFill>
                          <a:effectLst/>
                          <a:latin typeface="+mn-lt"/>
                          <a:ea typeface="+mn-ea"/>
                          <a:cs typeface="+mn-cs"/>
                        </a:rPr>
                        <a:t>Providers’ Council</a:t>
                      </a:r>
                    </a:p>
                    <a:p>
                      <a:pPr marL="285750" indent="-285750">
                        <a:buFont typeface="Arial" panose="020B0604020202020204" pitchFamily="34" charset="0"/>
                        <a:buChar char="•"/>
                      </a:pPr>
                      <a:r>
                        <a:rPr lang="en-US" sz="1800" kern="1200" dirty="0">
                          <a:solidFill>
                            <a:schemeClr val="dk1"/>
                          </a:solidFill>
                          <a:effectLst/>
                          <a:latin typeface="+mn-lt"/>
                          <a:ea typeface="+mn-ea"/>
                          <a:cs typeface="+mn-cs"/>
                        </a:rPr>
                        <a:t>United Way </a:t>
                      </a:r>
                    </a:p>
                    <a:p>
                      <a:pPr marL="285750" indent="-285750">
                        <a:buFont typeface="Arial" panose="020B0604020202020204" pitchFamily="34" charset="0"/>
                        <a:buChar char="•"/>
                      </a:pPr>
                      <a:r>
                        <a:rPr lang="en-US" sz="1800" kern="1200" dirty="0">
                          <a:solidFill>
                            <a:schemeClr val="dk1"/>
                          </a:solidFill>
                          <a:effectLst/>
                          <a:latin typeface="+mn-lt"/>
                          <a:ea typeface="+mn-ea"/>
                          <a:cs typeface="+mn-cs"/>
                        </a:rPr>
                        <a:t>YWCA</a:t>
                      </a:r>
                      <a:endParaRPr lang="en-US" sz="1800" dirty="0"/>
                    </a:p>
                  </a:txBody>
                  <a:tcPr marT="45676" marB="45676"/>
                </a:tc>
                <a:tc>
                  <a:txBody>
                    <a:bodyPr/>
                    <a:lstStyle/>
                    <a:p>
                      <a:pPr marL="285750" indent="-285750">
                        <a:buFont typeface="Arial" panose="020B0604020202020204" pitchFamily="34" charset="0"/>
                        <a:buChar char="•"/>
                      </a:pPr>
                      <a:r>
                        <a:rPr lang="en-US" sz="1800" u="sng" dirty="0"/>
                        <a:t>Private</a:t>
                      </a:r>
                      <a:r>
                        <a:rPr lang="en-US" sz="1800" u="sng" baseline="0" dirty="0"/>
                        <a:t> Foundations</a:t>
                      </a:r>
                      <a:endParaRPr lang="en-US" sz="1800" baseline="0" dirty="0"/>
                    </a:p>
                    <a:p>
                      <a:pPr marL="0" indent="0">
                        <a:buFont typeface="Arial" panose="020B0604020202020204" pitchFamily="34" charset="0"/>
                        <a:buNone/>
                      </a:pPr>
                      <a:r>
                        <a:rPr lang="en-US" sz="1800" dirty="0"/>
                        <a:t>      &gt; Barr Foundation</a:t>
                      </a:r>
                    </a:p>
                    <a:p>
                      <a:pPr marL="0" indent="0">
                        <a:buFont typeface="Arial" panose="020B0604020202020204" pitchFamily="34" charset="0"/>
                        <a:buNone/>
                      </a:pPr>
                      <a:r>
                        <a:rPr lang="en-US" sz="1800" dirty="0"/>
                        <a:t>      &gt; Fireman Foundation</a:t>
                      </a:r>
                    </a:p>
                    <a:p>
                      <a:pPr marL="0" indent="0">
                        <a:buFont typeface="Arial" panose="020B0604020202020204" pitchFamily="34" charset="0"/>
                        <a:buNone/>
                      </a:pPr>
                      <a:r>
                        <a:rPr lang="en-US" sz="1800" dirty="0"/>
                        <a:t>      &gt; Ford</a:t>
                      </a:r>
                    </a:p>
                    <a:p>
                      <a:pPr marL="0" indent="0">
                        <a:buFont typeface="Arial" panose="020B0604020202020204" pitchFamily="34" charset="0"/>
                        <a:buNone/>
                      </a:pPr>
                      <a:r>
                        <a:rPr lang="en-US" sz="1800" dirty="0"/>
                        <a:t>      &gt; Mott</a:t>
                      </a:r>
                    </a:p>
                    <a:p>
                      <a:pPr marL="0" indent="0">
                        <a:buFont typeface="Arial" panose="020B0604020202020204" pitchFamily="34" charset="0"/>
                        <a:buNone/>
                      </a:pPr>
                      <a:r>
                        <a:rPr lang="en-US" sz="1800" dirty="0"/>
                        <a:t>      &gt; Rockefeller</a:t>
                      </a:r>
                      <a:r>
                        <a:rPr lang="en-US" sz="1800" baseline="0" dirty="0"/>
                        <a:t> Bros. Fund</a:t>
                      </a:r>
                    </a:p>
                    <a:p>
                      <a:pPr marL="285750" indent="-285750">
                        <a:buFont typeface="Arial" panose="020B0604020202020204" pitchFamily="34" charset="0"/>
                        <a:buChar char="•"/>
                      </a:pPr>
                      <a:r>
                        <a:rPr lang="en-US" sz="1800" u="sng" baseline="0" dirty="0"/>
                        <a:t>Community Foundations</a:t>
                      </a:r>
                    </a:p>
                    <a:p>
                      <a:pPr marL="0" indent="0">
                        <a:buFont typeface="Arial" panose="020B0604020202020204" pitchFamily="34" charset="0"/>
                        <a:buNone/>
                      </a:pPr>
                      <a:r>
                        <a:rPr lang="en-US" sz="1800" kern="1200" dirty="0">
                          <a:solidFill>
                            <a:schemeClr val="dk1"/>
                          </a:solidFill>
                          <a:effectLst/>
                          <a:latin typeface="+mn-lt"/>
                          <a:ea typeface="+mn-ea"/>
                          <a:cs typeface="+mn-cs"/>
                        </a:rPr>
                        <a:t>      &gt;</a:t>
                      </a:r>
                      <a:r>
                        <a:rPr lang="en-US" sz="1800" kern="1200" baseline="0" dirty="0">
                          <a:solidFill>
                            <a:schemeClr val="dk1"/>
                          </a:solidFill>
                          <a:effectLst/>
                          <a:latin typeface="+mn-lt"/>
                          <a:ea typeface="+mn-ea"/>
                          <a:cs typeface="+mn-cs"/>
                        </a:rPr>
                        <a:t> Cape Cod</a:t>
                      </a:r>
                      <a:endParaRPr lang="en-US" sz="1800" kern="1200" dirty="0">
                        <a:solidFill>
                          <a:schemeClr val="dk1"/>
                        </a:solidFill>
                        <a:effectLst/>
                        <a:latin typeface="+mn-lt"/>
                        <a:ea typeface="+mn-ea"/>
                        <a:cs typeface="+mn-cs"/>
                      </a:endParaRPr>
                    </a:p>
                    <a:p>
                      <a:pPr marL="0" indent="0">
                        <a:buFont typeface="Arial" panose="020B0604020202020204" pitchFamily="34" charset="0"/>
                        <a:buNone/>
                      </a:pPr>
                      <a:r>
                        <a:rPr lang="en-US" sz="1800" kern="1200" dirty="0">
                          <a:solidFill>
                            <a:schemeClr val="dk1"/>
                          </a:solidFill>
                          <a:effectLst/>
                          <a:latin typeface="+mn-lt"/>
                          <a:ea typeface="+mn-ea"/>
                          <a:cs typeface="+mn-cs"/>
                        </a:rPr>
                        <a:t>      &gt; Nantucket</a:t>
                      </a:r>
                    </a:p>
                    <a:p>
                      <a:pPr marL="0" indent="0">
                        <a:buFont typeface="Arial" panose="020B0604020202020204" pitchFamily="34" charset="0"/>
                        <a:buNone/>
                      </a:pPr>
                      <a:r>
                        <a:rPr lang="en-US" sz="1800" b="0" kern="1200" dirty="0">
                          <a:solidFill>
                            <a:schemeClr val="dk1"/>
                          </a:solidFill>
                          <a:effectLst/>
                          <a:latin typeface="+mn-lt"/>
                          <a:ea typeface="+mn-ea"/>
                          <a:cs typeface="+mn-cs"/>
                        </a:rPr>
                        <a:t>      &gt; Western Massachusetts</a:t>
                      </a:r>
                    </a:p>
                    <a:p>
                      <a:pPr marL="0" indent="0">
                        <a:buFont typeface="Arial" panose="020B0604020202020204" pitchFamily="34" charset="0"/>
                        <a:buNone/>
                      </a:pPr>
                      <a:r>
                        <a:rPr lang="en-US" sz="1800" b="0" kern="1200" dirty="0">
                          <a:solidFill>
                            <a:schemeClr val="dk1"/>
                          </a:solidFill>
                          <a:effectLst/>
                          <a:latin typeface="+mn-lt"/>
                          <a:ea typeface="+mn-ea"/>
                          <a:cs typeface="+mn-cs"/>
                        </a:rPr>
                        <a:t>      &gt; Worchester</a:t>
                      </a:r>
                    </a:p>
                    <a:p>
                      <a:pPr marL="285750" indent="-285750">
                        <a:buFont typeface="Arial" panose="020B0604020202020204" pitchFamily="34" charset="0"/>
                        <a:buChar char="•"/>
                      </a:pPr>
                      <a:r>
                        <a:rPr lang="en-US" sz="1800" b="0" dirty="0"/>
                        <a:t>Associated Grant</a:t>
                      </a:r>
                      <a:r>
                        <a:rPr lang="en-US" sz="1800" b="0" baseline="0" dirty="0"/>
                        <a:t> M</a:t>
                      </a:r>
                      <a:r>
                        <a:rPr lang="en-US" sz="1800" b="0" dirty="0"/>
                        <a:t>akers</a:t>
                      </a:r>
                    </a:p>
                    <a:p>
                      <a:pPr marL="285750" indent="-285750">
                        <a:buFont typeface="Arial" panose="020B0604020202020204" pitchFamily="34" charset="0"/>
                        <a:buChar char="•"/>
                      </a:pPr>
                      <a:r>
                        <a:rPr lang="en-US" sz="1800" b="1" dirty="0"/>
                        <a:t>Council on Foundations</a:t>
                      </a:r>
                    </a:p>
                    <a:p>
                      <a:pPr marL="285750" indent="-285750">
                        <a:buFont typeface="Arial" panose="020B0604020202020204" pitchFamily="34" charset="0"/>
                        <a:buChar char="•"/>
                      </a:pPr>
                      <a:r>
                        <a:rPr lang="en-US" sz="1800" b="0" dirty="0"/>
                        <a:t>Forum of Regional </a:t>
                      </a:r>
                      <a:r>
                        <a:rPr lang="en-US" sz="1800" b="0" dirty="0" err="1"/>
                        <a:t>Ass’ns</a:t>
                      </a:r>
                      <a:r>
                        <a:rPr lang="en-US" sz="1800" b="0" dirty="0"/>
                        <a:t> of Grantmakers</a:t>
                      </a:r>
                    </a:p>
                  </a:txBody>
                  <a:tcPr marT="45676" marB="45676"/>
                </a:tc>
                <a:tc>
                  <a:txBody>
                    <a:bodyPr/>
                    <a:lstStyle/>
                    <a:p>
                      <a:pPr marL="285750" indent="-285750">
                        <a:buFont typeface="Arial" panose="020B0604020202020204" pitchFamily="34" charset="0"/>
                        <a:buChar char="•"/>
                      </a:pPr>
                      <a:r>
                        <a:rPr lang="en-US" sz="1800" kern="1200" dirty="0">
                          <a:solidFill>
                            <a:schemeClr val="dk1"/>
                          </a:solidFill>
                          <a:effectLst/>
                          <a:latin typeface="+mn-lt"/>
                          <a:ea typeface="+mn-ea"/>
                          <a:cs typeface="+mn-cs"/>
                        </a:rPr>
                        <a:t>Council Services Plus </a:t>
                      </a:r>
                    </a:p>
                    <a:p>
                      <a:pPr marL="285750" indent="-285750">
                        <a:buFont typeface="Arial" panose="020B0604020202020204" pitchFamily="34" charset="0"/>
                        <a:buChar char="•"/>
                      </a:pPr>
                      <a:r>
                        <a:rPr lang="en-US" sz="1800" kern="1200" dirty="0">
                          <a:solidFill>
                            <a:schemeClr val="dk1"/>
                          </a:solidFill>
                          <a:effectLst/>
                          <a:latin typeface="+mn-lt"/>
                          <a:ea typeface="+mn-ea"/>
                          <a:cs typeface="+mn-cs"/>
                        </a:rPr>
                        <a:t>Dietel Partners </a:t>
                      </a:r>
                    </a:p>
                    <a:p>
                      <a:pPr marL="285750" indent="-285750">
                        <a:buFont typeface="Arial" panose="020B0604020202020204" pitchFamily="34" charset="0"/>
                        <a:buChar char="•"/>
                      </a:pPr>
                      <a:r>
                        <a:rPr lang="en-US" sz="1800" kern="1200" dirty="0">
                          <a:solidFill>
                            <a:schemeClr val="dk1"/>
                          </a:solidFill>
                          <a:effectLst/>
                          <a:latin typeface="+mn-lt"/>
                          <a:ea typeface="+mn-ea"/>
                          <a:cs typeface="+mn-cs"/>
                        </a:rPr>
                        <a:t>Morino Ventures LLC</a:t>
                      </a:r>
                    </a:p>
                    <a:p>
                      <a:pPr marL="285750" indent="-285750">
                        <a:buFont typeface="Arial" panose="020B0604020202020204" pitchFamily="34" charset="0"/>
                        <a:buChar char="•"/>
                      </a:pPr>
                      <a:r>
                        <a:rPr lang="en-US" sz="1800" kern="1200" dirty="0">
                          <a:solidFill>
                            <a:schemeClr val="dk1"/>
                          </a:solidFill>
                          <a:effectLst/>
                          <a:latin typeface="+mn-lt"/>
                          <a:ea typeface="+mn-ea"/>
                          <a:cs typeface="+mn-cs"/>
                        </a:rPr>
                        <a:t>NEO Law Group</a:t>
                      </a:r>
                    </a:p>
                    <a:p>
                      <a:pPr marL="285750" indent="-285750">
                        <a:buFont typeface="Arial" panose="020B0604020202020204" pitchFamily="34" charset="0"/>
                        <a:buChar char="•"/>
                      </a:pPr>
                      <a:r>
                        <a:rPr lang="en-US" sz="1800" kern="1200" dirty="0">
                          <a:solidFill>
                            <a:schemeClr val="dk1"/>
                          </a:solidFill>
                          <a:effectLst/>
                          <a:latin typeface="+mn-lt"/>
                          <a:ea typeface="+mn-ea"/>
                          <a:cs typeface="+mn-cs"/>
                        </a:rPr>
                        <a:t>Smith’s Food &amp; Drug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dk1"/>
                          </a:solidFill>
                          <a:effectLst/>
                          <a:latin typeface="+mn-lt"/>
                          <a:ea typeface="+mn-ea"/>
                          <a:cs typeface="+mn-cs"/>
                        </a:rPr>
                        <a:t>The Cagney Company</a:t>
                      </a:r>
                    </a:p>
                    <a:p>
                      <a:r>
                        <a:rPr lang="en-US" sz="1800" kern="1200" dirty="0">
                          <a:solidFill>
                            <a:schemeClr val="dk1"/>
                          </a:solidFill>
                          <a:effectLst/>
                          <a:latin typeface="+mn-lt"/>
                          <a:ea typeface="+mn-ea"/>
                          <a:cs typeface="+mn-cs"/>
                        </a:rPr>
                        <a:t> </a:t>
                      </a:r>
                      <a:endParaRPr lang="en-US" sz="1800" dirty="0"/>
                    </a:p>
                  </a:txBody>
                  <a:tcPr marT="45676" marB="45676"/>
                </a:tc>
                <a:extLst>
                  <a:ext uri="{0D108BD9-81ED-4DB2-BD59-A6C34878D82A}">
                    <a16:rowId xmlns:a16="http://schemas.microsoft.com/office/drawing/2014/main" val="2592714890"/>
                  </a:ext>
                </a:extLst>
              </a:tr>
            </a:tbl>
          </a:graphicData>
        </a:graphic>
      </p:graphicFrame>
      <p:pic>
        <p:nvPicPr>
          <p:cNvPr id="33810" name="Picture 2" descr="Image result for act n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267200"/>
            <a:ext cx="2143125"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9" name="TextBox 4"/>
          <p:cNvSpPr txBox="1">
            <a:spLocks noChangeArrowheads="1"/>
          </p:cNvSpPr>
          <p:nvPr/>
        </p:nvSpPr>
        <p:spPr bwMode="auto">
          <a:xfrm rot="-913364">
            <a:off x="160338" y="261938"/>
            <a:ext cx="17129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600" b="1" dirty="0">
                <a:solidFill>
                  <a:srgbClr val="C00000"/>
                </a:solidFill>
              </a:rPr>
              <a:t>4,700+</a:t>
            </a:r>
          </a:p>
        </p:txBody>
      </p:sp>
    </p:spTree>
    <p:extLst>
      <p:ext uri="{BB962C8B-B14F-4D97-AF65-F5344CB8AC3E}">
        <p14:creationId xmlns:p14="http://schemas.microsoft.com/office/powerpoint/2010/main" val="3848286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0979"/>
                                        </p:tgtEl>
                                        <p:attrNameLst>
                                          <p:attrName>style.visibility</p:attrName>
                                        </p:attrNameLst>
                                      </p:cBhvr>
                                      <p:to>
                                        <p:strVal val="visible"/>
                                      </p:to>
                                    </p:set>
                                    <p:anim calcmode="lin" valueType="num">
                                      <p:cBhvr additive="base">
                                        <p:cTn id="7" dur="500" fill="hold"/>
                                        <p:tgtEl>
                                          <p:spTgt spid="40979"/>
                                        </p:tgtEl>
                                        <p:attrNameLst>
                                          <p:attrName>ppt_x</p:attrName>
                                        </p:attrNameLst>
                                      </p:cBhvr>
                                      <p:tavLst>
                                        <p:tav tm="0">
                                          <p:val>
                                            <p:strVal val="1+#ppt_w/2"/>
                                          </p:val>
                                        </p:tav>
                                        <p:tav tm="100000">
                                          <p:val>
                                            <p:strVal val="#ppt_x"/>
                                          </p:val>
                                        </p:tav>
                                      </p:tavLst>
                                    </p:anim>
                                    <p:anim calcmode="lin" valueType="num">
                                      <p:cBhvr additive="base">
                                        <p:cTn id="8" dur="500" fill="hold"/>
                                        <p:tgtEl>
                                          <p:spTgt spid="4097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3810"/>
                                        </p:tgtEl>
                                        <p:attrNameLst>
                                          <p:attrName>style.visibility</p:attrName>
                                        </p:attrNameLst>
                                      </p:cBhvr>
                                      <p:to>
                                        <p:strVal val="visible"/>
                                      </p:to>
                                    </p:set>
                                    <p:anim calcmode="lin" valueType="num">
                                      <p:cBhvr additive="base">
                                        <p:cTn id="13" dur="500" fill="hold"/>
                                        <p:tgtEl>
                                          <p:spTgt spid="33810"/>
                                        </p:tgtEl>
                                        <p:attrNameLst>
                                          <p:attrName>ppt_x</p:attrName>
                                        </p:attrNameLst>
                                      </p:cBhvr>
                                      <p:tavLst>
                                        <p:tav tm="0">
                                          <p:val>
                                            <p:strVal val="#ppt_x"/>
                                          </p:val>
                                        </p:tav>
                                        <p:tav tm="100000">
                                          <p:val>
                                            <p:strVal val="#ppt_x"/>
                                          </p:val>
                                        </p:tav>
                                      </p:tavLst>
                                    </p:anim>
                                    <p:anim calcmode="lin" valueType="num">
                                      <p:cBhvr additive="base">
                                        <p:cTn id="14" dur="500" fill="hold"/>
                                        <p:tgtEl>
                                          <p:spTgt spid="338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6324600" y="2498912"/>
            <a:ext cx="2737341" cy="2127688"/>
          </a:xfrm>
          <a:prstGeom prst="rect">
            <a:avLst/>
          </a:prstGeom>
        </p:spPr>
      </p:pic>
      <p:sp>
        <p:nvSpPr>
          <p:cNvPr id="2" name="Title 1"/>
          <p:cNvSpPr>
            <a:spLocks noGrp="1"/>
          </p:cNvSpPr>
          <p:nvPr>
            <p:ph type="title"/>
          </p:nvPr>
        </p:nvSpPr>
        <p:spPr/>
        <p:txBody>
          <a:bodyPr/>
          <a:lstStyle/>
          <a:p>
            <a:r>
              <a:rPr lang="en-US" dirty="0">
                <a:solidFill>
                  <a:srgbClr val="0095DD"/>
                </a:solidFill>
                <a:effectLst>
                  <a:outerShdw blurRad="38100" dist="38100" dir="2700000" algn="tl">
                    <a:srgbClr val="000000">
                      <a:alpha val="43137"/>
                    </a:srgbClr>
                  </a:outerShdw>
                </a:effectLst>
              </a:rPr>
              <a:t>Take Action</a:t>
            </a:r>
          </a:p>
        </p:txBody>
      </p:sp>
      <p:sp>
        <p:nvSpPr>
          <p:cNvPr id="3" name="Content Placeholder 2"/>
          <p:cNvSpPr>
            <a:spLocks noGrp="1"/>
          </p:cNvSpPr>
          <p:nvPr>
            <p:ph idx="1"/>
          </p:nvPr>
        </p:nvSpPr>
        <p:spPr/>
        <p:txBody>
          <a:bodyPr/>
          <a:lstStyle/>
          <a:p>
            <a:pPr marL="0" indent="0">
              <a:buNone/>
            </a:pPr>
            <a:r>
              <a:rPr lang="en-US" sz="3600" b="1" dirty="0"/>
              <a:t>Protect Nonprofit Nonpartisanship</a:t>
            </a:r>
          </a:p>
          <a:p>
            <a:pPr marL="0" indent="0">
              <a:buNone/>
            </a:pPr>
            <a:endParaRPr lang="en-US" dirty="0"/>
          </a:p>
        </p:txBody>
      </p:sp>
      <p:sp>
        <p:nvSpPr>
          <p:cNvPr id="6" name="TextBox 5"/>
          <p:cNvSpPr txBox="1"/>
          <p:nvPr/>
        </p:nvSpPr>
        <p:spPr>
          <a:xfrm>
            <a:off x="677600" y="5671349"/>
            <a:ext cx="770106" cy="646331"/>
          </a:xfrm>
          <a:prstGeom prst="rect">
            <a:avLst/>
          </a:prstGeom>
          <a:noFill/>
        </p:spPr>
        <p:txBody>
          <a:bodyPr wrap="square" rtlCol="0">
            <a:spAutoFit/>
          </a:bodyPr>
          <a:lstStyle/>
          <a:p>
            <a:pPr algn="ctr"/>
            <a:r>
              <a:rPr lang="en-US" sz="3600" b="1" dirty="0">
                <a:solidFill>
                  <a:srgbClr val="C00000"/>
                </a:solidFill>
                <a:effectLst>
                  <a:outerShdw blurRad="38100" dist="38100" dir="2700000" algn="tl">
                    <a:srgbClr val="000000">
                      <a:alpha val="43137"/>
                    </a:srgbClr>
                  </a:outerShdw>
                </a:effectLst>
              </a:rPr>
              <a:t>x3</a:t>
            </a:r>
            <a:endParaRPr lang="en-US" sz="4000" b="1" dirty="0">
              <a:solidFill>
                <a:srgbClr val="C00000"/>
              </a:solidFill>
              <a:effectLst>
                <a:outerShdw blurRad="38100" dist="38100" dir="2700000" algn="tl">
                  <a:srgbClr val="000000">
                    <a:alpha val="43137"/>
                  </a:srgbClr>
                </a:outerShdw>
              </a:effectLst>
            </a:endParaRPr>
          </a:p>
        </p:txBody>
      </p:sp>
      <p:pic>
        <p:nvPicPr>
          <p:cNvPr id="8" name="Picture 7"/>
          <p:cNvPicPr>
            <a:picLocks noChangeAspect="1"/>
          </p:cNvPicPr>
          <p:nvPr/>
        </p:nvPicPr>
        <p:blipFill>
          <a:blip r:embed="rId4"/>
          <a:stretch>
            <a:fillRect/>
          </a:stretch>
        </p:blipFill>
        <p:spPr>
          <a:xfrm>
            <a:off x="3392322" y="3281750"/>
            <a:ext cx="2359356" cy="1688738"/>
          </a:xfrm>
          <a:prstGeom prst="rect">
            <a:avLst/>
          </a:prstGeom>
        </p:spPr>
      </p:pic>
      <p:pic>
        <p:nvPicPr>
          <p:cNvPr id="9" name="Picture 8"/>
          <p:cNvPicPr>
            <a:picLocks noChangeAspect="1"/>
          </p:cNvPicPr>
          <p:nvPr/>
        </p:nvPicPr>
        <p:blipFill>
          <a:blip r:embed="rId5"/>
          <a:stretch>
            <a:fillRect/>
          </a:stretch>
        </p:blipFill>
        <p:spPr>
          <a:xfrm>
            <a:off x="5981718" y="4695041"/>
            <a:ext cx="2327921" cy="1752600"/>
          </a:xfrm>
          <a:prstGeom prst="rect">
            <a:avLst/>
          </a:prstGeom>
        </p:spPr>
      </p:pic>
      <p:pic>
        <p:nvPicPr>
          <p:cNvPr id="4"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0106" y="2971800"/>
            <a:ext cx="2027664" cy="2662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7"/>
          <a:stretch>
            <a:fillRect/>
          </a:stretch>
        </p:blipFill>
        <p:spPr>
          <a:xfrm>
            <a:off x="2394069" y="5229629"/>
            <a:ext cx="1932994" cy="1218012"/>
          </a:xfrm>
          <a:prstGeom prst="rect">
            <a:avLst/>
          </a:prstGeom>
        </p:spPr>
      </p:pic>
    </p:spTree>
    <p:extLst>
      <p:ext uri="{BB962C8B-B14F-4D97-AF65-F5344CB8AC3E}">
        <p14:creationId xmlns:p14="http://schemas.microsoft.com/office/powerpoint/2010/main" val="13526221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229600" cy="914400"/>
          </a:xfrm>
        </p:spPr>
        <p:txBody>
          <a:bodyPr/>
          <a:lstStyle/>
          <a:p>
            <a:r>
              <a:rPr lang="en-US" dirty="0">
                <a:solidFill>
                  <a:srgbClr val="1F9BFF"/>
                </a:solidFill>
                <a:effectLst>
                  <a:outerShdw blurRad="38100" dist="38100" dir="2700000" algn="tl">
                    <a:srgbClr val="000000">
                      <a:alpha val="43137"/>
                    </a:srgbClr>
                  </a:outerShdw>
                </a:effectLst>
              </a:rPr>
              <a:t>Questions</a:t>
            </a:r>
          </a:p>
        </p:txBody>
      </p:sp>
      <p:sp>
        <p:nvSpPr>
          <p:cNvPr id="3" name="Content Placeholder 2"/>
          <p:cNvSpPr>
            <a:spLocks noGrp="1"/>
          </p:cNvSpPr>
          <p:nvPr>
            <p:ph idx="1"/>
          </p:nvPr>
        </p:nvSpPr>
        <p:spPr>
          <a:xfrm>
            <a:off x="474471" y="1219200"/>
            <a:ext cx="4546600" cy="5201313"/>
          </a:xfrm>
        </p:spPr>
        <p:txBody>
          <a:bodyPr/>
          <a:lstStyle/>
          <a:p>
            <a:pPr marL="0" indent="0" algn="ctr">
              <a:spcBef>
                <a:spcPts val="0"/>
              </a:spcBef>
              <a:buNone/>
            </a:pPr>
            <a:r>
              <a:rPr lang="en-US" sz="2800" b="1" dirty="0"/>
              <a:t>Tonja R. Mettlach</a:t>
            </a:r>
          </a:p>
          <a:p>
            <a:pPr marL="0" indent="0" algn="ctr">
              <a:spcBef>
                <a:spcPts val="0"/>
              </a:spcBef>
              <a:buNone/>
            </a:pPr>
            <a:r>
              <a:rPr lang="en-US" sz="1600" dirty="0">
                <a:hlinkClick r:id="rId3"/>
              </a:rPr>
              <a:t>tmettlach@massnonprofitnet.org</a:t>
            </a:r>
            <a:endParaRPr lang="en-US" sz="1600" dirty="0"/>
          </a:p>
          <a:p>
            <a:pPr marL="0" indent="0" algn="ctr">
              <a:spcBef>
                <a:spcPts val="0"/>
              </a:spcBef>
              <a:buNone/>
            </a:pPr>
            <a:r>
              <a:rPr lang="en-US" dirty="0"/>
              <a:t>617-391-9175</a:t>
            </a:r>
          </a:p>
          <a:p>
            <a:pPr marL="0" indent="0" algn="ctr">
              <a:spcBef>
                <a:spcPts val="0"/>
              </a:spcBef>
              <a:buNone/>
            </a:pPr>
            <a:endParaRPr lang="en-US" sz="1800" b="1" dirty="0"/>
          </a:p>
          <a:p>
            <a:pPr marL="0" indent="0" algn="ctr">
              <a:spcBef>
                <a:spcPts val="0"/>
              </a:spcBef>
              <a:buNone/>
            </a:pPr>
            <a:r>
              <a:rPr lang="en-US" sz="2800" b="1" dirty="0"/>
              <a:t>David L. Thompson</a:t>
            </a:r>
          </a:p>
          <a:p>
            <a:pPr marL="0" indent="0" algn="ctr">
              <a:spcBef>
                <a:spcPts val="0"/>
              </a:spcBef>
              <a:spcAft>
                <a:spcPts val="1800"/>
              </a:spcAft>
              <a:buNone/>
            </a:pPr>
            <a:r>
              <a:rPr lang="en-US" sz="1600" dirty="0">
                <a:hlinkClick r:id="rId4"/>
              </a:rPr>
              <a:t>dthompson@councilofnonprofits.org</a:t>
            </a:r>
            <a:endParaRPr lang="en-US" sz="1800" dirty="0"/>
          </a:p>
          <a:p>
            <a:pPr marL="0" indent="0" algn="ctr">
              <a:spcBef>
                <a:spcPts val="0"/>
              </a:spcBef>
              <a:buNone/>
            </a:pPr>
            <a:r>
              <a:rPr lang="en-US" sz="2800" b="1" dirty="0"/>
              <a:t>Tiffany Gourley</a:t>
            </a:r>
          </a:p>
          <a:p>
            <a:pPr marL="0" indent="0" algn="ctr">
              <a:spcBef>
                <a:spcPts val="0"/>
              </a:spcBef>
              <a:spcAft>
                <a:spcPts val="1800"/>
              </a:spcAft>
              <a:buNone/>
            </a:pPr>
            <a:r>
              <a:rPr lang="en-US" sz="1600" dirty="0">
                <a:hlinkClick r:id="rId5"/>
              </a:rPr>
              <a:t>tgourley@councilofnonprofits.org</a:t>
            </a:r>
            <a:endParaRPr lang="en-US" sz="1600" dirty="0"/>
          </a:p>
          <a:p>
            <a:pPr marL="0" indent="0" algn="ctr">
              <a:spcBef>
                <a:spcPts val="0"/>
              </a:spcBef>
              <a:spcAft>
                <a:spcPts val="1200"/>
              </a:spcAft>
              <a:buNone/>
            </a:pPr>
            <a:r>
              <a:rPr lang="en-US" dirty="0"/>
              <a:t>202-962-0322</a:t>
            </a:r>
          </a:p>
          <a:p>
            <a:pPr marL="0" indent="0" algn="ctr">
              <a:spcBef>
                <a:spcPts val="0"/>
              </a:spcBef>
              <a:spcAft>
                <a:spcPts val="1200"/>
              </a:spcAft>
              <a:buNone/>
            </a:pPr>
            <a:r>
              <a:rPr lang="en-US" dirty="0">
                <a:hlinkClick r:id="rId6"/>
              </a:rPr>
              <a:t>www.councilofnonprofits.org</a:t>
            </a:r>
            <a:endParaRPr lang="en-US" dirty="0"/>
          </a:p>
          <a:p>
            <a:pPr marL="0" indent="0" algn="ctr">
              <a:spcBef>
                <a:spcPts val="0"/>
              </a:spcBef>
              <a:spcAft>
                <a:spcPts val="1200"/>
              </a:spcAft>
              <a:buNone/>
            </a:pPr>
            <a:r>
              <a:rPr lang="en-US" dirty="0">
                <a:hlinkClick r:id="rId7"/>
              </a:rPr>
              <a:t>www.GiveVoice.org</a:t>
            </a:r>
            <a:r>
              <a:rPr lang="en-US" dirty="0"/>
              <a:t> </a:t>
            </a:r>
          </a:p>
          <a:p>
            <a:pPr marL="0" indent="0" algn="ctr">
              <a:buNone/>
            </a:pPr>
            <a:endParaRPr lang="en-US" sz="1800" dirty="0"/>
          </a:p>
          <a:p>
            <a:pPr marL="0" indent="0" algn="ctr">
              <a:buNone/>
            </a:pPr>
            <a:endParaRPr lang="en-US" dirty="0"/>
          </a:p>
        </p:txBody>
      </p:sp>
      <p:pic>
        <p:nvPicPr>
          <p:cNvPr id="5" name="Picture 4"/>
          <p:cNvPicPr>
            <a:picLocks noChangeAspect="1"/>
          </p:cNvPicPr>
          <p:nvPr/>
        </p:nvPicPr>
        <p:blipFill>
          <a:blip r:embed="rId8"/>
          <a:stretch>
            <a:fillRect/>
          </a:stretch>
        </p:blipFill>
        <p:spPr>
          <a:xfrm>
            <a:off x="5243209" y="5136852"/>
            <a:ext cx="3521217" cy="806748"/>
          </a:xfrm>
          <a:prstGeom prst="rect">
            <a:avLst/>
          </a:prstGeom>
        </p:spPr>
      </p:pic>
      <p:pic>
        <p:nvPicPr>
          <p:cNvPr id="8" name="Picture 7"/>
          <p:cNvPicPr>
            <a:picLocks noChangeAspect="1"/>
          </p:cNvPicPr>
          <p:nvPr/>
        </p:nvPicPr>
        <p:blipFill>
          <a:blip r:embed="rId9"/>
          <a:stretch>
            <a:fillRect/>
          </a:stretch>
        </p:blipFill>
        <p:spPr>
          <a:xfrm>
            <a:off x="5295677" y="627664"/>
            <a:ext cx="3238723" cy="2047656"/>
          </a:xfrm>
          <a:prstGeom prst="rect">
            <a:avLst/>
          </a:prstGeom>
        </p:spPr>
      </p:pic>
      <p:pic>
        <p:nvPicPr>
          <p:cNvPr id="9" name="Picture 8"/>
          <p:cNvPicPr>
            <a:picLocks noChangeAspect="1"/>
          </p:cNvPicPr>
          <p:nvPr/>
        </p:nvPicPr>
        <p:blipFill>
          <a:blip r:embed="rId10"/>
          <a:stretch>
            <a:fillRect/>
          </a:stretch>
        </p:blipFill>
        <p:spPr>
          <a:xfrm>
            <a:off x="5427374" y="2971800"/>
            <a:ext cx="3025867" cy="1544453"/>
          </a:xfrm>
          <a:prstGeom prst="rect">
            <a:avLst/>
          </a:prstGeom>
        </p:spPr>
      </p:pic>
    </p:spTree>
    <p:extLst>
      <p:ext uri="{BB962C8B-B14F-4D97-AF65-F5344CB8AC3E}">
        <p14:creationId xmlns:p14="http://schemas.microsoft.com/office/powerpoint/2010/main" val="22227679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936132" y="1066800"/>
            <a:ext cx="5750668" cy="3638841"/>
          </a:xfrm>
          <a:prstGeom prst="rect">
            <a:avLst/>
          </a:prstGeom>
        </p:spPr>
      </p:pic>
      <p:sp>
        <p:nvSpPr>
          <p:cNvPr id="2" name="TextBox 1"/>
          <p:cNvSpPr txBox="1"/>
          <p:nvPr/>
        </p:nvSpPr>
        <p:spPr>
          <a:xfrm>
            <a:off x="457200" y="4043921"/>
            <a:ext cx="5156325" cy="1323439"/>
          </a:xfrm>
          <a:prstGeom prst="rect">
            <a:avLst/>
          </a:prstGeom>
          <a:noFill/>
        </p:spPr>
        <p:txBody>
          <a:bodyPr wrap="square" rtlCol="0">
            <a:spAutoFit/>
          </a:bodyPr>
          <a:lstStyle/>
          <a:p>
            <a:r>
              <a:rPr lang="en-US" sz="8000" b="1" dirty="0"/>
              <a:t>Thank You!</a:t>
            </a:r>
          </a:p>
        </p:txBody>
      </p:sp>
    </p:spTree>
    <p:extLst>
      <p:ext uri="{BB962C8B-B14F-4D97-AF65-F5344CB8AC3E}">
        <p14:creationId xmlns:p14="http://schemas.microsoft.com/office/powerpoint/2010/main" val="577627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1F9BFF"/>
                </a:solidFill>
                <a:effectLst>
                  <a:outerShdw blurRad="38100" dist="38100" dir="2700000" algn="tl">
                    <a:srgbClr val="000000">
                      <a:alpha val="43137"/>
                    </a:srgbClr>
                  </a:outerShdw>
                </a:effectLst>
              </a:rPr>
              <a:t>The Johnson Amendment</a:t>
            </a:r>
            <a:endParaRPr lang="en-US" dirty="0"/>
          </a:p>
        </p:txBody>
      </p:sp>
      <p:sp>
        <p:nvSpPr>
          <p:cNvPr id="4" name="TextBox 3"/>
          <p:cNvSpPr txBox="1"/>
          <p:nvPr/>
        </p:nvSpPr>
        <p:spPr>
          <a:xfrm>
            <a:off x="1219200" y="2133600"/>
            <a:ext cx="7620000" cy="4216539"/>
          </a:xfrm>
          <a:prstGeom prst="rect">
            <a:avLst/>
          </a:prstGeom>
          <a:noFill/>
        </p:spPr>
        <p:txBody>
          <a:bodyPr wrap="square" rtlCol="0">
            <a:spAutoFit/>
          </a:bodyPr>
          <a:lstStyle/>
          <a:p>
            <a:r>
              <a:rPr lang="en-US" sz="2800" b="1" dirty="0"/>
              <a:t>§501(c)(3) </a:t>
            </a:r>
            <a:r>
              <a:rPr lang="en-US" sz="2000" dirty="0"/>
              <a:t>Corporations, and any community chest, fund, or foundation, organized and operated exclusively for religious, charitable, scientific, testing for public safety, literary, or educational purposes, or to foster national or international amateur sports competition (but only if no part of its activities involve the provision of athletic facilities or equipment), or for the prevention of cruelty to children or animals, no part of the net earnings of which inures to the benefit of any private shareholder or individual, no substantial part of the activities of which is carrying on propaganda, or otherwise attempting, to influence legislation (except as otherwise provided in subsection (h)), and which does not participate in, or intervene in (including the publishing or distributing of statements), any political campaign on behalf of (or in opposition to) any candidate for public office.</a:t>
            </a:r>
          </a:p>
        </p:txBody>
      </p:sp>
      <p:sp>
        <p:nvSpPr>
          <p:cNvPr id="3" name="TextBox 2"/>
          <p:cNvSpPr txBox="1"/>
          <p:nvPr/>
        </p:nvSpPr>
        <p:spPr>
          <a:xfrm>
            <a:off x="495300" y="3041515"/>
            <a:ext cx="8153400" cy="1415772"/>
          </a:xfrm>
          <a:prstGeom prst="rect">
            <a:avLst/>
          </a:prstGeom>
          <a:solidFill>
            <a:schemeClr val="bg1"/>
          </a:solidFill>
          <a:ln w="57150">
            <a:solidFill>
              <a:srgbClr val="AF188C"/>
            </a:solidFill>
          </a:ln>
        </p:spPr>
        <p:txBody>
          <a:bodyPr wrap="square" rtlCol="0">
            <a:spAutoFit/>
          </a:bodyPr>
          <a:lstStyle/>
          <a:p>
            <a:pPr algn="ctr">
              <a:spcBef>
                <a:spcPts val="1200"/>
              </a:spcBef>
              <a:spcAft>
                <a:spcPts val="1200"/>
              </a:spcAft>
            </a:pPr>
            <a:endParaRPr lang="en-US" sz="200" b="1" dirty="0"/>
          </a:p>
          <a:p>
            <a:pPr algn="ctr">
              <a:spcBef>
                <a:spcPts val="1200"/>
              </a:spcBef>
              <a:spcAft>
                <a:spcPts val="1200"/>
              </a:spcAft>
            </a:pPr>
            <a:r>
              <a:rPr lang="en-US" sz="4000" b="1" dirty="0"/>
              <a:t>What it is. Why it matters right now.</a:t>
            </a:r>
          </a:p>
          <a:p>
            <a:pPr algn="ctr">
              <a:spcBef>
                <a:spcPts val="1200"/>
              </a:spcBef>
              <a:spcAft>
                <a:spcPts val="1200"/>
              </a:spcAft>
            </a:pPr>
            <a:endParaRPr lang="en-US" sz="400" b="1" dirty="0"/>
          </a:p>
        </p:txBody>
      </p:sp>
    </p:spTree>
    <p:extLst>
      <p:ext uri="{BB962C8B-B14F-4D97-AF65-F5344CB8AC3E}">
        <p14:creationId xmlns:p14="http://schemas.microsoft.com/office/powerpoint/2010/main" val="1537094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1F9BFF"/>
                </a:solidFill>
                <a:effectLst>
                  <a:outerShdw blurRad="38100" dist="38100" dir="2700000" algn="tl">
                    <a:srgbClr val="000000">
                      <a:alpha val="43137"/>
                    </a:srgbClr>
                  </a:outerShdw>
                </a:effectLst>
              </a:rPr>
              <a:t>The Johnson Amendment</a:t>
            </a:r>
            <a:endParaRPr lang="en-US" dirty="0"/>
          </a:p>
        </p:txBody>
      </p:sp>
      <p:sp>
        <p:nvSpPr>
          <p:cNvPr id="4" name="TextBox 3"/>
          <p:cNvSpPr txBox="1"/>
          <p:nvPr/>
        </p:nvSpPr>
        <p:spPr>
          <a:xfrm>
            <a:off x="1219200" y="2133600"/>
            <a:ext cx="7620000" cy="4216539"/>
          </a:xfrm>
          <a:prstGeom prst="rect">
            <a:avLst/>
          </a:prstGeom>
          <a:noFill/>
        </p:spPr>
        <p:txBody>
          <a:bodyPr wrap="square" rtlCol="0">
            <a:spAutoFit/>
          </a:bodyPr>
          <a:lstStyle/>
          <a:p>
            <a:r>
              <a:rPr lang="en-US" sz="2800" b="1" dirty="0"/>
              <a:t>§501(c)(3) </a:t>
            </a:r>
            <a:r>
              <a:rPr lang="en-US" sz="2000" dirty="0"/>
              <a:t>Corporations, and any community chest, fund, or foundation, organized and operated exclusively for religious, charitable, scientific, testing for public safety, literary, or educational purposes, or to foster national or international amateur sports competition (but only if no part of its activities involve the provision of athletic facilities or equipment), or for the prevention of cruelty to children or animals, no part of the net earnings of which inures to the benefit of any private shareholder or individual, no substantial part of the activities of which is carrying on propaganda, or otherwise attempting, to influence legislation (except as otherwise provided in subsection (h)), and which does not participate in, or intervene in (including the publishing or distributing of statements), any political campaign on behalf of (or in opposition to) any candidate for public office.</a:t>
            </a:r>
          </a:p>
        </p:txBody>
      </p:sp>
    </p:spTree>
    <p:extLst>
      <p:ext uri="{BB962C8B-B14F-4D97-AF65-F5344CB8AC3E}">
        <p14:creationId xmlns:p14="http://schemas.microsoft.com/office/powerpoint/2010/main" val="1553392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1F9BFF"/>
                </a:solidFill>
                <a:effectLst>
                  <a:outerShdw blurRad="38100" dist="38100" dir="2700000" algn="tl">
                    <a:srgbClr val="000000">
                      <a:alpha val="43137"/>
                    </a:srgbClr>
                  </a:outerShdw>
                </a:effectLst>
              </a:rPr>
              <a:t>The Johnson Amendment</a:t>
            </a:r>
            <a:endParaRPr lang="en-US" dirty="0"/>
          </a:p>
        </p:txBody>
      </p:sp>
      <p:sp>
        <p:nvSpPr>
          <p:cNvPr id="5" name="TextBox 4"/>
          <p:cNvSpPr txBox="1"/>
          <p:nvPr/>
        </p:nvSpPr>
        <p:spPr>
          <a:xfrm>
            <a:off x="1219200" y="2133600"/>
            <a:ext cx="7620000" cy="4216539"/>
          </a:xfrm>
          <a:prstGeom prst="rect">
            <a:avLst/>
          </a:prstGeom>
          <a:noFill/>
        </p:spPr>
        <p:txBody>
          <a:bodyPr wrap="square" rtlCol="0">
            <a:spAutoFit/>
          </a:bodyPr>
          <a:lstStyle/>
          <a:p>
            <a:r>
              <a:rPr lang="en-US" sz="2800" b="1" dirty="0">
                <a:solidFill>
                  <a:schemeClr val="bg1">
                    <a:lumMod val="75000"/>
                  </a:schemeClr>
                </a:solidFill>
              </a:rPr>
              <a:t>§501(c)(3)</a:t>
            </a:r>
            <a:r>
              <a:rPr lang="en-US" sz="2000" b="1" dirty="0">
                <a:solidFill>
                  <a:schemeClr val="bg1">
                    <a:lumMod val="75000"/>
                  </a:schemeClr>
                </a:solidFill>
              </a:rPr>
              <a:t> </a:t>
            </a:r>
            <a:r>
              <a:rPr lang="en-US" sz="2000" dirty="0">
                <a:solidFill>
                  <a:schemeClr val="bg1">
                    <a:lumMod val="75000"/>
                  </a:schemeClr>
                </a:solidFill>
              </a:rPr>
              <a:t>Corporations, and any community chest, fund, or foundation, organized and operated exclusively for religious, charitable, scientific, testing for public safety, literary, or educational purposes, or to foster national or international amateur sports competition (but only if no part of its activities involve the provision of athletic facilities or equipment), or for the prevention of cruelty to children or animals, no part of the net earnings of which inures to the benefit of any private shareholder or individual, no substantial part of the activities of which is carrying on propaganda, or otherwise attempting, to influence legislation (except as otherwise provided in subsection (h)), and </a:t>
            </a:r>
            <a:r>
              <a:rPr lang="en-US" sz="2000" b="1" dirty="0"/>
              <a:t>which does not participate in, or intervene in (including the publishing or distributing of statements), any political campaign on behalf of (or in opposition to) any candidate for public office.</a:t>
            </a:r>
          </a:p>
        </p:txBody>
      </p:sp>
      <p:sp>
        <p:nvSpPr>
          <p:cNvPr id="3" name="TextBox 2"/>
          <p:cNvSpPr txBox="1"/>
          <p:nvPr/>
        </p:nvSpPr>
        <p:spPr>
          <a:xfrm>
            <a:off x="304800" y="2603718"/>
            <a:ext cx="8001000" cy="1815882"/>
          </a:xfrm>
          <a:prstGeom prst="rect">
            <a:avLst/>
          </a:prstGeom>
          <a:solidFill>
            <a:schemeClr val="bg1">
              <a:lumMod val="85000"/>
            </a:schemeClr>
          </a:solidFill>
          <a:ln w="38100">
            <a:solidFill>
              <a:srgbClr val="1192DD"/>
            </a:solidFill>
          </a:ln>
        </p:spPr>
        <p:txBody>
          <a:bodyPr wrap="square" rtlCol="0">
            <a:spAutoFit/>
          </a:bodyPr>
          <a:lstStyle/>
          <a:p>
            <a:r>
              <a:rPr lang="en-US" sz="2800" dirty="0">
                <a:solidFill>
                  <a:prstClr val="black"/>
                </a:solidFill>
              </a:rPr>
              <a:t>“which does not participate in, or intervene in (including the publishing or distributing of statements), any political campaign on behalf of (or in opposition to) any candidate for public office.”</a:t>
            </a:r>
            <a:endParaRPr lang="en-US" sz="2400" dirty="0"/>
          </a:p>
        </p:txBody>
      </p:sp>
    </p:spTree>
    <p:extLst>
      <p:ext uri="{BB962C8B-B14F-4D97-AF65-F5344CB8AC3E}">
        <p14:creationId xmlns:p14="http://schemas.microsoft.com/office/powerpoint/2010/main" val="4260775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1F9BFF"/>
                </a:solidFill>
                <a:effectLst>
                  <a:outerShdw blurRad="38100" dist="38100" dir="2700000" algn="tl">
                    <a:srgbClr val="000000">
                      <a:alpha val="43137"/>
                    </a:srgbClr>
                  </a:outerShdw>
                </a:effectLst>
              </a:rPr>
              <a:t>The Johnson Amendment</a:t>
            </a:r>
            <a:endParaRPr lang="en-US" dirty="0"/>
          </a:p>
        </p:txBody>
      </p:sp>
      <p:sp>
        <p:nvSpPr>
          <p:cNvPr id="5" name="TextBox 4"/>
          <p:cNvSpPr txBox="1"/>
          <p:nvPr/>
        </p:nvSpPr>
        <p:spPr>
          <a:xfrm>
            <a:off x="1219200" y="2133600"/>
            <a:ext cx="7620000" cy="4216539"/>
          </a:xfrm>
          <a:prstGeom prst="rect">
            <a:avLst/>
          </a:prstGeom>
          <a:noFill/>
        </p:spPr>
        <p:txBody>
          <a:bodyPr wrap="square" rtlCol="0">
            <a:spAutoFit/>
          </a:bodyPr>
          <a:lstStyle/>
          <a:p>
            <a:r>
              <a:rPr lang="en-US" sz="2800" b="1" dirty="0">
                <a:solidFill>
                  <a:schemeClr val="bg1">
                    <a:lumMod val="75000"/>
                  </a:schemeClr>
                </a:solidFill>
              </a:rPr>
              <a:t>§501(c)(3)</a:t>
            </a:r>
            <a:r>
              <a:rPr lang="en-US" sz="2000" b="1" dirty="0">
                <a:solidFill>
                  <a:schemeClr val="bg1">
                    <a:lumMod val="75000"/>
                  </a:schemeClr>
                </a:solidFill>
              </a:rPr>
              <a:t> </a:t>
            </a:r>
            <a:r>
              <a:rPr lang="en-US" sz="2000" dirty="0">
                <a:solidFill>
                  <a:schemeClr val="bg1">
                    <a:lumMod val="75000"/>
                  </a:schemeClr>
                </a:solidFill>
              </a:rPr>
              <a:t>Corporations, and any community chest, fund, or foundation, organized and operated exclusively for religious, charitable, scientific, testing for public safety, literary, or educational purposes, or to foster national or international amateur sports competition (but only if no part of its activities involve the provision of athletic facilities or equipment), or for the prevention of cruelty to children or animals, no part of the net earnings of which inures to the benefit of any private shareholder or individual, no substantial part of the activities of which is carrying on propaganda, or otherwise attempting, to influence legislation (except as otherwise provided in subsection (h)), and </a:t>
            </a:r>
            <a:r>
              <a:rPr lang="en-US" sz="2000" dirty="0"/>
              <a:t>which does not participate in, or intervene in (including the publishing or distributing of statements), any political campaign on behalf of (or in opposition to) any candidate for public office.</a:t>
            </a:r>
          </a:p>
        </p:txBody>
      </p:sp>
      <p:sp>
        <p:nvSpPr>
          <p:cNvPr id="3" name="TextBox 2"/>
          <p:cNvSpPr txBox="1"/>
          <p:nvPr/>
        </p:nvSpPr>
        <p:spPr>
          <a:xfrm>
            <a:off x="322634" y="2603718"/>
            <a:ext cx="6611566" cy="1323439"/>
          </a:xfrm>
          <a:prstGeom prst="rect">
            <a:avLst/>
          </a:prstGeom>
          <a:solidFill>
            <a:schemeClr val="bg1">
              <a:lumMod val="85000"/>
            </a:schemeClr>
          </a:solidFill>
          <a:ln w="38100">
            <a:solidFill>
              <a:srgbClr val="1192DD"/>
            </a:solidFill>
          </a:ln>
        </p:spPr>
        <p:txBody>
          <a:bodyPr wrap="square" rtlCol="0">
            <a:spAutoFit/>
          </a:bodyPr>
          <a:lstStyle/>
          <a:p>
            <a:r>
              <a:rPr lang="en-US" sz="2000" dirty="0">
                <a:solidFill>
                  <a:prstClr val="black"/>
                </a:solidFill>
              </a:rPr>
              <a:t>“which does not participate in, or intervene in (including the publishing or distributing of statements), any political campaign on behalf of (or in opposition to) any candidate for public office.”</a:t>
            </a:r>
            <a:endParaRPr lang="en-US" dirty="0"/>
          </a:p>
        </p:txBody>
      </p:sp>
      <p:sp>
        <p:nvSpPr>
          <p:cNvPr id="4" name="TextBox 3"/>
          <p:cNvSpPr txBox="1"/>
          <p:nvPr/>
        </p:nvSpPr>
        <p:spPr>
          <a:xfrm>
            <a:off x="1295400" y="4114800"/>
            <a:ext cx="7543800" cy="2246769"/>
          </a:xfrm>
          <a:prstGeom prst="rect">
            <a:avLst/>
          </a:prstGeom>
          <a:solidFill>
            <a:schemeClr val="bg1">
              <a:lumMod val="85000"/>
            </a:schemeClr>
          </a:solidFill>
          <a:ln w="38100">
            <a:solidFill>
              <a:srgbClr val="0095DD"/>
            </a:solidFill>
          </a:ln>
        </p:spPr>
        <p:txBody>
          <a:bodyPr wrap="square" rtlCol="0">
            <a:spAutoFit/>
          </a:bodyPr>
          <a:lstStyle/>
          <a:p>
            <a:r>
              <a:rPr lang="en-US" sz="2800" b="1" dirty="0">
                <a:solidFill>
                  <a:prstClr val="black"/>
                </a:solidFill>
              </a:rPr>
              <a:t>Two Limits:</a:t>
            </a:r>
          </a:p>
          <a:p>
            <a:pPr marL="365760" indent="-365760">
              <a:buFont typeface="+mj-lt"/>
              <a:buAutoNum type="arabicPeriod"/>
            </a:pPr>
            <a:r>
              <a:rPr lang="en-US" sz="2800" dirty="0">
                <a:solidFill>
                  <a:prstClr val="black"/>
                </a:solidFill>
              </a:rPr>
              <a:t>Don’t endorse or oppose candidates for public office</a:t>
            </a:r>
          </a:p>
          <a:p>
            <a:pPr marL="365760" indent="-365760">
              <a:buFont typeface="+mj-lt"/>
              <a:buAutoNum type="arabicPeriod"/>
            </a:pPr>
            <a:r>
              <a:rPr lang="en-US" sz="2800" dirty="0">
                <a:solidFill>
                  <a:prstClr val="black"/>
                </a:solidFill>
              </a:rPr>
              <a:t>Don’t contribute money, time, and resources to help elect or defeat candidates</a:t>
            </a:r>
          </a:p>
        </p:txBody>
      </p:sp>
    </p:spTree>
    <p:extLst>
      <p:ext uri="{BB962C8B-B14F-4D97-AF65-F5344CB8AC3E}">
        <p14:creationId xmlns:p14="http://schemas.microsoft.com/office/powerpoint/2010/main" val="4153795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19200" y="2133600"/>
            <a:ext cx="7620000" cy="4216539"/>
          </a:xfrm>
          <a:prstGeom prst="rect">
            <a:avLst/>
          </a:prstGeom>
          <a:noFill/>
        </p:spPr>
        <p:txBody>
          <a:bodyPr wrap="square" rtlCol="0">
            <a:spAutoFit/>
          </a:bodyPr>
          <a:lstStyle/>
          <a:p>
            <a:r>
              <a:rPr lang="en-US" sz="2800" b="1" dirty="0">
                <a:solidFill>
                  <a:schemeClr val="bg1">
                    <a:lumMod val="75000"/>
                  </a:schemeClr>
                </a:solidFill>
              </a:rPr>
              <a:t>§501(c)(3)</a:t>
            </a:r>
            <a:r>
              <a:rPr lang="en-US" sz="2000" b="1" dirty="0">
                <a:solidFill>
                  <a:schemeClr val="bg1">
                    <a:lumMod val="75000"/>
                  </a:schemeClr>
                </a:solidFill>
              </a:rPr>
              <a:t> </a:t>
            </a:r>
            <a:r>
              <a:rPr lang="en-US" sz="2000" dirty="0">
                <a:solidFill>
                  <a:schemeClr val="bg1">
                    <a:lumMod val="75000"/>
                  </a:schemeClr>
                </a:solidFill>
              </a:rPr>
              <a:t>Corporations, and any community chest, fund, or foundation, organized and operated exclusively for religious, charitable, scientific, testing for public safety, literary, or educational purposes, or to foster national or international amateur sports competition (but only if no part of its activities involve the provision of athletic facilities or equipment), or for the prevention of cruelty to children or animals, no part of the net earnings of which inures to the benefit of any private shareholder or individual, no substantial part of the activities of which is carrying on propaganda, or otherwise attempting, to influence legislation (except as otherwise provided in subsection (h)), and </a:t>
            </a:r>
            <a:r>
              <a:rPr lang="en-US" sz="2000" dirty="0"/>
              <a:t>which does not participate in, or intervene in (including the publishing or distributing of statements), any political campaign on behalf of (or in opposition to) any candidate for public office.</a:t>
            </a:r>
          </a:p>
        </p:txBody>
      </p:sp>
      <p:sp>
        <p:nvSpPr>
          <p:cNvPr id="2" name="Title 1"/>
          <p:cNvSpPr>
            <a:spLocks noGrp="1"/>
          </p:cNvSpPr>
          <p:nvPr>
            <p:ph type="title"/>
          </p:nvPr>
        </p:nvSpPr>
        <p:spPr/>
        <p:txBody>
          <a:bodyPr/>
          <a:lstStyle/>
          <a:p>
            <a:r>
              <a:rPr lang="en-US" b="1" dirty="0">
                <a:solidFill>
                  <a:srgbClr val="1F9BFF"/>
                </a:solidFill>
                <a:effectLst>
                  <a:outerShdw blurRad="38100" dist="38100" dir="2700000" algn="tl">
                    <a:srgbClr val="000000">
                      <a:alpha val="43137"/>
                    </a:srgbClr>
                  </a:outerShdw>
                </a:effectLst>
              </a:rPr>
              <a:t>The Johnson Amendment</a:t>
            </a:r>
            <a:endParaRPr lang="en-US" dirty="0"/>
          </a:p>
        </p:txBody>
      </p:sp>
      <p:sp>
        <p:nvSpPr>
          <p:cNvPr id="3" name="TextBox 2"/>
          <p:cNvSpPr txBox="1"/>
          <p:nvPr/>
        </p:nvSpPr>
        <p:spPr>
          <a:xfrm>
            <a:off x="609600" y="3830334"/>
            <a:ext cx="3810000" cy="2246769"/>
          </a:xfrm>
          <a:prstGeom prst="rect">
            <a:avLst/>
          </a:prstGeom>
          <a:solidFill>
            <a:schemeClr val="bg1">
              <a:lumMod val="85000"/>
            </a:schemeClr>
          </a:solidFill>
          <a:ln w="38100">
            <a:solidFill>
              <a:srgbClr val="1192DD"/>
            </a:solidFill>
          </a:ln>
        </p:spPr>
        <p:txBody>
          <a:bodyPr wrap="square" rtlCol="0">
            <a:spAutoFit/>
          </a:bodyPr>
          <a:lstStyle/>
          <a:p>
            <a:r>
              <a:rPr lang="en-US" sz="2800" b="1" dirty="0">
                <a:solidFill>
                  <a:prstClr val="black"/>
                </a:solidFill>
              </a:rPr>
              <a:t>Opposed by Some</a:t>
            </a:r>
            <a:r>
              <a:rPr lang="en-US" sz="2400" b="1" dirty="0"/>
              <a:t>:</a:t>
            </a:r>
          </a:p>
          <a:p>
            <a:pPr marL="342900" indent="-342900">
              <a:buFont typeface="Arial" panose="020B0604020202020204" pitchFamily="34" charset="0"/>
              <a:buChar char="•"/>
            </a:pPr>
            <a:r>
              <a:rPr lang="en-US" sz="2800" dirty="0">
                <a:solidFill>
                  <a:prstClr val="black"/>
                </a:solidFill>
              </a:rPr>
              <a:t>Limits free speech rights</a:t>
            </a:r>
          </a:p>
          <a:p>
            <a:pPr marL="342900" indent="-342900">
              <a:buFont typeface="Arial" panose="020B0604020202020204" pitchFamily="34" charset="0"/>
              <a:buChar char="•"/>
            </a:pPr>
            <a:r>
              <a:rPr lang="en-US" sz="2800" dirty="0">
                <a:solidFill>
                  <a:prstClr val="black"/>
                </a:solidFill>
              </a:rPr>
              <a:t>IRS intrudes in church affairs</a:t>
            </a:r>
          </a:p>
        </p:txBody>
      </p:sp>
      <p:sp>
        <p:nvSpPr>
          <p:cNvPr id="4" name="TextBox 3"/>
          <p:cNvSpPr txBox="1"/>
          <p:nvPr/>
        </p:nvSpPr>
        <p:spPr>
          <a:xfrm>
            <a:off x="322634" y="2603718"/>
            <a:ext cx="6611566" cy="1015663"/>
          </a:xfrm>
          <a:prstGeom prst="rect">
            <a:avLst/>
          </a:prstGeom>
          <a:solidFill>
            <a:schemeClr val="bg1">
              <a:lumMod val="85000"/>
            </a:schemeClr>
          </a:solidFill>
          <a:ln w="38100">
            <a:solidFill>
              <a:srgbClr val="0095DD"/>
            </a:solidFill>
          </a:ln>
        </p:spPr>
        <p:txBody>
          <a:bodyPr wrap="square" rtlCol="0">
            <a:spAutoFit/>
          </a:bodyPr>
          <a:lstStyle/>
          <a:p>
            <a:r>
              <a:rPr lang="en-US" sz="2000" b="1" dirty="0">
                <a:solidFill>
                  <a:prstClr val="black"/>
                </a:solidFill>
              </a:rPr>
              <a:t>Two Limits:</a:t>
            </a:r>
          </a:p>
          <a:p>
            <a:pPr marL="365760" indent="-365760">
              <a:buFont typeface="+mj-lt"/>
              <a:buAutoNum type="arabicPeriod"/>
            </a:pPr>
            <a:r>
              <a:rPr lang="en-US" sz="2000" dirty="0">
                <a:solidFill>
                  <a:prstClr val="black"/>
                </a:solidFill>
              </a:rPr>
              <a:t>Don’t endorse or oppose candidates </a:t>
            </a:r>
          </a:p>
          <a:p>
            <a:pPr marL="365760" indent="-365760">
              <a:buFont typeface="+mj-lt"/>
              <a:buAutoNum type="arabicPeriod"/>
            </a:pPr>
            <a:r>
              <a:rPr lang="en-US" sz="2000" dirty="0">
                <a:solidFill>
                  <a:prstClr val="black"/>
                </a:solidFill>
              </a:rPr>
              <a:t>Don’t contribute to help elect or defeat candidates</a:t>
            </a:r>
          </a:p>
        </p:txBody>
      </p:sp>
      <p:sp>
        <p:nvSpPr>
          <p:cNvPr id="6" name="TextBox 5"/>
          <p:cNvSpPr txBox="1"/>
          <p:nvPr/>
        </p:nvSpPr>
        <p:spPr>
          <a:xfrm>
            <a:off x="4724400" y="3830333"/>
            <a:ext cx="4220183" cy="2246769"/>
          </a:xfrm>
          <a:prstGeom prst="rect">
            <a:avLst/>
          </a:prstGeom>
          <a:solidFill>
            <a:schemeClr val="bg1">
              <a:lumMod val="85000"/>
            </a:schemeClr>
          </a:solidFill>
          <a:ln w="38100">
            <a:solidFill>
              <a:srgbClr val="1192DD"/>
            </a:solidFill>
          </a:ln>
        </p:spPr>
        <p:txBody>
          <a:bodyPr wrap="square" rtlCol="0">
            <a:spAutoFit/>
          </a:bodyPr>
          <a:lstStyle/>
          <a:p>
            <a:r>
              <a:rPr lang="en-US" sz="2800" b="1" dirty="0">
                <a:solidFill>
                  <a:prstClr val="black"/>
                </a:solidFill>
              </a:rPr>
              <a:t>Supported by Most:</a:t>
            </a:r>
            <a:endParaRPr lang="en-US" sz="2400" b="1" dirty="0"/>
          </a:p>
          <a:p>
            <a:pPr marL="342900" indent="-342900">
              <a:buFont typeface="Arial" panose="020B0604020202020204" pitchFamily="34" charset="0"/>
              <a:buChar char="•"/>
            </a:pPr>
            <a:r>
              <a:rPr lang="en-US" sz="2800" dirty="0">
                <a:solidFill>
                  <a:prstClr val="black"/>
                </a:solidFill>
              </a:rPr>
              <a:t>Nonpartisanship in our DNA</a:t>
            </a:r>
          </a:p>
          <a:p>
            <a:pPr marL="342900" indent="-342900">
              <a:buFont typeface="Arial" panose="020B0604020202020204" pitchFamily="34" charset="0"/>
              <a:buChar char="•"/>
            </a:pPr>
            <a:r>
              <a:rPr lang="en-US" sz="2800" dirty="0">
                <a:solidFill>
                  <a:prstClr val="black"/>
                </a:solidFill>
              </a:rPr>
              <a:t>Makes us trusted, effective problem solvers</a:t>
            </a:r>
          </a:p>
        </p:txBody>
      </p:sp>
    </p:spTree>
    <p:extLst>
      <p:ext uri="{BB962C8B-B14F-4D97-AF65-F5344CB8AC3E}">
        <p14:creationId xmlns:p14="http://schemas.microsoft.com/office/powerpoint/2010/main" val="1958372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1F9BFF"/>
                </a:solidFill>
                <a:effectLst>
                  <a:outerShdw blurRad="38100" dist="38100" dir="2700000" algn="tl">
                    <a:srgbClr val="000000">
                      <a:alpha val="43137"/>
                    </a:srgbClr>
                  </a:outerShdw>
                </a:effectLst>
              </a:rPr>
              <a:t>501(c)(3) Status</a:t>
            </a:r>
            <a:endParaRPr lang="en-US" dirty="0"/>
          </a:p>
        </p:txBody>
      </p:sp>
      <p:sp>
        <p:nvSpPr>
          <p:cNvPr id="4" name="TextBox 3"/>
          <p:cNvSpPr txBox="1"/>
          <p:nvPr/>
        </p:nvSpPr>
        <p:spPr>
          <a:xfrm>
            <a:off x="1219200" y="2133600"/>
            <a:ext cx="7620000" cy="4216539"/>
          </a:xfrm>
          <a:prstGeom prst="rect">
            <a:avLst/>
          </a:prstGeom>
          <a:noFill/>
        </p:spPr>
        <p:txBody>
          <a:bodyPr wrap="square" rtlCol="0">
            <a:spAutoFit/>
          </a:bodyPr>
          <a:lstStyle/>
          <a:p>
            <a:r>
              <a:rPr lang="en-US" sz="2800" b="1" dirty="0"/>
              <a:t>§501(c)(3) </a:t>
            </a:r>
            <a:r>
              <a:rPr lang="en-US" sz="2000" dirty="0"/>
              <a:t>Corporations, and any community chest, fund, or foundation, organized and operated exclusively for religious, charitable, scientific, testing for public safety, literary, or educational purposes, or to foster national or international amateur sports competition (but only if no part of its activities involve the provision of athletic facilities or equipment), or for the prevention of cruelty to children or animals, no part of the net earnings of which inures to the benefit of any private shareholder or individual, no substantial part of the activities of which is carrying on propaganda, or otherwise attempting, to influence legislation (except as otherwise provided in subsection (h)), and which does not participate in, or intervene in (including the publishing or distributing of statements), any political campaign on behalf of (or in opposition to) any candidate for public office.</a:t>
            </a:r>
          </a:p>
        </p:txBody>
      </p:sp>
      <p:sp>
        <p:nvSpPr>
          <p:cNvPr id="3" name="TextBox 2"/>
          <p:cNvSpPr txBox="1"/>
          <p:nvPr/>
        </p:nvSpPr>
        <p:spPr>
          <a:xfrm>
            <a:off x="495300" y="3041515"/>
            <a:ext cx="8153400" cy="1354217"/>
          </a:xfrm>
          <a:prstGeom prst="rect">
            <a:avLst/>
          </a:prstGeom>
          <a:solidFill>
            <a:schemeClr val="bg1"/>
          </a:solidFill>
          <a:ln w="57150">
            <a:solidFill>
              <a:srgbClr val="AF188C"/>
            </a:solidFill>
          </a:ln>
        </p:spPr>
        <p:txBody>
          <a:bodyPr wrap="square" rtlCol="0">
            <a:spAutoFit/>
          </a:bodyPr>
          <a:lstStyle/>
          <a:p>
            <a:pPr marL="377190" lvl="1">
              <a:spcAft>
                <a:spcPts val="1200"/>
              </a:spcAft>
              <a:buClr>
                <a:srgbClr val="AF188C"/>
              </a:buClr>
            </a:pPr>
            <a:endParaRPr lang="en-US" sz="200" b="1" dirty="0">
              <a:latin typeface="Arial"/>
              <a:cs typeface="Arial"/>
            </a:endParaRPr>
          </a:p>
          <a:p>
            <a:pPr marL="377190" lvl="1">
              <a:spcBef>
                <a:spcPts val="1200"/>
              </a:spcBef>
              <a:spcAft>
                <a:spcPts val="1200"/>
              </a:spcAft>
              <a:buClr>
                <a:srgbClr val="AF188C"/>
              </a:buClr>
            </a:pPr>
            <a:r>
              <a:rPr lang="en-US" sz="3600" b="1" dirty="0">
                <a:latin typeface="Arial"/>
                <a:cs typeface="Arial"/>
              </a:rPr>
              <a:t>Benefits, Conditions, and History</a:t>
            </a:r>
          </a:p>
          <a:p>
            <a:pPr algn="ctr">
              <a:spcBef>
                <a:spcPts val="1200"/>
              </a:spcBef>
              <a:spcAft>
                <a:spcPts val="1200"/>
              </a:spcAft>
            </a:pPr>
            <a:endParaRPr lang="en-US" sz="400" b="1" dirty="0"/>
          </a:p>
        </p:txBody>
      </p:sp>
    </p:spTree>
    <p:extLst>
      <p:ext uri="{BB962C8B-B14F-4D97-AF65-F5344CB8AC3E}">
        <p14:creationId xmlns:p14="http://schemas.microsoft.com/office/powerpoint/2010/main" val="18287185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5DCBCEA739E7A4F8DA5809E28681D4D" ma:contentTypeVersion="2" ma:contentTypeDescription="Create a new document." ma:contentTypeScope="" ma:versionID="6ef1bb830db0351c02742bd2aec2d1c6">
  <xsd:schema xmlns:xsd="http://www.w3.org/2001/XMLSchema" xmlns:xs="http://www.w3.org/2001/XMLSchema" xmlns:p="http://schemas.microsoft.com/office/2006/metadata/properties" xmlns:ns2="b4100130-3636-49e3-bfe8-5f56b08ba24a" targetNamespace="http://schemas.microsoft.com/office/2006/metadata/properties" ma:root="true" ma:fieldsID="3bfcac1c8d31552502343f9833581ba5" ns2:_="">
    <xsd:import namespace="b4100130-3636-49e3-bfe8-5f56b08ba24a"/>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100130-3636-49e3-bfe8-5f56b08ba24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E22EF3-991D-4555-A24F-FA7282990A90}">
  <ds:schemaRefs>
    <ds:schemaRef ds:uri="http://purl.org/dc/terms/"/>
    <ds:schemaRef ds:uri="http://schemas.openxmlformats.org/package/2006/metadata/core-properties"/>
    <ds:schemaRef ds:uri="http://purl.org/dc/dcmitype/"/>
    <ds:schemaRef ds:uri="b4100130-3636-49e3-bfe8-5f56b08ba24a"/>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4369D528-E1F8-4DC2-A3D6-2589ECD530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100130-3636-49e3-bfe8-5f56b08ba2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3FFFFA4-73F1-4842-9DD2-2D5A352A24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6057</TotalTime>
  <Words>3529</Words>
  <Application>Microsoft Office PowerPoint</Application>
  <PresentationFormat>On-screen Show (4:3)</PresentationFormat>
  <Paragraphs>281</Paragraphs>
  <Slides>39</Slides>
  <Notes>34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Arial Bold</vt:lpstr>
      <vt:lpstr>Calibri</vt:lpstr>
      <vt:lpstr>Franklin Gothic Book</vt:lpstr>
      <vt:lpstr>Wingdings</vt:lpstr>
      <vt:lpstr>Office Theme</vt:lpstr>
      <vt:lpstr>Politicizing Nonprofits What Charitable Nonprofits and Foundations Need to Know (and What They Can Do About It)  David L. Thompson &amp; Tiffany Gourley National Council of Nonprofits</vt:lpstr>
      <vt:lpstr>PowerPoint Presentation</vt:lpstr>
      <vt:lpstr>Politicizing Nonprofits What Charitable Nonprofits and Foundations Need to Know</vt:lpstr>
      <vt:lpstr>The Johnson Amendment</vt:lpstr>
      <vt:lpstr>The Johnson Amendment</vt:lpstr>
      <vt:lpstr>The Johnson Amendment</vt:lpstr>
      <vt:lpstr>The Johnson Amendment</vt:lpstr>
      <vt:lpstr>The Johnson Amendment</vt:lpstr>
      <vt:lpstr>501(c)(3) Status</vt:lpstr>
      <vt:lpstr>501(c)(3) Status</vt:lpstr>
      <vt:lpstr>501(c)(3) Status</vt:lpstr>
      <vt:lpstr>501(c)(3) Status</vt:lpstr>
      <vt:lpstr>501(c)(3) Status</vt:lpstr>
      <vt:lpstr>501(c)(3) Status - Conditions</vt:lpstr>
      <vt:lpstr>501(c)(3) Status - Conditions</vt:lpstr>
      <vt:lpstr>501(c)(3) Status - Conditions</vt:lpstr>
      <vt:lpstr>501(c)(3) Status</vt:lpstr>
      <vt:lpstr>Nonpartisanship</vt:lpstr>
      <vt:lpstr>What Massachusettsans are Saying</vt:lpstr>
      <vt:lpstr>What Massachusettsans are Saying</vt:lpstr>
      <vt:lpstr>What Massachusettsans are Saying</vt:lpstr>
      <vt:lpstr>What Massachusettsans are Saying</vt:lpstr>
      <vt:lpstr>What Massachusettsans are Saying</vt:lpstr>
      <vt:lpstr>Challenges to Nonpartisanship</vt:lpstr>
      <vt:lpstr>Executive Order</vt:lpstr>
      <vt:lpstr>Legislation</vt:lpstr>
      <vt:lpstr>Legislation</vt:lpstr>
      <vt:lpstr>Legislation</vt:lpstr>
      <vt:lpstr>Legislation</vt:lpstr>
      <vt:lpstr>Legislation</vt:lpstr>
      <vt:lpstr>Legislation</vt:lpstr>
      <vt:lpstr>Repeal/ Weaken Johnson Amendment</vt:lpstr>
      <vt:lpstr>Take Action</vt:lpstr>
      <vt:lpstr>Take Action</vt:lpstr>
      <vt:lpstr>Take Action</vt:lpstr>
      <vt:lpstr>www.GiveVoice.org</vt:lpstr>
      <vt:lpstr>Take Action</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Helen Lopez</dc:creator>
  <cp:lastModifiedBy>Tiffany Gourley</cp:lastModifiedBy>
  <cp:revision>207</cp:revision>
  <cp:lastPrinted>2017-05-25T12:14:33Z</cp:lastPrinted>
  <dcterms:created xsi:type="dcterms:W3CDTF">2012-06-13T19:12:01Z</dcterms:created>
  <dcterms:modified xsi:type="dcterms:W3CDTF">2017-06-14T13:09:25Z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0x01010085DCBCEA739E7A4F8DA5809E28681D4D</vt:lpwstr>
  </property>
</Properties>
</file>