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29"/>
  </p:notesMasterIdLst>
  <p:sldIdLst>
    <p:sldId id="256" r:id="rId2"/>
    <p:sldId id="355" r:id="rId3"/>
    <p:sldId id="321" r:id="rId4"/>
    <p:sldId id="262" r:id="rId5"/>
    <p:sldId id="322" r:id="rId6"/>
    <p:sldId id="324" r:id="rId7"/>
    <p:sldId id="325" r:id="rId8"/>
    <p:sldId id="335" r:id="rId9"/>
    <p:sldId id="346" r:id="rId10"/>
    <p:sldId id="340" r:id="rId11"/>
    <p:sldId id="349" r:id="rId12"/>
    <p:sldId id="341" r:id="rId13"/>
    <p:sldId id="347" r:id="rId14"/>
    <p:sldId id="345" r:id="rId15"/>
    <p:sldId id="343" r:id="rId16"/>
    <p:sldId id="353" r:id="rId17"/>
    <p:sldId id="354" r:id="rId18"/>
    <p:sldId id="348" r:id="rId19"/>
    <p:sldId id="339" r:id="rId20"/>
    <p:sldId id="336" r:id="rId21"/>
    <p:sldId id="337" r:id="rId22"/>
    <p:sldId id="338" r:id="rId23"/>
    <p:sldId id="331" r:id="rId24"/>
    <p:sldId id="320" r:id="rId25"/>
    <p:sldId id="333" r:id="rId26"/>
    <p:sldId id="334" r:id="rId27"/>
    <p:sldId id="304" r:id="rId2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D04E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639" autoAdjust="0"/>
  </p:normalViewPr>
  <p:slideViewPr>
    <p:cSldViewPr>
      <p:cViewPr varScale="1">
        <p:scale>
          <a:sx n="41" d="100"/>
          <a:sy n="41" d="100"/>
        </p:scale>
        <p:origin x="708" y="48"/>
      </p:cViewPr>
      <p:guideLst>
        <p:guide orient="horz" pos="2160"/>
        <p:guide pos="2880"/>
      </p:guideLst>
    </p:cSldViewPr>
  </p:slideViewPr>
  <p:notesTextViewPr>
    <p:cViewPr>
      <p:scale>
        <a:sx n="1" d="1"/>
        <a:sy n="1" d="1"/>
      </p:scale>
      <p:origin x="0" y="0"/>
    </p:cViewPr>
  </p:notesTextViewPr>
  <p:sorterViewPr>
    <p:cViewPr>
      <p:scale>
        <a:sx n="100" d="100"/>
        <a:sy n="100" d="100"/>
      </p:scale>
      <p:origin x="0" y="318"/>
    </p:cViewPr>
  </p:sorterViewPr>
  <p:notesViewPr>
    <p:cSldViewPr>
      <p:cViewPr varScale="1">
        <p:scale>
          <a:sx n="87" d="100"/>
          <a:sy n="87" d="100"/>
        </p:scale>
        <p:origin x="-3090"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fld id="{69054DD4-F417-4ADA-9E46-20FACA8B3DBA}" type="datetimeFigureOut">
              <a:rPr lang="en-US" smtClean="0"/>
              <a:pPr/>
              <a:t>5/16/2017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1440" tIns="45720" rIns="91440" bIns="45720" rtlCol="0" anchor="b"/>
          <a:lstStyle>
            <a:lvl1pPr algn="r">
              <a:defRPr sz="1200"/>
            </a:lvl1pPr>
          </a:lstStyle>
          <a:p>
            <a:fld id="{32887846-067A-4017-BAD2-5B804EE52C0A}" type="slidenum">
              <a:rPr lang="en-US" smtClean="0"/>
              <a:pPr/>
              <a:t>‹#›</a:t>
            </a:fld>
            <a:endParaRPr lang="en-US" dirty="0"/>
          </a:p>
        </p:txBody>
      </p:sp>
    </p:spTree>
    <p:extLst>
      <p:ext uri="{BB962C8B-B14F-4D97-AF65-F5344CB8AC3E}">
        <p14:creationId xmlns:p14="http://schemas.microsoft.com/office/powerpoint/2010/main" val="30849874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WELCOME! </a:t>
            </a:r>
          </a:p>
          <a:p>
            <a:endParaRPr lang="en-US" dirty="0" smtClean="0"/>
          </a:p>
          <a:p>
            <a:r>
              <a:rPr lang="en-US" i="1" dirty="0" smtClean="0"/>
              <a:t>MNN host </a:t>
            </a:r>
            <a:r>
              <a:rPr lang="en-US" i="1" baseline="0" dirty="0" smtClean="0"/>
              <a:t>will introduce the speaker and welcome the audience</a:t>
            </a:r>
            <a:endParaRPr lang="en-US" i="1" dirty="0"/>
          </a:p>
        </p:txBody>
      </p:sp>
      <p:sp>
        <p:nvSpPr>
          <p:cNvPr id="4" name="Slide Number Placeholder 3"/>
          <p:cNvSpPr>
            <a:spLocks noGrp="1"/>
          </p:cNvSpPr>
          <p:nvPr>
            <p:ph type="sldNum" sz="quarter" idx="10"/>
          </p:nvPr>
        </p:nvSpPr>
        <p:spPr/>
        <p:txBody>
          <a:bodyPr/>
          <a:lstStyle/>
          <a:p>
            <a:fld id="{32887846-067A-4017-BAD2-5B804EE52C0A}" type="slidenum">
              <a:rPr lang="en-US" smtClean="0"/>
              <a:pPr/>
              <a:t>1</a:t>
            </a:fld>
            <a:endParaRPr lang="en-US" dirty="0"/>
          </a:p>
        </p:txBody>
      </p:sp>
    </p:spTree>
    <p:extLst>
      <p:ext uri="{BB962C8B-B14F-4D97-AF65-F5344CB8AC3E}">
        <p14:creationId xmlns:p14="http://schemas.microsoft.com/office/powerpoint/2010/main" val="15041033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Define</a:t>
            </a:r>
            <a:r>
              <a:rPr lang="en-US" baseline="0" dirty="0" smtClean="0"/>
              <a:t> each concept</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Numbers need context to give them meaning so a P&amp;L is usually benchmarked to last year or the budget – 5</a:t>
            </a:r>
            <a:r>
              <a:rPr lang="en-US" baseline="30000" dirty="0" smtClean="0"/>
              <a:t>th</a:t>
            </a:r>
            <a:r>
              <a:rPr lang="en-US" baseline="0" dirty="0" smtClean="0"/>
              <a:t> type of financial statement</a:t>
            </a:r>
            <a:endParaRPr lang="en-US" dirty="0" smtClean="0"/>
          </a:p>
          <a:p>
            <a:r>
              <a:rPr lang="en-US" baseline="0" dirty="0" smtClean="0"/>
              <a:t>Revenue is preferred to income in NFP context. Revenue is what you receive for your activities. Expense is the acquisition of the inputs to those activities. Earned revenue is money received from the beneficiary of the service. Contribution is money received from a third party.</a:t>
            </a:r>
          </a:p>
          <a:p>
            <a:r>
              <a:rPr lang="en-US" baseline="0" dirty="0" smtClean="0"/>
              <a:t>Don’t use terms profit and loss because we are not organized to make a profit; we are organized to fulfill a mission. We have to make profits most years to be financially viable; but it’s not our purpose.</a:t>
            </a:r>
          </a:p>
          <a:p>
            <a:r>
              <a:rPr lang="en-US" baseline="0" dirty="0" err="1" smtClean="0"/>
              <a:t>Extarordinary</a:t>
            </a:r>
            <a:r>
              <a:rPr lang="en-US" baseline="0" dirty="0" smtClean="0"/>
              <a:t> items – use selling a building or Hurricane Sandy example; your insurance didn’t cover full cost of rebuilding; loss is an extraordinary item</a:t>
            </a:r>
          </a:p>
        </p:txBody>
      </p:sp>
      <p:sp>
        <p:nvSpPr>
          <p:cNvPr id="4" name="Slide Number Placeholder 3"/>
          <p:cNvSpPr>
            <a:spLocks noGrp="1"/>
          </p:cNvSpPr>
          <p:nvPr>
            <p:ph type="sldNum" sz="quarter" idx="10"/>
          </p:nvPr>
        </p:nvSpPr>
        <p:spPr/>
        <p:txBody>
          <a:bodyPr/>
          <a:lstStyle/>
          <a:p>
            <a:fld id="{32887846-067A-4017-BAD2-5B804EE52C0A}" type="slidenum">
              <a:rPr lang="en-US" smtClean="0"/>
              <a:pPr/>
              <a:t>11</a:t>
            </a:fld>
            <a:endParaRPr lang="en-US" dirty="0"/>
          </a:p>
        </p:txBody>
      </p:sp>
    </p:spTree>
    <p:extLst>
      <p:ext uri="{BB962C8B-B14F-4D97-AF65-F5344CB8AC3E}">
        <p14:creationId xmlns:p14="http://schemas.microsoft.com/office/powerpoint/2010/main" val="24376673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Often what non financial managers find most useful</a:t>
            </a:r>
            <a:r>
              <a:rPr lang="en-US" baseline="0" dirty="0" smtClean="0"/>
              <a:t> for internal reporting – but not useful to external stakeholders because of lack of comparability across organizations. Internally, can look like an income statement. Externally, very confusing, change in each balance sheet balance. Whether cash is increasing or decreasing and how much is on hand gives insight into ability to pay bills.</a:t>
            </a:r>
            <a:endParaRPr lang="en-US" dirty="0"/>
          </a:p>
        </p:txBody>
      </p:sp>
      <p:sp>
        <p:nvSpPr>
          <p:cNvPr id="4" name="Slide Number Placeholder 3"/>
          <p:cNvSpPr>
            <a:spLocks noGrp="1"/>
          </p:cNvSpPr>
          <p:nvPr>
            <p:ph type="sldNum" sz="quarter" idx="10"/>
          </p:nvPr>
        </p:nvSpPr>
        <p:spPr/>
        <p:txBody>
          <a:bodyPr/>
          <a:lstStyle/>
          <a:p>
            <a:fld id="{32887846-067A-4017-BAD2-5B804EE52C0A}" type="slidenum">
              <a:rPr lang="en-US" smtClean="0">
                <a:solidFill>
                  <a:prstClr val="black"/>
                </a:solidFill>
              </a:rPr>
              <a:pPr/>
              <a:t>12</a:t>
            </a:fld>
            <a:endParaRPr lang="en-US" dirty="0">
              <a:solidFill>
                <a:prstClr val="black"/>
              </a:solidFill>
            </a:endParaRPr>
          </a:p>
        </p:txBody>
      </p:sp>
    </p:spTree>
    <p:extLst>
      <p:ext uri="{BB962C8B-B14F-4D97-AF65-F5344CB8AC3E}">
        <p14:creationId xmlns:p14="http://schemas.microsoft.com/office/powerpoint/2010/main" val="7993320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Define</a:t>
            </a:r>
            <a:r>
              <a:rPr lang="en-US" baseline="0" dirty="0" smtClean="0"/>
              <a:t> each concept</a:t>
            </a:r>
            <a:endParaRPr lang="en-US" dirty="0"/>
          </a:p>
        </p:txBody>
      </p:sp>
      <p:sp>
        <p:nvSpPr>
          <p:cNvPr id="4" name="Slide Number Placeholder 3"/>
          <p:cNvSpPr>
            <a:spLocks noGrp="1"/>
          </p:cNvSpPr>
          <p:nvPr>
            <p:ph type="sldNum" sz="quarter" idx="10"/>
          </p:nvPr>
        </p:nvSpPr>
        <p:spPr/>
        <p:txBody>
          <a:bodyPr/>
          <a:lstStyle/>
          <a:p>
            <a:fld id="{32887846-067A-4017-BAD2-5B804EE52C0A}" type="slidenum">
              <a:rPr lang="en-US" smtClean="0"/>
              <a:pPr/>
              <a:t>13</a:t>
            </a:fld>
            <a:endParaRPr lang="en-US" dirty="0"/>
          </a:p>
        </p:txBody>
      </p:sp>
    </p:spTree>
    <p:extLst>
      <p:ext uri="{BB962C8B-B14F-4D97-AF65-F5344CB8AC3E}">
        <p14:creationId xmlns:p14="http://schemas.microsoft.com/office/powerpoint/2010/main" val="10167080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Take</a:t>
            </a:r>
            <a:r>
              <a:rPr lang="en-US" baseline="0" dirty="0" smtClean="0"/>
              <a:t> the income statement, remove the revenue, and separate the expenses by program, admin, and fundraising and voila you have a statement of functional expenses. External audiences want to know the percentage of expenses that go to program. You want to know the operating needs of each program. It is on an accrual basis so doesn’t tell cash needs of each program. Like IS, resets each year (often not included in monthly and quarterly reports) so does not tell long term financial viability</a:t>
            </a:r>
            <a:endParaRPr lang="en-US" dirty="0"/>
          </a:p>
        </p:txBody>
      </p:sp>
      <p:sp>
        <p:nvSpPr>
          <p:cNvPr id="4" name="Slide Number Placeholder 3"/>
          <p:cNvSpPr>
            <a:spLocks noGrp="1"/>
          </p:cNvSpPr>
          <p:nvPr>
            <p:ph type="sldNum" sz="quarter" idx="10"/>
          </p:nvPr>
        </p:nvSpPr>
        <p:spPr/>
        <p:txBody>
          <a:bodyPr/>
          <a:lstStyle/>
          <a:p>
            <a:fld id="{32887846-067A-4017-BAD2-5B804EE52C0A}" type="slidenum">
              <a:rPr lang="en-US" smtClean="0"/>
              <a:pPr/>
              <a:t>14</a:t>
            </a:fld>
            <a:endParaRPr lang="en-US" dirty="0"/>
          </a:p>
        </p:txBody>
      </p:sp>
    </p:spTree>
    <p:extLst>
      <p:ext uri="{BB962C8B-B14F-4D97-AF65-F5344CB8AC3E}">
        <p14:creationId xmlns:p14="http://schemas.microsoft.com/office/powerpoint/2010/main" val="24544144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Define each term – Program can</a:t>
            </a:r>
            <a:r>
              <a:rPr lang="en-US" baseline="0" dirty="0" smtClean="0"/>
              <a:t> include management and allocated administrative expenses</a:t>
            </a:r>
          </a:p>
          <a:p>
            <a:r>
              <a:rPr lang="en-US" baseline="0" dirty="0" smtClean="0"/>
              <a:t>Important to know personnel expenses to know how much flexibility you have to modify expenses if needed</a:t>
            </a:r>
          </a:p>
          <a:p>
            <a:r>
              <a:rPr lang="en-US" baseline="0" dirty="0" smtClean="0"/>
              <a:t>Further classification of OTPS; Office expenses, Communications, Travel</a:t>
            </a:r>
          </a:p>
          <a:p>
            <a:r>
              <a:rPr lang="en-US" baseline="0" dirty="0" smtClean="0"/>
              <a:t>Further classification of programs: ex. Social services org; classifications might be homeless shelters; group homes; medical clinics</a:t>
            </a:r>
          </a:p>
          <a:p>
            <a:endParaRPr lang="en-US" dirty="0"/>
          </a:p>
        </p:txBody>
      </p:sp>
      <p:sp>
        <p:nvSpPr>
          <p:cNvPr id="4" name="Slide Number Placeholder 3"/>
          <p:cNvSpPr>
            <a:spLocks noGrp="1"/>
          </p:cNvSpPr>
          <p:nvPr>
            <p:ph type="sldNum" sz="quarter" idx="10"/>
          </p:nvPr>
        </p:nvSpPr>
        <p:spPr/>
        <p:txBody>
          <a:bodyPr/>
          <a:lstStyle/>
          <a:p>
            <a:fld id="{32887846-067A-4017-BAD2-5B804EE52C0A}" type="slidenum">
              <a:rPr lang="en-US" smtClean="0"/>
              <a:pPr/>
              <a:t>15</a:t>
            </a:fld>
            <a:endParaRPr lang="en-US" dirty="0"/>
          </a:p>
        </p:txBody>
      </p:sp>
    </p:spTree>
    <p:extLst>
      <p:ext uri="{BB962C8B-B14F-4D97-AF65-F5344CB8AC3E}">
        <p14:creationId xmlns:p14="http://schemas.microsoft.com/office/powerpoint/2010/main" val="11704724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Often the default statement of activities for internal reporting</a:t>
            </a:r>
          </a:p>
          <a:p>
            <a:r>
              <a:rPr lang="en-US" dirty="0" smtClean="0"/>
              <a:t>Tells</a:t>
            </a:r>
            <a:r>
              <a:rPr lang="en-US" baseline="0" dirty="0" smtClean="0"/>
              <a:t> where org has departed from plan by comparing on a line by line basis. Shows each type of revenue and expense where org has departed from plan.</a:t>
            </a:r>
          </a:p>
          <a:p>
            <a:r>
              <a:rPr lang="en-US" baseline="0" dirty="0" smtClean="0"/>
              <a:t>The fewer the departures, the better the org plans (and vice versa)</a:t>
            </a:r>
            <a:endParaRPr lang="en-US" dirty="0"/>
          </a:p>
        </p:txBody>
      </p:sp>
      <p:sp>
        <p:nvSpPr>
          <p:cNvPr id="4" name="Slide Number Placeholder 3"/>
          <p:cNvSpPr>
            <a:spLocks noGrp="1"/>
          </p:cNvSpPr>
          <p:nvPr>
            <p:ph type="sldNum" sz="quarter" idx="10"/>
          </p:nvPr>
        </p:nvSpPr>
        <p:spPr/>
        <p:txBody>
          <a:bodyPr/>
          <a:lstStyle/>
          <a:p>
            <a:fld id="{32887846-067A-4017-BAD2-5B804EE52C0A}" type="slidenum">
              <a:rPr lang="en-US" smtClean="0"/>
              <a:pPr/>
              <a:t>16</a:t>
            </a:fld>
            <a:endParaRPr lang="en-US" dirty="0"/>
          </a:p>
        </p:txBody>
      </p:sp>
    </p:spTree>
    <p:extLst>
      <p:ext uri="{BB962C8B-B14F-4D97-AF65-F5344CB8AC3E}">
        <p14:creationId xmlns:p14="http://schemas.microsoft.com/office/powerpoint/2010/main" val="14402982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Define each concept</a:t>
            </a:r>
          </a:p>
          <a:p>
            <a:r>
              <a:rPr lang="en-US" dirty="0" smtClean="0"/>
              <a:t>Timing</a:t>
            </a:r>
            <a:r>
              <a:rPr lang="en-US" baseline="0" dirty="0" smtClean="0"/>
              <a:t> difference is something that happened at a different time than you planned</a:t>
            </a:r>
          </a:p>
          <a:p>
            <a:r>
              <a:rPr lang="en-US" baseline="0" dirty="0" smtClean="0"/>
              <a:t>A change in the environment is something out of your control that you didn’t plan on; ex. a coup delays implementation of an international aid plan; a tightening labor market causes salaries to rise</a:t>
            </a:r>
            <a:endParaRPr lang="en-US" dirty="0" smtClean="0"/>
          </a:p>
          <a:p>
            <a:r>
              <a:rPr lang="en-US" dirty="0" smtClean="0"/>
              <a:t>How this informs Operational Decision Making, an Example:</a:t>
            </a:r>
          </a:p>
          <a:p>
            <a:r>
              <a:rPr lang="en-US" dirty="0" smtClean="0"/>
              <a:t>Statement Activities Shows you are running a deficit so far this year</a:t>
            </a:r>
          </a:p>
          <a:p>
            <a:r>
              <a:rPr lang="en-US" dirty="0" smtClean="0"/>
              <a:t>Cash</a:t>
            </a:r>
            <a:r>
              <a:rPr lang="en-US" baseline="0" dirty="0" smtClean="0"/>
              <a:t> Flow Report shows that cash is decreasing</a:t>
            </a:r>
          </a:p>
          <a:p>
            <a:r>
              <a:rPr lang="en-US" dirty="0" smtClean="0"/>
              <a:t>These</a:t>
            </a:r>
            <a:r>
              <a:rPr lang="en-US" baseline="0" dirty="0" smtClean="0"/>
              <a:t> statements together suggest reducing expenses. Actual to Budget suggests WHERE to reduce expenses by showing which expenses are OVER budget</a:t>
            </a:r>
          </a:p>
          <a:p>
            <a:r>
              <a:rPr lang="en-US" baseline="0" dirty="0" smtClean="0"/>
              <a:t>As a control against misuse of funds, all variances must be explained. A variance that cannot be explained by timing, environmental change or poor planning is a red flag for funny business and must be thoroughly investigated</a:t>
            </a:r>
          </a:p>
          <a:p>
            <a:r>
              <a:rPr lang="en-US" baseline="0" dirty="0" smtClean="0"/>
              <a:t>ANY QUESTIONS ON WHAT WE’VE COVERED SO FAR?</a:t>
            </a:r>
            <a:endParaRPr lang="en-US" dirty="0"/>
          </a:p>
        </p:txBody>
      </p:sp>
      <p:sp>
        <p:nvSpPr>
          <p:cNvPr id="4" name="Slide Number Placeholder 3"/>
          <p:cNvSpPr>
            <a:spLocks noGrp="1"/>
          </p:cNvSpPr>
          <p:nvPr>
            <p:ph type="sldNum" sz="quarter" idx="10"/>
          </p:nvPr>
        </p:nvSpPr>
        <p:spPr/>
        <p:txBody>
          <a:bodyPr/>
          <a:lstStyle/>
          <a:p>
            <a:fld id="{32887846-067A-4017-BAD2-5B804EE52C0A}" type="slidenum">
              <a:rPr lang="en-US" smtClean="0"/>
              <a:pPr/>
              <a:t>17</a:t>
            </a:fld>
            <a:endParaRPr lang="en-US" dirty="0"/>
          </a:p>
        </p:txBody>
      </p:sp>
    </p:spTree>
    <p:extLst>
      <p:ext uri="{BB962C8B-B14F-4D97-AF65-F5344CB8AC3E}">
        <p14:creationId xmlns:p14="http://schemas.microsoft.com/office/powerpoint/2010/main" val="27384694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Metrics help you find the meaning</a:t>
            </a:r>
            <a:r>
              <a:rPr lang="en-US" baseline="0" dirty="0" smtClean="0"/>
              <a:t> in the numbers on your financial statements. A metric is nothing more than comparing one number to another number to give the first number context. Numbers have meaning only when there is a basis for comparison. That’s why financial statements compare one year to another or actual to budget and show the difference between the two. Metrics compare two or more different numbers in the same year.</a:t>
            </a:r>
            <a:endParaRPr lang="en-US" dirty="0"/>
          </a:p>
        </p:txBody>
      </p:sp>
      <p:sp>
        <p:nvSpPr>
          <p:cNvPr id="4" name="Slide Number Placeholder 3"/>
          <p:cNvSpPr>
            <a:spLocks noGrp="1"/>
          </p:cNvSpPr>
          <p:nvPr>
            <p:ph type="sldNum" sz="quarter" idx="10"/>
          </p:nvPr>
        </p:nvSpPr>
        <p:spPr/>
        <p:txBody>
          <a:bodyPr/>
          <a:lstStyle/>
          <a:p>
            <a:fld id="{32887846-067A-4017-BAD2-5B804EE52C0A}" type="slidenum">
              <a:rPr lang="en-US" smtClean="0"/>
              <a:pPr/>
              <a:t>18</a:t>
            </a:fld>
            <a:endParaRPr lang="en-US" dirty="0"/>
          </a:p>
        </p:txBody>
      </p:sp>
    </p:spTree>
    <p:extLst>
      <p:ext uri="{BB962C8B-B14F-4D97-AF65-F5344CB8AC3E}">
        <p14:creationId xmlns:p14="http://schemas.microsoft.com/office/powerpoint/2010/main" val="22146740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Define</a:t>
            </a:r>
            <a:r>
              <a:rPr lang="en-US" baseline="0" dirty="0" smtClean="0"/>
              <a:t> each metric – who might use it and why</a:t>
            </a:r>
            <a:endParaRPr lang="en-US" dirty="0"/>
          </a:p>
        </p:txBody>
      </p:sp>
      <p:sp>
        <p:nvSpPr>
          <p:cNvPr id="4" name="Slide Number Placeholder 3"/>
          <p:cNvSpPr>
            <a:spLocks noGrp="1"/>
          </p:cNvSpPr>
          <p:nvPr>
            <p:ph type="sldNum" sz="quarter" idx="10"/>
          </p:nvPr>
        </p:nvSpPr>
        <p:spPr/>
        <p:txBody>
          <a:bodyPr/>
          <a:lstStyle/>
          <a:p>
            <a:fld id="{32887846-067A-4017-BAD2-5B804EE52C0A}" type="slidenum">
              <a:rPr lang="en-US" smtClean="0">
                <a:solidFill>
                  <a:prstClr val="black"/>
                </a:solidFill>
              </a:rPr>
              <a:pPr/>
              <a:t>19</a:t>
            </a:fld>
            <a:endParaRPr lang="en-US" dirty="0">
              <a:solidFill>
                <a:prstClr val="black"/>
              </a:solidFill>
            </a:endParaRPr>
          </a:p>
        </p:txBody>
      </p:sp>
    </p:spTree>
    <p:extLst>
      <p:ext uri="{BB962C8B-B14F-4D97-AF65-F5344CB8AC3E}">
        <p14:creationId xmlns:p14="http://schemas.microsoft.com/office/powerpoint/2010/main" val="7993320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Define</a:t>
            </a:r>
            <a:r>
              <a:rPr lang="en-US" baseline="0" dirty="0" smtClean="0"/>
              <a:t> each metric – who might use it and why</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Cost Per Unit is not relevant when it’s difficult to define the unit ex. Advocacy and policy reform organizations. Is the unit the report? The letter writing campaign? Each letter?</a:t>
            </a:r>
            <a:endParaRPr lang="en-US" dirty="0" smtClean="0"/>
          </a:p>
          <a:p>
            <a:endParaRPr lang="en-US" dirty="0"/>
          </a:p>
        </p:txBody>
      </p:sp>
      <p:sp>
        <p:nvSpPr>
          <p:cNvPr id="4" name="Slide Number Placeholder 3"/>
          <p:cNvSpPr>
            <a:spLocks noGrp="1"/>
          </p:cNvSpPr>
          <p:nvPr>
            <p:ph type="sldNum" sz="quarter" idx="10"/>
          </p:nvPr>
        </p:nvSpPr>
        <p:spPr/>
        <p:txBody>
          <a:bodyPr/>
          <a:lstStyle/>
          <a:p>
            <a:fld id="{32887846-067A-4017-BAD2-5B804EE52C0A}" type="slidenum">
              <a:rPr lang="en-US" smtClean="0">
                <a:solidFill>
                  <a:prstClr val="black"/>
                </a:solidFill>
              </a:rPr>
              <a:pPr/>
              <a:t>20</a:t>
            </a:fld>
            <a:endParaRPr lang="en-US" dirty="0">
              <a:solidFill>
                <a:prstClr val="black"/>
              </a:solidFill>
            </a:endParaRPr>
          </a:p>
        </p:txBody>
      </p:sp>
    </p:spTree>
    <p:extLst>
      <p:ext uri="{BB962C8B-B14F-4D97-AF65-F5344CB8AC3E}">
        <p14:creationId xmlns:p14="http://schemas.microsoft.com/office/powerpoint/2010/main" val="7993320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6349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102">
              <a:spcBef>
                <a:spcPct val="30000"/>
              </a:spcBef>
              <a:defRPr sz="1200">
                <a:solidFill>
                  <a:schemeClr val="tx1"/>
                </a:solidFill>
                <a:latin typeface="Arial" charset="0"/>
                <a:ea typeface="MS PGothic" pitchFamily="34" charset="-128"/>
              </a:defRPr>
            </a:lvl1pPr>
            <a:lvl2pPr marL="710091" indent="-270436" defTabSz="914102">
              <a:spcBef>
                <a:spcPct val="30000"/>
              </a:spcBef>
              <a:defRPr sz="1200">
                <a:solidFill>
                  <a:schemeClr val="tx1"/>
                </a:solidFill>
                <a:latin typeface="Arial" charset="0"/>
                <a:ea typeface="MS PGothic" pitchFamily="34" charset="-128"/>
              </a:defRPr>
            </a:lvl2pPr>
            <a:lvl3pPr marL="1092812" indent="-215083" defTabSz="914102">
              <a:spcBef>
                <a:spcPct val="30000"/>
              </a:spcBef>
              <a:defRPr sz="1200">
                <a:solidFill>
                  <a:schemeClr val="tx1"/>
                </a:solidFill>
                <a:latin typeface="Arial" charset="0"/>
                <a:ea typeface="MS PGothic" pitchFamily="34" charset="-128"/>
              </a:defRPr>
            </a:lvl3pPr>
            <a:lvl4pPr marL="1532467" indent="-215083" defTabSz="914102">
              <a:spcBef>
                <a:spcPct val="30000"/>
              </a:spcBef>
              <a:defRPr sz="1200">
                <a:solidFill>
                  <a:schemeClr val="tx1"/>
                </a:solidFill>
                <a:latin typeface="Arial" charset="0"/>
                <a:ea typeface="MS PGothic" pitchFamily="34" charset="-128"/>
              </a:defRPr>
            </a:lvl4pPr>
            <a:lvl5pPr marL="1970540" indent="-215083" defTabSz="914102">
              <a:spcBef>
                <a:spcPct val="30000"/>
              </a:spcBef>
              <a:defRPr sz="1200">
                <a:solidFill>
                  <a:schemeClr val="tx1"/>
                </a:solidFill>
                <a:latin typeface="Arial" charset="0"/>
                <a:ea typeface="MS PGothic" pitchFamily="34" charset="-128"/>
              </a:defRPr>
            </a:lvl5pPr>
            <a:lvl6pPr marL="2426009" indent="-215083" defTabSz="914102" eaLnBrk="0" fontAlgn="base" hangingPunct="0">
              <a:spcBef>
                <a:spcPct val="30000"/>
              </a:spcBef>
              <a:spcAft>
                <a:spcPct val="0"/>
              </a:spcAft>
              <a:defRPr sz="1200">
                <a:solidFill>
                  <a:schemeClr val="tx1"/>
                </a:solidFill>
                <a:latin typeface="Arial" charset="0"/>
                <a:ea typeface="MS PGothic" pitchFamily="34" charset="-128"/>
              </a:defRPr>
            </a:lvl6pPr>
            <a:lvl7pPr marL="2881480" indent="-215083" defTabSz="914102" eaLnBrk="0" fontAlgn="base" hangingPunct="0">
              <a:spcBef>
                <a:spcPct val="30000"/>
              </a:spcBef>
              <a:spcAft>
                <a:spcPct val="0"/>
              </a:spcAft>
              <a:defRPr sz="1200">
                <a:solidFill>
                  <a:schemeClr val="tx1"/>
                </a:solidFill>
                <a:latin typeface="Arial" charset="0"/>
                <a:ea typeface="MS PGothic" pitchFamily="34" charset="-128"/>
              </a:defRPr>
            </a:lvl7pPr>
            <a:lvl8pPr marL="3336949" indent="-215083" defTabSz="914102" eaLnBrk="0" fontAlgn="base" hangingPunct="0">
              <a:spcBef>
                <a:spcPct val="30000"/>
              </a:spcBef>
              <a:spcAft>
                <a:spcPct val="0"/>
              </a:spcAft>
              <a:defRPr sz="1200">
                <a:solidFill>
                  <a:schemeClr val="tx1"/>
                </a:solidFill>
                <a:latin typeface="Arial" charset="0"/>
                <a:ea typeface="MS PGothic" pitchFamily="34" charset="-128"/>
              </a:defRPr>
            </a:lvl8pPr>
            <a:lvl9pPr marL="3792419" indent="-215083" defTabSz="914102" eaLnBrk="0" fontAlgn="base" hangingPunct="0">
              <a:spcBef>
                <a:spcPct val="30000"/>
              </a:spcBef>
              <a:spcAft>
                <a:spcPct val="0"/>
              </a:spcAft>
              <a:defRPr sz="1200">
                <a:solidFill>
                  <a:schemeClr val="tx1"/>
                </a:solidFill>
                <a:latin typeface="Arial" charset="0"/>
                <a:ea typeface="MS PGothic" pitchFamily="34" charset="-128"/>
              </a:defRPr>
            </a:lvl9pPr>
          </a:lstStyle>
          <a:p>
            <a:pPr>
              <a:spcBef>
                <a:spcPct val="0"/>
              </a:spcBef>
              <a:buClr>
                <a:srgbClr val="4F81BD"/>
              </a:buClr>
            </a:pPr>
            <a:fld id="{BA9CB589-7CCC-4B8A-B8F0-63E01DAB2E32}" type="slidenum">
              <a:rPr lang="en-US" altLang="en-US">
                <a:solidFill>
                  <a:srgbClr val="000000"/>
                </a:solidFill>
                <a:latin typeface="Times New Roman" pitchFamily="18" charset="0"/>
                <a:cs typeface="Arial" charset="0"/>
              </a:rPr>
              <a:pPr>
                <a:spcBef>
                  <a:spcPct val="0"/>
                </a:spcBef>
                <a:buClr>
                  <a:srgbClr val="4F81BD"/>
                </a:buClr>
              </a:pPr>
              <a:t>3</a:t>
            </a:fld>
            <a:endParaRPr lang="en-US" altLang="en-US" dirty="0">
              <a:solidFill>
                <a:srgbClr val="000000"/>
              </a:solidFill>
              <a:latin typeface="Times New Roman" pitchFamily="18" charset="0"/>
              <a:cs typeface="Arial" charset="0"/>
            </a:endParaRPr>
          </a:p>
        </p:txBody>
      </p:sp>
    </p:spTree>
    <p:extLst>
      <p:ext uri="{BB962C8B-B14F-4D97-AF65-F5344CB8AC3E}">
        <p14:creationId xmlns:p14="http://schemas.microsoft.com/office/powerpoint/2010/main" val="38515112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Define</a:t>
            </a:r>
            <a:r>
              <a:rPr lang="en-US" baseline="0" dirty="0" smtClean="0"/>
              <a:t> each metric – who might use it and why</a:t>
            </a:r>
            <a:endParaRPr lang="en-US" dirty="0" smtClean="0"/>
          </a:p>
          <a:p>
            <a:endParaRPr lang="en-US" dirty="0"/>
          </a:p>
        </p:txBody>
      </p:sp>
      <p:sp>
        <p:nvSpPr>
          <p:cNvPr id="4" name="Slide Number Placeholder 3"/>
          <p:cNvSpPr>
            <a:spLocks noGrp="1"/>
          </p:cNvSpPr>
          <p:nvPr>
            <p:ph type="sldNum" sz="quarter" idx="10"/>
          </p:nvPr>
        </p:nvSpPr>
        <p:spPr/>
        <p:txBody>
          <a:bodyPr/>
          <a:lstStyle/>
          <a:p>
            <a:fld id="{32887846-067A-4017-BAD2-5B804EE52C0A}" type="slidenum">
              <a:rPr lang="en-US" smtClean="0"/>
              <a:pPr/>
              <a:t>21</a:t>
            </a:fld>
            <a:endParaRPr lang="en-US" dirty="0"/>
          </a:p>
        </p:txBody>
      </p:sp>
    </p:spTree>
    <p:extLst>
      <p:ext uri="{BB962C8B-B14F-4D97-AF65-F5344CB8AC3E}">
        <p14:creationId xmlns:p14="http://schemas.microsoft.com/office/powerpoint/2010/main" val="28199389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Define</a:t>
            </a:r>
            <a:r>
              <a:rPr lang="en-US" baseline="0" dirty="0" smtClean="0"/>
              <a:t> each metric – who might use it and why</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Overheadmyth.com (repeat)</a:t>
            </a:r>
            <a:endParaRPr lang="en-US" dirty="0" smtClean="0"/>
          </a:p>
          <a:p>
            <a:endParaRPr lang="en-US" dirty="0"/>
          </a:p>
        </p:txBody>
      </p:sp>
      <p:sp>
        <p:nvSpPr>
          <p:cNvPr id="4" name="Slide Number Placeholder 3"/>
          <p:cNvSpPr>
            <a:spLocks noGrp="1"/>
          </p:cNvSpPr>
          <p:nvPr>
            <p:ph type="sldNum" sz="quarter" idx="10"/>
          </p:nvPr>
        </p:nvSpPr>
        <p:spPr/>
        <p:txBody>
          <a:bodyPr/>
          <a:lstStyle/>
          <a:p>
            <a:fld id="{32887846-067A-4017-BAD2-5B804EE52C0A}" type="slidenum">
              <a:rPr lang="en-US" smtClean="0"/>
              <a:pPr/>
              <a:t>22</a:t>
            </a:fld>
            <a:endParaRPr lang="en-US" dirty="0"/>
          </a:p>
        </p:txBody>
      </p:sp>
    </p:spTree>
    <p:extLst>
      <p:ext uri="{BB962C8B-B14F-4D97-AF65-F5344CB8AC3E}">
        <p14:creationId xmlns:p14="http://schemas.microsoft.com/office/powerpoint/2010/main" val="2810508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887846-067A-4017-BAD2-5B804EE52C0A}" type="slidenum">
              <a:rPr lang="en-US" smtClean="0">
                <a:solidFill>
                  <a:prstClr val="black"/>
                </a:solidFill>
              </a:rPr>
              <a:pPr/>
              <a:t>23</a:t>
            </a:fld>
            <a:endParaRPr lang="en-US" dirty="0">
              <a:solidFill>
                <a:prstClr val="black"/>
              </a:solidFill>
            </a:endParaRPr>
          </a:p>
        </p:txBody>
      </p:sp>
    </p:spTree>
    <p:extLst>
      <p:ext uri="{BB962C8B-B14F-4D97-AF65-F5344CB8AC3E}">
        <p14:creationId xmlns:p14="http://schemas.microsoft.com/office/powerpoint/2010/main" val="7993320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do you figure out what your KPIs are:</a:t>
            </a:r>
          </a:p>
          <a:p>
            <a:r>
              <a:rPr lang="en-US" dirty="0" smtClean="0"/>
              <a:t>Scenario</a:t>
            </a:r>
            <a:r>
              <a:rPr lang="en-US" baseline="0" dirty="0" smtClean="0"/>
              <a:t> analysis – ex. What happens to surplus and cash if attendance at your afterschool program doubles?</a:t>
            </a:r>
          </a:p>
          <a:p>
            <a:r>
              <a:rPr lang="en-US" baseline="0" dirty="0" smtClean="0"/>
              <a:t>Survey similar organizations</a:t>
            </a:r>
          </a:p>
          <a:p>
            <a:r>
              <a:rPr lang="en-US" baseline="0" dirty="0" smtClean="0"/>
              <a:t>Past experience – three years ago we had our biggest conference and our highest surplus</a:t>
            </a:r>
          </a:p>
          <a:p>
            <a:endParaRPr lang="en-US" dirty="0"/>
          </a:p>
        </p:txBody>
      </p:sp>
      <p:sp>
        <p:nvSpPr>
          <p:cNvPr id="4" name="Slide Number Placeholder 3"/>
          <p:cNvSpPr>
            <a:spLocks noGrp="1"/>
          </p:cNvSpPr>
          <p:nvPr>
            <p:ph type="sldNum" sz="quarter" idx="10"/>
          </p:nvPr>
        </p:nvSpPr>
        <p:spPr/>
        <p:txBody>
          <a:bodyPr/>
          <a:lstStyle/>
          <a:p>
            <a:fld id="{32887846-067A-4017-BAD2-5B804EE52C0A}" type="slidenum">
              <a:rPr lang="en-US" smtClean="0">
                <a:solidFill>
                  <a:prstClr val="black"/>
                </a:solidFill>
              </a:rPr>
              <a:pPr/>
              <a:t>24</a:t>
            </a:fld>
            <a:endParaRPr lang="en-US" dirty="0">
              <a:solidFill>
                <a:prstClr val="black"/>
              </a:solidFill>
            </a:endParaRPr>
          </a:p>
        </p:txBody>
      </p:sp>
    </p:spTree>
    <p:extLst>
      <p:ext uri="{BB962C8B-B14F-4D97-AF65-F5344CB8AC3E}">
        <p14:creationId xmlns:p14="http://schemas.microsoft.com/office/powerpoint/2010/main" val="7993320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many of</a:t>
            </a:r>
            <a:r>
              <a:rPr lang="en-US" baseline="0" dirty="0" smtClean="0"/>
              <a:t> your car’s KPIs are on this dashboard? If that’s difficult to answer, the dashboard is too complicated.</a:t>
            </a:r>
            <a:endParaRPr lang="en-US" dirty="0"/>
          </a:p>
        </p:txBody>
      </p:sp>
      <p:sp>
        <p:nvSpPr>
          <p:cNvPr id="4" name="Slide Number Placeholder 3"/>
          <p:cNvSpPr>
            <a:spLocks noGrp="1"/>
          </p:cNvSpPr>
          <p:nvPr>
            <p:ph type="sldNum" sz="quarter" idx="10"/>
          </p:nvPr>
        </p:nvSpPr>
        <p:spPr/>
        <p:txBody>
          <a:bodyPr/>
          <a:lstStyle/>
          <a:p>
            <a:fld id="{32887846-067A-4017-BAD2-5B804EE52C0A}" type="slidenum">
              <a:rPr lang="en-US" smtClean="0">
                <a:solidFill>
                  <a:prstClr val="black"/>
                </a:solidFill>
              </a:rPr>
              <a:pPr/>
              <a:t>25</a:t>
            </a:fld>
            <a:endParaRPr lang="en-US" dirty="0">
              <a:solidFill>
                <a:prstClr val="black"/>
              </a:solidFill>
            </a:endParaRPr>
          </a:p>
        </p:txBody>
      </p:sp>
    </p:spTree>
    <p:extLst>
      <p:ext uri="{BB962C8B-B14F-4D97-AF65-F5344CB8AC3E}">
        <p14:creationId xmlns:p14="http://schemas.microsoft.com/office/powerpoint/2010/main" val="7993320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Visual properties Red, yellow, green – Conditional formatting in Excel - Checkered</a:t>
            </a:r>
            <a:r>
              <a:rPr lang="en-US" baseline="0" dirty="0" smtClean="0"/>
              <a:t> flag, red flag - Needle or thermometer</a:t>
            </a:r>
          </a:p>
          <a:p>
            <a:r>
              <a:rPr lang="en-US" baseline="0" dirty="0" smtClean="0"/>
              <a:t>Simple – minimal number of states – ROYGBIV not simple</a:t>
            </a:r>
          </a:p>
          <a:p>
            <a:r>
              <a:rPr lang="en-US" baseline="0" dirty="0" smtClean="0"/>
              <a:t>Benchmarked – benchmark determines where green ends and red begins</a:t>
            </a:r>
          </a:p>
          <a:p>
            <a:r>
              <a:rPr lang="en-US" baseline="0" dirty="0" smtClean="0"/>
              <a:t>Actionable – something you control ex. Rent expense not a good benchmark</a:t>
            </a:r>
          </a:p>
          <a:p>
            <a:r>
              <a:rPr lang="en-US" baseline="0" dirty="0" smtClean="0"/>
              <a:t>Curated – only the most meaningful</a:t>
            </a:r>
            <a:endParaRPr lang="en-US" dirty="0" smtClean="0"/>
          </a:p>
          <a:p>
            <a:endParaRPr lang="en-US" dirty="0"/>
          </a:p>
        </p:txBody>
      </p:sp>
      <p:sp>
        <p:nvSpPr>
          <p:cNvPr id="4" name="Slide Number Placeholder 3"/>
          <p:cNvSpPr>
            <a:spLocks noGrp="1"/>
          </p:cNvSpPr>
          <p:nvPr>
            <p:ph type="sldNum" sz="quarter" idx="10"/>
          </p:nvPr>
        </p:nvSpPr>
        <p:spPr/>
        <p:txBody>
          <a:bodyPr/>
          <a:lstStyle/>
          <a:p>
            <a:fld id="{32887846-067A-4017-BAD2-5B804EE52C0A}" type="slidenum">
              <a:rPr lang="en-US" smtClean="0">
                <a:solidFill>
                  <a:prstClr val="black"/>
                </a:solidFill>
              </a:rPr>
              <a:pPr/>
              <a:t>26</a:t>
            </a:fld>
            <a:endParaRPr lang="en-US" dirty="0">
              <a:solidFill>
                <a:prstClr val="black"/>
              </a:solidFill>
            </a:endParaRPr>
          </a:p>
        </p:txBody>
      </p:sp>
    </p:spTree>
    <p:extLst>
      <p:ext uri="{BB962C8B-B14F-4D97-AF65-F5344CB8AC3E}">
        <p14:creationId xmlns:p14="http://schemas.microsoft.com/office/powerpoint/2010/main" val="79933202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 you for your time today. </a:t>
            </a:r>
            <a:r>
              <a:rPr lang="en-US" baseline="0" dirty="0" smtClean="0"/>
              <a:t>If you have any questions we didn’t get to, feel free to contact me. </a:t>
            </a:r>
            <a:endParaRPr lang="en-US" dirty="0"/>
          </a:p>
        </p:txBody>
      </p:sp>
      <p:sp>
        <p:nvSpPr>
          <p:cNvPr id="4" name="Slide Number Placeholder 3"/>
          <p:cNvSpPr>
            <a:spLocks noGrp="1"/>
          </p:cNvSpPr>
          <p:nvPr>
            <p:ph type="sldNum" sz="quarter" idx="10"/>
          </p:nvPr>
        </p:nvSpPr>
        <p:spPr/>
        <p:txBody>
          <a:bodyPr/>
          <a:lstStyle/>
          <a:p>
            <a:fld id="{32887846-067A-4017-BAD2-5B804EE52C0A}" type="slidenum">
              <a:rPr lang="en-US" smtClean="0"/>
              <a:pPr/>
              <a:t>27</a:t>
            </a:fld>
            <a:endParaRPr lang="en-US" dirty="0"/>
          </a:p>
        </p:txBody>
      </p:sp>
    </p:spTree>
    <p:extLst>
      <p:ext uri="{BB962C8B-B14F-4D97-AF65-F5344CB8AC3E}">
        <p14:creationId xmlns:p14="http://schemas.microsoft.com/office/powerpoint/2010/main" val="9027003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Thank Jason Solomon and Susan Lentini from CLA for support and guidance</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Thank everyone for coming and taking time out of their busy lives</a:t>
            </a:r>
          </a:p>
          <a:p>
            <a:r>
              <a:rPr lang="en-US" dirty="0" smtClean="0"/>
              <a:t>What you will be able to do after this session – explain what each item means</a:t>
            </a:r>
            <a:endParaRPr lang="en-US" dirty="0"/>
          </a:p>
        </p:txBody>
      </p:sp>
      <p:sp>
        <p:nvSpPr>
          <p:cNvPr id="4" name="Slide Number Placeholder 3"/>
          <p:cNvSpPr>
            <a:spLocks noGrp="1"/>
          </p:cNvSpPr>
          <p:nvPr>
            <p:ph type="sldNum" sz="quarter" idx="10"/>
          </p:nvPr>
        </p:nvSpPr>
        <p:spPr/>
        <p:txBody>
          <a:bodyPr/>
          <a:lstStyle/>
          <a:p>
            <a:fld id="{32887846-067A-4017-BAD2-5B804EE52C0A}" type="slidenum">
              <a:rPr lang="en-US" smtClean="0"/>
              <a:pPr/>
              <a:t>4</a:t>
            </a:fld>
            <a:endParaRPr lang="en-US" dirty="0"/>
          </a:p>
        </p:txBody>
      </p:sp>
    </p:spTree>
    <p:extLst>
      <p:ext uri="{BB962C8B-B14F-4D97-AF65-F5344CB8AC3E}">
        <p14:creationId xmlns:p14="http://schemas.microsoft.com/office/powerpoint/2010/main" val="37424537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10"/>
          </p:nvPr>
        </p:nvSpPr>
        <p:spPr/>
        <p:txBody>
          <a:bodyPr/>
          <a:lstStyle/>
          <a:p>
            <a:fld id="{32887846-067A-4017-BAD2-5B804EE52C0A}" type="slidenum">
              <a:rPr lang="en-US" smtClean="0"/>
              <a:pPr/>
              <a:t>5</a:t>
            </a:fld>
            <a:endParaRPr lang="en-US" dirty="0"/>
          </a:p>
        </p:txBody>
      </p:sp>
    </p:spTree>
    <p:extLst>
      <p:ext uri="{BB962C8B-B14F-4D97-AF65-F5344CB8AC3E}">
        <p14:creationId xmlns:p14="http://schemas.microsoft.com/office/powerpoint/2010/main" val="15041033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
            </a:r>
            <a:r>
              <a:rPr lang="en-US" baseline="0" dirty="0" smtClean="0"/>
              <a:t> are going to learn about five types of financial statements: </a:t>
            </a:r>
            <a:r>
              <a:rPr lang="en-US" dirty="0" smtClean="0"/>
              <a:t>Three basic types and two variations on a type – DON’T DEFINE</a:t>
            </a:r>
            <a:r>
              <a:rPr lang="en-US" baseline="0" dirty="0" smtClean="0"/>
              <a:t> – THAT IS ON NEXT SLIDES – Just want to familiarize you with the nomenclature</a:t>
            </a:r>
            <a:endParaRPr lang="en-US" dirty="0" smtClean="0"/>
          </a:p>
          <a:p>
            <a:r>
              <a:rPr lang="en-US" dirty="0" smtClean="0"/>
              <a:t>SOA</a:t>
            </a:r>
            <a:r>
              <a:rPr lang="en-US" baseline="0" dirty="0" smtClean="0"/>
              <a:t> sometimes called Statement of Change in Financial Position</a:t>
            </a:r>
            <a:endParaRPr lang="en-US" dirty="0"/>
          </a:p>
        </p:txBody>
      </p:sp>
      <p:sp>
        <p:nvSpPr>
          <p:cNvPr id="4" name="Slide Number Placeholder 3"/>
          <p:cNvSpPr>
            <a:spLocks noGrp="1"/>
          </p:cNvSpPr>
          <p:nvPr>
            <p:ph type="sldNum" sz="quarter" idx="10"/>
          </p:nvPr>
        </p:nvSpPr>
        <p:spPr/>
        <p:txBody>
          <a:bodyPr/>
          <a:lstStyle/>
          <a:p>
            <a:fld id="{32887846-067A-4017-BAD2-5B804EE52C0A}" type="slidenum">
              <a:rPr lang="en-US" smtClean="0"/>
              <a:pPr/>
              <a:t>6</a:t>
            </a:fld>
            <a:endParaRPr lang="en-US" dirty="0"/>
          </a:p>
        </p:txBody>
      </p:sp>
    </p:spTree>
    <p:extLst>
      <p:ext uri="{BB962C8B-B14F-4D97-AF65-F5344CB8AC3E}">
        <p14:creationId xmlns:p14="http://schemas.microsoft.com/office/powerpoint/2010/main" val="27298386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Parable of the people in the dark and the elephant. One may touch</a:t>
            </a:r>
            <a:r>
              <a:rPr lang="en-US" baseline="0" dirty="0" smtClean="0"/>
              <a:t> a tusk, one may touch the body, one may touch an ear. Each financial statement is an elephant body part. You have to look at the whole animal to understand what it’s like</a:t>
            </a:r>
            <a:endParaRPr lang="en-US" dirty="0"/>
          </a:p>
        </p:txBody>
      </p:sp>
      <p:sp>
        <p:nvSpPr>
          <p:cNvPr id="4" name="Slide Number Placeholder 3"/>
          <p:cNvSpPr>
            <a:spLocks noGrp="1"/>
          </p:cNvSpPr>
          <p:nvPr>
            <p:ph type="sldNum" sz="quarter" idx="10"/>
          </p:nvPr>
        </p:nvSpPr>
        <p:spPr/>
        <p:txBody>
          <a:bodyPr/>
          <a:lstStyle/>
          <a:p>
            <a:fld id="{32887846-067A-4017-BAD2-5B804EE52C0A}" type="slidenum">
              <a:rPr lang="en-US" smtClean="0"/>
              <a:pPr/>
              <a:t>7</a:t>
            </a:fld>
            <a:endParaRPr lang="en-US" dirty="0"/>
          </a:p>
        </p:txBody>
      </p:sp>
    </p:spTree>
    <p:extLst>
      <p:ext uri="{BB962C8B-B14F-4D97-AF65-F5344CB8AC3E}">
        <p14:creationId xmlns:p14="http://schemas.microsoft.com/office/powerpoint/2010/main" val="6439018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difference between what it owns and owes is the most basic measure of financial health. Which is greater? Owns or owes. However, as we shall see, this is far from the whole story. BS tells long term financial health because the numbers carry over from year to year. On an IS, the numbers reset every year so it tells what happened recently</a:t>
            </a:r>
            <a:endParaRPr lang="en-US" dirty="0"/>
          </a:p>
        </p:txBody>
      </p:sp>
      <p:sp>
        <p:nvSpPr>
          <p:cNvPr id="4" name="Slide Number Placeholder 3"/>
          <p:cNvSpPr>
            <a:spLocks noGrp="1"/>
          </p:cNvSpPr>
          <p:nvPr>
            <p:ph type="sldNum" sz="quarter" idx="10"/>
          </p:nvPr>
        </p:nvSpPr>
        <p:spPr/>
        <p:txBody>
          <a:bodyPr/>
          <a:lstStyle/>
          <a:p>
            <a:fld id="{32887846-067A-4017-BAD2-5B804EE52C0A}"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7993320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Define each term</a:t>
            </a:r>
          </a:p>
          <a:p>
            <a:r>
              <a:rPr lang="en-US" dirty="0" smtClean="0"/>
              <a:t>Current vs Long term: ex. Contributions receivable, lease payable</a:t>
            </a:r>
            <a:endParaRPr lang="en-US" dirty="0"/>
          </a:p>
        </p:txBody>
      </p:sp>
      <p:sp>
        <p:nvSpPr>
          <p:cNvPr id="4" name="Slide Number Placeholder 3"/>
          <p:cNvSpPr>
            <a:spLocks noGrp="1"/>
          </p:cNvSpPr>
          <p:nvPr>
            <p:ph type="sldNum" sz="quarter" idx="10"/>
          </p:nvPr>
        </p:nvSpPr>
        <p:spPr/>
        <p:txBody>
          <a:bodyPr/>
          <a:lstStyle/>
          <a:p>
            <a:fld id="{32887846-067A-4017-BAD2-5B804EE52C0A}" type="slidenum">
              <a:rPr lang="en-US" smtClean="0"/>
              <a:pPr/>
              <a:t>9</a:t>
            </a:fld>
            <a:endParaRPr lang="en-US" dirty="0"/>
          </a:p>
        </p:txBody>
      </p:sp>
    </p:spTree>
    <p:extLst>
      <p:ext uri="{BB962C8B-B14F-4D97-AF65-F5344CB8AC3E}">
        <p14:creationId xmlns:p14="http://schemas.microsoft.com/office/powerpoint/2010/main" val="26009176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Period of time is</a:t>
            </a:r>
            <a:r>
              <a:rPr lang="en-US" baseline="0" dirty="0" smtClean="0"/>
              <a:t> a month, quarter, or year. The sooner the report, the more time to react to the information. Often one month for internal management reports, quarterly for Board reporting and annually for external audiences. Numbers reset to zero at the end of each reporting period. Based on accrual accounting, which is the most difficult concept for non financial professionals to grasp. Explain an accrual. Tells which direction you are moving on the road to financial well being or struggle, but doesn’t tell you where on the road you are.</a:t>
            </a:r>
            <a:endParaRPr lang="en-US" dirty="0"/>
          </a:p>
        </p:txBody>
      </p:sp>
      <p:sp>
        <p:nvSpPr>
          <p:cNvPr id="4" name="Slide Number Placeholder 3"/>
          <p:cNvSpPr>
            <a:spLocks noGrp="1"/>
          </p:cNvSpPr>
          <p:nvPr>
            <p:ph type="sldNum" sz="quarter" idx="10"/>
          </p:nvPr>
        </p:nvSpPr>
        <p:spPr/>
        <p:txBody>
          <a:bodyPr/>
          <a:lstStyle/>
          <a:p>
            <a:fld id="{32887846-067A-4017-BAD2-5B804EE52C0A}"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799332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pPr/>
              <a:t>Tuesday, May 16, 2017</a:t>
            </a:fld>
            <a:endParaRPr lang="en-US" dirty="0"/>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pPr/>
              <a:t>Tuesday, May 16, 2017</a:t>
            </a:fld>
            <a:endParaRPr lang="en-US" dirty="0"/>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pPr/>
              <a:t>Tuesday, May 16, 2017</a:t>
            </a:fld>
            <a:endParaRPr lang="en-US" dirty="0"/>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pPr/>
              <a:t>Tuesday, May 16, 2017</a:t>
            </a:fld>
            <a:endParaRPr lang="en-US" dirty="0"/>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pPr/>
              <a:t>Tuesday, May 16, 2017</a:t>
            </a:fld>
            <a:endParaRPr lang="en-US" dirty="0"/>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pPr/>
              <a:t>Tuesday, May 16, 2017</a:t>
            </a:fld>
            <a:endParaRPr lang="en-US" dirty="0"/>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pPr/>
              <a:t>Tuesday, May 16, 2017</a:t>
            </a:fld>
            <a:endParaRPr lang="en-US" dirty="0"/>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pPr/>
              <a:t>Tuesday, May 16, 2017</a:t>
            </a:fld>
            <a:endParaRPr lang="en-US" dirty="0"/>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pPr/>
              <a:t>Tuesday, May 16, 2017</a:t>
            </a:fld>
            <a:endParaRPr lang="en-US" dirty="0"/>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pPr/>
              <a:t>Tuesday, May 16, 2017</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pic>
        <p:nvPicPr>
          <p:cNvPr id="9" name="Picture 8"/>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52400" y="6187488"/>
            <a:ext cx="2423370" cy="548688"/>
          </a:xfrm>
          <a:prstGeom prst="rect">
            <a:avLst/>
          </a:prstGeom>
        </p:spPr>
      </p:pic>
      <p:sp>
        <p:nvSpPr>
          <p:cNvPr id="8" name="TextBox 7"/>
          <p:cNvSpPr txBox="1"/>
          <p:nvPr userDrawn="1"/>
        </p:nvSpPr>
        <p:spPr>
          <a:xfrm>
            <a:off x="6241473" y="6366844"/>
            <a:ext cx="2590800" cy="369332"/>
          </a:xfrm>
          <a:prstGeom prst="rect">
            <a:avLst/>
          </a:prstGeom>
          <a:noFill/>
        </p:spPr>
        <p:txBody>
          <a:bodyPr wrap="square" rtlCol="0">
            <a:spAutoFit/>
          </a:bodyPr>
          <a:lstStyle/>
          <a:p>
            <a:r>
              <a:rPr lang="en-US" dirty="0" smtClean="0">
                <a:solidFill>
                  <a:srgbClr val="0070C0"/>
                </a:solidFill>
              </a:rPr>
              <a:t>@fdncenter #FCLearn</a:t>
            </a:r>
            <a:endParaRPr lang="en-US" dirty="0">
              <a:solidFill>
                <a:srgbClr val="0070C0"/>
              </a:solidFill>
            </a:endParaRPr>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iming>
    <p:tnLst>
      <p:par>
        <p:cTn id="1" dur="indefinite" restart="never" nodeType="tmRoot"/>
      </p:par>
    </p:tnLst>
  </p:timing>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hyperlink" Target="mailto:Paul.Konigstein@claconnect.com"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hyperlink" Target="mailto:Jason.Solomon@claconnect.co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848600" cy="2765425"/>
          </a:xfrm>
        </p:spPr>
        <p:txBody>
          <a:bodyPr/>
          <a:lstStyle/>
          <a:p>
            <a:r>
              <a:rPr lang="en-US" sz="6000" b="1" dirty="0" smtClean="0">
                <a:solidFill>
                  <a:schemeClr val="accent3">
                    <a:lumMod val="75000"/>
                  </a:schemeClr>
                </a:solidFill>
              </a:rPr>
              <a:t>POWER IN NUMBERS</a:t>
            </a:r>
            <a:endParaRPr lang="en-US" b="1" dirty="0">
              <a:solidFill>
                <a:schemeClr val="accent3">
                  <a:lumMod val="75000"/>
                </a:schemeClr>
              </a:solidFill>
            </a:endParaRPr>
          </a:p>
        </p:txBody>
      </p:sp>
      <p:sp>
        <p:nvSpPr>
          <p:cNvPr id="3" name="Subtitle 2"/>
          <p:cNvSpPr>
            <a:spLocks noGrp="1"/>
          </p:cNvSpPr>
          <p:nvPr>
            <p:ph type="subTitle" idx="1"/>
          </p:nvPr>
        </p:nvSpPr>
        <p:spPr/>
        <p:txBody>
          <a:bodyPr/>
          <a:lstStyle/>
          <a:p>
            <a:r>
              <a:rPr lang="en-US" dirty="0" smtClean="0">
                <a:solidFill>
                  <a:schemeClr val="accent3">
                    <a:lumMod val="75000"/>
                  </a:schemeClr>
                </a:solidFill>
              </a:rPr>
              <a:t>May 17, 2017</a:t>
            </a:r>
            <a:endParaRPr lang="en-US" dirty="0">
              <a:solidFill>
                <a:schemeClr val="accent3">
                  <a:lumMod val="75000"/>
                </a:schemeClr>
              </a:solidFill>
            </a:endParaRPr>
          </a:p>
          <a:p>
            <a:endParaRPr lang="en-US" dirty="0">
              <a:solidFill>
                <a:schemeClr val="accent3">
                  <a:lumMod val="75000"/>
                </a:schemeClr>
              </a:solidFill>
            </a:endParaRPr>
          </a:p>
        </p:txBody>
      </p:sp>
    </p:spTree>
    <p:extLst>
      <p:ext uri="{BB962C8B-B14F-4D97-AF65-F5344CB8AC3E}">
        <p14:creationId xmlns:p14="http://schemas.microsoft.com/office/powerpoint/2010/main" val="119526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839200" cy="990600"/>
          </a:xfrm>
        </p:spPr>
        <p:txBody>
          <a:bodyPr>
            <a:normAutofit fontScale="90000"/>
          </a:bodyPr>
          <a:lstStyle/>
          <a:p>
            <a:r>
              <a:rPr lang="en-US" b="1" dirty="0" smtClean="0">
                <a:solidFill>
                  <a:schemeClr val="accent3">
                    <a:lumMod val="75000"/>
                  </a:schemeClr>
                </a:solidFill>
              </a:rPr>
              <a:t>STATEMENT OF ACTIVITIES</a:t>
            </a:r>
            <a:br>
              <a:rPr lang="en-US" b="1" dirty="0" smtClean="0">
                <a:solidFill>
                  <a:schemeClr val="accent3">
                    <a:lumMod val="75000"/>
                  </a:schemeClr>
                </a:solidFill>
              </a:rPr>
            </a:br>
            <a:r>
              <a:rPr lang="en-US" b="1" dirty="0" smtClean="0">
                <a:solidFill>
                  <a:schemeClr val="accent3">
                    <a:lumMod val="75000"/>
                  </a:schemeClr>
                </a:solidFill>
              </a:rPr>
              <a:t>aka Profit and Loss or P&amp;L</a:t>
            </a:r>
            <a:endParaRPr lang="en-US" b="1" dirty="0">
              <a:solidFill>
                <a:schemeClr val="accent3">
                  <a:lumMod val="75000"/>
                </a:schemeClr>
              </a:solidFill>
            </a:endParaRPr>
          </a:p>
        </p:txBody>
      </p:sp>
      <p:sp>
        <p:nvSpPr>
          <p:cNvPr id="3" name="Content Placeholder 2"/>
          <p:cNvSpPr>
            <a:spLocks noGrp="1"/>
          </p:cNvSpPr>
          <p:nvPr>
            <p:ph sz="half" idx="1"/>
          </p:nvPr>
        </p:nvSpPr>
        <p:spPr>
          <a:xfrm>
            <a:off x="533400" y="1752600"/>
            <a:ext cx="8000999" cy="4267200"/>
          </a:xfrm>
          <a:ln>
            <a:noFill/>
          </a:ln>
        </p:spPr>
        <p:style>
          <a:lnRef idx="2">
            <a:schemeClr val="accent1"/>
          </a:lnRef>
          <a:fillRef idx="1">
            <a:schemeClr val="lt1"/>
          </a:fillRef>
          <a:effectRef idx="0">
            <a:schemeClr val="accent1"/>
          </a:effectRef>
          <a:fontRef idx="minor">
            <a:schemeClr val="dk1"/>
          </a:fontRef>
        </p:style>
        <p:txBody>
          <a:bodyPr>
            <a:noAutofit/>
          </a:bodyPr>
          <a:lstStyle/>
          <a:p>
            <a:pPr marL="0" indent="0">
              <a:buNone/>
            </a:pPr>
            <a:r>
              <a:rPr lang="en-US" b="1" dirty="0" smtClean="0">
                <a:solidFill>
                  <a:schemeClr val="tx1">
                    <a:lumMod val="75000"/>
                    <a:lumOff val="25000"/>
                  </a:schemeClr>
                </a:solidFill>
              </a:rPr>
              <a:t>WHAT IT IS</a:t>
            </a:r>
          </a:p>
          <a:p>
            <a:r>
              <a:rPr lang="en-US" dirty="0" smtClean="0">
                <a:solidFill>
                  <a:schemeClr val="tx1">
                    <a:lumMod val="75000"/>
                    <a:lumOff val="25000"/>
                  </a:schemeClr>
                </a:solidFill>
              </a:rPr>
              <a:t>Summary of activities over a period of time</a:t>
            </a:r>
          </a:p>
          <a:p>
            <a:pPr marL="0" indent="0">
              <a:buNone/>
            </a:pPr>
            <a:r>
              <a:rPr lang="en-US" b="1" dirty="0" smtClean="0">
                <a:solidFill>
                  <a:schemeClr val="tx1">
                    <a:lumMod val="75000"/>
                    <a:lumOff val="25000"/>
                  </a:schemeClr>
                </a:solidFill>
              </a:rPr>
              <a:t>WHAT IT TELLS</a:t>
            </a:r>
          </a:p>
          <a:p>
            <a:r>
              <a:rPr lang="en-US" dirty="0" smtClean="0">
                <a:solidFill>
                  <a:schemeClr val="tx1">
                    <a:lumMod val="75000"/>
                    <a:lumOff val="25000"/>
                  </a:schemeClr>
                </a:solidFill>
              </a:rPr>
              <a:t>Recent performance based on benefit to the organization</a:t>
            </a:r>
          </a:p>
          <a:p>
            <a:pPr marL="0" indent="0">
              <a:buNone/>
            </a:pPr>
            <a:r>
              <a:rPr lang="en-US" b="1" dirty="0" smtClean="0">
                <a:solidFill>
                  <a:schemeClr val="tx1">
                    <a:lumMod val="75000"/>
                    <a:lumOff val="25000"/>
                  </a:schemeClr>
                </a:solidFill>
              </a:rPr>
              <a:t>WHAT IT DOESN’T TELL</a:t>
            </a:r>
          </a:p>
          <a:p>
            <a:r>
              <a:rPr lang="en-US" dirty="0" smtClean="0">
                <a:solidFill>
                  <a:schemeClr val="tx1">
                    <a:lumMod val="75000"/>
                    <a:lumOff val="25000"/>
                  </a:schemeClr>
                </a:solidFill>
              </a:rPr>
              <a:t>Financial viability</a:t>
            </a:r>
          </a:p>
          <a:p>
            <a:r>
              <a:rPr lang="en-US" dirty="0" smtClean="0">
                <a:solidFill>
                  <a:schemeClr val="tx1">
                    <a:lumMod val="75000"/>
                    <a:lumOff val="25000"/>
                  </a:schemeClr>
                </a:solidFill>
              </a:rPr>
              <a:t>Recent performance based on cash in and out</a:t>
            </a:r>
          </a:p>
          <a:p>
            <a:endParaRPr lang="en-US" dirty="0" smtClean="0">
              <a:solidFill>
                <a:schemeClr val="tx1">
                  <a:lumMod val="75000"/>
                  <a:lumOff val="25000"/>
                </a:schemeClr>
              </a:solidFill>
            </a:endParaRPr>
          </a:p>
        </p:txBody>
      </p:sp>
    </p:spTree>
    <p:extLst>
      <p:ext uri="{BB962C8B-B14F-4D97-AF65-F5344CB8AC3E}">
        <p14:creationId xmlns:p14="http://schemas.microsoft.com/office/powerpoint/2010/main" val="15844611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PROFIT AND LOSS KEY CONCEPTS</a:t>
            </a:r>
            <a:endParaRPr lang="en-US" b="1" dirty="0"/>
          </a:p>
        </p:txBody>
      </p:sp>
      <p:sp>
        <p:nvSpPr>
          <p:cNvPr id="4" name="Content Placeholder 3"/>
          <p:cNvSpPr>
            <a:spLocks noGrp="1"/>
          </p:cNvSpPr>
          <p:nvPr>
            <p:ph sz="half" idx="1"/>
          </p:nvPr>
        </p:nvSpPr>
        <p:spPr>
          <a:xfrm>
            <a:off x="533400" y="1673352"/>
            <a:ext cx="8153400" cy="4575048"/>
          </a:xfrm>
        </p:spPr>
        <p:txBody>
          <a:bodyPr>
            <a:normAutofit lnSpcReduction="10000"/>
          </a:bodyPr>
          <a:lstStyle/>
          <a:p>
            <a:pPr marL="0" indent="0">
              <a:buNone/>
            </a:pPr>
            <a:r>
              <a:rPr lang="en-US" dirty="0"/>
              <a:t>Benchmarking to Last Year and/or Budget</a:t>
            </a:r>
          </a:p>
          <a:p>
            <a:pPr marL="0" indent="0">
              <a:buNone/>
            </a:pPr>
            <a:r>
              <a:rPr lang="en-US" dirty="0"/>
              <a:t>Contributed and Earned Revenue</a:t>
            </a:r>
          </a:p>
          <a:p>
            <a:pPr marL="0" indent="0">
              <a:buNone/>
            </a:pPr>
            <a:r>
              <a:rPr lang="en-US" dirty="0"/>
              <a:t>Restricted Contributions</a:t>
            </a:r>
          </a:p>
          <a:p>
            <a:pPr marL="0" indent="0">
              <a:buNone/>
            </a:pPr>
            <a:r>
              <a:rPr lang="en-US" dirty="0"/>
              <a:t>Special Event Revenue</a:t>
            </a:r>
          </a:p>
          <a:p>
            <a:pPr marL="0" indent="0">
              <a:buNone/>
            </a:pPr>
            <a:r>
              <a:rPr lang="en-US" dirty="0" smtClean="0"/>
              <a:t>Surplus = Revenue – Expense </a:t>
            </a:r>
          </a:p>
          <a:p>
            <a:pPr marL="0" indent="0">
              <a:buNone/>
            </a:pPr>
            <a:r>
              <a:rPr lang="en-US" dirty="0"/>
              <a:t>	</a:t>
            </a:r>
            <a:r>
              <a:rPr lang="en-US" dirty="0" smtClean="0"/>
              <a:t>when Revenue &gt; Expense</a:t>
            </a:r>
          </a:p>
          <a:p>
            <a:pPr marL="0" indent="0">
              <a:buNone/>
            </a:pPr>
            <a:r>
              <a:rPr lang="en-US" dirty="0" smtClean="0"/>
              <a:t>Deficit = Revenue – Expense </a:t>
            </a:r>
          </a:p>
          <a:p>
            <a:pPr marL="0" indent="0">
              <a:buNone/>
            </a:pPr>
            <a:r>
              <a:rPr lang="en-US" dirty="0"/>
              <a:t>	</a:t>
            </a:r>
            <a:r>
              <a:rPr lang="en-US" dirty="0" smtClean="0"/>
              <a:t>when Revenue &lt; Expense</a:t>
            </a:r>
          </a:p>
          <a:p>
            <a:pPr marL="0" indent="0">
              <a:buNone/>
            </a:pPr>
            <a:r>
              <a:rPr lang="en-US" dirty="0" smtClean="0"/>
              <a:t>Extraordinary Items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839200" cy="990600"/>
          </a:xfrm>
        </p:spPr>
        <p:txBody>
          <a:bodyPr>
            <a:normAutofit fontScale="90000"/>
          </a:bodyPr>
          <a:lstStyle/>
          <a:p>
            <a:r>
              <a:rPr lang="en-US" b="1" dirty="0" smtClean="0">
                <a:solidFill>
                  <a:schemeClr val="accent3">
                    <a:lumMod val="75000"/>
                  </a:schemeClr>
                </a:solidFill>
              </a:rPr>
              <a:t>STATEMENT OF CASH FLOWS</a:t>
            </a:r>
            <a:br>
              <a:rPr lang="en-US" b="1" dirty="0" smtClean="0">
                <a:solidFill>
                  <a:schemeClr val="accent3">
                    <a:lumMod val="75000"/>
                  </a:schemeClr>
                </a:solidFill>
              </a:rPr>
            </a:br>
            <a:r>
              <a:rPr lang="en-US" b="1" dirty="0" smtClean="0">
                <a:solidFill>
                  <a:schemeClr val="accent3">
                    <a:lumMod val="75000"/>
                  </a:schemeClr>
                </a:solidFill>
              </a:rPr>
              <a:t>aka CASH REPORT</a:t>
            </a:r>
            <a:endParaRPr lang="en-US" b="1" dirty="0">
              <a:solidFill>
                <a:schemeClr val="accent3">
                  <a:lumMod val="75000"/>
                </a:schemeClr>
              </a:solidFill>
            </a:endParaRPr>
          </a:p>
        </p:txBody>
      </p:sp>
      <p:sp>
        <p:nvSpPr>
          <p:cNvPr id="3" name="Content Placeholder 2"/>
          <p:cNvSpPr>
            <a:spLocks noGrp="1"/>
          </p:cNvSpPr>
          <p:nvPr>
            <p:ph sz="half" idx="1"/>
          </p:nvPr>
        </p:nvSpPr>
        <p:spPr>
          <a:xfrm>
            <a:off x="609600" y="1981200"/>
            <a:ext cx="8000999" cy="3962400"/>
          </a:xfrm>
          <a:ln>
            <a:noFill/>
          </a:ln>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r>
              <a:rPr lang="en-US" b="1" dirty="0" smtClean="0">
                <a:solidFill>
                  <a:schemeClr val="tx1">
                    <a:lumMod val="75000"/>
                    <a:lumOff val="25000"/>
                  </a:schemeClr>
                </a:solidFill>
              </a:rPr>
              <a:t>WHAT IT IS</a:t>
            </a:r>
          </a:p>
          <a:p>
            <a:r>
              <a:rPr lang="en-US" dirty="0" smtClean="0">
                <a:solidFill>
                  <a:schemeClr val="tx1">
                    <a:lumMod val="75000"/>
                    <a:lumOff val="25000"/>
                  </a:schemeClr>
                </a:solidFill>
              </a:rPr>
              <a:t>Summary of cash receipts and payments over a period of time</a:t>
            </a:r>
          </a:p>
          <a:p>
            <a:pPr marL="0" indent="0">
              <a:buNone/>
            </a:pPr>
            <a:r>
              <a:rPr lang="en-US" b="1" dirty="0" smtClean="0">
                <a:solidFill>
                  <a:schemeClr val="tx1">
                    <a:lumMod val="75000"/>
                    <a:lumOff val="25000"/>
                  </a:schemeClr>
                </a:solidFill>
              </a:rPr>
              <a:t>WHAT IT TELLS</a:t>
            </a:r>
          </a:p>
          <a:p>
            <a:r>
              <a:rPr lang="en-US" dirty="0" smtClean="0">
                <a:solidFill>
                  <a:schemeClr val="tx1">
                    <a:lumMod val="75000"/>
                    <a:lumOff val="25000"/>
                  </a:schemeClr>
                </a:solidFill>
              </a:rPr>
              <a:t>Ability to pay bills in the near future</a:t>
            </a:r>
          </a:p>
          <a:p>
            <a:pPr marL="0" indent="0">
              <a:buNone/>
            </a:pPr>
            <a:r>
              <a:rPr lang="en-US" b="1" dirty="0" smtClean="0">
                <a:solidFill>
                  <a:schemeClr val="tx1">
                    <a:lumMod val="75000"/>
                    <a:lumOff val="25000"/>
                  </a:schemeClr>
                </a:solidFill>
              </a:rPr>
              <a:t>WHAT IT DOESN’T TELL</a:t>
            </a:r>
          </a:p>
          <a:p>
            <a:r>
              <a:rPr lang="en-US" dirty="0" smtClean="0">
                <a:solidFill>
                  <a:schemeClr val="tx1">
                    <a:lumMod val="75000"/>
                    <a:lumOff val="25000"/>
                  </a:schemeClr>
                </a:solidFill>
              </a:rPr>
              <a:t>Surplus, deficit, or long-term financial health</a:t>
            </a:r>
          </a:p>
        </p:txBody>
      </p:sp>
    </p:spTree>
    <p:extLst>
      <p:ext uri="{BB962C8B-B14F-4D97-AF65-F5344CB8AC3E}">
        <p14:creationId xmlns:p14="http://schemas.microsoft.com/office/powerpoint/2010/main" val="3825942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CASH REPORT KEY CONCEPTS</a:t>
            </a:r>
            <a:endParaRPr lang="en-US" b="1" dirty="0"/>
          </a:p>
        </p:txBody>
      </p:sp>
      <p:sp>
        <p:nvSpPr>
          <p:cNvPr id="3" name="TextBox 2"/>
          <p:cNvSpPr txBox="1"/>
          <p:nvPr/>
        </p:nvSpPr>
        <p:spPr>
          <a:xfrm>
            <a:off x="583442" y="2057400"/>
            <a:ext cx="7467600" cy="2677656"/>
          </a:xfrm>
          <a:prstGeom prst="rect">
            <a:avLst/>
          </a:prstGeom>
          <a:noFill/>
        </p:spPr>
        <p:txBody>
          <a:bodyPr wrap="square" rtlCol="0">
            <a:spAutoFit/>
          </a:bodyPr>
          <a:lstStyle/>
          <a:p>
            <a:r>
              <a:rPr lang="en-US" sz="2800" dirty="0" smtClean="0"/>
              <a:t>Indirect vs. direct method</a:t>
            </a:r>
          </a:p>
          <a:p>
            <a:r>
              <a:rPr lang="en-US" sz="2800" dirty="0" smtClean="0"/>
              <a:t>Sources and uses of cash</a:t>
            </a:r>
          </a:p>
          <a:p>
            <a:r>
              <a:rPr lang="en-US" sz="2800" dirty="0" smtClean="0"/>
              <a:t>Operating vs. financing vs. investing</a:t>
            </a:r>
          </a:p>
          <a:p>
            <a:r>
              <a:rPr lang="en-US" sz="2800" dirty="0" smtClean="0"/>
              <a:t>Last year’s ending balance = this year’s beginning balance</a:t>
            </a:r>
          </a:p>
          <a:p>
            <a:endParaRPr lang="en-US"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t>STATEMENT OF FUNCTIONAL EXPENSES</a:t>
            </a:r>
            <a:r>
              <a:rPr lang="en-US" b="1" dirty="0" smtClean="0"/>
              <a:t/>
            </a:r>
            <a:br>
              <a:rPr lang="en-US" b="1" dirty="0" smtClean="0"/>
            </a:br>
            <a:r>
              <a:rPr lang="en-US" sz="3600" b="1" dirty="0" smtClean="0"/>
              <a:t>aka EXPENSES by PROGRAM</a:t>
            </a:r>
            <a:endParaRPr lang="en-US" sz="3600" b="1" dirty="0"/>
          </a:p>
        </p:txBody>
      </p:sp>
      <p:sp>
        <p:nvSpPr>
          <p:cNvPr id="3" name="Content Placeholder 2"/>
          <p:cNvSpPr>
            <a:spLocks noGrp="1"/>
          </p:cNvSpPr>
          <p:nvPr>
            <p:ph sz="half" idx="1"/>
          </p:nvPr>
        </p:nvSpPr>
        <p:spPr>
          <a:xfrm>
            <a:off x="457200" y="1673352"/>
            <a:ext cx="8229600" cy="4498848"/>
          </a:xfrm>
        </p:spPr>
        <p:txBody>
          <a:bodyPr/>
          <a:lstStyle/>
          <a:p>
            <a:pPr marL="0" indent="0">
              <a:buNone/>
            </a:pPr>
            <a:r>
              <a:rPr lang="en-US" b="1" dirty="0" smtClean="0"/>
              <a:t>WHAT IT IS</a:t>
            </a:r>
          </a:p>
          <a:p>
            <a:r>
              <a:rPr lang="en-US" dirty="0" smtClean="0"/>
              <a:t>Summary of each program’s activities over a period of time</a:t>
            </a:r>
          </a:p>
          <a:p>
            <a:pPr marL="0" indent="0">
              <a:buNone/>
            </a:pPr>
            <a:r>
              <a:rPr lang="en-US" b="1" dirty="0" smtClean="0"/>
              <a:t>WHAT IT TELLS </a:t>
            </a:r>
          </a:p>
          <a:p>
            <a:r>
              <a:rPr lang="en-US" dirty="0" smtClean="0"/>
              <a:t>How much unrestricted funds each program requires to operate</a:t>
            </a:r>
          </a:p>
          <a:p>
            <a:pPr marL="0" indent="0">
              <a:buNone/>
            </a:pPr>
            <a:r>
              <a:rPr lang="en-US" b="1" dirty="0" smtClean="0"/>
              <a:t>WHAT IT DOESN’T TELL</a:t>
            </a:r>
          </a:p>
          <a:p>
            <a:r>
              <a:rPr lang="en-US" dirty="0" smtClean="0"/>
              <a:t>Financial viability</a:t>
            </a:r>
          </a:p>
          <a:p>
            <a:r>
              <a:rPr lang="en-US" dirty="0" smtClean="0"/>
              <a:t>Cash needs of each program</a:t>
            </a:r>
          </a:p>
          <a:p>
            <a:pPr marL="0" indent="0">
              <a:buNone/>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EXPENSES BY PROGRAM </a:t>
            </a:r>
            <a:br>
              <a:rPr lang="en-US" b="1" dirty="0" smtClean="0"/>
            </a:br>
            <a:r>
              <a:rPr lang="en-US" b="1" dirty="0" smtClean="0"/>
              <a:t>KEY CONCEPTS</a:t>
            </a:r>
            <a:endParaRPr lang="en-US" b="1" dirty="0"/>
          </a:p>
        </p:txBody>
      </p:sp>
      <p:sp>
        <p:nvSpPr>
          <p:cNvPr id="3" name="Content Placeholder 2"/>
          <p:cNvSpPr>
            <a:spLocks noGrp="1"/>
          </p:cNvSpPr>
          <p:nvPr>
            <p:ph sz="half" idx="1"/>
          </p:nvPr>
        </p:nvSpPr>
        <p:spPr>
          <a:xfrm>
            <a:off x="762000" y="1600200"/>
            <a:ext cx="7620000" cy="4495800"/>
          </a:xfrm>
        </p:spPr>
        <p:txBody>
          <a:bodyPr/>
          <a:lstStyle/>
          <a:p>
            <a:pPr>
              <a:buFontTx/>
              <a:buNone/>
            </a:pPr>
            <a:r>
              <a:rPr lang="en-US" dirty="0" smtClean="0"/>
              <a:t>Program vs. Administrative vs. Fundraising</a:t>
            </a:r>
          </a:p>
          <a:p>
            <a:pPr>
              <a:buFontTx/>
              <a:buNone/>
            </a:pPr>
            <a:r>
              <a:rPr lang="en-US" dirty="0" smtClean="0"/>
              <a:t>Personnel vs OTPS</a:t>
            </a:r>
          </a:p>
          <a:p>
            <a:pPr>
              <a:buFontTx/>
              <a:buNone/>
            </a:pPr>
            <a:r>
              <a:rPr lang="en-US" dirty="0" smtClean="0"/>
              <a:t>Further Classifying OTPS</a:t>
            </a:r>
          </a:p>
          <a:p>
            <a:pPr>
              <a:buFontTx/>
              <a:buNone/>
            </a:pPr>
            <a:r>
              <a:rPr lang="en-US" dirty="0" smtClean="0"/>
              <a:t>Further Classifying Programs</a:t>
            </a:r>
          </a:p>
          <a:p>
            <a:pPr>
              <a:buFontTx/>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STATEMENT OF ACTIVITIES WITH COMPARISON TO BUDGET</a:t>
            </a:r>
            <a:endParaRPr lang="en-US" b="1" dirty="0"/>
          </a:p>
        </p:txBody>
      </p:sp>
      <p:sp>
        <p:nvSpPr>
          <p:cNvPr id="3" name="Content Placeholder 2"/>
          <p:cNvSpPr>
            <a:spLocks noGrp="1"/>
          </p:cNvSpPr>
          <p:nvPr>
            <p:ph idx="1"/>
          </p:nvPr>
        </p:nvSpPr>
        <p:spPr/>
        <p:txBody>
          <a:bodyPr/>
          <a:lstStyle/>
          <a:p>
            <a:pPr marL="0" indent="0">
              <a:buNone/>
            </a:pPr>
            <a:r>
              <a:rPr lang="en-US" sz="2800" b="1" dirty="0"/>
              <a:t>WHAT IT IS</a:t>
            </a:r>
          </a:p>
          <a:p>
            <a:r>
              <a:rPr lang="en-US" sz="2800" dirty="0" smtClean="0"/>
              <a:t>Comparison of  </a:t>
            </a:r>
            <a:r>
              <a:rPr lang="en-US" sz="2800" dirty="0"/>
              <a:t>activities </a:t>
            </a:r>
            <a:r>
              <a:rPr lang="en-US" sz="2800" dirty="0" smtClean="0"/>
              <a:t>to plan over </a:t>
            </a:r>
            <a:r>
              <a:rPr lang="en-US" sz="2800" dirty="0"/>
              <a:t>a period of time</a:t>
            </a:r>
          </a:p>
          <a:p>
            <a:pPr marL="0" indent="0">
              <a:buNone/>
            </a:pPr>
            <a:r>
              <a:rPr lang="en-US" sz="2800" b="1" dirty="0" smtClean="0"/>
              <a:t>WHAT </a:t>
            </a:r>
            <a:r>
              <a:rPr lang="en-US" sz="2800" b="1" dirty="0"/>
              <a:t>IT TELLS </a:t>
            </a:r>
          </a:p>
          <a:p>
            <a:r>
              <a:rPr lang="en-US" sz="2800" dirty="0" smtClean="0"/>
              <a:t>Where the organization has departed from plan</a:t>
            </a:r>
          </a:p>
          <a:p>
            <a:r>
              <a:rPr lang="en-US" sz="2800" dirty="0" smtClean="0"/>
              <a:t>How well the organization plans</a:t>
            </a:r>
            <a:endParaRPr lang="en-US" sz="2800" dirty="0"/>
          </a:p>
          <a:p>
            <a:pPr marL="0" indent="0">
              <a:buNone/>
            </a:pPr>
            <a:r>
              <a:rPr lang="en-US" sz="2800" b="1" dirty="0"/>
              <a:t>WHAT IT DOESN’T TELL</a:t>
            </a:r>
          </a:p>
          <a:p>
            <a:r>
              <a:rPr lang="en-US" sz="2800" dirty="0" smtClean="0"/>
              <a:t>What is necessary to get back on plan</a:t>
            </a:r>
          </a:p>
          <a:p>
            <a:r>
              <a:rPr lang="en-US" sz="2800" dirty="0" smtClean="0"/>
              <a:t>Whether the plan should be changed</a:t>
            </a:r>
            <a:endParaRPr lang="en-US" sz="2800" dirty="0"/>
          </a:p>
        </p:txBody>
      </p:sp>
    </p:spTree>
    <p:extLst>
      <p:ext uri="{BB962C8B-B14F-4D97-AF65-F5344CB8AC3E}">
        <p14:creationId xmlns:p14="http://schemas.microsoft.com/office/powerpoint/2010/main" val="19787632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ACTUAL TO BUDGET</a:t>
            </a:r>
            <a:br>
              <a:rPr lang="en-US" b="1" dirty="0" smtClean="0"/>
            </a:br>
            <a:r>
              <a:rPr lang="en-US" b="1" dirty="0" smtClean="0"/>
              <a:t>KEY CONCEPTS</a:t>
            </a:r>
            <a:endParaRPr lang="en-US" b="1" dirty="0"/>
          </a:p>
        </p:txBody>
      </p:sp>
      <p:sp>
        <p:nvSpPr>
          <p:cNvPr id="3" name="Content Placeholder 2"/>
          <p:cNvSpPr>
            <a:spLocks noGrp="1"/>
          </p:cNvSpPr>
          <p:nvPr>
            <p:ph idx="1"/>
          </p:nvPr>
        </p:nvSpPr>
        <p:spPr/>
        <p:txBody>
          <a:bodyPr>
            <a:normAutofit/>
          </a:bodyPr>
          <a:lstStyle/>
          <a:p>
            <a:pPr marL="0" indent="0">
              <a:buNone/>
            </a:pPr>
            <a:r>
              <a:rPr lang="en-US" sz="2800" dirty="0" smtClean="0"/>
              <a:t>Variance</a:t>
            </a:r>
          </a:p>
          <a:p>
            <a:pPr marL="0" indent="0">
              <a:buNone/>
            </a:pPr>
            <a:r>
              <a:rPr lang="en-US" sz="2800" dirty="0" smtClean="0"/>
              <a:t>Timing Differences</a:t>
            </a:r>
          </a:p>
          <a:p>
            <a:pPr marL="0" indent="0">
              <a:buNone/>
            </a:pPr>
            <a:r>
              <a:rPr lang="en-US" sz="2800" dirty="0" smtClean="0"/>
              <a:t>Change in the Environment</a:t>
            </a:r>
            <a:endParaRPr lang="en-US" sz="2800" dirty="0"/>
          </a:p>
          <a:p>
            <a:pPr marL="0" indent="0">
              <a:buNone/>
            </a:pPr>
            <a:r>
              <a:rPr lang="en-US" sz="2800" dirty="0"/>
              <a:t>Financial or Internal Control</a:t>
            </a:r>
          </a:p>
        </p:txBody>
      </p:sp>
    </p:spTree>
    <p:extLst>
      <p:ext uri="{BB962C8B-B14F-4D97-AF65-F5344CB8AC3E}">
        <p14:creationId xmlns:p14="http://schemas.microsoft.com/office/powerpoint/2010/main" val="31741327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METRICS UNLOCK THE STORY</a:t>
            </a:r>
            <a:endParaRPr lang="en-US" b="1" dirty="0"/>
          </a:p>
        </p:txBody>
      </p:sp>
      <p:sp>
        <p:nvSpPr>
          <p:cNvPr id="4" name="Content Placeholder 3"/>
          <p:cNvSpPr>
            <a:spLocks noGrp="1"/>
          </p:cNvSpPr>
          <p:nvPr>
            <p:ph sz="half" idx="1"/>
          </p:nvPr>
        </p:nvSpPr>
        <p:spPr>
          <a:xfrm>
            <a:off x="838200" y="1673352"/>
            <a:ext cx="7848600" cy="4498848"/>
          </a:xfrm>
        </p:spPr>
        <p:txBody>
          <a:bodyPr>
            <a:normAutofit/>
          </a:bodyPr>
          <a:lstStyle/>
          <a:p>
            <a:endParaRPr lang="en-US" sz="2600" dirty="0" smtClean="0"/>
          </a:p>
          <a:p>
            <a:endParaRPr lang="en-US" dirty="0" smtClean="0"/>
          </a:p>
          <a:p>
            <a:endParaRPr lang="en-US"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4600" y="1447799"/>
            <a:ext cx="3695700" cy="4675061"/>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00437" y="2738787"/>
            <a:ext cx="2143125" cy="2143125"/>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839200" cy="990600"/>
          </a:xfrm>
        </p:spPr>
        <p:txBody>
          <a:bodyPr/>
          <a:lstStyle/>
          <a:p>
            <a:r>
              <a:rPr lang="en-US" b="1" dirty="0" smtClean="0">
                <a:solidFill>
                  <a:schemeClr val="accent3">
                    <a:lumMod val="75000"/>
                  </a:schemeClr>
                </a:solidFill>
              </a:rPr>
              <a:t>BALANCE SHEET METRICS</a:t>
            </a:r>
            <a:endParaRPr lang="en-US" b="1" dirty="0">
              <a:solidFill>
                <a:schemeClr val="accent3">
                  <a:lumMod val="75000"/>
                </a:schemeClr>
              </a:solidFill>
            </a:endParaRPr>
          </a:p>
        </p:txBody>
      </p:sp>
      <p:sp>
        <p:nvSpPr>
          <p:cNvPr id="3" name="Content Placeholder 2"/>
          <p:cNvSpPr>
            <a:spLocks noGrp="1"/>
          </p:cNvSpPr>
          <p:nvPr>
            <p:ph sz="half" idx="1"/>
          </p:nvPr>
        </p:nvSpPr>
        <p:spPr>
          <a:xfrm>
            <a:off x="685800" y="1676400"/>
            <a:ext cx="7772399" cy="4419600"/>
          </a:xfrm>
          <a:ln>
            <a:noFill/>
          </a:ln>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r>
              <a:rPr lang="en-US" b="1" dirty="0" smtClean="0">
                <a:solidFill>
                  <a:schemeClr val="tx1"/>
                </a:solidFill>
              </a:rPr>
              <a:t>CURRENT RATIO</a:t>
            </a:r>
          </a:p>
          <a:p>
            <a:pPr marL="0" indent="0">
              <a:buNone/>
            </a:pPr>
            <a:r>
              <a:rPr lang="en-US" dirty="0" smtClean="0">
                <a:solidFill>
                  <a:schemeClr val="tx1"/>
                </a:solidFill>
              </a:rPr>
              <a:t>Current assets / Current liabilities</a:t>
            </a:r>
          </a:p>
          <a:p>
            <a:pPr marL="0" indent="0">
              <a:buNone/>
            </a:pPr>
            <a:r>
              <a:rPr lang="en-US" b="1" dirty="0" smtClean="0">
                <a:solidFill>
                  <a:schemeClr val="tx1"/>
                </a:solidFill>
              </a:rPr>
              <a:t>QUICK RATIO</a:t>
            </a:r>
          </a:p>
          <a:p>
            <a:pPr marL="0" indent="0">
              <a:buNone/>
            </a:pPr>
            <a:r>
              <a:rPr lang="en-US" dirty="0" smtClean="0">
                <a:solidFill>
                  <a:schemeClr val="tx1"/>
                </a:solidFill>
              </a:rPr>
              <a:t>Cash / Current liabilities</a:t>
            </a:r>
          </a:p>
          <a:p>
            <a:pPr marL="0" indent="0">
              <a:buNone/>
            </a:pPr>
            <a:r>
              <a:rPr lang="en-US" b="1" dirty="0" smtClean="0">
                <a:solidFill>
                  <a:schemeClr val="tx1"/>
                </a:solidFill>
              </a:rPr>
              <a:t>WORKING CAPITAL</a:t>
            </a:r>
          </a:p>
          <a:p>
            <a:pPr marL="0" indent="0">
              <a:buNone/>
            </a:pPr>
            <a:r>
              <a:rPr lang="en-US" dirty="0" smtClean="0">
                <a:solidFill>
                  <a:schemeClr val="tx1"/>
                </a:solidFill>
              </a:rPr>
              <a:t>Unrestricted net assets – Fixed assets</a:t>
            </a:r>
          </a:p>
          <a:p>
            <a:pPr marL="0" indent="0">
              <a:buNone/>
            </a:pPr>
            <a:r>
              <a:rPr lang="en-US" b="1" dirty="0" smtClean="0">
                <a:solidFill>
                  <a:schemeClr val="tx1"/>
                </a:solidFill>
              </a:rPr>
              <a:t>LEVERAGE</a:t>
            </a:r>
          </a:p>
          <a:p>
            <a:pPr marL="0" indent="0">
              <a:buNone/>
            </a:pPr>
            <a:r>
              <a:rPr lang="en-US" dirty="0" smtClean="0">
                <a:solidFill>
                  <a:schemeClr val="tx1"/>
                </a:solidFill>
              </a:rPr>
              <a:t>Debt / Working capital</a:t>
            </a:r>
          </a:p>
        </p:txBody>
      </p:sp>
    </p:spTree>
    <p:extLst>
      <p:ext uri="{BB962C8B-B14F-4D97-AF65-F5344CB8AC3E}">
        <p14:creationId xmlns:p14="http://schemas.microsoft.com/office/powerpoint/2010/main" val="18363759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5143913"/>
            <a:ext cx="2545049" cy="1299035"/>
          </a:xfrm>
          <a:prstGeom prst="rect">
            <a:avLst/>
          </a:prstGeom>
        </p:spPr>
      </p:pic>
      <p:sp>
        <p:nvSpPr>
          <p:cNvPr id="5" name="TextBox 4"/>
          <p:cNvSpPr txBox="1"/>
          <p:nvPr/>
        </p:nvSpPr>
        <p:spPr>
          <a:xfrm>
            <a:off x="0" y="304800"/>
            <a:ext cx="9144000" cy="1446550"/>
          </a:xfrm>
          <a:prstGeom prst="rect">
            <a:avLst/>
          </a:prstGeom>
          <a:noFill/>
        </p:spPr>
        <p:txBody>
          <a:bodyPr wrap="square" rtlCol="0">
            <a:spAutoFit/>
          </a:bodyPr>
          <a:lstStyle/>
          <a:p>
            <a:pPr algn="ctr"/>
            <a:r>
              <a:rPr lang="en-US" sz="2800" b="1" dirty="0" smtClean="0">
                <a:solidFill>
                  <a:srgbClr val="007D9F"/>
                </a:solidFill>
                <a:latin typeface="Arial" panose="020B0604020202020204" pitchFamily="34" charset="0"/>
                <a:cs typeface="Arial" panose="020B0604020202020204" pitchFamily="34" charset="0"/>
              </a:rPr>
              <a:t>Power in Numbers</a:t>
            </a:r>
          </a:p>
          <a:p>
            <a:pPr algn="ctr"/>
            <a:endParaRPr lang="en-US" sz="2000" b="1" dirty="0" smtClean="0">
              <a:solidFill>
                <a:srgbClr val="007D9F"/>
              </a:solidFill>
              <a:latin typeface="Arial" panose="020B0604020202020204" pitchFamily="34" charset="0"/>
              <a:cs typeface="Arial" panose="020B0604020202020204" pitchFamily="34" charset="0"/>
            </a:endParaRPr>
          </a:p>
          <a:p>
            <a:pPr algn="ctr"/>
            <a:r>
              <a:rPr lang="en-US" sz="2000" b="1" dirty="0" smtClean="0">
                <a:solidFill>
                  <a:srgbClr val="007D9F"/>
                </a:solidFill>
                <a:latin typeface="Arial" panose="020B0604020202020204" pitchFamily="34" charset="0"/>
                <a:cs typeface="Arial" panose="020B0604020202020204" pitchFamily="34" charset="0"/>
              </a:rPr>
              <a:t>May 17</a:t>
            </a:r>
            <a:r>
              <a:rPr lang="en-US" sz="2000" b="1" baseline="30000" dirty="0" smtClean="0">
                <a:solidFill>
                  <a:srgbClr val="007D9F"/>
                </a:solidFill>
                <a:latin typeface="Arial" panose="020B0604020202020204" pitchFamily="34" charset="0"/>
                <a:cs typeface="Arial" panose="020B0604020202020204" pitchFamily="34" charset="0"/>
              </a:rPr>
              <a:t>th</a:t>
            </a:r>
            <a:r>
              <a:rPr lang="en-US" sz="2000" b="1" dirty="0" smtClean="0">
                <a:solidFill>
                  <a:srgbClr val="007D9F"/>
                </a:solidFill>
                <a:latin typeface="Arial" panose="020B0604020202020204" pitchFamily="34" charset="0"/>
                <a:cs typeface="Arial" panose="020B0604020202020204" pitchFamily="34" charset="0"/>
              </a:rPr>
              <a:t> Webinar</a:t>
            </a:r>
          </a:p>
          <a:p>
            <a:pPr algn="ctr"/>
            <a:r>
              <a:rPr lang="en-US" sz="2000" b="1" dirty="0" smtClean="0">
                <a:solidFill>
                  <a:srgbClr val="007D9F"/>
                </a:solidFill>
                <a:latin typeface="Arial" panose="020B0604020202020204" pitchFamily="34" charset="0"/>
                <a:cs typeface="Arial" panose="020B0604020202020204" pitchFamily="34" charset="0"/>
              </a:rPr>
              <a:t>Presented by </a:t>
            </a:r>
            <a:r>
              <a:rPr lang="en-US" sz="2000" b="1" dirty="0" err="1" smtClean="0">
                <a:solidFill>
                  <a:srgbClr val="007D9F"/>
                </a:solidFill>
                <a:latin typeface="Arial" panose="020B0604020202020204" pitchFamily="34" charset="0"/>
                <a:cs typeface="Arial" panose="020B0604020202020204" pitchFamily="34" charset="0"/>
              </a:rPr>
              <a:t>CliftonLarsonAllen</a:t>
            </a:r>
            <a:r>
              <a:rPr lang="en-US" sz="2000" b="1" dirty="0" smtClean="0">
                <a:solidFill>
                  <a:srgbClr val="007D9F"/>
                </a:solidFill>
                <a:latin typeface="Arial" panose="020B0604020202020204" pitchFamily="34" charset="0"/>
                <a:cs typeface="Arial" panose="020B0604020202020204" pitchFamily="34" charset="0"/>
              </a:rPr>
              <a:t> LLP</a:t>
            </a:r>
            <a:endParaRPr lang="en-US" sz="2000" b="1" dirty="0">
              <a:solidFill>
                <a:srgbClr val="007D9F"/>
              </a:solidFill>
              <a:latin typeface="Arial" panose="020B0604020202020204" pitchFamily="34" charset="0"/>
              <a:cs typeface="Arial" panose="020B0604020202020204" pitchFamily="34" charset="0"/>
            </a:endParaRPr>
          </a:p>
        </p:txBody>
      </p:sp>
      <p:sp>
        <p:nvSpPr>
          <p:cNvPr id="6" name="TextBox 5"/>
          <p:cNvSpPr txBox="1"/>
          <p:nvPr/>
        </p:nvSpPr>
        <p:spPr>
          <a:xfrm>
            <a:off x="364475" y="2578909"/>
            <a:ext cx="4876799" cy="3354765"/>
          </a:xfrm>
          <a:prstGeom prst="rect">
            <a:avLst/>
          </a:prstGeom>
          <a:noFill/>
        </p:spPr>
        <p:txBody>
          <a:bodyPr wrap="square" rtlCol="0">
            <a:spAutoFit/>
          </a:bodyPr>
          <a:lstStyle/>
          <a:p>
            <a:r>
              <a:rPr lang="en-US" sz="1400" b="1" dirty="0" smtClean="0">
                <a:latin typeface="Arial" panose="020B0604020202020204" pitchFamily="34" charset="0"/>
                <a:cs typeface="Arial" panose="020B0604020202020204" pitchFamily="34" charset="0"/>
              </a:rPr>
              <a:t>Thanks for joining us! A few instructions before we begin:</a:t>
            </a:r>
          </a:p>
          <a:p>
            <a:endParaRPr lang="en-US" sz="1400" b="1"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You may</a:t>
            </a:r>
            <a:r>
              <a:rPr lang="en-US" sz="1400" b="1" dirty="0" smtClean="0">
                <a:latin typeface="Arial" panose="020B0604020202020204" pitchFamily="34" charset="0"/>
                <a:cs typeface="Arial" panose="020B0604020202020204" pitchFamily="34" charset="0"/>
              </a:rPr>
              <a:t> join the audio </a:t>
            </a:r>
            <a:r>
              <a:rPr lang="en-US" sz="1400" dirty="0" smtClean="0">
                <a:latin typeface="Arial" panose="020B0604020202020204" pitchFamily="34" charset="0"/>
                <a:cs typeface="Arial" panose="020B0604020202020204" pitchFamily="34" charset="0"/>
              </a:rPr>
              <a:t>by selecting the radio button for either “Telephone” or “Mic &amp; Speakers.” If you are using telephone, please dial in with the conference line and audio pin provided.</a:t>
            </a:r>
          </a:p>
          <a:p>
            <a:endParaRPr lang="en-US" sz="105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If you are having any technical issues, please let us know in the chat box.</a:t>
            </a:r>
          </a:p>
          <a:p>
            <a:endParaRPr lang="en-US" sz="105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We will have time for </a:t>
            </a:r>
            <a:r>
              <a:rPr lang="en-US" sz="1400" b="1" dirty="0" smtClean="0">
                <a:latin typeface="Arial" panose="020B0604020202020204" pitchFamily="34" charset="0"/>
                <a:cs typeface="Arial" panose="020B0604020202020204" pitchFamily="34" charset="0"/>
              </a:rPr>
              <a:t>Q&amp;A</a:t>
            </a:r>
            <a:r>
              <a:rPr lang="en-US" sz="1400" dirty="0" smtClean="0">
                <a:latin typeface="Arial" panose="020B0604020202020204" pitchFamily="34" charset="0"/>
                <a:cs typeface="Arial" panose="020B0604020202020204" pitchFamily="34" charset="0"/>
              </a:rPr>
              <a:t>. Please enter your questions in the chat box at any time.</a:t>
            </a:r>
          </a:p>
          <a:p>
            <a:endParaRPr lang="en-US" sz="9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This webinar is being recorded, and we will distribute the </a:t>
            </a:r>
            <a:r>
              <a:rPr lang="en-US" sz="1400" b="1" dirty="0" smtClean="0">
                <a:latin typeface="Arial" panose="020B0604020202020204" pitchFamily="34" charset="0"/>
                <a:cs typeface="Arial" panose="020B0604020202020204" pitchFamily="34" charset="0"/>
              </a:rPr>
              <a:t>recording </a:t>
            </a:r>
            <a:r>
              <a:rPr lang="en-US" sz="1400" dirty="0" smtClean="0">
                <a:latin typeface="Arial" panose="020B0604020202020204" pitchFamily="34" charset="0"/>
                <a:cs typeface="Arial" panose="020B0604020202020204" pitchFamily="34" charset="0"/>
              </a:rPr>
              <a:t>after the webinar. </a:t>
            </a:r>
            <a:endParaRPr lang="en-US" sz="1400" dirty="0">
              <a:latin typeface="Arial" panose="020B0604020202020204" pitchFamily="34" charset="0"/>
              <a:cs typeface="Arial" panose="020B0604020202020204" pitchFamily="34" charset="0"/>
            </a:endParaRPr>
          </a:p>
        </p:txBody>
      </p:sp>
      <p:sp>
        <p:nvSpPr>
          <p:cNvPr id="8" name="TextBox 7"/>
          <p:cNvSpPr txBox="1"/>
          <p:nvPr/>
        </p:nvSpPr>
        <p:spPr>
          <a:xfrm>
            <a:off x="5423502" y="4006987"/>
            <a:ext cx="3217547" cy="523220"/>
          </a:xfrm>
          <a:prstGeom prst="rect">
            <a:avLst/>
          </a:prstGeom>
          <a:noFill/>
        </p:spPr>
        <p:txBody>
          <a:bodyPr wrap="none" rtlCol="0">
            <a:spAutoFit/>
          </a:bodyPr>
          <a:lstStyle/>
          <a:p>
            <a:pPr algn="r"/>
            <a:r>
              <a:rPr lang="en-US" sz="1400" b="1" dirty="0">
                <a:latin typeface="Arial" panose="020B0604020202020204" pitchFamily="34" charset="0"/>
                <a:cs typeface="Arial" panose="020B0604020202020204" pitchFamily="34" charset="0"/>
              </a:rPr>
              <a:t>Marta </a:t>
            </a:r>
            <a:r>
              <a:rPr lang="en-US" sz="1400" b="1" dirty="0" err="1" smtClean="0">
                <a:latin typeface="Arial" panose="020B0604020202020204" pitchFamily="34" charset="0"/>
                <a:cs typeface="Arial" panose="020B0604020202020204" pitchFamily="34" charset="0"/>
              </a:rPr>
              <a:t>Hodgkins</a:t>
            </a:r>
            <a:r>
              <a:rPr lang="en-US" sz="1400" b="1" dirty="0" smtClean="0">
                <a:latin typeface="Arial" panose="020B0604020202020204" pitchFamily="34" charset="0"/>
                <a:cs typeface="Arial" panose="020B0604020202020204" pitchFamily="34" charset="0"/>
              </a:rPr>
              <a:t>-Sumner</a:t>
            </a:r>
          </a:p>
          <a:p>
            <a:pPr algn="r"/>
            <a:r>
              <a:rPr lang="en-US" sz="1400" dirty="0">
                <a:latin typeface="Arial" panose="020B0604020202020204" pitchFamily="34" charset="0"/>
                <a:cs typeface="Arial" panose="020B0604020202020204" pitchFamily="34" charset="0"/>
              </a:rPr>
              <a:t>Director of Membership and Programs</a:t>
            </a:r>
          </a:p>
        </p:txBody>
      </p:sp>
      <p:sp>
        <p:nvSpPr>
          <p:cNvPr id="9" name="Rectangular Callout 8"/>
          <p:cNvSpPr/>
          <p:nvPr/>
        </p:nvSpPr>
        <p:spPr>
          <a:xfrm>
            <a:off x="304800" y="2514600"/>
            <a:ext cx="5029200" cy="3686175"/>
          </a:xfrm>
          <a:prstGeom prst="wedgeRectCallout">
            <a:avLst>
              <a:gd name="adj1" fmla="val 82576"/>
              <a:gd name="adj2" fmla="val -30428"/>
            </a:avLst>
          </a:prstGeom>
          <a:noFill/>
          <a:ln>
            <a:solidFill>
              <a:srgbClr val="007D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3120288" y="6473428"/>
            <a:ext cx="2903424" cy="369332"/>
          </a:xfrm>
          <a:prstGeom prst="rect">
            <a:avLst/>
          </a:prstGeom>
          <a:noFill/>
        </p:spPr>
        <p:txBody>
          <a:bodyPr wrap="none" rtlCol="0">
            <a:spAutoFit/>
          </a:bodyPr>
          <a:lstStyle/>
          <a:p>
            <a:r>
              <a:rPr lang="en-US" dirty="0" smtClean="0">
                <a:solidFill>
                  <a:srgbClr val="007D9F"/>
                </a:solidFill>
                <a:latin typeface="Arial" panose="020B0604020202020204" pitchFamily="34" charset="0"/>
                <a:cs typeface="Arial" panose="020B0604020202020204" pitchFamily="34" charset="0"/>
              </a:rPr>
              <a:t>www.massnonprofitnet.org</a:t>
            </a:r>
            <a:endParaRPr lang="en-US" dirty="0">
              <a:solidFill>
                <a:srgbClr val="007D9F"/>
              </a:solidFill>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7162800" y="2590800"/>
            <a:ext cx="1371600"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08677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839200" cy="990600"/>
          </a:xfrm>
        </p:spPr>
        <p:txBody>
          <a:bodyPr/>
          <a:lstStyle/>
          <a:p>
            <a:r>
              <a:rPr lang="en-US" b="1" dirty="0" smtClean="0">
                <a:solidFill>
                  <a:schemeClr val="accent3">
                    <a:lumMod val="75000"/>
                  </a:schemeClr>
                </a:solidFill>
              </a:rPr>
              <a:t>PROFIT AND LOSS METRICS</a:t>
            </a:r>
            <a:endParaRPr lang="en-US" b="1" dirty="0">
              <a:solidFill>
                <a:schemeClr val="accent3">
                  <a:lumMod val="75000"/>
                </a:schemeClr>
              </a:solidFill>
            </a:endParaRPr>
          </a:p>
        </p:txBody>
      </p:sp>
      <p:sp>
        <p:nvSpPr>
          <p:cNvPr id="3" name="Content Placeholder 2"/>
          <p:cNvSpPr>
            <a:spLocks noGrp="1"/>
          </p:cNvSpPr>
          <p:nvPr>
            <p:ph sz="half" idx="1"/>
          </p:nvPr>
        </p:nvSpPr>
        <p:spPr>
          <a:xfrm>
            <a:off x="685800" y="1981200"/>
            <a:ext cx="8000999" cy="4038599"/>
          </a:xfrm>
          <a:ln>
            <a:noFill/>
          </a:ln>
        </p:spPr>
        <p:style>
          <a:lnRef idx="2">
            <a:schemeClr val="accent1"/>
          </a:lnRef>
          <a:fillRef idx="1">
            <a:schemeClr val="lt1"/>
          </a:fillRef>
          <a:effectRef idx="0">
            <a:schemeClr val="accent1"/>
          </a:effectRef>
          <a:fontRef idx="minor">
            <a:schemeClr val="dk1"/>
          </a:fontRef>
        </p:style>
        <p:txBody>
          <a:bodyPr>
            <a:normAutofit lnSpcReduction="10000"/>
          </a:bodyPr>
          <a:lstStyle/>
          <a:p>
            <a:pPr marL="0" indent="0">
              <a:buNone/>
            </a:pPr>
            <a:r>
              <a:rPr lang="en-US" b="1" dirty="0" smtClean="0">
                <a:solidFill>
                  <a:schemeClr val="tx1"/>
                </a:solidFill>
              </a:rPr>
              <a:t>REVENUE CONCENTRATION</a:t>
            </a:r>
          </a:p>
          <a:p>
            <a:pPr marL="0" indent="0">
              <a:buNone/>
            </a:pPr>
            <a:r>
              <a:rPr lang="en-US" dirty="0" smtClean="0">
                <a:solidFill>
                  <a:schemeClr val="tx1"/>
                </a:solidFill>
              </a:rPr>
              <a:t>Revenue category / Total revenue</a:t>
            </a:r>
          </a:p>
          <a:p>
            <a:pPr marL="0" indent="0">
              <a:buNone/>
            </a:pPr>
            <a:r>
              <a:rPr lang="en-US" b="1" dirty="0" smtClean="0">
                <a:solidFill>
                  <a:schemeClr val="tx1"/>
                </a:solidFill>
              </a:rPr>
              <a:t>VARIANCE FROM BENCHMARK</a:t>
            </a:r>
          </a:p>
          <a:p>
            <a:pPr marL="0" indent="0">
              <a:buNone/>
            </a:pPr>
            <a:r>
              <a:rPr lang="en-US" dirty="0" smtClean="0">
                <a:solidFill>
                  <a:schemeClr val="tx1"/>
                </a:solidFill>
              </a:rPr>
              <a:t>Actual - Benchmark</a:t>
            </a:r>
          </a:p>
          <a:p>
            <a:pPr marL="0" indent="0">
              <a:buNone/>
            </a:pPr>
            <a:r>
              <a:rPr lang="en-US" b="1" dirty="0" smtClean="0">
                <a:solidFill>
                  <a:schemeClr val="tx1"/>
                </a:solidFill>
              </a:rPr>
              <a:t>FRINGE RATE</a:t>
            </a:r>
          </a:p>
          <a:p>
            <a:pPr marL="0" indent="0">
              <a:buNone/>
            </a:pPr>
            <a:r>
              <a:rPr lang="en-US" dirty="0" smtClean="0">
                <a:solidFill>
                  <a:schemeClr val="tx1"/>
                </a:solidFill>
              </a:rPr>
              <a:t>(Payroll taxes + Benefits) / Salary</a:t>
            </a:r>
          </a:p>
          <a:p>
            <a:pPr marL="0" indent="0">
              <a:buNone/>
            </a:pPr>
            <a:r>
              <a:rPr lang="en-US" b="1" dirty="0" smtClean="0">
                <a:solidFill>
                  <a:schemeClr val="tx1"/>
                </a:solidFill>
              </a:rPr>
              <a:t>COST PER UNIT</a:t>
            </a:r>
          </a:p>
          <a:p>
            <a:pPr marL="0" indent="0">
              <a:buNone/>
            </a:pPr>
            <a:r>
              <a:rPr lang="en-US" dirty="0" smtClean="0">
                <a:solidFill>
                  <a:schemeClr val="tx1"/>
                </a:solidFill>
              </a:rPr>
              <a:t>Program cost / Program units</a:t>
            </a:r>
          </a:p>
        </p:txBody>
      </p:sp>
    </p:spTree>
    <p:extLst>
      <p:ext uri="{BB962C8B-B14F-4D97-AF65-F5344CB8AC3E}">
        <p14:creationId xmlns:p14="http://schemas.microsoft.com/office/powerpoint/2010/main" val="24415992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CASH REPORT METRICS</a:t>
            </a:r>
            <a:endParaRPr lang="en-US" b="1" dirty="0"/>
          </a:p>
        </p:txBody>
      </p:sp>
      <p:sp>
        <p:nvSpPr>
          <p:cNvPr id="3" name="Content Placeholder 2"/>
          <p:cNvSpPr>
            <a:spLocks noGrp="1"/>
          </p:cNvSpPr>
          <p:nvPr>
            <p:ph idx="1"/>
          </p:nvPr>
        </p:nvSpPr>
        <p:spPr>
          <a:xfrm>
            <a:off x="457200" y="1600200"/>
            <a:ext cx="8229600" cy="4572000"/>
          </a:xfrm>
        </p:spPr>
        <p:txBody>
          <a:bodyPr>
            <a:normAutofit/>
          </a:bodyPr>
          <a:lstStyle/>
          <a:p>
            <a:pPr marL="0" indent="0">
              <a:buNone/>
            </a:pPr>
            <a:r>
              <a:rPr lang="en-US" sz="2800" b="1" dirty="0" smtClean="0"/>
              <a:t>CHANGE IN CASH</a:t>
            </a:r>
          </a:p>
          <a:p>
            <a:pPr marL="0" indent="0">
              <a:buNone/>
            </a:pPr>
            <a:r>
              <a:rPr lang="en-US" sz="2800" dirty="0" smtClean="0"/>
              <a:t>Ending Balance – Beginning Balance</a:t>
            </a:r>
          </a:p>
          <a:p>
            <a:pPr marL="0" indent="0">
              <a:buNone/>
            </a:pPr>
            <a:r>
              <a:rPr lang="en-US" sz="2800" b="1" dirty="0" smtClean="0"/>
              <a:t>OPERATING CASH FLOW</a:t>
            </a:r>
          </a:p>
          <a:p>
            <a:pPr marL="0" indent="0">
              <a:buNone/>
            </a:pPr>
            <a:r>
              <a:rPr lang="en-US" sz="2800" dirty="0" smtClean="0"/>
              <a:t>Change in cash from operations</a:t>
            </a:r>
            <a:endParaRPr lang="en-US" sz="2800" dirty="0"/>
          </a:p>
          <a:p>
            <a:pPr marL="0" indent="0">
              <a:buNone/>
            </a:pPr>
            <a:r>
              <a:rPr lang="en-US" sz="2800" b="1" dirty="0" smtClean="0"/>
              <a:t>CASH SOURCE CONCENTRATION</a:t>
            </a:r>
          </a:p>
          <a:p>
            <a:pPr marL="0" indent="0">
              <a:buNone/>
            </a:pPr>
            <a:r>
              <a:rPr lang="en-US" sz="2800" dirty="0" smtClean="0"/>
              <a:t>Change in source / Change in cash</a:t>
            </a:r>
            <a:endParaRPr lang="en-US" sz="2800" dirty="0"/>
          </a:p>
          <a:p>
            <a:pPr marL="0" indent="0">
              <a:buNone/>
            </a:pPr>
            <a:r>
              <a:rPr lang="en-US" sz="2800" b="1" dirty="0" smtClean="0"/>
              <a:t>CASH USE CONCENTRATION</a:t>
            </a:r>
          </a:p>
          <a:p>
            <a:pPr marL="0" indent="0">
              <a:buNone/>
            </a:pPr>
            <a:r>
              <a:rPr lang="en-US" sz="2800" dirty="0" smtClean="0"/>
              <a:t>Change in use / Change in cash</a:t>
            </a:r>
            <a:endParaRPr lang="en-US" sz="2800" dirty="0"/>
          </a:p>
        </p:txBody>
      </p:sp>
    </p:spTree>
    <p:extLst>
      <p:ext uri="{BB962C8B-B14F-4D97-AF65-F5344CB8AC3E}">
        <p14:creationId xmlns:p14="http://schemas.microsoft.com/office/powerpoint/2010/main" val="23007392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EXPENSES BY PROGRAM METRICS</a:t>
            </a:r>
            <a:endParaRPr lang="en-US" b="1" dirty="0"/>
          </a:p>
        </p:txBody>
      </p:sp>
      <p:sp>
        <p:nvSpPr>
          <p:cNvPr id="3" name="Content Placeholder 2"/>
          <p:cNvSpPr>
            <a:spLocks noGrp="1"/>
          </p:cNvSpPr>
          <p:nvPr>
            <p:ph idx="1"/>
          </p:nvPr>
        </p:nvSpPr>
        <p:spPr>
          <a:xfrm>
            <a:off x="457200" y="1600200"/>
            <a:ext cx="8229600" cy="4495800"/>
          </a:xfrm>
        </p:spPr>
        <p:txBody>
          <a:bodyPr>
            <a:normAutofit/>
          </a:bodyPr>
          <a:lstStyle/>
          <a:p>
            <a:pPr marL="0" indent="0">
              <a:buNone/>
            </a:pPr>
            <a:r>
              <a:rPr lang="en-US" sz="2800" b="1" dirty="0" smtClean="0"/>
              <a:t>OPERATING EFFICIENCY</a:t>
            </a:r>
          </a:p>
          <a:p>
            <a:pPr marL="0" indent="0">
              <a:buNone/>
            </a:pPr>
            <a:r>
              <a:rPr lang="en-US" sz="2800" dirty="0" smtClean="0"/>
              <a:t>Program Expense / Total Expense</a:t>
            </a:r>
          </a:p>
          <a:p>
            <a:pPr marL="0" indent="0">
              <a:buNone/>
            </a:pPr>
            <a:endParaRPr lang="en-US" sz="2800" dirty="0" smtClean="0"/>
          </a:p>
        </p:txBody>
      </p:sp>
    </p:spTree>
    <p:extLst>
      <p:ext uri="{BB962C8B-B14F-4D97-AF65-F5344CB8AC3E}">
        <p14:creationId xmlns:p14="http://schemas.microsoft.com/office/powerpoint/2010/main" val="38117059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839200" cy="990600"/>
          </a:xfrm>
        </p:spPr>
        <p:txBody>
          <a:bodyPr/>
          <a:lstStyle/>
          <a:p>
            <a:r>
              <a:rPr lang="en-US" b="1" dirty="0" smtClean="0">
                <a:solidFill>
                  <a:schemeClr val="accent3">
                    <a:lumMod val="75000"/>
                  </a:schemeClr>
                </a:solidFill>
              </a:rPr>
              <a:t>KEY PERFORMANCE INDICATORS</a:t>
            </a:r>
            <a:endParaRPr lang="en-US" b="1" dirty="0">
              <a:solidFill>
                <a:schemeClr val="accent3">
                  <a:lumMod val="75000"/>
                </a:schemeClr>
              </a:solidFill>
            </a:endParaRPr>
          </a:p>
        </p:txBody>
      </p:sp>
      <p:pic>
        <p:nvPicPr>
          <p:cNvPr id="4" name="Content Placeholder 3"/>
          <p:cNvPicPr>
            <a:picLocks noGrp="1" noChangeAspect="1"/>
          </p:cNvPicPr>
          <p:nvPr>
            <p:ph sz="half" idx="1"/>
          </p:nvPr>
        </p:nvPicPr>
        <p:blipFill>
          <a:blip r:embed="rId3" cstate="print">
            <a:extLst>
              <a:ext uri="{28A0092B-C50C-407E-A947-70E740481C1C}">
                <a14:useLocalDpi xmlns:a14="http://schemas.microsoft.com/office/drawing/2010/main" val="0"/>
              </a:ext>
            </a:extLst>
          </a:blip>
          <a:stretch>
            <a:fillRect/>
          </a:stretch>
        </p:blipFill>
        <p:spPr>
          <a:xfrm>
            <a:off x="1854200" y="1828800"/>
            <a:ext cx="5588000" cy="3352800"/>
          </a:xfrm>
          <a:ln>
            <a:noFill/>
          </a:ln>
        </p:spPr>
        <p:style>
          <a:lnRef idx="2">
            <a:schemeClr val="accent1"/>
          </a:lnRef>
          <a:fillRef idx="1">
            <a:schemeClr val="lt1"/>
          </a:fillRef>
          <a:effectRef idx="0">
            <a:schemeClr val="accent1"/>
          </a:effectRef>
          <a:fontRef idx="minor">
            <a:schemeClr val="dk1"/>
          </a:fontRef>
        </p:style>
      </p:pic>
      <p:sp>
        <p:nvSpPr>
          <p:cNvPr id="5" name="TextBox 4"/>
          <p:cNvSpPr txBox="1"/>
          <p:nvPr/>
        </p:nvSpPr>
        <p:spPr>
          <a:xfrm>
            <a:off x="609600" y="5181600"/>
            <a:ext cx="7391400" cy="830997"/>
          </a:xfrm>
          <a:prstGeom prst="rect">
            <a:avLst/>
          </a:prstGeom>
          <a:noFill/>
        </p:spPr>
        <p:txBody>
          <a:bodyPr wrap="square" rtlCol="0">
            <a:spAutoFit/>
          </a:bodyPr>
          <a:lstStyle/>
          <a:p>
            <a:pPr algn="ctr"/>
            <a:r>
              <a:rPr lang="en-US" sz="2400" b="1" dirty="0" smtClean="0"/>
              <a:t>THE METRICS THAT HAVE </a:t>
            </a:r>
          </a:p>
          <a:p>
            <a:pPr algn="ctr"/>
            <a:r>
              <a:rPr lang="en-US" sz="2400" b="1" dirty="0" smtClean="0"/>
              <a:t>THE GREATEST IMPACT ON SUCCESS</a:t>
            </a:r>
            <a:endParaRPr lang="en-US" sz="2400" b="1" dirty="0"/>
          </a:p>
        </p:txBody>
      </p:sp>
    </p:spTree>
    <p:extLst>
      <p:ext uri="{BB962C8B-B14F-4D97-AF65-F5344CB8AC3E}">
        <p14:creationId xmlns:p14="http://schemas.microsoft.com/office/powerpoint/2010/main" val="22531040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839200" cy="990600"/>
          </a:xfrm>
        </p:spPr>
        <p:txBody>
          <a:bodyPr>
            <a:normAutofit fontScale="90000"/>
          </a:bodyPr>
          <a:lstStyle/>
          <a:p>
            <a:pPr algn="ctr"/>
            <a:r>
              <a:rPr lang="en-US" b="1" dirty="0" smtClean="0">
                <a:solidFill>
                  <a:schemeClr val="accent3">
                    <a:lumMod val="75000"/>
                  </a:schemeClr>
                </a:solidFill>
              </a:rPr>
              <a:t>SECTOR SPECIFIC </a:t>
            </a:r>
            <a:br>
              <a:rPr lang="en-US" b="1" dirty="0" smtClean="0">
                <a:solidFill>
                  <a:schemeClr val="accent3">
                    <a:lumMod val="75000"/>
                  </a:schemeClr>
                </a:solidFill>
              </a:rPr>
            </a:br>
            <a:r>
              <a:rPr lang="en-US" b="1" dirty="0" smtClean="0">
                <a:solidFill>
                  <a:schemeClr val="accent3">
                    <a:lumMod val="75000"/>
                  </a:schemeClr>
                </a:solidFill>
              </a:rPr>
              <a:t>KEY PERFORMANCE INDICATORS</a:t>
            </a:r>
            <a:endParaRPr lang="en-US" b="1" dirty="0">
              <a:solidFill>
                <a:schemeClr val="accent3">
                  <a:lumMod val="75000"/>
                </a:schemeClr>
              </a:solidFill>
            </a:endParaRPr>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val="1057746775"/>
              </p:ext>
            </p:extLst>
          </p:nvPr>
        </p:nvGraphicFramePr>
        <p:xfrm>
          <a:off x="457200" y="1828800"/>
          <a:ext cx="8153400" cy="3977640"/>
        </p:xfrm>
        <a:graphic>
          <a:graphicData uri="http://schemas.openxmlformats.org/drawingml/2006/table">
            <a:tbl>
              <a:tblPr firstRow="1" bandRow="1">
                <a:tableStyleId>{5C22544A-7EE6-4342-B048-85BDC9FD1C3A}</a:tableStyleId>
              </a:tblPr>
              <a:tblGrid>
                <a:gridCol w="4076700"/>
                <a:gridCol w="4076700"/>
              </a:tblGrid>
              <a:tr h="370840">
                <a:tc>
                  <a:txBody>
                    <a:bodyPr/>
                    <a:lstStyle/>
                    <a:p>
                      <a:pPr algn="ctr"/>
                      <a:r>
                        <a:rPr lang="en-US" dirty="0" smtClean="0"/>
                        <a:t>SECTOR</a:t>
                      </a:r>
                      <a:endParaRPr lang="en-US" dirty="0"/>
                    </a:p>
                  </a:txBody>
                  <a:tcPr/>
                </a:tc>
                <a:tc>
                  <a:txBody>
                    <a:bodyPr/>
                    <a:lstStyle/>
                    <a:p>
                      <a:pPr algn="ctr"/>
                      <a:r>
                        <a:rPr lang="en-US" dirty="0" smtClean="0"/>
                        <a:t>KPI</a:t>
                      </a:r>
                      <a:endParaRPr lang="en-US" dirty="0"/>
                    </a:p>
                  </a:txBody>
                  <a:tcPr/>
                </a:tc>
              </a:tr>
              <a:tr h="370840">
                <a:tc>
                  <a:txBody>
                    <a:bodyPr/>
                    <a:lstStyle/>
                    <a:p>
                      <a:r>
                        <a:rPr lang="en-US" dirty="0" smtClean="0"/>
                        <a:t>Social</a:t>
                      </a:r>
                      <a:r>
                        <a:rPr lang="en-US" baseline="0" dirty="0" smtClean="0"/>
                        <a:t> Services</a:t>
                      </a:r>
                      <a:endParaRPr lang="en-US" dirty="0"/>
                    </a:p>
                  </a:txBody>
                  <a:tcPr/>
                </a:tc>
                <a:tc>
                  <a:txBody>
                    <a:bodyPr/>
                    <a:lstStyle/>
                    <a:p>
                      <a:r>
                        <a:rPr lang="en-US" dirty="0" smtClean="0"/>
                        <a:t>Days Government Receivable Outstanding</a:t>
                      </a:r>
                      <a:endParaRPr lang="en-US" dirty="0"/>
                    </a:p>
                  </a:txBody>
                  <a:tcPr/>
                </a:tc>
              </a:tr>
              <a:tr h="370840">
                <a:tc>
                  <a:txBody>
                    <a:bodyPr/>
                    <a:lstStyle/>
                    <a:p>
                      <a:r>
                        <a:rPr lang="en-US" dirty="0" smtClean="0"/>
                        <a:t>Social Services</a:t>
                      </a:r>
                      <a:endParaRPr lang="en-US" dirty="0"/>
                    </a:p>
                  </a:txBody>
                  <a:tcPr/>
                </a:tc>
                <a:tc>
                  <a:txBody>
                    <a:bodyPr/>
                    <a:lstStyle/>
                    <a:p>
                      <a:r>
                        <a:rPr lang="en-US" dirty="0" smtClean="0"/>
                        <a:t>Cost Per Client</a:t>
                      </a:r>
                      <a:endParaRPr lang="en-US" dirty="0"/>
                    </a:p>
                  </a:txBody>
                  <a:tcPr/>
                </a:tc>
              </a:tr>
              <a:tr h="370840">
                <a:tc>
                  <a:txBody>
                    <a:bodyPr/>
                    <a:lstStyle/>
                    <a:p>
                      <a:r>
                        <a:rPr lang="en-US" dirty="0" smtClean="0"/>
                        <a:t>Performing Arts</a:t>
                      </a:r>
                      <a:endParaRPr lang="en-US" dirty="0"/>
                    </a:p>
                  </a:txBody>
                  <a:tcPr/>
                </a:tc>
                <a:tc>
                  <a:txBody>
                    <a:bodyPr/>
                    <a:lstStyle/>
                    <a:p>
                      <a:r>
                        <a:rPr lang="en-US" dirty="0" smtClean="0"/>
                        <a:t>Capacity Utilization</a:t>
                      </a:r>
                      <a:endParaRPr lang="en-US" dirty="0"/>
                    </a:p>
                  </a:txBody>
                  <a:tcPr/>
                </a:tc>
              </a:tr>
              <a:tr h="370840">
                <a:tc>
                  <a:txBody>
                    <a:bodyPr/>
                    <a:lstStyle/>
                    <a:p>
                      <a:r>
                        <a:rPr lang="en-US" dirty="0" smtClean="0"/>
                        <a:t>Charter School</a:t>
                      </a:r>
                      <a:endParaRPr lang="en-US" dirty="0"/>
                    </a:p>
                  </a:txBody>
                  <a:tcPr/>
                </a:tc>
                <a:tc>
                  <a:txBody>
                    <a:bodyPr/>
                    <a:lstStyle/>
                    <a:p>
                      <a:r>
                        <a:rPr lang="en-US" dirty="0" smtClean="0"/>
                        <a:t>Capacity Utilization</a:t>
                      </a:r>
                      <a:endParaRPr lang="en-US" dirty="0"/>
                    </a:p>
                  </a:txBody>
                  <a:tcPr/>
                </a:tc>
              </a:tr>
              <a:tr h="370840">
                <a:tc>
                  <a:txBody>
                    <a:bodyPr/>
                    <a:lstStyle/>
                    <a:p>
                      <a:r>
                        <a:rPr lang="en-US" dirty="0" smtClean="0"/>
                        <a:t>Professional Society</a:t>
                      </a:r>
                      <a:endParaRPr lang="en-US" dirty="0"/>
                    </a:p>
                  </a:txBody>
                  <a:tcPr/>
                </a:tc>
                <a:tc>
                  <a:txBody>
                    <a:bodyPr/>
                    <a:lstStyle/>
                    <a:p>
                      <a:r>
                        <a:rPr lang="en-US" dirty="0" smtClean="0"/>
                        <a:t>Conference Revenue</a:t>
                      </a:r>
                      <a:r>
                        <a:rPr lang="en-US" baseline="0" dirty="0" smtClean="0"/>
                        <a:t> Per Member</a:t>
                      </a:r>
                      <a:endParaRPr lang="en-US" dirty="0"/>
                    </a:p>
                  </a:txBody>
                  <a:tcPr/>
                </a:tc>
              </a:tr>
              <a:tr h="370840">
                <a:tc>
                  <a:txBody>
                    <a:bodyPr/>
                    <a:lstStyle/>
                    <a:p>
                      <a:r>
                        <a:rPr lang="en-US" dirty="0" smtClean="0"/>
                        <a:t>Advocacy</a:t>
                      </a:r>
                      <a:endParaRPr lang="en-US" dirty="0"/>
                    </a:p>
                  </a:txBody>
                  <a:tcPr/>
                </a:tc>
                <a:tc>
                  <a:txBody>
                    <a:bodyPr/>
                    <a:lstStyle/>
                    <a:p>
                      <a:r>
                        <a:rPr lang="en-US" dirty="0" smtClean="0"/>
                        <a:t>Average Contribution</a:t>
                      </a:r>
                      <a:endParaRPr lang="en-US" dirty="0"/>
                    </a:p>
                  </a:txBody>
                  <a:tcPr/>
                </a:tc>
              </a:tr>
              <a:tr h="370840">
                <a:tc>
                  <a:txBody>
                    <a:bodyPr/>
                    <a:lstStyle/>
                    <a:p>
                      <a:r>
                        <a:rPr lang="en-US" dirty="0" smtClean="0"/>
                        <a:t>Employment</a:t>
                      </a:r>
                      <a:r>
                        <a:rPr lang="en-US" baseline="0" dirty="0" smtClean="0"/>
                        <a:t> Re-entry</a:t>
                      </a:r>
                      <a:endParaRPr lang="en-US" dirty="0"/>
                    </a:p>
                  </a:txBody>
                  <a:tcPr/>
                </a:tc>
                <a:tc>
                  <a:txBody>
                    <a:bodyPr/>
                    <a:lstStyle/>
                    <a:p>
                      <a:r>
                        <a:rPr lang="en-US" dirty="0" smtClean="0"/>
                        <a:t>Grant Burn</a:t>
                      </a:r>
                      <a:r>
                        <a:rPr lang="en-US" baseline="0" dirty="0" smtClean="0"/>
                        <a:t> Rate</a:t>
                      </a:r>
                      <a:endParaRPr lang="en-US" dirty="0"/>
                    </a:p>
                  </a:txBody>
                  <a:tcPr/>
                </a:tc>
              </a:tr>
              <a:tr h="370840">
                <a:tc>
                  <a:txBody>
                    <a:bodyPr/>
                    <a:lstStyle/>
                    <a:p>
                      <a:r>
                        <a:rPr lang="en-US" dirty="0" smtClean="0"/>
                        <a:t>Foundation</a:t>
                      </a:r>
                      <a:endParaRPr lang="en-US" dirty="0"/>
                    </a:p>
                  </a:txBody>
                  <a:tcPr/>
                </a:tc>
                <a:tc>
                  <a:txBody>
                    <a:bodyPr/>
                    <a:lstStyle/>
                    <a:p>
                      <a:r>
                        <a:rPr lang="en-US" dirty="0" smtClean="0"/>
                        <a:t>Return on Investment</a:t>
                      </a:r>
                      <a:endParaRPr lang="en-US" dirty="0"/>
                    </a:p>
                  </a:txBody>
                  <a:tcPr/>
                </a:tc>
              </a:tr>
              <a:tr h="370840">
                <a:tc>
                  <a:txBody>
                    <a:bodyPr/>
                    <a:lstStyle/>
                    <a:p>
                      <a:r>
                        <a:rPr lang="en-US" dirty="0" smtClean="0"/>
                        <a:t>Museum</a:t>
                      </a:r>
                      <a:endParaRPr lang="en-US" dirty="0"/>
                    </a:p>
                  </a:txBody>
                  <a:tcPr/>
                </a:tc>
                <a:tc>
                  <a:txBody>
                    <a:bodyPr/>
                    <a:lstStyle/>
                    <a:p>
                      <a:r>
                        <a:rPr lang="en-US" dirty="0" smtClean="0"/>
                        <a:t>Earned Revenue Concentration</a:t>
                      </a:r>
                      <a:endParaRPr lang="en-US" dirty="0"/>
                    </a:p>
                  </a:txBody>
                  <a:tcPr/>
                </a:tc>
              </a:tr>
            </a:tbl>
          </a:graphicData>
        </a:graphic>
      </p:graphicFrame>
    </p:spTree>
    <p:extLst>
      <p:ext uri="{BB962C8B-B14F-4D97-AF65-F5344CB8AC3E}">
        <p14:creationId xmlns:p14="http://schemas.microsoft.com/office/powerpoint/2010/main" val="9763458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839200" cy="990600"/>
          </a:xfrm>
        </p:spPr>
        <p:txBody>
          <a:bodyPr/>
          <a:lstStyle/>
          <a:p>
            <a:r>
              <a:rPr lang="en-US" b="1" dirty="0" smtClean="0">
                <a:solidFill>
                  <a:schemeClr val="accent3">
                    <a:lumMod val="75000"/>
                  </a:schemeClr>
                </a:solidFill>
              </a:rPr>
              <a:t>DASHBOARDS</a:t>
            </a:r>
            <a:endParaRPr lang="en-US" b="1" dirty="0">
              <a:solidFill>
                <a:schemeClr val="accent3">
                  <a:lumMod val="75000"/>
                </a:schemeClr>
              </a:solidFill>
            </a:endParaRPr>
          </a:p>
        </p:txBody>
      </p:sp>
      <p:pic>
        <p:nvPicPr>
          <p:cNvPr id="4" name="Content Placeholder 3"/>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828800" y="1828800"/>
            <a:ext cx="5400675" cy="2505075"/>
          </a:xfrm>
          <a:ln>
            <a:noFill/>
          </a:ln>
        </p:spPr>
        <p:style>
          <a:lnRef idx="2">
            <a:schemeClr val="accent1"/>
          </a:lnRef>
          <a:fillRef idx="1">
            <a:schemeClr val="lt1"/>
          </a:fillRef>
          <a:effectRef idx="0">
            <a:schemeClr val="accent1"/>
          </a:effectRef>
          <a:fontRef idx="minor">
            <a:schemeClr val="dk1"/>
          </a:fontRef>
        </p:style>
      </p:pic>
      <p:sp>
        <p:nvSpPr>
          <p:cNvPr id="5" name="TextBox 4"/>
          <p:cNvSpPr txBox="1"/>
          <p:nvPr/>
        </p:nvSpPr>
        <p:spPr>
          <a:xfrm>
            <a:off x="2133600" y="5029200"/>
            <a:ext cx="4267200" cy="523220"/>
          </a:xfrm>
          <a:prstGeom prst="rect">
            <a:avLst/>
          </a:prstGeom>
          <a:noFill/>
        </p:spPr>
        <p:txBody>
          <a:bodyPr wrap="square" rtlCol="0">
            <a:spAutoFit/>
          </a:bodyPr>
          <a:lstStyle/>
          <a:p>
            <a:r>
              <a:rPr lang="en-US" sz="2800" b="1" dirty="0" smtClean="0"/>
              <a:t>METRICS AT A GLANCE</a:t>
            </a:r>
            <a:endParaRPr lang="en-US" sz="2800" b="1" dirty="0"/>
          </a:p>
        </p:txBody>
      </p:sp>
    </p:spTree>
    <p:extLst>
      <p:ext uri="{BB962C8B-B14F-4D97-AF65-F5344CB8AC3E}">
        <p14:creationId xmlns:p14="http://schemas.microsoft.com/office/powerpoint/2010/main" val="16480848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839200" cy="990600"/>
          </a:xfrm>
        </p:spPr>
        <p:txBody>
          <a:bodyPr/>
          <a:lstStyle/>
          <a:p>
            <a:r>
              <a:rPr lang="en-US" b="1" dirty="0" smtClean="0">
                <a:solidFill>
                  <a:schemeClr val="accent3">
                    <a:lumMod val="75000"/>
                  </a:schemeClr>
                </a:solidFill>
              </a:rPr>
              <a:t>DASHBOARD PROPERTIES</a:t>
            </a:r>
            <a:endParaRPr lang="en-US" b="1" dirty="0">
              <a:solidFill>
                <a:schemeClr val="accent3">
                  <a:lumMod val="75000"/>
                </a:schemeClr>
              </a:solidFill>
            </a:endParaRPr>
          </a:p>
        </p:txBody>
      </p:sp>
      <p:sp>
        <p:nvSpPr>
          <p:cNvPr id="3" name="Content Placeholder 2"/>
          <p:cNvSpPr>
            <a:spLocks noGrp="1"/>
          </p:cNvSpPr>
          <p:nvPr>
            <p:ph sz="half" idx="1"/>
          </p:nvPr>
        </p:nvSpPr>
        <p:spPr>
          <a:xfrm>
            <a:off x="533400" y="2057400"/>
            <a:ext cx="8077199" cy="3886200"/>
          </a:xfrm>
          <a:ln>
            <a:noFill/>
          </a:ln>
        </p:spPr>
        <p:style>
          <a:lnRef idx="2">
            <a:schemeClr val="accent1"/>
          </a:lnRef>
          <a:fillRef idx="1">
            <a:schemeClr val="lt1"/>
          </a:fillRef>
          <a:effectRef idx="0">
            <a:schemeClr val="accent1"/>
          </a:effectRef>
          <a:fontRef idx="minor">
            <a:schemeClr val="dk1"/>
          </a:fontRef>
        </p:style>
        <p:txBody>
          <a:bodyPr>
            <a:noAutofit/>
          </a:bodyPr>
          <a:lstStyle/>
          <a:p>
            <a:pPr marL="0" indent="0">
              <a:buNone/>
            </a:pPr>
            <a:r>
              <a:rPr lang="en-US" dirty="0" smtClean="0">
                <a:solidFill>
                  <a:schemeClr val="tx1">
                    <a:lumMod val="75000"/>
                    <a:lumOff val="25000"/>
                  </a:schemeClr>
                </a:solidFill>
              </a:rPr>
              <a:t>Visual</a:t>
            </a:r>
          </a:p>
          <a:p>
            <a:pPr marL="0" indent="0">
              <a:buNone/>
            </a:pPr>
            <a:r>
              <a:rPr lang="en-US" dirty="0" smtClean="0">
                <a:solidFill>
                  <a:schemeClr val="tx1">
                    <a:lumMod val="75000"/>
                    <a:lumOff val="25000"/>
                  </a:schemeClr>
                </a:solidFill>
              </a:rPr>
              <a:t>Simple</a:t>
            </a:r>
          </a:p>
          <a:p>
            <a:pPr marL="0" indent="0">
              <a:buNone/>
            </a:pPr>
            <a:r>
              <a:rPr lang="en-US" dirty="0" smtClean="0">
                <a:solidFill>
                  <a:schemeClr val="tx1">
                    <a:lumMod val="75000"/>
                    <a:lumOff val="25000"/>
                  </a:schemeClr>
                </a:solidFill>
              </a:rPr>
              <a:t>Benchmarked</a:t>
            </a:r>
          </a:p>
          <a:p>
            <a:pPr marL="0" indent="0">
              <a:buNone/>
            </a:pPr>
            <a:r>
              <a:rPr lang="en-US" dirty="0" smtClean="0">
                <a:solidFill>
                  <a:schemeClr val="tx1">
                    <a:lumMod val="75000"/>
                    <a:lumOff val="25000"/>
                  </a:schemeClr>
                </a:solidFill>
              </a:rPr>
              <a:t>Actionable</a:t>
            </a:r>
          </a:p>
          <a:p>
            <a:pPr marL="0" indent="0">
              <a:buNone/>
            </a:pPr>
            <a:r>
              <a:rPr lang="en-US" dirty="0" smtClean="0">
                <a:solidFill>
                  <a:schemeClr val="tx1">
                    <a:lumMod val="75000"/>
                    <a:lumOff val="25000"/>
                  </a:schemeClr>
                </a:solidFill>
              </a:rPr>
              <a:t>Curated</a:t>
            </a:r>
          </a:p>
          <a:p>
            <a:pPr marL="0" indent="0">
              <a:buNone/>
            </a:pPr>
            <a:endParaRPr lang="en-US" b="1" dirty="0">
              <a:solidFill>
                <a:schemeClr val="tx1">
                  <a:lumMod val="75000"/>
                  <a:lumOff val="25000"/>
                </a:schemeClr>
              </a:solidFill>
            </a:endParaRPr>
          </a:p>
        </p:txBody>
      </p:sp>
    </p:spTree>
    <p:extLst>
      <p:ext uri="{BB962C8B-B14F-4D97-AF65-F5344CB8AC3E}">
        <p14:creationId xmlns:p14="http://schemas.microsoft.com/office/powerpoint/2010/main" val="64067526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1371600"/>
            <a:ext cx="7848600" cy="1927225"/>
          </a:xfrm>
        </p:spPr>
        <p:txBody>
          <a:bodyPr/>
          <a:lstStyle/>
          <a:p>
            <a:r>
              <a:rPr lang="en-US" dirty="0" smtClean="0"/>
              <a:t>CONTACT US</a:t>
            </a:r>
            <a:endParaRPr lang="en-US" dirty="0"/>
          </a:p>
        </p:txBody>
      </p:sp>
      <p:sp>
        <p:nvSpPr>
          <p:cNvPr id="6" name="TextBox 5"/>
          <p:cNvSpPr txBox="1"/>
          <p:nvPr/>
        </p:nvSpPr>
        <p:spPr>
          <a:xfrm>
            <a:off x="609600" y="3810000"/>
            <a:ext cx="3657600" cy="2031325"/>
          </a:xfrm>
          <a:prstGeom prst="rect">
            <a:avLst/>
          </a:prstGeom>
          <a:noFill/>
        </p:spPr>
        <p:txBody>
          <a:bodyPr wrap="square" rtlCol="0">
            <a:spAutoFit/>
          </a:bodyPr>
          <a:lstStyle/>
          <a:p>
            <a:r>
              <a:rPr lang="en-US" b="1" dirty="0" smtClean="0"/>
              <a:t>Paul Konigstein</a:t>
            </a:r>
          </a:p>
          <a:p>
            <a:r>
              <a:rPr lang="en-US" dirty="0" smtClean="0">
                <a:hlinkClick r:id="rId3"/>
              </a:rPr>
              <a:t>Paul.Konigstein@claconnect.com</a:t>
            </a:r>
            <a:endParaRPr lang="en-US" dirty="0" smtClean="0"/>
          </a:p>
          <a:p>
            <a:r>
              <a:rPr lang="en-US" dirty="0" smtClean="0"/>
              <a:t>(516) 270-5070</a:t>
            </a:r>
          </a:p>
          <a:p>
            <a:endParaRPr lang="en-US" dirty="0"/>
          </a:p>
          <a:p>
            <a:r>
              <a:rPr lang="en-US" b="1" dirty="0" smtClean="0"/>
              <a:t>Jason Solomon</a:t>
            </a:r>
          </a:p>
          <a:p>
            <a:r>
              <a:rPr lang="en-US" dirty="0" smtClean="0">
                <a:hlinkClick r:id="rId4"/>
              </a:rPr>
              <a:t>Jason.Solomon@claconnect.com</a:t>
            </a:r>
            <a:endParaRPr lang="en-US" dirty="0" smtClean="0"/>
          </a:p>
          <a:p>
            <a:r>
              <a:rPr lang="en-US" dirty="0" smtClean="0"/>
              <a:t>(781</a:t>
            </a:r>
            <a:r>
              <a:rPr lang="en-US" smtClean="0"/>
              <a:t>) 223-4363</a:t>
            </a:r>
            <a:endParaRPr lang="en-US" dirty="0"/>
          </a:p>
        </p:txBody>
      </p:sp>
    </p:spTree>
    <p:extLst>
      <p:ext uri="{BB962C8B-B14F-4D97-AF65-F5344CB8AC3E}">
        <p14:creationId xmlns:p14="http://schemas.microsoft.com/office/powerpoint/2010/main" val="37060477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6"/>
          <p:cNvSpPr>
            <a:spLocks noChangeArrowheads="1"/>
          </p:cNvSpPr>
          <p:nvPr/>
        </p:nvSpPr>
        <p:spPr bwMode="auto">
          <a:xfrm>
            <a:off x="1752600" y="3022937"/>
            <a:ext cx="57912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fontAlgn="base">
              <a:spcBef>
                <a:spcPct val="0"/>
              </a:spcBef>
              <a:spcAft>
                <a:spcPct val="0"/>
              </a:spcAft>
              <a:buClr>
                <a:srgbClr val="4F81BD"/>
              </a:buClr>
              <a:buFont typeface="Times" pitchFamily="18" charset="0"/>
              <a:buNone/>
            </a:pPr>
            <a:endParaRPr lang="en-US" altLang="en-US" sz="1200" b="1" i="1" dirty="0">
              <a:solidFill>
                <a:schemeClr val="accent1"/>
              </a:solidFill>
              <a:latin typeface="+mj-lt"/>
              <a:ea typeface="MS PGothic" pitchFamily="34" charset="-128"/>
            </a:endParaRPr>
          </a:p>
          <a:p>
            <a:pPr fontAlgn="base">
              <a:spcBef>
                <a:spcPct val="0"/>
              </a:spcBef>
              <a:spcAft>
                <a:spcPct val="0"/>
              </a:spcAft>
              <a:buClr>
                <a:srgbClr val="4F81BD"/>
              </a:buClr>
              <a:buNone/>
            </a:pPr>
            <a:r>
              <a:rPr lang="en-US" sz="2400" b="1" dirty="0">
                <a:solidFill>
                  <a:schemeClr val="accent1"/>
                </a:solidFill>
                <a:latin typeface="+mj-lt"/>
              </a:rPr>
              <a:t>Paul Konigstein, </a:t>
            </a:r>
            <a:r>
              <a:rPr lang="en-US" sz="2400" b="1" i="1" dirty="0">
                <a:solidFill>
                  <a:schemeClr val="accent1"/>
                </a:solidFill>
                <a:latin typeface="+mj-lt"/>
              </a:rPr>
              <a:t>Senior </a:t>
            </a:r>
            <a:r>
              <a:rPr lang="en-US" sz="2400" b="1" i="1" dirty="0" smtClean="0">
                <a:solidFill>
                  <a:schemeClr val="accent1"/>
                </a:solidFill>
                <a:latin typeface="+mj-lt"/>
              </a:rPr>
              <a:t>Consultant, CliftonLarsonAllen LLP</a:t>
            </a:r>
            <a:endParaRPr lang="en-US" altLang="en-US" sz="2400" b="1" i="1" dirty="0">
              <a:solidFill>
                <a:schemeClr val="accent1"/>
              </a:solidFill>
              <a:latin typeface="+mj-lt"/>
              <a:ea typeface="MS PGothic" pitchFamily="34" charset="-128"/>
            </a:endParaRPr>
          </a:p>
        </p:txBody>
      </p:sp>
      <p:sp>
        <p:nvSpPr>
          <p:cNvPr id="5" name="Title 1"/>
          <p:cNvSpPr>
            <a:spLocks noGrp="1"/>
          </p:cNvSpPr>
          <p:nvPr>
            <p:ph type="title"/>
          </p:nvPr>
        </p:nvSpPr>
        <p:spPr/>
        <p:txBody>
          <a:bodyPr/>
          <a:lstStyle/>
          <a:p>
            <a:r>
              <a:rPr lang="en-US" b="1" dirty="0" smtClean="0">
                <a:solidFill>
                  <a:schemeClr val="accent3">
                    <a:lumMod val="75000"/>
                  </a:schemeClr>
                </a:solidFill>
              </a:rPr>
              <a:t>Today’s presenter: </a:t>
            </a:r>
            <a:endParaRPr lang="en-US" b="1" dirty="0">
              <a:solidFill>
                <a:schemeClr val="accent3">
                  <a:lumMod val="75000"/>
                </a:schemeClr>
              </a:solidFill>
            </a:endParaRPr>
          </a:p>
        </p:txBody>
      </p:sp>
    </p:spTree>
    <p:extLst>
      <p:ext uri="{BB962C8B-B14F-4D97-AF65-F5344CB8AC3E}">
        <p14:creationId xmlns:p14="http://schemas.microsoft.com/office/powerpoint/2010/main" val="40043537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3" cstate="print">
            <a:extLst>
              <a:ext uri="{28A0092B-C50C-407E-A947-70E740481C1C}">
                <a14:useLocalDpi xmlns:a14="http://schemas.microsoft.com/office/drawing/2010/main" val="0"/>
              </a:ext>
            </a:extLst>
          </a:blip>
          <a:srcRect t="54087" b="22573"/>
          <a:stretch/>
        </p:blipFill>
        <p:spPr>
          <a:xfrm>
            <a:off x="0" y="381000"/>
            <a:ext cx="9144000" cy="1413617"/>
          </a:xfrm>
          <a:prstGeom prst="rect">
            <a:avLst/>
          </a:prstGeom>
        </p:spPr>
      </p:pic>
      <p:sp>
        <p:nvSpPr>
          <p:cNvPr id="3" name="Content Placeholder 2"/>
          <p:cNvSpPr>
            <a:spLocks noGrp="1"/>
          </p:cNvSpPr>
          <p:nvPr>
            <p:ph idx="1"/>
          </p:nvPr>
        </p:nvSpPr>
        <p:spPr>
          <a:xfrm>
            <a:off x="457200" y="2514600"/>
            <a:ext cx="8229600" cy="3505200"/>
          </a:xfrm>
        </p:spPr>
        <p:txBody>
          <a:bodyPr>
            <a:normAutofit fontScale="92500" lnSpcReduction="20000"/>
          </a:bodyPr>
          <a:lstStyle/>
          <a:p>
            <a:endParaRPr lang="en-US" dirty="0" smtClean="0"/>
          </a:p>
          <a:p>
            <a:pPr marL="514350" indent="-514350">
              <a:buFont typeface="+mj-lt"/>
              <a:buAutoNum type="arabicPeriod"/>
            </a:pPr>
            <a:r>
              <a:rPr lang="en-US" sz="3200" dirty="0" smtClean="0">
                <a:solidFill>
                  <a:schemeClr val="accent3">
                    <a:lumMod val="75000"/>
                  </a:schemeClr>
                </a:solidFill>
              </a:rPr>
              <a:t>Calculate and Apply Financial Metrics</a:t>
            </a:r>
          </a:p>
          <a:p>
            <a:pPr marL="514350" indent="-514350">
              <a:buFont typeface="+mj-lt"/>
              <a:buAutoNum type="arabicPeriod"/>
            </a:pPr>
            <a:r>
              <a:rPr lang="en-US" sz="3200" dirty="0" smtClean="0">
                <a:solidFill>
                  <a:schemeClr val="accent3">
                    <a:lumMod val="75000"/>
                  </a:schemeClr>
                </a:solidFill>
              </a:rPr>
              <a:t>Understand the Use of Financial Statements for Strategic Decision Making</a:t>
            </a:r>
          </a:p>
          <a:p>
            <a:pPr marL="514350" indent="-514350">
              <a:buFont typeface="+mj-lt"/>
              <a:buAutoNum type="arabicPeriod"/>
            </a:pPr>
            <a:r>
              <a:rPr lang="en-US" sz="3200" dirty="0" smtClean="0">
                <a:solidFill>
                  <a:schemeClr val="accent3">
                    <a:lumMod val="75000"/>
                  </a:schemeClr>
                </a:solidFill>
              </a:rPr>
              <a:t>Understand the Use of the Budget to Actual Report for Operational Decision Making</a:t>
            </a:r>
          </a:p>
          <a:p>
            <a:pPr marL="514350" indent="-514350">
              <a:buFont typeface="+mj-lt"/>
              <a:buAutoNum type="arabicPeriod"/>
            </a:pPr>
            <a:r>
              <a:rPr lang="en-US" sz="3200" dirty="0" smtClean="0">
                <a:solidFill>
                  <a:schemeClr val="accent3">
                    <a:lumMod val="75000"/>
                  </a:schemeClr>
                </a:solidFill>
              </a:rPr>
              <a:t>Select and Report Key Performance Indicators</a:t>
            </a:r>
          </a:p>
          <a:p>
            <a:pPr marL="0" indent="0">
              <a:buNone/>
            </a:pPr>
            <a:endParaRPr lang="en-US" sz="3200" dirty="0">
              <a:solidFill>
                <a:schemeClr val="accent3">
                  <a:lumMod val="75000"/>
                </a:schemeClr>
              </a:solidFill>
            </a:endParaRPr>
          </a:p>
          <a:p>
            <a:pPr marL="514350" indent="-514350">
              <a:buFont typeface="+mj-lt"/>
              <a:buAutoNum type="arabicPeriod"/>
            </a:pPr>
            <a:endParaRPr lang="en-US" sz="3200" dirty="0" smtClean="0">
              <a:solidFill>
                <a:schemeClr val="accent3">
                  <a:lumMod val="75000"/>
                </a:schemeClr>
              </a:solidFill>
            </a:endParaRPr>
          </a:p>
          <a:p>
            <a:endParaRPr lang="en-US" dirty="0"/>
          </a:p>
        </p:txBody>
      </p:sp>
      <p:sp>
        <p:nvSpPr>
          <p:cNvPr id="7" name="Title 1"/>
          <p:cNvSpPr txBox="1">
            <a:spLocks/>
          </p:cNvSpPr>
          <p:nvPr/>
        </p:nvSpPr>
        <p:spPr>
          <a:xfrm>
            <a:off x="609600" y="1676400"/>
            <a:ext cx="8229600" cy="9906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n-US" b="1" dirty="0" smtClean="0">
                <a:solidFill>
                  <a:schemeClr val="accent3">
                    <a:lumMod val="75000"/>
                  </a:schemeClr>
                </a:solidFill>
              </a:rPr>
              <a:t>Today’s Outcomes: </a:t>
            </a:r>
            <a:endParaRPr lang="en-US" b="1" dirty="0">
              <a:solidFill>
                <a:schemeClr val="accent3">
                  <a:lumMod val="75000"/>
                </a:schemeClr>
              </a:solidFill>
            </a:endParaRPr>
          </a:p>
        </p:txBody>
      </p:sp>
    </p:spTree>
    <p:extLst>
      <p:ext uri="{BB962C8B-B14F-4D97-AF65-F5344CB8AC3E}">
        <p14:creationId xmlns:p14="http://schemas.microsoft.com/office/powerpoint/2010/main" val="15581677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accent3">
                    <a:lumMod val="75000"/>
                  </a:schemeClr>
                </a:solidFill>
              </a:rPr>
              <a:t>AGENDA</a:t>
            </a:r>
            <a:endParaRPr lang="en-US" b="1" dirty="0">
              <a:solidFill>
                <a:schemeClr val="accent3">
                  <a:lumMod val="75000"/>
                </a:schemeClr>
              </a:solidFill>
            </a:endParaRPr>
          </a:p>
        </p:txBody>
      </p:sp>
      <p:sp>
        <p:nvSpPr>
          <p:cNvPr id="3" name="Subtitle 2"/>
          <p:cNvSpPr>
            <a:spLocks noGrp="1"/>
          </p:cNvSpPr>
          <p:nvPr>
            <p:ph idx="1"/>
          </p:nvPr>
        </p:nvSpPr>
        <p:spPr>
          <a:xfrm>
            <a:off x="457200" y="1600200"/>
            <a:ext cx="8229600" cy="4587288"/>
          </a:xfrm>
        </p:spPr>
        <p:txBody>
          <a:bodyPr>
            <a:normAutofit/>
          </a:bodyPr>
          <a:lstStyle/>
          <a:p>
            <a:pPr marL="0" indent="0">
              <a:buNone/>
            </a:pPr>
            <a:r>
              <a:rPr lang="en-US" sz="3200" b="1" dirty="0" smtClean="0">
                <a:solidFill>
                  <a:schemeClr val="accent3">
                    <a:lumMod val="75000"/>
                  </a:schemeClr>
                </a:solidFill>
              </a:rPr>
              <a:t>LEARNING CONCEPTS</a:t>
            </a:r>
          </a:p>
          <a:p>
            <a:r>
              <a:rPr lang="en-US" sz="3200" dirty="0" smtClean="0">
                <a:solidFill>
                  <a:schemeClr val="accent3">
                    <a:lumMod val="75000"/>
                  </a:schemeClr>
                </a:solidFill>
              </a:rPr>
              <a:t>Basic financial statements</a:t>
            </a:r>
          </a:p>
          <a:p>
            <a:r>
              <a:rPr lang="en-US" sz="3200" dirty="0" smtClean="0">
                <a:solidFill>
                  <a:schemeClr val="accent3">
                    <a:lumMod val="75000"/>
                  </a:schemeClr>
                </a:solidFill>
              </a:rPr>
              <a:t>Basic financial metrics</a:t>
            </a:r>
          </a:p>
          <a:p>
            <a:r>
              <a:rPr lang="en-US" sz="3200" dirty="0">
                <a:solidFill>
                  <a:schemeClr val="accent3">
                    <a:lumMod val="75000"/>
                  </a:schemeClr>
                </a:solidFill>
              </a:rPr>
              <a:t>Key Performance Indicators </a:t>
            </a:r>
          </a:p>
          <a:p>
            <a:r>
              <a:rPr lang="en-US" sz="3200" dirty="0" smtClean="0">
                <a:solidFill>
                  <a:schemeClr val="accent3">
                    <a:lumMod val="75000"/>
                  </a:schemeClr>
                </a:solidFill>
              </a:rPr>
              <a:t>Dashboards</a:t>
            </a:r>
          </a:p>
          <a:p>
            <a:pPr marL="0" indent="0">
              <a:buNone/>
            </a:pPr>
            <a:endParaRPr lang="en-US" sz="3200" dirty="0" smtClean="0">
              <a:solidFill>
                <a:schemeClr val="accent3">
                  <a:lumMod val="75000"/>
                </a:schemeClr>
              </a:solidFill>
            </a:endParaRPr>
          </a:p>
        </p:txBody>
      </p:sp>
    </p:spTree>
    <p:extLst>
      <p:ext uri="{BB962C8B-B14F-4D97-AF65-F5344CB8AC3E}">
        <p14:creationId xmlns:p14="http://schemas.microsoft.com/office/powerpoint/2010/main" val="10025565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TYPES OF FINANCIAL STATEMENTS</a:t>
            </a:r>
            <a:endParaRPr lang="en-US" b="1" dirty="0"/>
          </a:p>
        </p:txBody>
      </p:sp>
      <p:sp>
        <p:nvSpPr>
          <p:cNvPr id="3" name="Content Placeholder 2"/>
          <p:cNvSpPr>
            <a:spLocks noGrp="1"/>
          </p:cNvSpPr>
          <p:nvPr>
            <p:ph idx="1"/>
          </p:nvPr>
        </p:nvSpPr>
        <p:spPr/>
        <p:txBody>
          <a:bodyPr>
            <a:normAutofit/>
          </a:bodyPr>
          <a:lstStyle/>
          <a:p>
            <a:pPr marL="0" indent="0">
              <a:buNone/>
            </a:pPr>
            <a:endParaRPr lang="en-US" dirty="0" smtClean="0"/>
          </a:p>
          <a:p>
            <a:pPr marL="0" indent="0">
              <a:buNone/>
            </a:pPr>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643857532"/>
              </p:ext>
            </p:extLst>
          </p:nvPr>
        </p:nvGraphicFramePr>
        <p:xfrm>
          <a:off x="685800" y="1828800"/>
          <a:ext cx="7696200" cy="4442578"/>
        </p:xfrm>
        <a:graphic>
          <a:graphicData uri="http://schemas.openxmlformats.org/drawingml/2006/table">
            <a:tbl>
              <a:tblPr firstRow="1" bandRow="1">
                <a:tableStyleId>{5C22544A-7EE6-4342-B048-85BDC9FD1C3A}</a:tableStyleId>
              </a:tblPr>
              <a:tblGrid>
                <a:gridCol w="3848100"/>
                <a:gridCol w="3848100"/>
              </a:tblGrid>
              <a:tr h="498935">
                <a:tc>
                  <a:txBody>
                    <a:bodyPr/>
                    <a:lstStyle/>
                    <a:p>
                      <a:pPr algn="ctr"/>
                      <a:r>
                        <a:rPr lang="en-US" dirty="0" smtClean="0"/>
                        <a:t>ACCOUNTING</a:t>
                      </a:r>
                      <a:r>
                        <a:rPr lang="en-US" baseline="0" dirty="0" smtClean="0"/>
                        <a:t> NAME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COMMON NAME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61177">
                <a:tc>
                  <a:txBody>
                    <a:bodyPr/>
                    <a:lstStyle/>
                    <a:p>
                      <a:r>
                        <a:rPr lang="en-US" sz="2400" dirty="0" smtClean="0"/>
                        <a:t>Statement of Financial Position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smtClean="0"/>
                        <a:t>Balance Sheet</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611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Statement of Activities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smtClean="0"/>
                        <a:t>Income Statement or</a:t>
                      </a:r>
                    </a:p>
                    <a:p>
                      <a:r>
                        <a:rPr lang="en-US" sz="2400" dirty="0" smtClean="0"/>
                        <a:t>Profit and Loss (P&amp;L)</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8935">
                <a:tc>
                  <a:txBody>
                    <a:bodyPr/>
                    <a:lstStyle/>
                    <a:p>
                      <a:r>
                        <a:rPr lang="en-US" sz="2400" dirty="0" smtClean="0"/>
                        <a:t>Statement of Cash Flows</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smtClean="0"/>
                        <a:t>Cash Report</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61177">
                <a:tc>
                  <a:txBody>
                    <a:bodyPr/>
                    <a:lstStyle/>
                    <a:p>
                      <a:r>
                        <a:rPr lang="en-US" sz="2400" dirty="0" smtClean="0"/>
                        <a:t>Statement of Functional Expenses</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smtClean="0"/>
                        <a:t>P&amp;L by Program or</a:t>
                      </a:r>
                    </a:p>
                    <a:p>
                      <a:r>
                        <a:rPr lang="en-US" sz="2400" dirty="0" smtClean="0"/>
                        <a:t>P&amp;L by Activity</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61177">
                <a:tc>
                  <a:txBody>
                    <a:bodyPr/>
                    <a:lstStyle/>
                    <a:p>
                      <a:r>
                        <a:rPr lang="en-US" sz="2400" dirty="0" smtClean="0"/>
                        <a:t>Statement of Activities with Comparison</a:t>
                      </a:r>
                      <a:r>
                        <a:rPr lang="en-US" sz="2400" baseline="0" dirty="0" smtClean="0"/>
                        <a:t> to Budget</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smtClean="0"/>
                        <a:t>Budget to Actual or Variance Report</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654338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FINANCIAL STATEMENTS </a:t>
            </a:r>
            <a:br>
              <a:rPr lang="en-US" b="1" dirty="0" smtClean="0"/>
            </a:br>
            <a:r>
              <a:rPr lang="en-US" b="1" dirty="0" smtClean="0"/>
              <a:t>WORK TOGETHER</a:t>
            </a:r>
            <a:endParaRPr lang="en-US" b="1" dirty="0"/>
          </a:p>
        </p:txBody>
      </p:sp>
      <p:sp>
        <p:nvSpPr>
          <p:cNvPr id="3" name="Content Placeholder 2"/>
          <p:cNvSpPr>
            <a:spLocks noGrp="1"/>
          </p:cNvSpPr>
          <p:nvPr>
            <p:ph idx="1"/>
          </p:nvPr>
        </p:nvSpPr>
        <p:spPr>
          <a:xfrm>
            <a:off x="457200" y="1600200"/>
            <a:ext cx="4343400" cy="4572000"/>
          </a:xfrm>
        </p:spPr>
        <p:txBody>
          <a:bodyPr>
            <a:normAutofit/>
          </a:bodyPr>
          <a:lstStyle/>
          <a:p>
            <a:r>
              <a:rPr lang="en-US" dirty="0" smtClean="0">
                <a:solidFill>
                  <a:schemeClr val="accent1">
                    <a:lumMod val="75000"/>
                  </a:schemeClr>
                </a:solidFill>
              </a:rPr>
              <a:t>NO ONE FINANCIAL STATEMENT IS AN ADEQUATE REPRESENTATION OF A NONPROFITS’S WELL BEING.</a:t>
            </a:r>
          </a:p>
          <a:p>
            <a:r>
              <a:rPr lang="en-US" dirty="0" smtClean="0">
                <a:solidFill>
                  <a:schemeClr val="accent1">
                    <a:lumMod val="75000"/>
                  </a:schemeClr>
                </a:solidFill>
              </a:rPr>
              <a:t>COROLLARY: ALL FINANCIAL STATEMENTS MUST BE CONSIDERED TOGETHER IN DECISION MAKING.</a:t>
            </a:r>
          </a:p>
        </p:txBody>
      </p:sp>
      <p:pic>
        <p:nvPicPr>
          <p:cNvPr id="4" name="Caution.jpg"/>
          <p:cNvPicPr/>
          <p:nvPr/>
        </p:nvPicPr>
        <p:blipFill>
          <a:blip r:embed="rId3">
            <a:extLst/>
          </a:blip>
          <a:stretch>
            <a:fillRect/>
          </a:stretch>
        </p:blipFill>
        <p:spPr>
          <a:xfrm>
            <a:off x="5181600" y="2008241"/>
            <a:ext cx="3575050" cy="3173359"/>
          </a:xfrm>
          <a:prstGeom prst="rect">
            <a:avLst/>
          </a:prstGeom>
          <a:ln w="12700">
            <a:miter lim="400000"/>
          </a:ln>
        </p:spPr>
      </p:pic>
    </p:spTree>
    <p:extLst>
      <p:ext uri="{BB962C8B-B14F-4D97-AF65-F5344CB8AC3E}">
        <p14:creationId xmlns:p14="http://schemas.microsoft.com/office/powerpoint/2010/main" val="38873590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839200" cy="990600"/>
          </a:xfrm>
        </p:spPr>
        <p:txBody>
          <a:bodyPr>
            <a:normAutofit fontScale="90000"/>
          </a:bodyPr>
          <a:lstStyle/>
          <a:p>
            <a:r>
              <a:rPr lang="en-US" b="1" dirty="0" smtClean="0">
                <a:solidFill>
                  <a:schemeClr val="accent3">
                    <a:lumMod val="75000"/>
                  </a:schemeClr>
                </a:solidFill>
              </a:rPr>
              <a:t>STATEMENT OF FINANCIAL POSITION</a:t>
            </a:r>
            <a:br>
              <a:rPr lang="en-US" b="1" dirty="0" smtClean="0">
                <a:solidFill>
                  <a:schemeClr val="accent3">
                    <a:lumMod val="75000"/>
                  </a:schemeClr>
                </a:solidFill>
              </a:rPr>
            </a:br>
            <a:r>
              <a:rPr lang="en-US" b="1" dirty="0" smtClean="0">
                <a:solidFill>
                  <a:schemeClr val="accent3">
                    <a:lumMod val="75000"/>
                  </a:schemeClr>
                </a:solidFill>
              </a:rPr>
              <a:t>aka BALANCE SHEET</a:t>
            </a:r>
            <a:endParaRPr lang="en-US" b="1" dirty="0">
              <a:solidFill>
                <a:schemeClr val="accent3">
                  <a:lumMod val="75000"/>
                </a:schemeClr>
              </a:solidFill>
            </a:endParaRPr>
          </a:p>
        </p:txBody>
      </p:sp>
      <p:sp>
        <p:nvSpPr>
          <p:cNvPr id="3" name="Content Placeholder 2"/>
          <p:cNvSpPr>
            <a:spLocks noGrp="1"/>
          </p:cNvSpPr>
          <p:nvPr>
            <p:ph sz="half" idx="1"/>
          </p:nvPr>
        </p:nvSpPr>
        <p:spPr>
          <a:xfrm>
            <a:off x="533400" y="1981200"/>
            <a:ext cx="8077199" cy="4114800"/>
          </a:xfrm>
          <a:ln>
            <a:noFill/>
          </a:ln>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r>
              <a:rPr lang="en-US" b="1" dirty="0" smtClean="0">
                <a:solidFill>
                  <a:schemeClr val="tx1">
                    <a:lumMod val="75000"/>
                    <a:lumOff val="25000"/>
                  </a:schemeClr>
                </a:solidFill>
              </a:rPr>
              <a:t>WHAT IT IS</a:t>
            </a:r>
          </a:p>
          <a:p>
            <a:r>
              <a:rPr lang="en-US" dirty="0" smtClean="0">
                <a:solidFill>
                  <a:schemeClr val="tx1">
                    <a:lumMod val="75000"/>
                    <a:lumOff val="25000"/>
                  </a:schemeClr>
                </a:solidFill>
              </a:rPr>
              <a:t>Snapshot of what a nonprofit owns and owes at a point in time</a:t>
            </a:r>
          </a:p>
          <a:p>
            <a:pPr marL="0" indent="0">
              <a:buNone/>
            </a:pPr>
            <a:r>
              <a:rPr lang="en-US" b="1" dirty="0" smtClean="0">
                <a:solidFill>
                  <a:schemeClr val="tx1">
                    <a:lumMod val="75000"/>
                    <a:lumOff val="25000"/>
                  </a:schemeClr>
                </a:solidFill>
              </a:rPr>
              <a:t>WHAT IT TELLS</a:t>
            </a:r>
          </a:p>
          <a:p>
            <a:r>
              <a:rPr lang="en-US" dirty="0" smtClean="0">
                <a:solidFill>
                  <a:schemeClr val="tx1">
                    <a:lumMod val="75000"/>
                    <a:lumOff val="25000"/>
                  </a:schemeClr>
                </a:solidFill>
              </a:rPr>
              <a:t>Long term financial health of organization</a:t>
            </a:r>
          </a:p>
          <a:p>
            <a:pPr marL="0" indent="0">
              <a:buNone/>
            </a:pPr>
            <a:r>
              <a:rPr lang="en-US" b="1" dirty="0" smtClean="0">
                <a:solidFill>
                  <a:schemeClr val="tx1">
                    <a:lumMod val="75000"/>
                    <a:lumOff val="25000"/>
                  </a:schemeClr>
                </a:solidFill>
              </a:rPr>
              <a:t>WHAT IT DOESN’T TELL</a:t>
            </a:r>
          </a:p>
          <a:p>
            <a:r>
              <a:rPr lang="en-US" dirty="0" smtClean="0">
                <a:solidFill>
                  <a:schemeClr val="tx1">
                    <a:lumMod val="75000"/>
                    <a:lumOff val="25000"/>
                  </a:schemeClr>
                </a:solidFill>
              </a:rPr>
              <a:t>What happened recently</a:t>
            </a:r>
          </a:p>
          <a:p>
            <a:pPr marL="0" indent="0">
              <a:buNone/>
            </a:pPr>
            <a:endParaRPr lang="en-US" dirty="0" smtClean="0">
              <a:solidFill>
                <a:schemeClr val="tx1">
                  <a:lumMod val="75000"/>
                  <a:lumOff val="25000"/>
                </a:schemeClr>
              </a:solidFill>
            </a:endParaRPr>
          </a:p>
        </p:txBody>
      </p:sp>
    </p:spTree>
    <p:extLst>
      <p:ext uri="{BB962C8B-B14F-4D97-AF65-F5344CB8AC3E}">
        <p14:creationId xmlns:p14="http://schemas.microsoft.com/office/powerpoint/2010/main" val="34526486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BALANCE SHEET KEY CONCEPTS</a:t>
            </a:r>
            <a:endParaRPr lang="en-US" b="1" dirty="0"/>
          </a:p>
        </p:txBody>
      </p:sp>
      <p:sp>
        <p:nvSpPr>
          <p:cNvPr id="22" name="Rectangle 3"/>
          <p:cNvSpPr>
            <a:spLocks noGrp="1" noChangeArrowheads="1"/>
          </p:cNvSpPr>
          <p:nvPr>
            <p:ph sz="half" idx="1"/>
          </p:nvPr>
        </p:nvSpPr>
        <p:spPr>
          <a:xfrm>
            <a:off x="685800" y="1673225"/>
            <a:ext cx="8001000" cy="4498975"/>
          </a:xfrm>
        </p:spPr>
        <p:txBody>
          <a:bodyPr>
            <a:normAutofit lnSpcReduction="10000"/>
          </a:bodyPr>
          <a:lstStyle/>
          <a:p>
            <a:pPr marL="0" indent="0">
              <a:lnSpc>
                <a:spcPct val="120000"/>
              </a:lnSpc>
              <a:buNone/>
            </a:pPr>
            <a:r>
              <a:rPr lang="en-US" dirty="0" smtClean="0"/>
              <a:t>Assets = Liabilities + Net Assets</a:t>
            </a:r>
          </a:p>
          <a:p>
            <a:pPr marL="0" indent="0">
              <a:lnSpc>
                <a:spcPct val="120000"/>
              </a:lnSpc>
              <a:buNone/>
            </a:pPr>
            <a:r>
              <a:rPr lang="en-US" dirty="0"/>
              <a:t>Accounts Receivable and Payable</a:t>
            </a:r>
          </a:p>
          <a:p>
            <a:pPr marL="0" indent="0">
              <a:lnSpc>
                <a:spcPct val="120000"/>
              </a:lnSpc>
              <a:buNone/>
            </a:pPr>
            <a:r>
              <a:rPr lang="en-US" dirty="0" smtClean="0"/>
              <a:t>Current Assets and Liabilities</a:t>
            </a:r>
          </a:p>
          <a:p>
            <a:pPr marL="0" indent="0">
              <a:lnSpc>
                <a:spcPct val="120000"/>
              </a:lnSpc>
              <a:buNone/>
            </a:pPr>
            <a:r>
              <a:rPr lang="en-US" dirty="0" smtClean="0"/>
              <a:t>Long Term Assets and Liabilities</a:t>
            </a:r>
          </a:p>
          <a:p>
            <a:pPr marL="0" indent="0">
              <a:lnSpc>
                <a:spcPct val="120000"/>
              </a:lnSpc>
              <a:buNone/>
            </a:pPr>
            <a:r>
              <a:rPr lang="en-US" dirty="0" smtClean="0"/>
              <a:t>Net Assets</a:t>
            </a:r>
          </a:p>
          <a:p>
            <a:pPr>
              <a:lnSpc>
                <a:spcPct val="120000"/>
              </a:lnSpc>
            </a:pPr>
            <a:r>
              <a:rPr lang="en-US" dirty="0" smtClean="0"/>
              <a:t>Unrestricted</a:t>
            </a:r>
          </a:p>
          <a:p>
            <a:pPr>
              <a:lnSpc>
                <a:spcPct val="120000"/>
              </a:lnSpc>
            </a:pPr>
            <a:r>
              <a:rPr lang="en-US" dirty="0" smtClean="0"/>
              <a:t>Temporarily Restricted</a:t>
            </a:r>
          </a:p>
          <a:p>
            <a:pPr>
              <a:lnSpc>
                <a:spcPct val="120000"/>
              </a:lnSpc>
            </a:pPr>
            <a:r>
              <a:rPr lang="en-US" dirty="0" smtClean="0"/>
              <a:t>Permanently Restricted</a:t>
            </a:r>
          </a:p>
          <a:p>
            <a:pPr marL="0" indent="0">
              <a:lnSpc>
                <a:spcPct val="120000"/>
              </a:lnSpc>
              <a:buNone/>
            </a:pPr>
            <a:endParaRPr lang="en-US" dirty="0" smtClean="0"/>
          </a:p>
        </p:txBody>
      </p:sp>
      <p:sp>
        <p:nvSpPr>
          <p:cNvPr id="3" name="Right Brace 2"/>
          <p:cNvSpPr/>
          <p:nvPr/>
        </p:nvSpPr>
        <p:spPr>
          <a:xfrm>
            <a:off x="4800600" y="5105400"/>
            <a:ext cx="457200" cy="914400"/>
          </a:xfrm>
          <a:prstGeom prst="rightBrace">
            <a:avLst>
              <a:gd name="adj1" fmla="val 0"/>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 name="TextBox 3"/>
          <p:cNvSpPr txBox="1"/>
          <p:nvPr/>
        </p:nvSpPr>
        <p:spPr>
          <a:xfrm>
            <a:off x="5257800" y="5257800"/>
            <a:ext cx="2971800" cy="523220"/>
          </a:xfrm>
          <a:prstGeom prst="rect">
            <a:avLst/>
          </a:prstGeom>
          <a:noFill/>
        </p:spPr>
        <p:txBody>
          <a:bodyPr wrap="square" rtlCol="0">
            <a:spAutoFit/>
          </a:bodyPr>
          <a:lstStyle/>
          <a:p>
            <a:r>
              <a:rPr lang="en-US" sz="2800" dirty="0" smtClean="0"/>
              <a:t>Donor Restricted</a:t>
            </a:r>
            <a:endParaRPr lang="en-US" sz="28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Words>2065</Words>
  <PresentationFormat>On-screen Show (4:3)</PresentationFormat>
  <Paragraphs>279</Paragraphs>
  <Slides>27</Slides>
  <Notes>26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MS PGothic</vt:lpstr>
      <vt:lpstr>Arial</vt:lpstr>
      <vt:lpstr>Calibri</vt:lpstr>
      <vt:lpstr>Times</vt:lpstr>
      <vt:lpstr>Times New Roman</vt:lpstr>
      <vt:lpstr>Clarity</vt:lpstr>
      <vt:lpstr>POWER IN NUMBERS</vt:lpstr>
      <vt:lpstr>PowerPoint Presentation</vt:lpstr>
      <vt:lpstr>Today’s presenter: </vt:lpstr>
      <vt:lpstr>PowerPoint Presentation</vt:lpstr>
      <vt:lpstr>AGENDA</vt:lpstr>
      <vt:lpstr>TYPES OF FINANCIAL STATEMENTS</vt:lpstr>
      <vt:lpstr>FINANCIAL STATEMENTS  WORK TOGETHER</vt:lpstr>
      <vt:lpstr>STATEMENT OF FINANCIAL POSITION aka BALANCE SHEET</vt:lpstr>
      <vt:lpstr>BALANCE SHEET KEY CONCEPTS</vt:lpstr>
      <vt:lpstr>STATEMENT OF ACTIVITIES aka Profit and Loss or P&amp;L</vt:lpstr>
      <vt:lpstr>PROFIT AND LOSS KEY CONCEPTS</vt:lpstr>
      <vt:lpstr>STATEMENT OF CASH FLOWS aka CASH REPORT</vt:lpstr>
      <vt:lpstr>CASH REPORT KEY CONCEPTS</vt:lpstr>
      <vt:lpstr>STATEMENT OF FUNCTIONAL EXPENSES aka EXPENSES by PROGRAM</vt:lpstr>
      <vt:lpstr>EXPENSES BY PROGRAM  KEY CONCEPTS</vt:lpstr>
      <vt:lpstr>STATEMENT OF ACTIVITIES WITH COMPARISON TO BUDGET</vt:lpstr>
      <vt:lpstr>ACTUAL TO BUDGET KEY CONCEPTS</vt:lpstr>
      <vt:lpstr>METRICS UNLOCK THE STORY</vt:lpstr>
      <vt:lpstr>BALANCE SHEET METRICS</vt:lpstr>
      <vt:lpstr>PROFIT AND LOSS METRICS</vt:lpstr>
      <vt:lpstr>CASH REPORT METRICS</vt:lpstr>
      <vt:lpstr>EXPENSES BY PROGRAM METRICS</vt:lpstr>
      <vt:lpstr>KEY PERFORMANCE INDICATORS</vt:lpstr>
      <vt:lpstr>SECTOR SPECIFIC  KEY PERFORMANCE INDICATORS</vt:lpstr>
      <vt:lpstr>DASHBOARDS</vt:lpstr>
      <vt:lpstr>DASHBOARD PROPERTIES</vt:lpstr>
      <vt:lpstr>CONTACT US</vt:lpstr>
    </vt:vector>
  </TitlesOfParts>
  <LinksUpToDate>false</LinksUpToDate>
  <SharedDoc>false</SharedDoc>
  <HyperlinkBase/>
  <HyperlinksChanged>false</HyperlinksChanged>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 IN NUMBERS</dc:title>
  <cp:revision>1</cp:revision>
  <dc:language/>
  <cp:version/>
</cp:coreProperties>
</file>