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1" r:id="rId3"/>
    <p:sldId id="263" r:id="rId4"/>
    <p:sldId id="268" r:id="rId5"/>
    <p:sldId id="266" r:id="rId6"/>
    <p:sldId id="269" r:id="rId7"/>
    <p:sldId id="270" r:id="rId8"/>
    <p:sldId id="271" r:id="rId9"/>
    <p:sldId id="293" r:id="rId10"/>
    <p:sldId id="272" r:id="rId11"/>
    <p:sldId id="273" r:id="rId12"/>
    <p:sldId id="292" r:id="rId13"/>
    <p:sldId id="294" r:id="rId14"/>
    <p:sldId id="274" r:id="rId15"/>
    <p:sldId id="295" r:id="rId16"/>
    <p:sldId id="275" r:id="rId17"/>
    <p:sldId id="298" r:id="rId18"/>
    <p:sldId id="296" r:id="rId19"/>
    <p:sldId id="276" r:id="rId20"/>
    <p:sldId id="277" r:id="rId21"/>
    <p:sldId id="278" r:id="rId22"/>
    <p:sldId id="279" r:id="rId23"/>
    <p:sldId id="297" r:id="rId24"/>
    <p:sldId id="280" r:id="rId25"/>
    <p:sldId id="281" r:id="rId26"/>
    <p:sldId id="282" r:id="rId27"/>
    <p:sldId id="283" r:id="rId28"/>
    <p:sldId id="285" r:id="rId29"/>
    <p:sldId id="284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1"/>
    <a:srgbClr val="00517D"/>
    <a:srgbClr val="38939B"/>
    <a:srgbClr val="FFFFFF"/>
    <a:srgbClr val="F47920"/>
    <a:srgbClr val="8DC63F"/>
    <a:srgbClr val="630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9" d="100"/>
          <a:sy n="49" d="100"/>
        </p:scale>
        <p:origin x="-1027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17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19E8EDCE-481B-4CDF-9C41-6FCC30BB00DF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48039D7-DB7B-4CA1-9B6B-FBF6FFF38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97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F59F65B8-3B34-4656-9424-4FF98B6E160C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B9878043-5E4E-4B78-8B22-56F620EC87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1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Growing organizations that continue to use QuickBooks experience the following challenges: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Monthly Reporting Nightmares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Disconnected Critical Systems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Lack of Audit Trails and Controls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Month-End Close Takes Too Long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Inefficient Manual Processes</a:t>
            </a: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If you see any of these warning signs, you should join the hundreds of businesses like yours and 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strongly consider replacing your QuickBooks 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with a cloud accounting solution.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6410D-23FC-4A60-B669-264EEFCE6E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2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Growing organizations that continue to use QuickBooks experience the following challenges: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Monthly Reporting Nightmares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Disconnected Critical Systems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Lack of Audit Trails and Controls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Month-End Close Takes Too Long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Inefficient Manual Processes</a:t>
            </a: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If you see any of these warning signs, you should join the hundreds of businesses like yours and 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strongly consider replacing your QuickBooks 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with a cloud accounting solution.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6410D-23FC-4A60-B669-264EEFCE6E2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65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Growing organizations that continue to use QuickBooks experience the following challenges: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Monthly Reporting Nightmares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Disconnected Critical Systems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Lack of Audit Trails and Controls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Month-End Close Takes Too Long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Inefficient Manual Processes</a:t>
            </a: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If you see any of these warning signs, you should join the hundreds of businesses like yours and 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strongly consider replacing your QuickBooks 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with a cloud accounting solution.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6410D-23FC-4A60-B669-264EEFCE6E2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21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Growing organizations that continue to use QuickBooks experience the following challenges: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Monthly Reporting Nightmares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Disconnected Critical Systems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Lack of Audit Trails and Controls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Month-End Close Takes Too Long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Inefficient Manual Processes</a:t>
            </a: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If you see any of these warning signs, you should join the hundreds of businesses like yours and 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strongly consider replacing your QuickBooks 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with a cloud accounting solution.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6410D-23FC-4A60-B669-264EEFCE6E2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2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Growing organizations that continue to use QuickBooks experience the following challenges: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Monthly Reporting Nightmares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Disconnected Critical Systems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Lack of Audit Trails and Controls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Month-End Close Takes Too Long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Inefficient Manual Processes</a:t>
            </a: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If you see any of these warning signs, you should join the hundreds of businesses like yours and 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strongly consider replacing your QuickBooks 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with a cloud accounting solution.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6410D-23FC-4A60-B669-264EEFCE6E2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06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Growing organizations that continue to use QuickBooks experience the following challenges: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Monthly Reporting Nightmares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Disconnected Critical Systems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Lack of Audit Trails and Controls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Month-End Close Takes Too Long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Inefficient Manual Processes</a:t>
            </a: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If you see any of these warning signs, you should join the hundreds of businesses like yours and 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strongly consider replacing your QuickBooks 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with a cloud accounting solution.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6410D-23FC-4A60-B669-264EEFCE6E2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40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Growing organizations that continue to use QuickBooks experience the following challenges: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Monthly Reporting Nightmares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Disconnected Critical Systems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Lack of Audit Trails and Controls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Month-End Close Takes Too Long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Inefficient Manual Processes</a:t>
            </a: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If you see any of these warning signs, you should join the hundreds of businesses like yours and 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strongly consider replacing your QuickBooks 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with a cloud accounting solution.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6410D-23FC-4A60-B669-264EEFCE6E2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10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Growing organizations that continue to use QuickBooks experience the following challenges: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Monthly Reporting Nightmares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Disconnected Critical Systems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Lack of Audit Trails and Controls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Month-End Close Takes Too Long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Inefficient Manual Processes</a:t>
            </a: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If you see any of these warning signs, you should join the hundreds of businesses like yours and 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strongly consider replacing your QuickBooks 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with a cloud accounting solution.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6410D-23FC-4A60-B669-264EEFCE6E2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6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-1" y="-532562"/>
            <a:ext cx="9143999" cy="5410200"/>
          </a:xfrm>
          <a:prstGeom prst="rect">
            <a:avLst/>
          </a:prstGeom>
          <a:solidFill>
            <a:srgbClr val="007AC1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752" y="1822112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896" y="2467721"/>
            <a:ext cx="8077200" cy="5090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A42D3456-A6DF-42E7-8E36-ED441A9C2672}" type="datetime1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2002"/>
            <a:ext cx="9143998" cy="2285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160"/>
            <a:ext cx="8335108" cy="911352"/>
          </a:xfrm>
        </p:spPr>
        <p:txBody>
          <a:bodyPr>
            <a:normAutofit/>
          </a:bodyPr>
          <a:lstStyle>
            <a:lvl1pPr>
              <a:defRPr kumimoji="0" lang="en-US" sz="3600" kern="1200" dirty="0">
                <a:solidFill>
                  <a:srgbClr val="007AC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5706"/>
            <a:ext cx="8335108" cy="521509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 Fourth level</a:t>
            </a:r>
          </a:p>
          <a:p>
            <a:pPr lvl="4" eaLnBrk="1" latinLnBrk="0" hangingPunct="1"/>
            <a:r>
              <a:rPr lang="en-US" dirty="0"/>
              <a:t> 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1" y="3200400"/>
            <a:ext cx="8229600" cy="114300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477000" y="6381750"/>
            <a:ext cx="26670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>
              <a:solidFill>
                <a:srgbClr val="F39F5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78" y="343"/>
            <a:ext cx="10287000" cy="685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1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160"/>
            <a:ext cx="8294914" cy="9144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5709"/>
            <a:ext cx="8315011" cy="436097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 Fourth level</a:t>
            </a:r>
          </a:p>
          <a:p>
            <a:pPr lvl="4" eaLnBrk="1" latinLnBrk="0" hangingPunct="1"/>
            <a:r>
              <a:rPr kumimoji="0" lang="en-US" dirty="0"/>
              <a:t>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9169" y="6013546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B0A8DBC-22FB-4A56-91D3-7C5FECA35F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72" y="5546686"/>
            <a:ext cx="1684500" cy="74118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493776" y="923543"/>
            <a:ext cx="8278435" cy="52690"/>
          </a:xfrm>
          <a:custGeom>
            <a:avLst/>
            <a:gdLst>
              <a:gd name="connsiteX0" fmla="*/ 0 w 8165592"/>
              <a:gd name="connsiteY0" fmla="*/ 0 h 0"/>
              <a:gd name="connsiteX1" fmla="*/ 8165592 w 816559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65592">
                <a:moveTo>
                  <a:pt x="0" y="0"/>
                </a:moveTo>
                <a:lnTo>
                  <a:pt x="8165592" y="0"/>
                </a:ln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" y="6413330"/>
            <a:ext cx="9164096" cy="457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lang="en-US" sz="3600" b="1" kern="1200" dirty="0">
          <a:solidFill>
            <a:srgbClr val="007AC1"/>
          </a:solidFill>
          <a:effectLst/>
          <a:latin typeface="Arial" pitchFamily="34" charset="0"/>
          <a:ea typeface="+mn-ea"/>
          <a:cs typeface="Arial" pitchFamily="34" charset="0"/>
        </a:defRPr>
      </a:lvl1pPr>
      <a:extLst/>
    </p:titleStyle>
    <p:bodyStyle>
      <a:lvl1pPr marL="438912" indent="-320040" algn="l" rtl="0" eaLnBrk="1" latinLnBrk="0" hangingPunct="1">
        <a:spcBef>
          <a:spcPts val="600"/>
        </a:spcBef>
        <a:spcAft>
          <a:spcPts val="600"/>
        </a:spcAft>
        <a:buClrTx/>
        <a:buSzPct val="80000"/>
        <a:buFont typeface="Arial" panose="020B0604020202020204" pitchFamily="34" charset="0"/>
        <a:buChar char="»"/>
        <a:defRPr kumimoji="0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31520" indent="-274320" algn="l" rtl="0" eaLnBrk="1" latinLnBrk="0" hangingPunct="1">
        <a:spcBef>
          <a:spcPts val="600"/>
        </a:spcBef>
        <a:spcAft>
          <a:spcPts val="600"/>
        </a:spcAft>
        <a:buClr>
          <a:srgbClr val="007AC1"/>
        </a:buClr>
        <a:buSzPct val="90000"/>
        <a:buFont typeface="Arial" panose="020B0604020202020204" pitchFamily="34" charset="0"/>
        <a:buChar char="»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6696" indent="-228600" algn="l" rtl="0" eaLnBrk="1" latinLnBrk="0" hangingPunct="1">
        <a:spcBef>
          <a:spcPts val="600"/>
        </a:spcBef>
        <a:spcAft>
          <a:spcPts val="600"/>
        </a:spcAft>
        <a:buClr>
          <a:srgbClr val="8DC63F"/>
        </a:buClr>
        <a:buFont typeface="Arial" panose="020B0604020202020204" pitchFamily="34" charset="0"/>
        <a:buChar char="»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16152" indent="-182880" algn="l" rtl="0" eaLnBrk="1" latinLnBrk="0" hangingPunct="1">
        <a:spcBef>
          <a:spcPts val="600"/>
        </a:spcBef>
        <a:spcAft>
          <a:spcPts val="600"/>
        </a:spcAft>
        <a:buClr>
          <a:srgbClr val="630460"/>
        </a:buClr>
        <a:buFont typeface="Arial" panose="020B0604020202020204" pitchFamily="34" charset="0"/>
        <a:buChar char="»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26464" indent="-182880" algn="l" rtl="0" eaLnBrk="1" latinLnBrk="0" hangingPunct="1">
        <a:spcBef>
          <a:spcPts val="600"/>
        </a:spcBef>
        <a:spcAft>
          <a:spcPts val="600"/>
        </a:spcAft>
        <a:buClr>
          <a:srgbClr val="F3C716"/>
        </a:buClr>
        <a:buFont typeface="Arial" panose="020B0604020202020204" pitchFamily="34" charset="0"/>
        <a:buChar char="»"/>
        <a:defRPr kumimoji="0" lang="en-US" sz="16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itynavigator.org/index.cfm?bay=content.view&amp;cpid=1284" TargetMode="External"/><Relationship Id="rId2" Type="http://schemas.openxmlformats.org/officeDocument/2006/relationships/hyperlink" Target="http://www.nte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rban.org/" TargetMode="External"/><Relationship Id="rId4" Type="http://schemas.openxmlformats.org/officeDocument/2006/relationships/hyperlink" Target="http://www.councilofnonprofits.org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25.jpg@01CEF5B0.27665470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fionda@blumshapiro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059" y="673796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What Matters – </a:t>
            </a:r>
            <a:br>
              <a:rPr lang="en-US" dirty="0" smtClean="0"/>
            </a:br>
            <a:r>
              <a:rPr lang="en-US" dirty="0" smtClean="0"/>
              <a:t>Non-Profit Financial Metrics for Success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366" y="2924920"/>
            <a:ext cx="8077200" cy="1030391"/>
          </a:xfrm>
        </p:spPr>
        <p:txBody>
          <a:bodyPr>
            <a:normAutofit/>
          </a:bodyPr>
          <a:lstStyle/>
          <a:p>
            <a:r>
              <a:rPr lang="en-US" dirty="0"/>
              <a:t>Webinar Wednesday </a:t>
            </a:r>
            <a:r>
              <a:rPr lang="en-US" dirty="0" smtClean="0"/>
              <a:t>April 26, </a:t>
            </a:r>
            <a:r>
              <a:rPr lang="en-US" dirty="0" smtClean="0"/>
              <a:t>2017 </a:t>
            </a:r>
            <a:r>
              <a:rPr lang="en-US" dirty="0"/>
              <a:t>–  </a:t>
            </a:r>
            <a:r>
              <a:rPr lang="en-US" dirty="0" smtClean="0"/>
              <a:t>10:00 </a:t>
            </a:r>
            <a:r>
              <a:rPr lang="en-US" dirty="0" smtClean="0"/>
              <a:t>PM </a:t>
            </a:r>
            <a:r>
              <a:rPr lang="en-US" dirty="0"/>
              <a:t>EST</a:t>
            </a:r>
          </a:p>
          <a:p>
            <a:r>
              <a:rPr lang="en-US" dirty="0"/>
              <a:t>Presented by: David J. Fionda, MS, CPA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z="1400" smtClean="0">
                <a:solidFill>
                  <a:schemeClr val="tx1"/>
                </a:solidFill>
              </a:rPr>
              <a:pPr/>
              <a:t>1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 bwMode="auto">
          <a:xfrm>
            <a:off x="-8059" y="1405265"/>
            <a:ext cx="8961725" cy="5029202"/>
          </a:xfrm>
          <a:custGeom>
            <a:avLst/>
            <a:gdLst>
              <a:gd name="connsiteX0" fmla="*/ 0 w 5283200"/>
              <a:gd name="connsiteY0" fmla="*/ 2590800 h 2590800"/>
              <a:gd name="connsiteX1" fmla="*/ 4358640 w 5283200"/>
              <a:gd name="connsiteY1" fmla="*/ 284480 h 2590800"/>
              <a:gd name="connsiteX2" fmla="*/ 3881120 w 5283200"/>
              <a:gd name="connsiteY2" fmla="*/ 264160 h 2590800"/>
              <a:gd name="connsiteX3" fmla="*/ 4947920 w 5283200"/>
              <a:gd name="connsiteY3" fmla="*/ 0 h 2590800"/>
              <a:gd name="connsiteX4" fmla="*/ 5283200 w 5283200"/>
              <a:gd name="connsiteY4" fmla="*/ 579120 h 2590800"/>
              <a:gd name="connsiteX5" fmla="*/ 4897120 w 5283200"/>
              <a:gd name="connsiteY5" fmla="*/ 416560 h 2590800"/>
              <a:gd name="connsiteX6" fmla="*/ 3088640 w 5283200"/>
              <a:gd name="connsiteY6" fmla="*/ 2580640 h 2590800"/>
              <a:gd name="connsiteX7" fmla="*/ 0 w 5283200"/>
              <a:gd name="connsiteY7" fmla="*/ 2590800 h 2590800"/>
              <a:gd name="connsiteX0" fmla="*/ 0 w 5283200"/>
              <a:gd name="connsiteY0" fmla="*/ 2590800 h 2590800"/>
              <a:gd name="connsiteX1" fmla="*/ 4358640 w 5283200"/>
              <a:gd name="connsiteY1" fmla="*/ 284480 h 2590800"/>
              <a:gd name="connsiteX2" fmla="*/ 3881120 w 5283200"/>
              <a:gd name="connsiteY2" fmla="*/ 264160 h 2590800"/>
              <a:gd name="connsiteX3" fmla="*/ 4947920 w 5283200"/>
              <a:gd name="connsiteY3" fmla="*/ 0 h 2590800"/>
              <a:gd name="connsiteX4" fmla="*/ 5283200 w 5283200"/>
              <a:gd name="connsiteY4" fmla="*/ 579120 h 2590800"/>
              <a:gd name="connsiteX5" fmla="*/ 4897120 w 5283200"/>
              <a:gd name="connsiteY5" fmla="*/ 416560 h 2590800"/>
              <a:gd name="connsiteX6" fmla="*/ 3088640 w 5283200"/>
              <a:gd name="connsiteY6" fmla="*/ 2580640 h 2590800"/>
              <a:gd name="connsiteX7" fmla="*/ 0 w 5283200"/>
              <a:gd name="connsiteY7" fmla="*/ 2590800 h 2590800"/>
              <a:gd name="connsiteX0" fmla="*/ 0 w 5283200"/>
              <a:gd name="connsiteY0" fmla="*/ 2590800 h 2590800"/>
              <a:gd name="connsiteX1" fmla="*/ 4358640 w 5283200"/>
              <a:gd name="connsiteY1" fmla="*/ 284480 h 2590800"/>
              <a:gd name="connsiteX2" fmla="*/ 3881120 w 5283200"/>
              <a:gd name="connsiteY2" fmla="*/ 264160 h 2590800"/>
              <a:gd name="connsiteX3" fmla="*/ 5206901 w 5283200"/>
              <a:gd name="connsiteY3" fmla="*/ 0 h 2590800"/>
              <a:gd name="connsiteX4" fmla="*/ 5283200 w 5283200"/>
              <a:gd name="connsiteY4" fmla="*/ 579120 h 2590800"/>
              <a:gd name="connsiteX5" fmla="*/ 4897120 w 5283200"/>
              <a:gd name="connsiteY5" fmla="*/ 416560 h 2590800"/>
              <a:gd name="connsiteX6" fmla="*/ 3088640 w 5283200"/>
              <a:gd name="connsiteY6" fmla="*/ 2580640 h 2590800"/>
              <a:gd name="connsiteX7" fmla="*/ 0 w 5283200"/>
              <a:gd name="connsiteY7" fmla="*/ 2590800 h 2590800"/>
              <a:gd name="connsiteX0" fmla="*/ 0 w 5283200"/>
              <a:gd name="connsiteY0" fmla="*/ 2590800 h 2590800"/>
              <a:gd name="connsiteX1" fmla="*/ 4358640 w 5283200"/>
              <a:gd name="connsiteY1" fmla="*/ 284480 h 2590800"/>
              <a:gd name="connsiteX2" fmla="*/ 3881120 w 5283200"/>
              <a:gd name="connsiteY2" fmla="*/ 264160 h 2590800"/>
              <a:gd name="connsiteX3" fmla="*/ 5206901 w 5283200"/>
              <a:gd name="connsiteY3" fmla="*/ 0 h 2590800"/>
              <a:gd name="connsiteX4" fmla="*/ 5283200 w 5283200"/>
              <a:gd name="connsiteY4" fmla="*/ 579120 h 2590800"/>
              <a:gd name="connsiteX5" fmla="*/ 5052508 w 5283200"/>
              <a:gd name="connsiteY5" fmla="*/ 416560 h 2590800"/>
              <a:gd name="connsiteX6" fmla="*/ 3088640 w 5283200"/>
              <a:gd name="connsiteY6" fmla="*/ 2580640 h 2590800"/>
              <a:gd name="connsiteX7" fmla="*/ 0 w 5283200"/>
              <a:gd name="connsiteY7" fmla="*/ 2590800 h 2590800"/>
              <a:gd name="connsiteX0" fmla="*/ 0 w 5283200"/>
              <a:gd name="connsiteY0" fmla="*/ 2590800 h 2590800"/>
              <a:gd name="connsiteX1" fmla="*/ 4358640 w 5283200"/>
              <a:gd name="connsiteY1" fmla="*/ 284480 h 2590800"/>
              <a:gd name="connsiteX2" fmla="*/ 4036508 w 5283200"/>
              <a:gd name="connsiteY2" fmla="*/ 264160 h 2590800"/>
              <a:gd name="connsiteX3" fmla="*/ 5206901 w 5283200"/>
              <a:gd name="connsiteY3" fmla="*/ 0 h 2590800"/>
              <a:gd name="connsiteX4" fmla="*/ 5283200 w 5283200"/>
              <a:gd name="connsiteY4" fmla="*/ 579120 h 2590800"/>
              <a:gd name="connsiteX5" fmla="*/ 5052508 w 5283200"/>
              <a:gd name="connsiteY5" fmla="*/ 416560 h 2590800"/>
              <a:gd name="connsiteX6" fmla="*/ 3088640 w 5283200"/>
              <a:gd name="connsiteY6" fmla="*/ 2580640 h 2590800"/>
              <a:gd name="connsiteX7" fmla="*/ 0 w 5283200"/>
              <a:gd name="connsiteY7" fmla="*/ 2590800 h 2590800"/>
              <a:gd name="connsiteX0" fmla="*/ 0 w 5394860"/>
              <a:gd name="connsiteY0" fmla="*/ 2590800 h 2590800"/>
              <a:gd name="connsiteX1" fmla="*/ 4358640 w 5394860"/>
              <a:gd name="connsiteY1" fmla="*/ 284480 h 2590800"/>
              <a:gd name="connsiteX2" fmla="*/ 4036508 w 5394860"/>
              <a:gd name="connsiteY2" fmla="*/ 264160 h 2590800"/>
              <a:gd name="connsiteX3" fmla="*/ 5206901 w 5394860"/>
              <a:gd name="connsiteY3" fmla="*/ 0 h 2590800"/>
              <a:gd name="connsiteX4" fmla="*/ 5394860 w 5394860"/>
              <a:gd name="connsiteY4" fmla="*/ 579121 h 2590800"/>
              <a:gd name="connsiteX5" fmla="*/ 5052508 w 5394860"/>
              <a:gd name="connsiteY5" fmla="*/ 41656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358640 w 5394860"/>
              <a:gd name="connsiteY1" fmla="*/ 284480 h 2590800"/>
              <a:gd name="connsiteX2" fmla="*/ 4036508 w 5394860"/>
              <a:gd name="connsiteY2" fmla="*/ 264160 h 2590800"/>
              <a:gd name="connsiteX3" fmla="*/ 5206901 w 5394860"/>
              <a:gd name="connsiteY3" fmla="*/ 0 h 2590800"/>
              <a:gd name="connsiteX4" fmla="*/ 5394860 w 5394860"/>
              <a:gd name="connsiteY4" fmla="*/ 579121 h 2590800"/>
              <a:gd name="connsiteX5" fmla="*/ 5052508 w 5394860"/>
              <a:gd name="connsiteY5" fmla="*/ 41656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358640 w 5394860"/>
              <a:gd name="connsiteY1" fmla="*/ 284480 h 2590800"/>
              <a:gd name="connsiteX2" fmla="*/ 4036508 w 5394860"/>
              <a:gd name="connsiteY2" fmla="*/ 264160 h 2590800"/>
              <a:gd name="connsiteX3" fmla="*/ 5206901 w 5394860"/>
              <a:gd name="connsiteY3" fmla="*/ 0 h 2590800"/>
              <a:gd name="connsiteX4" fmla="*/ 5394860 w 5394860"/>
              <a:gd name="connsiteY4" fmla="*/ 579121 h 2590800"/>
              <a:gd name="connsiteX5" fmla="*/ 5052508 w 5394860"/>
              <a:gd name="connsiteY5" fmla="*/ 41656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559628 w 5394860"/>
              <a:gd name="connsiteY1" fmla="*/ 284480 h 2590800"/>
              <a:gd name="connsiteX2" fmla="*/ 4036508 w 5394860"/>
              <a:gd name="connsiteY2" fmla="*/ 264160 h 2590800"/>
              <a:gd name="connsiteX3" fmla="*/ 5206901 w 5394860"/>
              <a:gd name="connsiteY3" fmla="*/ 0 h 2590800"/>
              <a:gd name="connsiteX4" fmla="*/ 5394860 w 5394860"/>
              <a:gd name="connsiteY4" fmla="*/ 579121 h 2590800"/>
              <a:gd name="connsiteX5" fmla="*/ 5052508 w 5394860"/>
              <a:gd name="connsiteY5" fmla="*/ 41656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559628 w 5394860"/>
              <a:gd name="connsiteY1" fmla="*/ 284480 h 2590800"/>
              <a:gd name="connsiteX2" fmla="*/ 4207720 w 5394860"/>
              <a:gd name="connsiteY2" fmla="*/ 125743 h 2590800"/>
              <a:gd name="connsiteX3" fmla="*/ 5206901 w 5394860"/>
              <a:gd name="connsiteY3" fmla="*/ 0 h 2590800"/>
              <a:gd name="connsiteX4" fmla="*/ 5394860 w 5394860"/>
              <a:gd name="connsiteY4" fmla="*/ 579121 h 2590800"/>
              <a:gd name="connsiteX5" fmla="*/ 5052508 w 5394860"/>
              <a:gd name="connsiteY5" fmla="*/ 41656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206901 w 5394860"/>
              <a:gd name="connsiteY3" fmla="*/ 0 h 2590800"/>
              <a:gd name="connsiteX4" fmla="*/ 5394860 w 5394860"/>
              <a:gd name="connsiteY4" fmla="*/ 579121 h 2590800"/>
              <a:gd name="connsiteX5" fmla="*/ 5052508 w 5394860"/>
              <a:gd name="connsiteY5" fmla="*/ 41656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579121 h 2590800"/>
              <a:gd name="connsiteX5" fmla="*/ 5052508 w 5394860"/>
              <a:gd name="connsiteY5" fmla="*/ 41656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052508 w 5394860"/>
              <a:gd name="connsiteY5" fmla="*/ 41656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052508 w 5394860"/>
              <a:gd name="connsiteY5" fmla="*/ 278143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156724 w 5394860"/>
              <a:gd name="connsiteY5" fmla="*/ 278143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156724 w 5394860"/>
              <a:gd name="connsiteY5" fmla="*/ 278143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156724 w 5394860"/>
              <a:gd name="connsiteY5" fmla="*/ 361948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156724 w 5394860"/>
              <a:gd name="connsiteY5" fmla="*/ 361948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084612 w 5394860"/>
              <a:gd name="connsiteY5" fmla="*/ 27116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27116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271160 h 2590800"/>
              <a:gd name="connsiteX6" fmla="*/ 5161976 w 5394860"/>
              <a:gd name="connsiteY6" fmla="*/ 279349 h 2590800"/>
              <a:gd name="connsiteX7" fmla="*/ 3088640 w 5394860"/>
              <a:gd name="connsiteY7" fmla="*/ 2580640 h 2590800"/>
              <a:gd name="connsiteX8" fmla="*/ 0 w 5394860"/>
              <a:gd name="connsiteY8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271160 h 2590800"/>
              <a:gd name="connsiteX6" fmla="*/ 4903577 w 5394860"/>
              <a:gd name="connsiteY6" fmla="*/ 761226 h 2590800"/>
              <a:gd name="connsiteX7" fmla="*/ 3088640 w 5394860"/>
              <a:gd name="connsiteY7" fmla="*/ 2580640 h 2590800"/>
              <a:gd name="connsiteX8" fmla="*/ 0 w 5394860"/>
              <a:gd name="connsiteY8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27116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361949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6338"/>
              <a:gd name="connsiteY0" fmla="*/ 2590800 h 2590800"/>
              <a:gd name="connsiteX1" fmla="*/ 4656400 w 5396338"/>
              <a:gd name="connsiteY1" fmla="*/ 180667 h 2590800"/>
              <a:gd name="connsiteX2" fmla="*/ 4207720 w 5396338"/>
              <a:gd name="connsiteY2" fmla="*/ 125743 h 2590800"/>
              <a:gd name="connsiteX3" fmla="*/ 5117573 w 5396338"/>
              <a:gd name="connsiteY3" fmla="*/ 0 h 2590800"/>
              <a:gd name="connsiteX4" fmla="*/ 5394860 w 5396338"/>
              <a:gd name="connsiteY4" fmla="*/ 466657 h 2590800"/>
              <a:gd name="connsiteX5" fmla="*/ 5396338 w 5396338"/>
              <a:gd name="connsiteY5" fmla="*/ 460926 h 2590800"/>
              <a:gd name="connsiteX6" fmla="*/ 5162732 w 5396338"/>
              <a:gd name="connsiteY6" fmla="*/ 361949 h 2590800"/>
              <a:gd name="connsiteX7" fmla="*/ 3088640 w 5396338"/>
              <a:gd name="connsiteY7" fmla="*/ 2580640 h 2590800"/>
              <a:gd name="connsiteX8" fmla="*/ 0 w 5396338"/>
              <a:gd name="connsiteY8" fmla="*/ 2590800 h 2590800"/>
              <a:gd name="connsiteX0" fmla="*/ 0 w 5606170"/>
              <a:gd name="connsiteY0" fmla="*/ 2590800 h 2590800"/>
              <a:gd name="connsiteX1" fmla="*/ 4656400 w 5606170"/>
              <a:gd name="connsiteY1" fmla="*/ 180667 h 2590800"/>
              <a:gd name="connsiteX2" fmla="*/ 4207720 w 5606170"/>
              <a:gd name="connsiteY2" fmla="*/ 125743 h 2590800"/>
              <a:gd name="connsiteX3" fmla="*/ 5117573 w 5606170"/>
              <a:gd name="connsiteY3" fmla="*/ 0 h 2590800"/>
              <a:gd name="connsiteX4" fmla="*/ 5394860 w 5606170"/>
              <a:gd name="connsiteY4" fmla="*/ 466657 h 2590800"/>
              <a:gd name="connsiteX5" fmla="*/ 5396338 w 5606170"/>
              <a:gd name="connsiteY5" fmla="*/ 460926 h 2590800"/>
              <a:gd name="connsiteX6" fmla="*/ 5162732 w 5606170"/>
              <a:gd name="connsiteY6" fmla="*/ 361949 h 2590800"/>
              <a:gd name="connsiteX7" fmla="*/ 3088640 w 5606170"/>
              <a:gd name="connsiteY7" fmla="*/ 2580640 h 2590800"/>
              <a:gd name="connsiteX8" fmla="*/ 0 w 5606170"/>
              <a:gd name="connsiteY8" fmla="*/ 2590800 h 2590800"/>
              <a:gd name="connsiteX0" fmla="*/ 0 w 5547102"/>
              <a:gd name="connsiteY0" fmla="*/ 2590800 h 2590800"/>
              <a:gd name="connsiteX1" fmla="*/ 4656400 w 5547102"/>
              <a:gd name="connsiteY1" fmla="*/ 180667 h 2590800"/>
              <a:gd name="connsiteX2" fmla="*/ 4207720 w 5547102"/>
              <a:gd name="connsiteY2" fmla="*/ 125743 h 2590800"/>
              <a:gd name="connsiteX3" fmla="*/ 5117573 w 5547102"/>
              <a:gd name="connsiteY3" fmla="*/ 0 h 2590800"/>
              <a:gd name="connsiteX4" fmla="*/ 5394860 w 5547102"/>
              <a:gd name="connsiteY4" fmla="*/ 466657 h 2590800"/>
              <a:gd name="connsiteX5" fmla="*/ 5162732 w 5547102"/>
              <a:gd name="connsiteY5" fmla="*/ 361949 h 2590800"/>
              <a:gd name="connsiteX6" fmla="*/ 3088640 w 5547102"/>
              <a:gd name="connsiteY6" fmla="*/ 2580640 h 2590800"/>
              <a:gd name="connsiteX7" fmla="*/ 0 w 5547102"/>
              <a:gd name="connsiteY7" fmla="*/ 2590800 h 2590800"/>
              <a:gd name="connsiteX0" fmla="*/ 0 w 5558627"/>
              <a:gd name="connsiteY0" fmla="*/ 2590800 h 2590800"/>
              <a:gd name="connsiteX1" fmla="*/ 4656400 w 5558627"/>
              <a:gd name="connsiteY1" fmla="*/ 180667 h 2590800"/>
              <a:gd name="connsiteX2" fmla="*/ 4207720 w 5558627"/>
              <a:gd name="connsiteY2" fmla="*/ 125743 h 2590800"/>
              <a:gd name="connsiteX3" fmla="*/ 5117573 w 5558627"/>
              <a:gd name="connsiteY3" fmla="*/ 0 h 2590800"/>
              <a:gd name="connsiteX4" fmla="*/ 5394860 w 5558627"/>
              <a:gd name="connsiteY4" fmla="*/ 466657 h 2590800"/>
              <a:gd name="connsiteX5" fmla="*/ 5162732 w 5558627"/>
              <a:gd name="connsiteY5" fmla="*/ 361949 h 2590800"/>
              <a:gd name="connsiteX6" fmla="*/ 3088640 w 5558627"/>
              <a:gd name="connsiteY6" fmla="*/ 2580640 h 2590800"/>
              <a:gd name="connsiteX7" fmla="*/ 0 w 5558627"/>
              <a:gd name="connsiteY7" fmla="*/ 2590800 h 2590800"/>
              <a:gd name="connsiteX0" fmla="*/ 0 w 5547102"/>
              <a:gd name="connsiteY0" fmla="*/ 2590800 h 2590800"/>
              <a:gd name="connsiteX1" fmla="*/ 4656400 w 5547102"/>
              <a:gd name="connsiteY1" fmla="*/ 180667 h 2590800"/>
              <a:gd name="connsiteX2" fmla="*/ 4207720 w 5547102"/>
              <a:gd name="connsiteY2" fmla="*/ 125743 h 2590800"/>
              <a:gd name="connsiteX3" fmla="*/ 5117573 w 5547102"/>
              <a:gd name="connsiteY3" fmla="*/ 0 h 2590800"/>
              <a:gd name="connsiteX4" fmla="*/ 5394860 w 5547102"/>
              <a:gd name="connsiteY4" fmla="*/ 466657 h 2590800"/>
              <a:gd name="connsiteX5" fmla="*/ 5162732 w 5547102"/>
              <a:gd name="connsiteY5" fmla="*/ 361949 h 2590800"/>
              <a:gd name="connsiteX6" fmla="*/ 3088640 w 5547102"/>
              <a:gd name="connsiteY6" fmla="*/ 2580640 h 2590800"/>
              <a:gd name="connsiteX7" fmla="*/ 0 w 5547102"/>
              <a:gd name="connsiteY7" fmla="*/ 2590800 h 2590800"/>
              <a:gd name="connsiteX0" fmla="*/ 0 w 5705053"/>
              <a:gd name="connsiteY0" fmla="*/ 2590800 h 2590800"/>
              <a:gd name="connsiteX1" fmla="*/ 4656400 w 5705053"/>
              <a:gd name="connsiteY1" fmla="*/ 180667 h 2590800"/>
              <a:gd name="connsiteX2" fmla="*/ 4207720 w 5705053"/>
              <a:gd name="connsiteY2" fmla="*/ 125743 h 2590800"/>
              <a:gd name="connsiteX3" fmla="*/ 5117573 w 5705053"/>
              <a:gd name="connsiteY3" fmla="*/ 0 h 2590800"/>
              <a:gd name="connsiteX4" fmla="*/ 5394860 w 5705053"/>
              <a:gd name="connsiteY4" fmla="*/ 466657 h 2590800"/>
              <a:gd name="connsiteX5" fmla="*/ 5162732 w 5705053"/>
              <a:gd name="connsiteY5" fmla="*/ 361949 h 2590800"/>
              <a:gd name="connsiteX6" fmla="*/ 3088640 w 5705053"/>
              <a:gd name="connsiteY6" fmla="*/ 2580640 h 2590800"/>
              <a:gd name="connsiteX7" fmla="*/ 0 w 5705053"/>
              <a:gd name="connsiteY7" fmla="*/ 2590800 h 2590800"/>
              <a:gd name="connsiteX0" fmla="*/ 0 w 5705053"/>
              <a:gd name="connsiteY0" fmla="*/ 2590800 h 2590800"/>
              <a:gd name="connsiteX1" fmla="*/ 4656400 w 5705053"/>
              <a:gd name="connsiteY1" fmla="*/ 180667 h 2590800"/>
              <a:gd name="connsiteX2" fmla="*/ 4207720 w 5705053"/>
              <a:gd name="connsiteY2" fmla="*/ 125743 h 2590800"/>
              <a:gd name="connsiteX3" fmla="*/ 5117573 w 5705053"/>
              <a:gd name="connsiteY3" fmla="*/ 0 h 2590800"/>
              <a:gd name="connsiteX4" fmla="*/ 5394860 w 5705053"/>
              <a:gd name="connsiteY4" fmla="*/ 466657 h 2590800"/>
              <a:gd name="connsiteX5" fmla="*/ 5162732 w 5705053"/>
              <a:gd name="connsiteY5" fmla="*/ 361949 h 2590800"/>
              <a:gd name="connsiteX6" fmla="*/ 3088640 w 5705053"/>
              <a:gd name="connsiteY6" fmla="*/ 2580640 h 2590800"/>
              <a:gd name="connsiteX7" fmla="*/ 0 w 5705053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361949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361949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4952407 w 5394860"/>
              <a:gd name="connsiteY5" fmla="*/ 201323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4952407 w 5394860"/>
              <a:gd name="connsiteY5" fmla="*/ 201323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408889"/>
              <a:gd name="connsiteY0" fmla="*/ 2590800 h 2590800"/>
              <a:gd name="connsiteX1" fmla="*/ 4656400 w 5408889"/>
              <a:gd name="connsiteY1" fmla="*/ 180667 h 2590800"/>
              <a:gd name="connsiteX2" fmla="*/ 4207720 w 5408889"/>
              <a:gd name="connsiteY2" fmla="*/ 125743 h 2590800"/>
              <a:gd name="connsiteX3" fmla="*/ 5117573 w 5408889"/>
              <a:gd name="connsiteY3" fmla="*/ 0 h 2590800"/>
              <a:gd name="connsiteX4" fmla="*/ 5394860 w 5408889"/>
              <a:gd name="connsiteY4" fmla="*/ 466657 h 2590800"/>
              <a:gd name="connsiteX5" fmla="*/ 5162732 w 5408889"/>
              <a:gd name="connsiteY5" fmla="*/ 327030 h 2590800"/>
              <a:gd name="connsiteX6" fmla="*/ 3088640 w 5408889"/>
              <a:gd name="connsiteY6" fmla="*/ 2580640 h 2590800"/>
              <a:gd name="connsiteX7" fmla="*/ 0 w 5408889"/>
              <a:gd name="connsiteY7" fmla="*/ 2590800 h 2590800"/>
              <a:gd name="connsiteX0" fmla="*/ 0 w 5408889"/>
              <a:gd name="connsiteY0" fmla="*/ 2590800 h 2590800"/>
              <a:gd name="connsiteX1" fmla="*/ 4656400 w 5408889"/>
              <a:gd name="connsiteY1" fmla="*/ 180667 h 2590800"/>
              <a:gd name="connsiteX2" fmla="*/ 4207720 w 5408889"/>
              <a:gd name="connsiteY2" fmla="*/ 125743 h 2590800"/>
              <a:gd name="connsiteX3" fmla="*/ 5201703 w 5408889"/>
              <a:gd name="connsiteY3" fmla="*/ 0 h 2590800"/>
              <a:gd name="connsiteX4" fmla="*/ 5394860 w 5408889"/>
              <a:gd name="connsiteY4" fmla="*/ 466657 h 2590800"/>
              <a:gd name="connsiteX5" fmla="*/ 5162732 w 5408889"/>
              <a:gd name="connsiteY5" fmla="*/ 327030 h 2590800"/>
              <a:gd name="connsiteX6" fmla="*/ 3088640 w 5408889"/>
              <a:gd name="connsiteY6" fmla="*/ 2580640 h 2590800"/>
              <a:gd name="connsiteX7" fmla="*/ 0 w 5408889"/>
              <a:gd name="connsiteY7" fmla="*/ 2590800 h 2590800"/>
              <a:gd name="connsiteX0" fmla="*/ 0 w 5408889"/>
              <a:gd name="connsiteY0" fmla="*/ 2590800 h 2590800"/>
              <a:gd name="connsiteX1" fmla="*/ 4656400 w 5408889"/>
              <a:gd name="connsiteY1" fmla="*/ 180667 h 2590800"/>
              <a:gd name="connsiteX2" fmla="*/ 4207720 w 5408889"/>
              <a:gd name="connsiteY2" fmla="*/ 125743 h 2590800"/>
              <a:gd name="connsiteX3" fmla="*/ 5201703 w 5408889"/>
              <a:gd name="connsiteY3" fmla="*/ 0 h 2590800"/>
              <a:gd name="connsiteX4" fmla="*/ 5394860 w 5408889"/>
              <a:gd name="connsiteY4" fmla="*/ 466657 h 2590800"/>
              <a:gd name="connsiteX5" fmla="*/ 5162732 w 5408889"/>
              <a:gd name="connsiteY5" fmla="*/ 327030 h 2590800"/>
              <a:gd name="connsiteX6" fmla="*/ 3088640 w 5408889"/>
              <a:gd name="connsiteY6" fmla="*/ 2580640 h 2590800"/>
              <a:gd name="connsiteX7" fmla="*/ 0 w 5408889"/>
              <a:gd name="connsiteY7" fmla="*/ 2590800 h 2590800"/>
              <a:gd name="connsiteX0" fmla="*/ 0 w 5408889"/>
              <a:gd name="connsiteY0" fmla="*/ 2590800 h 2590800"/>
              <a:gd name="connsiteX1" fmla="*/ 4656400 w 5408889"/>
              <a:gd name="connsiteY1" fmla="*/ 180667 h 2590800"/>
              <a:gd name="connsiteX2" fmla="*/ 4207720 w 5408889"/>
              <a:gd name="connsiteY2" fmla="*/ 125743 h 2590800"/>
              <a:gd name="connsiteX3" fmla="*/ 5201703 w 5408889"/>
              <a:gd name="connsiteY3" fmla="*/ 0 h 2590800"/>
              <a:gd name="connsiteX4" fmla="*/ 5394860 w 5408889"/>
              <a:gd name="connsiteY4" fmla="*/ 466657 h 2590800"/>
              <a:gd name="connsiteX5" fmla="*/ 5162732 w 5408889"/>
              <a:gd name="connsiteY5" fmla="*/ 327030 h 2590800"/>
              <a:gd name="connsiteX6" fmla="*/ 3088640 w 5408889"/>
              <a:gd name="connsiteY6" fmla="*/ 2580640 h 2590800"/>
              <a:gd name="connsiteX7" fmla="*/ 0 w 5408889"/>
              <a:gd name="connsiteY7" fmla="*/ 2590800 h 2590800"/>
              <a:gd name="connsiteX0" fmla="*/ 0 w 5408889"/>
              <a:gd name="connsiteY0" fmla="*/ 2590800 h 2590800"/>
              <a:gd name="connsiteX1" fmla="*/ 4656400 w 5408889"/>
              <a:gd name="connsiteY1" fmla="*/ 180667 h 2590800"/>
              <a:gd name="connsiteX2" fmla="*/ 4207720 w 5408889"/>
              <a:gd name="connsiteY2" fmla="*/ 125743 h 2590800"/>
              <a:gd name="connsiteX3" fmla="*/ 5201703 w 5408889"/>
              <a:gd name="connsiteY3" fmla="*/ 0 h 2590800"/>
              <a:gd name="connsiteX4" fmla="*/ 5394860 w 5408889"/>
              <a:gd name="connsiteY4" fmla="*/ 466657 h 2590800"/>
              <a:gd name="connsiteX5" fmla="*/ 5162732 w 5408889"/>
              <a:gd name="connsiteY5" fmla="*/ 327030 h 2590800"/>
              <a:gd name="connsiteX6" fmla="*/ 3088640 w 5408889"/>
              <a:gd name="connsiteY6" fmla="*/ 2580640 h 2590800"/>
              <a:gd name="connsiteX7" fmla="*/ 0 w 5408889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20170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32703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20170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32703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20170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32703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20170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32703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20170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32703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20170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32703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20170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32703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201703 w 5394860"/>
              <a:gd name="connsiteY3" fmla="*/ 0 h 2590800"/>
              <a:gd name="connsiteX4" fmla="*/ 5394860 w 5394860"/>
              <a:gd name="connsiteY4" fmla="*/ 466657 h 2590800"/>
              <a:gd name="connsiteX5" fmla="*/ 5119182 w 5394860"/>
              <a:gd name="connsiteY5" fmla="*/ 318153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721725 w 5394860"/>
              <a:gd name="connsiteY1" fmla="*/ 225049 h 2590800"/>
              <a:gd name="connsiteX2" fmla="*/ 4207720 w 5394860"/>
              <a:gd name="connsiteY2" fmla="*/ 125743 h 2590800"/>
              <a:gd name="connsiteX3" fmla="*/ 5201703 w 5394860"/>
              <a:gd name="connsiteY3" fmla="*/ 0 h 2590800"/>
              <a:gd name="connsiteX4" fmla="*/ 5394860 w 5394860"/>
              <a:gd name="connsiteY4" fmla="*/ 466657 h 2590800"/>
              <a:gd name="connsiteX5" fmla="*/ 5119182 w 5394860"/>
              <a:gd name="connsiteY5" fmla="*/ 318153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721725 w 5394860"/>
              <a:gd name="connsiteY1" fmla="*/ 225049 h 2590800"/>
              <a:gd name="connsiteX2" fmla="*/ 4323853 w 5394860"/>
              <a:gd name="connsiteY2" fmla="*/ 134619 h 2590800"/>
              <a:gd name="connsiteX3" fmla="*/ 5201703 w 5394860"/>
              <a:gd name="connsiteY3" fmla="*/ 0 h 2590800"/>
              <a:gd name="connsiteX4" fmla="*/ 5394860 w 5394860"/>
              <a:gd name="connsiteY4" fmla="*/ 466657 h 2590800"/>
              <a:gd name="connsiteX5" fmla="*/ 5119182 w 5394860"/>
              <a:gd name="connsiteY5" fmla="*/ 318153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55294 h 2555294"/>
              <a:gd name="connsiteX1" fmla="*/ 4721725 w 5394860"/>
              <a:gd name="connsiteY1" fmla="*/ 189543 h 2555294"/>
              <a:gd name="connsiteX2" fmla="*/ 4323853 w 5394860"/>
              <a:gd name="connsiteY2" fmla="*/ 99113 h 2555294"/>
              <a:gd name="connsiteX3" fmla="*/ 5129120 w 5394860"/>
              <a:gd name="connsiteY3" fmla="*/ 0 h 2555294"/>
              <a:gd name="connsiteX4" fmla="*/ 5394860 w 5394860"/>
              <a:gd name="connsiteY4" fmla="*/ 431151 h 2555294"/>
              <a:gd name="connsiteX5" fmla="*/ 5119182 w 5394860"/>
              <a:gd name="connsiteY5" fmla="*/ 282647 h 2555294"/>
              <a:gd name="connsiteX6" fmla="*/ 3088640 w 5394860"/>
              <a:gd name="connsiteY6" fmla="*/ 2545134 h 2555294"/>
              <a:gd name="connsiteX7" fmla="*/ 0 w 5394860"/>
              <a:gd name="connsiteY7" fmla="*/ 2555294 h 2555294"/>
              <a:gd name="connsiteX0" fmla="*/ 0 w 5394860"/>
              <a:gd name="connsiteY0" fmla="*/ 2555294 h 2555294"/>
              <a:gd name="connsiteX1" fmla="*/ 4721725 w 5394860"/>
              <a:gd name="connsiteY1" fmla="*/ 189543 h 2555294"/>
              <a:gd name="connsiteX2" fmla="*/ 4323853 w 5394860"/>
              <a:gd name="connsiteY2" fmla="*/ 99113 h 2555294"/>
              <a:gd name="connsiteX3" fmla="*/ 5129120 w 5394860"/>
              <a:gd name="connsiteY3" fmla="*/ 0 h 2555294"/>
              <a:gd name="connsiteX4" fmla="*/ 5394860 w 5394860"/>
              <a:gd name="connsiteY4" fmla="*/ 431151 h 2555294"/>
              <a:gd name="connsiteX5" fmla="*/ 5119182 w 5394860"/>
              <a:gd name="connsiteY5" fmla="*/ 282647 h 2555294"/>
              <a:gd name="connsiteX6" fmla="*/ 3088640 w 5394860"/>
              <a:gd name="connsiteY6" fmla="*/ 2545134 h 2555294"/>
              <a:gd name="connsiteX7" fmla="*/ 0 w 5394860"/>
              <a:gd name="connsiteY7" fmla="*/ 2555294 h 2555294"/>
              <a:gd name="connsiteX0" fmla="*/ 0 w 5394860"/>
              <a:gd name="connsiteY0" fmla="*/ 2555294 h 2555294"/>
              <a:gd name="connsiteX1" fmla="*/ 4721725 w 5394860"/>
              <a:gd name="connsiteY1" fmla="*/ 189543 h 2555294"/>
              <a:gd name="connsiteX2" fmla="*/ 4323853 w 5394860"/>
              <a:gd name="connsiteY2" fmla="*/ 99113 h 2555294"/>
              <a:gd name="connsiteX3" fmla="*/ 5129120 w 5394860"/>
              <a:gd name="connsiteY3" fmla="*/ 0 h 2555294"/>
              <a:gd name="connsiteX4" fmla="*/ 5394860 w 5394860"/>
              <a:gd name="connsiteY4" fmla="*/ 431151 h 2555294"/>
              <a:gd name="connsiteX5" fmla="*/ 5119182 w 5394860"/>
              <a:gd name="connsiteY5" fmla="*/ 282647 h 2555294"/>
              <a:gd name="connsiteX6" fmla="*/ 3088640 w 5394860"/>
              <a:gd name="connsiteY6" fmla="*/ 2545134 h 2555294"/>
              <a:gd name="connsiteX7" fmla="*/ 0 w 5394860"/>
              <a:gd name="connsiteY7" fmla="*/ 2555294 h 2555294"/>
              <a:gd name="connsiteX0" fmla="*/ 0 w 5394860"/>
              <a:gd name="connsiteY0" fmla="*/ 2555294 h 2555294"/>
              <a:gd name="connsiteX1" fmla="*/ 4721725 w 5394860"/>
              <a:gd name="connsiteY1" fmla="*/ 189543 h 2555294"/>
              <a:gd name="connsiteX2" fmla="*/ 4323853 w 5394860"/>
              <a:gd name="connsiteY2" fmla="*/ 99113 h 2555294"/>
              <a:gd name="connsiteX3" fmla="*/ 5129120 w 5394860"/>
              <a:gd name="connsiteY3" fmla="*/ 0 h 2555294"/>
              <a:gd name="connsiteX4" fmla="*/ 5394860 w 5394860"/>
              <a:gd name="connsiteY4" fmla="*/ 431151 h 2555294"/>
              <a:gd name="connsiteX5" fmla="*/ 5090149 w 5394860"/>
              <a:gd name="connsiteY5" fmla="*/ 309276 h 2555294"/>
              <a:gd name="connsiteX6" fmla="*/ 3088640 w 5394860"/>
              <a:gd name="connsiteY6" fmla="*/ 2545134 h 2555294"/>
              <a:gd name="connsiteX7" fmla="*/ 0 w 5394860"/>
              <a:gd name="connsiteY7" fmla="*/ 2555294 h 2555294"/>
              <a:gd name="connsiteX0" fmla="*/ 0 w 5394860"/>
              <a:gd name="connsiteY0" fmla="*/ 2555294 h 2555294"/>
              <a:gd name="connsiteX1" fmla="*/ 4721725 w 5394860"/>
              <a:gd name="connsiteY1" fmla="*/ 189543 h 2555294"/>
              <a:gd name="connsiteX2" fmla="*/ 4323853 w 5394860"/>
              <a:gd name="connsiteY2" fmla="*/ 99113 h 2555294"/>
              <a:gd name="connsiteX3" fmla="*/ 5129120 w 5394860"/>
              <a:gd name="connsiteY3" fmla="*/ 0 h 2555294"/>
              <a:gd name="connsiteX4" fmla="*/ 5394860 w 5394860"/>
              <a:gd name="connsiteY4" fmla="*/ 431151 h 2555294"/>
              <a:gd name="connsiteX5" fmla="*/ 5090149 w 5394860"/>
              <a:gd name="connsiteY5" fmla="*/ 309276 h 2555294"/>
              <a:gd name="connsiteX6" fmla="*/ 3088640 w 5394860"/>
              <a:gd name="connsiteY6" fmla="*/ 2545134 h 2555294"/>
              <a:gd name="connsiteX7" fmla="*/ 0 w 5394860"/>
              <a:gd name="connsiteY7" fmla="*/ 2555294 h 2555294"/>
              <a:gd name="connsiteX0" fmla="*/ 0 w 5394860"/>
              <a:gd name="connsiteY0" fmla="*/ 2555294 h 2555294"/>
              <a:gd name="connsiteX1" fmla="*/ 4721725 w 5394860"/>
              <a:gd name="connsiteY1" fmla="*/ 189543 h 2555294"/>
              <a:gd name="connsiteX2" fmla="*/ 4323853 w 5394860"/>
              <a:gd name="connsiteY2" fmla="*/ 99113 h 2555294"/>
              <a:gd name="connsiteX3" fmla="*/ 5129120 w 5394860"/>
              <a:gd name="connsiteY3" fmla="*/ 0 h 2555294"/>
              <a:gd name="connsiteX4" fmla="*/ 5394860 w 5394860"/>
              <a:gd name="connsiteY4" fmla="*/ 431151 h 2555294"/>
              <a:gd name="connsiteX5" fmla="*/ 5090149 w 5394860"/>
              <a:gd name="connsiteY5" fmla="*/ 309276 h 2555294"/>
              <a:gd name="connsiteX6" fmla="*/ 3088640 w 5394860"/>
              <a:gd name="connsiteY6" fmla="*/ 2545134 h 2555294"/>
              <a:gd name="connsiteX7" fmla="*/ 0 w 5394860"/>
              <a:gd name="connsiteY7" fmla="*/ 2555294 h 2555294"/>
              <a:gd name="connsiteX0" fmla="*/ 0 w 5394860"/>
              <a:gd name="connsiteY0" fmla="*/ 2555294 h 2555294"/>
              <a:gd name="connsiteX1" fmla="*/ 4721725 w 5394860"/>
              <a:gd name="connsiteY1" fmla="*/ 189543 h 2555294"/>
              <a:gd name="connsiteX2" fmla="*/ 4323853 w 5394860"/>
              <a:gd name="connsiteY2" fmla="*/ 99113 h 2555294"/>
              <a:gd name="connsiteX3" fmla="*/ 5129120 w 5394860"/>
              <a:gd name="connsiteY3" fmla="*/ 0 h 2555294"/>
              <a:gd name="connsiteX4" fmla="*/ 5394860 w 5394860"/>
              <a:gd name="connsiteY4" fmla="*/ 431151 h 2555294"/>
              <a:gd name="connsiteX5" fmla="*/ 5090149 w 5394860"/>
              <a:gd name="connsiteY5" fmla="*/ 309276 h 2555294"/>
              <a:gd name="connsiteX6" fmla="*/ 3088640 w 5394860"/>
              <a:gd name="connsiteY6" fmla="*/ 2545134 h 2555294"/>
              <a:gd name="connsiteX7" fmla="*/ 0 w 5394860"/>
              <a:gd name="connsiteY7" fmla="*/ 2555294 h 2555294"/>
              <a:gd name="connsiteX0" fmla="*/ 0 w 5394860"/>
              <a:gd name="connsiteY0" fmla="*/ 2555294 h 2555294"/>
              <a:gd name="connsiteX1" fmla="*/ 4721725 w 5394860"/>
              <a:gd name="connsiteY1" fmla="*/ 189543 h 2555294"/>
              <a:gd name="connsiteX2" fmla="*/ 4323853 w 5394860"/>
              <a:gd name="connsiteY2" fmla="*/ 99113 h 2555294"/>
              <a:gd name="connsiteX3" fmla="*/ 5129120 w 5394860"/>
              <a:gd name="connsiteY3" fmla="*/ 0 h 2555294"/>
              <a:gd name="connsiteX4" fmla="*/ 5394860 w 5394860"/>
              <a:gd name="connsiteY4" fmla="*/ 431151 h 2555294"/>
              <a:gd name="connsiteX5" fmla="*/ 5090149 w 5394860"/>
              <a:gd name="connsiteY5" fmla="*/ 309276 h 2555294"/>
              <a:gd name="connsiteX6" fmla="*/ 3088640 w 5394860"/>
              <a:gd name="connsiteY6" fmla="*/ 2545134 h 2555294"/>
              <a:gd name="connsiteX7" fmla="*/ 0 w 5394860"/>
              <a:gd name="connsiteY7" fmla="*/ 2555294 h 2555294"/>
              <a:gd name="connsiteX0" fmla="*/ 0 w 5394860"/>
              <a:gd name="connsiteY0" fmla="*/ 2577082 h 2577082"/>
              <a:gd name="connsiteX1" fmla="*/ 4721725 w 5394860"/>
              <a:gd name="connsiteY1" fmla="*/ 211331 h 2577082"/>
              <a:gd name="connsiteX2" fmla="*/ 4323853 w 5394860"/>
              <a:gd name="connsiteY2" fmla="*/ 120901 h 2577082"/>
              <a:gd name="connsiteX3" fmla="*/ 5048949 w 5394860"/>
              <a:gd name="connsiteY3" fmla="*/ 0 h 2577082"/>
              <a:gd name="connsiteX4" fmla="*/ 5394860 w 5394860"/>
              <a:gd name="connsiteY4" fmla="*/ 452939 h 2577082"/>
              <a:gd name="connsiteX5" fmla="*/ 5090149 w 5394860"/>
              <a:gd name="connsiteY5" fmla="*/ 331064 h 2577082"/>
              <a:gd name="connsiteX6" fmla="*/ 3088640 w 5394860"/>
              <a:gd name="connsiteY6" fmla="*/ 2566922 h 2577082"/>
              <a:gd name="connsiteX7" fmla="*/ 0 w 5394860"/>
              <a:gd name="connsiteY7" fmla="*/ 2577082 h 257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4860" h="2577082">
                <a:moveTo>
                  <a:pt x="0" y="2577082"/>
                </a:moveTo>
                <a:cubicBezTo>
                  <a:pt x="456130" y="1187863"/>
                  <a:pt x="3953488" y="1130101"/>
                  <a:pt x="4721725" y="211331"/>
                </a:cubicBezTo>
                <a:lnTo>
                  <a:pt x="4323853" y="120901"/>
                </a:lnTo>
                <a:lnTo>
                  <a:pt x="5048949" y="0"/>
                </a:lnTo>
                <a:cubicBezTo>
                  <a:pt x="5141614" y="148568"/>
                  <a:pt x="5290176" y="283420"/>
                  <a:pt x="5394860" y="452939"/>
                </a:cubicBezTo>
                <a:lnTo>
                  <a:pt x="5090149" y="331064"/>
                </a:lnTo>
                <a:cubicBezTo>
                  <a:pt x="4529435" y="1179908"/>
                  <a:pt x="2981591" y="1771337"/>
                  <a:pt x="3088640" y="2566922"/>
                </a:cubicBezTo>
                <a:lnTo>
                  <a:pt x="0" y="2577082"/>
                </a:lnTo>
                <a:close/>
              </a:path>
            </a:pathLst>
          </a:custGeom>
          <a:gradFill flip="none" rotWithShape="1">
            <a:gsLst>
              <a:gs pos="0">
                <a:srgbClr val="007AC1">
                  <a:alpha val="0"/>
                </a:srgbClr>
              </a:gs>
              <a:gs pos="82000">
                <a:srgbClr val="007AC1">
                  <a:alpha val="50000"/>
                </a:srgbClr>
              </a:gs>
              <a:gs pos="100000">
                <a:srgbClr val="007AC1"/>
              </a:gs>
            </a:gsLst>
            <a:lin ang="172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Metrics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945"/>
            <a:ext cx="8335108" cy="5215096"/>
          </a:xfrm>
        </p:spPr>
        <p:txBody>
          <a:bodyPr/>
          <a:lstStyle/>
          <a:p>
            <a:r>
              <a:rPr lang="en-US" dirty="0"/>
              <a:t>Demonstrate Accountability and </a:t>
            </a:r>
            <a:br>
              <a:rPr lang="en-US" dirty="0"/>
            </a:br>
            <a:r>
              <a:rPr lang="en-US" dirty="0"/>
              <a:t>Transparency</a:t>
            </a:r>
          </a:p>
          <a:p>
            <a:r>
              <a:rPr lang="en-US" dirty="0"/>
              <a:t>Define Outcome Indicators</a:t>
            </a:r>
          </a:p>
          <a:p>
            <a:r>
              <a:rPr lang="en-US" dirty="0"/>
              <a:t>Balance Organizational Health </a:t>
            </a:r>
            <a:br>
              <a:rPr lang="en-US" dirty="0"/>
            </a:br>
            <a:r>
              <a:rPr lang="en-US" dirty="0"/>
              <a:t>and Sustainability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149"/>
            <a:ext cx="27432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88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029200" y="609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59229" y="-76592"/>
            <a:ext cx="10450285" cy="7021677"/>
          </a:xfrm>
          <a:prstGeom prst="rect">
            <a:avLst/>
          </a:prstGeom>
          <a:solidFill>
            <a:srgbClr val="00517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55172" y="3091542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POLL QUESTION #2</a:t>
            </a:r>
          </a:p>
        </p:txBody>
      </p:sp>
    </p:spTree>
    <p:extLst>
      <p:ext uri="{BB962C8B-B14F-4D97-AF65-F5344CB8AC3E}">
        <p14:creationId xmlns:p14="http://schemas.microsoft.com/office/powerpoint/2010/main" val="28467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Kinsey Strategic Planning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ounded Rectangle 15"/>
          <p:cNvSpPr/>
          <p:nvPr/>
        </p:nvSpPr>
        <p:spPr bwMode="gray">
          <a:xfrm>
            <a:off x="6017873" y="4409127"/>
            <a:ext cx="1828800" cy="1295400"/>
          </a:xfrm>
          <a:prstGeom prst="roundRect">
            <a:avLst/>
          </a:prstGeom>
          <a:solidFill>
            <a:srgbClr val="007AC1"/>
          </a:solidFill>
          <a:ln w="57150"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Tactics &amp; Activities </a:t>
            </a:r>
          </a:p>
        </p:txBody>
      </p:sp>
      <p:sp>
        <p:nvSpPr>
          <p:cNvPr id="6" name="Rounded Rectangle 13"/>
          <p:cNvSpPr/>
          <p:nvPr/>
        </p:nvSpPr>
        <p:spPr bwMode="gray">
          <a:xfrm>
            <a:off x="856937" y="1448421"/>
            <a:ext cx="1828800" cy="1295400"/>
          </a:xfrm>
          <a:prstGeom prst="roundRect">
            <a:avLst/>
          </a:prstGeom>
          <a:solidFill>
            <a:srgbClr val="007AC1"/>
          </a:solidFill>
          <a:ln w="57150"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&amp; Vision</a:t>
            </a:r>
          </a:p>
        </p:txBody>
      </p:sp>
      <p:sp>
        <p:nvSpPr>
          <p:cNvPr id="7" name="Rounded Rectangle 14"/>
          <p:cNvSpPr/>
          <p:nvPr/>
        </p:nvSpPr>
        <p:spPr bwMode="gray">
          <a:xfrm>
            <a:off x="3367662" y="2743821"/>
            <a:ext cx="1828800" cy="1295400"/>
          </a:xfrm>
          <a:prstGeom prst="roundRect">
            <a:avLst/>
          </a:prstGeom>
          <a:solidFill>
            <a:srgbClr val="007AC1"/>
          </a:solidFill>
          <a:ln w="57150"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&amp; Strategies</a:t>
            </a:r>
          </a:p>
        </p:txBody>
      </p:sp>
    </p:spTree>
    <p:extLst>
      <p:ext uri="{BB962C8B-B14F-4D97-AF65-F5344CB8AC3E}">
        <p14:creationId xmlns:p14="http://schemas.microsoft.com/office/powerpoint/2010/main" val="2102926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Conservancy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9" y="2553022"/>
            <a:ext cx="2479019" cy="71385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66" y="1081974"/>
            <a:ext cx="5302048" cy="505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952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Metrics to Your Vision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856937" y="1138455"/>
            <a:ext cx="7620985" cy="4240608"/>
            <a:chOff x="527330" y="1106556"/>
            <a:chExt cx="7620985" cy="4240608"/>
          </a:xfrm>
        </p:grpSpPr>
        <p:sp>
          <p:nvSpPr>
            <p:cNvPr id="18" name="Rounded Rectangle 15"/>
            <p:cNvSpPr/>
            <p:nvPr/>
          </p:nvSpPr>
          <p:spPr bwMode="gray">
            <a:xfrm>
              <a:off x="527330" y="4051764"/>
              <a:ext cx="1828800" cy="1295400"/>
            </a:xfrm>
            <a:prstGeom prst="roundRect">
              <a:avLst/>
            </a:prstGeom>
            <a:solidFill>
              <a:srgbClr val="007AC1"/>
            </a:solidFill>
            <a:ln w="57150">
              <a:noFill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Tactics &amp; Activities 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27330" y="1106556"/>
              <a:ext cx="1828800" cy="1676400"/>
              <a:chOff x="685800" y="1219200"/>
              <a:chExt cx="1828800" cy="1676400"/>
            </a:xfrm>
            <a:solidFill>
              <a:srgbClr val="007AC1"/>
            </a:solidFill>
          </p:grpSpPr>
          <p:sp>
            <p:nvSpPr>
              <p:cNvPr id="20" name="Rounded Rectangle 13"/>
              <p:cNvSpPr/>
              <p:nvPr/>
            </p:nvSpPr>
            <p:spPr bwMode="gray">
              <a:xfrm>
                <a:off x="685800" y="1219200"/>
                <a:ext cx="1828800" cy="1295400"/>
              </a:xfrm>
              <a:prstGeom prst="roundRect">
                <a:avLst/>
              </a:prstGeom>
              <a:grpFill/>
              <a:ln w="57150">
                <a:noFill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lIns="91440" rtlCol="0" anchor="ctr" anchorCtr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Mission &amp; Vision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>
                <a:off x="1600200" y="2362200"/>
                <a:ext cx="0" cy="533400"/>
              </a:xfrm>
              <a:prstGeom prst="line">
                <a:avLst/>
              </a:prstGeom>
              <a:grpFill/>
              <a:ln w="76200" cap="rnd" cmpd="sng" algn="ctr">
                <a:noFill/>
                <a:prstDash val="solid"/>
                <a:round/>
                <a:headEnd type="none" w="med" len="med"/>
                <a:tailEnd type="arrow" w="lg" len="sm"/>
              </a:ln>
              <a:effectLst/>
            </p:spPr>
          </p:cxnSp>
        </p:grpSp>
        <p:grpSp>
          <p:nvGrpSpPr>
            <p:cNvPr id="22" name="Group 21"/>
            <p:cNvGrpSpPr/>
            <p:nvPr/>
          </p:nvGrpSpPr>
          <p:grpSpPr>
            <a:xfrm>
              <a:off x="527330" y="2589794"/>
              <a:ext cx="1828800" cy="1793362"/>
              <a:chOff x="685800" y="2702438"/>
              <a:chExt cx="1828800" cy="1793362"/>
            </a:xfrm>
            <a:solidFill>
              <a:srgbClr val="007AC1"/>
            </a:solidFill>
          </p:grpSpPr>
          <p:sp>
            <p:nvSpPr>
              <p:cNvPr id="23" name="Rounded Rectangle 14"/>
              <p:cNvSpPr/>
              <p:nvPr/>
            </p:nvSpPr>
            <p:spPr bwMode="gray">
              <a:xfrm>
                <a:off x="685800" y="2702438"/>
                <a:ext cx="1828800" cy="1295400"/>
              </a:xfrm>
              <a:prstGeom prst="roundRect">
                <a:avLst/>
              </a:prstGeom>
              <a:grpFill/>
              <a:ln w="57150">
                <a:noFill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lIns="91440" rtlCol="0" anchor="ctr" anchorCtr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Goals &amp; Strategies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 bwMode="auto">
              <a:xfrm>
                <a:off x="1600200" y="3962400"/>
                <a:ext cx="0" cy="533400"/>
              </a:xfrm>
              <a:prstGeom prst="line">
                <a:avLst/>
              </a:prstGeom>
              <a:grpFill/>
              <a:ln w="76200" cap="rnd" cmpd="sng" algn="ctr">
                <a:noFill/>
                <a:prstDash val="solid"/>
                <a:round/>
                <a:headEnd type="none" w="med" len="med"/>
                <a:tailEnd type="arrow" w="lg" len="sm"/>
              </a:ln>
              <a:effectLst/>
            </p:spPr>
          </p:cxnSp>
        </p:grpSp>
        <p:grpSp>
          <p:nvGrpSpPr>
            <p:cNvPr id="25" name="Group 24"/>
            <p:cNvGrpSpPr/>
            <p:nvPr/>
          </p:nvGrpSpPr>
          <p:grpSpPr>
            <a:xfrm>
              <a:off x="2706236" y="1235471"/>
              <a:ext cx="2910149" cy="1156757"/>
              <a:chOff x="2317485" y="1105594"/>
              <a:chExt cx="3661882" cy="1371600"/>
            </a:xfrm>
          </p:grpSpPr>
          <p:sp>
            <p:nvSpPr>
              <p:cNvPr id="26" name="Right Arrow 21"/>
              <p:cNvSpPr/>
              <p:nvPr/>
            </p:nvSpPr>
            <p:spPr bwMode="gray">
              <a:xfrm>
                <a:off x="2317485" y="1105594"/>
                <a:ext cx="3661880" cy="1371600"/>
              </a:xfrm>
              <a:prstGeom prst="rightArrow">
                <a:avLst>
                  <a:gd name="adj1" fmla="val 74000"/>
                  <a:gd name="adj2" fmla="val 49546"/>
                </a:avLst>
              </a:prstGeom>
              <a:solidFill>
                <a:schemeClr val="bg1">
                  <a:lumMod val="75000"/>
                  <a:alpha val="50000"/>
                </a:schemeClr>
              </a:solidFill>
              <a:ln w="190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91440" rtlCol="0" anchor="ctr" anchorCtr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 bwMode="auto">
              <a:xfrm>
                <a:off x="2321428" y="1521403"/>
                <a:ext cx="3657939" cy="503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algn="l" defTabSz="914400" rtl="0" eaLnBrk="0" fontAlgn="base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tabLst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ＭＳ Ｐゴシック" charset="-128"/>
                    <a:cs typeface="Calibri"/>
                  </a:rPr>
                  <a:t>Impact </a:t>
                </a:r>
                <a:r>
                  <a:rPr lang="en-US" sz="2400" b="1" kern="0" dirty="0">
                    <a:ea typeface="ＭＳ Ｐゴシック" charset="-128"/>
                    <a:cs typeface="Calibri"/>
                  </a:rPr>
                  <a:t>M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ＭＳ Ｐゴシック" charset="-128"/>
                    <a:cs typeface="Calibri"/>
                  </a:rPr>
                  <a:t>easures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750673" y="1254982"/>
              <a:ext cx="2397642" cy="1017181"/>
              <a:chOff x="5389999" y="1249293"/>
              <a:chExt cx="2514600" cy="1066800"/>
            </a:xfrm>
          </p:grpSpPr>
          <p:sp>
            <p:nvSpPr>
              <p:cNvPr id="35" name="Rectangle 34"/>
              <p:cNvSpPr/>
              <p:nvPr/>
            </p:nvSpPr>
            <p:spPr bwMode="gray">
              <a:xfrm>
                <a:off x="5389999" y="1249293"/>
                <a:ext cx="2514600" cy="1066800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90500" dir="2700000" algn="br">
                  <a:srgbClr val="000000">
                    <a:alpha val="40000"/>
                  </a:srgbClr>
                </a:outerShdw>
              </a:effectLst>
            </p:spPr>
            <p:txBody>
              <a:bodyPr lIns="91440" rtlCol="0" anchor="ctr" anchorCtr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 bwMode="auto">
              <a:xfrm>
                <a:off x="5586020" y="1405334"/>
                <a:ext cx="2057400" cy="794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algn="ctr" defTabSz="914400" rtl="0" eaLnBrk="0" fontAlgn="base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SzPct val="75000"/>
                  <a:tabLst/>
                </a:pPr>
                <a:r>
                  <a:rPr lang="en-US" sz="2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Threat</a:t>
                </a:r>
                <a:br>
                  <a:rPr lang="en-US" sz="2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</a:br>
                <a:r>
                  <a:rPr lang="en-US" sz="2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Abatement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656656" y="2666410"/>
              <a:ext cx="2998321" cy="1156757"/>
              <a:chOff x="2255096" y="1105594"/>
              <a:chExt cx="3772828" cy="1371600"/>
            </a:xfrm>
          </p:grpSpPr>
          <p:sp>
            <p:nvSpPr>
              <p:cNvPr id="38" name="Right Arrow 21"/>
              <p:cNvSpPr/>
              <p:nvPr/>
            </p:nvSpPr>
            <p:spPr bwMode="gray">
              <a:xfrm>
                <a:off x="2317486" y="1105594"/>
                <a:ext cx="3661876" cy="1371600"/>
              </a:xfrm>
              <a:prstGeom prst="rightArrow">
                <a:avLst>
                  <a:gd name="adj1" fmla="val 74000"/>
                  <a:gd name="adj2" fmla="val 49546"/>
                </a:avLst>
              </a:prstGeom>
              <a:solidFill>
                <a:schemeClr val="bg1">
                  <a:lumMod val="75000"/>
                  <a:alpha val="50000"/>
                </a:schemeClr>
              </a:solidFill>
              <a:ln w="190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91440" rtlCol="0" anchor="ctr" anchorCtr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 bwMode="auto">
              <a:xfrm>
                <a:off x="2255096" y="1542153"/>
                <a:ext cx="3772828" cy="503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algn="l" defTabSz="914400" rtl="0" eaLnBrk="0" fontAlgn="base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tabLst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ＭＳ Ｐゴシック" charset="-128"/>
                    <a:cs typeface="Calibri"/>
                  </a:rPr>
                  <a:t>Activity </a:t>
                </a:r>
                <a:r>
                  <a:rPr lang="en-US" sz="2400" b="1" kern="0" dirty="0">
                    <a:ea typeface="ＭＳ Ｐゴシック" charset="-128"/>
                    <a:cs typeface="Calibri"/>
                  </a:rPr>
                  <a:t>M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ＭＳ Ｐゴシック" charset="-128"/>
                    <a:cs typeface="Calibri"/>
                  </a:rPr>
                  <a:t>easures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750673" y="2685921"/>
              <a:ext cx="2397642" cy="1017181"/>
              <a:chOff x="5389999" y="1249293"/>
              <a:chExt cx="2514600" cy="1066800"/>
            </a:xfrm>
          </p:grpSpPr>
          <p:sp>
            <p:nvSpPr>
              <p:cNvPr id="41" name="Rectangle 40"/>
              <p:cNvSpPr/>
              <p:nvPr/>
            </p:nvSpPr>
            <p:spPr bwMode="gray">
              <a:xfrm>
                <a:off x="5389999" y="1249293"/>
                <a:ext cx="2514600" cy="1066800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90500" dir="2700000" algn="br">
                  <a:srgbClr val="000000">
                    <a:alpha val="40000"/>
                  </a:srgbClr>
                </a:outerShdw>
              </a:effectLst>
            </p:spPr>
            <p:txBody>
              <a:bodyPr lIns="91440" rtlCol="0" anchor="ctr" anchorCtr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 bwMode="auto">
              <a:xfrm>
                <a:off x="5586020" y="1405334"/>
                <a:ext cx="2057400" cy="794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algn="ctr" defTabSz="914400" rtl="0" eaLnBrk="0" fontAlgn="base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SzPct val="75000"/>
                  <a:tabLst/>
                </a:pPr>
                <a:r>
                  <a:rPr lang="en-US" sz="2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Projects</a:t>
                </a:r>
              </a:p>
              <a:p>
                <a:pPr marR="0" algn="ctr" defTabSz="914400" rtl="0" eaLnBrk="0" fontAlgn="base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SzPct val="75000"/>
                  <a:tabLst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Launched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651387" y="4097349"/>
              <a:ext cx="3093921" cy="1156757"/>
              <a:chOff x="2248469" y="1105594"/>
              <a:chExt cx="3893124" cy="1371600"/>
            </a:xfrm>
          </p:grpSpPr>
          <p:sp>
            <p:nvSpPr>
              <p:cNvPr id="44" name="Right Arrow 21"/>
              <p:cNvSpPr/>
              <p:nvPr/>
            </p:nvSpPr>
            <p:spPr bwMode="gray">
              <a:xfrm>
                <a:off x="2317486" y="1105594"/>
                <a:ext cx="3661880" cy="1371600"/>
              </a:xfrm>
              <a:prstGeom prst="rightArrow">
                <a:avLst>
                  <a:gd name="adj1" fmla="val 74000"/>
                  <a:gd name="adj2" fmla="val 49546"/>
                </a:avLst>
              </a:prstGeom>
              <a:solidFill>
                <a:schemeClr val="bg1">
                  <a:lumMod val="75000"/>
                  <a:alpha val="50000"/>
                </a:schemeClr>
              </a:solidFill>
              <a:ln w="190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91440" rtlCol="0" anchor="ctr" anchorCtr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 bwMode="auto">
              <a:xfrm>
                <a:off x="2248469" y="1540902"/>
                <a:ext cx="3893124" cy="503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algn="l" defTabSz="914400" rtl="0" eaLnBrk="0" fontAlgn="base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tabLst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ＭＳ Ｐゴシック" charset="-128"/>
                    <a:cs typeface="Calibri"/>
                  </a:rPr>
                  <a:t>Capacity </a:t>
                </a:r>
                <a:r>
                  <a:rPr lang="en-US" sz="2400" b="1" kern="0" dirty="0">
                    <a:ea typeface="ＭＳ Ｐゴシック" charset="-128"/>
                    <a:cs typeface="Calibri"/>
                  </a:rPr>
                  <a:t>M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ＭＳ Ｐゴシック" charset="-128"/>
                    <a:cs typeface="Calibri"/>
                  </a:rPr>
                  <a:t>easures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750673" y="4116860"/>
              <a:ext cx="2397642" cy="1017181"/>
              <a:chOff x="5389999" y="1249293"/>
              <a:chExt cx="2514600" cy="1066800"/>
            </a:xfrm>
          </p:grpSpPr>
          <p:sp>
            <p:nvSpPr>
              <p:cNvPr id="47" name="Rectangle 46"/>
              <p:cNvSpPr/>
              <p:nvPr/>
            </p:nvSpPr>
            <p:spPr bwMode="gray">
              <a:xfrm>
                <a:off x="5389999" y="1249293"/>
                <a:ext cx="2514600" cy="1066800"/>
              </a:xfrm>
              <a:prstGeom prst="rect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90500" dir="2700000" algn="br">
                  <a:srgbClr val="000000">
                    <a:alpha val="40000"/>
                  </a:srgbClr>
                </a:outerShdw>
              </a:effectLst>
            </p:spPr>
            <p:txBody>
              <a:bodyPr lIns="91440" rtlCol="0" anchor="ctr" anchorCtr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 bwMode="auto">
              <a:xfrm>
                <a:off x="5586020" y="1405334"/>
                <a:ext cx="2057400" cy="794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algn="ctr" defTabSz="914400" rtl="0" eaLnBrk="0" fontAlgn="base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SzPct val="75000"/>
                  <a:tabLst/>
                </a:pPr>
                <a:r>
                  <a:rPr lang="en-US" sz="2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Members</a:t>
                </a:r>
              </a:p>
              <a:p>
                <a:pPr marR="0" algn="ctr" defTabSz="914400" rtl="0" eaLnBrk="0" fontAlgn="base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SzPct val="75000"/>
                  <a:tabLst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Funding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6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Pan Mass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07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" y="1286359"/>
            <a:ext cx="3037668" cy="303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57" y="1132883"/>
            <a:ext cx="5629216" cy="348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60176" y="4990454"/>
            <a:ext cx="6075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AC1"/>
                </a:solidFill>
                <a:latin typeface="+mj-lt"/>
              </a:rPr>
              <a:t>Riders</a:t>
            </a:r>
            <a:r>
              <a:rPr lang="en-US" sz="2400" dirty="0">
                <a:solidFill>
                  <a:srgbClr val="007AC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7AC1"/>
                </a:solidFill>
                <a:latin typeface="+mj-lt"/>
              </a:rPr>
              <a:t>   Volunteers	 Raised</a:t>
            </a:r>
          </a:p>
          <a:p>
            <a:endParaRPr lang="en-US" sz="2400" dirty="0">
              <a:solidFill>
                <a:srgbClr val="007AC1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007AC1"/>
                </a:solidFill>
                <a:latin typeface="+mj-lt"/>
              </a:rPr>
              <a:t>6,200	4,000	$ 47 million</a:t>
            </a:r>
            <a:endParaRPr lang="en-US" sz="2400" dirty="0">
              <a:solidFill>
                <a:srgbClr val="007AC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0211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Metrics to Your Vision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0" name="TextBox 69"/>
          <p:cNvSpPr txBox="1"/>
          <p:nvPr/>
        </p:nvSpPr>
        <p:spPr bwMode="auto">
          <a:xfrm>
            <a:off x="2720274" y="2659432"/>
            <a:ext cx="4572000" cy="609443"/>
          </a:xfrm>
          <a:prstGeom prst="rect">
            <a:avLst/>
          </a:prstGeom>
          <a:solidFill>
            <a:schemeClr val="tx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Stewardship</a:t>
            </a:r>
          </a:p>
        </p:txBody>
      </p:sp>
      <p:sp>
        <p:nvSpPr>
          <p:cNvPr id="71" name="TextBox 70"/>
          <p:cNvSpPr txBox="1"/>
          <p:nvPr/>
        </p:nvSpPr>
        <p:spPr bwMode="auto">
          <a:xfrm flipH="1">
            <a:off x="2720274" y="3329929"/>
            <a:ext cx="4572000" cy="609443"/>
          </a:xfrm>
          <a:prstGeom prst="rect">
            <a:avLst/>
          </a:prstGeom>
          <a:solidFill>
            <a:schemeClr val="tx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Reputation and Credibility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2720274" y="1988935"/>
            <a:ext cx="4572000" cy="609443"/>
          </a:xfrm>
          <a:prstGeom prst="rect">
            <a:avLst/>
          </a:prstGeom>
          <a:solidFill>
            <a:schemeClr val="tx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2720274" y="1318438"/>
            <a:ext cx="4572000" cy="609443"/>
          </a:xfrm>
          <a:prstGeom prst="rect">
            <a:avLst/>
          </a:prstGeom>
          <a:solidFill>
            <a:schemeClr val="tx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eaLnBrk="0" hangingPunct="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</p:txBody>
      </p:sp>
      <p:grpSp>
        <p:nvGrpSpPr>
          <p:cNvPr id="74" name="Group 47"/>
          <p:cNvGrpSpPr/>
          <p:nvPr/>
        </p:nvGrpSpPr>
        <p:grpSpPr>
          <a:xfrm>
            <a:off x="1470837" y="2791562"/>
            <a:ext cx="1401837" cy="335037"/>
            <a:chOff x="1676400" y="3383418"/>
            <a:chExt cx="1401837" cy="335037"/>
          </a:xfrm>
          <a:solidFill>
            <a:srgbClr val="007AC1"/>
          </a:solidFill>
        </p:grpSpPr>
        <p:sp>
          <p:nvSpPr>
            <p:cNvPr id="75" name="Oval 74"/>
            <p:cNvSpPr/>
            <p:nvPr/>
          </p:nvSpPr>
          <p:spPr>
            <a:xfrm>
              <a:off x="2743200" y="3383418"/>
              <a:ext cx="335037" cy="335037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45720" rtlCol="0" anchor="ctr" anchorCtr="1"/>
            <a:lstStyle/>
            <a:p>
              <a:pPr algn="ctr"/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 bwMode="auto">
            <a:xfrm>
              <a:off x="1676400" y="3550936"/>
              <a:ext cx="1290968" cy="0"/>
            </a:xfrm>
            <a:prstGeom prst="straightConnector1">
              <a:avLst/>
            </a:prstGeom>
            <a:grpFill/>
            <a:ln w="63500" cap="flat" cmpd="sng" algn="ctr">
              <a:gradFill flip="none" rotWithShape="1">
                <a:gsLst>
                  <a:gs pos="3000">
                    <a:schemeClr val="bg1">
                      <a:alpha val="0"/>
                    </a:schemeClr>
                  </a:gs>
                  <a:gs pos="54000">
                    <a:schemeClr val="accent1"/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arrow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28"/>
          <p:cNvGrpSpPr/>
          <p:nvPr/>
        </p:nvGrpSpPr>
        <p:grpSpPr>
          <a:xfrm>
            <a:off x="1470837" y="3467228"/>
            <a:ext cx="1401837" cy="335037"/>
            <a:chOff x="1676400" y="4053947"/>
            <a:chExt cx="1401837" cy="335037"/>
          </a:xfrm>
          <a:solidFill>
            <a:srgbClr val="007AC1"/>
          </a:solidFill>
        </p:grpSpPr>
        <p:sp>
          <p:nvSpPr>
            <p:cNvPr id="78" name="Oval 77"/>
            <p:cNvSpPr/>
            <p:nvPr/>
          </p:nvSpPr>
          <p:spPr>
            <a:xfrm>
              <a:off x="2743200" y="4053947"/>
              <a:ext cx="335037" cy="335037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45720" rtlCol="0" anchor="ctr" anchorCtr="1"/>
            <a:lstStyle/>
            <a:p>
              <a:pPr algn="ctr"/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>
              <a:off x="1676400" y="4221465"/>
              <a:ext cx="1290968" cy="0"/>
            </a:xfrm>
            <a:prstGeom prst="straightConnector1">
              <a:avLst/>
            </a:prstGeom>
            <a:grpFill/>
            <a:ln w="63500" cap="flat" cmpd="sng" algn="ctr">
              <a:gradFill flip="none" rotWithShape="1">
                <a:gsLst>
                  <a:gs pos="3000">
                    <a:schemeClr val="bg1">
                      <a:alpha val="0"/>
                    </a:schemeClr>
                  </a:gs>
                  <a:gs pos="54000">
                    <a:schemeClr val="accent1"/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arrow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47"/>
          <p:cNvGrpSpPr/>
          <p:nvPr/>
        </p:nvGrpSpPr>
        <p:grpSpPr>
          <a:xfrm>
            <a:off x="1470837" y="2115897"/>
            <a:ext cx="1401837" cy="335037"/>
            <a:chOff x="1676400" y="3383418"/>
            <a:chExt cx="1401837" cy="335037"/>
          </a:xfrm>
          <a:solidFill>
            <a:srgbClr val="007AC1"/>
          </a:solidFill>
        </p:grpSpPr>
        <p:sp>
          <p:nvSpPr>
            <p:cNvPr id="81" name="Oval 80"/>
            <p:cNvSpPr/>
            <p:nvPr/>
          </p:nvSpPr>
          <p:spPr>
            <a:xfrm>
              <a:off x="2743200" y="3383418"/>
              <a:ext cx="335037" cy="335037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45720" rtlCol="0" anchor="ctr" anchorCtr="1"/>
            <a:lstStyle/>
            <a:p>
              <a:pPr algn="ctr"/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>
              <a:off x="1676400" y="3550936"/>
              <a:ext cx="1290968" cy="0"/>
            </a:xfrm>
            <a:prstGeom prst="straightConnector1">
              <a:avLst/>
            </a:prstGeom>
            <a:grpFill/>
            <a:ln w="63500" cap="flat" cmpd="sng" algn="ctr">
              <a:gradFill flip="none" rotWithShape="1">
                <a:gsLst>
                  <a:gs pos="3000">
                    <a:schemeClr val="bg1">
                      <a:alpha val="0"/>
                    </a:schemeClr>
                  </a:gs>
                  <a:gs pos="54000">
                    <a:schemeClr val="accent1"/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arrow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47"/>
          <p:cNvGrpSpPr/>
          <p:nvPr/>
        </p:nvGrpSpPr>
        <p:grpSpPr>
          <a:xfrm>
            <a:off x="1470837" y="1440232"/>
            <a:ext cx="1401837" cy="335037"/>
            <a:chOff x="1676400" y="3383418"/>
            <a:chExt cx="1401837" cy="335037"/>
          </a:xfrm>
          <a:solidFill>
            <a:srgbClr val="007AC1"/>
          </a:solidFill>
        </p:grpSpPr>
        <p:sp>
          <p:nvSpPr>
            <p:cNvPr id="84" name="Oval 83"/>
            <p:cNvSpPr/>
            <p:nvPr/>
          </p:nvSpPr>
          <p:spPr>
            <a:xfrm>
              <a:off x="2743200" y="3383418"/>
              <a:ext cx="335037" cy="335037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45720" rtlCol="0" anchor="ctr" anchorCtr="1"/>
            <a:lstStyle/>
            <a:p>
              <a:pPr algn="ctr"/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 bwMode="auto">
            <a:xfrm>
              <a:off x="1676400" y="3550936"/>
              <a:ext cx="1290968" cy="0"/>
            </a:xfrm>
            <a:prstGeom prst="straightConnector1">
              <a:avLst/>
            </a:prstGeom>
            <a:grpFill/>
            <a:ln w="63500" cap="flat" cmpd="sng" algn="ctr">
              <a:gradFill flip="none" rotWithShape="1">
                <a:gsLst>
                  <a:gs pos="3000">
                    <a:schemeClr val="bg1">
                      <a:alpha val="0"/>
                    </a:schemeClr>
                  </a:gs>
                  <a:gs pos="54000">
                    <a:schemeClr val="accent1"/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arrow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 bwMode="auto">
          <a:xfrm flipH="1">
            <a:off x="2720274" y="4015729"/>
            <a:ext cx="4572000" cy="609443"/>
          </a:xfrm>
          <a:prstGeom prst="rect">
            <a:avLst/>
          </a:prstGeom>
          <a:solidFill>
            <a:schemeClr val="tx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</a:p>
        </p:txBody>
      </p:sp>
      <p:grpSp>
        <p:nvGrpSpPr>
          <p:cNvPr id="87" name="Group 28"/>
          <p:cNvGrpSpPr/>
          <p:nvPr/>
        </p:nvGrpSpPr>
        <p:grpSpPr>
          <a:xfrm>
            <a:off x="1470837" y="4153028"/>
            <a:ext cx="1401837" cy="335037"/>
            <a:chOff x="1676400" y="4053947"/>
            <a:chExt cx="1401837" cy="335037"/>
          </a:xfrm>
          <a:solidFill>
            <a:srgbClr val="007AC1"/>
          </a:solidFill>
        </p:grpSpPr>
        <p:sp>
          <p:nvSpPr>
            <p:cNvPr id="88" name="Oval 87"/>
            <p:cNvSpPr/>
            <p:nvPr/>
          </p:nvSpPr>
          <p:spPr>
            <a:xfrm>
              <a:off x="2743200" y="4053947"/>
              <a:ext cx="335037" cy="335037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45720" rtlCol="0" anchor="ctr" anchorCtr="1"/>
            <a:lstStyle/>
            <a:p>
              <a:pPr algn="ctr"/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>
              <a:off x="1676400" y="4221465"/>
              <a:ext cx="1290968" cy="0"/>
            </a:xfrm>
            <a:prstGeom prst="straightConnector1">
              <a:avLst/>
            </a:prstGeom>
            <a:grpFill/>
            <a:ln w="63500" cap="flat" cmpd="sng" algn="ctr">
              <a:gradFill flip="none" rotWithShape="1">
                <a:gsLst>
                  <a:gs pos="3000">
                    <a:schemeClr val="bg1">
                      <a:alpha val="0"/>
                    </a:schemeClr>
                  </a:gs>
                  <a:gs pos="54000">
                    <a:schemeClr val="accent1"/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arrow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 bwMode="auto">
          <a:xfrm flipH="1">
            <a:off x="2720274" y="4701372"/>
            <a:ext cx="4572000" cy="609443"/>
          </a:xfrm>
          <a:prstGeom prst="rect">
            <a:avLst/>
          </a:prstGeom>
          <a:solidFill>
            <a:schemeClr val="tx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  <p:grpSp>
        <p:nvGrpSpPr>
          <p:cNvPr id="91" name="Group 28"/>
          <p:cNvGrpSpPr/>
          <p:nvPr/>
        </p:nvGrpSpPr>
        <p:grpSpPr>
          <a:xfrm>
            <a:off x="1470837" y="4838671"/>
            <a:ext cx="1401837" cy="335037"/>
            <a:chOff x="1676400" y="4053947"/>
            <a:chExt cx="1401837" cy="335037"/>
          </a:xfrm>
          <a:solidFill>
            <a:srgbClr val="007AC1"/>
          </a:solidFill>
        </p:grpSpPr>
        <p:sp>
          <p:nvSpPr>
            <p:cNvPr id="92" name="Oval 91"/>
            <p:cNvSpPr/>
            <p:nvPr/>
          </p:nvSpPr>
          <p:spPr>
            <a:xfrm>
              <a:off x="2743200" y="4053947"/>
              <a:ext cx="335037" cy="335037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45720" rtlCol="0" anchor="ctr" anchorCtr="1"/>
            <a:lstStyle/>
            <a:p>
              <a:pPr algn="ctr"/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 bwMode="auto">
            <a:xfrm>
              <a:off x="1676400" y="4221465"/>
              <a:ext cx="1290968" cy="0"/>
            </a:xfrm>
            <a:prstGeom prst="straightConnector1">
              <a:avLst/>
            </a:prstGeom>
            <a:grpFill/>
            <a:ln w="63500" cap="flat" cmpd="sng" algn="ctr">
              <a:gradFill flip="none" rotWithShape="1">
                <a:gsLst>
                  <a:gs pos="3000">
                    <a:schemeClr val="bg1">
                      <a:alpha val="0"/>
                    </a:schemeClr>
                  </a:gs>
                  <a:gs pos="54000">
                    <a:schemeClr val="accent1"/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arrow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170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86" grpId="0" animBg="1"/>
      <p:bldP spid="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Pan Mass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7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" y="1286359"/>
            <a:ext cx="3037668" cy="303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60176" y="4990454"/>
            <a:ext cx="6075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AC1"/>
                </a:solidFill>
                <a:latin typeface="+mj-lt"/>
              </a:rPr>
              <a:t>100</a:t>
            </a:r>
            <a:r>
              <a:rPr lang="en-US" sz="2400" dirty="0">
                <a:solidFill>
                  <a:srgbClr val="007AC1"/>
                </a:solidFill>
                <a:latin typeface="+mj-lt"/>
              </a:rPr>
              <a:t>% of every rider-raised dollar directly to the Jimmy </a:t>
            </a:r>
            <a:r>
              <a:rPr lang="en-US" sz="2400" dirty="0" smtClean="0">
                <a:solidFill>
                  <a:srgbClr val="007AC1"/>
                </a:solidFill>
                <a:latin typeface="+mj-lt"/>
              </a:rPr>
              <a:t>Fund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011" y="1053131"/>
            <a:ext cx="56515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785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Wounded Warrior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22" y="1069384"/>
            <a:ext cx="6919831" cy="436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225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Keeping Track?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57908" y="1222232"/>
            <a:ext cx="4176284" cy="1492410"/>
            <a:chOff x="304800" y="1936590"/>
            <a:chExt cx="4176284" cy="1492410"/>
          </a:xfrm>
        </p:grpSpPr>
        <p:sp>
          <p:nvSpPr>
            <p:cNvPr id="30" name="Rectangle 29"/>
            <p:cNvSpPr/>
            <p:nvPr/>
          </p:nvSpPr>
          <p:spPr bwMode="gray">
            <a:xfrm>
              <a:off x="304800" y="1936590"/>
              <a:ext cx="4176284" cy="149241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508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91440" b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l" eaLnBrk="0" hangingPunct="0">
                <a:lnSpc>
                  <a:spcPct val="90000"/>
                </a:lnSpc>
              </a:pPr>
              <a:endParaRPr lang="en-US" sz="3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427664" y="2468555"/>
              <a:ext cx="2848935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0" fontAlgn="base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60000"/>
                    <a:lumOff val="40000"/>
                  </a:schemeClr>
                </a:buClr>
                <a:buSzPct val="75000"/>
                <a:tabLst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Potential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Donors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16024" y="1222232"/>
            <a:ext cx="4176284" cy="1492410"/>
            <a:chOff x="304800" y="1936590"/>
            <a:chExt cx="4176284" cy="1492410"/>
          </a:xfrm>
        </p:grpSpPr>
        <p:sp>
          <p:nvSpPr>
            <p:cNvPr id="33" name="Rectangle 32"/>
            <p:cNvSpPr/>
            <p:nvPr/>
          </p:nvSpPr>
          <p:spPr bwMode="gray">
            <a:xfrm>
              <a:off x="304800" y="1936590"/>
              <a:ext cx="4176284" cy="149241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508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91440" b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l" eaLnBrk="0" hangingPunct="0">
                <a:lnSpc>
                  <a:spcPct val="90000"/>
                </a:lnSpc>
              </a:pPr>
              <a:endParaRPr lang="en-US" sz="3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427664" y="2468555"/>
              <a:ext cx="2848935" cy="75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0" fontAlgn="base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60000"/>
                    <a:lumOff val="40000"/>
                  </a:schemeClr>
                </a:buClr>
                <a:buSzPct val="75000"/>
                <a:tabLst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Charity Evaluators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57908" y="2898632"/>
            <a:ext cx="4176284" cy="1492410"/>
            <a:chOff x="304800" y="1936590"/>
            <a:chExt cx="4176284" cy="1492410"/>
          </a:xfrm>
        </p:grpSpPr>
        <p:sp>
          <p:nvSpPr>
            <p:cNvPr id="36" name="Rectangle 35"/>
            <p:cNvSpPr/>
            <p:nvPr/>
          </p:nvSpPr>
          <p:spPr bwMode="gray">
            <a:xfrm>
              <a:off x="304800" y="1936590"/>
              <a:ext cx="4176284" cy="149241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508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91440" b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l" eaLnBrk="0" hangingPunct="0">
                <a:lnSpc>
                  <a:spcPct val="90000"/>
                </a:lnSpc>
              </a:pPr>
              <a:endParaRPr lang="en-US" sz="3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427664" y="2468555"/>
              <a:ext cx="2848935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0" fontAlgn="base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60000"/>
                    <a:lumOff val="40000"/>
                  </a:schemeClr>
                </a:buClr>
                <a:buSzPct val="75000"/>
                <a:tabLst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Community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16024" y="2898632"/>
            <a:ext cx="4176284" cy="1492410"/>
            <a:chOff x="304800" y="1936590"/>
            <a:chExt cx="4176284" cy="1492410"/>
          </a:xfrm>
        </p:grpSpPr>
        <p:sp>
          <p:nvSpPr>
            <p:cNvPr id="39" name="Rectangle 38"/>
            <p:cNvSpPr/>
            <p:nvPr/>
          </p:nvSpPr>
          <p:spPr bwMode="gray">
            <a:xfrm>
              <a:off x="304800" y="1936590"/>
              <a:ext cx="4176284" cy="149241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508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91440" b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l" eaLnBrk="0" hangingPunct="0">
                <a:lnSpc>
                  <a:spcPct val="90000"/>
                </a:lnSpc>
              </a:pPr>
              <a:endParaRPr lang="en-US" sz="3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444865" y="2335317"/>
              <a:ext cx="2848935" cy="75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0" fontAlgn="base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60000"/>
                    <a:lumOff val="40000"/>
                  </a:schemeClr>
                </a:buClr>
                <a:buSzPct val="75000"/>
                <a:tabLst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Calibri"/>
                </a:rPr>
                <a:t>Other </a:t>
              </a:r>
              <a:b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Calibri"/>
                </a:rPr>
              </a:b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Calibri"/>
                </a:rPr>
                <a:t>Non-Profits</a:t>
              </a: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645" y="3248042"/>
            <a:ext cx="353863" cy="10668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645" y="3019442"/>
            <a:ext cx="353863" cy="10668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645" y="3248042"/>
            <a:ext cx="353863" cy="1066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645" y="3019442"/>
            <a:ext cx="353863" cy="10668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645" y="3248042"/>
            <a:ext cx="353863" cy="1066800"/>
          </a:xfrm>
          <a:prstGeom prst="rect">
            <a:avLst/>
          </a:prstGeom>
        </p:spPr>
      </p:pic>
      <p:pic>
        <p:nvPicPr>
          <p:cNvPr id="46" name="Picture 2" descr="http://www.nonprofiteasy.com/images/CF_Donor_Icon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24908" y="1419242"/>
            <a:ext cx="1309253" cy="1143000"/>
          </a:xfrm>
          <a:prstGeom prst="rect">
            <a:avLst/>
          </a:prstGeom>
          <a:noFill/>
        </p:spPr>
      </p:pic>
      <p:pic>
        <p:nvPicPr>
          <p:cNvPr id="47" name="Picture 4" descr="http://www2.psd100.com/ppp/2013/11/0601/clipboard-icon-1106014133.pn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7573108" y="1419242"/>
            <a:ext cx="1142999" cy="1143000"/>
          </a:xfrm>
          <a:prstGeom prst="rect">
            <a:avLst/>
          </a:prstGeom>
          <a:noFill/>
        </p:spPr>
      </p:pic>
      <p:pic>
        <p:nvPicPr>
          <p:cNvPr id="48" name="Picture 10" descr="http://business-icon.com/highresolution/l_087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000" t="17600" r="56800" b="10400"/>
          <a:stretch>
            <a:fillRect/>
          </a:stretch>
        </p:blipFill>
        <p:spPr bwMode="auto">
          <a:xfrm>
            <a:off x="7327341" y="2943242"/>
            <a:ext cx="685800" cy="1402771"/>
          </a:xfrm>
          <a:prstGeom prst="rect">
            <a:avLst/>
          </a:prstGeom>
          <a:noFill/>
        </p:spPr>
      </p:pic>
      <p:pic>
        <p:nvPicPr>
          <p:cNvPr id="49" name="Picture 10" descr="http://business-icon.com/highresolution/l_087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6400" t="36800" r="8800" b="10400"/>
          <a:stretch>
            <a:fillRect/>
          </a:stretch>
        </p:blipFill>
        <p:spPr bwMode="auto">
          <a:xfrm>
            <a:off x="7864053" y="3428271"/>
            <a:ext cx="775855" cy="914400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 bwMode="gray">
          <a:xfrm>
            <a:off x="253719" y="4538075"/>
            <a:ext cx="8549222" cy="922126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-137808" y="4748118"/>
            <a:ext cx="91440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4163" marR="0" indent="-284163" algn="ctr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tabLst/>
            </a:pP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charset="-128"/>
                <a:cs typeface="Calibri"/>
              </a:rPr>
              <a:t>Fiscal Responsibility </a:t>
            </a: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7AC1"/>
                </a:solidFill>
                <a:effectLst/>
                <a:uLnTx/>
                <a:uFillTx/>
                <a:ea typeface="ＭＳ Ｐゴシック" charset="-128"/>
                <a:cs typeface="Calibri"/>
              </a:rPr>
              <a:t>WITH</a:t>
            </a:r>
            <a:r>
              <a:rPr kumimoji="0" lang="en-US" sz="280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ea typeface="ＭＳ Ｐゴシック" charset="-128"/>
                <a:cs typeface="Calibri"/>
              </a:rPr>
              <a:t> Impact and Outcomes</a:t>
            </a:r>
            <a:endParaRPr kumimoji="0" lang="en-US" sz="28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ＭＳ Ｐゴシック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439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 bwMode="auto">
          <a:xfrm>
            <a:off x="-8059" y="1405265"/>
            <a:ext cx="8961725" cy="5029202"/>
          </a:xfrm>
          <a:custGeom>
            <a:avLst/>
            <a:gdLst>
              <a:gd name="connsiteX0" fmla="*/ 0 w 5283200"/>
              <a:gd name="connsiteY0" fmla="*/ 2590800 h 2590800"/>
              <a:gd name="connsiteX1" fmla="*/ 4358640 w 5283200"/>
              <a:gd name="connsiteY1" fmla="*/ 284480 h 2590800"/>
              <a:gd name="connsiteX2" fmla="*/ 3881120 w 5283200"/>
              <a:gd name="connsiteY2" fmla="*/ 264160 h 2590800"/>
              <a:gd name="connsiteX3" fmla="*/ 4947920 w 5283200"/>
              <a:gd name="connsiteY3" fmla="*/ 0 h 2590800"/>
              <a:gd name="connsiteX4" fmla="*/ 5283200 w 5283200"/>
              <a:gd name="connsiteY4" fmla="*/ 579120 h 2590800"/>
              <a:gd name="connsiteX5" fmla="*/ 4897120 w 5283200"/>
              <a:gd name="connsiteY5" fmla="*/ 416560 h 2590800"/>
              <a:gd name="connsiteX6" fmla="*/ 3088640 w 5283200"/>
              <a:gd name="connsiteY6" fmla="*/ 2580640 h 2590800"/>
              <a:gd name="connsiteX7" fmla="*/ 0 w 5283200"/>
              <a:gd name="connsiteY7" fmla="*/ 2590800 h 2590800"/>
              <a:gd name="connsiteX0" fmla="*/ 0 w 5283200"/>
              <a:gd name="connsiteY0" fmla="*/ 2590800 h 2590800"/>
              <a:gd name="connsiteX1" fmla="*/ 4358640 w 5283200"/>
              <a:gd name="connsiteY1" fmla="*/ 284480 h 2590800"/>
              <a:gd name="connsiteX2" fmla="*/ 3881120 w 5283200"/>
              <a:gd name="connsiteY2" fmla="*/ 264160 h 2590800"/>
              <a:gd name="connsiteX3" fmla="*/ 4947920 w 5283200"/>
              <a:gd name="connsiteY3" fmla="*/ 0 h 2590800"/>
              <a:gd name="connsiteX4" fmla="*/ 5283200 w 5283200"/>
              <a:gd name="connsiteY4" fmla="*/ 579120 h 2590800"/>
              <a:gd name="connsiteX5" fmla="*/ 4897120 w 5283200"/>
              <a:gd name="connsiteY5" fmla="*/ 416560 h 2590800"/>
              <a:gd name="connsiteX6" fmla="*/ 3088640 w 5283200"/>
              <a:gd name="connsiteY6" fmla="*/ 2580640 h 2590800"/>
              <a:gd name="connsiteX7" fmla="*/ 0 w 5283200"/>
              <a:gd name="connsiteY7" fmla="*/ 2590800 h 2590800"/>
              <a:gd name="connsiteX0" fmla="*/ 0 w 5283200"/>
              <a:gd name="connsiteY0" fmla="*/ 2590800 h 2590800"/>
              <a:gd name="connsiteX1" fmla="*/ 4358640 w 5283200"/>
              <a:gd name="connsiteY1" fmla="*/ 284480 h 2590800"/>
              <a:gd name="connsiteX2" fmla="*/ 3881120 w 5283200"/>
              <a:gd name="connsiteY2" fmla="*/ 264160 h 2590800"/>
              <a:gd name="connsiteX3" fmla="*/ 5206901 w 5283200"/>
              <a:gd name="connsiteY3" fmla="*/ 0 h 2590800"/>
              <a:gd name="connsiteX4" fmla="*/ 5283200 w 5283200"/>
              <a:gd name="connsiteY4" fmla="*/ 579120 h 2590800"/>
              <a:gd name="connsiteX5" fmla="*/ 4897120 w 5283200"/>
              <a:gd name="connsiteY5" fmla="*/ 416560 h 2590800"/>
              <a:gd name="connsiteX6" fmla="*/ 3088640 w 5283200"/>
              <a:gd name="connsiteY6" fmla="*/ 2580640 h 2590800"/>
              <a:gd name="connsiteX7" fmla="*/ 0 w 5283200"/>
              <a:gd name="connsiteY7" fmla="*/ 2590800 h 2590800"/>
              <a:gd name="connsiteX0" fmla="*/ 0 w 5283200"/>
              <a:gd name="connsiteY0" fmla="*/ 2590800 h 2590800"/>
              <a:gd name="connsiteX1" fmla="*/ 4358640 w 5283200"/>
              <a:gd name="connsiteY1" fmla="*/ 284480 h 2590800"/>
              <a:gd name="connsiteX2" fmla="*/ 3881120 w 5283200"/>
              <a:gd name="connsiteY2" fmla="*/ 264160 h 2590800"/>
              <a:gd name="connsiteX3" fmla="*/ 5206901 w 5283200"/>
              <a:gd name="connsiteY3" fmla="*/ 0 h 2590800"/>
              <a:gd name="connsiteX4" fmla="*/ 5283200 w 5283200"/>
              <a:gd name="connsiteY4" fmla="*/ 579120 h 2590800"/>
              <a:gd name="connsiteX5" fmla="*/ 5052508 w 5283200"/>
              <a:gd name="connsiteY5" fmla="*/ 416560 h 2590800"/>
              <a:gd name="connsiteX6" fmla="*/ 3088640 w 5283200"/>
              <a:gd name="connsiteY6" fmla="*/ 2580640 h 2590800"/>
              <a:gd name="connsiteX7" fmla="*/ 0 w 5283200"/>
              <a:gd name="connsiteY7" fmla="*/ 2590800 h 2590800"/>
              <a:gd name="connsiteX0" fmla="*/ 0 w 5283200"/>
              <a:gd name="connsiteY0" fmla="*/ 2590800 h 2590800"/>
              <a:gd name="connsiteX1" fmla="*/ 4358640 w 5283200"/>
              <a:gd name="connsiteY1" fmla="*/ 284480 h 2590800"/>
              <a:gd name="connsiteX2" fmla="*/ 4036508 w 5283200"/>
              <a:gd name="connsiteY2" fmla="*/ 264160 h 2590800"/>
              <a:gd name="connsiteX3" fmla="*/ 5206901 w 5283200"/>
              <a:gd name="connsiteY3" fmla="*/ 0 h 2590800"/>
              <a:gd name="connsiteX4" fmla="*/ 5283200 w 5283200"/>
              <a:gd name="connsiteY4" fmla="*/ 579120 h 2590800"/>
              <a:gd name="connsiteX5" fmla="*/ 5052508 w 5283200"/>
              <a:gd name="connsiteY5" fmla="*/ 416560 h 2590800"/>
              <a:gd name="connsiteX6" fmla="*/ 3088640 w 5283200"/>
              <a:gd name="connsiteY6" fmla="*/ 2580640 h 2590800"/>
              <a:gd name="connsiteX7" fmla="*/ 0 w 5283200"/>
              <a:gd name="connsiteY7" fmla="*/ 2590800 h 2590800"/>
              <a:gd name="connsiteX0" fmla="*/ 0 w 5394860"/>
              <a:gd name="connsiteY0" fmla="*/ 2590800 h 2590800"/>
              <a:gd name="connsiteX1" fmla="*/ 4358640 w 5394860"/>
              <a:gd name="connsiteY1" fmla="*/ 284480 h 2590800"/>
              <a:gd name="connsiteX2" fmla="*/ 4036508 w 5394860"/>
              <a:gd name="connsiteY2" fmla="*/ 264160 h 2590800"/>
              <a:gd name="connsiteX3" fmla="*/ 5206901 w 5394860"/>
              <a:gd name="connsiteY3" fmla="*/ 0 h 2590800"/>
              <a:gd name="connsiteX4" fmla="*/ 5394860 w 5394860"/>
              <a:gd name="connsiteY4" fmla="*/ 579121 h 2590800"/>
              <a:gd name="connsiteX5" fmla="*/ 5052508 w 5394860"/>
              <a:gd name="connsiteY5" fmla="*/ 41656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358640 w 5394860"/>
              <a:gd name="connsiteY1" fmla="*/ 284480 h 2590800"/>
              <a:gd name="connsiteX2" fmla="*/ 4036508 w 5394860"/>
              <a:gd name="connsiteY2" fmla="*/ 264160 h 2590800"/>
              <a:gd name="connsiteX3" fmla="*/ 5206901 w 5394860"/>
              <a:gd name="connsiteY3" fmla="*/ 0 h 2590800"/>
              <a:gd name="connsiteX4" fmla="*/ 5394860 w 5394860"/>
              <a:gd name="connsiteY4" fmla="*/ 579121 h 2590800"/>
              <a:gd name="connsiteX5" fmla="*/ 5052508 w 5394860"/>
              <a:gd name="connsiteY5" fmla="*/ 41656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358640 w 5394860"/>
              <a:gd name="connsiteY1" fmla="*/ 284480 h 2590800"/>
              <a:gd name="connsiteX2" fmla="*/ 4036508 w 5394860"/>
              <a:gd name="connsiteY2" fmla="*/ 264160 h 2590800"/>
              <a:gd name="connsiteX3" fmla="*/ 5206901 w 5394860"/>
              <a:gd name="connsiteY3" fmla="*/ 0 h 2590800"/>
              <a:gd name="connsiteX4" fmla="*/ 5394860 w 5394860"/>
              <a:gd name="connsiteY4" fmla="*/ 579121 h 2590800"/>
              <a:gd name="connsiteX5" fmla="*/ 5052508 w 5394860"/>
              <a:gd name="connsiteY5" fmla="*/ 41656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559628 w 5394860"/>
              <a:gd name="connsiteY1" fmla="*/ 284480 h 2590800"/>
              <a:gd name="connsiteX2" fmla="*/ 4036508 w 5394860"/>
              <a:gd name="connsiteY2" fmla="*/ 264160 h 2590800"/>
              <a:gd name="connsiteX3" fmla="*/ 5206901 w 5394860"/>
              <a:gd name="connsiteY3" fmla="*/ 0 h 2590800"/>
              <a:gd name="connsiteX4" fmla="*/ 5394860 w 5394860"/>
              <a:gd name="connsiteY4" fmla="*/ 579121 h 2590800"/>
              <a:gd name="connsiteX5" fmla="*/ 5052508 w 5394860"/>
              <a:gd name="connsiteY5" fmla="*/ 41656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559628 w 5394860"/>
              <a:gd name="connsiteY1" fmla="*/ 284480 h 2590800"/>
              <a:gd name="connsiteX2" fmla="*/ 4207720 w 5394860"/>
              <a:gd name="connsiteY2" fmla="*/ 125743 h 2590800"/>
              <a:gd name="connsiteX3" fmla="*/ 5206901 w 5394860"/>
              <a:gd name="connsiteY3" fmla="*/ 0 h 2590800"/>
              <a:gd name="connsiteX4" fmla="*/ 5394860 w 5394860"/>
              <a:gd name="connsiteY4" fmla="*/ 579121 h 2590800"/>
              <a:gd name="connsiteX5" fmla="*/ 5052508 w 5394860"/>
              <a:gd name="connsiteY5" fmla="*/ 41656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206901 w 5394860"/>
              <a:gd name="connsiteY3" fmla="*/ 0 h 2590800"/>
              <a:gd name="connsiteX4" fmla="*/ 5394860 w 5394860"/>
              <a:gd name="connsiteY4" fmla="*/ 579121 h 2590800"/>
              <a:gd name="connsiteX5" fmla="*/ 5052508 w 5394860"/>
              <a:gd name="connsiteY5" fmla="*/ 41656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579121 h 2590800"/>
              <a:gd name="connsiteX5" fmla="*/ 5052508 w 5394860"/>
              <a:gd name="connsiteY5" fmla="*/ 41656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052508 w 5394860"/>
              <a:gd name="connsiteY5" fmla="*/ 41656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052508 w 5394860"/>
              <a:gd name="connsiteY5" fmla="*/ 278143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156724 w 5394860"/>
              <a:gd name="connsiteY5" fmla="*/ 278143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156724 w 5394860"/>
              <a:gd name="connsiteY5" fmla="*/ 278143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156724 w 5394860"/>
              <a:gd name="connsiteY5" fmla="*/ 361948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156724 w 5394860"/>
              <a:gd name="connsiteY5" fmla="*/ 361948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084612 w 5394860"/>
              <a:gd name="connsiteY5" fmla="*/ 27116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27116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271160 h 2590800"/>
              <a:gd name="connsiteX6" fmla="*/ 5161976 w 5394860"/>
              <a:gd name="connsiteY6" fmla="*/ 279349 h 2590800"/>
              <a:gd name="connsiteX7" fmla="*/ 3088640 w 5394860"/>
              <a:gd name="connsiteY7" fmla="*/ 2580640 h 2590800"/>
              <a:gd name="connsiteX8" fmla="*/ 0 w 5394860"/>
              <a:gd name="connsiteY8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271160 h 2590800"/>
              <a:gd name="connsiteX6" fmla="*/ 4903577 w 5394860"/>
              <a:gd name="connsiteY6" fmla="*/ 761226 h 2590800"/>
              <a:gd name="connsiteX7" fmla="*/ 3088640 w 5394860"/>
              <a:gd name="connsiteY7" fmla="*/ 2580640 h 2590800"/>
              <a:gd name="connsiteX8" fmla="*/ 0 w 5394860"/>
              <a:gd name="connsiteY8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27116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361949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6338"/>
              <a:gd name="connsiteY0" fmla="*/ 2590800 h 2590800"/>
              <a:gd name="connsiteX1" fmla="*/ 4656400 w 5396338"/>
              <a:gd name="connsiteY1" fmla="*/ 180667 h 2590800"/>
              <a:gd name="connsiteX2" fmla="*/ 4207720 w 5396338"/>
              <a:gd name="connsiteY2" fmla="*/ 125743 h 2590800"/>
              <a:gd name="connsiteX3" fmla="*/ 5117573 w 5396338"/>
              <a:gd name="connsiteY3" fmla="*/ 0 h 2590800"/>
              <a:gd name="connsiteX4" fmla="*/ 5394860 w 5396338"/>
              <a:gd name="connsiteY4" fmla="*/ 466657 h 2590800"/>
              <a:gd name="connsiteX5" fmla="*/ 5396338 w 5396338"/>
              <a:gd name="connsiteY5" fmla="*/ 460926 h 2590800"/>
              <a:gd name="connsiteX6" fmla="*/ 5162732 w 5396338"/>
              <a:gd name="connsiteY6" fmla="*/ 361949 h 2590800"/>
              <a:gd name="connsiteX7" fmla="*/ 3088640 w 5396338"/>
              <a:gd name="connsiteY7" fmla="*/ 2580640 h 2590800"/>
              <a:gd name="connsiteX8" fmla="*/ 0 w 5396338"/>
              <a:gd name="connsiteY8" fmla="*/ 2590800 h 2590800"/>
              <a:gd name="connsiteX0" fmla="*/ 0 w 5606170"/>
              <a:gd name="connsiteY0" fmla="*/ 2590800 h 2590800"/>
              <a:gd name="connsiteX1" fmla="*/ 4656400 w 5606170"/>
              <a:gd name="connsiteY1" fmla="*/ 180667 h 2590800"/>
              <a:gd name="connsiteX2" fmla="*/ 4207720 w 5606170"/>
              <a:gd name="connsiteY2" fmla="*/ 125743 h 2590800"/>
              <a:gd name="connsiteX3" fmla="*/ 5117573 w 5606170"/>
              <a:gd name="connsiteY3" fmla="*/ 0 h 2590800"/>
              <a:gd name="connsiteX4" fmla="*/ 5394860 w 5606170"/>
              <a:gd name="connsiteY4" fmla="*/ 466657 h 2590800"/>
              <a:gd name="connsiteX5" fmla="*/ 5396338 w 5606170"/>
              <a:gd name="connsiteY5" fmla="*/ 460926 h 2590800"/>
              <a:gd name="connsiteX6" fmla="*/ 5162732 w 5606170"/>
              <a:gd name="connsiteY6" fmla="*/ 361949 h 2590800"/>
              <a:gd name="connsiteX7" fmla="*/ 3088640 w 5606170"/>
              <a:gd name="connsiteY7" fmla="*/ 2580640 h 2590800"/>
              <a:gd name="connsiteX8" fmla="*/ 0 w 5606170"/>
              <a:gd name="connsiteY8" fmla="*/ 2590800 h 2590800"/>
              <a:gd name="connsiteX0" fmla="*/ 0 w 5547102"/>
              <a:gd name="connsiteY0" fmla="*/ 2590800 h 2590800"/>
              <a:gd name="connsiteX1" fmla="*/ 4656400 w 5547102"/>
              <a:gd name="connsiteY1" fmla="*/ 180667 h 2590800"/>
              <a:gd name="connsiteX2" fmla="*/ 4207720 w 5547102"/>
              <a:gd name="connsiteY2" fmla="*/ 125743 h 2590800"/>
              <a:gd name="connsiteX3" fmla="*/ 5117573 w 5547102"/>
              <a:gd name="connsiteY3" fmla="*/ 0 h 2590800"/>
              <a:gd name="connsiteX4" fmla="*/ 5394860 w 5547102"/>
              <a:gd name="connsiteY4" fmla="*/ 466657 h 2590800"/>
              <a:gd name="connsiteX5" fmla="*/ 5162732 w 5547102"/>
              <a:gd name="connsiteY5" fmla="*/ 361949 h 2590800"/>
              <a:gd name="connsiteX6" fmla="*/ 3088640 w 5547102"/>
              <a:gd name="connsiteY6" fmla="*/ 2580640 h 2590800"/>
              <a:gd name="connsiteX7" fmla="*/ 0 w 5547102"/>
              <a:gd name="connsiteY7" fmla="*/ 2590800 h 2590800"/>
              <a:gd name="connsiteX0" fmla="*/ 0 w 5558627"/>
              <a:gd name="connsiteY0" fmla="*/ 2590800 h 2590800"/>
              <a:gd name="connsiteX1" fmla="*/ 4656400 w 5558627"/>
              <a:gd name="connsiteY1" fmla="*/ 180667 h 2590800"/>
              <a:gd name="connsiteX2" fmla="*/ 4207720 w 5558627"/>
              <a:gd name="connsiteY2" fmla="*/ 125743 h 2590800"/>
              <a:gd name="connsiteX3" fmla="*/ 5117573 w 5558627"/>
              <a:gd name="connsiteY3" fmla="*/ 0 h 2590800"/>
              <a:gd name="connsiteX4" fmla="*/ 5394860 w 5558627"/>
              <a:gd name="connsiteY4" fmla="*/ 466657 h 2590800"/>
              <a:gd name="connsiteX5" fmla="*/ 5162732 w 5558627"/>
              <a:gd name="connsiteY5" fmla="*/ 361949 h 2590800"/>
              <a:gd name="connsiteX6" fmla="*/ 3088640 w 5558627"/>
              <a:gd name="connsiteY6" fmla="*/ 2580640 h 2590800"/>
              <a:gd name="connsiteX7" fmla="*/ 0 w 5558627"/>
              <a:gd name="connsiteY7" fmla="*/ 2590800 h 2590800"/>
              <a:gd name="connsiteX0" fmla="*/ 0 w 5547102"/>
              <a:gd name="connsiteY0" fmla="*/ 2590800 h 2590800"/>
              <a:gd name="connsiteX1" fmla="*/ 4656400 w 5547102"/>
              <a:gd name="connsiteY1" fmla="*/ 180667 h 2590800"/>
              <a:gd name="connsiteX2" fmla="*/ 4207720 w 5547102"/>
              <a:gd name="connsiteY2" fmla="*/ 125743 h 2590800"/>
              <a:gd name="connsiteX3" fmla="*/ 5117573 w 5547102"/>
              <a:gd name="connsiteY3" fmla="*/ 0 h 2590800"/>
              <a:gd name="connsiteX4" fmla="*/ 5394860 w 5547102"/>
              <a:gd name="connsiteY4" fmla="*/ 466657 h 2590800"/>
              <a:gd name="connsiteX5" fmla="*/ 5162732 w 5547102"/>
              <a:gd name="connsiteY5" fmla="*/ 361949 h 2590800"/>
              <a:gd name="connsiteX6" fmla="*/ 3088640 w 5547102"/>
              <a:gd name="connsiteY6" fmla="*/ 2580640 h 2590800"/>
              <a:gd name="connsiteX7" fmla="*/ 0 w 5547102"/>
              <a:gd name="connsiteY7" fmla="*/ 2590800 h 2590800"/>
              <a:gd name="connsiteX0" fmla="*/ 0 w 5705053"/>
              <a:gd name="connsiteY0" fmla="*/ 2590800 h 2590800"/>
              <a:gd name="connsiteX1" fmla="*/ 4656400 w 5705053"/>
              <a:gd name="connsiteY1" fmla="*/ 180667 h 2590800"/>
              <a:gd name="connsiteX2" fmla="*/ 4207720 w 5705053"/>
              <a:gd name="connsiteY2" fmla="*/ 125743 h 2590800"/>
              <a:gd name="connsiteX3" fmla="*/ 5117573 w 5705053"/>
              <a:gd name="connsiteY3" fmla="*/ 0 h 2590800"/>
              <a:gd name="connsiteX4" fmla="*/ 5394860 w 5705053"/>
              <a:gd name="connsiteY4" fmla="*/ 466657 h 2590800"/>
              <a:gd name="connsiteX5" fmla="*/ 5162732 w 5705053"/>
              <a:gd name="connsiteY5" fmla="*/ 361949 h 2590800"/>
              <a:gd name="connsiteX6" fmla="*/ 3088640 w 5705053"/>
              <a:gd name="connsiteY6" fmla="*/ 2580640 h 2590800"/>
              <a:gd name="connsiteX7" fmla="*/ 0 w 5705053"/>
              <a:gd name="connsiteY7" fmla="*/ 2590800 h 2590800"/>
              <a:gd name="connsiteX0" fmla="*/ 0 w 5705053"/>
              <a:gd name="connsiteY0" fmla="*/ 2590800 h 2590800"/>
              <a:gd name="connsiteX1" fmla="*/ 4656400 w 5705053"/>
              <a:gd name="connsiteY1" fmla="*/ 180667 h 2590800"/>
              <a:gd name="connsiteX2" fmla="*/ 4207720 w 5705053"/>
              <a:gd name="connsiteY2" fmla="*/ 125743 h 2590800"/>
              <a:gd name="connsiteX3" fmla="*/ 5117573 w 5705053"/>
              <a:gd name="connsiteY3" fmla="*/ 0 h 2590800"/>
              <a:gd name="connsiteX4" fmla="*/ 5394860 w 5705053"/>
              <a:gd name="connsiteY4" fmla="*/ 466657 h 2590800"/>
              <a:gd name="connsiteX5" fmla="*/ 5162732 w 5705053"/>
              <a:gd name="connsiteY5" fmla="*/ 361949 h 2590800"/>
              <a:gd name="connsiteX6" fmla="*/ 3088640 w 5705053"/>
              <a:gd name="connsiteY6" fmla="*/ 2580640 h 2590800"/>
              <a:gd name="connsiteX7" fmla="*/ 0 w 5705053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361949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361949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4952407 w 5394860"/>
              <a:gd name="connsiteY5" fmla="*/ 201323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117573 w 5394860"/>
              <a:gd name="connsiteY3" fmla="*/ 0 h 2590800"/>
              <a:gd name="connsiteX4" fmla="*/ 5394860 w 5394860"/>
              <a:gd name="connsiteY4" fmla="*/ 466657 h 2590800"/>
              <a:gd name="connsiteX5" fmla="*/ 4952407 w 5394860"/>
              <a:gd name="connsiteY5" fmla="*/ 201323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408889"/>
              <a:gd name="connsiteY0" fmla="*/ 2590800 h 2590800"/>
              <a:gd name="connsiteX1" fmla="*/ 4656400 w 5408889"/>
              <a:gd name="connsiteY1" fmla="*/ 180667 h 2590800"/>
              <a:gd name="connsiteX2" fmla="*/ 4207720 w 5408889"/>
              <a:gd name="connsiteY2" fmla="*/ 125743 h 2590800"/>
              <a:gd name="connsiteX3" fmla="*/ 5117573 w 5408889"/>
              <a:gd name="connsiteY3" fmla="*/ 0 h 2590800"/>
              <a:gd name="connsiteX4" fmla="*/ 5394860 w 5408889"/>
              <a:gd name="connsiteY4" fmla="*/ 466657 h 2590800"/>
              <a:gd name="connsiteX5" fmla="*/ 5162732 w 5408889"/>
              <a:gd name="connsiteY5" fmla="*/ 327030 h 2590800"/>
              <a:gd name="connsiteX6" fmla="*/ 3088640 w 5408889"/>
              <a:gd name="connsiteY6" fmla="*/ 2580640 h 2590800"/>
              <a:gd name="connsiteX7" fmla="*/ 0 w 5408889"/>
              <a:gd name="connsiteY7" fmla="*/ 2590800 h 2590800"/>
              <a:gd name="connsiteX0" fmla="*/ 0 w 5408889"/>
              <a:gd name="connsiteY0" fmla="*/ 2590800 h 2590800"/>
              <a:gd name="connsiteX1" fmla="*/ 4656400 w 5408889"/>
              <a:gd name="connsiteY1" fmla="*/ 180667 h 2590800"/>
              <a:gd name="connsiteX2" fmla="*/ 4207720 w 5408889"/>
              <a:gd name="connsiteY2" fmla="*/ 125743 h 2590800"/>
              <a:gd name="connsiteX3" fmla="*/ 5201703 w 5408889"/>
              <a:gd name="connsiteY3" fmla="*/ 0 h 2590800"/>
              <a:gd name="connsiteX4" fmla="*/ 5394860 w 5408889"/>
              <a:gd name="connsiteY4" fmla="*/ 466657 h 2590800"/>
              <a:gd name="connsiteX5" fmla="*/ 5162732 w 5408889"/>
              <a:gd name="connsiteY5" fmla="*/ 327030 h 2590800"/>
              <a:gd name="connsiteX6" fmla="*/ 3088640 w 5408889"/>
              <a:gd name="connsiteY6" fmla="*/ 2580640 h 2590800"/>
              <a:gd name="connsiteX7" fmla="*/ 0 w 5408889"/>
              <a:gd name="connsiteY7" fmla="*/ 2590800 h 2590800"/>
              <a:gd name="connsiteX0" fmla="*/ 0 w 5408889"/>
              <a:gd name="connsiteY0" fmla="*/ 2590800 h 2590800"/>
              <a:gd name="connsiteX1" fmla="*/ 4656400 w 5408889"/>
              <a:gd name="connsiteY1" fmla="*/ 180667 h 2590800"/>
              <a:gd name="connsiteX2" fmla="*/ 4207720 w 5408889"/>
              <a:gd name="connsiteY2" fmla="*/ 125743 h 2590800"/>
              <a:gd name="connsiteX3" fmla="*/ 5201703 w 5408889"/>
              <a:gd name="connsiteY3" fmla="*/ 0 h 2590800"/>
              <a:gd name="connsiteX4" fmla="*/ 5394860 w 5408889"/>
              <a:gd name="connsiteY4" fmla="*/ 466657 h 2590800"/>
              <a:gd name="connsiteX5" fmla="*/ 5162732 w 5408889"/>
              <a:gd name="connsiteY5" fmla="*/ 327030 h 2590800"/>
              <a:gd name="connsiteX6" fmla="*/ 3088640 w 5408889"/>
              <a:gd name="connsiteY6" fmla="*/ 2580640 h 2590800"/>
              <a:gd name="connsiteX7" fmla="*/ 0 w 5408889"/>
              <a:gd name="connsiteY7" fmla="*/ 2590800 h 2590800"/>
              <a:gd name="connsiteX0" fmla="*/ 0 w 5408889"/>
              <a:gd name="connsiteY0" fmla="*/ 2590800 h 2590800"/>
              <a:gd name="connsiteX1" fmla="*/ 4656400 w 5408889"/>
              <a:gd name="connsiteY1" fmla="*/ 180667 h 2590800"/>
              <a:gd name="connsiteX2" fmla="*/ 4207720 w 5408889"/>
              <a:gd name="connsiteY2" fmla="*/ 125743 h 2590800"/>
              <a:gd name="connsiteX3" fmla="*/ 5201703 w 5408889"/>
              <a:gd name="connsiteY3" fmla="*/ 0 h 2590800"/>
              <a:gd name="connsiteX4" fmla="*/ 5394860 w 5408889"/>
              <a:gd name="connsiteY4" fmla="*/ 466657 h 2590800"/>
              <a:gd name="connsiteX5" fmla="*/ 5162732 w 5408889"/>
              <a:gd name="connsiteY5" fmla="*/ 327030 h 2590800"/>
              <a:gd name="connsiteX6" fmla="*/ 3088640 w 5408889"/>
              <a:gd name="connsiteY6" fmla="*/ 2580640 h 2590800"/>
              <a:gd name="connsiteX7" fmla="*/ 0 w 5408889"/>
              <a:gd name="connsiteY7" fmla="*/ 2590800 h 2590800"/>
              <a:gd name="connsiteX0" fmla="*/ 0 w 5408889"/>
              <a:gd name="connsiteY0" fmla="*/ 2590800 h 2590800"/>
              <a:gd name="connsiteX1" fmla="*/ 4656400 w 5408889"/>
              <a:gd name="connsiteY1" fmla="*/ 180667 h 2590800"/>
              <a:gd name="connsiteX2" fmla="*/ 4207720 w 5408889"/>
              <a:gd name="connsiteY2" fmla="*/ 125743 h 2590800"/>
              <a:gd name="connsiteX3" fmla="*/ 5201703 w 5408889"/>
              <a:gd name="connsiteY3" fmla="*/ 0 h 2590800"/>
              <a:gd name="connsiteX4" fmla="*/ 5394860 w 5408889"/>
              <a:gd name="connsiteY4" fmla="*/ 466657 h 2590800"/>
              <a:gd name="connsiteX5" fmla="*/ 5162732 w 5408889"/>
              <a:gd name="connsiteY5" fmla="*/ 327030 h 2590800"/>
              <a:gd name="connsiteX6" fmla="*/ 3088640 w 5408889"/>
              <a:gd name="connsiteY6" fmla="*/ 2580640 h 2590800"/>
              <a:gd name="connsiteX7" fmla="*/ 0 w 5408889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20170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32703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20170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32703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20170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32703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20170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32703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20170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32703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20170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32703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201703 w 5394860"/>
              <a:gd name="connsiteY3" fmla="*/ 0 h 2590800"/>
              <a:gd name="connsiteX4" fmla="*/ 5394860 w 5394860"/>
              <a:gd name="connsiteY4" fmla="*/ 466657 h 2590800"/>
              <a:gd name="connsiteX5" fmla="*/ 5162732 w 5394860"/>
              <a:gd name="connsiteY5" fmla="*/ 327030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656400 w 5394860"/>
              <a:gd name="connsiteY1" fmla="*/ 180667 h 2590800"/>
              <a:gd name="connsiteX2" fmla="*/ 4207720 w 5394860"/>
              <a:gd name="connsiteY2" fmla="*/ 125743 h 2590800"/>
              <a:gd name="connsiteX3" fmla="*/ 5201703 w 5394860"/>
              <a:gd name="connsiteY3" fmla="*/ 0 h 2590800"/>
              <a:gd name="connsiteX4" fmla="*/ 5394860 w 5394860"/>
              <a:gd name="connsiteY4" fmla="*/ 466657 h 2590800"/>
              <a:gd name="connsiteX5" fmla="*/ 5119182 w 5394860"/>
              <a:gd name="connsiteY5" fmla="*/ 318153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721725 w 5394860"/>
              <a:gd name="connsiteY1" fmla="*/ 225049 h 2590800"/>
              <a:gd name="connsiteX2" fmla="*/ 4207720 w 5394860"/>
              <a:gd name="connsiteY2" fmla="*/ 125743 h 2590800"/>
              <a:gd name="connsiteX3" fmla="*/ 5201703 w 5394860"/>
              <a:gd name="connsiteY3" fmla="*/ 0 h 2590800"/>
              <a:gd name="connsiteX4" fmla="*/ 5394860 w 5394860"/>
              <a:gd name="connsiteY4" fmla="*/ 466657 h 2590800"/>
              <a:gd name="connsiteX5" fmla="*/ 5119182 w 5394860"/>
              <a:gd name="connsiteY5" fmla="*/ 318153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90800 h 2590800"/>
              <a:gd name="connsiteX1" fmla="*/ 4721725 w 5394860"/>
              <a:gd name="connsiteY1" fmla="*/ 225049 h 2590800"/>
              <a:gd name="connsiteX2" fmla="*/ 4323853 w 5394860"/>
              <a:gd name="connsiteY2" fmla="*/ 134619 h 2590800"/>
              <a:gd name="connsiteX3" fmla="*/ 5201703 w 5394860"/>
              <a:gd name="connsiteY3" fmla="*/ 0 h 2590800"/>
              <a:gd name="connsiteX4" fmla="*/ 5394860 w 5394860"/>
              <a:gd name="connsiteY4" fmla="*/ 466657 h 2590800"/>
              <a:gd name="connsiteX5" fmla="*/ 5119182 w 5394860"/>
              <a:gd name="connsiteY5" fmla="*/ 318153 h 2590800"/>
              <a:gd name="connsiteX6" fmla="*/ 3088640 w 5394860"/>
              <a:gd name="connsiteY6" fmla="*/ 2580640 h 2590800"/>
              <a:gd name="connsiteX7" fmla="*/ 0 w 5394860"/>
              <a:gd name="connsiteY7" fmla="*/ 2590800 h 2590800"/>
              <a:gd name="connsiteX0" fmla="*/ 0 w 5394860"/>
              <a:gd name="connsiteY0" fmla="*/ 2555294 h 2555294"/>
              <a:gd name="connsiteX1" fmla="*/ 4721725 w 5394860"/>
              <a:gd name="connsiteY1" fmla="*/ 189543 h 2555294"/>
              <a:gd name="connsiteX2" fmla="*/ 4323853 w 5394860"/>
              <a:gd name="connsiteY2" fmla="*/ 99113 h 2555294"/>
              <a:gd name="connsiteX3" fmla="*/ 5129120 w 5394860"/>
              <a:gd name="connsiteY3" fmla="*/ 0 h 2555294"/>
              <a:gd name="connsiteX4" fmla="*/ 5394860 w 5394860"/>
              <a:gd name="connsiteY4" fmla="*/ 431151 h 2555294"/>
              <a:gd name="connsiteX5" fmla="*/ 5119182 w 5394860"/>
              <a:gd name="connsiteY5" fmla="*/ 282647 h 2555294"/>
              <a:gd name="connsiteX6" fmla="*/ 3088640 w 5394860"/>
              <a:gd name="connsiteY6" fmla="*/ 2545134 h 2555294"/>
              <a:gd name="connsiteX7" fmla="*/ 0 w 5394860"/>
              <a:gd name="connsiteY7" fmla="*/ 2555294 h 2555294"/>
              <a:gd name="connsiteX0" fmla="*/ 0 w 5394860"/>
              <a:gd name="connsiteY0" fmla="*/ 2555294 h 2555294"/>
              <a:gd name="connsiteX1" fmla="*/ 4721725 w 5394860"/>
              <a:gd name="connsiteY1" fmla="*/ 189543 h 2555294"/>
              <a:gd name="connsiteX2" fmla="*/ 4323853 w 5394860"/>
              <a:gd name="connsiteY2" fmla="*/ 99113 h 2555294"/>
              <a:gd name="connsiteX3" fmla="*/ 5129120 w 5394860"/>
              <a:gd name="connsiteY3" fmla="*/ 0 h 2555294"/>
              <a:gd name="connsiteX4" fmla="*/ 5394860 w 5394860"/>
              <a:gd name="connsiteY4" fmla="*/ 431151 h 2555294"/>
              <a:gd name="connsiteX5" fmla="*/ 5119182 w 5394860"/>
              <a:gd name="connsiteY5" fmla="*/ 282647 h 2555294"/>
              <a:gd name="connsiteX6" fmla="*/ 3088640 w 5394860"/>
              <a:gd name="connsiteY6" fmla="*/ 2545134 h 2555294"/>
              <a:gd name="connsiteX7" fmla="*/ 0 w 5394860"/>
              <a:gd name="connsiteY7" fmla="*/ 2555294 h 2555294"/>
              <a:gd name="connsiteX0" fmla="*/ 0 w 5394860"/>
              <a:gd name="connsiteY0" fmla="*/ 2555294 h 2555294"/>
              <a:gd name="connsiteX1" fmla="*/ 4721725 w 5394860"/>
              <a:gd name="connsiteY1" fmla="*/ 189543 h 2555294"/>
              <a:gd name="connsiteX2" fmla="*/ 4323853 w 5394860"/>
              <a:gd name="connsiteY2" fmla="*/ 99113 h 2555294"/>
              <a:gd name="connsiteX3" fmla="*/ 5129120 w 5394860"/>
              <a:gd name="connsiteY3" fmla="*/ 0 h 2555294"/>
              <a:gd name="connsiteX4" fmla="*/ 5394860 w 5394860"/>
              <a:gd name="connsiteY4" fmla="*/ 431151 h 2555294"/>
              <a:gd name="connsiteX5" fmla="*/ 5119182 w 5394860"/>
              <a:gd name="connsiteY5" fmla="*/ 282647 h 2555294"/>
              <a:gd name="connsiteX6" fmla="*/ 3088640 w 5394860"/>
              <a:gd name="connsiteY6" fmla="*/ 2545134 h 2555294"/>
              <a:gd name="connsiteX7" fmla="*/ 0 w 5394860"/>
              <a:gd name="connsiteY7" fmla="*/ 2555294 h 2555294"/>
              <a:gd name="connsiteX0" fmla="*/ 0 w 5394860"/>
              <a:gd name="connsiteY0" fmla="*/ 2555294 h 2555294"/>
              <a:gd name="connsiteX1" fmla="*/ 4721725 w 5394860"/>
              <a:gd name="connsiteY1" fmla="*/ 189543 h 2555294"/>
              <a:gd name="connsiteX2" fmla="*/ 4323853 w 5394860"/>
              <a:gd name="connsiteY2" fmla="*/ 99113 h 2555294"/>
              <a:gd name="connsiteX3" fmla="*/ 5129120 w 5394860"/>
              <a:gd name="connsiteY3" fmla="*/ 0 h 2555294"/>
              <a:gd name="connsiteX4" fmla="*/ 5394860 w 5394860"/>
              <a:gd name="connsiteY4" fmla="*/ 431151 h 2555294"/>
              <a:gd name="connsiteX5" fmla="*/ 5090149 w 5394860"/>
              <a:gd name="connsiteY5" fmla="*/ 309276 h 2555294"/>
              <a:gd name="connsiteX6" fmla="*/ 3088640 w 5394860"/>
              <a:gd name="connsiteY6" fmla="*/ 2545134 h 2555294"/>
              <a:gd name="connsiteX7" fmla="*/ 0 w 5394860"/>
              <a:gd name="connsiteY7" fmla="*/ 2555294 h 2555294"/>
              <a:gd name="connsiteX0" fmla="*/ 0 w 5394860"/>
              <a:gd name="connsiteY0" fmla="*/ 2555294 h 2555294"/>
              <a:gd name="connsiteX1" fmla="*/ 4721725 w 5394860"/>
              <a:gd name="connsiteY1" fmla="*/ 189543 h 2555294"/>
              <a:gd name="connsiteX2" fmla="*/ 4323853 w 5394860"/>
              <a:gd name="connsiteY2" fmla="*/ 99113 h 2555294"/>
              <a:gd name="connsiteX3" fmla="*/ 5129120 w 5394860"/>
              <a:gd name="connsiteY3" fmla="*/ 0 h 2555294"/>
              <a:gd name="connsiteX4" fmla="*/ 5394860 w 5394860"/>
              <a:gd name="connsiteY4" fmla="*/ 431151 h 2555294"/>
              <a:gd name="connsiteX5" fmla="*/ 5090149 w 5394860"/>
              <a:gd name="connsiteY5" fmla="*/ 309276 h 2555294"/>
              <a:gd name="connsiteX6" fmla="*/ 3088640 w 5394860"/>
              <a:gd name="connsiteY6" fmla="*/ 2545134 h 2555294"/>
              <a:gd name="connsiteX7" fmla="*/ 0 w 5394860"/>
              <a:gd name="connsiteY7" fmla="*/ 2555294 h 2555294"/>
              <a:gd name="connsiteX0" fmla="*/ 0 w 5394860"/>
              <a:gd name="connsiteY0" fmla="*/ 2555294 h 2555294"/>
              <a:gd name="connsiteX1" fmla="*/ 4721725 w 5394860"/>
              <a:gd name="connsiteY1" fmla="*/ 189543 h 2555294"/>
              <a:gd name="connsiteX2" fmla="*/ 4323853 w 5394860"/>
              <a:gd name="connsiteY2" fmla="*/ 99113 h 2555294"/>
              <a:gd name="connsiteX3" fmla="*/ 5129120 w 5394860"/>
              <a:gd name="connsiteY3" fmla="*/ 0 h 2555294"/>
              <a:gd name="connsiteX4" fmla="*/ 5394860 w 5394860"/>
              <a:gd name="connsiteY4" fmla="*/ 431151 h 2555294"/>
              <a:gd name="connsiteX5" fmla="*/ 5090149 w 5394860"/>
              <a:gd name="connsiteY5" fmla="*/ 309276 h 2555294"/>
              <a:gd name="connsiteX6" fmla="*/ 3088640 w 5394860"/>
              <a:gd name="connsiteY6" fmla="*/ 2545134 h 2555294"/>
              <a:gd name="connsiteX7" fmla="*/ 0 w 5394860"/>
              <a:gd name="connsiteY7" fmla="*/ 2555294 h 2555294"/>
              <a:gd name="connsiteX0" fmla="*/ 0 w 5394860"/>
              <a:gd name="connsiteY0" fmla="*/ 2555294 h 2555294"/>
              <a:gd name="connsiteX1" fmla="*/ 4721725 w 5394860"/>
              <a:gd name="connsiteY1" fmla="*/ 189543 h 2555294"/>
              <a:gd name="connsiteX2" fmla="*/ 4323853 w 5394860"/>
              <a:gd name="connsiteY2" fmla="*/ 99113 h 2555294"/>
              <a:gd name="connsiteX3" fmla="*/ 5129120 w 5394860"/>
              <a:gd name="connsiteY3" fmla="*/ 0 h 2555294"/>
              <a:gd name="connsiteX4" fmla="*/ 5394860 w 5394860"/>
              <a:gd name="connsiteY4" fmla="*/ 431151 h 2555294"/>
              <a:gd name="connsiteX5" fmla="*/ 5090149 w 5394860"/>
              <a:gd name="connsiteY5" fmla="*/ 309276 h 2555294"/>
              <a:gd name="connsiteX6" fmla="*/ 3088640 w 5394860"/>
              <a:gd name="connsiteY6" fmla="*/ 2545134 h 2555294"/>
              <a:gd name="connsiteX7" fmla="*/ 0 w 5394860"/>
              <a:gd name="connsiteY7" fmla="*/ 2555294 h 2555294"/>
              <a:gd name="connsiteX0" fmla="*/ 0 w 5394860"/>
              <a:gd name="connsiteY0" fmla="*/ 2555294 h 2555294"/>
              <a:gd name="connsiteX1" fmla="*/ 4721725 w 5394860"/>
              <a:gd name="connsiteY1" fmla="*/ 189543 h 2555294"/>
              <a:gd name="connsiteX2" fmla="*/ 4323853 w 5394860"/>
              <a:gd name="connsiteY2" fmla="*/ 99113 h 2555294"/>
              <a:gd name="connsiteX3" fmla="*/ 5129120 w 5394860"/>
              <a:gd name="connsiteY3" fmla="*/ 0 h 2555294"/>
              <a:gd name="connsiteX4" fmla="*/ 5394860 w 5394860"/>
              <a:gd name="connsiteY4" fmla="*/ 431151 h 2555294"/>
              <a:gd name="connsiteX5" fmla="*/ 5090149 w 5394860"/>
              <a:gd name="connsiteY5" fmla="*/ 309276 h 2555294"/>
              <a:gd name="connsiteX6" fmla="*/ 3088640 w 5394860"/>
              <a:gd name="connsiteY6" fmla="*/ 2545134 h 2555294"/>
              <a:gd name="connsiteX7" fmla="*/ 0 w 5394860"/>
              <a:gd name="connsiteY7" fmla="*/ 2555294 h 2555294"/>
              <a:gd name="connsiteX0" fmla="*/ 0 w 5394860"/>
              <a:gd name="connsiteY0" fmla="*/ 2577082 h 2577082"/>
              <a:gd name="connsiteX1" fmla="*/ 4721725 w 5394860"/>
              <a:gd name="connsiteY1" fmla="*/ 211331 h 2577082"/>
              <a:gd name="connsiteX2" fmla="*/ 4323853 w 5394860"/>
              <a:gd name="connsiteY2" fmla="*/ 120901 h 2577082"/>
              <a:gd name="connsiteX3" fmla="*/ 5048949 w 5394860"/>
              <a:gd name="connsiteY3" fmla="*/ 0 h 2577082"/>
              <a:gd name="connsiteX4" fmla="*/ 5394860 w 5394860"/>
              <a:gd name="connsiteY4" fmla="*/ 452939 h 2577082"/>
              <a:gd name="connsiteX5" fmla="*/ 5090149 w 5394860"/>
              <a:gd name="connsiteY5" fmla="*/ 331064 h 2577082"/>
              <a:gd name="connsiteX6" fmla="*/ 3088640 w 5394860"/>
              <a:gd name="connsiteY6" fmla="*/ 2566922 h 2577082"/>
              <a:gd name="connsiteX7" fmla="*/ 0 w 5394860"/>
              <a:gd name="connsiteY7" fmla="*/ 2577082 h 257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4860" h="2577082">
                <a:moveTo>
                  <a:pt x="0" y="2577082"/>
                </a:moveTo>
                <a:cubicBezTo>
                  <a:pt x="456130" y="1187863"/>
                  <a:pt x="3953488" y="1130101"/>
                  <a:pt x="4721725" y="211331"/>
                </a:cubicBezTo>
                <a:lnTo>
                  <a:pt x="4323853" y="120901"/>
                </a:lnTo>
                <a:lnTo>
                  <a:pt x="5048949" y="0"/>
                </a:lnTo>
                <a:cubicBezTo>
                  <a:pt x="5141614" y="148568"/>
                  <a:pt x="5290176" y="283420"/>
                  <a:pt x="5394860" y="452939"/>
                </a:cubicBezTo>
                <a:lnTo>
                  <a:pt x="5090149" y="331064"/>
                </a:lnTo>
                <a:cubicBezTo>
                  <a:pt x="4529435" y="1179908"/>
                  <a:pt x="2981591" y="1771337"/>
                  <a:pt x="3088640" y="2566922"/>
                </a:cubicBezTo>
                <a:lnTo>
                  <a:pt x="0" y="2577082"/>
                </a:lnTo>
                <a:close/>
              </a:path>
            </a:pathLst>
          </a:custGeom>
          <a:gradFill flip="none" rotWithShape="1">
            <a:gsLst>
              <a:gs pos="0">
                <a:srgbClr val="007AC1">
                  <a:alpha val="0"/>
                </a:srgbClr>
              </a:gs>
              <a:gs pos="82000">
                <a:srgbClr val="007AC1">
                  <a:alpha val="50000"/>
                </a:srgbClr>
              </a:gs>
              <a:gs pos="100000">
                <a:srgbClr val="007AC1"/>
              </a:gs>
            </a:gsLst>
            <a:lin ang="172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6069"/>
            <a:ext cx="8335108" cy="5215096"/>
          </a:xfrm>
        </p:spPr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Success Metrics</a:t>
            </a:r>
          </a:p>
          <a:p>
            <a:r>
              <a:rPr lang="en-US" dirty="0"/>
              <a:t>Performance vs. Outcomes</a:t>
            </a:r>
          </a:p>
          <a:p>
            <a:r>
              <a:rPr lang="en-US" dirty="0"/>
              <a:t>Resources and Next Steps</a:t>
            </a:r>
          </a:p>
          <a:p>
            <a:r>
              <a:rPr lang="en-US" dirty="0"/>
              <a:t>Question and Answer</a:t>
            </a:r>
          </a:p>
          <a:p>
            <a:r>
              <a:rPr lang="en-US" dirty="0"/>
              <a:t>Summary and Wrap Up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99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029200" y="609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59229" y="-76592"/>
            <a:ext cx="10450285" cy="7021677"/>
          </a:xfrm>
          <a:prstGeom prst="rect">
            <a:avLst/>
          </a:prstGeom>
          <a:solidFill>
            <a:srgbClr val="00517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55172" y="3091542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Performance vs Outcomes</a:t>
            </a:r>
          </a:p>
        </p:txBody>
      </p:sp>
    </p:spTree>
    <p:extLst>
      <p:ext uri="{BB962C8B-B14F-4D97-AF65-F5344CB8AC3E}">
        <p14:creationId xmlns:p14="http://schemas.microsoft.com/office/powerpoint/2010/main" val="2374778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or Outcomes?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 bwMode="gray">
          <a:xfrm>
            <a:off x="1201479" y="1771334"/>
            <a:ext cx="7198242" cy="294952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64008" tIns="32004" rIns="64008" bIns="32004" rtlCol="0" anchor="ctr" anchorCtr="1">
            <a:prstTxWarp prst="textNoShape">
              <a:avLst/>
            </a:prstTxWarp>
            <a:noAutofit/>
          </a:bodyPr>
          <a:lstStyle/>
          <a:p>
            <a:pPr eaLnBrk="0" hangingPunct="0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403498" y="1877865"/>
            <a:ext cx="6744817" cy="524331"/>
            <a:chOff x="4680285" y="5181600"/>
            <a:chExt cx="5076716" cy="1066800"/>
          </a:xfrm>
        </p:grpSpPr>
        <p:sp>
          <p:nvSpPr>
            <p:cNvPr id="31" name="Rectangle 30"/>
            <p:cNvSpPr/>
            <p:nvPr/>
          </p:nvSpPr>
          <p:spPr bwMode="gray">
            <a:xfrm>
              <a:off x="4680285" y="5181600"/>
              <a:ext cx="5076714" cy="10668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  <a:cs typeface="Calibri"/>
                </a:rPr>
                <a:t>Financial Performance &amp; Outcomes</a:t>
              </a:r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4680285" y="5181600"/>
              <a:ext cx="5076716" cy="10668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cs typeface="Calibri"/>
              </a:endParaRPr>
            </a:p>
          </p:txBody>
        </p:sp>
      </p:grpSp>
      <p:sp>
        <p:nvSpPr>
          <p:cNvPr id="33" name="Rectangle 32"/>
          <p:cNvSpPr/>
          <p:nvPr/>
        </p:nvSpPr>
        <p:spPr bwMode="gray">
          <a:xfrm>
            <a:off x="1201479" y="1009333"/>
            <a:ext cx="7198241" cy="685799"/>
          </a:xfrm>
          <a:prstGeom prst="rect">
            <a:avLst/>
          </a:prstGeom>
          <a:solidFill>
            <a:srgbClr val="38939B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cs typeface="Calibri"/>
              </a:rPr>
              <a:t>What is most important to measure?</a:t>
            </a:r>
            <a:endParaRPr lang="en-US" sz="24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403498" y="3330782"/>
            <a:ext cx="6744816" cy="524331"/>
            <a:chOff x="4680284" y="5181600"/>
            <a:chExt cx="5076715" cy="1066800"/>
          </a:xfrm>
        </p:grpSpPr>
        <p:sp>
          <p:nvSpPr>
            <p:cNvPr id="35" name="Rectangle 34"/>
            <p:cNvSpPr/>
            <p:nvPr/>
          </p:nvSpPr>
          <p:spPr bwMode="gray">
            <a:xfrm>
              <a:off x="5486400" y="5181600"/>
              <a:ext cx="3505200" cy="10668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  <a:cs typeface="Calibri"/>
                </a:rPr>
                <a:t>Activity/Program Success</a:t>
              </a:r>
            </a:p>
          </p:txBody>
        </p:sp>
        <p:sp>
          <p:nvSpPr>
            <p:cNvPr id="36" name="Rectangle 35"/>
            <p:cNvSpPr/>
            <p:nvPr/>
          </p:nvSpPr>
          <p:spPr bwMode="gray">
            <a:xfrm>
              <a:off x="4680284" y="5181600"/>
              <a:ext cx="5076715" cy="10668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cs typeface="Calibri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03498" y="4061075"/>
            <a:ext cx="6744816" cy="524331"/>
            <a:chOff x="4680284" y="5181600"/>
            <a:chExt cx="5076715" cy="1066800"/>
          </a:xfrm>
        </p:grpSpPr>
        <p:sp>
          <p:nvSpPr>
            <p:cNvPr id="38" name="Rectangle 37"/>
            <p:cNvSpPr/>
            <p:nvPr/>
          </p:nvSpPr>
          <p:spPr bwMode="gray">
            <a:xfrm>
              <a:off x="5486400" y="5181600"/>
              <a:ext cx="3505200" cy="10668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  <a:cs typeface="Calibri"/>
                </a:rPr>
                <a:t>Fundraising</a:t>
              </a:r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4680284" y="5181600"/>
              <a:ext cx="5076715" cy="10668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cs typeface="Calibri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03499" y="2602423"/>
            <a:ext cx="6744816" cy="524331"/>
            <a:chOff x="4680285" y="5181600"/>
            <a:chExt cx="5076715" cy="1066800"/>
          </a:xfrm>
        </p:grpSpPr>
        <p:sp>
          <p:nvSpPr>
            <p:cNvPr id="41" name="Rectangle 40"/>
            <p:cNvSpPr/>
            <p:nvPr/>
          </p:nvSpPr>
          <p:spPr bwMode="gray">
            <a:xfrm>
              <a:off x="5486400" y="5181600"/>
              <a:ext cx="3505200" cy="10668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  <a:cs typeface="Calibri"/>
                </a:rPr>
                <a:t>Capacity &amp; Sustainability</a:t>
              </a:r>
            </a:p>
          </p:txBody>
        </p:sp>
        <p:sp>
          <p:nvSpPr>
            <p:cNvPr id="42" name="Rectangle 41"/>
            <p:cNvSpPr/>
            <p:nvPr/>
          </p:nvSpPr>
          <p:spPr bwMode="gray">
            <a:xfrm>
              <a:off x="4680285" y="5181600"/>
              <a:ext cx="5076715" cy="10668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cs typeface="Calibri"/>
              </a:endParaRPr>
            </a:p>
          </p:txBody>
        </p:sp>
      </p:grpSp>
      <p:sp>
        <p:nvSpPr>
          <p:cNvPr id="43" name="Rectangle 42"/>
          <p:cNvSpPr/>
          <p:nvPr/>
        </p:nvSpPr>
        <p:spPr bwMode="gray">
          <a:xfrm>
            <a:off x="1201479" y="4800186"/>
            <a:ext cx="7198242" cy="739021"/>
          </a:xfrm>
          <a:prstGeom prst="rect">
            <a:avLst/>
          </a:prstGeom>
          <a:solidFill>
            <a:schemeClr val="tx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>
            <a:off x="68042" y="4977572"/>
            <a:ext cx="9144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4163" marR="0" indent="-284163" algn="ctr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tabLst/>
            </a:pPr>
            <a:r>
              <a:rPr lang="en-US" sz="3200" i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Balanced Approach </a:t>
            </a:r>
            <a:endParaRPr kumimoji="0" lang="en-US" sz="32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019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Metrics – Getting Started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 bwMode="gray">
          <a:xfrm>
            <a:off x="5394201" y="4500902"/>
            <a:ext cx="685800" cy="19050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3" name="Rectangle 22"/>
          <p:cNvSpPr/>
          <p:nvPr/>
        </p:nvSpPr>
        <p:spPr bwMode="gray">
          <a:xfrm>
            <a:off x="6232401" y="3662702"/>
            <a:ext cx="685800" cy="27432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 bwMode="gray">
          <a:xfrm>
            <a:off x="7070601" y="2672102"/>
            <a:ext cx="685800" cy="37338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 bwMode="gray">
          <a:xfrm>
            <a:off x="7908801" y="1757702"/>
            <a:ext cx="685800" cy="46482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" rtlCol="0" anchor="ctr" anchorCtr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 rot="18827035">
            <a:off x="2889142" y="3340326"/>
            <a:ext cx="6227323" cy="361610"/>
            <a:chOff x="297373" y="5873138"/>
            <a:chExt cx="8389427" cy="361610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297373" y="5873138"/>
              <a:ext cx="3505200" cy="1588"/>
            </a:xfrm>
            <a:prstGeom prst="line">
              <a:avLst/>
            </a:prstGeom>
            <a:noFill/>
            <a:ln w="76200" cap="rnd" cmpd="sng" algn="ctr">
              <a:gradFill flip="none" rotWithShape="1">
                <a:gsLst>
                  <a:gs pos="8000">
                    <a:schemeClr val="bg1">
                      <a:alpha val="0"/>
                    </a:schemeClr>
                  </a:gs>
                  <a:gs pos="59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arrow" w="lg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81000" y="6050280"/>
              <a:ext cx="8305800" cy="1588"/>
            </a:xfrm>
            <a:prstGeom prst="line">
              <a:avLst/>
            </a:prstGeom>
            <a:noFill/>
            <a:ln w="101600" cap="rnd" cmpd="sng" algn="ctr">
              <a:gradFill flip="none" rotWithShape="1">
                <a:gsLst>
                  <a:gs pos="8000">
                    <a:schemeClr val="bg1">
                      <a:alpha val="0"/>
                    </a:schemeClr>
                  </a:gs>
                  <a:gs pos="59000">
                    <a:srgbClr val="007AC1"/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arrow" w="lg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762000" y="6233160"/>
              <a:ext cx="5105400" cy="1588"/>
            </a:xfrm>
            <a:prstGeom prst="line">
              <a:avLst/>
            </a:prstGeom>
            <a:noFill/>
            <a:ln w="76200" cap="rnd" cmpd="sng" algn="ctr">
              <a:gradFill flip="none" rotWithShape="1">
                <a:gsLst>
                  <a:gs pos="8000">
                    <a:schemeClr val="bg1">
                      <a:alpha val="0"/>
                    </a:schemeClr>
                  </a:gs>
                  <a:gs pos="59000">
                    <a:srgbClr val="38939B"/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arrow" w="lg" len="med"/>
            </a:ln>
            <a:effectLst/>
          </p:spPr>
        </p:cxnSp>
      </p:grp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130945"/>
            <a:ext cx="8335108" cy="5215096"/>
          </a:xfrm>
        </p:spPr>
        <p:txBody>
          <a:bodyPr>
            <a:normAutofit/>
          </a:bodyPr>
          <a:lstStyle/>
          <a:p>
            <a:r>
              <a:rPr lang="en-US" dirty="0"/>
              <a:t>The key non-profit metrics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Fundraising efficiency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Operating reliance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Program efficiency</a:t>
            </a:r>
          </a:p>
          <a:p>
            <a:r>
              <a:rPr lang="en-US" dirty="0"/>
              <a:t>Resources to help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hlinkClick r:id="rId2"/>
              </a:rPr>
              <a:t>NTEN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hlinkClick r:id="rId3"/>
              </a:rPr>
              <a:t>Charity Navigator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hlinkClick r:id="rId4"/>
              </a:rPr>
              <a:t>National Council of Non-Profits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hlinkClick r:id="rId5"/>
              </a:rPr>
              <a:t>Urban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Calculations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1185706"/>
            <a:ext cx="3649850" cy="5215096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Program </a:t>
            </a:r>
            <a:r>
              <a:rPr lang="en-US" dirty="0"/>
              <a:t>Efficiency Ratio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Operating </a:t>
            </a:r>
            <a:r>
              <a:rPr lang="en-US" dirty="0"/>
              <a:t>Reliance Ratio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Fundraising Efficiency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936569" y="1312361"/>
            <a:ext cx="5207431" cy="521509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»"/>
              <a:defRPr kumimoji="0"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31520" indent="-274320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7AC1"/>
              </a:buClr>
              <a:buSzPct val="90000"/>
              <a:buFont typeface="Arial" panose="020B0604020202020204" pitchFamily="34" charset="0"/>
              <a:buChar char="»"/>
              <a:defRPr kumimoji="0"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8DC63F"/>
              </a:buClr>
              <a:buFont typeface="Arial" panose="020B0604020202020204" pitchFamily="34" charset="0"/>
              <a:buChar char="»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6152" indent="-182880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630460"/>
              </a:buClr>
              <a:buFont typeface="Arial" panose="020B0604020202020204" pitchFamily="34" charset="0"/>
              <a:buChar char="»"/>
              <a:defRPr kumimoji="0"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26464" indent="-182880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F3C716"/>
              </a:buClr>
              <a:buFont typeface="Arial" panose="020B0604020202020204" pitchFamily="34" charset="0"/>
              <a:buChar char="»"/>
              <a:defRPr kumimoji="0" lang="en-US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u="sng" dirty="0">
                <a:solidFill>
                  <a:srgbClr val="007AC1"/>
                </a:solidFill>
              </a:rPr>
              <a:t>P</a:t>
            </a:r>
            <a:r>
              <a:rPr lang="en-US" u="sng" dirty="0" smtClean="0">
                <a:solidFill>
                  <a:srgbClr val="007AC1"/>
                </a:solidFill>
              </a:rPr>
              <a:t>rogram </a:t>
            </a:r>
            <a:r>
              <a:rPr lang="en-US" u="sng" dirty="0">
                <a:solidFill>
                  <a:srgbClr val="007AC1"/>
                </a:solidFill>
              </a:rPr>
              <a:t>S</a:t>
            </a:r>
            <a:r>
              <a:rPr lang="en-US" u="sng" dirty="0" smtClean="0">
                <a:solidFill>
                  <a:srgbClr val="007AC1"/>
                </a:solidFill>
              </a:rPr>
              <a:t>ervice Expenses</a:t>
            </a:r>
            <a:r>
              <a:rPr lang="en-US" dirty="0" smtClean="0">
                <a:solidFill>
                  <a:srgbClr val="007AC1"/>
                </a:solidFill>
              </a:rPr>
              <a:t>                  	Total Expenses </a:t>
            </a:r>
          </a:p>
          <a:p>
            <a:pPr marL="118872" indent="0">
              <a:buNone/>
            </a:pPr>
            <a:r>
              <a:rPr lang="en-US" dirty="0" smtClean="0"/>
              <a:t> </a:t>
            </a:r>
          </a:p>
          <a:p>
            <a:pPr marL="118872" indent="0">
              <a:buNone/>
            </a:pPr>
            <a:r>
              <a:rPr lang="en-US" u="sng" dirty="0" smtClean="0">
                <a:solidFill>
                  <a:srgbClr val="007AC1"/>
                </a:solidFill>
              </a:rPr>
              <a:t>Unrestricted Program Revenue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007AC1"/>
                </a:solidFill>
              </a:rPr>
              <a:t>	Total Expenses </a:t>
            </a:r>
          </a:p>
          <a:p>
            <a:endParaRPr lang="en-US" dirty="0" smtClean="0"/>
          </a:p>
          <a:p>
            <a:pPr marL="118872" indent="0">
              <a:buNone/>
            </a:pPr>
            <a:r>
              <a:rPr lang="en-US" u="sng" dirty="0" smtClean="0">
                <a:solidFill>
                  <a:srgbClr val="007AC1"/>
                </a:solidFill>
              </a:rPr>
              <a:t>Unrestricted Contributions </a:t>
            </a:r>
            <a:br>
              <a:rPr lang="en-US" u="sng" dirty="0" smtClean="0">
                <a:solidFill>
                  <a:srgbClr val="007AC1"/>
                </a:solidFill>
              </a:rPr>
            </a:br>
            <a:r>
              <a:rPr lang="en-US" dirty="0" smtClean="0">
                <a:solidFill>
                  <a:srgbClr val="007AC1"/>
                </a:solidFill>
              </a:rPr>
              <a:t>Unrestricted Fundraising</a:t>
            </a:r>
            <a:br>
              <a:rPr lang="en-US" dirty="0" smtClean="0">
                <a:solidFill>
                  <a:srgbClr val="007AC1"/>
                </a:solidFill>
              </a:rPr>
            </a:br>
            <a:r>
              <a:rPr lang="en-US" dirty="0" smtClean="0">
                <a:solidFill>
                  <a:srgbClr val="007AC1"/>
                </a:solidFill>
              </a:rPr>
              <a:t>           Expenses  </a:t>
            </a:r>
            <a:endParaRPr lang="en-US" dirty="0">
              <a:solidFill>
                <a:srgbClr val="007A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60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– The Right Financial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950184"/>
            <a:ext cx="8335108" cy="5215096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Statistical objects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Operational and </a:t>
            </a:r>
            <a:br>
              <a:rPr lang="en-US" sz="2400" dirty="0"/>
            </a:br>
            <a:r>
              <a:rPr lang="en-US" sz="2400" dirty="0"/>
              <a:t>financial metrics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Business intelligence </a:t>
            </a:r>
            <a:br>
              <a:rPr lang="en-US" sz="2400" dirty="0"/>
            </a:br>
            <a:r>
              <a:rPr lang="en-US" sz="2400" dirty="0"/>
              <a:t>and visibility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Comprehensive </a:t>
            </a:r>
            <a:br>
              <a:rPr lang="en-US" sz="2400" dirty="0"/>
            </a:br>
            <a:r>
              <a:rPr lang="en-US" sz="2400" dirty="0"/>
              <a:t>automation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Lower TCO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Access and </a:t>
            </a:r>
            <a:br>
              <a:rPr lang="en-US" sz="2400" dirty="0"/>
            </a:br>
            <a:r>
              <a:rPr lang="en-US" sz="2400" dirty="0"/>
              <a:t>availability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Easy integration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66" y="2896116"/>
            <a:ext cx="5112719" cy="271787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340688" y="1139296"/>
            <a:ext cx="4302546" cy="2003653"/>
            <a:chOff x="4038600" y="1066800"/>
            <a:chExt cx="4648200" cy="2133600"/>
          </a:xfrm>
        </p:grpSpPr>
        <p:sp>
          <p:nvSpPr>
            <p:cNvPr id="16" name="Rectangle 15"/>
            <p:cNvSpPr/>
            <p:nvPr/>
          </p:nvSpPr>
          <p:spPr bwMode="gray">
            <a:xfrm>
              <a:off x="4038600" y="1066800"/>
              <a:ext cx="4648200" cy="21336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190500" dir="2700000" algn="br">
                <a:srgbClr val="000000">
                  <a:alpha val="40000"/>
                </a:srgbClr>
              </a:outerShdw>
            </a:effectLst>
          </p:spPr>
          <p:txBody>
            <a:bodyPr lIns="91440" rtlCol="0" anchor="ctr" anchorCtr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17" name="Picture 16" descr="cid:image025.jpg@01CEF5B0.27665470"/>
            <p:cNvPicPr/>
            <p:nvPr/>
          </p:nvPicPr>
          <p:blipFill>
            <a:blip r:embed="rId3" r:link="rId4"/>
            <a:srcRect t="71695" r="49920" b="2755"/>
            <a:stretch>
              <a:fillRect/>
            </a:stretch>
          </p:blipFill>
          <p:spPr bwMode="auto">
            <a:xfrm>
              <a:off x="4114800" y="1143000"/>
              <a:ext cx="4424653" cy="195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02066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029200" y="609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59229" y="-76592"/>
            <a:ext cx="10450285" cy="7021677"/>
          </a:xfrm>
          <a:prstGeom prst="rect">
            <a:avLst/>
          </a:prstGeom>
          <a:solidFill>
            <a:srgbClr val="00517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55172" y="3091542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POLL QUESTION #3</a:t>
            </a:r>
          </a:p>
        </p:txBody>
      </p:sp>
    </p:spTree>
    <p:extLst>
      <p:ext uri="{BB962C8B-B14F-4D97-AF65-F5344CB8AC3E}">
        <p14:creationId xmlns:p14="http://schemas.microsoft.com/office/powerpoint/2010/main" val="1908119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Intacct: Metrics at Your Fingertips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1" name="Picture 2" descr="C:\Users\psuchan\Desktop\Partner - SS\13_NFP_Dashboar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554" y="1338053"/>
            <a:ext cx="8534400" cy="38805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90500" dir="2700000" algn="br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350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029200" y="609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59229" y="-76592"/>
            <a:ext cx="10450285" cy="7021677"/>
          </a:xfrm>
          <a:prstGeom prst="rect">
            <a:avLst/>
          </a:prstGeom>
          <a:solidFill>
            <a:srgbClr val="00517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55172" y="3091542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856479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029200" y="609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59229" y="-76592"/>
            <a:ext cx="10450285" cy="7021677"/>
          </a:xfrm>
          <a:prstGeom prst="rect">
            <a:avLst/>
          </a:prstGeom>
          <a:solidFill>
            <a:srgbClr val="00517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55172" y="3091542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329065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258"/>
            <a:ext cx="8335108" cy="5215096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dirty="0">
                <a:ea typeface="Segoe UI" panose="020B0502040204020203" pitchFamily="34" charset="0"/>
              </a:rPr>
              <a:t>For the next 30 days, we are offering </a:t>
            </a:r>
            <a:br>
              <a:rPr lang="en-US" sz="2000" dirty="0">
                <a:ea typeface="Segoe UI" panose="020B0502040204020203" pitchFamily="34" charset="0"/>
              </a:rPr>
            </a:br>
            <a:r>
              <a:rPr lang="en-US" sz="2000" dirty="0">
                <a:ea typeface="Segoe UI" panose="020B0502040204020203" pitchFamily="34" charset="0"/>
              </a:rPr>
              <a:t>you a </a:t>
            </a:r>
            <a:r>
              <a:rPr lang="en-US" sz="2000" b="1" dirty="0">
                <a:ea typeface="Segoe UI" panose="020B0502040204020203" pitchFamily="34" charset="0"/>
              </a:rPr>
              <a:t>complimentary review and </a:t>
            </a:r>
            <a:br>
              <a:rPr lang="en-US" sz="2000" b="1" dirty="0">
                <a:ea typeface="Segoe UI" panose="020B0502040204020203" pitchFamily="34" charset="0"/>
              </a:rPr>
            </a:br>
            <a:r>
              <a:rPr lang="en-US" sz="2000" b="1" dirty="0">
                <a:ea typeface="Segoe UI" panose="020B0502040204020203" pitchFamily="34" charset="0"/>
              </a:rPr>
              <a:t>analysis of your finance system</a:t>
            </a:r>
            <a:r>
              <a:rPr lang="en-US" sz="2000" dirty="0">
                <a:ea typeface="Segoe UI" panose="020B0502040204020203" pitchFamily="34" charset="0"/>
              </a:rPr>
              <a:t> </a:t>
            </a:r>
            <a:br>
              <a:rPr lang="en-US" sz="2000" dirty="0">
                <a:ea typeface="Segoe UI" panose="020B0502040204020203" pitchFamily="34" charset="0"/>
              </a:rPr>
            </a:br>
            <a:r>
              <a:rPr lang="en-US" sz="2000" dirty="0">
                <a:ea typeface="Segoe UI" panose="020B0502040204020203" pitchFamily="34" charset="0"/>
              </a:rPr>
              <a:t>with a prepared report on its ability to </a:t>
            </a:r>
            <a:br>
              <a:rPr lang="en-US" sz="2000" dirty="0">
                <a:ea typeface="Segoe UI" panose="020B0502040204020203" pitchFamily="34" charset="0"/>
              </a:rPr>
            </a:br>
            <a:r>
              <a:rPr lang="en-US" sz="2000" dirty="0">
                <a:ea typeface="Segoe UI" panose="020B0502040204020203" pitchFamily="34" charset="0"/>
              </a:rPr>
              <a:t>measure outcomes and success metrics. </a:t>
            </a:r>
          </a:p>
          <a:p>
            <a:pPr marL="457200" indent="-457200"/>
            <a:r>
              <a:rPr lang="en-US" sz="2000" dirty="0">
                <a:ea typeface="Segoe UI" panose="020B0502040204020203" pitchFamily="34" charset="0"/>
              </a:rPr>
              <a:t>We will also provide you with a free </a:t>
            </a:r>
            <a:br>
              <a:rPr lang="en-US" sz="2000" dirty="0">
                <a:ea typeface="Segoe UI" panose="020B0502040204020203" pitchFamily="34" charset="0"/>
              </a:rPr>
            </a:br>
            <a:r>
              <a:rPr lang="en-US" sz="2000" dirty="0">
                <a:ea typeface="Segoe UI" panose="020B0502040204020203" pitchFamily="34" charset="0"/>
              </a:rPr>
              <a:t>subscription to our Cloud Accounting </a:t>
            </a:r>
            <a:br>
              <a:rPr lang="en-US" sz="2000" dirty="0">
                <a:ea typeface="Segoe UI" panose="020B0502040204020203" pitchFamily="34" charset="0"/>
              </a:rPr>
            </a:br>
            <a:r>
              <a:rPr lang="en-US" sz="2000" dirty="0">
                <a:ea typeface="Segoe UI" panose="020B0502040204020203" pitchFamily="34" charset="0"/>
              </a:rPr>
              <a:t>Blog , which focuses on technology for </a:t>
            </a:r>
            <a:br>
              <a:rPr lang="en-US" sz="2000" dirty="0">
                <a:ea typeface="Segoe UI" panose="020B0502040204020203" pitchFamily="34" charset="0"/>
              </a:rPr>
            </a:br>
            <a:r>
              <a:rPr lang="en-US" sz="2000" dirty="0">
                <a:ea typeface="Segoe UI" panose="020B0502040204020203" pitchFamily="34" charset="0"/>
              </a:rPr>
              <a:t>Non-Profits.</a:t>
            </a:r>
          </a:p>
          <a:p>
            <a:r>
              <a:rPr lang="en-US" sz="2000" dirty="0">
                <a:ea typeface="Segoe UI" panose="020B0502040204020203" pitchFamily="34" charset="0"/>
              </a:rPr>
              <a:t>You will receive an email following the </a:t>
            </a:r>
            <a:br>
              <a:rPr lang="en-US" sz="2000" dirty="0">
                <a:ea typeface="Segoe UI" panose="020B0502040204020203" pitchFamily="34" charset="0"/>
              </a:rPr>
            </a:br>
            <a:r>
              <a:rPr lang="en-US" sz="2000" dirty="0">
                <a:ea typeface="Segoe UI" panose="020B0502040204020203" pitchFamily="34" charset="0"/>
              </a:rPr>
              <a:t>webinar with additional details on these </a:t>
            </a:r>
            <a:br>
              <a:rPr lang="en-US" sz="2000" dirty="0">
                <a:ea typeface="Segoe UI" panose="020B0502040204020203" pitchFamily="34" charset="0"/>
              </a:rPr>
            </a:br>
            <a:r>
              <a:rPr lang="en-US" sz="2000" dirty="0">
                <a:ea typeface="Segoe UI" panose="020B0502040204020203" pitchFamily="34" charset="0"/>
              </a:rPr>
              <a:t>offers.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67" y="1169258"/>
            <a:ext cx="2144233" cy="2144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2086" y="3703998"/>
            <a:ext cx="299094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AC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David J. Fionda CPA</a:t>
            </a:r>
          </a:p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BlumShapiro Consulting</a:t>
            </a:r>
          </a:p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hlinkClick r:id="rId3"/>
              </a:rPr>
              <a:t>dfionda@blumshapiro.com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781-610-1206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847908" y="1309254"/>
            <a:ext cx="0" cy="4008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4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133227" y="1277961"/>
            <a:ext cx="4372001" cy="4017172"/>
            <a:chOff x="4286312" y="1021707"/>
            <a:chExt cx="4372001" cy="4017172"/>
          </a:xfrm>
        </p:grpSpPr>
        <p:sp>
          <p:nvSpPr>
            <p:cNvPr id="7" name="TextBox 6"/>
            <p:cNvSpPr txBox="1"/>
            <p:nvPr/>
          </p:nvSpPr>
          <p:spPr>
            <a:xfrm>
              <a:off x="4286312" y="1468671"/>
              <a:ext cx="4372001" cy="3570208"/>
            </a:xfrm>
            <a:prstGeom prst="rect">
              <a:avLst/>
            </a:prstGeom>
            <a:noFill/>
            <a:ln w="28575">
              <a:solidFill>
                <a:srgbClr val="007AC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38912" indent="-320040">
                <a:spcBef>
                  <a:spcPts val="600"/>
                </a:spcBef>
                <a:spcAft>
                  <a:spcPts val="600"/>
                </a:spcAft>
                <a:buSzPct val="80000"/>
                <a:buFont typeface="Arial" panose="020B0604020202020204" pitchFamily="34" charset="0"/>
                <a:buChar char="»"/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Please submit your questions and comments using the Questions panel. Please see example to the left.</a:t>
              </a:r>
            </a:p>
            <a:p>
              <a:pPr marL="438912" indent="-320040">
                <a:spcBef>
                  <a:spcPts val="600"/>
                </a:spcBef>
                <a:spcAft>
                  <a:spcPts val="600"/>
                </a:spcAft>
                <a:buSzPct val="80000"/>
                <a:buFont typeface="Arial" panose="020B0604020202020204" pitchFamily="34" charset="0"/>
                <a:buChar char="»"/>
              </a:pPr>
              <a:r>
                <a:rPr lang="en-US" sz="2400" b="1" dirty="0">
                  <a:latin typeface="Arial" pitchFamily="34" charset="0"/>
                  <a:cs typeface="Arial" pitchFamily="34" charset="0"/>
                </a:rPr>
                <a:t>Note: 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Today’s presentation is being recorded and will be provided within 48 hours.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86313" y="1021707"/>
              <a:ext cx="4371999" cy="446964"/>
            </a:xfrm>
            <a:prstGeom prst="rect">
              <a:avLst/>
            </a:prstGeom>
            <a:solidFill>
              <a:srgbClr val="007AC1"/>
            </a:solidFill>
            <a:ln w="28575">
              <a:solidFill>
                <a:srgbClr val="007A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/>
                <a:t>Your Participation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1223169"/>
            <a:ext cx="3161519" cy="3901724"/>
            <a:chOff x="381001" y="1371600"/>
            <a:chExt cx="3574715" cy="44116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 descr="H:\AA - current projects\Recent Screen Shots\G2W\G2W 5.0\attendee\gt muted_hand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1" y="1600200"/>
              <a:ext cx="433402" cy="1983142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:\AA - current projects\Recent Screen Shots\G2W\G2W 5.0\attendee\panel audio_ question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55" y="1371600"/>
              <a:ext cx="3188161" cy="4411662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6"/>
            <p:cNvSpPr/>
            <p:nvPr/>
          </p:nvSpPr>
          <p:spPr>
            <a:xfrm>
              <a:off x="814403" y="2938333"/>
              <a:ext cx="3071797" cy="2090867"/>
            </a:xfrm>
            <a:prstGeom prst="roundRect">
              <a:avLst>
                <a:gd name="adj" fmla="val 4230"/>
              </a:avLst>
            </a:prstGeom>
            <a:noFill/>
            <a:ln w="571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81001" y="2961875"/>
              <a:ext cx="421691" cy="41563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4616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029200" y="609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59229" y="-76592"/>
            <a:ext cx="10450285" cy="7021677"/>
          </a:xfrm>
          <a:prstGeom prst="rect">
            <a:avLst/>
          </a:prstGeom>
          <a:solidFill>
            <a:srgbClr val="00517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55172" y="3091542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187244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2320"/>
            <a:ext cx="8335108" cy="5215096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>
                <a:solidFill>
                  <a:prstClr val="black"/>
                </a:solidFill>
                <a:ea typeface="Segoe UI" panose="020B0502040204020203" pitchFamily="34" charset="0"/>
              </a:rPr>
              <a:t>David J. Fionda </a:t>
            </a:r>
            <a:r>
              <a:rPr lang="en-US" b="1" dirty="0" smtClean="0">
                <a:solidFill>
                  <a:prstClr val="black"/>
                </a:solidFill>
                <a:ea typeface="Segoe UI" panose="020B0502040204020203" pitchFamily="34" charset="0"/>
              </a:rPr>
              <a:t>MS, </a:t>
            </a:r>
            <a:r>
              <a:rPr lang="en-US" b="1" dirty="0">
                <a:solidFill>
                  <a:prstClr val="black"/>
                </a:solidFill>
                <a:ea typeface="Segoe UI" panose="020B0502040204020203" pitchFamily="34" charset="0"/>
              </a:rPr>
              <a:t>CPA</a:t>
            </a:r>
            <a:endParaRPr lang="en-US" dirty="0">
              <a:solidFill>
                <a:prstClr val="black"/>
              </a:solidFill>
              <a:ea typeface="Segoe UI" panose="020B0502040204020203" pitchFamily="34" charset="0"/>
            </a:endParaRPr>
          </a:p>
          <a:p>
            <a:pPr marL="118872" indent="0">
              <a:buNone/>
            </a:pPr>
            <a:r>
              <a:rPr lang="en-US" sz="2500" dirty="0">
                <a:solidFill>
                  <a:prstClr val="black"/>
                </a:solidFill>
                <a:ea typeface="Segoe UI" panose="020B0502040204020203" pitchFamily="34" charset="0"/>
              </a:rPr>
              <a:t>David Fionda CPA, MS is a Director </a:t>
            </a:r>
            <a:br>
              <a:rPr lang="en-US" sz="2500" dirty="0">
                <a:solidFill>
                  <a:prstClr val="black"/>
                </a:solidFill>
                <a:ea typeface="Segoe UI" panose="020B0502040204020203" pitchFamily="34" charset="0"/>
              </a:rPr>
            </a:br>
            <a:r>
              <a:rPr lang="en-US" sz="2500" dirty="0">
                <a:solidFill>
                  <a:prstClr val="black"/>
                </a:solidFill>
                <a:ea typeface="Segoe UI" panose="020B0502040204020203" pitchFamily="34" charset="0"/>
              </a:rPr>
              <a:t>at BlumShapiro Consulting.</a:t>
            </a:r>
          </a:p>
          <a:p>
            <a:pPr marL="118872" indent="0">
              <a:buNone/>
            </a:pPr>
            <a:r>
              <a:rPr lang="en-US" sz="2500" dirty="0">
                <a:solidFill>
                  <a:prstClr val="black"/>
                </a:solidFill>
                <a:ea typeface="Segoe UI" panose="020B0502040204020203" pitchFamily="34" charset="0"/>
              </a:rPr>
              <a:t>He has been working with finance and </a:t>
            </a:r>
            <a:br>
              <a:rPr lang="en-US" sz="2500" dirty="0">
                <a:solidFill>
                  <a:prstClr val="black"/>
                </a:solidFill>
                <a:ea typeface="Segoe UI" panose="020B0502040204020203" pitchFamily="34" charset="0"/>
              </a:rPr>
            </a:br>
            <a:r>
              <a:rPr lang="en-US" sz="2500" dirty="0">
                <a:solidFill>
                  <a:prstClr val="black"/>
                </a:solidFill>
                <a:ea typeface="Segoe UI" panose="020B0502040204020203" pitchFamily="34" charset="0"/>
              </a:rPr>
              <a:t>accounting systems for more than 30 </a:t>
            </a:r>
            <a:r>
              <a:rPr lang="en-US" sz="2500" dirty="0" smtClean="0">
                <a:solidFill>
                  <a:prstClr val="black"/>
                </a:solidFill>
                <a:ea typeface="Segoe UI" panose="020B0502040204020203" pitchFamily="34" charset="0"/>
              </a:rPr>
              <a:t/>
            </a:r>
            <a:br>
              <a:rPr lang="en-US" sz="2500" dirty="0" smtClean="0">
                <a:solidFill>
                  <a:prstClr val="black"/>
                </a:solidFill>
                <a:ea typeface="Segoe UI" panose="020B0502040204020203" pitchFamily="34" charset="0"/>
              </a:rPr>
            </a:br>
            <a:r>
              <a:rPr lang="en-US" sz="2500" dirty="0" smtClean="0">
                <a:solidFill>
                  <a:prstClr val="black"/>
                </a:solidFill>
                <a:ea typeface="Segoe UI" panose="020B0502040204020203" pitchFamily="34" charset="0"/>
              </a:rPr>
              <a:t>years</a:t>
            </a:r>
            <a:r>
              <a:rPr lang="en-US" sz="2500" dirty="0">
                <a:solidFill>
                  <a:prstClr val="black"/>
                </a:solidFill>
                <a:ea typeface="Segoe UI" panose="020B0502040204020203" pitchFamily="34" charset="0"/>
              </a:rPr>
              <a:t>. </a:t>
            </a:r>
            <a:r>
              <a:rPr lang="en-US" sz="2500" dirty="0" smtClean="0">
                <a:solidFill>
                  <a:prstClr val="black"/>
                </a:solidFill>
                <a:ea typeface="Segoe UI" panose="020B0502040204020203" pitchFamily="34" charset="0"/>
              </a:rPr>
              <a:t>Dave has also been a volunteer, fundraiser, executive and board member of several non-profits. </a:t>
            </a:r>
            <a:endParaRPr lang="en-US" sz="2500" dirty="0">
              <a:solidFill>
                <a:srgbClr val="C00000"/>
              </a:solidFill>
              <a:ea typeface="Segoe UI" panose="020B0502040204020203" pitchFamily="34" charset="0"/>
            </a:endParaRPr>
          </a:p>
          <a:p>
            <a:pPr marL="118872" indent="0">
              <a:buNone/>
            </a:pPr>
            <a:r>
              <a:rPr lang="en-US" sz="2500" dirty="0">
                <a:solidFill>
                  <a:prstClr val="black"/>
                </a:solidFill>
                <a:ea typeface="Segoe UI" panose="020B0502040204020203" pitchFamily="34" charset="0"/>
              </a:rPr>
              <a:t>Dave is on the </a:t>
            </a:r>
            <a:r>
              <a:rPr lang="en-US" sz="2500" dirty="0" smtClean="0">
                <a:solidFill>
                  <a:prstClr val="black"/>
                </a:solidFill>
                <a:ea typeface="Segoe UI" panose="020B0502040204020203" pitchFamily="34" charset="0"/>
              </a:rPr>
              <a:t>Executive Education faculty </a:t>
            </a:r>
            <a:r>
              <a:rPr lang="en-US" sz="2500" dirty="0">
                <a:solidFill>
                  <a:prstClr val="black"/>
                </a:solidFill>
                <a:ea typeface="Segoe UI" panose="020B0502040204020203" pitchFamily="34" charset="0"/>
              </a:rPr>
              <a:t>of Bentley University. Dave received his degree in Accounting from Bentley University and a Masters in Technology Commercialization from Northeastern University.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29" y="1006512"/>
            <a:ext cx="1984661" cy="19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5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1750" y="1275905"/>
            <a:ext cx="2349795" cy="195639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1750" y="3448491"/>
            <a:ext cx="2349795" cy="195639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95331" y="1275905"/>
            <a:ext cx="2349795" cy="195639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395330" y="3448491"/>
            <a:ext cx="2349795" cy="195639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88912" y="1275905"/>
            <a:ext cx="2349795" cy="195639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88911" y="3448491"/>
            <a:ext cx="2349795" cy="195639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27" y="1705119"/>
            <a:ext cx="1733428" cy="10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72" y="3661509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716" y="1864121"/>
            <a:ext cx="2007745" cy="7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91" y="1699654"/>
            <a:ext cx="1771833" cy="122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716" y="4053016"/>
            <a:ext cx="1986516" cy="74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91" y="3741308"/>
            <a:ext cx="1620919" cy="121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49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029200" y="609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59229" y="-76592"/>
            <a:ext cx="10450285" cy="7021677"/>
          </a:xfrm>
          <a:prstGeom prst="rect">
            <a:avLst/>
          </a:prstGeom>
          <a:solidFill>
            <a:srgbClr val="00517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55172" y="3091542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POLL QUESTION #1</a:t>
            </a:r>
          </a:p>
        </p:txBody>
      </p:sp>
    </p:spTree>
    <p:extLst>
      <p:ext uri="{BB962C8B-B14F-4D97-AF65-F5344CB8AC3E}">
        <p14:creationId xmlns:p14="http://schemas.microsoft.com/office/powerpoint/2010/main" val="262750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029200" y="609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59229" y="-76592"/>
            <a:ext cx="10450285" cy="7021677"/>
          </a:xfrm>
          <a:prstGeom prst="rect">
            <a:avLst/>
          </a:prstGeom>
          <a:solidFill>
            <a:srgbClr val="00517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55172" y="3091542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Success Metrics</a:t>
            </a:r>
          </a:p>
        </p:txBody>
      </p:sp>
    </p:spTree>
    <p:extLst>
      <p:ext uri="{BB962C8B-B14F-4D97-AF65-F5344CB8AC3E}">
        <p14:creationId xmlns:p14="http://schemas.microsoft.com/office/powerpoint/2010/main" val="187608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for Dollars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8DBC-22FB-4A56-91D3-7C5FECA35FC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30" name="Picture 6" descr="Image result for gofundm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9" y="1514139"/>
            <a:ext cx="3053165" cy="9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76" y="1701197"/>
            <a:ext cx="3108960" cy="944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0" y="3517343"/>
            <a:ext cx="3954125" cy="1018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38" y="3621056"/>
            <a:ext cx="3269898" cy="8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65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BlumShapiro Consulting">
      <a:dk1>
        <a:srgbClr val="1A1A16"/>
      </a:dk1>
      <a:lt1>
        <a:srgbClr val="F5F5F3"/>
      </a:lt1>
      <a:dk2>
        <a:srgbClr val="4E701A"/>
      </a:dk2>
      <a:lt2>
        <a:srgbClr val="F5F5F3"/>
      </a:lt2>
      <a:accent1>
        <a:srgbClr val="BDBDB0"/>
      </a:accent1>
      <a:accent2>
        <a:srgbClr val="38939B"/>
      </a:accent2>
      <a:accent3>
        <a:srgbClr val="8DC63F"/>
      </a:accent3>
      <a:accent4>
        <a:srgbClr val="00517D"/>
      </a:accent4>
      <a:accent5>
        <a:srgbClr val="F3C716"/>
      </a:accent5>
      <a:accent6>
        <a:srgbClr val="630460"/>
      </a:accent6>
      <a:hlink>
        <a:srgbClr val="007AC1"/>
      </a:hlink>
      <a:folHlink>
        <a:srgbClr val="A7053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6017</TotalTime>
  <Words>771</Words>
  <Application>Microsoft Office PowerPoint</Application>
  <PresentationFormat>On-screen Show (4:3)</PresentationFormat>
  <Paragraphs>217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Module</vt:lpstr>
      <vt:lpstr>Measuring What Matters –  Non-Profit Financial Metrics for Success</vt:lpstr>
      <vt:lpstr>Agenda</vt:lpstr>
      <vt:lpstr>Webinar Tools</vt:lpstr>
      <vt:lpstr>Introductions</vt:lpstr>
      <vt:lpstr>Today’s Presenter</vt:lpstr>
      <vt:lpstr>Today’s Presenter</vt:lpstr>
      <vt:lpstr>POLL QUESTION #1</vt:lpstr>
      <vt:lpstr>Success Metrics</vt:lpstr>
      <vt:lpstr>Competition for Dollars</vt:lpstr>
      <vt:lpstr>Success Metrics Defined</vt:lpstr>
      <vt:lpstr>POLL QUESTION #2</vt:lpstr>
      <vt:lpstr>Mc Kinsey Strategic Planning Model</vt:lpstr>
      <vt:lpstr>The Nature Conservancy</vt:lpstr>
      <vt:lpstr>Link Metrics to Your Vision</vt:lpstr>
      <vt:lpstr>The Pan Mass Challenge</vt:lpstr>
      <vt:lpstr>Link Metrics to Your Vision</vt:lpstr>
      <vt:lpstr>The Pan Mass Challenge</vt:lpstr>
      <vt:lpstr>Wounded Warrior Project</vt:lpstr>
      <vt:lpstr>Who’s Keeping Track?</vt:lpstr>
      <vt:lpstr>Performance vs Outcomes</vt:lpstr>
      <vt:lpstr>Performance or Outcomes?</vt:lpstr>
      <vt:lpstr>Key Metrics – Getting Started</vt:lpstr>
      <vt:lpstr>Ratio Calculations</vt:lpstr>
      <vt:lpstr>Step 1 – The Right Financial System</vt:lpstr>
      <vt:lpstr>POLL QUESTION #3</vt:lpstr>
      <vt:lpstr>Intacct: Metrics at Your Fingertips</vt:lpstr>
      <vt:lpstr>Conclusions</vt:lpstr>
      <vt:lpstr>Q &amp; A</vt:lpstr>
      <vt:lpstr>Thank You</vt:lpstr>
    </vt:vector>
  </TitlesOfParts>
  <Company>Blum Shapiro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echasse</dc:creator>
  <cp:lastModifiedBy>Dave</cp:lastModifiedBy>
  <cp:revision>51</cp:revision>
  <cp:lastPrinted>2017-02-21T14:47:33Z</cp:lastPrinted>
  <dcterms:created xsi:type="dcterms:W3CDTF">2010-05-03T18:42:28Z</dcterms:created>
  <dcterms:modified xsi:type="dcterms:W3CDTF">2017-04-24T12:07:16Z</dcterms:modified>
</cp:coreProperties>
</file>