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3.xml" ContentType="application/vnd.openxmlformats-officedocument.presentationml.slide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slides/slide6.xml" ContentType="application/vnd.openxmlformats-officedocument.presentationml.slide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4.xml" ContentType="application/vnd.openxmlformats-officedocument.presentationml.tags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5.xml" ContentType="application/vnd.openxmlformats-officedocument.presentationml.tags+xml"/>
  <Override PartName="/ppt/slides/slide12.xml" ContentType="application/vnd.openxmlformats-officedocument.presentationml.slide+xml"/>
  <Override PartName="/ppt/tags/tag16.xml" ContentType="application/vnd.openxmlformats-officedocument.presentationml.tag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07" r:id="rId2"/>
  </p:sldMasterIdLst>
  <p:notesMasterIdLst>
    <p:notesMasterId r:id="rId24"/>
  </p:notesMasterIdLst>
  <p:sldIdLst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729788" cy="7443788"/>
  <p:notesSz cx="6950075" cy="9236075"/>
  <p:custDataLst>
    <p:tags r:id="rId25"/>
  </p:custDataLst>
  <p:defaultTextStyle>
    <a:defPPr>
      <a:defRPr lang="en-US"/>
    </a:defPPr>
    <a:lvl1pPr marL="0" algn="l" defTabSz="981334" rtl="0" eaLnBrk="1" latinLnBrk="0" hangingPunct="1">
      <a:defRPr lang="en-CA" sz="1900" kern="1200">
        <a:solidFill>
          <a:schemeClr val="tx1"/>
        </a:solidFill>
        <a:latin typeface="+mn-lt"/>
        <a:ea typeface="+mn-ea"/>
        <a:cs typeface="+mn-cs"/>
      </a:defRPr>
    </a:lvl1pPr>
    <a:lvl2pPr marL="490667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334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001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668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3335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4002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4669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5336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3">
          <p15:clr>
            <a:srgbClr val="A4A3A4"/>
          </p15:clr>
        </p15:guide>
        <p15:guide id="2" orient="horz" pos="40">
          <p15:clr>
            <a:srgbClr val="A4A3A4"/>
          </p15:clr>
        </p15:guide>
        <p15:guide id="3" pos="6128">
          <p15:clr>
            <a:srgbClr val="A4A3A4"/>
          </p15:clr>
        </p15:guide>
        <p15:guide id="4" pos="1879">
          <p15:clr>
            <a:srgbClr val="A4A3A4"/>
          </p15:clr>
        </p15:guide>
        <p15:guide id="5" pos="4003">
          <p15:clr>
            <a:srgbClr val="A4A3A4"/>
          </p15:clr>
        </p15:guide>
        <p15:guide id="6" pos="1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82F"/>
    <a:srgbClr val="70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68" y="120"/>
      </p:cViewPr>
      <p:guideLst>
        <p:guide orient="horz" pos="523"/>
        <p:guide orient="horz" pos="40"/>
        <p:guide pos="6128"/>
        <p:guide pos="1879"/>
        <p:guide pos="4003"/>
        <p:guide pos="18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1.xml" />
  <Relationship Id="rId4" Type="http://schemas.openxmlformats.org/officeDocument/2006/relationships/slide" Target="slides/slide2.xml" />
  <Relationship Id="rId5" Type="http://schemas.openxmlformats.org/officeDocument/2006/relationships/slide" Target="slides/slide3.xml" />
  <Relationship Id="rId6" Type="http://schemas.openxmlformats.org/officeDocument/2006/relationships/slide" Target="slides/slide4.xml" />
  <Relationship Id="rId7" Type="http://schemas.openxmlformats.org/officeDocument/2006/relationships/slide" Target="slides/slide5.xml" />
  <Relationship Id="rId8" Type="http://schemas.openxmlformats.org/officeDocument/2006/relationships/slide" Target="slides/slide6.xml" />
  <Relationship Id="rId9" Type="http://schemas.openxmlformats.org/officeDocument/2006/relationships/slide" Target="slides/slide7.xml" />
  <Relationship Id="rId10" Type="http://schemas.openxmlformats.org/officeDocument/2006/relationships/slide" Target="slides/slide8.xml" />
  <Relationship Id="rId11" Type="http://schemas.openxmlformats.org/officeDocument/2006/relationships/slide" Target="slides/slide9.xml" />
  <Relationship Id="rId12" Type="http://schemas.openxmlformats.org/officeDocument/2006/relationships/slide" Target="slides/slide10.xml" />
  <Relationship Id="rId13" Type="http://schemas.openxmlformats.org/officeDocument/2006/relationships/slide" Target="slides/slide11.xml" />
  <Relationship Id="rId14" Type="http://schemas.openxmlformats.org/officeDocument/2006/relationships/slide" Target="slides/slide12.xml" />
  <Relationship Id="rId15" Type="http://schemas.openxmlformats.org/officeDocument/2006/relationships/slide" Target="slides/slide13.xml" />
  <Relationship Id="rId16" Type="http://schemas.openxmlformats.org/officeDocument/2006/relationships/slide" Target="slides/slide14.xml" />
  <Relationship Id="rId17" Type="http://schemas.openxmlformats.org/officeDocument/2006/relationships/slide" Target="slides/slide15.xml" />
  <Relationship Id="rId18" Type="http://schemas.openxmlformats.org/officeDocument/2006/relationships/slide" Target="slides/slide16.xml" />
  <Relationship Id="rId19" Type="http://schemas.openxmlformats.org/officeDocument/2006/relationships/slide" Target="slides/slide17.xml" />
  <Relationship Id="rId20" Type="http://schemas.openxmlformats.org/officeDocument/2006/relationships/slide" Target="slides/slide18.xml" />
  <Relationship Id="rId21" Type="http://schemas.openxmlformats.org/officeDocument/2006/relationships/slide" Target="slides/slide19.xml" />
  <Relationship Id="rId22" Type="http://schemas.openxmlformats.org/officeDocument/2006/relationships/slide" Target="slides/slide20.xml" />
  <Relationship Id="rId23" Type="http://schemas.openxmlformats.org/officeDocument/2006/relationships/slide" Target="slides/slide21.xml" />
  <Relationship Id="rId26" Type="http://schemas.openxmlformats.org/officeDocument/2006/relationships/presProps" Target="presProps.xml" />
  <Relationship Id="rId25" Type="http://schemas.openxmlformats.org/officeDocument/2006/relationships/tags" Target="tags/tag1.xml" />
  <Relationship Id="rId2" Type="http://schemas.openxmlformats.org/officeDocument/2006/relationships/slideMaster" Target="slideMasters/slideMaster2.xml" />
  <Relationship Id="rId29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24" Type="http://schemas.openxmlformats.org/officeDocument/2006/relationships/notesMaster" Target="notesMasters/notesMaster1.xml" />
  <Relationship Id="rId28" Type="http://schemas.openxmlformats.org/officeDocument/2006/relationships/theme" Target="theme/theme1.xml" />
  <Relationship Id="rId27" Type="http://schemas.openxmlformats.org/officeDocument/2006/relationships/viewProps" Target="viewProps.xml" />
</Relationships>
</file>

<file path=ppt/drawings/_rels/vmlDrawing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5.emf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804" cy="46290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02" y="0"/>
            <a:ext cx="3011804" cy="462906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B29D3176-E110-47AE-A792-46426C17681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54113"/>
            <a:ext cx="40735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0" tIns="45290" rIns="90580" bIns="452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6" y="4444842"/>
            <a:ext cx="5558804" cy="3637118"/>
          </a:xfrm>
          <a:prstGeom prst="rect">
            <a:avLst/>
          </a:prstGeom>
        </p:spPr>
        <p:txBody>
          <a:bodyPr vert="horz" lIns="90580" tIns="45290" rIns="90580" bIns="452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170"/>
            <a:ext cx="3011804" cy="46290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02" y="8773170"/>
            <a:ext cx="3011804" cy="462906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64B080BD-231B-4D6F-8C65-100EFCC1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3" y="209550"/>
            <a:ext cx="6340475" cy="485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4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2484" y="8614145"/>
            <a:ext cx="2939571" cy="455033"/>
          </a:xfrm>
          <a:prstGeom prst="rect">
            <a:avLst/>
          </a:prstGeom>
        </p:spPr>
        <p:txBody>
          <a:bodyPr/>
          <a:lstStyle/>
          <a:p>
            <a:fld id="{8833C0D9-F93F-46AC-A94A-A769AD9123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207963"/>
            <a:ext cx="6300787" cy="4821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64945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tiff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tiff" />
  <Relationship Id="rId1" Type="http://schemas.openxmlformats.org/officeDocument/2006/relationships/slideMaster" Target="../slideMasters/slideMaster2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g" />
  <Relationship Id="rId2" Type="http://schemas.openxmlformats.org/officeDocument/2006/relationships/image" Target="../media/image3.png" /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image" Target="../media/image2.tiff" /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7" Type="http://schemas.openxmlformats.org/officeDocument/2006/relationships/image" Target="../media/image7.png" />
  <Relationship Id="rId2" Type="http://schemas.openxmlformats.org/officeDocument/2006/relationships/tags" Target="../tags/tag4.xml" />
  <Relationship Id="rId1" Type="http://schemas.openxmlformats.org/officeDocument/2006/relationships/vmlDrawing" Target="../drawings/vmlDrawing1.vml" />
  <Relationship Id="rId6" Type="http://schemas.openxmlformats.org/officeDocument/2006/relationships/image" Target="../media/image6.png" />
  <Relationship Id="rId5" Type="http://schemas.openxmlformats.org/officeDocument/2006/relationships/image" Target="../media/image5.emf" />
  <Relationship Id="rId4" Type="http://schemas.openxmlformats.org/officeDocument/2006/relationships/oleObject" Target="../embeddings/oleObject1.bin" />
</Relationships>
</file>

<file path=ppt/slideLayouts/_rels/slideLayout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8" y="369094"/>
            <a:ext cx="2220045" cy="8513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05117" y="3810794"/>
            <a:ext cx="7719555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5355904"/>
            <a:ext cx="9729236" cy="208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30058" y="1444238"/>
            <a:ext cx="7793473" cy="2391159"/>
          </a:xfrm>
          <a:prstGeom prst="rect">
            <a:avLst/>
          </a:prstGeom>
        </p:spPr>
        <p:txBody>
          <a:bodyPr anchor="b"/>
          <a:lstStyle>
            <a:lvl1pPr>
              <a:lnSpc>
                <a:spcPts val="6000"/>
              </a:lnSpc>
              <a:defRPr sz="60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37251" y="3903500"/>
            <a:ext cx="7786280" cy="692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70893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" y="140495"/>
            <a:ext cx="9738485" cy="730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46" y="147600"/>
            <a:ext cx="9256895" cy="905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6447" y="902494"/>
            <a:ext cx="9256894" cy="0"/>
          </a:xfrm>
          <a:prstGeom prst="line">
            <a:avLst/>
          </a:prstGeom>
          <a:ln w="190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58" y="6697706"/>
            <a:ext cx="1807636" cy="6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8" y="369094"/>
            <a:ext cx="2220045" cy="8513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05117" y="3810794"/>
            <a:ext cx="7719555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5355904"/>
            <a:ext cx="9729236" cy="208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30058" y="1444238"/>
            <a:ext cx="7793473" cy="2391159"/>
          </a:xfrm>
          <a:prstGeom prst="rect">
            <a:avLst/>
          </a:prstGeom>
        </p:spPr>
        <p:txBody>
          <a:bodyPr anchor="b"/>
          <a:lstStyle>
            <a:lvl1pPr>
              <a:lnSpc>
                <a:spcPts val="6000"/>
              </a:lnSpc>
              <a:defRPr sz="60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37251" y="3903500"/>
            <a:ext cx="7786280" cy="692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77916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-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7801" y="1104900"/>
            <a:ext cx="9284494" cy="5599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-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5355904"/>
            <a:ext cx="9729236" cy="2087884"/>
          </a:xfrm>
          <a:prstGeom prst="rect">
            <a:avLst/>
          </a:prstGeom>
        </p:spPr>
      </p:pic>
      <p:pic>
        <p:nvPicPr>
          <p:cNvPr id="7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2028547"/>
            <a:ext cx="5967412" cy="20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06637" y="1"/>
            <a:ext cx="8822029" cy="95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814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13263" y="1"/>
            <a:ext cx="4403200" cy="95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6400" y="902494"/>
            <a:ext cx="4310063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/>
          <a:stretch/>
        </p:blipFill>
        <p:spPr>
          <a:xfrm>
            <a:off x="0" y="279"/>
            <a:ext cx="1409148" cy="744323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6400" y="1160463"/>
            <a:ext cx="4310063" cy="606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27312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Pic, Lef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5180" y="-278"/>
            <a:ext cx="4864608" cy="74437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/>
          <a:stretch/>
        </p:blipFill>
        <p:spPr>
          <a:xfrm>
            <a:off x="0" y="279"/>
            <a:ext cx="1409148" cy="744323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6400" y="266701"/>
            <a:ext cx="4310063" cy="6961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58652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06637" y="1"/>
            <a:ext cx="8822029" cy="95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97394" y="1160462"/>
            <a:ext cx="3967213" cy="49101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54600" y="1160463"/>
            <a:ext cx="4470400" cy="606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24913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1597155" cy="7443231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2437071"/>
            <a:ext cx="5967412" cy="20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8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199507"/>
            <a:ext cx="5181599" cy="3753493"/>
          </a:xfrm>
        </p:spPr>
        <p:txBody>
          <a:bodyPr anchor="t">
            <a:noAutofit/>
          </a:bodyPr>
          <a:lstStyle>
            <a:lvl1pPr algn="r">
              <a:lnSpc>
                <a:spcPts val="6000"/>
              </a:lnSpc>
              <a:defRPr sz="6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72" y="6469080"/>
            <a:ext cx="1868284" cy="71646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007100" y="1248507"/>
            <a:ext cx="0" cy="3704493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"/>
            <a:ext cx="1597155" cy="74432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1" y="3759200"/>
            <a:ext cx="3302000" cy="1193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138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 rotWithShape="1">
          <a:gsLst>
            <a:gs pos="0">
              <a:schemeClr val="bg2">
                <a:tint val="80000"/>
                <a:satMod val="300000"/>
                <a:alpha val="94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52" y="6452266"/>
            <a:ext cx="2271288" cy="86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" y="140495"/>
            <a:ext cx="9738485" cy="73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7" y="140495"/>
            <a:ext cx="9738485" cy="730329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36447" y="902494"/>
            <a:ext cx="9256894" cy="0"/>
          </a:xfrm>
          <a:prstGeom prst="line">
            <a:avLst/>
          </a:prstGeom>
          <a:ln w="190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446" y="147600"/>
            <a:ext cx="9256895" cy="905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77176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ags" Target="../tags/tag3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ags" Target="../tags/tag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theme" Target="../theme/theme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image" Target="../media/image1.png" />
</Relationships>
</file>

<file path=ppt/slideMasters/_rels/slideMaster2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13.xml" />
  <Relationship Id="rId7" Type="http://schemas.openxmlformats.org/officeDocument/2006/relationships/image" Target="../media/image9.png" />
  <Relationship Id="rId2" Type="http://schemas.openxmlformats.org/officeDocument/2006/relationships/slideLayout" Target="../slideLayouts/slideLayout12.xml" />
  <Relationship Id="rId1" Type="http://schemas.openxmlformats.org/officeDocument/2006/relationships/slideLayout" Target="../slideLayouts/slideLayout11.xml" />
  <Relationship Id="rId6" Type="http://schemas.openxmlformats.org/officeDocument/2006/relationships/image" Target="../media/image3.png" />
  <Relationship Id="rId5" Type="http://schemas.openxmlformats.org/officeDocument/2006/relationships/theme" Target="../theme/theme2.xml" />
  <Relationship Id="rId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Number"/>
          <p:cNvSpPr/>
          <p:nvPr/>
        </p:nvSpPr>
        <p:spPr>
          <a:xfrm>
            <a:off x="9409748" y="7280276"/>
            <a:ext cx="320040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1000" b="1" baseline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fr-FR" sz="800" b="1" dirty="0" smtClean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4624" y="902494"/>
            <a:ext cx="8680541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/>
          <a:stretch/>
        </p:blipFill>
        <p:spPr>
          <a:xfrm>
            <a:off x="0" y="279"/>
            <a:ext cx="1409148" cy="744323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81000" y="1089764"/>
            <a:ext cx="9195000" cy="5838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1"/>
            <a:ext cx="8824165" cy="953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32260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1" r:id="rId2"/>
    <p:sldLayoutId id="2147483812" r:id="rId3"/>
    <p:sldLayoutId id="2147483814" r:id="rId4"/>
    <p:sldLayoutId id="2147483815" r:id="rId5"/>
    <p:sldLayoutId id="2147483802" r:id="rId6"/>
    <p:sldLayoutId id="2147483800" r:id="rId7"/>
    <p:sldLayoutId id="2147483818" r:id="rId8"/>
    <p:sldLayoutId id="2147483819" r:id="rId9"/>
    <p:sldLayoutId id="214748382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81334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bg1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bg1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2894" y="902494"/>
            <a:ext cx="91440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177801" y="1"/>
            <a:ext cx="9284494" cy="902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7801" y="1104900"/>
            <a:ext cx="9284494" cy="559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21" r:id="rId3"/>
    <p:sldLayoutId id="214748381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960"/>
        </a:spcBef>
        <a:spcAft>
          <a:spcPts val="0"/>
        </a:spcAft>
        <a:buClrTx/>
        <a:buSzPct val="100000"/>
        <a:buFont typeface="Verdana" panose="020B060403050404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Tx/>
        <a:buSzPct val="100000"/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92088" algn="l" defTabSz="9144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Tx/>
        <a:buSzPct val="140000"/>
        <a:buFont typeface="Verdana" panose="020B0604030504040204" pitchFamily="34" charset="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3896" indent="-210312" algn="l" defTabSz="9144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Tx/>
        <a:buSzPct val="100000"/>
        <a:buFont typeface="Verdana" panose="020B060403050404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25" indent="-244475" algn="l" defTabSz="914400" rtl="0" eaLnBrk="1" latinLnBrk="0" hangingPunct="1">
        <a:lnSpc>
          <a:spcPct val="100000"/>
        </a:lnSpc>
        <a:spcBef>
          <a:spcPts val="432"/>
        </a:spcBef>
        <a:spcAft>
          <a:spcPts val="0"/>
        </a:spcAft>
        <a:buClrTx/>
        <a:buSzPct val="140000"/>
        <a:buFont typeface="Verdana" panose="020B0604030504040204" pitchFamily="34" charset="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8.png" />
  <Relationship Id="rId1" Type="http://schemas.openxmlformats.org/officeDocument/2006/relationships/slideLayout" Target="../slideLayouts/slideLayout1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jpg" />
  <Relationship Id="rId7" Type="http://schemas.openxmlformats.org/officeDocument/2006/relationships/image" Target="../media/image9.png" />
  <Relationship Id="rId2" Type="http://schemas.openxmlformats.org/officeDocument/2006/relationships/slideLayout" Target="../slideLayouts/slideLayout12.xml" />
  <Relationship Id="rId1" Type="http://schemas.openxmlformats.org/officeDocument/2006/relationships/tags" Target="../tags/tag15.xml" />
  <Relationship Id="rId6" Type="http://schemas.openxmlformats.org/officeDocument/2006/relationships/image" Target="../media/image3.png" />
  <Relationship Id="rId5" Type="http://schemas.microsoft.com/office/2007/relationships/hdphoto" Target="../media/hdphoto1.wdp" />
  <Relationship Id="rId4" Type="http://schemas.openxmlformats.org/officeDocument/2006/relationships/image" Target="../media/image20.png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jpg" />
  <Relationship Id="rId7" Type="http://schemas.openxmlformats.org/officeDocument/2006/relationships/image" Target="../media/image9.png" />
  <Relationship Id="rId2" Type="http://schemas.openxmlformats.org/officeDocument/2006/relationships/slideLayout" Target="../slideLayouts/slideLayout12.xml" />
  <Relationship Id="rId1" Type="http://schemas.openxmlformats.org/officeDocument/2006/relationships/tags" Target="../tags/tag16.xml" />
  <Relationship Id="rId6" Type="http://schemas.openxmlformats.org/officeDocument/2006/relationships/image" Target="../media/image3.png" />
  <Relationship Id="rId5" Type="http://schemas.microsoft.com/office/2007/relationships/hdphoto" Target="../media/hdphoto1.wdp" />
  <Relationship Id="rId4" Type="http://schemas.openxmlformats.org/officeDocument/2006/relationships/image" Target="../media/image20.png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2.jpeg" />
  <Relationship Id="rId1" Type="http://schemas.openxmlformats.org/officeDocument/2006/relationships/slideLayout" Target="../slideLayouts/slideLayout1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jpg" />
  <Relationship Id="rId2" Type="http://schemas.openxmlformats.org/officeDocument/2006/relationships/slideLayout" Target="../slideLayouts/slideLayout12.xml" />
  <Relationship Id="rId1" Type="http://schemas.openxmlformats.org/officeDocument/2006/relationships/tags" Target="../tags/tag17.xml" />
  <Relationship Id="rId6" Type="http://schemas.openxmlformats.org/officeDocument/2006/relationships/image" Target="../media/image9.png" />
  <Relationship Id="rId5" Type="http://schemas.openxmlformats.org/officeDocument/2006/relationships/image" Target="../media/image3.png" />
  <Relationship Id="rId4" Type="http://schemas.openxmlformats.org/officeDocument/2006/relationships/image" Target="../media/image24.png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5.png" />
  <Relationship Id="rId1" Type="http://schemas.openxmlformats.org/officeDocument/2006/relationships/slideLayout" Target="../slideLayouts/slideLayout12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0.xml" />
  <Relationship Id="rId7" Type="http://schemas.openxmlformats.org/officeDocument/2006/relationships/image" Target="../media/image28.png" />
  <Relationship Id="rId2" Type="http://schemas.openxmlformats.org/officeDocument/2006/relationships/tags" Target="../tags/tag19.xml" />
  <Relationship Id="rId1" Type="http://schemas.openxmlformats.org/officeDocument/2006/relationships/tags" Target="../tags/tag18.xml" />
  <Relationship Id="rId6" Type="http://schemas.openxmlformats.org/officeDocument/2006/relationships/image" Target="../media/image27.png" />
  <Relationship Id="rId5" Type="http://schemas.openxmlformats.org/officeDocument/2006/relationships/image" Target="../media/image26.png" />
  <Relationship Id="rId4" Type="http://schemas.openxmlformats.org/officeDocument/2006/relationships/slideLayout" Target="../slideLayouts/slideLayout12.xml" />
</Relationships>
</file>

<file path=ppt/slides/_rels/slide1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2.xml" />
</Relationships>
</file>

<file path=ppt/slides/_rels/slide1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2.xml" />
</Relationships>
</file>

<file path=ppt/slides/_rels/slide1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7.xml" />
  <Relationship Id="rId2" Type="http://schemas.openxmlformats.org/officeDocument/2006/relationships/tags" Target="../tags/tag6.xml" />
  <Relationship Id="rId1" Type="http://schemas.openxmlformats.org/officeDocument/2006/relationships/tags" Target="../tags/tag5.xml" />
  <Relationship Id="rId6" Type="http://schemas.openxmlformats.org/officeDocument/2006/relationships/image" Target="../media/image10.jpeg" />
  <Relationship Id="rId5" Type="http://schemas.openxmlformats.org/officeDocument/2006/relationships/notesSlide" Target="../notesSlides/notesSlide1.xml" />
  <Relationship Id="rId4" Type="http://schemas.openxmlformats.org/officeDocument/2006/relationships/slideLayout" Target="../slideLayouts/slideLayout12.xml" />
</Relationships>
</file>

<file path=ppt/slides/_rels/slide2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2.xml" />
</Relationships>
</file>

<file path=ppt/slides/_rels/slide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tiff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12.xml" />
  <Relationship Id="rId2" Type="http://schemas.openxmlformats.org/officeDocument/2006/relationships/tags" Target="../tags/tag9.xml" />
  <Relationship Id="rId1" Type="http://schemas.openxmlformats.org/officeDocument/2006/relationships/tags" Target="../tags/tag8.xml" />
  <Relationship Id="rId4" Type="http://schemas.openxmlformats.org/officeDocument/2006/relationships/notesSlide" Target="../notesSlides/notesSlide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1.jpeg" />
  <Relationship Id="rId1" Type="http://schemas.openxmlformats.org/officeDocument/2006/relationships/slideLayout" Target="../slideLayouts/slideLayout1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2.xml" />
  <Relationship Id="rId2" Type="http://schemas.openxmlformats.org/officeDocument/2006/relationships/tags" Target="../tags/tag11.xml" />
  <Relationship Id="rId1" Type="http://schemas.openxmlformats.org/officeDocument/2006/relationships/tags" Target="../tags/tag10.xml" />
  <Relationship Id="rId4" Type="http://schemas.openxmlformats.org/officeDocument/2006/relationships/slideLayout" Target="../slideLayouts/slideLayout1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jpg" />
  <Relationship Id="rId2" Type="http://schemas.openxmlformats.org/officeDocument/2006/relationships/slideLayout" Target="../slideLayouts/slideLayout12.xml" />
  <Relationship Id="rId1" Type="http://schemas.openxmlformats.org/officeDocument/2006/relationships/tags" Target="../tags/tag13.xml" />
  <Relationship Id="rId5" Type="http://schemas.openxmlformats.org/officeDocument/2006/relationships/image" Target="../media/image9.png" />
  <Relationship Id="rId4" Type="http://schemas.openxmlformats.org/officeDocument/2006/relationships/image" Target="../media/image3.png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png" />
  <Relationship Id="rId2" Type="http://schemas.openxmlformats.org/officeDocument/2006/relationships/image" Target="../media/image13.png" />
  <Relationship Id="rId1" Type="http://schemas.openxmlformats.org/officeDocument/2006/relationships/slideLayout" Target="../slideLayouts/slideLayout1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g" />
  <Relationship Id="rId2" Type="http://schemas.openxmlformats.org/officeDocument/2006/relationships/slideLayout" Target="../slideLayouts/slideLayout12.xml" />
  <Relationship Id="rId1" Type="http://schemas.openxmlformats.org/officeDocument/2006/relationships/tags" Target="../tags/tag14.xml" />
  <Relationship Id="rId6" Type="http://schemas.openxmlformats.org/officeDocument/2006/relationships/image" Target="../media/image9.png" />
  <Relationship Id="rId5" Type="http://schemas.openxmlformats.org/officeDocument/2006/relationships/image" Target="../media/image3.png" />
  <Relationship Id="rId4" Type="http://schemas.openxmlformats.org/officeDocument/2006/relationships/image" Target="../media/image14.png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jpg" />
  <Relationship Id="rId2" Type="http://schemas.openxmlformats.org/officeDocument/2006/relationships/image" Target="../media/image16.jpg" />
  <Relationship Id="rId1" Type="http://schemas.openxmlformats.org/officeDocument/2006/relationships/slideLayout" Target="../slideLayouts/slideLayout1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19" y="1444238"/>
            <a:ext cx="8017389" cy="2391159"/>
          </a:xfrm>
        </p:spPr>
        <p:txBody>
          <a:bodyPr>
            <a:normAutofit/>
          </a:bodyPr>
          <a:lstStyle/>
          <a:p>
            <a:r>
              <a:rPr lang="en-US" dirty="0" smtClean="0"/>
              <a:t>Selling social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7251" y="3903500"/>
            <a:ext cx="7907646" cy="692150"/>
          </a:xfrm>
        </p:spPr>
        <p:txBody>
          <a:bodyPr/>
          <a:lstStyle/>
          <a:p>
            <a:r>
              <a:rPr lang="en-US" b="1" dirty="0" smtClean="0"/>
              <a:t>Why ‘build it and they will come’ doesn’t work and what to do about it</a:t>
            </a:r>
          </a:p>
          <a:p>
            <a:r>
              <a:rPr lang="en-US" sz="1600" dirty="0" smtClean="0"/>
              <a:t>November 2, 2016</a:t>
            </a:r>
            <a:endParaRPr lang="en-US" sz="1600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0484" r="9344" b="21385"/>
          <a:stretch/>
        </p:blipFill>
        <p:spPr>
          <a:xfrm>
            <a:off x="1010851" y="1054894"/>
            <a:ext cx="7708087" cy="5071110"/>
          </a:xfrm>
          <a:prstGeom prst="rect">
            <a:avLst/>
          </a:prstGeom>
        </p:spPr>
      </p:pic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sz="3000" dirty="0" smtClean="0"/>
              <a:t>Target Early Adopters</a:t>
            </a:r>
            <a:endParaRPr lang="en-US" sz="3000" dirty="0"/>
          </a:p>
        </p:txBody>
      </p:sp>
      <p:sp>
        <p:nvSpPr>
          <p:cNvPr id="7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45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7" y="-11465"/>
            <a:ext cx="9753601" cy="74493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906" y="0"/>
            <a:ext cx="9753600" cy="18168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5000"/>
                </a:schemeClr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16_84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9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9460" name="Picture 4" descr="CPR CellPhoneRep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750" l="4250" r="93500">
                        <a14:foregroundMark x1="72750" y1="32250" x2="72750" y2="32250"/>
                        <a14:foregroundMark x1="31250" y1="32250" x2="31250" y2="32250"/>
                        <a14:foregroundMark x1="33750" y1="66500" x2="34750" y2="67000"/>
                        <a14:foregroundMark x1="70750" y1="70750" x2="70750" y2="70750"/>
                        <a14:foregroundMark x1="61500" y1="54500" x2="61500" y2="54500"/>
                        <a14:foregroundMark x1="44250" y1="52500" x2="44250" y2="52500"/>
                        <a14:foregroundMark x1="35750" y1="46500" x2="35750" y2="46500"/>
                        <a14:foregroundMark x1="70500" y1="47000" x2="70500" y2="47000"/>
                        <a14:foregroundMark x1="72250" y1="45750" x2="72250" y2="45750"/>
                        <a14:foregroundMark x1="74500" y1="44000" x2="74500" y2="44000"/>
                        <a14:foregroundMark x1="67250" y1="45000" x2="67250" y2="45000"/>
                        <a14:foregroundMark x1="70250" y1="51250" x2="70250" y2="51250"/>
                        <a14:foregroundMark x1="67000" y1="50000" x2="67000" y2="50000"/>
                        <a14:foregroundMark x1="73000" y1="49000" x2="73000" y2="49000"/>
                        <a14:foregroundMark x1="73250" y1="47000" x2="73250" y2="47000"/>
                        <a14:foregroundMark x1="70750" y1="50000" x2="70750" y2="50000"/>
                        <a14:foregroundMark x1="67000" y1="48500" x2="67000" y2="48500"/>
                        <a14:foregroundMark x1="60500" y1="49500" x2="60500" y2="49500"/>
                        <a14:foregroundMark x1="47000" y1="49000" x2="47000" y2="49000"/>
                        <a14:foregroundMark x1="37250" y1="49250" x2="37250" y2="49250"/>
                        <a14:foregroundMark x1="60000" y1="48500" x2="60000" y2="48500"/>
                        <a14:foregroundMark x1="49250" y1="62500" x2="49250" y2="62500"/>
                        <a14:foregroundMark x1="52000" y1="34500" x2="52000" y2="34500"/>
                        <a14:foregroundMark x1="27250" y1="49250" x2="27250" y2="49250"/>
                        <a14:foregroundMark x1="55750" y1="26000" x2="55750" y2="26000"/>
                        <a14:foregroundMark x1="48250" y1="30250" x2="48250" y2="30250"/>
                        <a14:foregroundMark x1="45750" y1="39250" x2="45750" y2="39250"/>
                        <a14:foregroundMark x1="48000" y1="40250" x2="48000" y2="40250"/>
                        <a14:foregroundMark x1="25750" y1="45000" x2="25750" y2="45000"/>
                        <a14:foregroundMark x1="26250" y1="54000" x2="26250" y2="54000"/>
                        <a14:foregroundMark x1="31000" y1="55750" x2="31000" y2="55750"/>
                        <a14:foregroundMark x1="46750" y1="62500" x2="46750" y2="62500"/>
                        <a14:foregroundMark x1="46750" y1="68750" x2="47750" y2="69500"/>
                        <a14:foregroundMark x1="50000" y1="73250" x2="50500" y2="73500"/>
                        <a14:foregroundMark x1="51500" y1="73750" x2="53000" y2="73500"/>
                        <a14:foregroundMark x1="55000" y1="68500" x2="55000" y2="67750"/>
                        <a14:foregroundMark x1="55000" y1="65500" x2="55000" y2="65500"/>
                        <a14:foregroundMark x1="54750" y1="63500" x2="54750" y2="63500"/>
                        <a14:foregroundMark x1="54250" y1="62250" x2="52250" y2="64000"/>
                        <a14:foregroundMark x1="51500" y1="65750" x2="51250" y2="67250"/>
                        <a14:foregroundMark x1="51250" y1="67750" x2="52250" y2="69500"/>
                        <a14:foregroundMark x1="52250" y1="69500" x2="52000" y2="71000"/>
                        <a14:foregroundMark x1="51500" y1="71250" x2="50500" y2="70250"/>
                        <a14:foregroundMark x1="50250" y1="69250" x2="50000" y2="65750"/>
                        <a14:foregroundMark x1="50000" y1="63250" x2="48500" y2="63500"/>
                        <a14:foregroundMark x1="44500" y1="61500" x2="44750" y2="72500"/>
                        <a14:foregroundMark x1="45500" y1="66500" x2="42250" y2="22750"/>
                        <a14:foregroundMark x1="42250" y1="22750" x2="58500" y2="22500"/>
                        <a14:foregroundMark x1="58750" y1="23250" x2="58500" y2="42250"/>
                        <a14:foregroundMark x1="58750" y1="41500" x2="79500" y2="42000"/>
                        <a14:foregroundMark x1="79750" y1="42500" x2="80000" y2="59750"/>
                        <a14:foregroundMark x1="80000" y1="59750" x2="58750" y2="59750"/>
                        <a14:foregroundMark x1="58750" y1="59750" x2="58500" y2="81000"/>
                        <a14:foregroundMark x1="58500" y1="81000" x2="41250" y2="81250"/>
                        <a14:foregroundMark x1="42000" y1="81000" x2="41250" y2="60750"/>
                        <a14:foregroundMark x1="41500" y1="60000" x2="21000" y2="59500"/>
                        <a14:foregroundMark x1="21500" y1="59750" x2="22000" y2="41500"/>
                        <a14:foregroundMark x1="21500" y1="41250" x2="43000" y2="41500"/>
                        <a14:foregroundMark x1="43750" y1="41500" x2="77250" y2="43750"/>
                        <a14:foregroundMark x1="78000" y1="45250" x2="77750" y2="57000"/>
                        <a14:foregroundMark x1="77250" y1="57000" x2="32500" y2="56000"/>
                        <a14:foregroundMark x1="29000" y1="51250" x2="75500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76" y="155537"/>
            <a:ext cx="986706" cy="9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Target Early Adopters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>
            <p:custDataLst>
              <p:tags r:id="rId1"/>
            </p:custDataLst>
          </p:nvPr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-11906"/>
            <a:ext cx="9753600" cy="7467600"/>
          </a:xfrm>
          <a:prstGeom prst="rect">
            <a:avLst/>
          </a:prstGeom>
        </p:spPr>
      </p:pic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17_84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1906" y="0"/>
            <a:ext cx="9753600" cy="18168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5000"/>
                </a:schemeClr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4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6" name="Picture 4" descr="CPR CellPhoneRep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750" l="4250" r="93500">
                        <a14:foregroundMark x1="72750" y1="32250" x2="72750" y2="32250"/>
                        <a14:foregroundMark x1="31250" y1="32250" x2="31250" y2="32250"/>
                        <a14:foregroundMark x1="33750" y1="66500" x2="34750" y2="67000"/>
                        <a14:foregroundMark x1="70750" y1="70750" x2="70750" y2="70750"/>
                        <a14:foregroundMark x1="61500" y1="54500" x2="61500" y2="54500"/>
                        <a14:foregroundMark x1="44250" y1="52500" x2="44250" y2="52500"/>
                        <a14:foregroundMark x1="35750" y1="46500" x2="35750" y2="46500"/>
                        <a14:foregroundMark x1="70500" y1="47000" x2="70500" y2="47000"/>
                        <a14:foregroundMark x1="72250" y1="45750" x2="72250" y2="45750"/>
                        <a14:foregroundMark x1="74500" y1="44000" x2="74500" y2="44000"/>
                        <a14:foregroundMark x1="67250" y1="45000" x2="67250" y2="45000"/>
                        <a14:foregroundMark x1="70250" y1="51250" x2="70250" y2="51250"/>
                        <a14:foregroundMark x1="67000" y1="50000" x2="67000" y2="50000"/>
                        <a14:foregroundMark x1="73000" y1="49000" x2="73000" y2="49000"/>
                        <a14:foregroundMark x1="73250" y1="47000" x2="73250" y2="47000"/>
                        <a14:foregroundMark x1="70750" y1="50000" x2="70750" y2="50000"/>
                        <a14:foregroundMark x1="67000" y1="48500" x2="67000" y2="48500"/>
                        <a14:foregroundMark x1="60500" y1="49500" x2="60500" y2="49500"/>
                        <a14:foregroundMark x1="47000" y1="49000" x2="47000" y2="49000"/>
                        <a14:foregroundMark x1="37250" y1="49250" x2="37250" y2="49250"/>
                        <a14:foregroundMark x1="60000" y1="48500" x2="60000" y2="48500"/>
                        <a14:foregroundMark x1="49250" y1="62500" x2="49250" y2="62500"/>
                        <a14:foregroundMark x1="52000" y1="34500" x2="52000" y2="34500"/>
                        <a14:foregroundMark x1="27250" y1="49250" x2="27250" y2="49250"/>
                        <a14:foregroundMark x1="55750" y1="26000" x2="55750" y2="26000"/>
                        <a14:foregroundMark x1="48250" y1="30250" x2="48250" y2="30250"/>
                        <a14:foregroundMark x1="45750" y1="39250" x2="45750" y2="39250"/>
                        <a14:foregroundMark x1="48000" y1="40250" x2="48000" y2="40250"/>
                        <a14:foregroundMark x1="25750" y1="45000" x2="25750" y2="45000"/>
                        <a14:foregroundMark x1="26250" y1="54000" x2="26250" y2="54000"/>
                        <a14:foregroundMark x1="31000" y1="55750" x2="31000" y2="55750"/>
                        <a14:foregroundMark x1="46750" y1="62500" x2="46750" y2="62500"/>
                        <a14:foregroundMark x1="46750" y1="68750" x2="47750" y2="69500"/>
                        <a14:foregroundMark x1="50000" y1="73250" x2="50500" y2="73500"/>
                        <a14:foregroundMark x1="51500" y1="73750" x2="53000" y2="73500"/>
                        <a14:foregroundMark x1="55000" y1="68500" x2="55000" y2="67750"/>
                        <a14:foregroundMark x1="55000" y1="65500" x2="55000" y2="65500"/>
                        <a14:foregroundMark x1="54750" y1="63500" x2="54750" y2="63500"/>
                        <a14:foregroundMark x1="54250" y1="62250" x2="52250" y2="64000"/>
                        <a14:foregroundMark x1="51500" y1="65750" x2="51250" y2="67250"/>
                        <a14:foregroundMark x1="51250" y1="67750" x2="52250" y2="69500"/>
                        <a14:foregroundMark x1="52250" y1="69500" x2="52000" y2="71000"/>
                        <a14:foregroundMark x1="51500" y1="71250" x2="50500" y2="70250"/>
                        <a14:foregroundMark x1="50250" y1="69250" x2="50000" y2="65750"/>
                        <a14:foregroundMark x1="50000" y1="63250" x2="48500" y2="63500"/>
                        <a14:foregroundMark x1="44500" y1="61500" x2="44750" y2="72500"/>
                        <a14:foregroundMark x1="45500" y1="66500" x2="42250" y2="22750"/>
                        <a14:foregroundMark x1="42250" y1="22750" x2="58500" y2="22500"/>
                        <a14:foregroundMark x1="58750" y1="23250" x2="58500" y2="42250"/>
                        <a14:foregroundMark x1="58750" y1="41500" x2="79500" y2="42000"/>
                        <a14:foregroundMark x1="79750" y1="42500" x2="80000" y2="59750"/>
                        <a14:foregroundMark x1="80000" y1="59750" x2="58750" y2="59750"/>
                        <a14:foregroundMark x1="58750" y1="59750" x2="58500" y2="81000"/>
                        <a14:foregroundMark x1="58500" y1="81000" x2="41250" y2="81250"/>
                        <a14:foregroundMark x1="42000" y1="81000" x2="41250" y2="60750"/>
                        <a14:foregroundMark x1="41500" y1="60000" x2="21000" y2="59500"/>
                        <a14:foregroundMark x1="21500" y1="59750" x2="22000" y2="41500"/>
                        <a14:foregroundMark x1="21500" y1="41250" x2="43000" y2="41500"/>
                        <a14:foregroundMark x1="43750" y1="41500" x2="77250" y2="43750"/>
                        <a14:foregroundMark x1="78000" y1="45250" x2="77750" y2="57000"/>
                        <a14:foregroundMark x1="77250" y1="57000" x2="32500" y2="56000"/>
                        <a14:foregroundMark x1="29000" y1="51250" x2="75500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76" y="155537"/>
            <a:ext cx="986706" cy="9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>
            <p:custDataLst>
              <p:tags r:id="rId1"/>
            </p:custDataLst>
          </p:nvPr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Target Early Adopters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7094" r="5459" b="6194"/>
          <a:stretch/>
        </p:blipFill>
        <p:spPr>
          <a:xfrm>
            <a:off x="1321593" y="1131094"/>
            <a:ext cx="7086600" cy="5334000"/>
          </a:xfrm>
          <a:prstGeom prst="rect">
            <a:avLst/>
          </a:prstGeom>
        </p:spPr>
      </p:pic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7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dirty="0" smtClean="0"/>
              <a:t>Invest in a salesforce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5" y="-11906"/>
            <a:ext cx="9753598" cy="7467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1906" y="0"/>
            <a:ext cx="9753600" cy="18168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5000"/>
                </a:schemeClr>
              </a:gs>
              <a:gs pos="8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3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accent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14_84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pic>
        <p:nvPicPr>
          <p:cNvPr id="18434" name="Picture 2" descr="https://upload.wikimedia.org/wikipedia/en/thumb/a/a4/BRAC_logo.svg/1024px-BRAC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87" y="262192"/>
            <a:ext cx="1403690" cy="4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>
            <p:custDataLst>
              <p:tags r:id="rId1"/>
            </p:custDataLst>
          </p:nvPr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Invest in a salesforce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pic>
        <p:nvPicPr>
          <p:cNvPr id="3" name="Picture 2" descr="https://rockhealth.com/wp-content/uploads/2015/06/omada_logo_horizontal_orange-gr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04" y="3150199"/>
            <a:ext cx="3154180" cy="11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consulting firms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139963" y="1876876"/>
            <a:ext cx="3651534" cy="444565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Human-Centered Design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139963" y="3661170"/>
            <a:ext cx="2805501" cy="401125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Behavioral Science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139963" y="5402023"/>
            <a:ext cx="1591998" cy="417663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28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213" y="3324159"/>
            <a:ext cx="1705900" cy="852950"/>
          </a:xfrm>
          <a:prstGeom prst="rect">
            <a:avLst/>
          </a:prstGeom>
        </p:spPr>
      </p:pic>
      <p:pic>
        <p:nvPicPr>
          <p:cNvPr id="15364" name="Picture 4" descr="https://pbs.twimg.com/profile_images/1566996281/IDEOorg_avatar-4_400x4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0136" r="3703" b="9983"/>
          <a:stretch/>
        </p:blipFill>
        <p:spPr bwMode="auto">
          <a:xfrm>
            <a:off x="6435108" y="1533755"/>
            <a:ext cx="1284110" cy="11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18807" b="15942"/>
          <a:stretch/>
        </p:blipFill>
        <p:spPr>
          <a:xfrm>
            <a:off x="5966548" y="5512038"/>
            <a:ext cx="2221230" cy="307648"/>
          </a:xfrm>
          <a:prstGeom prst="rect">
            <a:avLst/>
          </a:prstGeom>
        </p:spPr>
      </p:pic>
      <p:sp>
        <p:nvSpPr>
          <p:cNvPr id="1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3_88 4_88 5_88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791497" y="2144995"/>
            <a:ext cx="1452785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45464" y="3955279"/>
            <a:ext cx="2173325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31961" y="5671559"/>
            <a:ext cx="323458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Worksheet: </a:t>
            </a:r>
            <a:r>
              <a:rPr lang="en-US" dirty="0" smtClean="0"/>
              <a:t>Pick a demand challenge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01926"/>
              </p:ext>
            </p:extLst>
          </p:nvPr>
        </p:nvGraphicFramePr>
        <p:xfrm>
          <a:off x="375084" y="1131093"/>
          <a:ext cx="8979621" cy="4688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897"/>
                <a:gridCol w="3429000"/>
                <a:gridCol w="3879724"/>
              </a:tblGrid>
              <a:tr h="542889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Question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B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Response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B7F"/>
                    </a:solidFill>
                  </a:tcPr>
                </a:tc>
              </a:tr>
              <a:tr h="9377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Service/ Product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 which service or</a:t>
                      </a:r>
                      <a:r>
                        <a:rPr lang="en-US" sz="1600" baseline="0" dirty="0" smtClean="0"/>
                        <a:t> product</a:t>
                      </a:r>
                      <a:r>
                        <a:rPr lang="en-US" sz="1600" dirty="0" smtClean="0"/>
                        <a:t> are you having challenges generating demand?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77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Target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 Population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 whom are you trying to generate demand?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  <a:tr h="13325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Existing Demand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many people are currently participating in or using your service or product?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77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Need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</a:t>
                      </a:r>
                      <a:r>
                        <a:rPr lang="en-US" sz="1600" baseline="0" dirty="0" smtClean="0"/>
                        <a:t> large do you estimate the need to be for your service or product?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Worksheet: </a:t>
            </a:r>
            <a:r>
              <a:rPr lang="en-US" dirty="0" smtClean="0"/>
              <a:t>Design Spreadable Programs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63446"/>
              </p:ext>
            </p:extLst>
          </p:nvPr>
        </p:nvGraphicFramePr>
        <p:xfrm>
          <a:off x="236446" y="1131092"/>
          <a:ext cx="9256896" cy="5167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769"/>
                <a:gridCol w="3041079"/>
                <a:gridCol w="3333048"/>
              </a:tblGrid>
              <a:tr h="755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Characteristics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How would beneficiaries rank your service/ product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today?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How might you improve this ranking?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</a:tr>
              <a:tr h="75520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what exists (both costs and benefits)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High</a:t>
                      </a:r>
                      <a:r>
                        <a:rPr lang="en-US" sz="1600" baseline="0" dirty="0" smtClean="0"/>
                        <a:t>        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Medium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600" baseline="0" dirty="0" smtClean="0">
                          <a:solidFill>
                            <a:srgbClr val="C1D82F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C1D82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17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Compatible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beneficiaries’ values, past experiences, and needs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smtClean="0">
                          <a:solidFill>
                            <a:schemeClr val="accent3"/>
                          </a:solidFill>
                        </a:rPr>
                        <a:t>High</a:t>
                      </a:r>
                      <a:r>
                        <a:rPr lang="en-US" sz="1600" baseline="0" smtClean="0"/>
                        <a:t>        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chemeClr val="accent2"/>
                          </a:solidFill>
                        </a:rPr>
                        <a:t>Medium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600" baseline="0" smtClean="0">
                          <a:solidFill>
                            <a:srgbClr val="C1D82F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C1D82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520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use (or do) and understand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smtClean="0">
                          <a:solidFill>
                            <a:schemeClr val="accent3"/>
                          </a:solidFill>
                        </a:rPr>
                        <a:t>High</a:t>
                      </a:r>
                      <a:r>
                        <a:rPr lang="en-US" sz="1600" baseline="0" smtClean="0"/>
                        <a:t>        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chemeClr val="accent2"/>
                          </a:solidFill>
                        </a:rPr>
                        <a:t>Medium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600" baseline="0" smtClean="0">
                          <a:solidFill>
                            <a:srgbClr val="C1D82F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C1D82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Testable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having to commit to it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smtClean="0">
                          <a:solidFill>
                            <a:schemeClr val="accent3"/>
                          </a:solidFill>
                        </a:rPr>
                        <a:t>High</a:t>
                      </a:r>
                      <a:r>
                        <a:rPr lang="en-US" sz="1600" baseline="0" smtClean="0"/>
                        <a:t>        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baseline="0" smtClean="0">
                          <a:solidFill>
                            <a:schemeClr val="accent2"/>
                          </a:solidFill>
                        </a:rPr>
                        <a:t>Medium</a:t>
                      </a:r>
                      <a:r>
                        <a:rPr lang="en-US" sz="1600" baseline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600" baseline="0" smtClean="0">
                          <a:solidFill>
                            <a:srgbClr val="C1D82F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C1D82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7317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Observable</a:t>
                      </a:r>
                      <a:r>
                        <a:rPr lang="en-US" sz="160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such that others can see the benefit of adopting it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dirty="0" smtClean="0">
                          <a:solidFill>
                            <a:schemeClr val="accent3"/>
                          </a:solidFill>
                        </a:rPr>
                        <a:t>High</a:t>
                      </a:r>
                      <a:r>
                        <a:rPr lang="en-US" sz="1600" baseline="0" dirty="0" smtClean="0"/>
                        <a:t>        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Medium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       </a:t>
                      </a:r>
                      <a:r>
                        <a:rPr lang="en-US" sz="1600" baseline="0" dirty="0" smtClean="0">
                          <a:solidFill>
                            <a:srgbClr val="C1D82F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C1D82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Worksheet: </a:t>
            </a:r>
            <a:r>
              <a:rPr lang="en-US" dirty="0" smtClean="0"/>
              <a:t>Target Early Adopters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30031"/>
              </p:ext>
            </p:extLst>
          </p:nvPr>
        </p:nvGraphicFramePr>
        <p:xfrm>
          <a:off x="236446" y="1131094"/>
          <a:ext cx="9256895" cy="4810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048"/>
                <a:gridCol w="3834013"/>
                <a:gridCol w="3613834"/>
              </a:tblGrid>
              <a:tr h="6378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Step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Question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Answers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</a:tr>
              <a:tr h="89083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Define your target population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would you describe your</a:t>
                      </a:r>
                      <a:r>
                        <a:rPr lang="en-US" sz="1600" baseline="0" dirty="0" smtClean="0"/>
                        <a:t> target population?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0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Identify 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your early adopters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Which portion of your target population</a:t>
                      </a:r>
                      <a:r>
                        <a:rPr lang="en-US" sz="1600" baseline="0" dirty="0" smtClean="0"/>
                        <a:t> knows they have a problem your service/product can solve and is looking for ways to solve the problem?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64100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Determine how to selectively target early adopters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are your early</a:t>
                      </a:r>
                      <a:r>
                        <a:rPr lang="en-US" sz="1600" baseline="0" dirty="0" smtClean="0"/>
                        <a:t> adopters’ </a:t>
                      </a:r>
                      <a:r>
                        <a:rPr lang="en-US" sz="1600" dirty="0" smtClean="0"/>
                        <a:t>characteristics or activities that </a:t>
                      </a:r>
                      <a:r>
                        <a:rPr lang="en-US" sz="1600" baseline="0" dirty="0" smtClean="0"/>
                        <a:t>would enable you to selectively target them? What characteristics make them distinct from the rest of your target population?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>
            <a:off x="937415" y="1552236"/>
            <a:ext cx="7695462" cy="799635"/>
          </a:xfrm>
          <a:prstGeom prst="round2SameRect">
            <a:avLst>
              <a:gd name="adj1" fmla="val 25217"/>
              <a:gd name="adj2" fmla="val 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800" dirty="0" err="1" smtClean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55393" y="1552236"/>
            <a:ext cx="7477484" cy="4576011"/>
          </a:xfrm>
          <a:prstGeom prst="roundRect">
            <a:avLst>
              <a:gd name="adj" fmla="val 4563"/>
            </a:avLst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800" dirty="0" err="1" smtClean="0">
              <a:solidFill>
                <a:schemeClr val="tx2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we are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13_84 12_88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>
            <p:custDataLst>
              <p:tags r:id="rId1"/>
            </p:custDataLst>
          </p:nvPr>
        </p:nvGrpSpPr>
        <p:grpSpPr>
          <a:xfrm>
            <a:off x="270629" y="1175247"/>
            <a:ext cx="8111184" cy="1524721"/>
            <a:chOff x="651227" y="1170121"/>
            <a:chExt cx="8577122" cy="1612307"/>
          </a:xfrm>
        </p:grpSpPr>
        <p:sp>
          <p:nvSpPr>
            <p:cNvPr id="4" name="TextBox 3"/>
            <p:cNvSpPr txBox="1"/>
            <p:nvPr/>
          </p:nvSpPr>
          <p:spPr>
            <a:xfrm>
              <a:off x="2388238" y="1630230"/>
              <a:ext cx="6840111" cy="74855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About us: </a:t>
              </a: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The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Bridgespan Group is a nonprofit advisor and resource for mission-driven organizations and </a:t>
              </a: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philanthropists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/>
            <p:cNvGrpSpPr/>
            <p:nvPr>
              <p:custDataLst>
                <p:tags r:id="rId3"/>
              </p:custDataLst>
            </p:nvPr>
          </p:nvGrpSpPr>
          <p:grpSpPr>
            <a:xfrm>
              <a:off x="651227" y="1170121"/>
              <a:ext cx="1612307" cy="1612307"/>
              <a:chOff x="354281" y="1257414"/>
              <a:chExt cx="2514343" cy="251434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4281" y="1257414"/>
                <a:ext cx="2514343" cy="25143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endParaRPr lang="en-US" sz="2000" dirty="0" err="1" smtClean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644" y="2159147"/>
                <a:ext cx="2109615" cy="710880"/>
              </a:xfrm>
              <a:prstGeom prst="rect">
                <a:avLst/>
              </a:prstGeom>
            </p:spPr>
          </p:pic>
        </p:grpSp>
      </p:grpSp>
      <p:sp>
        <p:nvSpPr>
          <p:cNvPr id="12" name="Source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615734" y="2394447"/>
            <a:ext cx="7235121" cy="36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1340"/>
              </a:spcBef>
              <a:buClrTx/>
              <a:buSzPct val="100000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Mission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spc="-20" dirty="0" smtClean="0">
                <a:latin typeface="Calibri" panose="020F0502020204030204" pitchFamily="34" charset="0"/>
              </a:rPr>
              <a:t>We </a:t>
            </a:r>
            <a:r>
              <a:rPr lang="en-US" sz="1300" spc="-20" dirty="0">
                <a:latin typeface="Calibri" panose="020F0502020204030204" pitchFamily="34" charset="0"/>
              </a:rPr>
              <a:t>work to build a better world by strengthening the ability of nonprofit organizations to achieve </a:t>
            </a:r>
            <a:r>
              <a:rPr lang="en-US" sz="1300" b="1" spc="-20" dirty="0">
                <a:latin typeface="Calibri" panose="020F0502020204030204" pitchFamily="34" charset="0"/>
              </a:rPr>
              <a:t>breakthrough results </a:t>
            </a:r>
            <a:r>
              <a:rPr lang="en-US" sz="1300" spc="-20" dirty="0">
                <a:latin typeface="Calibri" panose="020F0502020204030204" pitchFamily="34" charset="0"/>
              </a:rPr>
              <a:t>in addressing society's most important challenges and </a:t>
            </a:r>
            <a:r>
              <a:rPr lang="en-US" sz="1300" spc="-20" dirty="0" smtClean="0">
                <a:latin typeface="Calibri" panose="020F0502020204030204" pitchFamily="34" charset="0"/>
              </a:rPr>
              <a:t>opportunities.</a:t>
            </a:r>
          </a:p>
          <a:p>
            <a:pPr marL="0" indent="0">
              <a:spcBef>
                <a:spcPts val="1340"/>
              </a:spcBef>
              <a:buClrTx/>
              <a:buSzPct val="100000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History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>
                <a:latin typeface="Calibri" panose="020F0502020204030204" pitchFamily="34" charset="0"/>
              </a:rPr>
              <a:t>F</a:t>
            </a:r>
            <a:r>
              <a:rPr lang="en-US" sz="1300" dirty="0" smtClean="0">
                <a:latin typeface="Calibri" panose="020F0502020204030204" pitchFamily="34" charset="0"/>
              </a:rPr>
              <a:t>ounded </a:t>
            </a:r>
            <a:r>
              <a:rPr lang="en-US" sz="1300" dirty="0">
                <a:latin typeface="Calibri" panose="020F0502020204030204" pitchFamily="34" charset="0"/>
              </a:rPr>
              <a:t>as a nonprofit organization in </a:t>
            </a:r>
            <a:r>
              <a:rPr lang="en-US" sz="1300" dirty="0" smtClean="0">
                <a:latin typeface="Calibri" panose="020F0502020204030204" pitchFamily="34" charset="0"/>
              </a:rPr>
              <a:t>2000, incubated by Bain &amp; Company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 smtClean="0">
                <a:latin typeface="Calibri" panose="020F0502020204030204" pitchFamily="34" charset="0"/>
              </a:rPr>
              <a:t>Offices </a:t>
            </a:r>
            <a:r>
              <a:rPr lang="en-US" sz="1300" dirty="0">
                <a:latin typeface="Calibri" panose="020F0502020204030204" pitchFamily="34" charset="0"/>
              </a:rPr>
              <a:t>in Boston, New York, </a:t>
            </a:r>
            <a:r>
              <a:rPr lang="en-US" sz="1300" dirty="0" smtClean="0">
                <a:latin typeface="Calibri" panose="020F0502020204030204" pitchFamily="34" charset="0"/>
              </a:rPr>
              <a:t>San </a:t>
            </a:r>
            <a:r>
              <a:rPr lang="en-US" sz="1300" dirty="0">
                <a:latin typeface="Calibri" panose="020F0502020204030204" pitchFamily="34" charset="0"/>
              </a:rPr>
              <a:t>Francisco, </a:t>
            </a:r>
            <a:r>
              <a:rPr lang="en-US" sz="1300" dirty="0" smtClean="0">
                <a:latin typeface="Calibri" panose="020F0502020204030204" pitchFamily="34" charset="0"/>
              </a:rPr>
              <a:t>and Mumbai</a:t>
            </a:r>
            <a:r>
              <a:rPr lang="en-US" sz="1300" dirty="0">
                <a:latin typeface="Calibri" panose="020F0502020204030204" pitchFamily="34" charset="0"/>
              </a:rPr>
              <a:t>, </a:t>
            </a:r>
            <a:r>
              <a:rPr lang="en-US" sz="1300" dirty="0" smtClean="0">
                <a:latin typeface="Calibri" panose="020F0502020204030204" pitchFamily="34" charset="0"/>
              </a:rPr>
              <a:t>India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 smtClean="0">
                <a:latin typeface="Calibri" panose="020F0502020204030204" pitchFamily="34" charset="0"/>
              </a:rPr>
              <a:t>210+ staff</a:t>
            </a:r>
          </a:p>
          <a:p>
            <a:pPr marL="0" indent="0">
              <a:spcBef>
                <a:spcPts val="1340"/>
              </a:spcBef>
              <a:buClrTx/>
              <a:buSzPct val="100000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Engagements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 smtClean="0">
                <a:latin typeface="Calibri" panose="020F0502020204030204" pitchFamily="34" charset="0"/>
              </a:rPr>
              <a:t>1000+ nonprofits, foundations, and philanthropists globally</a:t>
            </a:r>
          </a:p>
          <a:p>
            <a:pPr marL="0" indent="0">
              <a:spcBef>
                <a:spcPts val="1340"/>
              </a:spcBef>
              <a:buClrTx/>
              <a:buSzPct val="100000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Through </a:t>
            </a: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active listening and discussion, and data-driven, rigorous analysis, we collaborate with leaders to create customized and practical solutions that can be measured and adapted</a:t>
            </a:r>
          </a:p>
          <a:p>
            <a:pPr marL="449263" lvl="1" indent="-182563">
              <a:spcBef>
                <a:spcPts val="402"/>
              </a:spcBef>
              <a:buClrTx/>
              <a:buSzPct val="100000"/>
              <a:buFont typeface="Verdana" panose="020B0604030504040204" pitchFamily="34" charset="0"/>
              <a:buChar char="-"/>
            </a:pPr>
            <a:r>
              <a:rPr 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Close work with clients to develop practical solutions informed by rigorous </a:t>
            </a:r>
            <a:r>
              <a:rPr lang="en-US" sz="1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Worksheet: </a:t>
            </a:r>
            <a:r>
              <a:rPr lang="en-US" dirty="0" smtClean="0"/>
              <a:t>Invest in a Salesforce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84714"/>
              </p:ext>
            </p:extLst>
          </p:nvPr>
        </p:nvGraphicFramePr>
        <p:xfrm>
          <a:off x="236446" y="1131094"/>
          <a:ext cx="9256895" cy="46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048"/>
                <a:gridCol w="4132617"/>
                <a:gridCol w="3315230"/>
              </a:tblGrid>
              <a:tr h="4755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Step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Question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Answers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B7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Identify existing salesforce(s)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Is anyone already selling to your target population that you could partner with?</a:t>
                      </a:r>
                      <a:r>
                        <a:rPr lang="en-US" sz="1600" baseline="0" dirty="0" smtClean="0"/>
                        <a:t> If so, who?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2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Determine</a:t>
                      </a:r>
                      <a:r>
                        <a:rPr lang="en-US" sz="1600" b="1" baseline="0" dirty="0" smtClean="0">
                          <a:solidFill>
                            <a:schemeClr val="accent1"/>
                          </a:solidFill>
                        </a:rPr>
                        <a:t> sales channels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Through what methods or means can you engage your target beneficiaries?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4858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Identify influencers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Do your target beneficiaries have key influencers you should sell on your service/product first to build a referral</a:t>
                      </a:r>
                      <a:r>
                        <a:rPr lang="en-US" sz="1600" baseline="0" dirty="0" smtClean="0"/>
                        <a:t> base</a:t>
                      </a:r>
                      <a:r>
                        <a:rPr lang="en-US" sz="1600" dirty="0" smtClean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3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Describe needed capabilities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 types of capabilities would your organization overall or a sales</a:t>
                      </a:r>
                      <a:r>
                        <a:rPr lang="en-US" sz="1600" baseline="0" dirty="0" smtClean="0"/>
                        <a:t> team </a:t>
                      </a:r>
                      <a:r>
                        <a:rPr lang="en-US" sz="1600" dirty="0" smtClean="0"/>
                        <a:t>need to engage your beneficiaries and/or influencers?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defTabSz="914400"/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Verdana" panose="020B0604030504040204" pitchFamily="34" charset="0"/>
              </a:rPr>
              <a:t>Join the conversation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983" y="1943874"/>
            <a:ext cx="6124294" cy="304698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Transformative Scale Resource Center &amp; Blog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www.Bridgespan.org/Transformative-Scale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#TransformativeScale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Matthew.Plummer@Bridgespan.org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1917442"/>
            <a:ext cx="2220045" cy="8513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112294" y="1917442"/>
            <a:ext cx="0" cy="3099852"/>
          </a:xfrm>
          <a:prstGeom prst="line">
            <a:avLst/>
          </a:prstGeom>
          <a:ln w="25400" cap="rnd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3000" dirty="0" smtClean="0">
                <a:latin typeface="Calibri" panose="020F0502020204030204" pitchFamily="34" charset="0"/>
              </a:rPr>
              <a:t>What we do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CA" sz="100" smtClean="0">
                <a:solidFill>
                  <a:srgbClr val="FFFFFF"/>
                </a:solidFill>
              </a:rPr>
              <a:t>3_84 9_84</a:t>
            </a:r>
            <a:endParaRPr lang="en-CA" sz="100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193747" y="1720349"/>
            <a:ext cx="3777401" cy="360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72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We collaborate with social sector leaders to help scale impact, build leadership, advance philanthropic effectiveness, and accelerate </a:t>
            </a:r>
            <a:r>
              <a:rPr lang="en-US" sz="2000" dirty="0" smtClean="0">
                <a:latin typeface="Calibri" panose="020F0502020204030204" pitchFamily="34" charset="0"/>
              </a:rPr>
              <a:t>learning</a:t>
            </a:r>
          </a:p>
          <a:p>
            <a:pPr>
              <a:spcBef>
                <a:spcPts val="672"/>
              </a:spcBef>
              <a:buSzPct val="100000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182563" indent="-182563">
              <a:spcBef>
                <a:spcPts val="672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</a:t>
            </a:r>
            <a:r>
              <a:rPr lang="en-US" sz="2000" dirty="0">
                <a:latin typeface="Calibri" panose="020F0502020204030204" pitchFamily="34" charset="0"/>
              </a:rPr>
              <a:t>work on issues related to society’s </a:t>
            </a:r>
            <a:r>
              <a:rPr lang="en-US" sz="2000" dirty="0" smtClean="0">
                <a:latin typeface="Calibri" panose="020F0502020204030204" pitchFamily="34" charset="0"/>
              </a:rPr>
              <a:t>most </a:t>
            </a:r>
            <a:r>
              <a:rPr lang="en-US" sz="2000" dirty="0">
                <a:latin typeface="Calibri" panose="020F0502020204030204" pitchFamily="34" charset="0"/>
              </a:rPr>
              <a:t>important challenges and breaking </a:t>
            </a:r>
            <a:r>
              <a:rPr lang="en-US" sz="2000" dirty="0" smtClean="0">
                <a:latin typeface="Calibri" panose="020F0502020204030204" pitchFamily="34" charset="0"/>
              </a:rPr>
              <a:t>cycles </a:t>
            </a:r>
            <a:r>
              <a:rPr lang="en-US" sz="2000" dirty="0">
                <a:latin typeface="Calibri" panose="020F0502020204030204" pitchFamily="34" charset="0"/>
              </a:rPr>
              <a:t>of intergenerational poverty</a:t>
            </a:r>
          </a:p>
          <a:p>
            <a:pPr indent="-285750">
              <a:spcBef>
                <a:spcPts val="288"/>
              </a:spcBef>
              <a:buClrTx/>
              <a:buSzPct val="100000"/>
              <a:buFont typeface="Verdana" panose="020B060403050404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>
            <p:custDataLst>
              <p:tags r:id="rId2"/>
            </p:custDataLst>
          </p:nvPr>
        </p:nvGrpSpPr>
        <p:grpSpPr>
          <a:xfrm>
            <a:off x="4636294" y="1283494"/>
            <a:ext cx="4661790" cy="4524191"/>
            <a:chOff x="4628500" y="1969294"/>
            <a:chExt cx="4661790" cy="4524191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gray">
            <a:xfrm>
              <a:off x="5958792" y="4483894"/>
              <a:ext cx="2042856" cy="2009591"/>
            </a:xfrm>
            <a:prstGeom prst="ellipse">
              <a:avLst/>
            </a:prstGeom>
            <a:solidFill>
              <a:schemeClr val="accent2">
                <a:alpha val="86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98082" tIns="49041" rIns="98082" bIns="49041" anchor="ctr"/>
            <a:lstStyle/>
            <a:p>
              <a:pPr algn="ctr" defTabSz="880887"/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Knowledge </a:t>
              </a:r>
              <a:b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haring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gray">
            <a:xfrm>
              <a:off x="7246184" y="3202495"/>
              <a:ext cx="2044106" cy="2010860"/>
            </a:xfrm>
            <a:prstGeom prst="ellipse">
              <a:avLst/>
            </a:prstGeom>
            <a:solidFill>
              <a:schemeClr val="accent1">
                <a:alpha val="86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98082" tIns="49041" rIns="98082" bIns="49041" anchor="ctr"/>
            <a:lstStyle/>
            <a:p>
              <a:pPr algn="ctr" defTabSz="880887"/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Leadership</a:t>
              </a:r>
            </a:p>
            <a:p>
              <a:pPr algn="ctr" defTabSz="880887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evelopment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2"/>
            <p:cNvSpPr>
              <a:spLocks noChangeArrowheads="1"/>
            </p:cNvSpPr>
            <p:nvPr/>
          </p:nvSpPr>
          <p:spPr bwMode="gray">
            <a:xfrm>
              <a:off x="5958792" y="1969294"/>
              <a:ext cx="2042856" cy="2008323"/>
            </a:xfrm>
            <a:prstGeom prst="ellipse">
              <a:avLst/>
            </a:prstGeom>
            <a:solidFill>
              <a:schemeClr val="bg2">
                <a:alpha val="86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98082" tIns="49041" rIns="98082" bIns="49041" anchor="ctr" anchorCtr="1"/>
            <a:lstStyle/>
            <a:p>
              <a:pPr marL="125413" algn="ctr" defTabSz="881063"/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Strategy </a:t>
              </a:r>
            </a:p>
            <a:p>
              <a:pPr marL="125413" algn="ctr" defTabSz="881063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onsulting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gray">
            <a:xfrm>
              <a:off x="4628500" y="3202495"/>
              <a:ext cx="2042856" cy="2010860"/>
            </a:xfrm>
            <a:prstGeom prst="ellipse">
              <a:avLst/>
            </a:prstGeom>
            <a:solidFill>
              <a:schemeClr val="accent4">
                <a:alpha val="86000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lIns="98082" tIns="49041" rIns="98082" bIns="49041" anchor="ctr" anchorCtr="1"/>
            <a:lstStyle/>
            <a:p>
              <a:pPr marL="125413" indent="-125413" algn="ctr" defTabSz="881063"/>
              <a:r>
                <a:rPr lang="en-US" sz="20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Philanthropy </a:t>
              </a:r>
            </a:p>
            <a:p>
              <a:pPr marL="125413" indent="-125413" algn="ctr" defTabSz="881063"/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0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dvising</a:t>
              </a:r>
              <a:endPara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54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= Demand Fallacy</a:t>
            </a:r>
            <a:endParaRPr lang="en-US" dirty="0"/>
          </a:p>
        </p:txBody>
      </p:sp>
      <p:pic>
        <p:nvPicPr>
          <p:cNvPr id="14338" name="Picture 2" descr="http://cwpstl.org/wp-content/uploads/2014/10/National-DPP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1" y="2040170"/>
            <a:ext cx="6486186" cy="33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3 Keys to generating demand</a:t>
            </a:r>
            <a:endParaRPr lang="en-US" sz="3000" dirty="0"/>
          </a:p>
        </p:txBody>
      </p:sp>
      <p:sp>
        <p:nvSpPr>
          <p:cNvPr id="7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3_88 11_88 12_88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2907451" y="1664494"/>
            <a:ext cx="4800600" cy="63776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spreadable programs</a:t>
            </a:r>
          </a:p>
        </p:txBody>
      </p:sp>
      <p:sp>
        <p:nvSpPr>
          <p:cNvPr id="8" name="Gray1"/>
          <p:cNvSpPr>
            <a:spLocks noChangeAspect="1"/>
          </p:cNvSpPr>
          <p:nvPr/>
        </p:nvSpPr>
        <p:spPr bwMode="auto">
          <a:xfrm>
            <a:off x="2021738" y="1610111"/>
            <a:ext cx="692150" cy="69215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Gray1"/>
          <p:cNvSpPr>
            <a:spLocks noChangeAspect="1"/>
          </p:cNvSpPr>
          <p:nvPr/>
        </p:nvSpPr>
        <p:spPr bwMode="auto">
          <a:xfrm>
            <a:off x="2021738" y="3094016"/>
            <a:ext cx="692150" cy="692150"/>
          </a:xfrm>
          <a:prstGeom prst="ellipse">
            <a:avLst/>
          </a:prstGeom>
          <a:solidFill>
            <a:schemeClr val="bg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ray1"/>
          <p:cNvSpPr>
            <a:spLocks noChangeAspect="1"/>
          </p:cNvSpPr>
          <p:nvPr/>
        </p:nvSpPr>
        <p:spPr bwMode="auto">
          <a:xfrm>
            <a:off x="2026211" y="4629944"/>
            <a:ext cx="692150" cy="692150"/>
          </a:xfrm>
          <a:prstGeom prst="ellipse">
            <a:avLst/>
          </a:prstGeom>
          <a:solidFill>
            <a:srgbClr val="777777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2907451" y="3121208"/>
            <a:ext cx="4800600" cy="63776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early adopters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2907451" y="4657136"/>
            <a:ext cx="4800600" cy="63776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>
              <a:spcBef>
                <a:spcPts val="8000"/>
              </a:spcBef>
              <a:buSzPct val="100000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 in a salesforce</a:t>
            </a:r>
          </a:p>
        </p:txBody>
      </p:sp>
    </p:spTree>
    <p:extLst>
      <p:ext uri="{BB962C8B-B14F-4D97-AF65-F5344CB8AC3E}">
        <p14:creationId xmlns:p14="http://schemas.microsoft.com/office/powerpoint/2010/main" val="25001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286"/>
            <a:ext cx="9753600" cy="7443216"/>
          </a:xfrm>
          <a:prstGeom prst="rect">
            <a:avLst/>
          </a:prstGeom>
        </p:spPr>
      </p:pic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15_84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495" y="1"/>
            <a:ext cx="8436800" cy="902494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Design spreadable programs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8353" y="3874294"/>
            <a:ext cx="1320800" cy="70821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Better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1428" y="3874294"/>
            <a:ext cx="1981200" cy="70821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Compatible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04103" y="3874294"/>
            <a:ext cx="1353186" cy="70821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Simple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07073" y="3874294"/>
            <a:ext cx="1488505" cy="70821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Testable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34953" y="3874294"/>
            <a:ext cx="1981200" cy="708214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Observable</a:t>
            </a:r>
          </a:p>
        </p:txBody>
      </p:sp>
      <p:sp>
        <p:nvSpPr>
          <p:cNvPr id="16" name="Gray1"/>
          <p:cNvSpPr>
            <a:spLocks noChangeAspect="1"/>
          </p:cNvSpPr>
          <p:nvPr/>
        </p:nvSpPr>
        <p:spPr bwMode="auto">
          <a:xfrm>
            <a:off x="222159" y="254378"/>
            <a:ext cx="692150" cy="69215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/>
          <p:cNvGrpSpPr/>
          <p:nvPr>
            <p:custDataLst>
              <p:tags r:id="rId1"/>
            </p:custDataLst>
          </p:nvPr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1638802"/>
            <a:ext cx="8097441" cy="5392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469" y="64294"/>
            <a:ext cx="1952625" cy="762000"/>
          </a:xfrm>
          <a:prstGeom prst="rect">
            <a:avLst/>
          </a:prstGeom>
          <a:effectLst/>
        </p:spPr>
      </p:pic>
      <p:sp>
        <p:nvSpPr>
          <p:cNvPr id="9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309" y="0"/>
            <a:ext cx="8547986" cy="902494"/>
          </a:xfrm>
        </p:spPr>
        <p:txBody>
          <a:bodyPr/>
          <a:lstStyle/>
          <a:p>
            <a:r>
              <a:rPr lang="en-US" dirty="0"/>
              <a:t>Design spreadable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-5810"/>
            <a:ext cx="9753600" cy="7455408"/>
          </a:xfrm>
          <a:prstGeom prst="rect">
            <a:avLst/>
          </a:prstGeom>
        </p:spPr>
      </p:pic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r>
              <a:rPr lang="en-US" sz="100" smtClean="0">
                <a:solidFill>
                  <a:srgbClr val="FFFFFF"/>
                </a:solidFill>
              </a:rPr>
              <a:t>13_84</a:t>
            </a:r>
            <a:endParaRPr lang="en-US" sz="100" dirty="0" smtClean="0">
              <a:solidFill>
                <a:srgbClr val="FFFFFF"/>
              </a:solidFill>
            </a:endParaRPr>
          </a:p>
        </p:txBody>
      </p:sp>
      <p:sp>
        <p:nvSpPr>
          <p:cNvPr id="9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63" y="64294"/>
            <a:ext cx="1952625" cy="762000"/>
          </a:xfrm>
          <a:prstGeom prst="rect">
            <a:avLst/>
          </a:prstGeom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309" y="1572"/>
            <a:ext cx="8547986" cy="902494"/>
          </a:xfrm>
        </p:spPr>
        <p:txBody>
          <a:bodyPr/>
          <a:lstStyle/>
          <a:p>
            <a:r>
              <a:rPr lang="en-US" dirty="0"/>
              <a:t>Design spreadable </a:t>
            </a:r>
            <a:r>
              <a:rPr lang="en-US" dirty="0" smtClean="0"/>
              <a:t>programs</a:t>
            </a:r>
            <a:endParaRPr lang="en-US" dirty="0"/>
          </a:p>
        </p:txBody>
      </p:sp>
      <p:grpSp>
        <p:nvGrpSpPr>
          <p:cNvPr id="13" name="Group 12"/>
          <p:cNvGrpSpPr/>
          <p:nvPr>
            <p:custDataLst>
              <p:tags r:id="rId1"/>
            </p:custDataLst>
          </p:nvPr>
        </p:nvGrpSpPr>
        <p:grpSpPr>
          <a:xfrm>
            <a:off x="276" y="5604133"/>
            <a:ext cx="9729236" cy="1839655"/>
            <a:chOff x="276" y="5604133"/>
            <a:chExt cx="9729236" cy="18396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89"/>
            <a:stretch/>
          </p:blipFill>
          <p:spPr>
            <a:xfrm>
              <a:off x="276" y="5604133"/>
              <a:ext cx="9729236" cy="183965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93" y="6606187"/>
              <a:ext cx="1941167" cy="74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6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09" y="1"/>
            <a:ext cx="8547986" cy="902494"/>
          </a:xfrm>
        </p:spPr>
        <p:txBody>
          <a:bodyPr/>
          <a:lstStyle/>
          <a:p>
            <a:r>
              <a:rPr lang="en-US" sz="3000" dirty="0" smtClean="0"/>
              <a:t>Target Early Adopters</a:t>
            </a:r>
            <a:endParaRPr lang="en-US" sz="3000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2761" y="1053307"/>
            <a:ext cx="7504266" cy="5115178"/>
            <a:chOff x="914309" y="1053307"/>
            <a:chExt cx="7504266" cy="5115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09" y="1053307"/>
              <a:ext cx="3603182" cy="5115178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566" y="1053307"/>
              <a:ext cx="3606009" cy="5106988"/>
            </a:xfrm>
            <a:prstGeom prst="rect">
              <a:avLst/>
            </a:prstGeom>
            <a:effectLst/>
          </p:spPr>
        </p:pic>
      </p:grpSp>
      <p:sp>
        <p:nvSpPr>
          <p:cNvPr id="9" name="Gray1"/>
          <p:cNvSpPr>
            <a:spLocks noChangeAspect="1"/>
          </p:cNvSpPr>
          <p:nvPr/>
        </p:nvSpPr>
        <p:spPr bwMode="auto">
          <a:xfrm>
            <a:off x="222159" y="154743"/>
            <a:ext cx="692150" cy="692150"/>
          </a:xfrm>
          <a:prstGeom prst="ellipse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10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ridgespan"/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Bridgespan PPT_NEW Default 2016">
  <a:themeElements>
    <a:clrScheme name="Bridgespan Color Palette 2016">
      <a:dk1>
        <a:srgbClr val="464547"/>
      </a:dk1>
      <a:lt1>
        <a:srgbClr val="D0D1D3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70CDE3"/>
      </a:accent6>
      <a:hlink>
        <a:srgbClr val="00A9E0"/>
      </a:hlink>
      <a:folHlink>
        <a:srgbClr val="00A9E0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solidFill>
              <a:schemeClr val="bg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lIns="0" tIns="0" rIns="0" bIns="0" rtlCol="0" anchor="b">
        <a:spAutoFit/>
      </a:bodyPr>
      <a:lstStyle>
        <a:defPPr algn="ctr">
          <a:defRPr sz="2000" dirty="0" smtClean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custClrLst>
    <a:custClr name="TBG Grey 40">
      <a:srgbClr val="D0D1D3"/>
    </a:custClr>
    <a:custClr name="TBG Grey 60">
      <a:srgbClr val="BBBBB4"/>
    </a:custClr>
    <a:custClr name="TBG Grey 80">
      <a:srgbClr val="A5A6A9"/>
    </a:custClr>
    <a:custClr name="TBG Med Grey">
      <a:srgbClr val="747678"/>
    </a:custClr>
    <a:custClr name="TBG Dark Grey">
      <a:srgbClr val="5F6062"/>
    </a:custClr>
    <a:custClr name="TBG Light Blue">
      <a:srgbClr val="70CDE3"/>
    </a:custClr>
    <a:custClr name="TBG Med Blue">
      <a:srgbClr val="00A9E0"/>
    </a:custClr>
    <a:custClr name="TBG Dark Blue">
      <a:srgbClr val="00437A"/>
    </a:custClr>
    <a:custClr name="TBG Purple">
      <a:srgbClr val="8F689E"/>
    </a:custClr>
    <a:custClr name="TBG Hay">
      <a:srgbClr val="DAC792"/>
    </a:custClr>
    <a:custClr name="TBG Red">
      <a:srgbClr val="F15D22"/>
    </a:custClr>
    <a:custClr name="TBG Yellow">
      <a:srgbClr val="FFCF01"/>
    </a:custClr>
  </a:custClrLst>
  <a:extLst>
    <a:ext uri="{05A4C25C-085E-4340-85A3-A5531E510DB2}">
      <thm15:themeFamily xmlns:thm15="http://schemas.microsoft.com/office/thememl/2012/main" name="Bridgespan Default Template_2016_Vs2.potx" id="{A33AC4DA-9992-4770-BE90-E26A7138DC0B}" vid="{8A375AC9-2E85-4554-BC95-3CC739CFE6B7}"/>
    </a:ext>
  </a:extLst>
</a:theme>
</file>

<file path=ppt/theme/theme2.xml><?xml version="1.0" encoding="utf-8"?>
<a:theme xmlns:a="http://schemas.openxmlformats.org/drawingml/2006/main" name="Custom Design">
  <a:themeElements>
    <a:clrScheme name="Bridgespan Color Palette 2016">
      <a:dk1>
        <a:srgbClr val="464547"/>
      </a:dk1>
      <a:lt1>
        <a:srgbClr val="FFFFFF"/>
      </a:lt1>
      <a:dk2>
        <a:srgbClr val="464547"/>
      </a:dk2>
      <a:lt2>
        <a:srgbClr val="00437A"/>
      </a:lt2>
      <a:accent1>
        <a:srgbClr val="00A9E0"/>
      </a:accent1>
      <a:accent2>
        <a:srgbClr val="7AB800"/>
      </a:accent2>
      <a:accent3>
        <a:srgbClr val="008542"/>
      </a:accent3>
      <a:accent4>
        <a:srgbClr val="747678"/>
      </a:accent4>
      <a:accent5>
        <a:srgbClr val="F08613"/>
      </a:accent5>
      <a:accent6>
        <a:srgbClr val="D0D1D3"/>
      </a:accent6>
      <a:hlink>
        <a:srgbClr val="00A9E0"/>
      </a:hlink>
      <a:folHlink>
        <a:srgbClr val="00A9E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dgespan Default Template_2016_Vs2.potx" id="{A33AC4DA-9992-4770-BE90-E26A7138DC0B}" vid="{57E0277F-5D9C-4101-A2FA-B4ACF0BDD5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642</Words>
  <Application>Microsoft Office PowerPoint</Application>
  <PresentationFormat>Custom</PresentationFormat>
  <Paragraphs>129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Marlett</vt:lpstr>
      <vt:lpstr>Verdana</vt:lpstr>
      <vt:lpstr>Bridgespan PPT_NEW Default 2016</vt:lpstr>
      <vt:lpstr>Custom Design</vt:lpstr>
      <vt:lpstr>think-cell Slide</vt:lpstr>
      <vt:lpstr>Selling social change</vt:lpstr>
      <vt:lpstr>Who we are</vt:lpstr>
      <vt:lpstr>What we do</vt:lpstr>
      <vt:lpstr>The Need = Demand Fallacy</vt:lpstr>
      <vt:lpstr>3 Keys to generating demand</vt:lpstr>
      <vt:lpstr>Design spreadable programs</vt:lpstr>
      <vt:lpstr>Design spreadable programs</vt:lpstr>
      <vt:lpstr>Design spreadable programs</vt:lpstr>
      <vt:lpstr>Target Early Adopters</vt:lpstr>
      <vt:lpstr>Target Early Adopters</vt:lpstr>
      <vt:lpstr>Target Early Adopters</vt:lpstr>
      <vt:lpstr>Target Early Adopters</vt:lpstr>
      <vt:lpstr>Invest in a salesforce</vt:lpstr>
      <vt:lpstr>Invest in a salesforce</vt:lpstr>
      <vt:lpstr>Bringing it all together</vt:lpstr>
      <vt:lpstr>Helpful consulting firms</vt:lpstr>
      <vt:lpstr>Worksheet: Pick a demand challenge</vt:lpstr>
      <vt:lpstr>Worksheet: Design Spreadable Programs</vt:lpstr>
      <vt:lpstr>Worksheet: Target Early Adopters</vt:lpstr>
      <vt:lpstr>Worksheet: Invest in a Salesforce</vt:lpstr>
      <vt:lpstr>Join the conversation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