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74" r:id="rId2"/>
    <p:sldId id="278" r:id="rId3"/>
    <p:sldId id="297" r:id="rId4"/>
    <p:sldId id="291" r:id="rId5"/>
    <p:sldId id="290" r:id="rId6"/>
    <p:sldId id="300" r:id="rId7"/>
    <p:sldId id="305" r:id="rId8"/>
    <p:sldId id="301" r:id="rId9"/>
    <p:sldId id="292" r:id="rId10"/>
    <p:sldId id="293" r:id="rId11"/>
    <p:sldId id="295" r:id="rId12"/>
    <p:sldId id="306" r:id="rId13"/>
    <p:sldId id="303" r:id="rId14"/>
    <p:sldId id="308" r:id="rId15"/>
    <p:sldId id="307" r:id="rId16"/>
    <p:sldId id="304" r:id="rId17"/>
    <p:sldId id="299" r:id="rId18"/>
    <p:sldId id="310" r:id="rId19"/>
    <p:sldId id="311" r:id="rId20"/>
  </p:sldIdLst>
  <p:sldSz cx="12192000" cy="6858000"/>
  <p:notesSz cx="6858000" cy="9144000"/>
  <p:defaultTextStyle>
    <a:defPPr>
      <a:defRPr lang="en-US">
        <a:uFillTx/>
      </a:defRPr>
    </a:defPPr>
    <a:lvl1pPr marL="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ategy Matters" initials="S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A2A"/>
    <a:srgbClr val="8A8AAF"/>
    <a:srgbClr val="2A588D"/>
    <a:srgbClr val="4D4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4"/>
    <p:restoredTop sz="73895"/>
  </p:normalViewPr>
  <p:slideViewPr>
    <p:cSldViewPr snapToGrid="0" snapToObjects="1">
      <p:cViewPr varScale="1">
        <p:scale>
          <a:sx n="91" d="100"/>
          <a:sy n="91" d="100"/>
        </p:scale>
        <p:origin x="104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1B3BB9AD-5631-004E-883F-3EF7A766C38B}" type="datetimeFigureOut">
              <a:rPr lang="en-US" smtClean="0">
                <a:uFillTx/>
              </a:rPr>
              <a:t>10/30/16</a:t>
            </a:fld>
            <a:endParaRPr lang="en-US">
              <a:uFillTx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en-US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C18944AF-0F98-AC40-A7C8-3A23B1691E90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1605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1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151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2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3222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3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969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9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24296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10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37650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13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76735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14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5559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16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08275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44AF-0F98-AC40-A7C8-3A23B1691E90}" type="slidenum">
              <a:rPr lang="en-US" smtClean="0">
                <a:uFillTx/>
              </a:rPr>
              <a:t>17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3946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en-US" smtClean="0">
                <a:uFillTx/>
              </a:rPr>
              <a:t>Click to edit Master subtitle style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uFillTx/>
              </a:defRPr>
            </a:lvl1pPr>
            <a:lvl2pPr marL="457200" indent="0">
              <a:buNone/>
              <a:defRPr sz="1600">
                <a:uFillTx/>
              </a:defRPr>
            </a:lvl2pPr>
            <a:lvl3pPr marL="914400" indent="0">
              <a:buNone/>
              <a:defRPr sz="1600">
                <a:uFillTx/>
              </a:defRPr>
            </a:lvl3pPr>
            <a:lvl4pPr marL="1371600" indent="0">
              <a:buNone/>
              <a:defRPr sz="1600">
                <a:uFillTx/>
              </a:defRPr>
            </a:lvl4pPr>
            <a:lvl5pPr marL="1828800" indent="0">
              <a:buNone/>
              <a:defRPr sz="1600">
                <a:uFillTx/>
              </a:defRPr>
            </a:lvl5pPr>
            <a:lvl6pPr marL="2286000" indent="0">
              <a:buNone/>
              <a:defRPr sz="1600">
                <a:uFillTx/>
              </a:defRPr>
            </a:lvl6pPr>
            <a:lvl7pPr marL="2743200" indent="0">
              <a:buNone/>
              <a:defRPr sz="1600">
                <a:uFillTx/>
              </a:defRPr>
            </a:lvl7pPr>
            <a:lvl8pPr marL="3200400" indent="0">
              <a:buNone/>
              <a:defRPr sz="1600">
                <a:uFillTx/>
              </a:defRPr>
            </a:lvl8pPr>
            <a:lvl9pPr marL="3657600" indent="0">
              <a:buNone/>
              <a:defRPr sz="1600">
                <a:uFillTx/>
              </a:defRPr>
            </a:lvl9pPr>
          </a:lstStyle>
          <a:p>
            <a:r>
              <a:rPr lang="en-US" smtClean="0">
                <a:uFillTx/>
              </a:rPr>
              <a:t>Drag picture to placeholder or click icon to add</a:t>
            </a:r>
            <a:endParaRPr lang="en-US" dirty="0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>
            <a:spLocks/>
          </p:cNvSpPr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uFillTx/>
              </a:defRPr>
            </a:lvl1pPr>
            <a:lvl2pPr>
              <a:defRPr>
                <a:solidFill>
                  <a:schemeClr val="tx2"/>
                </a:solidFill>
                <a:uFillTx/>
              </a:defRPr>
            </a:lvl2pPr>
            <a:lvl3pPr>
              <a:defRPr>
                <a:solidFill>
                  <a:schemeClr val="tx2"/>
                </a:solidFill>
                <a:uFillTx/>
              </a:defRPr>
            </a:lvl3pPr>
            <a:lvl4pPr>
              <a:defRPr>
                <a:solidFill>
                  <a:schemeClr val="tx2"/>
                </a:solidFill>
                <a:uFillTx/>
              </a:defRPr>
            </a:lvl4pPr>
            <a:lvl5pPr>
              <a:defRPr>
                <a:solidFill>
                  <a:schemeClr val="tx2"/>
                </a:solidFill>
                <a:uFillTx/>
              </a:defRPr>
            </a:lvl5pPr>
            <a:lvl6pPr>
              <a:defRPr>
                <a:solidFill>
                  <a:schemeClr val="tx2"/>
                </a:solidFill>
                <a:uFillTx/>
              </a:defRPr>
            </a:lvl6pPr>
            <a:lvl7pPr>
              <a:defRPr>
                <a:solidFill>
                  <a:schemeClr val="tx2"/>
                </a:solidFill>
                <a:uFillTx/>
              </a:defRPr>
            </a:lvl7pPr>
            <a:lvl8pPr>
              <a:defRPr>
                <a:solidFill>
                  <a:schemeClr val="tx2"/>
                </a:solidFill>
                <a:uFillTx/>
              </a:defRPr>
            </a:lvl8pPr>
            <a:lvl9pPr>
              <a:defRPr>
                <a:solidFill>
                  <a:schemeClr val="tx2"/>
                </a:solidFill>
                <a:uFillTx/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  <a:uFillTx/>
              </a:rPr>
              <a:t>”</a:t>
            </a: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uFillTx/>
              </a:defRPr>
            </a:lvl1pPr>
            <a:lvl2pPr>
              <a:defRPr>
                <a:solidFill>
                  <a:schemeClr val="tx2"/>
                </a:solidFill>
                <a:uFillTx/>
              </a:defRPr>
            </a:lvl2pPr>
            <a:lvl3pPr>
              <a:defRPr>
                <a:solidFill>
                  <a:schemeClr val="tx2"/>
                </a:solidFill>
                <a:uFillTx/>
              </a:defRPr>
            </a:lvl3pPr>
            <a:lvl4pPr>
              <a:defRPr>
                <a:solidFill>
                  <a:schemeClr val="tx2"/>
                </a:solidFill>
                <a:uFillTx/>
              </a:defRPr>
            </a:lvl4pPr>
            <a:lvl5pPr>
              <a:defRPr>
                <a:solidFill>
                  <a:schemeClr val="tx2"/>
                </a:solidFill>
                <a:uFillTx/>
              </a:defRPr>
            </a:lvl5pPr>
            <a:lvl6pPr>
              <a:defRPr>
                <a:solidFill>
                  <a:schemeClr val="tx2"/>
                </a:solidFill>
                <a:uFillTx/>
              </a:defRPr>
            </a:lvl6pPr>
            <a:lvl7pPr>
              <a:defRPr>
                <a:solidFill>
                  <a:schemeClr val="tx2"/>
                </a:solidFill>
                <a:uFillTx/>
              </a:defRPr>
            </a:lvl7pPr>
            <a:lvl8pPr>
              <a:defRPr>
                <a:solidFill>
                  <a:schemeClr val="tx2"/>
                </a:solidFill>
                <a:uFillTx/>
              </a:defRPr>
            </a:lvl8pPr>
            <a:lvl9pPr>
              <a:defRPr>
                <a:solidFill>
                  <a:schemeClr val="tx2"/>
                </a:solidFill>
                <a:uFillTx/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  <a:uFillTx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>
                <a:uFillTx/>
              </a:defRPr>
            </a:lvl1pPr>
            <a:lvl2pPr marL="457200" indent="0">
              <a:buFontTx/>
              <a:buNone/>
              <a:defRPr>
                <a:uFillTx/>
              </a:defRPr>
            </a:lvl2pPr>
            <a:lvl3pPr marL="914400" indent="0">
              <a:buFontTx/>
              <a:buNone/>
              <a:defRPr>
                <a:uFillTx/>
              </a:defRPr>
            </a:lvl3pPr>
            <a:lvl4pPr marL="1371600" indent="0">
              <a:buFontTx/>
              <a:buNone/>
              <a:defRPr>
                <a:uFillTx/>
              </a:defRPr>
            </a:lvl4pPr>
            <a:lvl5pPr marL="1828800" indent="0">
              <a:buFontTx/>
              <a:buNone/>
              <a:defRPr>
                <a:uFillTx/>
              </a:defRPr>
            </a:lvl5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>
            <a:spLocks/>
          </p:cNvSpPr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uFillTx/>
              </a:defRPr>
            </a:lvl1pPr>
            <a:lvl2pPr>
              <a:defRPr>
                <a:solidFill>
                  <a:schemeClr val="tx2"/>
                </a:solidFill>
                <a:uFillTx/>
              </a:defRPr>
            </a:lvl2pPr>
            <a:lvl3pPr>
              <a:defRPr>
                <a:solidFill>
                  <a:schemeClr val="tx2"/>
                </a:solidFill>
                <a:uFillTx/>
              </a:defRPr>
            </a:lvl3pPr>
            <a:lvl4pPr>
              <a:defRPr>
                <a:solidFill>
                  <a:schemeClr val="tx2"/>
                </a:solidFill>
                <a:uFillTx/>
              </a:defRPr>
            </a:lvl4pPr>
            <a:lvl5pPr>
              <a:defRPr>
                <a:solidFill>
                  <a:schemeClr val="tx2"/>
                </a:solidFill>
                <a:uFillTx/>
              </a:defRPr>
            </a:lvl5pPr>
            <a:lvl6pPr>
              <a:defRPr>
                <a:solidFill>
                  <a:schemeClr val="tx2"/>
                </a:solidFill>
                <a:uFillTx/>
              </a:defRPr>
            </a:lvl6pPr>
            <a:lvl7pPr>
              <a:defRPr>
                <a:solidFill>
                  <a:schemeClr val="tx2"/>
                </a:solidFill>
                <a:uFillTx/>
              </a:defRPr>
            </a:lvl7pPr>
            <a:lvl8pPr>
              <a:defRPr>
                <a:solidFill>
                  <a:schemeClr val="tx2"/>
                </a:solidFill>
                <a:uFillTx/>
              </a:defRPr>
            </a:lvl8pPr>
            <a:lvl9pPr>
              <a:defRPr>
                <a:solidFill>
                  <a:schemeClr val="tx2"/>
                </a:solidFill>
                <a:uFillTx/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  <a:uFillTx/>
              </a:rPr>
              <a:t>”</a:t>
            </a:r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uFillTx/>
              </a:defRPr>
            </a:lvl1pPr>
            <a:lvl2pPr>
              <a:defRPr>
                <a:solidFill>
                  <a:schemeClr val="tx2"/>
                </a:solidFill>
                <a:uFillTx/>
              </a:defRPr>
            </a:lvl2pPr>
            <a:lvl3pPr>
              <a:defRPr>
                <a:solidFill>
                  <a:schemeClr val="tx2"/>
                </a:solidFill>
                <a:uFillTx/>
              </a:defRPr>
            </a:lvl3pPr>
            <a:lvl4pPr>
              <a:defRPr>
                <a:solidFill>
                  <a:schemeClr val="tx2"/>
                </a:solidFill>
                <a:uFillTx/>
              </a:defRPr>
            </a:lvl4pPr>
            <a:lvl5pPr>
              <a:defRPr>
                <a:solidFill>
                  <a:schemeClr val="tx2"/>
                </a:solidFill>
                <a:uFillTx/>
              </a:defRPr>
            </a:lvl5pPr>
            <a:lvl6pPr>
              <a:defRPr>
                <a:solidFill>
                  <a:schemeClr val="tx2"/>
                </a:solidFill>
                <a:uFillTx/>
              </a:defRPr>
            </a:lvl6pPr>
            <a:lvl7pPr>
              <a:defRPr>
                <a:solidFill>
                  <a:schemeClr val="tx2"/>
                </a:solidFill>
                <a:uFillTx/>
              </a:defRPr>
            </a:lvl7pPr>
            <a:lvl8pPr>
              <a:defRPr>
                <a:solidFill>
                  <a:schemeClr val="tx2"/>
                </a:solidFill>
                <a:uFillTx/>
              </a:defRPr>
            </a:lvl8pPr>
            <a:lvl9pPr>
              <a:defRPr>
                <a:solidFill>
                  <a:schemeClr val="tx2"/>
                </a:solidFill>
                <a:uFillTx/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  <a:uFillTx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  <a:uFillTx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>
                <a:uFillTx/>
              </a:defRPr>
            </a:lvl1pPr>
          </a:lstStyle>
          <a:p>
            <a:pPr marL="0" lvl="0"/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  <a:uFillTx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dirty="0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dirty="0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uFillTx/>
              </a:defRPr>
            </a:lvl1pPr>
            <a:lvl2pPr marL="457200" indent="0">
              <a:buNone/>
              <a:defRPr sz="1600">
                <a:uFillTx/>
              </a:defRPr>
            </a:lvl2pPr>
            <a:lvl3pPr marL="914400" indent="0">
              <a:buNone/>
              <a:defRPr sz="1600">
                <a:uFillTx/>
              </a:defRPr>
            </a:lvl3pPr>
            <a:lvl4pPr marL="1371600" indent="0">
              <a:buNone/>
              <a:defRPr sz="1600">
                <a:uFillTx/>
              </a:defRPr>
            </a:lvl4pPr>
            <a:lvl5pPr marL="1828800" indent="0">
              <a:buNone/>
              <a:defRPr sz="1600">
                <a:uFillTx/>
              </a:defRPr>
            </a:lvl5pPr>
            <a:lvl6pPr marL="2286000" indent="0">
              <a:buNone/>
              <a:defRPr sz="1600">
                <a:uFillTx/>
              </a:defRPr>
            </a:lvl6pPr>
            <a:lvl7pPr marL="2743200" indent="0">
              <a:buNone/>
              <a:defRPr sz="1600">
                <a:uFillTx/>
              </a:defRPr>
            </a:lvl7pPr>
            <a:lvl8pPr marL="3200400" indent="0">
              <a:buNone/>
              <a:defRPr sz="1600">
                <a:uFillTx/>
              </a:defRPr>
            </a:lvl8pPr>
            <a:lvl9pPr marL="3657600" indent="0">
              <a:buNone/>
              <a:defRPr sz="1600">
                <a:uFillTx/>
              </a:defRPr>
            </a:lvl9pPr>
          </a:lstStyle>
          <a:p>
            <a:r>
              <a:rPr lang="en-US" smtClean="0">
                <a:uFillTx/>
              </a:rPr>
              <a:t>Drag picture to placeholder or click icon to add</a:t>
            </a:r>
            <a:endParaRPr lang="en-US" dirty="0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2A588D">
                <a:lumMod val="100000"/>
              </a:srgbClr>
            </a:gs>
            <a:gs pos="78000">
              <a:srgbClr val="5A9ACB"/>
            </a:gs>
            <a:gs pos="95000">
              <a:srgbClr val="1DB3E7">
                <a:lumMod val="68000"/>
                <a:alpha val="90000"/>
              </a:srgbClr>
            </a:gs>
            <a:gs pos="98000">
              <a:srgbClr val="1DB3E7">
                <a:lumMod val="8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>
                <a:uFillTx/>
              </a:rPr>
              <a:t>Click to edit Master title style</a:t>
            </a:r>
            <a:endParaRPr lang="en-US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 dirty="0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uFillTx/>
                <a:latin typeface="+mn-lt"/>
              </a:defRPr>
            </a:lvl1pPr>
          </a:lstStyle>
          <a:p>
            <a:fld id="{B61BEF0D-F0BB-DE4B-95CE-6DB70DBA9567}" type="datetimeFigureOut">
              <a:rPr lang="en-US" dirty="0">
                <a:uFillTx/>
              </a:rPr>
              <a:pPr/>
              <a:t>10/30/16</a:t>
            </a:fld>
            <a:endParaRPr lang="en-US" dirty="0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uFillTx/>
                <a:latin typeface="+mn-lt"/>
              </a:defRPr>
            </a:lvl1pPr>
          </a:lstStyle>
          <a:p>
            <a:endParaRPr lang="en-US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uFillTx/>
                <a:latin typeface="+mn-lt"/>
              </a:defRPr>
            </a:lvl1pPr>
          </a:lstStyle>
          <a:p>
            <a:fld id="{D57F1E4F-1CFF-5643-939E-217C01CDF565}" type="slidenum">
              <a:rPr lang="en-US" dirty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uFillTx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  <a:uFillTx/>
        </a:defRPr>
      </a:lvl2pPr>
      <a:lvl3pPr eaLnBrk="1" hangingPunct="1">
        <a:defRPr>
          <a:solidFill>
            <a:schemeClr val="tx2"/>
          </a:solidFill>
          <a:uFillTx/>
        </a:defRPr>
      </a:lvl3pPr>
      <a:lvl4pPr eaLnBrk="1" hangingPunct="1">
        <a:defRPr>
          <a:solidFill>
            <a:schemeClr val="tx2"/>
          </a:solidFill>
          <a:uFillTx/>
        </a:defRPr>
      </a:lvl4pPr>
      <a:lvl5pPr eaLnBrk="1" hangingPunct="1">
        <a:defRPr>
          <a:solidFill>
            <a:schemeClr val="tx2"/>
          </a:solidFill>
          <a:uFillTx/>
        </a:defRPr>
      </a:lvl5pPr>
      <a:lvl6pPr eaLnBrk="1" hangingPunct="1">
        <a:defRPr>
          <a:solidFill>
            <a:schemeClr val="tx2"/>
          </a:solidFill>
          <a:uFillTx/>
        </a:defRPr>
      </a:lvl6pPr>
      <a:lvl7pPr eaLnBrk="1" hangingPunct="1">
        <a:defRPr>
          <a:solidFill>
            <a:schemeClr val="tx2"/>
          </a:solidFill>
          <a:uFillTx/>
        </a:defRPr>
      </a:lvl7pPr>
      <a:lvl8pPr eaLnBrk="1" hangingPunct="1">
        <a:defRPr>
          <a:solidFill>
            <a:schemeClr val="tx2"/>
          </a:solidFill>
          <a:uFillTx/>
        </a:defRPr>
      </a:lvl8pPr>
      <a:lvl9pPr eaLnBrk="1" hangingPunct="1">
        <a:defRPr>
          <a:solidFill>
            <a:schemeClr val="tx2"/>
          </a:solidFill>
          <a:uFillTx/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rgbClr val="2A588D">
                <a:lumMod val="100000"/>
              </a:srgbClr>
            </a:gs>
            <a:gs pos="62000">
              <a:srgbClr val="5A9ACB"/>
            </a:gs>
            <a:gs pos="98000">
              <a:srgbClr val="1DB3E7">
                <a:lumMod val="68000"/>
                <a:alpha val="90000"/>
              </a:srgbClr>
            </a:gs>
            <a:gs pos="100000">
              <a:srgbClr val="1DB3E7">
                <a:lumMod val="8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166" y="786861"/>
            <a:ext cx="6292272" cy="1208194"/>
          </a:xfrm>
          <a:prstGeom prst="rect">
            <a:avLst/>
          </a:prstGeom>
          <a:effectLst>
            <a:outerShdw blurRad="50800" dist="76200" dir="2700000" algn="tl" rotWithShape="0">
              <a:srgbClr val="000000">
                <a:alpha val="40000"/>
              </a:srgbClr>
            </a:outerShdw>
            <a:softEdge rad="0"/>
          </a:effectLst>
        </p:spPr>
      </p:pic>
      <p:sp>
        <p:nvSpPr>
          <p:cNvPr id="2" name="TextBox 1"/>
          <p:cNvSpPr txBox="1"/>
          <p:nvPr/>
        </p:nvSpPr>
        <p:spPr>
          <a:xfrm>
            <a:off x="930166" y="3358055"/>
            <a:ext cx="8497613" cy="15134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0166" y="2745424"/>
            <a:ext cx="9460743" cy="206210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“Getting the Most Out of Your Work </a:t>
            </a:r>
            <a:r>
              <a:rPr lang="en-US" sz="3200" dirty="0">
                <a:latin typeface="+mj-lt"/>
              </a:rPr>
              <a:t>W</a:t>
            </a:r>
            <a:r>
              <a:rPr lang="en-US" sz="3200" dirty="0" smtClean="0">
                <a:latin typeface="+mj-lt"/>
              </a:rPr>
              <a:t>ith Consultants”</a:t>
            </a:r>
          </a:p>
          <a:p>
            <a:r>
              <a:rPr lang="en-US" sz="3200" dirty="0">
                <a:latin typeface="+mj-lt"/>
              </a:rPr>
              <a:t>	</a:t>
            </a:r>
            <a:endParaRPr lang="en-US" sz="3200" dirty="0" smtClean="0">
              <a:latin typeface="+mj-lt"/>
            </a:endParaRPr>
          </a:p>
          <a:p>
            <a:r>
              <a:rPr lang="en-US" sz="3200" dirty="0">
                <a:latin typeface="+mj-lt"/>
              </a:rPr>
              <a:t>	</a:t>
            </a:r>
            <a:r>
              <a:rPr lang="en-US" sz="3200" dirty="0" smtClean="0">
                <a:latin typeface="+mj-lt"/>
              </a:rPr>
              <a:t>Mass Nonprofit Network</a:t>
            </a:r>
          </a:p>
          <a:p>
            <a:r>
              <a:rPr lang="en-US" sz="3200" dirty="0" smtClean="0">
                <a:latin typeface="+mj-lt"/>
              </a:rPr>
              <a:t>	</a:t>
            </a:r>
            <a:r>
              <a:rPr lang="en-US" sz="3200" i="1" dirty="0" smtClean="0">
                <a:latin typeface="+mj-lt"/>
              </a:rPr>
              <a:t>Fall, 2016</a:t>
            </a:r>
            <a:endParaRPr lang="en-US" sz="3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13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94" y="191028"/>
            <a:ext cx="10131425" cy="1101441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2.</a:t>
            </a:r>
            <a:r>
              <a:rPr lang="en-US" b="1" cap="none" dirty="0" smtClean="0">
                <a:solidFill>
                  <a:srgbClr val="FA9A2A"/>
                </a:solidFill>
              </a:rPr>
              <a:t> Identify </a:t>
            </a:r>
            <a:r>
              <a:rPr lang="en-US" cap="none" dirty="0" smtClean="0"/>
              <a:t>Internal Resources Available To Respond</a:t>
            </a:r>
            <a:endParaRPr lang="en-US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5801" y="1292469"/>
            <a:ext cx="10133015" cy="1510527"/>
          </a:xfrm>
        </p:spPr>
        <p:txBody>
          <a:bodyPr>
            <a:normAutofit fontScale="92500"/>
          </a:bodyPr>
          <a:lstStyle/>
          <a:p>
            <a:pPr defTabSz="914400">
              <a:spcAft>
                <a:spcPts val="0"/>
              </a:spcAft>
              <a:buClrTx/>
              <a:buSzTx/>
            </a:pPr>
            <a:endParaRPr lang="en-US" dirty="0" smtClean="0"/>
          </a:p>
          <a:p>
            <a:pPr marL="457200" indent="-457200" defTabSz="914400"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sz="2200" dirty="0" smtClean="0"/>
              <a:t>Identify </a:t>
            </a:r>
            <a:r>
              <a:rPr lang="en-US" sz="2200" dirty="0"/>
              <a:t>a budget range and include it in your </a:t>
            </a:r>
            <a:r>
              <a:rPr lang="en-US" sz="2200" dirty="0" smtClean="0"/>
              <a:t>RFP.</a:t>
            </a:r>
          </a:p>
          <a:p>
            <a:pPr marL="457200" indent="-457200" defTabSz="914400">
              <a:spcAft>
                <a:spcPts val="0"/>
              </a:spcAft>
              <a:buClrTx/>
              <a:buSzTx/>
              <a:buFont typeface="Arial" charset="0"/>
              <a:buChar char="•"/>
            </a:pPr>
            <a:endParaRPr lang="en-US" sz="2200" dirty="0"/>
          </a:p>
          <a:p>
            <a:pPr marL="457200" indent="-457200" defTabSz="914400"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sz="2200" dirty="0" smtClean="0"/>
              <a:t>Determine how much </a:t>
            </a:r>
            <a:r>
              <a:rPr lang="en-US" sz="2200" dirty="0"/>
              <a:t>time and energy </a:t>
            </a:r>
            <a:r>
              <a:rPr lang="en-US" sz="2200" dirty="0" smtClean="0"/>
              <a:t>your organization can contribute to the process.</a:t>
            </a:r>
            <a:endParaRPr lang="en-US" sz="2200" dirty="0"/>
          </a:p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85801" y="2672862"/>
            <a:ext cx="4996923" cy="39934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2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Bad</a:t>
            </a:r>
          </a:p>
          <a:p>
            <a:r>
              <a:rPr lang="en-US" dirty="0" smtClean="0"/>
              <a:t>Submitted proposal to client, client loved it and wanted to engage us.</a:t>
            </a:r>
          </a:p>
          <a:p>
            <a:r>
              <a:rPr lang="en-US" dirty="0" smtClean="0"/>
              <a:t>Client and consultant spent time and became personally invested in project and relationship.</a:t>
            </a:r>
          </a:p>
          <a:p>
            <a:r>
              <a:rPr lang="en-US" dirty="0" smtClean="0"/>
              <a:t>Client finally informed us of budget – was 25% of what our cost would be.</a:t>
            </a:r>
          </a:p>
          <a:p>
            <a:r>
              <a:rPr lang="en-US" dirty="0" smtClean="0"/>
              <a:t>Everyone walked away unhappy. 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half" idx="2"/>
          </p:nvPr>
        </p:nvSpPr>
        <p:spPr>
          <a:xfrm>
            <a:off x="5682724" y="2672862"/>
            <a:ext cx="4996923" cy="40989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Good</a:t>
            </a:r>
          </a:p>
          <a:p>
            <a:r>
              <a:rPr lang="en-US" dirty="0" smtClean="0"/>
              <a:t>Client informed us of their budget early in the engagement phase.  </a:t>
            </a:r>
          </a:p>
          <a:p>
            <a:r>
              <a:rPr lang="en-US" dirty="0" smtClean="0"/>
              <a:t>Allowed us to assess whether we could deliver an excellent product at  their price.</a:t>
            </a:r>
          </a:p>
          <a:p>
            <a:r>
              <a:rPr lang="en-US" dirty="0" smtClean="0"/>
              <a:t>We were able to design a process plan that was within their budget and that we felt would deliver the results they were after. </a:t>
            </a:r>
          </a:p>
        </p:txBody>
      </p:sp>
    </p:spTree>
    <p:extLst>
      <p:ext uri="{BB962C8B-B14F-4D97-AF65-F5344CB8AC3E}">
        <p14:creationId xmlns:p14="http://schemas.microsoft.com/office/powerpoint/2010/main" val="96569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2A588D">
                <a:lumMod val="100000"/>
              </a:srgbClr>
            </a:gs>
            <a:gs pos="86000">
              <a:srgbClr val="5A9ACB"/>
            </a:gs>
            <a:gs pos="100000">
              <a:srgbClr val="1DB3E7">
                <a:lumMod val="68000"/>
                <a:alpha val="90000"/>
              </a:srgbClr>
            </a:gs>
            <a:gs pos="99000">
              <a:srgbClr val="1DB3E7">
                <a:lumMod val="8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"/>
            <a:ext cx="10131425" cy="829056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3. </a:t>
            </a:r>
            <a:r>
              <a:rPr lang="en-US" b="1" cap="none" dirty="0" smtClean="0">
                <a:solidFill>
                  <a:srgbClr val="FA9A2A"/>
                </a:solidFill>
              </a:rPr>
              <a:t>Set Goals </a:t>
            </a:r>
            <a:r>
              <a:rPr lang="en-US" cap="none" dirty="0" smtClean="0"/>
              <a:t>For Change</a:t>
            </a:r>
            <a:endParaRPr lang="en-US" cap="non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1220" y="829057"/>
            <a:ext cx="10203613" cy="586964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0"/>
              </a:spcAft>
              <a:buClrTx/>
              <a:buSzTx/>
            </a:pPr>
            <a:r>
              <a:rPr lang="en-US" sz="2400" dirty="0" smtClean="0"/>
              <a:t>What will be different if the project is successful?</a:t>
            </a:r>
          </a:p>
          <a:p>
            <a:pPr lvl="1" defTabSz="914400">
              <a:spcAft>
                <a:spcPts val="0"/>
              </a:spcAft>
              <a:buClrTx/>
              <a:buSzTx/>
            </a:pPr>
            <a:endParaRPr lang="en-US" sz="2000" dirty="0" smtClean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1</a:t>
            </a:r>
            <a:r>
              <a:rPr lang="en-US" sz="2000" dirty="0" smtClean="0">
                <a:solidFill>
                  <a:srgbClr val="FA9A2A"/>
                </a:solidFill>
              </a:rPr>
              <a:t>: </a:t>
            </a:r>
            <a:r>
              <a:rPr lang="en-US" sz="2000" dirty="0" smtClean="0"/>
              <a:t>How will the community you serve be different? 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2000" dirty="0" smtClean="0"/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2000" dirty="0"/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2: </a:t>
            </a:r>
            <a:r>
              <a:rPr lang="en-US" sz="2000" dirty="0" smtClean="0"/>
              <a:t>How will your organization be different?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1800" dirty="0" smtClean="0"/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1800" dirty="0"/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3: </a:t>
            </a:r>
            <a:r>
              <a:rPr lang="en-US" sz="2000" dirty="0" smtClean="0"/>
              <a:t>How will your group/department be different?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1800" dirty="0" smtClean="0"/>
          </a:p>
          <a:p>
            <a:pPr lvl="1" defTabSz="914400">
              <a:spcAft>
                <a:spcPts val="0"/>
              </a:spcAft>
              <a:buClrTx/>
              <a:buSzTx/>
            </a:pPr>
            <a:endParaRPr lang="en-US" sz="2000" dirty="0"/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4: </a:t>
            </a:r>
            <a:r>
              <a:rPr lang="en-US" sz="2000" dirty="0" smtClean="0"/>
              <a:t>How will you be different?</a:t>
            </a:r>
          </a:p>
          <a:p>
            <a:pPr lvl="1" defTabSz="914400">
              <a:spcAft>
                <a:spcPts val="0"/>
              </a:spcAft>
              <a:buClrTx/>
              <a:buSzTx/>
            </a:pPr>
            <a:endParaRPr lang="en-US" sz="2000" dirty="0" smtClean="0"/>
          </a:p>
          <a:p>
            <a:pPr defTabSz="914400">
              <a:spcAft>
                <a:spcPts val="0"/>
              </a:spcAft>
              <a:buClrTx/>
              <a:buSzTx/>
            </a:pPr>
            <a:endParaRPr lang="en-US" sz="2000" dirty="0"/>
          </a:p>
          <a:p>
            <a:pPr marL="0" lv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sz="2000" i="1" dirty="0" smtClean="0"/>
              <a:t>“</a:t>
            </a:r>
            <a:r>
              <a:rPr lang="en-US" sz="2000" i="1" dirty="0"/>
              <a:t>If you don’t know where you’re going, you’ll end up someplace else.”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0870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2A588D">
                <a:lumMod val="100000"/>
              </a:srgbClr>
            </a:gs>
            <a:gs pos="84000">
              <a:srgbClr val="5A9ACB"/>
            </a:gs>
            <a:gs pos="95000">
              <a:srgbClr val="1DB3E7">
                <a:lumMod val="68000"/>
                <a:alpha val="90000"/>
              </a:srgbClr>
            </a:gs>
            <a:gs pos="98000">
              <a:srgbClr val="1DB3E7">
                <a:lumMod val="8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"/>
            <a:ext cx="10131425" cy="829056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3. </a:t>
            </a:r>
            <a:r>
              <a:rPr lang="en-US" b="1" cap="none" dirty="0" smtClean="0">
                <a:solidFill>
                  <a:srgbClr val="FA9A2A"/>
                </a:solidFill>
              </a:rPr>
              <a:t>Set Goals </a:t>
            </a:r>
            <a:r>
              <a:rPr lang="en-US" cap="none" dirty="0" smtClean="0"/>
              <a:t>For Change</a:t>
            </a:r>
            <a:endParaRPr lang="en-US" cap="non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1220" y="829057"/>
            <a:ext cx="11039948" cy="586964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9pPr>
          </a:lstStyle>
          <a:p>
            <a:pPr marL="285750" lvl="2" defTabSz="914400">
              <a:spcAft>
                <a:spcPts val="0"/>
              </a:spcAft>
              <a:buClrTx/>
              <a:buSzTx/>
            </a:pPr>
            <a:r>
              <a:rPr lang="en-US" sz="2800" dirty="0">
                <a:solidFill>
                  <a:srgbClr val="FA9A2A"/>
                </a:solidFill>
              </a:rPr>
              <a:t>Example</a:t>
            </a:r>
            <a:r>
              <a:rPr lang="en-US" sz="2800" dirty="0"/>
              <a:t>: a small, independent boys school serving mainly boys of color.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sz="2200" dirty="0" smtClean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1</a:t>
            </a:r>
            <a:r>
              <a:rPr lang="en-US" sz="2000" dirty="0" smtClean="0">
                <a:solidFill>
                  <a:srgbClr val="FA9A2A"/>
                </a:solidFill>
              </a:rPr>
              <a:t>: </a:t>
            </a:r>
            <a:r>
              <a:rPr lang="en-US" sz="2000" dirty="0" smtClean="0"/>
              <a:t>How will the community you serve be different? 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2000" dirty="0" smtClean="0"/>
          </a:p>
          <a:p>
            <a:pPr lvl="2" defTabSz="914400">
              <a:spcAft>
                <a:spcPts val="0"/>
              </a:spcAft>
              <a:buClrTx/>
              <a:buSzTx/>
            </a:pPr>
            <a:r>
              <a:rPr lang="en-US" sz="2000" dirty="0" smtClean="0"/>
              <a:t>T</a:t>
            </a:r>
            <a:r>
              <a:rPr lang="en-US" sz="1800" dirty="0" smtClean="0"/>
              <a:t>he gap in high school graduation rates across ethnic and racial groups in the area will be smaller.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2000" dirty="0"/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2: </a:t>
            </a:r>
            <a:r>
              <a:rPr lang="en-US" sz="2000" dirty="0" smtClean="0"/>
              <a:t>How will your organization be different?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1800" dirty="0" smtClean="0"/>
          </a:p>
          <a:p>
            <a:pPr lvl="2" defTabSz="914400">
              <a:spcAft>
                <a:spcPts val="0"/>
              </a:spcAft>
              <a:buClrTx/>
              <a:buSzTx/>
            </a:pPr>
            <a:r>
              <a:rPr lang="en-US" sz="1800" dirty="0" smtClean="0"/>
              <a:t>We will have better graduate support programs.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1800" dirty="0"/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3: </a:t>
            </a:r>
            <a:r>
              <a:rPr lang="en-US" sz="2000" dirty="0" smtClean="0"/>
              <a:t>How will your group/department be different?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1800" dirty="0" smtClean="0"/>
          </a:p>
          <a:p>
            <a:pPr lvl="2" defTabSz="914400">
              <a:spcAft>
                <a:spcPts val="0"/>
              </a:spcAft>
              <a:buClrTx/>
              <a:buSzTx/>
            </a:pPr>
            <a:r>
              <a:rPr lang="en-US" sz="1800" dirty="0" smtClean="0"/>
              <a:t>We will be better aligned with other departments, and with our mission.</a:t>
            </a:r>
          </a:p>
          <a:p>
            <a:pPr marL="914400" lvl="2" indent="0" defTabSz="914400">
              <a:spcAft>
                <a:spcPts val="0"/>
              </a:spcAft>
              <a:buClrTx/>
              <a:buSzTx/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0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4: </a:t>
            </a:r>
            <a:r>
              <a:rPr lang="en-US" sz="2000" dirty="0" smtClean="0"/>
              <a:t>How will you be different?</a:t>
            </a:r>
          </a:p>
          <a:p>
            <a:pPr lvl="1" defTabSz="914400">
              <a:spcAft>
                <a:spcPts val="0"/>
              </a:spcAft>
              <a:buClrTx/>
              <a:buSzTx/>
            </a:pPr>
            <a:endParaRPr lang="en-US" sz="2000" dirty="0" smtClean="0"/>
          </a:p>
          <a:p>
            <a:pPr lvl="2" defTabSz="914400">
              <a:spcAft>
                <a:spcPts val="0"/>
              </a:spcAft>
              <a:buClrTx/>
              <a:buSzTx/>
            </a:pPr>
            <a:r>
              <a:rPr lang="en-US" sz="1800" dirty="0" smtClean="0"/>
              <a:t>I will have gained clarity about my expectations of faculty and staff; I will have a sense of what counts as high performance; I will be better able to manage people and resources.</a:t>
            </a:r>
            <a:endParaRPr lang="en-US" sz="1800" dirty="0"/>
          </a:p>
          <a:p>
            <a:pPr defTabSz="914400">
              <a:spcAft>
                <a:spcPts val="0"/>
              </a:spcAft>
              <a:buClrTx/>
              <a:buSzTx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894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4931"/>
            <a:ext cx="10131425" cy="820054"/>
          </a:xfrm>
        </p:spPr>
        <p:txBody>
          <a:bodyPr>
            <a:normAutofit/>
          </a:bodyPr>
          <a:lstStyle/>
          <a:p>
            <a:r>
              <a:rPr lang="en-US" b="1" cap="none" dirty="0"/>
              <a:t>4</a:t>
            </a:r>
            <a:r>
              <a:rPr lang="en-US" b="1" cap="none" dirty="0" smtClean="0"/>
              <a:t>. </a:t>
            </a:r>
            <a:r>
              <a:rPr lang="en-US" b="1" cap="none" dirty="0" smtClean="0">
                <a:solidFill>
                  <a:srgbClr val="FA9A2A"/>
                </a:solidFill>
              </a:rPr>
              <a:t>Build Trust</a:t>
            </a:r>
            <a:endParaRPr lang="en-US" cap="non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9705" y="1014985"/>
            <a:ext cx="10203613" cy="5422391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1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  <a:r>
              <a:rPr lang="en-US" sz="2400" dirty="0" smtClean="0"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ask for a process plan.</a:t>
            </a:r>
          </a:p>
        </p:txBody>
      </p:sp>
    </p:spTree>
    <p:extLst>
      <p:ext uri="{BB962C8B-B14F-4D97-AF65-F5344CB8AC3E}">
        <p14:creationId xmlns:p14="http://schemas.microsoft.com/office/powerpoint/2010/main" val="2074622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481" y="-450840"/>
            <a:ext cx="12561375" cy="89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51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4931"/>
            <a:ext cx="10131425" cy="820054"/>
          </a:xfrm>
        </p:spPr>
        <p:txBody>
          <a:bodyPr>
            <a:normAutofit/>
          </a:bodyPr>
          <a:lstStyle/>
          <a:p>
            <a:r>
              <a:rPr lang="en-US" b="1" cap="none" dirty="0"/>
              <a:t>4</a:t>
            </a:r>
            <a:r>
              <a:rPr lang="en-US" b="1" cap="none" dirty="0" smtClean="0"/>
              <a:t>. </a:t>
            </a:r>
            <a:r>
              <a:rPr lang="en-US" b="1" cap="none" dirty="0" smtClean="0">
                <a:solidFill>
                  <a:srgbClr val="FA9A2A"/>
                </a:solidFill>
              </a:rPr>
              <a:t>Build Trust</a:t>
            </a:r>
            <a:endParaRPr lang="en-US" cap="non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9705" y="1014985"/>
            <a:ext cx="10203613" cy="5422391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1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  <a:r>
              <a:rPr lang="en-US" sz="2400" dirty="0" smtClean="0"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ask for a process plan.</a:t>
            </a:r>
          </a:p>
          <a:p>
            <a:pPr marL="514350" lvl="0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endParaRPr lang="en-US" sz="2400" dirty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lvl="0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2: </a:t>
            </a:r>
            <a:r>
              <a:rPr lang="en-US" sz="2400" dirty="0" smtClean="0"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assess </a:t>
            </a:r>
            <a:r>
              <a:rPr lang="en-US" sz="2400" dirty="0"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for technical </a:t>
            </a: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competence</a:t>
            </a:r>
            <a:r>
              <a:rPr lang="en-US" sz="2400" dirty="0">
                <a:solidFill>
                  <a:srgbClr val="FA9A2A"/>
                </a:solidFill>
              </a:rPr>
              <a:t>:</a:t>
            </a:r>
            <a:r>
              <a:rPr lang="en-US" sz="2400" dirty="0"/>
              <a:t> </a:t>
            </a:r>
          </a:p>
          <a:p>
            <a:pPr marL="514350" lvl="0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endParaRPr lang="en-US" sz="2400" dirty="0"/>
          </a:p>
          <a:p>
            <a:pPr marL="971550" lvl="1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000" dirty="0"/>
              <a:t>relevant experience, </a:t>
            </a:r>
          </a:p>
          <a:p>
            <a:pPr marL="971550" lvl="1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000" dirty="0"/>
              <a:t>recommendations/endorsements.</a:t>
            </a:r>
          </a:p>
          <a:p>
            <a:pPr marL="514350" lvl="0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endParaRPr lang="en-US" sz="2400" dirty="0"/>
          </a:p>
          <a:p>
            <a:pPr marL="514350" lvl="0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3: </a:t>
            </a:r>
            <a:r>
              <a:rPr lang="en-US" sz="2400" dirty="0"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look for </a:t>
            </a: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chemistry</a:t>
            </a:r>
            <a:r>
              <a:rPr lang="en-US" sz="2400" dirty="0"/>
              <a:t>: </a:t>
            </a:r>
            <a:endParaRPr lang="en-US" sz="2400" dirty="0" smtClean="0"/>
          </a:p>
          <a:p>
            <a:pPr marL="971550" lvl="1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200" dirty="0" smtClean="0"/>
              <a:t>You should </a:t>
            </a:r>
            <a:r>
              <a:rPr lang="en-US" sz="2200" i="1" dirty="0" smtClean="0"/>
              <a:t>feel</a:t>
            </a:r>
            <a:r>
              <a:rPr lang="en-US" sz="2200" dirty="0" smtClean="0"/>
              <a:t> </a:t>
            </a:r>
            <a:r>
              <a:rPr lang="en-US" sz="2200" dirty="0"/>
              <a:t>good </a:t>
            </a:r>
            <a:r>
              <a:rPr lang="en-US" sz="2200" dirty="0" smtClean="0"/>
              <a:t>about this person.  </a:t>
            </a:r>
          </a:p>
          <a:p>
            <a:pPr marL="971550" lvl="1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200" dirty="0" smtClean="0"/>
              <a:t>You </a:t>
            </a:r>
            <a:r>
              <a:rPr lang="en-US" sz="2200" dirty="0"/>
              <a:t>should be able to talk openly with </a:t>
            </a:r>
            <a:r>
              <a:rPr lang="en-US" sz="2200" dirty="0" smtClean="0"/>
              <a:t>him/her.</a:t>
            </a:r>
          </a:p>
          <a:p>
            <a:pPr marL="971550" lvl="1" indent="-514350" defTabSz="914400">
              <a:spcAft>
                <a:spcPts val="0"/>
              </a:spcAft>
              <a:buClrTx/>
              <a:buSzTx/>
              <a:buFont typeface="Arial" charset="0"/>
              <a:buChar char="•"/>
              <a:defRPr/>
            </a:pPr>
            <a:r>
              <a:rPr lang="en-US" sz="2200" dirty="0" smtClean="0"/>
              <a:t>You should see that they have valuable insight to offer.</a:t>
            </a:r>
            <a:endParaRPr lang="en-US" sz="2200" dirty="0"/>
          </a:p>
          <a:p>
            <a:pPr marL="457200" lvl="1" indent="0" defTabSz="914400">
              <a:spcAft>
                <a:spcPts val="0"/>
              </a:spcAft>
              <a:buClrTx/>
              <a:buSzTx/>
              <a:buNone/>
              <a:defRPr/>
            </a:pPr>
            <a:endParaRPr lang="en-US" sz="2400" dirty="0" smtClean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lvl="0" indent="0" algn="ctr" defTabSz="914400">
              <a:spcAft>
                <a:spcPts val="0"/>
              </a:spcAft>
              <a:buClrTx/>
              <a:buSzTx/>
              <a:buNone/>
              <a:defRPr/>
            </a:pP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Technical </a:t>
            </a: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competence + chemistry = someone you can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trust</a:t>
            </a:r>
            <a:endParaRPr lang="en-US" sz="2400" dirty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7678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9833" y="8731"/>
            <a:ext cx="10131425" cy="923957"/>
          </a:xfrm>
        </p:spPr>
        <p:txBody>
          <a:bodyPr/>
          <a:lstStyle/>
          <a:p>
            <a:r>
              <a:rPr lang="en-US" b="1" cap="none" dirty="0"/>
              <a:t>4</a:t>
            </a:r>
            <a:r>
              <a:rPr lang="en-US" b="1" cap="none" dirty="0" smtClean="0"/>
              <a:t>. </a:t>
            </a:r>
            <a:r>
              <a:rPr lang="en-US" b="1" cap="none" dirty="0">
                <a:solidFill>
                  <a:srgbClr val="FA9A2A"/>
                </a:solidFill>
              </a:rPr>
              <a:t>Build Trust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5801" y="2225769"/>
            <a:ext cx="4996923" cy="44405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Bad</a:t>
            </a:r>
            <a:endParaRPr lang="en-US" dirty="0" smtClean="0"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dirty="0" smtClean="0">
                <a:solidFill>
                  <a:srgbClr val="FA9A2A"/>
                </a:solidFill>
              </a:rPr>
              <a:t>Client: </a:t>
            </a:r>
            <a:r>
              <a:rPr lang="en-US" dirty="0" smtClean="0"/>
              <a:t>we need a strategic plan.  </a:t>
            </a:r>
          </a:p>
          <a:p>
            <a:r>
              <a:rPr lang="en-US" dirty="0" smtClean="0">
                <a:solidFill>
                  <a:srgbClr val="FA9A2A"/>
                </a:solidFill>
              </a:rPr>
              <a:t>Consultant: </a:t>
            </a:r>
            <a:r>
              <a:rPr lang="en-US" dirty="0" smtClean="0"/>
              <a:t>here is a timeline, a process plan, and a quote.</a:t>
            </a:r>
          </a:p>
          <a:p>
            <a:r>
              <a:rPr lang="en-US" dirty="0" smtClean="0">
                <a:solidFill>
                  <a:srgbClr val="FA9A2A"/>
                </a:solidFill>
              </a:rPr>
              <a:t>Client: </a:t>
            </a:r>
            <a:r>
              <a:rPr lang="en-US" dirty="0" smtClean="0"/>
              <a:t>do it much faster and much cheaper.</a:t>
            </a:r>
          </a:p>
          <a:p>
            <a:r>
              <a:rPr lang="en-US" dirty="0" smtClean="0">
                <a:solidFill>
                  <a:srgbClr val="FA9A2A"/>
                </a:solidFill>
              </a:rPr>
              <a:t>Consultant: </a:t>
            </a:r>
            <a:r>
              <a:rPr lang="en-US" dirty="0" smtClean="0"/>
              <a:t>only way to do that is to cut </a:t>
            </a:r>
            <a:r>
              <a:rPr lang="en-US" i="1" u="sng" dirty="0" smtClean="0"/>
              <a:t>vital</a:t>
            </a:r>
            <a:r>
              <a:rPr lang="en-US" dirty="0" smtClean="0"/>
              <a:t> steps in the process.</a:t>
            </a:r>
          </a:p>
          <a:p>
            <a:r>
              <a:rPr lang="en-US" dirty="0" smtClean="0">
                <a:solidFill>
                  <a:srgbClr val="FA9A2A"/>
                </a:solidFill>
              </a:rPr>
              <a:t>Client: </a:t>
            </a:r>
            <a:r>
              <a:rPr lang="en-US" dirty="0" smtClean="0"/>
              <a:t>do it anyway.</a:t>
            </a:r>
          </a:p>
          <a:p>
            <a:r>
              <a:rPr lang="en-US" dirty="0" smtClean="0">
                <a:solidFill>
                  <a:srgbClr val="FA9A2A"/>
                </a:solidFill>
              </a:rPr>
              <a:t>Result: </a:t>
            </a:r>
            <a:r>
              <a:rPr lang="en-US" dirty="0" smtClean="0"/>
              <a:t>poor response rate on surveys, skipped interviews and focus groups.</a:t>
            </a:r>
          </a:p>
          <a:p>
            <a:r>
              <a:rPr lang="en-US" dirty="0" smtClean="0">
                <a:solidFill>
                  <a:srgbClr val="FA9A2A"/>
                </a:solidFill>
              </a:rPr>
              <a:t>Outcome: </a:t>
            </a:r>
            <a:r>
              <a:rPr lang="en-US" dirty="0" smtClean="0"/>
              <a:t>missed something big, caused major tension!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59834" y="1037050"/>
            <a:ext cx="10158984" cy="108435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600" dirty="0" smtClean="0"/>
              <a:t>Be open to being surprised by consultant diagnosis!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 smtClean="0"/>
              <a:t>When you have found a consultant that satisfies these criteria, you can then negotiate price </a:t>
            </a:r>
            <a:r>
              <a:rPr lang="en-US" sz="2600" i="1" dirty="0" smtClean="0"/>
              <a:t>within the context of the process plan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823484" y="2225769"/>
            <a:ext cx="4995334" cy="444050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2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Good</a:t>
            </a:r>
            <a:endParaRPr lang="en-US" dirty="0"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dirty="0">
                <a:solidFill>
                  <a:srgbClr val="FA9A2A"/>
                </a:solidFill>
              </a:rPr>
              <a:t>Client: </a:t>
            </a:r>
            <a:r>
              <a:rPr lang="en-US" dirty="0"/>
              <a:t>we need a strategic plan.  </a:t>
            </a:r>
          </a:p>
          <a:p>
            <a:r>
              <a:rPr lang="en-US" dirty="0">
                <a:solidFill>
                  <a:srgbClr val="FA9A2A"/>
                </a:solidFill>
              </a:rPr>
              <a:t>Consultant: </a:t>
            </a:r>
            <a:r>
              <a:rPr lang="en-US" dirty="0"/>
              <a:t>here is a timeline, a process plan, and a quote.</a:t>
            </a:r>
          </a:p>
          <a:p>
            <a:r>
              <a:rPr lang="en-US" dirty="0">
                <a:solidFill>
                  <a:srgbClr val="FA9A2A"/>
                </a:solidFill>
              </a:rPr>
              <a:t>Client: </a:t>
            </a:r>
            <a:r>
              <a:rPr lang="en-US" dirty="0"/>
              <a:t>do it faster and cheaper.</a:t>
            </a:r>
          </a:p>
          <a:p>
            <a:r>
              <a:rPr lang="en-US" dirty="0">
                <a:solidFill>
                  <a:srgbClr val="FA9A2A"/>
                </a:solidFill>
              </a:rPr>
              <a:t>Consultant: </a:t>
            </a:r>
            <a:r>
              <a:rPr lang="en-US" dirty="0"/>
              <a:t>only way to do that is to cut </a:t>
            </a:r>
            <a:r>
              <a:rPr lang="en-US" i="1" u="sng" dirty="0"/>
              <a:t>vital</a:t>
            </a:r>
            <a:r>
              <a:rPr lang="en-US" dirty="0"/>
              <a:t> steps in the process.</a:t>
            </a:r>
          </a:p>
          <a:p>
            <a:r>
              <a:rPr lang="en-US" dirty="0">
                <a:solidFill>
                  <a:srgbClr val="FA9A2A"/>
                </a:solidFill>
              </a:rPr>
              <a:t>Client: </a:t>
            </a:r>
            <a:r>
              <a:rPr lang="en-US" dirty="0" smtClean="0"/>
              <a:t>ok, let’s take the time we need, but cut our investment in implementation.</a:t>
            </a:r>
          </a:p>
          <a:p>
            <a:r>
              <a:rPr lang="en-US" dirty="0" smtClean="0">
                <a:solidFill>
                  <a:srgbClr val="FA9A2A"/>
                </a:solidFill>
              </a:rPr>
              <a:t>Result</a:t>
            </a:r>
            <a:r>
              <a:rPr lang="en-US" dirty="0">
                <a:solidFill>
                  <a:srgbClr val="FA9A2A"/>
                </a:solidFill>
              </a:rPr>
              <a:t>: </a:t>
            </a:r>
            <a:r>
              <a:rPr lang="en-US" dirty="0" smtClean="0"/>
              <a:t>amazing buy-in from company, near perfect survey response rate, careful and thoughtful collaboration on all major steps in the process.</a:t>
            </a:r>
            <a:endParaRPr lang="en-US" dirty="0"/>
          </a:p>
          <a:p>
            <a:r>
              <a:rPr lang="en-US" dirty="0">
                <a:solidFill>
                  <a:srgbClr val="FA9A2A"/>
                </a:solidFill>
              </a:rPr>
              <a:t>Outcome: </a:t>
            </a:r>
            <a:r>
              <a:rPr lang="en-US" dirty="0" smtClean="0"/>
              <a:t>happy, well positioned clients; happy, proud consultants.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95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53" y="8732"/>
            <a:ext cx="10131425" cy="828396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5.</a:t>
            </a:r>
            <a:r>
              <a:rPr lang="en-US" b="1" cap="none" dirty="0" smtClean="0">
                <a:solidFill>
                  <a:srgbClr val="FA9A2A"/>
                </a:solidFill>
              </a:rPr>
              <a:t> Commit</a:t>
            </a:r>
            <a:endParaRPr lang="en-US" cap="none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85801" y="2562896"/>
            <a:ext cx="4996923" cy="3822406"/>
          </a:xfrm>
        </p:spPr>
        <p:txBody>
          <a:bodyPr/>
          <a:lstStyle/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b="1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Bad</a:t>
            </a:r>
            <a:endParaRPr lang="en-US" dirty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dirty="0">
                <a:solidFill>
                  <a:srgbClr val="FA9A2A"/>
                </a:solidFill>
              </a:rPr>
              <a:t> </a:t>
            </a:r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dirty="0"/>
              <a:t>compliance SP -&gt; </a:t>
            </a:r>
            <a:r>
              <a:rPr lang="en-US" i="1" dirty="0"/>
              <a:t>real</a:t>
            </a:r>
            <a:r>
              <a:rPr lang="en-US" dirty="0"/>
              <a:t> SP without a change in mindset.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dirty="0"/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dirty="0"/>
              <a:t>Poor or no involvement in surveys, interviews, focus groups, SP committee meetings, etc.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dirty="0"/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dirty="0">
                <a:solidFill>
                  <a:srgbClr val="FA9A2A"/>
                </a:solidFill>
              </a:rPr>
              <a:t>Result: </a:t>
            </a:r>
            <a:r>
              <a:rPr lang="en-US" dirty="0"/>
              <a:t>a final product that was of </a:t>
            </a:r>
            <a:r>
              <a:rPr lang="en-US" dirty="0" smtClean="0"/>
              <a:t> limited </a:t>
            </a:r>
            <a:r>
              <a:rPr lang="en-US" dirty="0"/>
              <a:t>use.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685801" y="837128"/>
            <a:ext cx="10133015" cy="1725768"/>
          </a:xfrm>
        </p:spPr>
        <p:txBody>
          <a:bodyPr anchor="t">
            <a:normAutofit fontScale="85000" lnSpcReduction="20000"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Do your part: </a:t>
            </a:r>
            <a:r>
              <a:rPr lang="en-US" dirty="0" smtClean="0"/>
              <a:t>a successful project takes time and energy from the consultant </a:t>
            </a:r>
            <a:r>
              <a:rPr lang="en-US" i="1" dirty="0" smtClean="0"/>
              <a:t>and </a:t>
            </a:r>
            <a:r>
              <a:rPr lang="en-US" dirty="0" smtClean="0"/>
              <a:t>the client</a:t>
            </a:r>
            <a:endParaRPr lang="en-US" dirty="0" smtClean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buFont typeface="Arial" charset="0"/>
              <a:buChar char="•"/>
            </a:pPr>
            <a:r>
              <a:rPr lang="en-US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Expect disagreements</a:t>
            </a:r>
            <a:r>
              <a:rPr lang="en-US" dirty="0" smtClean="0">
                <a:solidFill>
                  <a:srgbClr val="FA9A2A"/>
                </a:solidFill>
              </a:rPr>
              <a:t>: </a:t>
            </a:r>
            <a:r>
              <a:rPr lang="en-US" dirty="0"/>
              <a:t>a  good consultant is your partner in making change or getting something done. Sometimes that change will take more work/sacrifice/discomfort on your part than you want.  No </a:t>
            </a:r>
            <a:r>
              <a:rPr lang="en-US" dirty="0" smtClean="0"/>
              <a:t>pain; </a:t>
            </a:r>
            <a:r>
              <a:rPr lang="en-US" dirty="0"/>
              <a:t>no gain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>
          <a:xfrm>
            <a:off x="5823483" y="2562896"/>
            <a:ext cx="4995334" cy="3822406"/>
          </a:xfrm>
        </p:spPr>
        <p:txBody>
          <a:bodyPr/>
          <a:lstStyle/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b="1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Good</a:t>
            </a:r>
            <a:endParaRPr lang="en-US" dirty="0">
              <a:solidFill>
                <a:srgbClr val="FA9A2A"/>
              </a:solidFill>
              <a:effectLst>
                <a:outerShdw blurRad="50800" dist="762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dirty="0">
                <a:solidFill>
                  <a:srgbClr val="FA9A2A"/>
                </a:solidFill>
              </a:rPr>
              <a:t> </a:t>
            </a:r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dirty="0" smtClean="0"/>
              <a:t>New program development.</a:t>
            </a:r>
            <a:endParaRPr lang="en-US" dirty="0"/>
          </a:p>
          <a:p>
            <a:pPr defTabSz="914400">
              <a:spcAft>
                <a:spcPts val="0"/>
              </a:spcAft>
              <a:buClrTx/>
              <a:buSzTx/>
            </a:pPr>
            <a:endParaRPr lang="en-US" dirty="0"/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dirty="0" smtClean="0"/>
              <a:t>Heavy time investment from client: extensive and thoughtful comments on draft materials; conference calls; meetings.</a:t>
            </a:r>
            <a:endParaRPr lang="en-US" dirty="0"/>
          </a:p>
          <a:p>
            <a:pPr defTabSz="914400">
              <a:spcAft>
                <a:spcPts val="0"/>
              </a:spcAft>
              <a:buClrTx/>
              <a:buSzTx/>
            </a:pPr>
            <a:endParaRPr lang="en-US" dirty="0"/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dirty="0">
                <a:solidFill>
                  <a:srgbClr val="FA9A2A"/>
                </a:solidFill>
              </a:rPr>
              <a:t>Result: </a:t>
            </a:r>
            <a:r>
              <a:rPr lang="en-US" dirty="0" smtClean="0"/>
              <a:t>interesting and compelling new programs.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4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Design Your Project</a:t>
            </a:r>
            <a:endParaRPr lang="en-US" cap="none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out worksheets individually.</a:t>
            </a:r>
          </a:p>
          <a:p>
            <a:r>
              <a:rPr lang="en-US" dirty="0" smtClean="0"/>
              <a:t>Get into groups of 5 and share, then generate two questions that would help to sharped the task.</a:t>
            </a:r>
          </a:p>
          <a:p>
            <a:r>
              <a:rPr lang="en-US" dirty="0" smtClean="0"/>
              <a:t>Pick 1 project and its associated questions to share with whole group.</a:t>
            </a:r>
          </a:p>
        </p:txBody>
      </p:sp>
    </p:spTree>
    <p:extLst>
      <p:ext uri="{BB962C8B-B14F-4D97-AF65-F5344CB8AC3E}">
        <p14:creationId xmlns:p14="http://schemas.microsoft.com/office/powerpoint/2010/main" val="1358137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Close</a:t>
            </a:r>
            <a:endParaRPr lang="en-US" cap="none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Email sign up.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001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Session Structure and Goals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A9A2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Session Structure</a:t>
            </a:r>
            <a:endParaRPr lang="en-US" dirty="0">
              <a:solidFill>
                <a:srgbClr val="FA9A2A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 anchor="t"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Intro and exercise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Content: 5 principles to guide you to a fruitful and affordable relationship with a consultant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Design your project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Closing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effectLst/>
        </p:spPr>
        <p:txBody>
          <a:bodyPr/>
          <a:lstStyle/>
          <a:p>
            <a:pPr algn="ctr"/>
            <a:r>
              <a:rPr lang="en-US" dirty="0" smtClean="0">
                <a:solidFill>
                  <a:srgbClr val="FA9A2A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Goals</a:t>
            </a:r>
            <a:endParaRPr lang="en-US" dirty="0">
              <a:solidFill>
                <a:srgbClr val="FA9A2A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anchor="t"/>
          <a:lstStyle/>
          <a:p>
            <a:r>
              <a:rPr lang="en-US" dirty="0" smtClean="0"/>
              <a:t>Today I hope to help you answer these questions for your organization: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I hire a consultant?  If so, what kind?</a:t>
            </a:r>
          </a:p>
          <a:p>
            <a:pPr lvl="1"/>
            <a:r>
              <a:rPr lang="en-US" dirty="0"/>
              <a:t>What should I look for when I hire a consultant?</a:t>
            </a:r>
          </a:p>
          <a:p>
            <a:pPr lvl="1"/>
            <a:r>
              <a:rPr lang="en-US" dirty="0"/>
              <a:t>What can I do to make it likely that the engagement will accomplish my goals within my budget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95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Introductions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1"/>
            <a:r>
              <a:rPr lang="en-US" sz="2400" dirty="0"/>
              <a:t>Break into groups of 3. </a:t>
            </a:r>
            <a:endParaRPr lang="en-US" sz="2400" dirty="0" smtClean="0"/>
          </a:p>
          <a:p>
            <a:pPr marL="285750" lvl="1"/>
            <a:r>
              <a:rPr lang="en-US" sz="2400" dirty="0"/>
              <a:t>A</a:t>
            </a:r>
            <a:r>
              <a:rPr lang="en-US" sz="2400" dirty="0" smtClean="0"/>
              <a:t>gree </a:t>
            </a:r>
            <a:r>
              <a:rPr lang="en-US" sz="2400" dirty="0"/>
              <a:t>on one thing you </a:t>
            </a:r>
            <a:r>
              <a:rPr lang="en-US" sz="2400" dirty="0">
                <a:solidFill>
                  <a:srgbClr val="FA9A2A"/>
                </a:solidFill>
              </a:rPr>
              <a:t>hope</a:t>
            </a:r>
            <a:r>
              <a:rPr lang="en-US" sz="2400" dirty="0"/>
              <a:t> to get out of </a:t>
            </a:r>
            <a:r>
              <a:rPr lang="en-US" sz="2400" dirty="0" smtClean="0"/>
              <a:t>this.</a:t>
            </a:r>
          </a:p>
          <a:p>
            <a:pPr marL="285750" lvl="1"/>
            <a:r>
              <a:rPr lang="en-US" sz="2400" dirty="0" smtClean="0"/>
              <a:t>Reconvene and </a:t>
            </a:r>
            <a:r>
              <a:rPr lang="en-US" sz="2400" dirty="0"/>
              <a:t>share with the group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5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rgbClr val="2A588D">
                <a:lumMod val="100000"/>
              </a:srgbClr>
            </a:gs>
            <a:gs pos="97000">
              <a:srgbClr val="5A9ACB"/>
            </a:gs>
            <a:gs pos="82000">
              <a:srgbClr val="1DB3E7">
                <a:lumMod val="68000"/>
                <a:alpha val="90000"/>
              </a:srgbClr>
            </a:gs>
            <a:gs pos="88000">
              <a:srgbClr val="1DB3E7">
                <a:lumMod val="8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4930"/>
            <a:ext cx="10131425" cy="708837"/>
          </a:xfrm>
        </p:spPr>
        <p:txBody>
          <a:bodyPr/>
          <a:lstStyle/>
          <a:p>
            <a:r>
              <a:rPr lang="en-US" cap="none" dirty="0" smtClean="0"/>
              <a:t>Guidelines For Hiring A Consultant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180214"/>
            <a:ext cx="10131425" cy="511085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Clarify</a:t>
            </a:r>
            <a:r>
              <a:rPr lang="en-US" sz="2600" b="1" dirty="0" smtClean="0">
                <a:solidFill>
                  <a:srgbClr val="FA9A2A"/>
                </a:solidFill>
              </a:rPr>
              <a:t> </a:t>
            </a:r>
            <a:r>
              <a:rPr lang="en-US" sz="2600" dirty="0" smtClean="0"/>
              <a:t>the problem or opportunity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Identify</a:t>
            </a:r>
            <a:r>
              <a:rPr lang="en-US" sz="2600" b="1" dirty="0" smtClean="0">
                <a:solidFill>
                  <a:srgbClr val="FA9A2A"/>
                </a:solidFill>
              </a:rPr>
              <a:t> </a:t>
            </a:r>
            <a:r>
              <a:rPr lang="en-US" sz="2600" dirty="0" smtClean="0"/>
              <a:t>internal resources available to respond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Set goals </a:t>
            </a:r>
            <a:r>
              <a:rPr lang="en-US" sz="2600" dirty="0" smtClean="0"/>
              <a:t>for change in you, your group/department, </a:t>
            </a:r>
            <a:r>
              <a:rPr lang="en-US" sz="2600" dirty="0"/>
              <a:t>your </a:t>
            </a:r>
            <a:r>
              <a:rPr lang="en-US" sz="2600" dirty="0" smtClean="0"/>
              <a:t>organization, the community you serve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Build trust </a:t>
            </a:r>
            <a:r>
              <a:rPr lang="en-US" sz="2600" dirty="0" smtClean="0"/>
              <a:t>– technical competence + chemistry = someone you can trust.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Commit</a:t>
            </a:r>
            <a:r>
              <a:rPr lang="en-US" sz="2600" dirty="0" smtClean="0"/>
              <a:t> – worthwhile relationships take work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3834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4930"/>
            <a:ext cx="10131425" cy="708837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1.</a:t>
            </a:r>
            <a:r>
              <a:rPr lang="en-US" b="1" cap="none" dirty="0" smtClean="0">
                <a:solidFill>
                  <a:srgbClr val="FA9A2A"/>
                </a:solidFill>
              </a:rPr>
              <a:t> Clarify </a:t>
            </a:r>
            <a:r>
              <a:rPr lang="en-US" cap="none" dirty="0" smtClean="0"/>
              <a:t>The Problem/Opportunity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1" y="1257300"/>
            <a:ext cx="10871200" cy="5505008"/>
          </a:xfrm>
        </p:spPr>
        <p:txBody>
          <a:bodyPr>
            <a:normAutofit/>
          </a:bodyPr>
          <a:lstStyle/>
          <a:p>
            <a:pPr defTabSz="914400">
              <a:spcAft>
                <a:spcPts val="0"/>
              </a:spcAft>
              <a:buClrTx/>
              <a:buSzTx/>
            </a:pPr>
            <a:r>
              <a:rPr lang="en-US" sz="26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1</a:t>
            </a:r>
            <a:r>
              <a:rPr lang="en-US" sz="2600" dirty="0" smtClean="0">
                <a:solidFill>
                  <a:srgbClr val="FA9A2A"/>
                </a:solidFill>
              </a:rPr>
              <a:t>: </a:t>
            </a:r>
            <a:r>
              <a:rPr lang="en-US" sz="2600" dirty="0" smtClean="0"/>
              <a:t>State the problem in simple terms: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sz="2600" dirty="0" smtClean="0"/>
          </a:p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sz="2400" dirty="0" smtClean="0"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“my organization is struggling with/hoping to ______.”</a:t>
            </a:r>
          </a:p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endParaRPr lang="en-US" sz="2600" dirty="0" smtClean="0"/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sz="26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2</a:t>
            </a:r>
            <a:r>
              <a:rPr lang="en-US" sz="2600" dirty="0" smtClean="0">
                <a:solidFill>
                  <a:srgbClr val="FA9A2A"/>
                </a:solidFill>
              </a:rPr>
              <a:t>: </a:t>
            </a:r>
            <a:r>
              <a:rPr lang="en-US" sz="2600" dirty="0" smtClean="0"/>
              <a:t>Ask “why?” 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sz="2600" dirty="0" smtClean="0"/>
          </a:p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 “my organization is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struggling with/hoping </a:t>
            </a: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to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______ because ______.”</a:t>
            </a:r>
          </a:p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endParaRPr lang="en-US" sz="2400" dirty="0" smtClean="0"/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sz="26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3</a:t>
            </a:r>
            <a:r>
              <a:rPr lang="en-US" sz="2600" dirty="0" smtClean="0">
                <a:solidFill>
                  <a:srgbClr val="FA9A2A"/>
                </a:solidFill>
              </a:rPr>
              <a:t>: </a:t>
            </a:r>
            <a:r>
              <a:rPr lang="en-US" sz="2600" dirty="0" smtClean="0"/>
              <a:t>Ask “why?” again!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sz="2600" dirty="0" smtClean="0"/>
          </a:p>
          <a:p>
            <a:pPr marL="0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FA9A2A"/>
                </a:solidFill>
              </a:rPr>
              <a:t> </a:t>
            </a: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“my organization is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struggling with/hoping </a:t>
            </a: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to ______ because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______ and ______.”</a:t>
            </a:r>
          </a:p>
        </p:txBody>
      </p:sp>
    </p:spTree>
    <p:extLst>
      <p:ext uri="{BB962C8B-B14F-4D97-AF65-F5344CB8AC3E}">
        <p14:creationId xmlns:p14="http://schemas.microsoft.com/office/powerpoint/2010/main" val="150297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rgbClr val="2A588D">
                <a:lumMod val="100000"/>
              </a:srgbClr>
            </a:gs>
            <a:gs pos="100000">
              <a:srgbClr val="5A9ACB"/>
            </a:gs>
            <a:gs pos="95000">
              <a:srgbClr val="1DB3E7">
                <a:lumMod val="68000"/>
                <a:alpha val="90000"/>
              </a:srgbClr>
            </a:gs>
            <a:gs pos="100000">
              <a:srgbClr val="1DB3E7">
                <a:lumMod val="8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4930"/>
            <a:ext cx="10131425" cy="708837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1.</a:t>
            </a:r>
            <a:r>
              <a:rPr lang="en-US" b="1" cap="none" dirty="0" smtClean="0">
                <a:solidFill>
                  <a:srgbClr val="FA9A2A"/>
                </a:solidFill>
              </a:rPr>
              <a:t> Clarify </a:t>
            </a:r>
            <a:r>
              <a:rPr lang="en-US" cap="none" dirty="0" smtClean="0"/>
              <a:t>The Problem Or Opportunity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57300"/>
            <a:ext cx="10131425" cy="5274129"/>
          </a:xfrm>
        </p:spPr>
        <p:txBody>
          <a:bodyPr>
            <a:normAutofit fontScale="92500" lnSpcReduction="10000"/>
          </a:bodyPr>
          <a:lstStyle/>
          <a:p>
            <a:pPr defTabSz="914400">
              <a:spcAft>
                <a:spcPts val="0"/>
              </a:spcAft>
              <a:buClrTx/>
              <a:buSzTx/>
            </a:pPr>
            <a:r>
              <a:rPr lang="en-US" sz="2600" dirty="0" smtClean="0"/>
              <a:t>Once you’ve gained this level of clarity about your problem, you will be able to:</a:t>
            </a:r>
          </a:p>
          <a:p>
            <a:pPr defTabSz="914400">
              <a:spcAft>
                <a:spcPts val="0"/>
              </a:spcAft>
              <a:buClrTx/>
              <a:buSzTx/>
            </a:pPr>
            <a:endParaRPr lang="en-US" sz="2600" dirty="0" smtClean="0"/>
          </a:p>
          <a:p>
            <a:pPr defTabSz="914400">
              <a:spcAft>
                <a:spcPts val="0"/>
              </a:spcAft>
              <a:buClrTx/>
              <a:buSzTx/>
            </a:pPr>
            <a:r>
              <a:rPr lang="en-US" sz="26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Step 4</a:t>
            </a:r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Determine whether</a:t>
            </a:r>
            <a:r>
              <a:rPr lang="en-US" sz="2400" dirty="0" smtClean="0"/>
              <a:t> you need a consultant – perhaps you have someone on staff that can handle your problem</a:t>
            </a:r>
          </a:p>
          <a:p>
            <a:pPr lvl="1" defTabSz="914400">
              <a:spcAft>
                <a:spcPts val="0"/>
              </a:spcAft>
              <a:buClrTx/>
              <a:buSzTx/>
            </a:pPr>
            <a:endParaRPr lang="en-US" sz="2400" dirty="0" smtClean="0"/>
          </a:p>
          <a:p>
            <a:pPr lvl="1" defTabSz="914400">
              <a:spcAft>
                <a:spcPts val="0"/>
              </a:spcAft>
              <a:buClrTx/>
              <a:buSzTx/>
            </a:pP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Determine what kind </a:t>
            </a:r>
            <a:r>
              <a:rPr lang="en-US" sz="2400" dirty="0" smtClean="0"/>
              <a:t>of consultant you need </a:t>
            </a:r>
          </a:p>
          <a:p>
            <a:pPr lvl="1" defTabSz="914400">
              <a:spcAft>
                <a:spcPts val="0"/>
              </a:spcAft>
              <a:buClrTx/>
              <a:buSzTx/>
            </a:pPr>
            <a:endParaRPr lang="en-US" sz="2400" dirty="0" smtClean="0"/>
          </a:p>
          <a:p>
            <a:pPr lvl="2" defTabSz="914400">
              <a:spcAft>
                <a:spcPts val="0"/>
              </a:spcAft>
              <a:buClrTx/>
              <a:buSzTx/>
            </a:pP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Expert</a:t>
            </a:r>
            <a:r>
              <a:rPr lang="en-US" sz="2400" dirty="0" smtClean="0"/>
              <a:t> – capital campaign manager, biologist, etc. 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2400" dirty="0"/>
          </a:p>
          <a:p>
            <a:pPr lvl="2" defTabSz="914400">
              <a:spcAft>
                <a:spcPts val="0"/>
              </a:spcAft>
              <a:buClrTx/>
              <a:buSzTx/>
            </a:pP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xtra </a:t>
            </a:r>
            <a:r>
              <a:rPr lang="en-US" sz="2400" dirty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pair of </a:t>
            </a: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hands </a:t>
            </a:r>
            <a:r>
              <a:rPr lang="en-US" sz="2400" dirty="0" smtClean="0"/>
              <a:t>– staff working at full capacity, but you have six important grants to write.</a:t>
            </a:r>
          </a:p>
          <a:p>
            <a:pPr lvl="2" defTabSz="914400">
              <a:spcAft>
                <a:spcPts val="0"/>
              </a:spcAft>
              <a:buClrTx/>
              <a:buSzTx/>
            </a:pPr>
            <a:endParaRPr lang="en-US" sz="2400" dirty="0"/>
          </a:p>
          <a:p>
            <a:pPr lvl="2" defTabSz="914400">
              <a:spcAft>
                <a:spcPts val="0"/>
              </a:spcAft>
              <a:buClrTx/>
              <a:buSzTx/>
            </a:pP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Facilitator/catalyst</a:t>
            </a:r>
            <a:r>
              <a:rPr lang="en-US" sz="2400" dirty="0"/>
              <a:t> </a:t>
            </a:r>
            <a:r>
              <a:rPr lang="en-US" sz="2400" dirty="0" smtClean="0"/>
              <a:t>– your organization is not achieving peak performance, for any number of reasons.</a:t>
            </a:r>
          </a:p>
        </p:txBody>
      </p:sp>
    </p:spTree>
    <p:extLst>
      <p:ext uri="{BB962C8B-B14F-4D97-AF65-F5344CB8AC3E}">
        <p14:creationId xmlns:p14="http://schemas.microsoft.com/office/powerpoint/2010/main" val="179519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4930"/>
            <a:ext cx="10131425" cy="708837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1.</a:t>
            </a:r>
            <a:r>
              <a:rPr lang="en-US" b="1" cap="none" dirty="0" smtClean="0">
                <a:solidFill>
                  <a:srgbClr val="FA9A2A"/>
                </a:solidFill>
              </a:rPr>
              <a:t> Clarify </a:t>
            </a:r>
            <a:r>
              <a:rPr lang="en-US" cap="none" dirty="0" smtClean="0"/>
              <a:t>The Problem Or Opportunity: Quick Exercise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57300"/>
            <a:ext cx="10131425" cy="5274129"/>
          </a:xfrm>
        </p:spPr>
        <p:txBody>
          <a:bodyPr>
            <a:normAutofit/>
          </a:bodyPr>
          <a:lstStyle/>
          <a:p>
            <a:pPr defTabSz="914400">
              <a:spcAft>
                <a:spcPts val="0"/>
              </a:spcAft>
              <a:buClrTx/>
              <a:buSzTx/>
            </a:pPr>
            <a:r>
              <a:rPr lang="en-US" sz="2400" dirty="0" smtClean="0"/>
              <a:t>Think of a project in your organization suitable for each of the three types of consultant</a:t>
            </a:r>
          </a:p>
        </p:txBody>
      </p:sp>
    </p:spTree>
    <p:extLst>
      <p:ext uri="{BB962C8B-B14F-4D97-AF65-F5344CB8AC3E}">
        <p14:creationId xmlns:p14="http://schemas.microsoft.com/office/powerpoint/2010/main" val="190098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4930"/>
            <a:ext cx="10131425" cy="708837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1.</a:t>
            </a:r>
            <a:r>
              <a:rPr lang="en-US" b="1" cap="none" dirty="0" smtClean="0">
                <a:solidFill>
                  <a:srgbClr val="FA9A2A"/>
                </a:solidFill>
              </a:rPr>
              <a:t> Clarify </a:t>
            </a:r>
            <a:r>
              <a:rPr lang="en-US" cap="none" dirty="0" smtClean="0"/>
              <a:t>The Problem/Opportunity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0"/>
            <a:ext cx="10131425" cy="6762308"/>
          </a:xfrm>
        </p:spPr>
        <p:txBody>
          <a:bodyPr anchor="ctr">
            <a:normAutofit/>
          </a:bodyPr>
          <a:lstStyle/>
          <a:p>
            <a:pPr marL="914400" lvl="2" indent="0" algn="ctr" defTabSz="914400">
              <a:spcAft>
                <a:spcPts val="0"/>
              </a:spcAft>
              <a:buClrTx/>
              <a:buSzTx/>
              <a:buNone/>
            </a:pPr>
            <a:r>
              <a:rPr lang="en-US" sz="2400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Facilitator/catalyst</a:t>
            </a:r>
            <a:r>
              <a:rPr lang="en-US" sz="2400" dirty="0" smtClean="0"/>
              <a:t> – strategy, organizational development and change.</a:t>
            </a:r>
          </a:p>
        </p:txBody>
      </p:sp>
    </p:spTree>
    <p:extLst>
      <p:ext uri="{BB962C8B-B14F-4D97-AF65-F5344CB8AC3E}">
        <p14:creationId xmlns:p14="http://schemas.microsoft.com/office/powerpoint/2010/main" val="110696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71403"/>
            <a:ext cx="10131425" cy="742997"/>
          </a:xfrm>
        </p:spPr>
        <p:txBody>
          <a:bodyPr>
            <a:normAutofit/>
          </a:bodyPr>
          <a:lstStyle/>
          <a:p>
            <a:r>
              <a:rPr lang="en-US" b="1" cap="none" dirty="0" smtClean="0"/>
              <a:t>1.</a:t>
            </a:r>
            <a:r>
              <a:rPr lang="en-US" b="1" cap="none" dirty="0" smtClean="0">
                <a:solidFill>
                  <a:srgbClr val="FA9A2A"/>
                </a:solidFill>
              </a:rPr>
              <a:t> Clarify </a:t>
            </a:r>
            <a:r>
              <a:rPr lang="en-US" cap="none" dirty="0" smtClean="0"/>
              <a:t>The Problem/Opportunity: Examples</a:t>
            </a:r>
            <a:endParaRPr lang="en-US" cap="non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2" y="3255724"/>
            <a:ext cx="4995334" cy="2535476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Problem? </a:t>
            </a:r>
            <a:r>
              <a:rPr lang="en-US" dirty="0"/>
              <a:t>W</a:t>
            </a:r>
            <a:r>
              <a:rPr lang="en-US" dirty="0" smtClean="0"/>
              <a:t>e will not have money if we don’t have a strategic plan in place.</a:t>
            </a:r>
          </a:p>
          <a:p>
            <a:r>
              <a:rPr lang="en-US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Worrisome approach: </a:t>
            </a:r>
            <a:r>
              <a:rPr lang="en-US" dirty="0" smtClean="0"/>
              <a:t>hire a consultant to write a strategic plan so we are in compliance with funder requirements. </a:t>
            </a:r>
          </a:p>
          <a:p>
            <a:r>
              <a:rPr lang="en-US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Why worrisome? </a:t>
            </a:r>
            <a:r>
              <a:rPr lang="en-US" dirty="0" smtClean="0"/>
              <a:t>Hard to align organization around a task only for the sake of compliance; hard to implement recommendations without genuine buy-in.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821895" y="3255724"/>
            <a:ext cx="4995332" cy="2535476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Opportunity: </a:t>
            </a:r>
            <a:r>
              <a:rPr lang="en-US" dirty="0" smtClean="0"/>
              <a:t>a good strategic plan can </a:t>
            </a:r>
            <a:r>
              <a:rPr lang="en-US" dirty="0"/>
              <a:t>advance </a:t>
            </a:r>
            <a:r>
              <a:rPr lang="en-US" dirty="0" smtClean="0"/>
              <a:t>our (ED</a:t>
            </a:r>
            <a:r>
              <a:rPr lang="en-US" dirty="0"/>
              <a:t>, </a:t>
            </a:r>
            <a:r>
              <a:rPr lang="en-US" dirty="0" smtClean="0"/>
              <a:t>board</a:t>
            </a:r>
            <a:r>
              <a:rPr lang="en-US" dirty="0"/>
              <a:t>, staff) goals to increase organizational </a:t>
            </a:r>
            <a:r>
              <a:rPr lang="en-US" dirty="0" smtClean="0"/>
              <a:t>investment, sort through priorities, align with mission.</a:t>
            </a:r>
            <a:endParaRPr lang="en-US" b="1" dirty="0" smtClean="0"/>
          </a:p>
          <a:p>
            <a:r>
              <a:rPr lang="en-US" dirty="0" smtClean="0">
                <a:solidFill>
                  <a:srgbClr val="FA9A2A"/>
                </a:solidFill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rPr>
              <a:t>Promising: </a:t>
            </a:r>
            <a:r>
              <a:rPr lang="en-US" dirty="0" smtClean="0"/>
              <a:t>collaborate with a consultant to develop a strategic plan that will help your organization achieve peak performance (a nice side effect of this will be that you are in compliance with your funder’s requirements).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5423" y="1627670"/>
            <a:ext cx="10131425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Situation: one of your funders wants your organization to have a strategic plan in place.</a:t>
            </a:r>
          </a:p>
          <a:p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15423" y="2441697"/>
            <a:ext cx="10131425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defTabSz="914400">
              <a:spcAft>
                <a:spcPts val="0"/>
              </a:spcAft>
              <a:buClrTx/>
              <a:buSzTx/>
            </a:pPr>
            <a:r>
              <a:rPr lang="en-US" sz="2200" i="1" dirty="0" smtClean="0"/>
              <a:t>“</a:t>
            </a:r>
            <a:r>
              <a:rPr lang="en-US" sz="2200" i="1" dirty="0"/>
              <a:t>every problem is an opportunity in disguise.” </a:t>
            </a:r>
            <a:endParaRPr lang="en-US" i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9606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7879</TotalTime>
  <Words>1345</Words>
  <Application>Microsoft Macintosh PowerPoint</Application>
  <PresentationFormat>Widescreen</PresentationFormat>
  <Paragraphs>182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Celestial</vt:lpstr>
      <vt:lpstr>PowerPoint Presentation</vt:lpstr>
      <vt:lpstr>Session Structure and Goals</vt:lpstr>
      <vt:lpstr>Introductions</vt:lpstr>
      <vt:lpstr>Guidelines For Hiring A Consultant</vt:lpstr>
      <vt:lpstr>1. Clarify The Problem/Opportunity</vt:lpstr>
      <vt:lpstr>1. Clarify The Problem Or Opportunity</vt:lpstr>
      <vt:lpstr>1. Clarify The Problem Or Opportunity: Quick Exercise</vt:lpstr>
      <vt:lpstr>1. Clarify The Problem/Opportunity</vt:lpstr>
      <vt:lpstr>1. Clarify The Problem/Opportunity: Examples</vt:lpstr>
      <vt:lpstr>2. Identify Internal Resources Available To Respond</vt:lpstr>
      <vt:lpstr>3. Set Goals For Change</vt:lpstr>
      <vt:lpstr>3. Set Goals For Change</vt:lpstr>
      <vt:lpstr>4. Build Trust</vt:lpstr>
      <vt:lpstr>PowerPoint Presentation</vt:lpstr>
      <vt:lpstr>4. Build Trust</vt:lpstr>
      <vt:lpstr>4. Build Trust</vt:lpstr>
      <vt:lpstr>5. Commit</vt:lpstr>
      <vt:lpstr>Design Your Project</vt:lpstr>
      <vt:lpstr>Close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Strategy Matters</dc:creator>
  <cp:lastModifiedBy>Strategy Matters</cp:lastModifiedBy>
  <cp:revision>192</cp:revision>
  <dcterms:created xsi:type="dcterms:W3CDTF">2016-10-01T15:17:52Z</dcterms:created>
  <dcterms:modified xsi:type="dcterms:W3CDTF">2016-10-30T17:48:51Z</dcterms:modified>
</cp:coreProperties>
</file>