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60" r:id="rId4"/>
    <p:sldId id="323" r:id="rId5"/>
    <p:sldId id="324" r:id="rId6"/>
    <p:sldId id="325" r:id="rId7"/>
    <p:sldId id="327" r:id="rId8"/>
    <p:sldId id="339" r:id="rId9"/>
    <p:sldId id="340" r:id="rId10"/>
    <p:sldId id="344" r:id="rId11"/>
    <p:sldId id="331" r:id="rId12"/>
    <p:sldId id="332" r:id="rId13"/>
    <p:sldId id="333" r:id="rId14"/>
    <p:sldId id="334" r:id="rId15"/>
    <p:sldId id="343" r:id="rId16"/>
    <p:sldId id="345" r:id="rId17"/>
    <p:sldId id="337" r:id="rId18"/>
    <p:sldId id="33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BCED"/>
    <a:srgbClr val="EE44F5"/>
    <a:srgbClr val="EF6732"/>
    <a:srgbClr val="666766"/>
    <a:srgbClr val="FFFFFF"/>
    <a:srgbClr val="54DF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0449" autoAdjust="0"/>
  </p:normalViewPr>
  <p:slideViewPr>
    <p:cSldViewPr snapToGrid="0">
      <p:cViewPr varScale="1">
        <p:scale>
          <a:sx n="105" d="100"/>
          <a:sy n="105" d="100"/>
        </p:scale>
        <p:origin x="77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045BD-D1F9-4AA9-BF64-0FB5D4AD44B3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5C157-DBAD-4F4F-8E70-92FC23D7A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32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75E6C-3494-49B5-98A7-BC3EEDE3D0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43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9981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865827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84770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53897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6381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196117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65473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7278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25263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52242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36044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4673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63965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32123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4C2BD6-AEBA-474E-B827-F231AFC9AAE2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2241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44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9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3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69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4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422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99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5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1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6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9E2A2-90D7-43AF-B120-89322953FDD0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4107A-97C0-4B4C-87BE-3C49FBA8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00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 bwMode="auto">
          <a:xfrm>
            <a:off x="887415" y="2817018"/>
            <a:ext cx="11690350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6000" b="1" dirty="0">
                <a:solidFill>
                  <a:srgbClr val="3FBCED"/>
                </a:solidFill>
              </a:rPr>
              <a:t>Increasing Your Star Power: </a:t>
            </a:r>
            <a:br>
              <a:rPr lang="en-US" altLang="en-US" sz="6000" b="1" dirty="0">
                <a:solidFill>
                  <a:srgbClr val="3FBCED"/>
                </a:solidFill>
              </a:rPr>
            </a:br>
            <a:r>
              <a:rPr lang="en-US" altLang="en-US" sz="6000" b="1" dirty="0">
                <a:solidFill>
                  <a:srgbClr val="3FBCED"/>
                </a:solidFill>
              </a:rPr>
              <a:t>How to Shine in Your Career </a:t>
            </a:r>
            <a:endParaRPr lang="en-US" altLang="en-US" sz="6600" b="1" dirty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 rot="10800000">
            <a:off x="1476375" y="0"/>
            <a:ext cx="10715625" cy="1447800"/>
          </a:xfrm>
          <a:prstGeom prst="rect">
            <a:avLst/>
          </a:prstGeom>
          <a:solidFill>
            <a:srgbClr val="3FBCED"/>
          </a:soli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pic>
        <p:nvPicPr>
          <p:cNvPr id="21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49" y="1526298"/>
            <a:ext cx="3797715" cy="132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8"/>
          <p:cNvSpPr>
            <a:spLocks noChangeArrowheads="1"/>
          </p:cNvSpPr>
          <p:nvPr/>
        </p:nvSpPr>
        <p:spPr bwMode="auto">
          <a:xfrm rot="16200000">
            <a:off x="-2690812" y="2690812"/>
            <a:ext cx="6858000" cy="1476375"/>
          </a:xfrm>
          <a:prstGeom prst="rect">
            <a:avLst/>
          </a:prstGeom>
          <a:solidFill>
            <a:srgbClr val="3FBCED">
              <a:alpha val="41000"/>
            </a:srgbClr>
          </a:soli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 rot="10800000" flipV="1">
            <a:off x="0" y="655638"/>
            <a:ext cx="12192000" cy="82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29" name="Rectangle 12"/>
          <p:cNvSpPr>
            <a:spLocks noChangeArrowheads="1"/>
          </p:cNvSpPr>
          <p:nvPr/>
        </p:nvSpPr>
        <p:spPr bwMode="auto">
          <a:xfrm rot="16200000" flipV="1">
            <a:off x="-2741612" y="3387725"/>
            <a:ext cx="6858000" cy="82550"/>
          </a:xfrm>
          <a:prstGeom prst="rect">
            <a:avLst/>
          </a:prstGeom>
          <a:solidFill>
            <a:schemeClr val="bg1">
              <a:alpha val="4117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baseline="-250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8379240" y="47995"/>
            <a:ext cx="356828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r">
              <a:defRPr/>
            </a:pPr>
            <a:r>
              <a:rPr lang="en-US" sz="32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rPr>
              <a:t>ESC of New England</a:t>
            </a:r>
            <a:endParaRPr lang="en-US" sz="3200" kern="0" dirty="0">
              <a:solidFill>
                <a:schemeClr val="bg1"/>
              </a:solidFill>
              <a:latin typeface="+mn-lt"/>
              <a:cs typeface="Myriad Arabic" panose="01010101010101010101" pitchFamily="50" charset="-78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7562088" y="760414"/>
            <a:ext cx="4385437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r">
              <a:defRPr/>
            </a:pPr>
            <a:r>
              <a:rPr lang="en-US" sz="1800" kern="0" dirty="0" smtClean="0">
                <a:solidFill>
                  <a:schemeClr val="bg1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MNN Annual Conference 2016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7754112" y="1051548"/>
            <a:ext cx="4193414" cy="36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r">
              <a:defRPr/>
            </a:pPr>
            <a:r>
              <a:rPr lang="en-US" sz="1800" i="1" kern="0" dirty="0" smtClean="0">
                <a:solidFill>
                  <a:schemeClr val="bg1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Looking Back and Moving Forward</a:t>
            </a:r>
            <a:endParaRPr lang="en-US" sz="1800" i="1" kern="0" dirty="0">
              <a:solidFill>
                <a:schemeClr val="bg1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 rot="10800000" flipV="1">
            <a:off x="2616929" y="4568029"/>
            <a:ext cx="8187738" cy="82550"/>
          </a:xfrm>
          <a:prstGeom prst="rect">
            <a:avLst/>
          </a:prstGeom>
          <a:gradFill flip="none" rotWithShape="1">
            <a:gsLst>
              <a:gs pos="85000">
                <a:srgbClr val="A6DFF6"/>
              </a:gs>
              <a:gs pos="100000">
                <a:srgbClr val="FFFFFF"/>
              </a:gs>
              <a:gs pos="0">
                <a:schemeClr val="accent1">
                  <a:lumMod val="5000"/>
                  <a:lumOff val="95000"/>
                </a:schemeClr>
              </a:gs>
              <a:gs pos="48000">
                <a:srgbClr val="3FBCED"/>
              </a:gs>
            </a:gsLst>
            <a:lin ang="0" scaled="1"/>
            <a:tileRect/>
          </a:gra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27132" y="4761791"/>
            <a:ext cx="8210916" cy="2110498"/>
            <a:chOff x="2884977" y="4761791"/>
            <a:chExt cx="8210916" cy="2110498"/>
          </a:xfrm>
        </p:grpSpPr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2884977" y="4761791"/>
              <a:ext cx="8210916" cy="657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en-US" sz="4000" b="1" dirty="0" smtClean="0">
                  <a:solidFill>
                    <a:srgbClr val="EF6732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Sue Ogle, </a:t>
              </a:r>
              <a:r>
                <a:rPr lang="en-US" altLang="en-US" sz="4000" b="1" i="1" dirty="0" smtClean="0">
                  <a:solidFill>
                    <a:srgbClr val="EF6732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ESC Consultant</a:t>
              </a:r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2884977" y="5524501"/>
              <a:ext cx="8210916" cy="134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en-US" sz="3200" b="1" dirty="0" smtClean="0">
                  <a:solidFill>
                    <a:srgbClr val="666766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Wednesday, November 2, 2016</a:t>
              </a:r>
            </a:p>
            <a:p>
              <a:pPr algn="ctr" eaLnBrk="1" hangingPunct="1"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en-US" altLang="en-US" sz="3200" b="1" dirty="0" smtClean="0">
                  <a:solidFill>
                    <a:srgbClr val="666766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3:15 – 4:30 p.m.</a:t>
              </a:r>
              <a:endParaRPr lang="en-US" altLang="en-US" sz="3200" b="1" dirty="0">
                <a:solidFill>
                  <a:srgbClr val="666766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94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217098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My Future Career Wheel</a:t>
            </a:r>
            <a:endParaRPr lang="en-US" altLang="en-US" sz="6600" kern="0" dirty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1628540" y="1576252"/>
            <a:ext cx="8749367" cy="4887100"/>
            <a:chOff x="431800" y="1797050"/>
            <a:chExt cx="8583137" cy="4794250"/>
          </a:xfrm>
        </p:grpSpPr>
        <p:sp>
          <p:nvSpPr>
            <p:cNvPr id="92" name="Text Box 17"/>
            <p:cNvSpPr txBox="1">
              <a:spLocks noChangeArrowheads="1"/>
            </p:cNvSpPr>
            <p:nvPr/>
          </p:nvSpPr>
          <p:spPr bwMode="auto">
            <a:xfrm>
              <a:off x="3505200" y="6254750"/>
              <a:ext cx="24384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 smtClean="0">
                  <a:latin typeface="Arial Black" panose="020B0A04020102020204" pitchFamily="34" charset="0"/>
                </a:rPr>
                <a:t>Location/Region</a:t>
              </a:r>
              <a:endParaRPr lang="en-US" altLang="en-US" sz="1600" dirty="0">
                <a:latin typeface="Arial Black" panose="020B0A04020102020204" pitchFamily="34" charset="0"/>
              </a:endParaRPr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431800" y="1797050"/>
              <a:ext cx="8583137" cy="4376738"/>
              <a:chOff x="431800" y="1797050"/>
              <a:chExt cx="8583137" cy="4376738"/>
            </a:xfrm>
          </p:grpSpPr>
          <p:grpSp>
            <p:nvGrpSpPr>
              <p:cNvPr id="94" name="Group 93"/>
              <p:cNvGrpSpPr>
                <a:grpSpLocks/>
              </p:cNvGrpSpPr>
              <p:nvPr/>
            </p:nvGrpSpPr>
            <p:grpSpPr bwMode="auto">
              <a:xfrm>
                <a:off x="2419350" y="1860550"/>
                <a:ext cx="4508500" cy="4313238"/>
                <a:chOff x="1104" y="336"/>
                <a:chExt cx="3696" cy="3408"/>
              </a:xfrm>
            </p:grpSpPr>
            <p:sp>
              <p:nvSpPr>
                <p:cNvPr id="101" name="AutoShape 4"/>
                <p:cNvSpPr>
                  <a:spLocks noChangeArrowheads="1"/>
                </p:cNvSpPr>
                <p:nvPr/>
              </p:nvSpPr>
              <p:spPr bwMode="auto">
                <a:xfrm>
                  <a:off x="1104" y="336"/>
                  <a:ext cx="3696" cy="3408"/>
                </a:xfrm>
                <a:custGeom>
                  <a:avLst/>
                  <a:gdLst>
                    <a:gd name="G0" fmla="+- 789 0 0"/>
                    <a:gd name="G1" fmla="+- 21600 0 789"/>
                    <a:gd name="G2" fmla="+- 21600 0 78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789" y="10800"/>
                      </a:moveTo>
                      <a:cubicBezTo>
                        <a:pt x="789" y="16329"/>
                        <a:pt x="5271" y="20811"/>
                        <a:pt x="10800" y="20811"/>
                      </a:cubicBezTo>
                      <a:cubicBezTo>
                        <a:pt x="16329" y="20811"/>
                        <a:pt x="20811" y="16329"/>
                        <a:pt x="20811" y="10800"/>
                      </a:cubicBezTo>
                      <a:cubicBezTo>
                        <a:pt x="20811" y="5271"/>
                        <a:pt x="16329" y="789"/>
                        <a:pt x="10800" y="789"/>
                      </a:cubicBezTo>
                      <a:cubicBezTo>
                        <a:pt x="5271" y="789"/>
                        <a:pt x="789" y="5271"/>
                        <a:pt x="789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2" name="AutoShape 5"/>
                <p:cNvSpPr>
                  <a:spLocks noChangeArrowheads="1"/>
                </p:cNvSpPr>
                <p:nvPr/>
              </p:nvSpPr>
              <p:spPr bwMode="auto">
                <a:xfrm>
                  <a:off x="2121" y="1296"/>
                  <a:ext cx="1671" cy="1504"/>
                </a:xfrm>
                <a:custGeom>
                  <a:avLst/>
                  <a:gdLst>
                    <a:gd name="G0" fmla="+- 1309 0 0"/>
                    <a:gd name="G1" fmla="+- 21600 0 1309"/>
                    <a:gd name="G2" fmla="+- 21600 0 130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309" y="10800"/>
                      </a:moveTo>
                      <a:cubicBezTo>
                        <a:pt x="1309" y="16042"/>
                        <a:pt x="5558" y="20291"/>
                        <a:pt x="10800" y="20291"/>
                      </a:cubicBezTo>
                      <a:cubicBezTo>
                        <a:pt x="16042" y="20291"/>
                        <a:pt x="20291" y="16042"/>
                        <a:pt x="20291" y="10800"/>
                      </a:cubicBezTo>
                      <a:cubicBezTo>
                        <a:pt x="20291" y="5558"/>
                        <a:pt x="16042" y="1309"/>
                        <a:pt x="10800" y="1309"/>
                      </a:cubicBezTo>
                      <a:cubicBezTo>
                        <a:pt x="5558" y="1309"/>
                        <a:pt x="1309" y="5558"/>
                        <a:pt x="1309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" name="Line 6"/>
                <p:cNvSpPr>
                  <a:spLocks noChangeShapeType="1"/>
                </p:cNvSpPr>
                <p:nvPr/>
              </p:nvSpPr>
              <p:spPr bwMode="auto">
                <a:xfrm flipH="1" flipV="1">
                  <a:off x="1584" y="912"/>
                  <a:ext cx="768" cy="624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2976" y="384"/>
                  <a:ext cx="0" cy="912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3504" y="1008"/>
                  <a:ext cx="816" cy="576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1284" y="2160"/>
                  <a:ext cx="864" cy="240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2256" y="2688"/>
                  <a:ext cx="288" cy="864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" name="Line 11"/>
                <p:cNvSpPr>
                  <a:spLocks noChangeShapeType="1"/>
                </p:cNvSpPr>
                <p:nvPr/>
              </p:nvSpPr>
              <p:spPr bwMode="auto">
                <a:xfrm>
                  <a:off x="3744" y="2160"/>
                  <a:ext cx="864" cy="288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" name="Line 12"/>
                <p:cNvSpPr>
                  <a:spLocks noChangeShapeType="1"/>
                </p:cNvSpPr>
                <p:nvPr/>
              </p:nvSpPr>
              <p:spPr bwMode="auto">
                <a:xfrm>
                  <a:off x="3312" y="2688"/>
                  <a:ext cx="432" cy="864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5" name="Text Box 14"/>
              <p:cNvSpPr txBox="1">
                <a:spLocks noChangeArrowheads="1"/>
              </p:cNvSpPr>
              <p:nvPr/>
            </p:nvSpPr>
            <p:spPr bwMode="auto">
              <a:xfrm>
                <a:off x="5715000" y="1797050"/>
                <a:ext cx="2438400" cy="336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600" b="1" dirty="0" smtClean="0">
                    <a:latin typeface="Arial Black" panose="020B0A04020102020204" pitchFamily="34" charset="0"/>
                  </a:rPr>
                  <a:t>Personal Values</a:t>
                </a:r>
                <a:endParaRPr lang="en-US" alt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96" name="Text Box 15"/>
              <p:cNvSpPr txBox="1">
                <a:spLocks noChangeArrowheads="1"/>
              </p:cNvSpPr>
              <p:nvPr/>
            </p:nvSpPr>
            <p:spPr bwMode="auto">
              <a:xfrm>
                <a:off x="431800" y="5261480"/>
                <a:ext cx="2317750" cy="573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en-US" sz="1600" b="1" dirty="0" smtClean="0">
                    <a:latin typeface="Arial Black" panose="020B0A04020102020204" pitchFamily="34" charset="0"/>
                  </a:rPr>
                  <a:t>Special </a:t>
                </a:r>
              </a:p>
              <a:p>
                <a:pPr algn="r"/>
                <a:r>
                  <a:rPr lang="en-US" altLang="en-US" sz="1600" b="1" dirty="0" smtClean="0">
                    <a:latin typeface="Arial Black" panose="020B0A04020102020204" pitchFamily="34" charset="0"/>
                  </a:rPr>
                  <a:t>Knowledge</a:t>
                </a:r>
                <a:endParaRPr lang="en-US" alt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97" name="Text Box 16"/>
              <p:cNvSpPr txBox="1">
                <a:spLocks noChangeArrowheads="1"/>
              </p:cNvSpPr>
              <p:nvPr/>
            </p:nvSpPr>
            <p:spPr bwMode="auto">
              <a:xfrm>
                <a:off x="6576537" y="5266802"/>
                <a:ext cx="2438400" cy="581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600" dirty="0">
                    <a:latin typeface="Arial Black" panose="020B0A04020102020204" pitchFamily="34" charset="0"/>
                  </a:rPr>
                  <a:t>Level of Responsibility</a:t>
                </a:r>
              </a:p>
            </p:txBody>
          </p:sp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518531" y="3152775"/>
                <a:ext cx="1801234" cy="573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1600" dirty="0">
                    <a:latin typeface="Arial Black" panose="020B0A04020102020204" pitchFamily="34" charset="0"/>
                  </a:rPr>
                  <a:t>Work Environment</a:t>
                </a:r>
              </a:p>
            </p:txBody>
          </p:sp>
          <p:sp>
            <p:nvSpPr>
              <p:cNvPr id="99" name="Text Box 19"/>
              <p:cNvSpPr txBox="1">
                <a:spLocks noChangeArrowheads="1"/>
              </p:cNvSpPr>
              <p:nvPr/>
            </p:nvSpPr>
            <p:spPr bwMode="auto">
              <a:xfrm>
                <a:off x="1676400" y="1797050"/>
                <a:ext cx="2438400" cy="336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600">
                    <a:latin typeface="Arial Black" panose="020B0A04020102020204" pitchFamily="34" charset="0"/>
                  </a:rPr>
                  <a:t>Types of People</a:t>
                </a:r>
              </a:p>
            </p:txBody>
          </p:sp>
          <p:sp>
            <p:nvSpPr>
              <p:cNvPr id="100" name="Text Box 20"/>
              <p:cNvSpPr txBox="1">
                <a:spLocks noChangeArrowheads="1"/>
              </p:cNvSpPr>
              <p:nvPr/>
            </p:nvSpPr>
            <p:spPr bwMode="auto">
              <a:xfrm>
                <a:off x="3961606" y="3497839"/>
                <a:ext cx="1423988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 altLang="en-US" b="1" dirty="0" smtClean="0">
                    <a:latin typeface="Helvetica" panose="020B0604020202020204" pitchFamily="34" charset="0"/>
                  </a:rPr>
                  <a:t>   </a:t>
                </a:r>
                <a:r>
                  <a:rPr lang="en-US" altLang="en-US" sz="2800" b="1" dirty="0" smtClean="0">
                    <a:latin typeface="Helvetica" panose="020B0604020202020204" pitchFamily="34" charset="0"/>
                  </a:rPr>
                  <a:t>SKILLS</a:t>
                </a:r>
                <a:endParaRPr lang="en-US" altLang="en-US" b="1" dirty="0">
                  <a:latin typeface="Helvetica" panose="020B0604020202020204" pitchFamily="34" charset="0"/>
                </a:endParaRPr>
              </a:p>
            </p:txBody>
          </p:sp>
        </p:grpSp>
      </p:grp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8351912" y="3189141"/>
            <a:ext cx="23626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 dirty="0" smtClean="0">
                <a:latin typeface="Arial Black" panose="020B0A04020102020204" pitchFamily="34" charset="0"/>
              </a:rPr>
              <a:t>Interests</a:t>
            </a:r>
            <a:endParaRPr lang="en-US" alt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 rot="10800000" flipV="1">
            <a:off x="0" y="1340286"/>
            <a:ext cx="12192000" cy="82550"/>
          </a:xfrm>
          <a:prstGeom prst="rect">
            <a:avLst/>
          </a:prstGeom>
          <a:solidFill>
            <a:srgbClr val="3FBCED"/>
          </a:soli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3FBCED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803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1448480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Examples</a:t>
            </a:r>
            <a:endParaRPr lang="en-US" altLang="en-US" sz="6600" kern="0" dirty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2195286" y="2497744"/>
            <a:ext cx="82637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Partner with your Supervisor/Manager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Manage Continuous Growth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Consider Priority Focus In Your Current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 smtClean="0"/>
              <a:t>Six Options </a:t>
            </a:r>
            <a:r>
              <a:rPr lang="en-US" altLang="en-US" sz="2400" dirty="0"/>
              <a:t>for Changing Roles and Positions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Current Job/Enrichment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Lateral or Downward moves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Vertical moves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Moves outside </a:t>
            </a:r>
            <a:r>
              <a:rPr lang="en-US" altLang="en-US" sz="2000" dirty="0" smtClean="0"/>
              <a:t>department or organization</a:t>
            </a:r>
            <a:endParaRPr lang="en-US" alt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-904876" y="506508"/>
            <a:ext cx="7753351" cy="933450"/>
            <a:chOff x="-904876" y="268127"/>
            <a:chExt cx="5214044" cy="933450"/>
          </a:xfrm>
        </p:grpSpPr>
        <p:sp>
          <p:nvSpPr>
            <p:cNvPr id="12" name="Flowchart: Terminator 11"/>
            <p:cNvSpPr/>
            <p:nvPr/>
          </p:nvSpPr>
          <p:spPr>
            <a:xfrm>
              <a:off x="-904876" y="268127"/>
              <a:ext cx="5214044" cy="933450"/>
            </a:xfrm>
            <a:prstGeom prst="flowChartTerminator">
              <a:avLst/>
            </a:prstGeom>
            <a:solidFill>
              <a:srgbClr val="3FBCED"/>
            </a:solidFill>
            <a:ln>
              <a:noFill/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itle 6"/>
            <p:cNvSpPr txBox="1">
              <a:spLocks/>
            </p:cNvSpPr>
            <p:nvPr/>
          </p:nvSpPr>
          <p:spPr bwMode="auto">
            <a:xfrm>
              <a:off x="-147957" y="441630"/>
              <a:ext cx="4379904" cy="586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b"/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3600" kern="0" dirty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Step </a:t>
              </a:r>
              <a:r>
                <a:rPr lang="en-US" altLang="en-US" sz="3600" kern="0" dirty="0" smtClean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2: Know Your Opportunities</a:t>
              </a:r>
              <a:endParaRPr lang="en-US" altLang="en-US" sz="3600" kern="0" dirty="0">
                <a:solidFill>
                  <a:schemeClr val="bg1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166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944530" y="2337926"/>
            <a:ext cx="1082765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 smtClean="0"/>
              <a:t>To </a:t>
            </a:r>
            <a:r>
              <a:rPr lang="en-US" altLang="en-US" sz="2400" dirty="0"/>
              <a:t>help you creatively consider career options, others will actually brainstorm ideas. Later evaluate their ideas and build on theirs to complete </a:t>
            </a:r>
            <a:r>
              <a:rPr lang="en-US" altLang="en-US" sz="2400" i="1" dirty="0"/>
              <a:t>My Future Career Wheel </a:t>
            </a:r>
            <a:r>
              <a:rPr lang="en-US" altLang="en-US" sz="2400" i="1" dirty="0" smtClean="0"/>
              <a:t>Worksheet.</a:t>
            </a:r>
            <a:endParaRPr lang="en-US" altLang="en-US" sz="2400" i="1" dirty="0"/>
          </a:p>
          <a:p>
            <a:pPr>
              <a:buNone/>
            </a:pPr>
            <a:r>
              <a:rPr lang="en-US" altLang="en-US" sz="2400" b="1" dirty="0"/>
              <a:t>Directions:</a:t>
            </a:r>
          </a:p>
          <a:p>
            <a:r>
              <a:rPr lang="en-US" altLang="en-US" sz="2400" dirty="0"/>
              <a:t>Appoint timekeeper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u="sng" dirty="0"/>
              <a:t>2 Minutes</a:t>
            </a:r>
            <a:r>
              <a:rPr lang="en-US" altLang="en-US" sz="2000" dirty="0"/>
              <a:t>: </a:t>
            </a:r>
            <a:r>
              <a:rPr lang="en-US" altLang="en-US" sz="2000" dirty="0">
                <a:cs typeface="Arial" panose="020B0604020202020204" pitchFamily="34" charset="0"/>
              </a:rPr>
              <a:t>Person briefly explains present position and the Top Three Elements from My Future Career Wheel Worksheet</a:t>
            </a:r>
            <a:endParaRPr lang="en-US" alt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u="sng" dirty="0"/>
              <a:t>5 Minutes</a:t>
            </a:r>
            <a:r>
              <a:rPr lang="en-US" altLang="en-US" sz="2000" dirty="0"/>
              <a:t>: Other team members brainstorm career ideas (refer to optional idea examples)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Rotate roles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-904876" y="506508"/>
            <a:ext cx="8086726" cy="933450"/>
            <a:chOff x="-904876" y="268127"/>
            <a:chExt cx="5438235" cy="933450"/>
          </a:xfrm>
        </p:grpSpPr>
        <p:sp>
          <p:nvSpPr>
            <p:cNvPr id="22" name="Flowchart: Terminator 21"/>
            <p:cNvSpPr/>
            <p:nvPr/>
          </p:nvSpPr>
          <p:spPr>
            <a:xfrm>
              <a:off x="-904876" y="268127"/>
              <a:ext cx="5438235" cy="933450"/>
            </a:xfrm>
            <a:prstGeom prst="flowChartTerminator">
              <a:avLst/>
            </a:prstGeom>
            <a:solidFill>
              <a:srgbClr val="3FBCED"/>
            </a:solidFill>
            <a:ln>
              <a:noFill/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itle 6"/>
            <p:cNvSpPr txBox="1">
              <a:spLocks/>
            </p:cNvSpPr>
            <p:nvPr/>
          </p:nvSpPr>
          <p:spPr bwMode="auto">
            <a:xfrm>
              <a:off x="-147958" y="441630"/>
              <a:ext cx="4585234" cy="586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b"/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3600" kern="0" dirty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Step </a:t>
              </a:r>
              <a:r>
                <a:rPr lang="en-US" altLang="en-US" sz="3600" kern="0" dirty="0" smtClean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3: </a:t>
              </a:r>
              <a:r>
                <a:rPr lang="en-US" altLang="en-US" sz="3600" kern="0" dirty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Plan Your Future Creatively</a:t>
              </a:r>
            </a:p>
          </p:txBody>
        </p:sp>
      </p:grpSp>
      <p:sp>
        <p:nvSpPr>
          <p:cNvPr id="25" name="Title 6"/>
          <p:cNvSpPr txBox="1">
            <a:spLocks/>
          </p:cNvSpPr>
          <p:nvPr/>
        </p:nvSpPr>
        <p:spPr bwMode="auto">
          <a:xfrm>
            <a:off x="757238" y="1419905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Career Idea Generation</a:t>
            </a:r>
            <a:endParaRPr lang="en-US" altLang="en-US" sz="6600" kern="0" dirty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15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1121434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Examples for </a:t>
            </a:r>
          </a:p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Development Activities</a:t>
            </a:r>
            <a:endParaRPr lang="en-US" altLang="en-US" sz="6600" kern="0" dirty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944530" y="2196676"/>
            <a:ext cx="108276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Special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Task Force/Liaison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Cross-Functional, Cross-business Unit Teams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Start-up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Training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Fix-it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Small Strategic Assignments</a:t>
            </a:r>
          </a:p>
        </p:txBody>
      </p:sp>
      <p:pic>
        <p:nvPicPr>
          <p:cNvPr id="11" name="Picture 8" descr="C:\Documents and Settings\Laura\Application Data\Microsoft\Media Catalog\Downloaded Clips\cl5d\j023408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500" y="2735572"/>
            <a:ext cx="3865263" cy="1914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2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1121434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600" kern="0" dirty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Examples for </a:t>
            </a:r>
            <a:endParaRPr lang="en-US" altLang="en-US" sz="6600" kern="0" dirty="0" smtClean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Nonprofit </a:t>
            </a:r>
            <a:r>
              <a:rPr lang="en-US" altLang="en-US" sz="6600" kern="0" dirty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Job Placements</a:t>
            </a: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190172" y="2448376"/>
            <a:ext cx="10914808" cy="2308324"/>
            <a:chOff x="1277192" y="2448376"/>
            <a:chExt cx="10914808" cy="2308324"/>
          </a:xfrm>
        </p:grpSpPr>
        <p:sp>
          <p:nvSpPr>
            <p:cNvPr id="2" name="Rectangle 1"/>
            <p:cNvSpPr/>
            <p:nvPr/>
          </p:nvSpPr>
          <p:spPr>
            <a:xfrm>
              <a:off x="1277192" y="2448376"/>
              <a:ext cx="471332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2400" dirty="0"/>
                <a:t>Fundraising/Development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2400" dirty="0"/>
                <a:t>Direct Services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2400" dirty="0"/>
                <a:t>Education/Community Outreach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2400" dirty="0"/>
                <a:t>Program Management/Support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2400" dirty="0" smtClean="0"/>
                <a:t>Marketing/Communications/ Public Relations</a:t>
              </a:r>
              <a:endParaRPr lang="en-US" sz="24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6096000" y="2452364"/>
              <a:ext cx="6096000" cy="193899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2400" dirty="0"/>
                <a:t>Finance/Administration/Operations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2400" dirty="0"/>
                <a:t>Advocacy/Government Relations/Government Affairs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2400" dirty="0"/>
                <a:t>Research/Data/Information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2400" dirty="0"/>
                <a:t>Member/Constituent Services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280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217098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My Future Career Wheel</a:t>
            </a:r>
            <a:endParaRPr lang="en-US" altLang="en-US" sz="6600" kern="0" dirty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1628540" y="1576252"/>
            <a:ext cx="8749367" cy="4887100"/>
            <a:chOff x="431800" y="1797050"/>
            <a:chExt cx="8583137" cy="4794250"/>
          </a:xfrm>
        </p:grpSpPr>
        <p:sp>
          <p:nvSpPr>
            <p:cNvPr id="92" name="Text Box 17"/>
            <p:cNvSpPr txBox="1">
              <a:spLocks noChangeArrowheads="1"/>
            </p:cNvSpPr>
            <p:nvPr/>
          </p:nvSpPr>
          <p:spPr bwMode="auto">
            <a:xfrm>
              <a:off x="3505200" y="6254750"/>
              <a:ext cx="24384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 smtClean="0">
                  <a:latin typeface="Arial Black" panose="020B0A04020102020204" pitchFamily="34" charset="0"/>
                </a:rPr>
                <a:t>Location/Region</a:t>
              </a:r>
              <a:endParaRPr lang="en-US" altLang="en-US" sz="1600" dirty="0">
                <a:latin typeface="Arial Black" panose="020B0A04020102020204" pitchFamily="34" charset="0"/>
              </a:endParaRPr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431800" y="1797050"/>
              <a:ext cx="8583137" cy="4376738"/>
              <a:chOff x="431800" y="1797050"/>
              <a:chExt cx="8583137" cy="4376738"/>
            </a:xfrm>
          </p:grpSpPr>
          <p:grpSp>
            <p:nvGrpSpPr>
              <p:cNvPr id="94" name="Group 93"/>
              <p:cNvGrpSpPr>
                <a:grpSpLocks/>
              </p:cNvGrpSpPr>
              <p:nvPr/>
            </p:nvGrpSpPr>
            <p:grpSpPr bwMode="auto">
              <a:xfrm>
                <a:off x="2419350" y="1860550"/>
                <a:ext cx="4508500" cy="4313238"/>
                <a:chOff x="1104" y="336"/>
                <a:chExt cx="3696" cy="3408"/>
              </a:xfrm>
            </p:grpSpPr>
            <p:sp>
              <p:nvSpPr>
                <p:cNvPr id="101" name="AutoShape 4"/>
                <p:cNvSpPr>
                  <a:spLocks noChangeArrowheads="1"/>
                </p:cNvSpPr>
                <p:nvPr/>
              </p:nvSpPr>
              <p:spPr bwMode="auto">
                <a:xfrm>
                  <a:off x="1104" y="336"/>
                  <a:ext cx="3696" cy="3408"/>
                </a:xfrm>
                <a:custGeom>
                  <a:avLst/>
                  <a:gdLst>
                    <a:gd name="G0" fmla="+- 789 0 0"/>
                    <a:gd name="G1" fmla="+- 21600 0 789"/>
                    <a:gd name="G2" fmla="+- 21600 0 78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789" y="10800"/>
                      </a:moveTo>
                      <a:cubicBezTo>
                        <a:pt x="789" y="16329"/>
                        <a:pt x="5271" y="20811"/>
                        <a:pt x="10800" y="20811"/>
                      </a:cubicBezTo>
                      <a:cubicBezTo>
                        <a:pt x="16329" y="20811"/>
                        <a:pt x="20811" y="16329"/>
                        <a:pt x="20811" y="10800"/>
                      </a:cubicBezTo>
                      <a:cubicBezTo>
                        <a:pt x="20811" y="5271"/>
                        <a:pt x="16329" y="789"/>
                        <a:pt x="10800" y="789"/>
                      </a:cubicBezTo>
                      <a:cubicBezTo>
                        <a:pt x="5271" y="789"/>
                        <a:pt x="789" y="5271"/>
                        <a:pt x="789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2" name="AutoShape 5"/>
                <p:cNvSpPr>
                  <a:spLocks noChangeArrowheads="1"/>
                </p:cNvSpPr>
                <p:nvPr/>
              </p:nvSpPr>
              <p:spPr bwMode="auto">
                <a:xfrm>
                  <a:off x="2121" y="1296"/>
                  <a:ext cx="1671" cy="1504"/>
                </a:xfrm>
                <a:custGeom>
                  <a:avLst/>
                  <a:gdLst>
                    <a:gd name="G0" fmla="+- 1309 0 0"/>
                    <a:gd name="G1" fmla="+- 21600 0 1309"/>
                    <a:gd name="G2" fmla="+- 21600 0 1309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309" y="10800"/>
                      </a:moveTo>
                      <a:cubicBezTo>
                        <a:pt x="1309" y="16042"/>
                        <a:pt x="5558" y="20291"/>
                        <a:pt x="10800" y="20291"/>
                      </a:cubicBezTo>
                      <a:cubicBezTo>
                        <a:pt x="16042" y="20291"/>
                        <a:pt x="20291" y="16042"/>
                        <a:pt x="20291" y="10800"/>
                      </a:cubicBezTo>
                      <a:cubicBezTo>
                        <a:pt x="20291" y="5558"/>
                        <a:pt x="16042" y="1309"/>
                        <a:pt x="10800" y="1309"/>
                      </a:cubicBezTo>
                      <a:cubicBezTo>
                        <a:pt x="5558" y="1309"/>
                        <a:pt x="1309" y="5558"/>
                        <a:pt x="1309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" name="Line 6"/>
                <p:cNvSpPr>
                  <a:spLocks noChangeShapeType="1"/>
                </p:cNvSpPr>
                <p:nvPr/>
              </p:nvSpPr>
              <p:spPr bwMode="auto">
                <a:xfrm flipH="1" flipV="1">
                  <a:off x="1584" y="912"/>
                  <a:ext cx="768" cy="624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2976" y="384"/>
                  <a:ext cx="0" cy="912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3504" y="1008"/>
                  <a:ext cx="816" cy="576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1284" y="2160"/>
                  <a:ext cx="864" cy="240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2256" y="2688"/>
                  <a:ext cx="288" cy="864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" name="Line 11"/>
                <p:cNvSpPr>
                  <a:spLocks noChangeShapeType="1"/>
                </p:cNvSpPr>
                <p:nvPr/>
              </p:nvSpPr>
              <p:spPr bwMode="auto">
                <a:xfrm>
                  <a:off x="3744" y="2160"/>
                  <a:ext cx="864" cy="288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" name="Line 12"/>
                <p:cNvSpPr>
                  <a:spLocks noChangeShapeType="1"/>
                </p:cNvSpPr>
                <p:nvPr/>
              </p:nvSpPr>
              <p:spPr bwMode="auto">
                <a:xfrm>
                  <a:off x="3312" y="2688"/>
                  <a:ext cx="432" cy="864"/>
                </a:xfrm>
                <a:prstGeom prst="line">
                  <a:avLst/>
                </a:prstGeom>
                <a:noFill/>
                <a:ln w="349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5" name="Text Box 14"/>
              <p:cNvSpPr txBox="1">
                <a:spLocks noChangeArrowheads="1"/>
              </p:cNvSpPr>
              <p:nvPr/>
            </p:nvSpPr>
            <p:spPr bwMode="auto">
              <a:xfrm>
                <a:off x="5715000" y="1797050"/>
                <a:ext cx="2438400" cy="336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600" b="1" dirty="0" smtClean="0">
                    <a:latin typeface="Arial Black" panose="020B0A04020102020204" pitchFamily="34" charset="0"/>
                  </a:rPr>
                  <a:t>Personal Values</a:t>
                </a:r>
                <a:endParaRPr lang="en-US" alt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96" name="Text Box 15"/>
              <p:cNvSpPr txBox="1">
                <a:spLocks noChangeArrowheads="1"/>
              </p:cNvSpPr>
              <p:nvPr/>
            </p:nvSpPr>
            <p:spPr bwMode="auto">
              <a:xfrm>
                <a:off x="431800" y="5261480"/>
                <a:ext cx="2317750" cy="573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en-US" sz="1600" b="1" dirty="0" smtClean="0">
                    <a:latin typeface="Arial Black" panose="020B0A04020102020204" pitchFamily="34" charset="0"/>
                  </a:rPr>
                  <a:t>Special </a:t>
                </a:r>
              </a:p>
              <a:p>
                <a:pPr algn="r"/>
                <a:r>
                  <a:rPr lang="en-US" altLang="en-US" sz="1600" b="1" dirty="0" smtClean="0">
                    <a:latin typeface="Arial Black" panose="020B0A04020102020204" pitchFamily="34" charset="0"/>
                  </a:rPr>
                  <a:t>Knowledge</a:t>
                </a:r>
                <a:endParaRPr lang="en-US" altLang="en-US" sz="1600" b="1" dirty="0">
                  <a:latin typeface="Arial Black" panose="020B0A04020102020204" pitchFamily="34" charset="0"/>
                </a:endParaRPr>
              </a:p>
            </p:txBody>
          </p:sp>
          <p:sp>
            <p:nvSpPr>
              <p:cNvPr id="97" name="Text Box 16"/>
              <p:cNvSpPr txBox="1">
                <a:spLocks noChangeArrowheads="1"/>
              </p:cNvSpPr>
              <p:nvPr/>
            </p:nvSpPr>
            <p:spPr bwMode="auto">
              <a:xfrm>
                <a:off x="6576537" y="5266802"/>
                <a:ext cx="2438400" cy="581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600" dirty="0">
                    <a:latin typeface="Arial Black" panose="020B0A04020102020204" pitchFamily="34" charset="0"/>
                  </a:rPr>
                  <a:t>Level of Responsibility</a:t>
                </a:r>
              </a:p>
            </p:txBody>
          </p:sp>
          <p:sp>
            <p:nvSpPr>
              <p:cNvPr id="98" name="Text Box 18"/>
              <p:cNvSpPr txBox="1">
                <a:spLocks noChangeArrowheads="1"/>
              </p:cNvSpPr>
              <p:nvPr/>
            </p:nvSpPr>
            <p:spPr bwMode="auto">
              <a:xfrm>
                <a:off x="518531" y="3152775"/>
                <a:ext cx="1801234" cy="573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1600" dirty="0">
                    <a:latin typeface="Arial Black" panose="020B0A04020102020204" pitchFamily="34" charset="0"/>
                  </a:rPr>
                  <a:t>Work Environment</a:t>
                </a:r>
              </a:p>
            </p:txBody>
          </p:sp>
          <p:sp>
            <p:nvSpPr>
              <p:cNvPr id="99" name="Text Box 19"/>
              <p:cNvSpPr txBox="1">
                <a:spLocks noChangeArrowheads="1"/>
              </p:cNvSpPr>
              <p:nvPr/>
            </p:nvSpPr>
            <p:spPr bwMode="auto">
              <a:xfrm>
                <a:off x="1676400" y="1797050"/>
                <a:ext cx="2438400" cy="336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600">
                    <a:latin typeface="Arial Black" panose="020B0A04020102020204" pitchFamily="34" charset="0"/>
                  </a:rPr>
                  <a:t>Types of People</a:t>
                </a:r>
              </a:p>
            </p:txBody>
          </p:sp>
          <p:sp>
            <p:nvSpPr>
              <p:cNvPr id="100" name="Text Box 20"/>
              <p:cNvSpPr txBox="1">
                <a:spLocks noChangeArrowheads="1"/>
              </p:cNvSpPr>
              <p:nvPr/>
            </p:nvSpPr>
            <p:spPr bwMode="auto">
              <a:xfrm>
                <a:off x="3961606" y="3497839"/>
                <a:ext cx="1423988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 altLang="en-US" b="1" dirty="0" smtClean="0">
                    <a:latin typeface="Helvetica" panose="020B0604020202020204" pitchFamily="34" charset="0"/>
                  </a:rPr>
                  <a:t>   </a:t>
                </a:r>
                <a:r>
                  <a:rPr lang="en-US" altLang="en-US" sz="2800" b="1" dirty="0" smtClean="0">
                    <a:latin typeface="Helvetica" panose="020B0604020202020204" pitchFamily="34" charset="0"/>
                  </a:rPr>
                  <a:t>SKILLS</a:t>
                </a:r>
                <a:endParaRPr lang="en-US" altLang="en-US" b="1" dirty="0">
                  <a:latin typeface="Helvetica" panose="020B0604020202020204" pitchFamily="34" charset="0"/>
                </a:endParaRPr>
              </a:p>
            </p:txBody>
          </p:sp>
        </p:grpSp>
      </p:grp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8351912" y="3189141"/>
            <a:ext cx="23626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b="1" dirty="0" smtClean="0">
                <a:latin typeface="Arial Black" panose="020B0A04020102020204" pitchFamily="34" charset="0"/>
              </a:rPr>
              <a:t>Interests</a:t>
            </a:r>
            <a:endParaRPr lang="en-US" altLang="en-US" sz="1600" b="1" dirty="0">
              <a:latin typeface="Arial Black" panose="020B0A04020102020204" pitchFamily="34" charset="0"/>
            </a:endParaRP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 rot="10800000" flipV="1">
            <a:off x="0" y="1340286"/>
            <a:ext cx="12192000" cy="82550"/>
          </a:xfrm>
          <a:prstGeom prst="rect">
            <a:avLst/>
          </a:prstGeom>
          <a:solidFill>
            <a:srgbClr val="3FBCED"/>
          </a:soli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3FBCED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78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510933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80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The 3 P’s/Overview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82394" y="1735059"/>
            <a:ext cx="88272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en-US" sz="2400" b="1" u="sng" dirty="0" smtClean="0">
                <a:solidFill>
                  <a:srgbClr val="3FBCED"/>
                </a:solidFill>
              </a:rPr>
              <a:t>Purpose:</a:t>
            </a:r>
            <a:r>
              <a:rPr lang="en-US" altLang="en-US" sz="2400" b="1" dirty="0" smtClean="0">
                <a:solidFill>
                  <a:srgbClr val="3FBCED"/>
                </a:solidFill>
              </a:rPr>
              <a:t> </a:t>
            </a:r>
            <a:r>
              <a:rPr lang="en-US" altLang="en-US" sz="2400" dirty="0" smtClean="0"/>
              <a:t>Learn </a:t>
            </a:r>
            <a:r>
              <a:rPr lang="en-US" altLang="en-US" sz="2400" dirty="0"/>
              <a:t>ways to build your career capacity to leverage your human capital in an ever changing </a:t>
            </a:r>
            <a:r>
              <a:rPr lang="en-US" altLang="en-US" sz="2400" dirty="0" smtClean="0"/>
              <a:t>environment</a:t>
            </a:r>
            <a:endParaRPr lang="en-US" altLang="en-US" sz="2400" dirty="0"/>
          </a:p>
          <a:p>
            <a:pPr>
              <a:buNone/>
            </a:pPr>
            <a:endParaRPr lang="en-US" altLang="en-US" sz="2400" u="sng" dirty="0" smtClean="0"/>
          </a:p>
          <a:p>
            <a:pPr>
              <a:buNone/>
            </a:pPr>
            <a:r>
              <a:rPr lang="en-US" altLang="en-US" sz="2400" b="1" u="sng" dirty="0" smtClean="0">
                <a:solidFill>
                  <a:srgbClr val="3FBCED"/>
                </a:solidFill>
              </a:rPr>
              <a:t>Process:</a:t>
            </a:r>
            <a:r>
              <a:rPr lang="en-US" altLang="en-US" sz="2400" b="1" dirty="0">
                <a:solidFill>
                  <a:srgbClr val="3FBCED"/>
                </a:solidFill>
              </a:rPr>
              <a:t> </a:t>
            </a:r>
            <a:r>
              <a:rPr lang="en-US" altLang="en-US" sz="2400" dirty="0" smtClean="0"/>
              <a:t>Highly </a:t>
            </a:r>
            <a:r>
              <a:rPr lang="en-US" altLang="en-US" sz="2400" dirty="0"/>
              <a:t>interactive program, fantasy activity, handout packet, assessment tools, small and large group discussions and activities, </a:t>
            </a:r>
            <a:r>
              <a:rPr lang="en-US" altLang="en-US" sz="2400" dirty="0" smtClean="0"/>
              <a:t>brainstorming</a:t>
            </a:r>
            <a:endParaRPr lang="en-US" altLang="en-US" sz="2400" dirty="0"/>
          </a:p>
          <a:p>
            <a:pPr>
              <a:buNone/>
            </a:pPr>
            <a:endParaRPr lang="en-US" altLang="en-US" sz="2400" u="sng" dirty="0" smtClean="0"/>
          </a:p>
          <a:p>
            <a:pPr>
              <a:buNone/>
            </a:pPr>
            <a:r>
              <a:rPr lang="en-US" altLang="en-US" sz="2400" b="1" u="sng" dirty="0" smtClean="0">
                <a:solidFill>
                  <a:srgbClr val="3FBCED"/>
                </a:solidFill>
              </a:rPr>
              <a:t>Payoff:</a:t>
            </a:r>
            <a:r>
              <a:rPr lang="en-US" altLang="en-US" sz="2400" b="1" dirty="0">
                <a:solidFill>
                  <a:srgbClr val="3FBCED"/>
                </a:solidFill>
              </a:rPr>
              <a:t> </a:t>
            </a:r>
            <a:r>
              <a:rPr lang="en-US" altLang="en-US" sz="2400" dirty="0" smtClean="0"/>
              <a:t>You </a:t>
            </a:r>
            <a:r>
              <a:rPr lang="en-US" altLang="en-US" sz="2400" dirty="0"/>
              <a:t>will be prepared to position yourself best to maximize your satisfaction and career potential now and in the </a:t>
            </a:r>
            <a:r>
              <a:rPr lang="en-US" altLang="en-US" sz="2400" dirty="0" smtClean="0"/>
              <a:t>future</a:t>
            </a:r>
            <a:endParaRPr lang="en-US" altLang="en-US" sz="2400" dirty="0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pic>
        <p:nvPicPr>
          <p:cNvPr id="1026" name="Picture 2" descr="https://dawebber.files.wordpress.com/2013/09/career-path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012" y="3739896"/>
            <a:ext cx="2279988" cy="170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27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510933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80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Your Feedback: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19698" y="1905737"/>
            <a:ext cx="775260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en-US" sz="6600" dirty="0" smtClean="0"/>
              <a:t>“I learned today…”</a:t>
            </a:r>
          </a:p>
          <a:p>
            <a:pPr algn="ctr">
              <a:buNone/>
            </a:pPr>
            <a:r>
              <a:rPr lang="en-US" altLang="en-US" sz="3200" dirty="0" smtClean="0"/>
              <a:t> </a:t>
            </a:r>
            <a:endParaRPr lang="en-US" altLang="en-US" sz="6600" dirty="0"/>
          </a:p>
          <a:p>
            <a:pPr algn="ctr">
              <a:buNone/>
            </a:pPr>
            <a:r>
              <a:rPr lang="en-US" altLang="en-US" sz="6600" dirty="0" smtClean="0"/>
              <a:t>“I became aware of…”</a:t>
            </a:r>
            <a:endParaRPr lang="en-US" altLang="en-US" sz="6600" dirty="0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pic>
        <p:nvPicPr>
          <p:cNvPr id="1026" name="Picture 2" descr="Thinking march 5 the heart of the matter clip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4" y="3100778"/>
            <a:ext cx="2170600" cy="282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86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65791" y="509661"/>
            <a:ext cx="10515600" cy="93878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8800" b="1" dirty="0" smtClean="0"/>
              <a:t>Thank You!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6600" b="1" i="1" dirty="0" smtClean="0">
                <a:solidFill>
                  <a:srgbClr val="666766"/>
                </a:solidFill>
              </a:rPr>
              <a:t>Enjoy the rest of your conference experience!</a:t>
            </a:r>
            <a:endParaRPr lang="en-US" sz="6600" b="1" i="1" dirty="0">
              <a:solidFill>
                <a:srgbClr val="66676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41"/>
          <a:stretch/>
        </p:blipFill>
        <p:spPr>
          <a:xfrm>
            <a:off x="3276600" y="4161980"/>
            <a:ext cx="4801916" cy="150727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965791" y="5990379"/>
            <a:ext cx="10515600" cy="93878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 smtClean="0"/>
              <a:t>escne.org </a:t>
            </a:r>
            <a:r>
              <a:rPr lang="en-US" sz="3600" dirty="0" smtClean="0"/>
              <a:t>• </a:t>
            </a:r>
            <a:r>
              <a:rPr lang="en-US" sz="3600" b="1" dirty="0" smtClean="0"/>
              <a:t>facebook.com/ESCNE </a:t>
            </a:r>
            <a:r>
              <a:rPr lang="en-US" sz="3600" dirty="0"/>
              <a:t>• </a:t>
            </a:r>
            <a:r>
              <a:rPr lang="en-US" sz="3600" b="1" dirty="0" smtClean="0"/>
              <a:t>twitter.com/</a:t>
            </a:r>
            <a:r>
              <a:rPr lang="en-US" sz="3600" b="1" dirty="0" err="1" smtClean="0"/>
              <a:t>escne</a:t>
            </a:r>
            <a:endParaRPr lang="en-US" sz="3600" b="1" dirty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 rot="10800000" flipV="1">
            <a:off x="1807549" y="3753991"/>
            <a:ext cx="8832084" cy="82550"/>
          </a:xfrm>
          <a:prstGeom prst="rect">
            <a:avLst/>
          </a:prstGeom>
          <a:gradFill flip="none" rotWithShape="1">
            <a:gsLst>
              <a:gs pos="85000">
                <a:srgbClr val="A6DFF6"/>
              </a:gs>
              <a:gs pos="100000">
                <a:srgbClr val="FFFFFF"/>
              </a:gs>
              <a:gs pos="0">
                <a:schemeClr val="accent1">
                  <a:lumMod val="5000"/>
                  <a:lumOff val="95000"/>
                </a:schemeClr>
              </a:gs>
              <a:gs pos="48000">
                <a:srgbClr val="3FBCED"/>
              </a:gs>
            </a:gsLst>
            <a:lin ang="0" scaled="1"/>
            <a:tileRect/>
          </a:gra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473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BC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 bwMode="auto">
          <a:xfrm>
            <a:off x="757238" y="1835944"/>
            <a:ext cx="10677525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6600" kern="0" dirty="0" smtClean="0">
                <a:solidFill>
                  <a:schemeClr val="bg1"/>
                </a:solidFill>
                <a:ea typeface="Ebrima" panose="02000000000000000000" pitchFamily="2" charset="0"/>
                <a:cs typeface="Ebrima" panose="02000000000000000000" pitchFamily="2" charset="0"/>
              </a:rPr>
              <a:t>Welcome!</a:t>
            </a:r>
            <a:endParaRPr lang="en-US" altLang="en-US" sz="16600" kern="0" dirty="0" smtClean="0">
              <a:solidFill>
                <a:schemeClr val="bg1"/>
              </a:solidFill>
              <a:cs typeface="Myriad Arabic" panose="01010101010101010101" pitchFamily="50" charset="-78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 rot="10800000" flipV="1">
            <a:off x="0" y="655638"/>
            <a:ext cx="12192000" cy="82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474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bigw.com.au/p/WCC100000000263172/prdImages/GALLERY/zoomImg/0/?context=bWFzdGVyfGltYWdlc3w1MTI2MnxpbWFnZS9qcGVnfGltYWdlcy9oZjIvaGIxLzEwNjcwMzExODMzNjMwLmpwZ3w3YjJjYmQ0OGQxOTJiZmMwYjdjMTBlY2U3NmM4OTI5YjY0ODZlMzNkOWU0MjVkZTUxMGU2Njk5NTM4NDlmYjZ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0" t="1090" r="27379" b="13505"/>
          <a:stretch/>
        </p:blipFill>
        <p:spPr bwMode="auto">
          <a:xfrm>
            <a:off x="-18662" y="56983"/>
            <a:ext cx="2696544" cy="5392096"/>
          </a:xfrm>
          <a:prstGeom prst="flowChart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510933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80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Fantasy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53303" y="1586553"/>
            <a:ext cx="88367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3FBCED"/>
                </a:solidFill>
              </a:rPr>
              <a:t>Situation</a:t>
            </a:r>
            <a:endParaRPr lang="en-US" sz="2400" u="sng" dirty="0">
              <a:solidFill>
                <a:srgbClr val="3FBCED"/>
              </a:solidFill>
            </a:endParaRPr>
          </a:p>
          <a:p>
            <a:r>
              <a:rPr lang="en-US" sz="2400" dirty="0" smtClean="0"/>
              <a:t>I </a:t>
            </a:r>
            <a:r>
              <a:rPr lang="en-US" sz="2400" dirty="0"/>
              <a:t>am your </a:t>
            </a:r>
            <a:r>
              <a:rPr lang="en-US" sz="2400" dirty="0" smtClean="0"/>
              <a:t>“Fairy Godmother</a:t>
            </a:r>
            <a:r>
              <a:rPr lang="en-US" sz="2400" dirty="0"/>
              <a:t>” and have given you </a:t>
            </a:r>
            <a:r>
              <a:rPr lang="en-US" sz="2400" dirty="0" smtClean="0"/>
              <a:t>the </a:t>
            </a:r>
            <a:r>
              <a:rPr lang="en-US" sz="2400" dirty="0"/>
              <a:t>EDUCATION, MONEY, and EXPERIENCE to do whatever you </a:t>
            </a:r>
            <a:r>
              <a:rPr lang="en-US" sz="2400" dirty="0" smtClean="0"/>
              <a:t>want – </a:t>
            </a:r>
            <a:r>
              <a:rPr lang="en-US" sz="2400" b="1" dirty="0" smtClean="0"/>
              <a:t>except retire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sz="2400" u="sng" dirty="0" smtClean="0"/>
          </a:p>
          <a:p>
            <a:r>
              <a:rPr lang="en-US" sz="2400" b="1" u="sng" dirty="0" smtClean="0">
                <a:solidFill>
                  <a:srgbClr val="3FBCED"/>
                </a:solidFill>
              </a:rPr>
              <a:t>Answer</a:t>
            </a:r>
            <a:endParaRPr lang="en-US" sz="2400" b="1" dirty="0">
              <a:solidFill>
                <a:srgbClr val="3FBCED"/>
              </a:solidFill>
            </a:endParaRPr>
          </a:p>
          <a:p>
            <a:r>
              <a:rPr lang="en-US" sz="2400" dirty="0" smtClean="0"/>
              <a:t>So, what </a:t>
            </a:r>
            <a:r>
              <a:rPr lang="en-US" sz="2400" dirty="0"/>
              <a:t>would you do</a:t>
            </a:r>
            <a:r>
              <a:rPr lang="en-US" sz="2400" dirty="0" smtClean="0"/>
              <a:t>? </a:t>
            </a:r>
            <a:r>
              <a:rPr lang="en-US" sz="2400" b="1" dirty="0">
                <a:solidFill>
                  <a:srgbClr val="EE44F5"/>
                </a:solidFill>
              </a:rPr>
              <a:t>Be creative!</a:t>
            </a:r>
          </a:p>
          <a:p>
            <a:endParaRPr lang="en-US" sz="2400" b="1" dirty="0"/>
          </a:p>
          <a:p>
            <a:r>
              <a:rPr lang="en-US" sz="2400" b="1" u="sng" dirty="0" smtClean="0">
                <a:solidFill>
                  <a:srgbClr val="3FBCED"/>
                </a:solidFill>
              </a:rPr>
              <a:t>Write</a:t>
            </a:r>
            <a:endParaRPr lang="en-US" sz="2400" b="1" dirty="0">
              <a:solidFill>
                <a:srgbClr val="3FBCED"/>
              </a:solidFill>
            </a:endParaRPr>
          </a:p>
          <a:p>
            <a:r>
              <a:rPr lang="en-US" sz="2400" dirty="0" smtClean="0"/>
              <a:t>Transfer to your </a:t>
            </a:r>
            <a:r>
              <a:rPr lang="en-US" sz="2400" i="1" dirty="0" smtClean="0"/>
              <a:t>My </a:t>
            </a:r>
            <a:r>
              <a:rPr lang="en-US" sz="2400" i="1" dirty="0"/>
              <a:t>Future Career Wheel </a:t>
            </a:r>
            <a:r>
              <a:rPr lang="en-US" sz="2400" i="1" dirty="0" smtClean="0"/>
              <a:t>Worksheet.</a:t>
            </a:r>
            <a:endParaRPr lang="en-US" sz="2400" i="1" dirty="0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pic>
        <p:nvPicPr>
          <p:cNvPr id="1030" name="Picture 6" descr="http://vignette1.wikia.nocookie.net/howrse/images/7/77/Arabian_Unicorn_-_Light_Gray.png/revision/latest?cb=201211100426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107705" y="3828569"/>
            <a:ext cx="1933395" cy="193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22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510933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80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The 3 P’s/Overview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82394" y="1735059"/>
            <a:ext cx="88272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en-US" sz="2400" b="1" u="sng" dirty="0" smtClean="0">
                <a:solidFill>
                  <a:srgbClr val="3FBCED"/>
                </a:solidFill>
              </a:rPr>
              <a:t>Purpose:</a:t>
            </a:r>
            <a:r>
              <a:rPr lang="en-US" altLang="en-US" sz="2400" b="1" dirty="0" smtClean="0">
                <a:solidFill>
                  <a:srgbClr val="3FBCED"/>
                </a:solidFill>
              </a:rPr>
              <a:t> </a:t>
            </a:r>
            <a:r>
              <a:rPr lang="en-US" altLang="en-US" sz="2400" dirty="0" smtClean="0"/>
              <a:t>Learn </a:t>
            </a:r>
            <a:r>
              <a:rPr lang="en-US" altLang="en-US" sz="2400" dirty="0"/>
              <a:t>ways to build your career capacity to leverage your human capital in an ever changing </a:t>
            </a:r>
            <a:r>
              <a:rPr lang="en-US" altLang="en-US" sz="2400" dirty="0" smtClean="0"/>
              <a:t>environment</a:t>
            </a:r>
            <a:endParaRPr lang="en-US" altLang="en-US" sz="2400" dirty="0"/>
          </a:p>
          <a:p>
            <a:pPr>
              <a:buNone/>
            </a:pPr>
            <a:endParaRPr lang="en-US" altLang="en-US" sz="2400" u="sng" dirty="0" smtClean="0"/>
          </a:p>
          <a:p>
            <a:pPr>
              <a:buNone/>
            </a:pPr>
            <a:r>
              <a:rPr lang="en-US" altLang="en-US" sz="2400" b="1" u="sng" dirty="0" smtClean="0">
                <a:solidFill>
                  <a:srgbClr val="3FBCED"/>
                </a:solidFill>
              </a:rPr>
              <a:t>Process:</a:t>
            </a:r>
            <a:r>
              <a:rPr lang="en-US" altLang="en-US" sz="2400" b="1" dirty="0">
                <a:solidFill>
                  <a:srgbClr val="3FBCED"/>
                </a:solidFill>
              </a:rPr>
              <a:t> </a:t>
            </a:r>
            <a:r>
              <a:rPr lang="en-US" altLang="en-US" sz="2400" dirty="0" smtClean="0"/>
              <a:t>Highly </a:t>
            </a:r>
            <a:r>
              <a:rPr lang="en-US" altLang="en-US" sz="2400" dirty="0"/>
              <a:t>interactive program, fantasy activity, handout packet, assessment tools, small and large group discussions and activities, </a:t>
            </a:r>
            <a:r>
              <a:rPr lang="en-US" altLang="en-US" sz="2400" dirty="0" smtClean="0"/>
              <a:t>brainstorming</a:t>
            </a:r>
            <a:endParaRPr lang="en-US" altLang="en-US" sz="2400" dirty="0"/>
          </a:p>
          <a:p>
            <a:pPr>
              <a:buNone/>
            </a:pPr>
            <a:endParaRPr lang="en-US" altLang="en-US" sz="2400" u="sng" dirty="0" smtClean="0"/>
          </a:p>
          <a:p>
            <a:pPr>
              <a:buNone/>
            </a:pPr>
            <a:r>
              <a:rPr lang="en-US" altLang="en-US" sz="2400" b="1" u="sng" dirty="0" smtClean="0">
                <a:solidFill>
                  <a:srgbClr val="3FBCED"/>
                </a:solidFill>
              </a:rPr>
              <a:t>Payoff:</a:t>
            </a:r>
            <a:r>
              <a:rPr lang="en-US" altLang="en-US" sz="2400" b="1" dirty="0">
                <a:solidFill>
                  <a:srgbClr val="3FBCED"/>
                </a:solidFill>
              </a:rPr>
              <a:t> </a:t>
            </a:r>
            <a:r>
              <a:rPr lang="en-US" altLang="en-US" sz="2400" dirty="0" smtClean="0"/>
              <a:t>You </a:t>
            </a:r>
            <a:r>
              <a:rPr lang="en-US" altLang="en-US" sz="2400" dirty="0"/>
              <a:t>will be prepared to position yourself best to maximize your satisfaction and career potential now and in the </a:t>
            </a:r>
            <a:r>
              <a:rPr lang="en-US" altLang="en-US" sz="2400" dirty="0" smtClean="0"/>
              <a:t>future</a:t>
            </a:r>
            <a:endParaRPr lang="en-US" altLang="en-US" sz="2400" dirty="0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pic>
        <p:nvPicPr>
          <p:cNvPr id="1026" name="Picture 2" descr="https://dawebber.files.wordpress.com/2013/09/career-path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2012" y="3739896"/>
            <a:ext cx="2279988" cy="170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75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 txBox="1">
            <a:spLocks/>
          </p:cNvSpPr>
          <p:nvPr/>
        </p:nvSpPr>
        <p:spPr bwMode="auto">
          <a:xfrm>
            <a:off x="757238" y="510933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80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Today’s Agenda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82393" y="1933575"/>
            <a:ext cx="8827213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600" dirty="0"/>
              <a:t>Welcome/Fantasy/Overview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600" dirty="0"/>
              <a:t>Plan A, Plan B,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600" dirty="0"/>
              <a:t>Step 1: Know Yourself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Values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Interests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/>
              <a:t> Step 2: </a:t>
            </a:r>
            <a:r>
              <a:rPr lang="en-US" altLang="en-US" sz="2600" dirty="0"/>
              <a:t>Know Your Opportunities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Inside your organization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World around you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Consider optional roles/positions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600" dirty="0"/>
              <a:t>Step 3: Plan Your Future Creatively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Brainstorming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en-US" sz="2000" dirty="0"/>
              <a:t>Draft </a:t>
            </a:r>
            <a:r>
              <a:rPr lang="en-US" altLang="en-US" sz="2000" i="1" dirty="0" smtClean="0"/>
              <a:t>My </a:t>
            </a:r>
            <a:r>
              <a:rPr lang="en-US" altLang="en-US" sz="2000" i="1" dirty="0"/>
              <a:t>Future Career </a:t>
            </a:r>
            <a:r>
              <a:rPr lang="en-US" altLang="en-US" sz="2000" i="1" dirty="0" smtClean="0"/>
              <a:t>Wheel Worksheet</a:t>
            </a:r>
            <a:endParaRPr lang="en-US" altLang="en-US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2400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5" t="-2333" r="-1405" b="-2333"/>
          <a:stretch>
            <a:fillRect/>
          </a:stretch>
        </p:blipFill>
        <p:spPr bwMode="auto">
          <a:xfrm>
            <a:off x="6975389" y="1950308"/>
            <a:ext cx="3888446" cy="309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 rot="10800000" flipV="1">
            <a:off x="0" y="1616360"/>
            <a:ext cx="12192000" cy="82550"/>
          </a:xfrm>
          <a:prstGeom prst="rect">
            <a:avLst/>
          </a:prstGeom>
          <a:solidFill>
            <a:srgbClr val="3FBCED"/>
          </a:solidFill>
          <a:ln>
            <a:noFill/>
          </a:ln>
          <a:extLst/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3FBCED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84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020997" y="2359787"/>
            <a:ext cx="5610133" cy="2539808"/>
            <a:chOff x="927021" y="2383086"/>
            <a:chExt cx="5610133" cy="2539808"/>
          </a:xfrm>
        </p:grpSpPr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927021" y="3846464"/>
              <a:ext cx="5397960" cy="1076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en-US" sz="2000" b="1" u="sng" dirty="0">
                  <a:solidFill>
                    <a:srgbClr val="3FBCED"/>
                  </a:solidFill>
                  <a:latin typeface="Arial" panose="020B0604020202020204" pitchFamily="34" charset="0"/>
                </a:rPr>
                <a:t>Plan A (today’s career)</a:t>
              </a:r>
            </a:p>
            <a:p>
              <a:pPr>
                <a:buFont typeface="Arial" panose="020B0604020202020204" pitchFamily="34" charset="0"/>
                <a:buChar char="1"/>
              </a:pPr>
              <a:r>
                <a:rPr lang="en-US" altLang="en-US" sz="2000" dirty="0">
                  <a:latin typeface="Arial" panose="020B0604020202020204" pitchFamily="34" charset="0"/>
                </a:rPr>
                <a:t>. Know yourself (values, interests, skills, etc.)</a:t>
              </a:r>
            </a:p>
            <a:p>
              <a:pPr>
                <a:buFont typeface="Arial" panose="020B0604020202020204" pitchFamily="34" charset="0"/>
                <a:buChar char="2"/>
              </a:pPr>
              <a:r>
                <a:rPr lang="en-US" altLang="en-US" sz="2000" dirty="0">
                  <a:latin typeface="Arial" panose="020B0604020202020204" pitchFamily="34" charset="0"/>
                </a:rPr>
                <a:t>. Know your opportunities</a:t>
              </a:r>
            </a:p>
            <a:p>
              <a:pPr>
                <a:buFont typeface="Arial" panose="020B0604020202020204" pitchFamily="34" charset="0"/>
                <a:buChar char="3"/>
              </a:pPr>
              <a:r>
                <a:rPr lang="en-US" altLang="en-US" sz="2000" dirty="0">
                  <a:latin typeface="Arial" panose="020B0604020202020204" pitchFamily="34" charset="0"/>
                </a:rPr>
                <a:t>. Plan your future creatively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3242388" y="3108252"/>
              <a:ext cx="2246180" cy="1095480"/>
              <a:chOff x="4024946" y="3542288"/>
              <a:chExt cx="2246180" cy="1095480"/>
            </a:xfrm>
          </p:grpSpPr>
          <p:sp>
            <p:nvSpPr>
              <p:cNvPr id="23" name="Text Box 14"/>
              <p:cNvSpPr txBox="1">
                <a:spLocks noChangeArrowheads="1"/>
              </p:cNvSpPr>
              <p:nvPr/>
            </p:nvSpPr>
            <p:spPr bwMode="auto">
              <a:xfrm>
                <a:off x="4024946" y="3542288"/>
                <a:ext cx="2246180" cy="1076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2000" b="1" u="sng" dirty="0">
                    <a:solidFill>
                      <a:srgbClr val="3FBCED"/>
                    </a:solidFill>
                    <a:latin typeface="Arial" panose="020B0604020202020204" pitchFamily="34" charset="0"/>
                  </a:rPr>
                  <a:t>Plan B (future)</a:t>
                </a:r>
              </a:p>
              <a:p>
                <a:endParaRPr lang="en-US" altLang="en-US" sz="2000" u="sng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>
                <a:off x="4585874" y="3871828"/>
                <a:ext cx="0" cy="7659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4586287" y="2383086"/>
              <a:ext cx="1950867" cy="1089807"/>
              <a:chOff x="5798283" y="3170371"/>
              <a:chExt cx="1950867" cy="1089807"/>
            </a:xfrm>
          </p:grpSpPr>
          <p:sp>
            <p:nvSpPr>
              <p:cNvPr id="28" name="Line 17"/>
              <p:cNvSpPr>
                <a:spLocks noChangeShapeType="1"/>
              </p:cNvSpPr>
              <p:nvPr/>
            </p:nvSpPr>
            <p:spPr bwMode="auto">
              <a:xfrm>
                <a:off x="6356974" y="3494328"/>
                <a:ext cx="0" cy="7658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Text Box 15"/>
              <p:cNvSpPr txBox="1">
                <a:spLocks noChangeArrowheads="1"/>
              </p:cNvSpPr>
              <p:nvPr/>
            </p:nvSpPr>
            <p:spPr bwMode="auto">
              <a:xfrm>
                <a:off x="5798283" y="3170371"/>
                <a:ext cx="1950867" cy="3896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 altLang="en-US" sz="2000" b="1" u="sng" dirty="0">
                    <a:solidFill>
                      <a:srgbClr val="3FBCED"/>
                    </a:solidFill>
                    <a:latin typeface="Arial" panose="020B0604020202020204" pitchFamily="34" charset="0"/>
                  </a:rPr>
                  <a:t>Plan C (future)</a:t>
                </a:r>
              </a:p>
              <a:p>
                <a:endParaRPr lang="en-US" altLang="en-US" u="sng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757238" y="301111"/>
            <a:ext cx="10677525" cy="2010332"/>
            <a:chOff x="757238" y="527596"/>
            <a:chExt cx="10677525" cy="2010332"/>
          </a:xfrm>
        </p:grpSpPr>
        <p:sp>
          <p:nvSpPr>
            <p:cNvPr id="15" name="Title 6"/>
            <p:cNvSpPr txBox="1">
              <a:spLocks/>
            </p:cNvSpPr>
            <p:nvPr/>
          </p:nvSpPr>
          <p:spPr bwMode="auto">
            <a:xfrm>
              <a:off x="757238" y="527596"/>
              <a:ext cx="10677525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b"/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6600" kern="0" dirty="0" smtClean="0">
                  <a:solidFill>
                    <a:srgbClr val="3FBCED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Taking Charge of Your Career:</a:t>
              </a:r>
              <a:endParaRPr lang="en-US" altLang="en-US" sz="6600" i="1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endParaRPr>
            </a:p>
          </p:txBody>
        </p:sp>
        <p:sp>
          <p:nvSpPr>
            <p:cNvPr id="32" name="Title 6"/>
            <p:cNvSpPr txBox="1">
              <a:spLocks/>
            </p:cNvSpPr>
            <p:nvPr/>
          </p:nvSpPr>
          <p:spPr bwMode="auto">
            <a:xfrm>
              <a:off x="757238" y="1394928"/>
              <a:ext cx="10677525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b"/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6600" i="1" kern="0" dirty="0" smtClean="0">
                  <a:solidFill>
                    <a:srgbClr val="3FBCED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The Process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16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631077" y="2894222"/>
            <a:ext cx="88272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>
              <a:buFontTx/>
              <a:buNone/>
            </a:pPr>
            <a:r>
              <a:rPr lang="en-US" altLang="en-US" sz="2400" b="1" dirty="0">
                <a:cs typeface="Arial" panose="020B0604020202020204" pitchFamily="34" charset="0"/>
              </a:rPr>
              <a:t>Directions:</a:t>
            </a:r>
            <a:endParaRPr lang="en-US" altLang="en-US" sz="2400" dirty="0">
              <a:cs typeface="Times New Roman" panose="02020603050405020304" pitchFamily="18" charset="0"/>
            </a:endParaRPr>
          </a:p>
          <a:p>
            <a:pPr marL="609600" indent="-609600">
              <a:buFontTx/>
              <a:buAutoNum type="arabicPeriod"/>
            </a:pPr>
            <a:r>
              <a:rPr lang="en-US" altLang="en-US" sz="2400" dirty="0">
                <a:cs typeface="Arial" panose="020B0604020202020204" pitchFamily="34" charset="0"/>
              </a:rPr>
              <a:t>Circle </a:t>
            </a:r>
            <a:r>
              <a:rPr lang="en-US" altLang="en-US" sz="2400" dirty="0" smtClean="0">
                <a:cs typeface="Arial" panose="020B0604020202020204" pitchFamily="34" charset="0"/>
              </a:rPr>
              <a:t>the 10 </a:t>
            </a:r>
            <a:r>
              <a:rPr lang="en-US" altLang="en-US" sz="2400" dirty="0">
                <a:cs typeface="Arial" panose="020B0604020202020204" pitchFamily="34" charset="0"/>
              </a:rPr>
              <a:t>most important values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400" dirty="0">
                <a:cs typeface="Arial" panose="020B0604020202020204" pitchFamily="34" charset="0"/>
              </a:rPr>
              <a:t>I</a:t>
            </a:r>
            <a:r>
              <a:rPr lang="en-US" altLang="en-US" sz="2400" dirty="0" smtClean="0">
                <a:cs typeface="Arial" panose="020B0604020202020204" pitchFamily="34" charset="0"/>
              </a:rPr>
              <a:t>dentify </a:t>
            </a:r>
            <a:r>
              <a:rPr lang="en-US" altLang="en-US" sz="2400" dirty="0">
                <a:cs typeface="Arial" panose="020B0604020202020204" pitchFamily="34" charset="0"/>
              </a:rPr>
              <a:t>the 3 most critical for </a:t>
            </a:r>
            <a:r>
              <a:rPr lang="en-US" altLang="en-US" sz="2400" dirty="0" smtClean="0">
                <a:cs typeface="Arial" panose="020B0604020202020204" pitchFamily="34" charset="0"/>
              </a:rPr>
              <a:t>you from </a:t>
            </a:r>
            <a:r>
              <a:rPr lang="en-US" altLang="en-US" sz="2400" dirty="0">
                <a:cs typeface="Arial" panose="020B0604020202020204" pitchFamily="34" charset="0"/>
              </a:rPr>
              <a:t>the </a:t>
            </a:r>
            <a:r>
              <a:rPr lang="en-US" altLang="en-US" sz="2400" dirty="0" smtClean="0">
                <a:cs typeface="Arial" panose="020B0604020202020204" pitchFamily="34" charset="0"/>
              </a:rPr>
              <a:t>10 </a:t>
            </a:r>
            <a:endParaRPr lang="en-US" altLang="en-US" sz="2400" dirty="0">
              <a:cs typeface="Arial" panose="020B060402020202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US" altLang="en-US" sz="2400" dirty="0">
                <a:cs typeface="Arial" panose="020B0604020202020204" pitchFamily="34" charset="0"/>
              </a:rPr>
              <a:t>Transfer to </a:t>
            </a:r>
            <a:r>
              <a:rPr lang="en-US" altLang="en-US" sz="2400" i="1" dirty="0">
                <a:cs typeface="Arial" panose="020B0604020202020204" pitchFamily="34" charset="0"/>
              </a:rPr>
              <a:t>My Future Career Wheel Worksheet</a:t>
            </a:r>
            <a:endParaRPr lang="en-US" altLang="en-US" sz="2400" i="1" dirty="0"/>
          </a:p>
          <a:p>
            <a:endParaRPr lang="en-US" altLang="en-US" sz="2400" dirty="0"/>
          </a:p>
        </p:txBody>
      </p:sp>
      <p:sp>
        <p:nvSpPr>
          <p:cNvPr id="14" name="Title 6"/>
          <p:cNvSpPr txBox="1">
            <a:spLocks/>
          </p:cNvSpPr>
          <p:nvPr/>
        </p:nvSpPr>
        <p:spPr bwMode="auto">
          <a:xfrm>
            <a:off x="757236" y="1623489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Personal Values Assessment</a:t>
            </a:r>
            <a:endParaRPr lang="en-US" altLang="en-US" sz="6600" kern="0" dirty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-904876" y="516033"/>
            <a:ext cx="5867401" cy="933450"/>
            <a:chOff x="-904876" y="268127"/>
            <a:chExt cx="5867401" cy="933450"/>
          </a:xfrm>
        </p:grpSpPr>
        <p:sp>
          <p:nvSpPr>
            <p:cNvPr id="22" name="Flowchart: Terminator 21"/>
            <p:cNvSpPr/>
            <p:nvPr/>
          </p:nvSpPr>
          <p:spPr>
            <a:xfrm>
              <a:off x="-904876" y="268127"/>
              <a:ext cx="5867401" cy="933450"/>
            </a:xfrm>
            <a:prstGeom prst="flowChartTerminator">
              <a:avLst/>
            </a:prstGeom>
            <a:solidFill>
              <a:srgbClr val="3FBCED"/>
            </a:solidFill>
            <a:ln>
              <a:noFill/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itle 6"/>
            <p:cNvSpPr txBox="1">
              <a:spLocks/>
            </p:cNvSpPr>
            <p:nvPr/>
          </p:nvSpPr>
          <p:spPr bwMode="auto">
            <a:xfrm>
              <a:off x="220672" y="441630"/>
              <a:ext cx="4379904" cy="586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b"/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3600" kern="0" dirty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Step 1: </a:t>
              </a:r>
              <a:r>
                <a:rPr lang="en-US" altLang="en-US" sz="3600" kern="0" dirty="0" smtClean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Know Yourself</a:t>
              </a:r>
              <a:endParaRPr lang="en-US" altLang="en-US" sz="3600" kern="0" dirty="0">
                <a:solidFill>
                  <a:schemeClr val="bg1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010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sp>
        <p:nvSpPr>
          <p:cNvPr id="14" name="Title 6"/>
          <p:cNvSpPr txBox="1">
            <a:spLocks/>
          </p:cNvSpPr>
          <p:nvPr/>
        </p:nvSpPr>
        <p:spPr bwMode="auto">
          <a:xfrm>
            <a:off x="757238" y="1420712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Interests</a:t>
            </a:r>
            <a:endParaRPr lang="en-US" altLang="en-US" sz="6600" kern="0" dirty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9643" y="2188839"/>
            <a:ext cx="102727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533400">
              <a:buNone/>
            </a:pPr>
            <a:r>
              <a:rPr lang="en-US" altLang="en-US" sz="2400" b="1" dirty="0"/>
              <a:t>Directions:</a:t>
            </a:r>
          </a:p>
          <a:p>
            <a:pPr marL="533400" indent="-533400">
              <a:buFontTx/>
              <a:buAutoNum type="arabicPeriod"/>
            </a:pPr>
            <a:r>
              <a:rPr lang="en-US" altLang="en-US" sz="2400" dirty="0"/>
              <a:t>List </a:t>
            </a:r>
            <a:r>
              <a:rPr lang="en-US" altLang="en-US" sz="2400" dirty="0" smtClean="0"/>
              <a:t>five </a:t>
            </a:r>
            <a:r>
              <a:rPr lang="en-US" altLang="en-US" sz="2400" dirty="0"/>
              <a:t>activities that you enjoy the most (both inside and outside work</a:t>
            </a:r>
            <a:r>
              <a:rPr lang="en-US" altLang="en-US" sz="2400" dirty="0" smtClean="0"/>
              <a:t>)</a:t>
            </a:r>
            <a:r>
              <a:rPr lang="en-US" altLang="en-US" sz="2400" dirty="0"/>
              <a:t>	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Use the following categories of opposites to identify the breadth of activities: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000" dirty="0"/>
              <a:t>With Others/Alone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000" dirty="0"/>
              <a:t>Indoors/Outside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000" dirty="0"/>
              <a:t>Safe/Risky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000" dirty="0"/>
              <a:t>Unconventional/Conventional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altLang="en-US" sz="2000" dirty="0"/>
              <a:t>Spontaneous/Planned</a:t>
            </a:r>
          </a:p>
          <a:p>
            <a:pPr marL="533400" indent="-533400">
              <a:buFontTx/>
              <a:buAutoNum type="arabicPeriod"/>
            </a:pPr>
            <a:r>
              <a:rPr lang="en-US" altLang="en-US" sz="2400" dirty="0"/>
              <a:t>Circle the top two and transfer to </a:t>
            </a:r>
            <a:r>
              <a:rPr lang="en-US" altLang="en-US" sz="2400" i="1" dirty="0"/>
              <a:t>My Future Career Wheel </a:t>
            </a:r>
            <a:r>
              <a:rPr lang="en-US" altLang="en-US" sz="2400" i="1" dirty="0" smtClean="0"/>
              <a:t>Worksheet</a:t>
            </a:r>
            <a:endParaRPr lang="en-US" altLang="en-US" sz="2400" i="1" dirty="0"/>
          </a:p>
          <a:p>
            <a:endParaRPr lang="en-US" altLang="en-US" sz="2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-904876" y="516033"/>
            <a:ext cx="5867401" cy="933450"/>
            <a:chOff x="-904876" y="268127"/>
            <a:chExt cx="5867401" cy="933450"/>
          </a:xfrm>
        </p:grpSpPr>
        <p:sp>
          <p:nvSpPr>
            <p:cNvPr id="22" name="Flowchart: Terminator 21"/>
            <p:cNvSpPr/>
            <p:nvPr/>
          </p:nvSpPr>
          <p:spPr>
            <a:xfrm>
              <a:off x="-904876" y="268127"/>
              <a:ext cx="5867401" cy="933450"/>
            </a:xfrm>
            <a:prstGeom prst="flowChartTerminator">
              <a:avLst/>
            </a:prstGeom>
            <a:solidFill>
              <a:srgbClr val="3FBCED"/>
            </a:solidFill>
            <a:ln>
              <a:noFill/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itle 6"/>
            <p:cNvSpPr txBox="1">
              <a:spLocks/>
            </p:cNvSpPr>
            <p:nvPr/>
          </p:nvSpPr>
          <p:spPr bwMode="auto">
            <a:xfrm>
              <a:off x="220672" y="441630"/>
              <a:ext cx="4379904" cy="586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b"/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3600" kern="0" dirty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Step 1: </a:t>
              </a:r>
              <a:r>
                <a:rPr lang="en-US" altLang="en-US" sz="3600" kern="0" dirty="0" smtClean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Know Yourself</a:t>
              </a:r>
              <a:endParaRPr lang="en-US" altLang="en-US" sz="3600" kern="0" dirty="0">
                <a:solidFill>
                  <a:schemeClr val="bg1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687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ChangeArrowheads="1"/>
          </p:cNvSpPr>
          <p:nvPr/>
        </p:nvSpPr>
        <p:spPr bwMode="auto">
          <a:xfrm rot="10800000">
            <a:off x="0" y="5775325"/>
            <a:ext cx="12192000" cy="1082675"/>
          </a:xfrm>
          <a:prstGeom prst="rect">
            <a:avLst/>
          </a:prstGeom>
          <a:solidFill>
            <a:srgbClr val="3FBCED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5449887"/>
            <a:ext cx="12192000" cy="471882"/>
            <a:chOff x="-2" y="5449888"/>
            <a:chExt cx="12192002" cy="471852"/>
          </a:xfrm>
        </p:grpSpPr>
        <p:sp>
          <p:nvSpPr>
            <p:cNvPr id="8" name="Rectangle 21"/>
            <p:cNvSpPr>
              <a:spLocks noChangeArrowheads="1"/>
            </p:cNvSpPr>
            <p:nvPr/>
          </p:nvSpPr>
          <p:spPr bwMode="auto">
            <a:xfrm rot="10800000">
              <a:off x="-2" y="5449888"/>
              <a:ext cx="12192002" cy="471852"/>
            </a:xfrm>
            <a:prstGeom prst="rect">
              <a:avLst/>
            </a:prstGeom>
            <a:solidFill>
              <a:srgbClr val="3FBCED">
                <a:alpha val="4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 rot="10800000" flipV="1">
              <a:off x="-2" y="5770127"/>
              <a:ext cx="12192001" cy="8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en-US" sz="1800">
                <a:latin typeface="Times New Roman" panose="02020603050405020304" pitchFamily="18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5200" y="5929952"/>
            <a:ext cx="6996987" cy="705066"/>
            <a:chOff x="-1812212" y="5929952"/>
            <a:chExt cx="6996987" cy="705066"/>
          </a:xfrm>
        </p:grpSpPr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103674" y="6234266"/>
              <a:ext cx="50811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MNN Annual Conference 2016</a:t>
              </a:r>
              <a:endParaRPr lang="en-US" sz="2000" kern="0" dirty="0" smtClean="0">
                <a:solidFill>
                  <a:schemeClr val="bg1"/>
                </a:solidFill>
                <a:latin typeface="+mn-lt"/>
                <a:cs typeface="Myriad Arabic" panose="01010101010101010101" pitchFamily="50" charset="-78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 bwMode="auto">
            <a:xfrm>
              <a:off x="-1812212" y="5929952"/>
              <a:ext cx="699698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 anchor="b"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algn="r">
                <a:defRPr/>
              </a:pPr>
              <a:r>
                <a:rPr lang="en-US" sz="2000" i="1" kern="0" dirty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Increasing Your Star </a:t>
              </a:r>
              <a:r>
                <a:rPr lang="en-US" sz="2000" i="1" kern="0" dirty="0" smtClean="0">
                  <a:solidFill>
                    <a:schemeClr val="bg1"/>
                  </a:solidFill>
                  <a:latin typeface="+mn-lt"/>
                  <a:cs typeface="Myriad Arabic" panose="01010101010101010101" pitchFamily="50" charset="-78"/>
                </a:rPr>
                <a:t>Power</a:t>
              </a:r>
            </a:p>
          </p:txBody>
        </p:sp>
      </p:grpSp>
      <p:sp>
        <p:nvSpPr>
          <p:cNvPr id="14" name="Title 6"/>
          <p:cNvSpPr txBox="1">
            <a:spLocks/>
          </p:cNvSpPr>
          <p:nvPr/>
        </p:nvSpPr>
        <p:spPr bwMode="auto">
          <a:xfrm>
            <a:off x="757238" y="1420712"/>
            <a:ext cx="10677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EF6732"/>
                </a:solidFill>
                <a:latin typeface="Microsoft Sans Serif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500" b="1">
                <a:solidFill>
                  <a:srgbClr val="FF9900"/>
                </a:solidFill>
                <a:latin typeface="Microsoft Sans Serif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600" kern="0" dirty="0" smtClean="0">
                <a:solidFill>
                  <a:srgbClr val="3FBCED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Skills Chart</a:t>
            </a:r>
            <a:endParaRPr lang="en-US" altLang="en-US" sz="6600" kern="0" dirty="0">
              <a:solidFill>
                <a:srgbClr val="3FBCED"/>
              </a:solidFill>
              <a:latin typeface="+mn-lt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9643" y="2207889"/>
            <a:ext cx="1027271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533400">
              <a:buNone/>
            </a:pPr>
            <a:r>
              <a:rPr lang="en-US" altLang="en-US" sz="2400" b="1" dirty="0"/>
              <a:t>Directions: </a:t>
            </a:r>
          </a:p>
          <a:p>
            <a:pPr marL="533400" indent="-533400">
              <a:buFontTx/>
              <a:buAutoNum type="arabicPeriod"/>
            </a:pPr>
            <a:r>
              <a:rPr lang="en-US" altLang="en-US" sz="2400" dirty="0"/>
              <a:t>Rate each of the skills below as to your skill proficiency with 1 = weakest for you and </a:t>
            </a:r>
            <a:r>
              <a:rPr lang="en-US" altLang="en-US" sz="2400" b="1" dirty="0"/>
              <a:t>5 = most proficient for </a:t>
            </a:r>
            <a:r>
              <a:rPr lang="en-US" altLang="en-US" sz="2400" b="1" dirty="0" smtClean="0"/>
              <a:t>you</a:t>
            </a:r>
            <a:r>
              <a:rPr lang="en-US" altLang="en-US" sz="2400" dirty="0" smtClean="0"/>
              <a:t> </a:t>
            </a:r>
            <a:endParaRPr lang="en-US" altLang="en-US" sz="2400" dirty="0"/>
          </a:p>
          <a:p>
            <a:pPr marL="533400" indent="-533400">
              <a:buFontTx/>
              <a:buAutoNum type="arabicPeriod"/>
            </a:pPr>
            <a:r>
              <a:rPr lang="en-US" altLang="en-US" sz="2400" dirty="0"/>
              <a:t>Circle the 10 strongest </a:t>
            </a:r>
            <a:r>
              <a:rPr lang="en-US" altLang="en-US" sz="2400" dirty="0" smtClean="0"/>
              <a:t>skills</a:t>
            </a:r>
            <a:endParaRPr lang="en-US" altLang="en-US" sz="2400" dirty="0"/>
          </a:p>
          <a:p>
            <a:pPr marL="533400" indent="-533400">
              <a:buFontTx/>
              <a:buAutoNum type="arabicPeriod"/>
            </a:pPr>
            <a:r>
              <a:rPr lang="en-US" altLang="en-US" sz="2400" dirty="0"/>
              <a:t>Of the 10, choose the </a:t>
            </a:r>
            <a:r>
              <a:rPr lang="en-US" altLang="en-US" sz="2400" dirty="0" smtClean="0"/>
              <a:t>five </a:t>
            </a:r>
            <a:r>
              <a:rPr lang="en-US" altLang="en-US" sz="2400" dirty="0"/>
              <a:t>that best match your </a:t>
            </a:r>
            <a:r>
              <a:rPr lang="en-US" altLang="en-US" sz="2400" dirty="0" smtClean="0"/>
              <a:t>interests</a:t>
            </a:r>
            <a:endParaRPr lang="en-US" altLang="en-US" sz="2400" dirty="0"/>
          </a:p>
          <a:p>
            <a:pPr marL="533400" indent="-533400">
              <a:buFontTx/>
              <a:buAutoNum type="arabicPeriod"/>
            </a:pPr>
            <a:r>
              <a:rPr lang="en-US" altLang="en-US" sz="2400" dirty="0"/>
              <a:t>Transfer </a:t>
            </a:r>
            <a:r>
              <a:rPr lang="en-US" altLang="en-US" sz="2400" dirty="0" smtClean="0"/>
              <a:t>to the </a:t>
            </a:r>
            <a:r>
              <a:rPr lang="en-US" altLang="en-US" sz="2400" i="1" dirty="0"/>
              <a:t>My Future Career Wheel </a:t>
            </a:r>
            <a:r>
              <a:rPr lang="en-US" altLang="en-US" sz="2400" i="1" dirty="0" smtClean="0"/>
              <a:t>Worksheet</a:t>
            </a:r>
            <a:endParaRPr lang="en-US" altLang="en-US" sz="2400" i="1" dirty="0"/>
          </a:p>
          <a:p>
            <a:endParaRPr lang="en-US" altLang="en-US" sz="2000" dirty="0"/>
          </a:p>
        </p:txBody>
      </p:sp>
      <p:grpSp>
        <p:nvGrpSpPr>
          <p:cNvPr id="20" name="Group 80"/>
          <p:cNvGrpSpPr>
            <a:grpSpLocks/>
          </p:cNvGrpSpPr>
          <p:nvPr/>
        </p:nvGrpSpPr>
        <p:grpSpPr bwMode="auto">
          <a:xfrm>
            <a:off x="2084386" y="4582253"/>
            <a:ext cx="8023225" cy="617931"/>
            <a:chOff x="-3" y="-3"/>
            <a:chExt cx="4150" cy="812"/>
          </a:xfrm>
        </p:grpSpPr>
        <p:grpSp>
          <p:nvGrpSpPr>
            <p:cNvPr id="21" name="Group 78"/>
            <p:cNvGrpSpPr>
              <a:grpSpLocks/>
            </p:cNvGrpSpPr>
            <p:nvPr/>
          </p:nvGrpSpPr>
          <p:grpSpPr bwMode="auto">
            <a:xfrm>
              <a:off x="0" y="0"/>
              <a:ext cx="4144" cy="806"/>
              <a:chOff x="0" y="0"/>
              <a:chExt cx="4144" cy="806"/>
            </a:xfrm>
          </p:grpSpPr>
          <p:grpSp>
            <p:nvGrpSpPr>
              <p:cNvPr id="23" name="Group 31"/>
              <p:cNvGrpSpPr>
                <a:grpSpLocks/>
              </p:cNvGrpSpPr>
              <p:nvPr/>
            </p:nvGrpSpPr>
            <p:grpSpPr bwMode="auto">
              <a:xfrm>
                <a:off x="0" y="0"/>
                <a:ext cx="777" cy="403"/>
                <a:chOff x="0" y="0"/>
                <a:chExt cx="777" cy="403"/>
              </a:xfrm>
            </p:grpSpPr>
            <p:sp>
              <p:nvSpPr>
                <p:cNvPr id="93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691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94" name="Rectangle 3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7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33"/>
              <p:cNvGrpSpPr>
                <a:grpSpLocks/>
              </p:cNvGrpSpPr>
              <p:nvPr/>
            </p:nvGrpSpPr>
            <p:grpSpPr bwMode="auto">
              <a:xfrm>
                <a:off x="777" y="0"/>
                <a:ext cx="259" cy="403"/>
                <a:chOff x="777" y="0"/>
                <a:chExt cx="259" cy="403"/>
              </a:xfrm>
            </p:grpSpPr>
            <p:sp>
              <p:nvSpPr>
                <p:cNvPr id="91" name="Rectangle 7"/>
                <p:cNvSpPr>
                  <a:spLocks noChangeArrowheads="1"/>
                </p:cNvSpPr>
                <p:nvPr/>
              </p:nvSpPr>
              <p:spPr bwMode="auto">
                <a:xfrm>
                  <a:off x="820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1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92" name="Rectangle 32"/>
                <p:cNvSpPr>
                  <a:spLocks noChangeArrowheads="1"/>
                </p:cNvSpPr>
                <p:nvPr/>
              </p:nvSpPr>
              <p:spPr bwMode="auto">
                <a:xfrm>
                  <a:off x="777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35"/>
              <p:cNvGrpSpPr>
                <a:grpSpLocks/>
              </p:cNvGrpSpPr>
              <p:nvPr/>
            </p:nvGrpSpPr>
            <p:grpSpPr bwMode="auto">
              <a:xfrm>
                <a:off x="1036" y="0"/>
                <a:ext cx="259" cy="403"/>
                <a:chOff x="1036" y="0"/>
                <a:chExt cx="259" cy="403"/>
              </a:xfrm>
            </p:grpSpPr>
            <p:sp>
              <p:nvSpPr>
                <p:cNvPr id="89" name="Rectangle 8"/>
                <p:cNvSpPr>
                  <a:spLocks noChangeArrowheads="1"/>
                </p:cNvSpPr>
                <p:nvPr/>
              </p:nvSpPr>
              <p:spPr bwMode="auto">
                <a:xfrm>
                  <a:off x="1079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2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90" name="Rectangle 34"/>
                <p:cNvSpPr>
                  <a:spLocks noChangeArrowheads="1"/>
                </p:cNvSpPr>
                <p:nvPr/>
              </p:nvSpPr>
              <p:spPr bwMode="auto">
                <a:xfrm>
                  <a:off x="1036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37"/>
              <p:cNvGrpSpPr>
                <a:grpSpLocks/>
              </p:cNvGrpSpPr>
              <p:nvPr/>
            </p:nvGrpSpPr>
            <p:grpSpPr bwMode="auto">
              <a:xfrm>
                <a:off x="1295" y="0"/>
                <a:ext cx="259" cy="403"/>
                <a:chOff x="1295" y="0"/>
                <a:chExt cx="259" cy="403"/>
              </a:xfrm>
            </p:grpSpPr>
            <p:sp>
              <p:nvSpPr>
                <p:cNvPr id="87" name="Rectangle 9"/>
                <p:cNvSpPr>
                  <a:spLocks noChangeArrowheads="1"/>
                </p:cNvSpPr>
                <p:nvPr/>
              </p:nvSpPr>
              <p:spPr bwMode="auto">
                <a:xfrm>
                  <a:off x="1338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3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88" name="Rectangle 36"/>
                <p:cNvSpPr>
                  <a:spLocks noChangeArrowheads="1"/>
                </p:cNvSpPr>
                <p:nvPr/>
              </p:nvSpPr>
              <p:spPr bwMode="auto">
                <a:xfrm>
                  <a:off x="1295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39"/>
              <p:cNvGrpSpPr>
                <a:grpSpLocks/>
              </p:cNvGrpSpPr>
              <p:nvPr/>
            </p:nvGrpSpPr>
            <p:grpSpPr bwMode="auto">
              <a:xfrm>
                <a:off x="1554" y="0"/>
                <a:ext cx="259" cy="403"/>
                <a:chOff x="1554" y="0"/>
                <a:chExt cx="259" cy="403"/>
              </a:xfrm>
            </p:grpSpPr>
            <p:sp>
              <p:nvSpPr>
                <p:cNvPr id="85" name="Rectangle 10"/>
                <p:cNvSpPr>
                  <a:spLocks noChangeArrowheads="1"/>
                </p:cNvSpPr>
                <p:nvPr/>
              </p:nvSpPr>
              <p:spPr bwMode="auto">
                <a:xfrm>
                  <a:off x="1597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4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86" name="Rectangle 38"/>
                <p:cNvSpPr>
                  <a:spLocks noChangeArrowheads="1"/>
                </p:cNvSpPr>
                <p:nvPr/>
              </p:nvSpPr>
              <p:spPr bwMode="auto">
                <a:xfrm>
                  <a:off x="1554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41"/>
              <p:cNvGrpSpPr>
                <a:grpSpLocks/>
              </p:cNvGrpSpPr>
              <p:nvPr/>
            </p:nvGrpSpPr>
            <p:grpSpPr bwMode="auto">
              <a:xfrm>
                <a:off x="1813" y="0"/>
                <a:ext cx="259" cy="403"/>
                <a:chOff x="1813" y="0"/>
                <a:chExt cx="259" cy="403"/>
              </a:xfrm>
            </p:grpSpPr>
            <p:sp>
              <p:nvSpPr>
                <p:cNvPr id="83" name="Rectangle 11"/>
                <p:cNvSpPr>
                  <a:spLocks noChangeArrowheads="1"/>
                </p:cNvSpPr>
                <p:nvPr/>
              </p:nvSpPr>
              <p:spPr bwMode="auto">
                <a:xfrm>
                  <a:off x="1856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5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84" name="Rectangle 40"/>
                <p:cNvSpPr>
                  <a:spLocks noChangeArrowheads="1"/>
                </p:cNvSpPr>
                <p:nvPr/>
              </p:nvSpPr>
              <p:spPr bwMode="auto">
                <a:xfrm>
                  <a:off x="1813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43"/>
              <p:cNvGrpSpPr>
                <a:grpSpLocks/>
              </p:cNvGrpSpPr>
              <p:nvPr/>
            </p:nvGrpSpPr>
            <p:grpSpPr bwMode="auto">
              <a:xfrm>
                <a:off x="2072" y="0"/>
                <a:ext cx="777" cy="403"/>
                <a:chOff x="2072" y="0"/>
                <a:chExt cx="777" cy="403"/>
              </a:xfrm>
            </p:grpSpPr>
            <p:sp>
              <p:nvSpPr>
                <p:cNvPr id="81" name="Rectangle 12"/>
                <p:cNvSpPr>
                  <a:spLocks noChangeArrowheads="1"/>
                </p:cNvSpPr>
                <p:nvPr/>
              </p:nvSpPr>
              <p:spPr bwMode="auto">
                <a:xfrm>
                  <a:off x="2115" y="0"/>
                  <a:ext cx="691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82" name="Rectangle 42"/>
                <p:cNvSpPr>
                  <a:spLocks noChangeArrowheads="1"/>
                </p:cNvSpPr>
                <p:nvPr/>
              </p:nvSpPr>
              <p:spPr bwMode="auto">
                <a:xfrm>
                  <a:off x="2072" y="0"/>
                  <a:ext cx="77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45"/>
              <p:cNvGrpSpPr>
                <a:grpSpLocks/>
              </p:cNvGrpSpPr>
              <p:nvPr/>
            </p:nvGrpSpPr>
            <p:grpSpPr bwMode="auto">
              <a:xfrm>
                <a:off x="2849" y="0"/>
                <a:ext cx="259" cy="403"/>
                <a:chOff x="2849" y="0"/>
                <a:chExt cx="259" cy="403"/>
              </a:xfrm>
            </p:grpSpPr>
            <p:sp>
              <p:nvSpPr>
                <p:cNvPr id="79" name="Rectangle 13"/>
                <p:cNvSpPr>
                  <a:spLocks noChangeArrowheads="1"/>
                </p:cNvSpPr>
                <p:nvPr/>
              </p:nvSpPr>
              <p:spPr bwMode="auto">
                <a:xfrm>
                  <a:off x="2892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1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80" name="Rectangle 44"/>
                <p:cNvSpPr>
                  <a:spLocks noChangeArrowheads="1"/>
                </p:cNvSpPr>
                <p:nvPr/>
              </p:nvSpPr>
              <p:spPr bwMode="auto">
                <a:xfrm>
                  <a:off x="2849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7"/>
              <p:cNvGrpSpPr>
                <a:grpSpLocks/>
              </p:cNvGrpSpPr>
              <p:nvPr/>
            </p:nvGrpSpPr>
            <p:grpSpPr bwMode="auto">
              <a:xfrm>
                <a:off x="3108" y="0"/>
                <a:ext cx="259" cy="403"/>
                <a:chOff x="3108" y="0"/>
                <a:chExt cx="259" cy="403"/>
              </a:xfrm>
            </p:grpSpPr>
            <p:sp>
              <p:nvSpPr>
                <p:cNvPr id="77" name="Rectangle 14"/>
                <p:cNvSpPr>
                  <a:spLocks noChangeArrowheads="1"/>
                </p:cNvSpPr>
                <p:nvPr/>
              </p:nvSpPr>
              <p:spPr bwMode="auto">
                <a:xfrm>
                  <a:off x="3151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2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78" name="Rectangle 46"/>
                <p:cNvSpPr>
                  <a:spLocks noChangeArrowheads="1"/>
                </p:cNvSpPr>
                <p:nvPr/>
              </p:nvSpPr>
              <p:spPr bwMode="auto">
                <a:xfrm>
                  <a:off x="3108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2" name="Group 49"/>
              <p:cNvGrpSpPr>
                <a:grpSpLocks/>
              </p:cNvGrpSpPr>
              <p:nvPr/>
            </p:nvGrpSpPr>
            <p:grpSpPr bwMode="auto">
              <a:xfrm>
                <a:off x="3367" y="0"/>
                <a:ext cx="259" cy="403"/>
                <a:chOff x="3367" y="0"/>
                <a:chExt cx="259" cy="403"/>
              </a:xfrm>
            </p:grpSpPr>
            <p:sp>
              <p:nvSpPr>
                <p:cNvPr id="75" name="Rectangle 15"/>
                <p:cNvSpPr>
                  <a:spLocks noChangeArrowheads="1"/>
                </p:cNvSpPr>
                <p:nvPr/>
              </p:nvSpPr>
              <p:spPr bwMode="auto">
                <a:xfrm>
                  <a:off x="3410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3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76" name="Rectangle 48"/>
                <p:cNvSpPr>
                  <a:spLocks noChangeArrowheads="1"/>
                </p:cNvSpPr>
                <p:nvPr/>
              </p:nvSpPr>
              <p:spPr bwMode="auto">
                <a:xfrm>
                  <a:off x="3367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51"/>
              <p:cNvGrpSpPr>
                <a:grpSpLocks/>
              </p:cNvGrpSpPr>
              <p:nvPr/>
            </p:nvGrpSpPr>
            <p:grpSpPr bwMode="auto">
              <a:xfrm>
                <a:off x="3626" y="0"/>
                <a:ext cx="259" cy="403"/>
                <a:chOff x="3626" y="0"/>
                <a:chExt cx="259" cy="403"/>
              </a:xfrm>
            </p:grpSpPr>
            <p:sp>
              <p:nvSpPr>
                <p:cNvPr id="73" name="Rectangle 16"/>
                <p:cNvSpPr>
                  <a:spLocks noChangeArrowheads="1"/>
                </p:cNvSpPr>
                <p:nvPr/>
              </p:nvSpPr>
              <p:spPr bwMode="auto">
                <a:xfrm>
                  <a:off x="3669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4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74" name="Rectangle 50"/>
                <p:cNvSpPr>
                  <a:spLocks noChangeArrowheads="1"/>
                </p:cNvSpPr>
                <p:nvPr/>
              </p:nvSpPr>
              <p:spPr bwMode="auto">
                <a:xfrm>
                  <a:off x="3626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53"/>
              <p:cNvGrpSpPr>
                <a:grpSpLocks/>
              </p:cNvGrpSpPr>
              <p:nvPr/>
            </p:nvGrpSpPr>
            <p:grpSpPr bwMode="auto">
              <a:xfrm>
                <a:off x="3885" y="0"/>
                <a:ext cx="259" cy="403"/>
                <a:chOff x="3885" y="0"/>
                <a:chExt cx="259" cy="403"/>
              </a:xfrm>
            </p:grpSpPr>
            <p:sp>
              <p:nvSpPr>
                <p:cNvPr id="71" name="Rectangle 17"/>
                <p:cNvSpPr>
                  <a:spLocks noChangeArrowheads="1"/>
                </p:cNvSpPr>
                <p:nvPr/>
              </p:nvSpPr>
              <p:spPr bwMode="auto">
                <a:xfrm>
                  <a:off x="3928" y="0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5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72" name="Rectangle 52"/>
                <p:cNvSpPr>
                  <a:spLocks noChangeArrowheads="1"/>
                </p:cNvSpPr>
                <p:nvPr/>
              </p:nvSpPr>
              <p:spPr bwMode="auto">
                <a:xfrm>
                  <a:off x="3885" y="0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5" name="Group 55"/>
              <p:cNvGrpSpPr>
                <a:grpSpLocks/>
              </p:cNvGrpSpPr>
              <p:nvPr/>
            </p:nvGrpSpPr>
            <p:grpSpPr bwMode="auto">
              <a:xfrm>
                <a:off x="0" y="403"/>
                <a:ext cx="777" cy="403"/>
                <a:chOff x="0" y="403"/>
                <a:chExt cx="777" cy="403"/>
              </a:xfrm>
            </p:grpSpPr>
            <p:sp>
              <p:nvSpPr>
                <p:cNvPr id="69" name="Rectangle 18"/>
                <p:cNvSpPr>
                  <a:spLocks noChangeArrowheads="1"/>
                </p:cNvSpPr>
                <p:nvPr/>
              </p:nvSpPr>
              <p:spPr bwMode="auto">
                <a:xfrm>
                  <a:off x="43" y="403"/>
                  <a:ext cx="691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Administering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70" name="Rectangle 54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77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57"/>
              <p:cNvGrpSpPr>
                <a:grpSpLocks/>
              </p:cNvGrpSpPr>
              <p:nvPr/>
            </p:nvGrpSpPr>
            <p:grpSpPr bwMode="auto">
              <a:xfrm>
                <a:off x="777" y="403"/>
                <a:ext cx="259" cy="403"/>
                <a:chOff x="777" y="403"/>
                <a:chExt cx="259" cy="403"/>
              </a:xfrm>
            </p:grpSpPr>
            <p:sp>
              <p:nvSpPr>
                <p:cNvPr id="67" name="Rectangle 19"/>
                <p:cNvSpPr>
                  <a:spLocks noChangeArrowheads="1"/>
                </p:cNvSpPr>
                <p:nvPr/>
              </p:nvSpPr>
              <p:spPr bwMode="auto">
                <a:xfrm>
                  <a:off x="820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68" name="Rectangle 56"/>
                <p:cNvSpPr>
                  <a:spLocks noChangeArrowheads="1"/>
                </p:cNvSpPr>
                <p:nvPr/>
              </p:nvSpPr>
              <p:spPr bwMode="auto">
                <a:xfrm>
                  <a:off x="777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59"/>
              <p:cNvGrpSpPr>
                <a:grpSpLocks/>
              </p:cNvGrpSpPr>
              <p:nvPr/>
            </p:nvGrpSpPr>
            <p:grpSpPr bwMode="auto">
              <a:xfrm>
                <a:off x="1036" y="403"/>
                <a:ext cx="259" cy="403"/>
                <a:chOff x="1036" y="403"/>
                <a:chExt cx="259" cy="403"/>
              </a:xfrm>
            </p:grpSpPr>
            <p:sp>
              <p:nvSpPr>
                <p:cNvPr id="65" name="Rectangle 20"/>
                <p:cNvSpPr>
                  <a:spLocks noChangeArrowheads="1"/>
                </p:cNvSpPr>
                <p:nvPr/>
              </p:nvSpPr>
              <p:spPr bwMode="auto">
                <a:xfrm>
                  <a:off x="1079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66" name="Rectangle 58"/>
                <p:cNvSpPr>
                  <a:spLocks noChangeArrowheads="1"/>
                </p:cNvSpPr>
                <p:nvPr/>
              </p:nvSpPr>
              <p:spPr bwMode="auto">
                <a:xfrm>
                  <a:off x="1036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61"/>
              <p:cNvGrpSpPr>
                <a:grpSpLocks/>
              </p:cNvGrpSpPr>
              <p:nvPr/>
            </p:nvGrpSpPr>
            <p:grpSpPr bwMode="auto">
              <a:xfrm>
                <a:off x="1295" y="403"/>
                <a:ext cx="259" cy="403"/>
                <a:chOff x="1295" y="403"/>
                <a:chExt cx="259" cy="403"/>
              </a:xfrm>
            </p:grpSpPr>
            <p:sp>
              <p:nvSpPr>
                <p:cNvPr id="63" name="Rectangle 21"/>
                <p:cNvSpPr>
                  <a:spLocks noChangeArrowheads="1"/>
                </p:cNvSpPr>
                <p:nvPr/>
              </p:nvSpPr>
              <p:spPr bwMode="auto">
                <a:xfrm>
                  <a:off x="1338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64" name="Rectangle 60"/>
                <p:cNvSpPr>
                  <a:spLocks noChangeArrowheads="1"/>
                </p:cNvSpPr>
                <p:nvPr/>
              </p:nvSpPr>
              <p:spPr bwMode="auto">
                <a:xfrm>
                  <a:off x="1295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63"/>
              <p:cNvGrpSpPr>
                <a:grpSpLocks/>
              </p:cNvGrpSpPr>
              <p:nvPr/>
            </p:nvGrpSpPr>
            <p:grpSpPr bwMode="auto">
              <a:xfrm>
                <a:off x="1554" y="403"/>
                <a:ext cx="259" cy="403"/>
                <a:chOff x="1554" y="403"/>
                <a:chExt cx="259" cy="403"/>
              </a:xfrm>
            </p:grpSpPr>
            <p:sp>
              <p:nvSpPr>
                <p:cNvPr id="61" name="Rectangle 22"/>
                <p:cNvSpPr>
                  <a:spLocks noChangeArrowheads="1"/>
                </p:cNvSpPr>
                <p:nvPr/>
              </p:nvSpPr>
              <p:spPr bwMode="auto">
                <a:xfrm>
                  <a:off x="1597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62" name="Rectangle 62"/>
                <p:cNvSpPr>
                  <a:spLocks noChangeArrowheads="1"/>
                </p:cNvSpPr>
                <p:nvPr/>
              </p:nvSpPr>
              <p:spPr bwMode="auto">
                <a:xfrm>
                  <a:off x="1554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0" name="Group 65"/>
              <p:cNvGrpSpPr>
                <a:grpSpLocks/>
              </p:cNvGrpSpPr>
              <p:nvPr/>
            </p:nvGrpSpPr>
            <p:grpSpPr bwMode="auto">
              <a:xfrm>
                <a:off x="1813" y="403"/>
                <a:ext cx="259" cy="403"/>
                <a:chOff x="1813" y="403"/>
                <a:chExt cx="259" cy="403"/>
              </a:xfrm>
            </p:grpSpPr>
            <p:sp>
              <p:nvSpPr>
                <p:cNvPr id="59" name="Rectangle 23"/>
                <p:cNvSpPr>
                  <a:spLocks noChangeArrowheads="1"/>
                </p:cNvSpPr>
                <p:nvPr/>
              </p:nvSpPr>
              <p:spPr bwMode="auto">
                <a:xfrm>
                  <a:off x="1856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60" name="Rectangle 64"/>
                <p:cNvSpPr>
                  <a:spLocks noChangeArrowheads="1"/>
                </p:cNvSpPr>
                <p:nvPr/>
              </p:nvSpPr>
              <p:spPr bwMode="auto">
                <a:xfrm>
                  <a:off x="1813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1" name="Group 67"/>
              <p:cNvGrpSpPr>
                <a:grpSpLocks/>
              </p:cNvGrpSpPr>
              <p:nvPr/>
            </p:nvGrpSpPr>
            <p:grpSpPr bwMode="auto">
              <a:xfrm>
                <a:off x="2072" y="403"/>
                <a:ext cx="777" cy="403"/>
                <a:chOff x="2072" y="403"/>
                <a:chExt cx="777" cy="403"/>
              </a:xfrm>
            </p:grpSpPr>
            <p:sp>
              <p:nvSpPr>
                <p:cNvPr id="57" name="Rectangle 24"/>
                <p:cNvSpPr>
                  <a:spLocks noChangeArrowheads="1"/>
                </p:cNvSpPr>
                <p:nvPr/>
              </p:nvSpPr>
              <p:spPr bwMode="auto">
                <a:xfrm>
                  <a:off x="2115" y="403"/>
                  <a:ext cx="691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Arial" panose="020B0604020202020204" pitchFamily="34" charset="0"/>
                    </a:rPr>
                    <a:t>Expediting</a:t>
                  </a:r>
                  <a:endParaRPr lang="en-US" altLang="en-US" sz="1600" b="1">
                    <a:latin typeface="Arial Narrow" panose="020B0606020202030204" pitchFamily="34" charset="0"/>
                    <a:cs typeface="Times New Roman" panose="02020603050405020304" pitchFamily="18" charset="0"/>
                  </a:endParaRP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58" name="Rectangle 66"/>
                <p:cNvSpPr>
                  <a:spLocks noChangeArrowheads="1"/>
                </p:cNvSpPr>
                <p:nvPr/>
              </p:nvSpPr>
              <p:spPr bwMode="auto">
                <a:xfrm>
                  <a:off x="2072" y="403"/>
                  <a:ext cx="77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2" name="Group 69"/>
              <p:cNvGrpSpPr>
                <a:grpSpLocks/>
              </p:cNvGrpSpPr>
              <p:nvPr/>
            </p:nvGrpSpPr>
            <p:grpSpPr bwMode="auto">
              <a:xfrm>
                <a:off x="2849" y="403"/>
                <a:ext cx="259" cy="403"/>
                <a:chOff x="2849" y="403"/>
                <a:chExt cx="259" cy="403"/>
              </a:xfrm>
            </p:grpSpPr>
            <p:sp>
              <p:nvSpPr>
                <p:cNvPr id="55" name="Rectangle 25"/>
                <p:cNvSpPr>
                  <a:spLocks noChangeArrowheads="1"/>
                </p:cNvSpPr>
                <p:nvPr/>
              </p:nvSpPr>
              <p:spPr bwMode="auto">
                <a:xfrm>
                  <a:off x="2892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56" name="Rectangle 68"/>
                <p:cNvSpPr>
                  <a:spLocks noChangeArrowheads="1"/>
                </p:cNvSpPr>
                <p:nvPr/>
              </p:nvSpPr>
              <p:spPr bwMode="auto">
                <a:xfrm>
                  <a:off x="2849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" name="Group 71"/>
              <p:cNvGrpSpPr>
                <a:grpSpLocks/>
              </p:cNvGrpSpPr>
              <p:nvPr/>
            </p:nvGrpSpPr>
            <p:grpSpPr bwMode="auto">
              <a:xfrm>
                <a:off x="3108" y="403"/>
                <a:ext cx="259" cy="403"/>
                <a:chOff x="3108" y="403"/>
                <a:chExt cx="259" cy="403"/>
              </a:xfrm>
            </p:grpSpPr>
            <p:sp>
              <p:nvSpPr>
                <p:cNvPr id="53" name="Rectangle 26"/>
                <p:cNvSpPr>
                  <a:spLocks noChangeArrowheads="1"/>
                </p:cNvSpPr>
                <p:nvPr/>
              </p:nvSpPr>
              <p:spPr bwMode="auto">
                <a:xfrm>
                  <a:off x="3151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54" name="Rectangle 70"/>
                <p:cNvSpPr>
                  <a:spLocks noChangeArrowheads="1"/>
                </p:cNvSpPr>
                <p:nvPr/>
              </p:nvSpPr>
              <p:spPr bwMode="auto">
                <a:xfrm>
                  <a:off x="3108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4" name="Group 73"/>
              <p:cNvGrpSpPr>
                <a:grpSpLocks/>
              </p:cNvGrpSpPr>
              <p:nvPr/>
            </p:nvGrpSpPr>
            <p:grpSpPr bwMode="auto">
              <a:xfrm>
                <a:off x="3367" y="403"/>
                <a:ext cx="259" cy="403"/>
                <a:chOff x="3367" y="403"/>
                <a:chExt cx="259" cy="403"/>
              </a:xfrm>
            </p:grpSpPr>
            <p:sp>
              <p:nvSpPr>
                <p:cNvPr id="51" name="Rectangle 27"/>
                <p:cNvSpPr>
                  <a:spLocks noChangeArrowheads="1"/>
                </p:cNvSpPr>
                <p:nvPr/>
              </p:nvSpPr>
              <p:spPr bwMode="auto">
                <a:xfrm>
                  <a:off x="3410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52" name="Rectangle 72"/>
                <p:cNvSpPr>
                  <a:spLocks noChangeArrowheads="1"/>
                </p:cNvSpPr>
                <p:nvPr/>
              </p:nvSpPr>
              <p:spPr bwMode="auto">
                <a:xfrm>
                  <a:off x="3367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5" name="Group 75"/>
              <p:cNvGrpSpPr>
                <a:grpSpLocks/>
              </p:cNvGrpSpPr>
              <p:nvPr/>
            </p:nvGrpSpPr>
            <p:grpSpPr bwMode="auto">
              <a:xfrm>
                <a:off x="3626" y="403"/>
                <a:ext cx="259" cy="403"/>
                <a:chOff x="3626" y="403"/>
                <a:chExt cx="259" cy="403"/>
              </a:xfrm>
            </p:grpSpPr>
            <p:sp>
              <p:nvSpPr>
                <p:cNvPr id="49" name="Rectangle 28"/>
                <p:cNvSpPr>
                  <a:spLocks noChangeArrowheads="1"/>
                </p:cNvSpPr>
                <p:nvPr/>
              </p:nvSpPr>
              <p:spPr bwMode="auto">
                <a:xfrm>
                  <a:off x="3669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50" name="Rectangle 74"/>
                <p:cNvSpPr>
                  <a:spLocks noChangeArrowheads="1"/>
                </p:cNvSpPr>
                <p:nvPr/>
              </p:nvSpPr>
              <p:spPr bwMode="auto">
                <a:xfrm>
                  <a:off x="3626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6" name="Group 77"/>
              <p:cNvGrpSpPr>
                <a:grpSpLocks/>
              </p:cNvGrpSpPr>
              <p:nvPr/>
            </p:nvGrpSpPr>
            <p:grpSpPr bwMode="auto">
              <a:xfrm>
                <a:off x="3885" y="403"/>
                <a:ext cx="259" cy="403"/>
                <a:chOff x="3885" y="403"/>
                <a:chExt cx="259" cy="403"/>
              </a:xfrm>
            </p:grpSpPr>
            <p:sp>
              <p:nvSpPr>
                <p:cNvPr id="47" name="Rectangle 29"/>
                <p:cNvSpPr>
                  <a:spLocks noChangeArrowheads="1"/>
                </p:cNvSpPr>
                <p:nvPr/>
              </p:nvSpPr>
              <p:spPr bwMode="auto">
                <a:xfrm>
                  <a:off x="3928" y="403"/>
                  <a:ext cx="173" cy="4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/>
                  <a:r>
                    <a:rPr lang="en-US" altLang="en-US" sz="1600" b="1">
                      <a:latin typeface="Arial Narrow" panose="020B0606020202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  <a:p>
                  <a:endParaRPr lang="en-US" altLang="en-US" sz="1600" b="1"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48" name="Rectangle 76"/>
                <p:cNvSpPr>
                  <a:spLocks noChangeArrowheads="1"/>
                </p:cNvSpPr>
                <p:nvPr/>
              </p:nvSpPr>
              <p:spPr bwMode="auto">
                <a:xfrm>
                  <a:off x="3885" y="403"/>
                  <a:ext cx="2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Rectangle 79"/>
            <p:cNvSpPr>
              <a:spLocks noChangeArrowheads="1"/>
            </p:cNvSpPr>
            <p:nvPr/>
          </p:nvSpPr>
          <p:spPr bwMode="auto">
            <a:xfrm>
              <a:off x="-3" y="-3"/>
              <a:ext cx="4150" cy="812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-904876" y="516033"/>
            <a:ext cx="5867401" cy="933450"/>
            <a:chOff x="-904876" y="268127"/>
            <a:chExt cx="5867401" cy="933450"/>
          </a:xfrm>
        </p:grpSpPr>
        <p:sp>
          <p:nvSpPr>
            <p:cNvPr id="96" name="Flowchart: Terminator 95"/>
            <p:cNvSpPr/>
            <p:nvPr/>
          </p:nvSpPr>
          <p:spPr>
            <a:xfrm>
              <a:off x="-904876" y="268127"/>
              <a:ext cx="5867401" cy="933450"/>
            </a:xfrm>
            <a:prstGeom prst="flowChartTerminator">
              <a:avLst/>
            </a:prstGeom>
            <a:solidFill>
              <a:srgbClr val="3FBCED"/>
            </a:solidFill>
            <a:ln>
              <a:noFill/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itle 6"/>
            <p:cNvSpPr txBox="1">
              <a:spLocks/>
            </p:cNvSpPr>
            <p:nvPr/>
          </p:nvSpPr>
          <p:spPr bwMode="auto">
            <a:xfrm>
              <a:off x="220672" y="441630"/>
              <a:ext cx="4379904" cy="586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b"/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+mj-lt"/>
                  <a:ea typeface="MS PGothic" pitchFamily="34" charset="-128"/>
                  <a:cs typeface="MS PGothic" pitchFamily="34" charset="-128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EF6732"/>
                  </a:solidFill>
                  <a:latin typeface="Microsoft Sans Serif" pitchFamily="34" charset="0"/>
                  <a:ea typeface="MS PGothic" pitchFamily="34" charset="-128"/>
                  <a:cs typeface="MS PGothic" pitchFamily="34" charset="-128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500" b="1">
                  <a:solidFill>
                    <a:srgbClr val="FF9900"/>
                  </a:solidFill>
                  <a:latin typeface="Microsoft Sans Serif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3600" kern="0" dirty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Step 1: </a:t>
              </a:r>
              <a:r>
                <a:rPr lang="en-US" altLang="en-US" sz="3600" kern="0" dirty="0" smtClean="0">
                  <a:solidFill>
                    <a:schemeClr val="bg1"/>
                  </a:solidFill>
                  <a:latin typeface="+mn-lt"/>
                  <a:ea typeface="Ebrima" panose="02000000000000000000" pitchFamily="2" charset="0"/>
                  <a:cs typeface="Ebrima" panose="02000000000000000000" pitchFamily="2" charset="0"/>
                </a:rPr>
                <a:t>Know Yourself</a:t>
              </a:r>
              <a:endParaRPr lang="en-US" altLang="en-US" sz="3600" kern="0" dirty="0">
                <a:solidFill>
                  <a:schemeClr val="bg1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846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764</Words>
  <Application>Microsoft Office PowerPoint</Application>
  <PresentationFormat>Widescreen</PresentationFormat>
  <Paragraphs>203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MS PGothic</vt:lpstr>
      <vt:lpstr>Arial</vt:lpstr>
      <vt:lpstr>Arial Black</vt:lpstr>
      <vt:lpstr>Arial Narrow</vt:lpstr>
      <vt:lpstr>Calibri</vt:lpstr>
      <vt:lpstr>Calibri Light</vt:lpstr>
      <vt:lpstr>Ebrima</vt:lpstr>
      <vt:lpstr>Helvetica</vt:lpstr>
      <vt:lpstr>Myriad Arabic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Birkenthal</dc:creator>
  <cp:lastModifiedBy>Rachel Birkenthal</cp:lastModifiedBy>
  <cp:revision>48</cp:revision>
  <dcterms:created xsi:type="dcterms:W3CDTF">2016-09-29T17:34:45Z</dcterms:created>
  <dcterms:modified xsi:type="dcterms:W3CDTF">2016-10-18T15:25:21Z</dcterms:modified>
</cp:coreProperties>
</file>