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3"/>
  </p:notesMasterIdLst>
  <p:handoutMasterIdLst>
    <p:handoutMasterId r:id="rId24"/>
  </p:handoutMasterIdLst>
  <p:sldIdLst>
    <p:sldId id="326" r:id="rId2"/>
    <p:sldId id="349" r:id="rId3"/>
    <p:sldId id="362" r:id="rId4"/>
    <p:sldId id="355" r:id="rId5"/>
    <p:sldId id="384" r:id="rId6"/>
    <p:sldId id="366" r:id="rId7"/>
    <p:sldId id="368" r:id="rId8"/>
    <p:sldId id="369" r:id="rId9"/>
    <p:sldId id="386" r:id="rId10"/>
    <p:sldId id="377" r:id="rId11"/>
    <p:sldId id="378" r:id="rId12"/>
    <p:sldId id="373" r:id="rId13"/>
    <p:sldId id="376" r:id="rId14"/>
    <p:sldId id="375" r:id="rId15"/>
    <p:sldId id="382" r:id="rId16"/>
    <p:sldId id="379" r:id="rId17"/>
    <p:sldId id="380" r:id="rId18"/>
    <p:sldId id="387" r:id="rId19"/>
    <p:sldId id="333" r:id="rId20"/>
    <p:sldId id="323" r:id="rId21"/>
    <p:sldId id="334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arina" initials="JF" lastIdx="2" clrIdx="0">
    <p:extLst>
      <p:ext uri="{19B8F6BF-5375-455C-9EA6-DF929625EA0E}">
        <p15:presenceInfo xmlns:p15="http://schemas.microsoft.com/office/powerpoint/2012/main" userId="S-1-5-21-1939873187-2113618696-1538882281-4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FFCC"/>
    <a:srgbClr val="00F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2240" autoAdjust="0"/>
  </p:normalViewPr>
  <p:slideViewPr>
    <p:cSldViewPr snapToGrid="0">
      <p:cViewPr varScale="1">
        <p:scale>
          <a:sx n="69" d="100"/>
          <a:sy n="69" d="100"/>
        </p:scale>
        <p:origin x="14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3700-3851-4EE8-9672-C14B5ACF79FF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9BF55-1C2A-4D14-9A61-A63D3DBC3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5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24A1-A333-4334-ACB4-85AE93C4AC33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8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AA93-1B58-493F-91CC-15FB2FAB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04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20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4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87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6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38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08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38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34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0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27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13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75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76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2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06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56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5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9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09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831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319" y="362515"/>
            <a:ext cx="7955280" cy="8863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358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80160"/>
            <a:ext cx="8229600" cy="1261884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Museo Sans For Dell" pitchFamily="2" charset="0"/>
              </a:defRPr>
            </a:lvl1pPr>
            <a:lvl2pPr marL="573088" indent="-231775"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6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4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2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56948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86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1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1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6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9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7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19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4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6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urceservice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kmombourquette@insourceservice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gallucci@insourceservices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14195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0564" y="1824849"/>
            <a:ext cx="286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November 2, 2016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9586" y="2286515"/>
            <a:ext cx="8255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Building A “Better” Budget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95" y="3490916"/>
            <a:ext cx="7538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Presented by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ctr"/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Steve Gallucci, Senior Financial Consultant</a:t>
            </a: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 Mombourquette, Financial Analyst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572641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Copyright © 2016 Insource Services,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78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60269" y="981976"/>
            <a:ext cx="448462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“Better” Budget – Described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41323"/>
              </p:ext>
            </p:extLst>
          </p:nvPr>
        </p:nvGraphicFramePr>
        <p:xfrm>
          <a:off x="517792" y="1735596"/>
          <a:ext cx="7340333" cy="42640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98836"/>
                <a:gridCol w="1240105"/>
                <a:gridCol w="1501392"/>
              </a:tblGrid>
              <a:tr h="44453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Budget</a:t>
                      </a:r>
                      <a:endParaRPr lang="en-US" sz="2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Better Budget</a:t>
                      </a:r>
                      <a:endParaRPr lang="en-US" sz="2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453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Operating Plan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the Year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60286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Realistic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view of organizational needs and available resources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60286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Robust process involving necessary team members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453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 amount of detail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453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Useful for all necessary audiences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453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Easily replicable structure for future years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453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Combines the best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bottom-up approach and strategic planning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6" name="Oval 105"/>
          <p:cNvSpPr>
            <a:spLocks noChangeAspect="1"/>
          </p:cNvSpPr>
          <p:nvPr/>
        </p:nvSpPr>
        <p:spPr>
          <a:xfrm>
            <a:off x="5622823" y="2576877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5625241" y="3140632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6961207" y="3697941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6961207" y="5098609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6961207" y="4152380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61207" y="4670464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6955170" y="3128558"/>
            <a:ext cx="217814" cy="217814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6961207" y="2571250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6961207" y="5608408"/>
            <a:ext cx="205740" cy="205740"/>
          </a:xfrm>
          <a:prstGeom prst="ellipse">
            <a:avLst/>
          </a:prstGeom>
          <a:solidFill>
            <a:srgbClr val="F2AF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 err="1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98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48039" y="1930285"/>
            <a:ext cx="8179524" cy="4207350"/>
            <a:chOff x="-14050" y="1439016"/>
            <a:chExt cx="9158050" cy="4634240"/>
          </a:xfrm>
        </p:grpSpPr>
        <p:sp>
          <p:nvSpPr>
            <p:cNvPr id="21" name="Rounded Rectangle 20"/>
            <p:cNvSpPr/>
            <p:nvPr/>
          </p:nvSpPr>
          <p:spPr>
            <a:xfrm>
              <a:off x="2992582" y="2046012"/>
              <a:ext cx="3515096" cy="3515096"/>
            </a:xfrm>
            <a:prstGeom prst="roundRect">
              <a:avLst>
                <a:gd name="adj" fmla="val 3931"/>
              </a:avLst>
            </a:prstGeom>
            <a:solidFill>
              <a:schemeClr val="accent1">
                <a:lumMod val="75000"/>
              </a:schemeClr>
            </a:solidFill>
            <a:effectLst/>
          </p:spPr>
          <p:txBody>
            <a:bodyPr wrap="square" rtlCol="0" anchor="t">
              <a:normAutofit/>
            </a:bodyPr>
            <a:lstStyle/>
            <a:p>
              <a:pPr algn="ctr">
                <a:lnSpc>
                  <a:spcPct val="90000"/>
                </a:lnSpc>
                <a:spcBef>
                  <a:spcPts val="100"/>
                </a:spcBef>
                <a:spcAft>
                  <a:spcPts val="100"/>
                </a:spcAft>
              </a:pPr>
              <a:endParaRPr lang="en-US" sz="20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" y="3402845"/>
              <a:ext cx="3696184" cy="1398787"/>
            </a:xfrm>
            <a:custGeom>
              <a:avLst/>
              <a:gdLst>
                <a:gd name="T0" fmla="*/ 0 w 1310"/>
                <a:gd name="T1" fmla="*/ 468 h 603"/>
                <a:gd name="T2" fmla="*/ 674 w 1310"/>
                <a:gd name="T3" fmla="*/ 468 h 603"/>
                <a:gd name="T4" fmla="*/ 1144 w 1310"/>
                <a:gd name="T5" fmla="*/ 49 h 603"/>
                <a:gd name="T6" fmla="*/ 1081 w 1310"/>
                <a:gd name="T7" fmla="*/ 0 h 603"/>
                <a:gd name="T8" fmla="*/ 1309 w 1310"/>
                <a:gd name="T9" fmla="*/ 0 h 603"/>
                <a:gd name="T10" fmla="*/ 1309 w 1310"/>
                <a:gd name="T11" fmla="*/ 195 h 603"/>
                <a:gd name="T12" fmla="*/ 1238 w 1310"/>
                <a:gd name="T13" fmla="*/ 126 h 603"/>
                <a:gd name="T14" fmla="*/ 706 w 1310"/>
                <a:gd name="T15" fmla="*/ 602 h 603"/>
                <a:gd name="T16" fmla="*/ 0 w 1310"/>
                <a:gd name="T17" fmla="*/ 602 h 603"/>
                <a:gd name="T18" fmla="*/ 0 w 1310"/>
                <a:gd name="T19" fmla="*/ 468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10" h="603">
                  <a:moveTo>
                    <a:pt x="0" y="468"/>
                  </a:moveTo>
                  <a:lnTo>
                    <a:pt x="674" y="468"/>
                  </a:lnTo>
                  <a:lnTo>
                    <a:pt x="1144" y="49"/>
                  </a:lnTo>
                  <a:lnTo>
                    <a:pt x="1081" y="0"/>
                  </a:lnTo>
                  <a:lnTo>
                    <a:pt x="1309" y="0"/>
                  </a:lnTo>
                  <a:lnTo>
                    <a:pt x="1309" y="195"/>
                  </a:lnTo>
                  <a:lnTo>
                    <a:pt x="1238" y="126"/>
                  </a:lnTo>
                  <a:lnTo>
                    <a:pt x="706" y="602"/>
                  </a:lnTo>
                  <a:lnTo>
                    <a:pt x="0" y="602"/>
                  </a:lnTo>
                  <a:lnTo>
                    <a:pt x="0" y="46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0" y="3861189"/>
              <a:ext cx="4310743" cy="1560276"/>
            </a:xfrm>
            <a:custGeom>
              <a:avLst/>
              <a:gdLst>
                <a:gd name="T0" fmla="*/ 0 w 1530"/>
                <a:gd name="T1" fmla="*/ 544 h 672"/>
                <a:gd name="T2" fmla="*/ 807 w 1530"/>
                <a:gd name="T3" fmla="*/ 544 h 672"/>
                <a:gd name="T4" fmla="*/ 1364 w 1530"/>
                <a:gd name="T5" fmla="*/ 49 h 672"/>
                <a:gd name="T6" fmla="*/ 1309 w 1530"/>
                <a:gd name="T7" fmla="*/ 0 h 672"/>
                <a:gd name="T8" fmla="*/ 1529 w 1530"/>
                <a:gd name="T9" fmla="*/ 0 h 672"/>
                <a:gd name="T10" fmla="*/ 1529 w 1530"/>
                <a:gd name="T11" fmla="*/ 195 h 672"/>
                <a:gd name="T12" fmla="*/ 1458 w 1530"/>
                <a:gd name="T13" fmla="*/ 133 h 672"/>
                <a:gd name="T14" fmla="*/ 846 w 1530"/>
                <a:gd name="T15" fmla="*/ 671 h 672"/>
                <a:gd name="T16" fmla="*/ 0 w 1530"/>
                <a:gd name="T17" fmla="*/ 671 h 672"/>
                <a:gd name="T18" fmla="*/ 0 w 1530"/>
                <a:gd name="T19" fmla="*/ 544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0" h="672">
                  <a:moveTo>
                    <a:pt x="0" y="544"/>
                  </a:moveTo>
                  <a:lnTo>
                    <a:pt x="807" y="544"/>
                  </a:lnTo>
                  <a:lnTo>
                    <a:pt x="1364" y="49"/>
                  </a:lnTo>
                  <a:lnTo>
                    <a:pt x="1309" y="0"/>
                  </a:lnTo>
                  <a:lnTo>
                    <a:pt x="1529" y="0"/>
                  </a:lnTo>
                  <a:lnTo>
                    <a:pt x="1529" y="195"/>
                  </a:lnTo>
                  <a:lnTo>
                    <a:pt x="1458" y="133"/>
                  </a:lnTo>
                  <a:lnTo>
                    <a:pt x="846" y="671"/>
                  </a:lnTo>
                  <a:lnTo>
                    <a:pt x="0" y="671"/>
                  </a:lnTo>
                  <a:lnTo>
                    <a:pt x="0" y="54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0" y="4321910"/>
              <a:ext cx="4929279" cy="1724140"/>
            </a:xfrm>
            <a:custGeom>
              <a:avLst/>
              <a:gdLst>
                <a:gd name="T0" fmla="*/ 0 w 1751"/>
                <a:gd name="T1" fmla="*/ 644 h 743"/>
                <a:gd name="T2" fmla="*/ 933 w 1751"/>
                <a:gd name="T3" fmla="*/ 644 h 743"/>
                <a:gd name="T4" fmla="*/ 1585 w 1751"/>
                <a:gd name="T5" fmla="*/ 49 h 743"/>
                <a:gd name="T6" fmla="*/ 1530 w 1751"/>
                <a:gd name="T7" fmla="*/ 0 h 743"/>
                <a:gd name="T8" fmla="*/ 1750 w 1751"/>
                <a:gd name="T9" fmla="*/ 0 h 743"/>
                <a:gd name="T10" fmla="*/ 1750 w 1751"/>
                <a:gd name="T11" fmla="*/ 195 h 743"/>
                <a:gd name="T12" fmla="*/ 1679 w 1751"/>
                <a:gd name="T13" fmla="*/ 133 h 743"/>
                <a:gd name="T14" fmla="*/ 996 w 1751"/>
                <a:gd name="T15" fmla="*/ 742 h 743"/>
                <a:gd name="T16" fmla="*/ 0 w 1751"/>
                <a:gd name="T17" fmla="*/ 742 h 743"/>
                <a:gd name="T18" fmla="*/ 0 w 1751"/>
                <a:gd name="T19" fmla="*/ 644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51" h="743">
                  <a:moveTo>
                    <a:pt x="0" y="644"/>
                  </a:moveTo>
                  <a:lnTo>
                    <a:pt x="933" y="644"/>
                  </a:lnTo>
                  <a:lnTo>
                    <a:pt x="1585" y="49"/>
                  </a:lnTo>
                  <a:lnTo>
                    <a:pt x="1530" y="0"/>
                  </a:lnTo>
                  <a:lnTo>
                    <a:pt x="1750" y="0"/>
                  </a:lnTo>
                  <a:lnTo>
                    <a:pt x="1750" y="195"/>
                  </a:lnTo>
                  <a:lnTo>
                    <a:pt x="1679" y="133"/>
                  </a:lnTo>
                  <a:lnTo>
                    <a:pt x="996" y="742"/>
                  </a:lnTo>
                  <a:lnTo>
                    <a:pt x="0" y="742"/>
                  </a:lnTo>
                  <a:lnTo>
                    <a:pt x="0" y="64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608820" y="2730762"/>
              <a:ext cx="3535180" cy="1398787"/>
            </a:xfrm>
            <a:custGeom>
              <a:avLst/>
              <a:gdLst>
                <a:gd name="T0" fmla="*/ 1309 w 1310"/>
                <a:gd name="T1" fmla="*/ 133 h 603"/>
                <a:gd name="T2" fmla="*/ 634 w 1310"/>
                <a:gd name="T3" fmla="*/ 133 h 603"/>
                <a:gd name="T4" fmla="*/ 164 w 1310"/>
                <a:gd name="T5" fmla="*/ 552 h 603"/>
                <a:gd name="T6" fmla="*/ 227 w 1310"/>
                <a:gd name="T7" fmla="*/ 602 h 603"/>
                <a:gd name="T8" fmla="*/ 0 w 1310"/>
                <a:gd name="T9" fmla="*/ 602 h 603"/>
                <a:gd name="T10" fmla="*/ 0 w 1310"/>
                <a:gd name="T11" fmla="*/ 406 h 603"/>
                <a:gd name="T12" fmla="*/ 70 w 1310"/>
                <a:gd name="T13" fmla="*/ 475 h 603"/>
                <a:gd name="T14" fmla="*/ 602 w 1310"/>
                <a:gd name="T15" fmla="*/ 0 h 603"/>
                <a:gd name="T16" fmla="*/ 1309 w 1310"/>
                <a:gd name="T17" fmla="*/ 0 h 603"/>
                <a:gd name="T18" fmla="*/ 1309 w 1310"/>
                <a:gd name="T19" fmla="*/ 13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10" h="603">
                  <a:moveTo>
                    <a:pt x="1309" y="133"/>
                  </a:moveTo>
                  <a:lnTo>
                    <a:pt x="634" y="133"/>
                  </a:lnTo>
                  <a:lnTo>
                    <a:pt x="164" y="552"/>
                  </a:lnTo>
                  <a:lnTo>
                    <a:pt x="227" y="602"/>
                  </a:lnTo>
                  <a:lnTo>
                    <a:pt x="0" y="602"/>
                  </a:lnTo>
                  <a:lnTo>
                    <a:pt x="0" y="406"/>
                  </a:lnTo>
                  <a:lnTo>
                    <a:pt x="70" y="475"/>
                  </a:lnTo>
                  <a:lnTo>
                    <a:pt x="602" y="0"/>
                  </a:lnTo>
                  <a:lnTo>
                    <a:pt x="1309" y="0"/>
                  </a:lnTo>
                  <a:lnTo>
                    <a:pt x="1309" y="133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016594" y="2110926"/>
              <a:ext cx="4127406" cy="1560276"/>
            </a:xfrm>
            <a:custGeom>
              <a:avLst/>
              <a:gdLst>
                <a:gd name="T0" fmla="*/ 1530 w 1531"/>
                <a:gd name="T1" fmla="*/ 126 h 672"/>
                <a:gd name="T2" fmla="*/ 722 w 1531"/>
                <a:gd name="T3" fmla="*/ 126 h 672"/>
                <a:gd name="T4" fmla="*/ 164 w 1531"/>
                <a:gd name="T5" fmla="*/ 621 h 672"/>
                <a:gd name="T6" fmla="*/ 219 w 1531"/>
                <a:gd name="T7" fmla="*/ 671 h 672"/>
                <a:gd name="T8" fmla="*/ 0 w 1531"/>
                <a:gd name="T9" fmla="*/ 671 h 672"/>
                <a:gd name="T10" fmla="*/ 0 w 1531"/>
                <a:gd name="T11" fmla="*/ 475 h 672"/>
                <a:gd name="T12" fmla="*/ 70 w 1531"/>
                <a:gd name="T13" fmla="*/ 537 h 672"/>
                <a:gd name="T14" fmla="*/ 682 w 1531"/>
                <a:gd name="T15" fmla="*/ 0 h 672"/>
                <a:gd name="T16" fmla="*/ 1530 w 1531"/>
                <a:gd name="T17" fmla="*/ 0 h 672"/>
                <a:gd name="T18" fmla="*/ 1530 w 1531"/>
                <a:gd name="T19" fmla="*/ 126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1" h="672">
                  <a:moveTo>
                    <a:pt x="1530" y="126"/>
                  </a:moveTo>
                  <a:lnTo>
                    <a:pt x="722" y="126"/>
                  </a:lnTo>
                  <a:lnTo>
                    <a:pt x="164" y="621"/>
                  </a:lnTo>
                  <a:lnTo>
                    <a:pt x="219" y="671"/>
                  </a:lnTo>
                  <a:lnTo>
                    <a:pt x="0" y="671"/>
                  </a:lnTo>
                  <a:lnTo>
                    <a:pt x="0" y="475"/>
                  </a:lnTo>
                  <a:lnTo>
                    <a:pt x="70" y="537"/>
                  </a:lnTo>
                  <a:lnTo>
                    <a:pt x="682" y="0"/>
                  </a:lnTo>
                  <a:lnTo>
                    <a:pt x="1530" y="0"/>
                  </a:lnTo>
                  <a:lnTo>
                    <a:pt x="1530" y="126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437686" y="1507312"/>
              <a:ext cx="4706313" cy="1701748"/>
            </a:xfrm>
            <a:custGeom>
              <a:avLst/>
              <a:gdLst>
                <a:gd name="T0" fmla="*/ 1750 w 1751"/>
                <a:gd name="T1" fmla="*/ 97 h 743"/>
                <a:gd name="T2" fmla="*/ 816 w 1751"/>
                <a:gd name="T3" fmla="*/ 97 h 743"/>
                <a:gd name="T4" fmla="*/ 164 w 1751"/>
                <a:gd name="T5" fmla="*/ 692 h 743"/>
                <a:gd name="T6" fmla="*/ 219 w 1751"/>
                <a:gd name="T7" fmla="*/ 742 h 743"/>
                <a:gd name="T8" fmla="*/ 0 w 1751"/>
                <a:gd name="T9" fmla="*/ 742 h 743"/>
                <a:gd name="T10" fmla="*/ 0 w 1751"/>
                <a:gd name="T11" fmla="*/ 546 h 743"/>
                <a:gd name="T12" fmla="*/ 70 w 1751"/>
                <a:gd name="T13" fmla="*/ 608 h 743"/>
                <a:gd name="T14" fmla="*/ 753 w 1751"/>
                <a:gd name="T15" fmla="*/ 0 h 743"/>
                <a:gd name="T16" fmla="*/ 1750 w 1751"/>
                <a:gd name="T17" fmla="*/ 0 h 743"/>
                <a:gd name="T18" fmla="*/ 1750 w 1751"/>
                <a:gd name="T19" fmla="*/ 97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51" h="743">
                  <a:moveTo>
                    <a:pt x="1750" y="97"/>
                  </a:moveTo>
                  <a:lnTo>
                    <a:pt x="816" y="97"/>
                  </a:lnTo>
                  <a:lnTo>
                    <a:pt x="164" y="692"/>
                  </a:lnTo>
                  <a:lnTo>
                    <a:pt x="219" y="742"/>
                  </a:lnTo>
                  <a:lnTo>
                    <a:pt x="0" y="742"/>
                  </a:lnTo>
                  <a:lnTo>
                    <a:pt x="0" y="546"/>
                  </a:lnTo>
                  <a:lnTo>
                    <a:pt x="70" y="608"/>
                  </a:lnTo>
                  <a:lnTo>
                    <a:pt x="753" y="0"/>
                  </a:lnTo>
                  <a:lnTo>
                    <a:pt x="1750" y="0"/>
                  </a:lnTo>
                  <a:lnTo>
                    <a:pt x="1750" y="97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 w="6350" cap="rnd" cmpd="sng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4050" y="3405844"/>
              <a:ext cx="2119832" cy="61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 Staff, Management</a:t>
              </a:r>
              <a:endPara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22050" y="3209061"/>
              <a:ext cx="1921949" cy="61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 Executives, Boards, </a:t>
              </a:r>
              <a:r>
                <a:rPr lang="en-US" sz="1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Funders</a:t>
              </a:r>
              <a:endPara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043796" y="2057178"/>
              <a:ext cx="1548204" cy="6861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Excel Workbook</a:t>
              </a:r>
              <a:endPara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7432" y="4472821"/>
              <a:ext cx="1400281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Departmental</a:t>
              </a:r>
              <a:endPara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432" y="5083749"/>
              <a:ext cx="890567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Salaries</a:t>
              </a:r>
              <a:endPara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432" y="5768152"/>
              <a:ext cx="2633290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Other relevant, i.e. Revenue</a:t>
              </a:r>
              <a:endPara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222050" y="1439016"/>
              <a:ext cx="1138245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Dashboard</a:t>
              </a:r>
              <a:endPara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222050" y="2080888"/>
              <a:ext cx="1310543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Assumptions</a:t>
              </a:r>
              <a:endPara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222050" y="2722236"/>
              <a:ext cx="1800516" cy="30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Consolidated View</a:t>
              </a:r>
              <a:endPara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0269" y="981976"/>
            <a:ext cx="620509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Elements of a Better Operating Budget 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415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729802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2858903"/>
            <a:ext cx="871466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of a “Better” Budget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7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81575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Budgeting Revenue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10" y="2057032"/>
            <a:ext cx="829975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closely with Development and Program staff year-round to understand your funding pipeline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Statistical approach - assign a percentage ranking (i.e. 25% likelihood, 50% likelihood, etc.) to each revenue prospect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Scenario Plan - different versions of the budget given different assumptions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96868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Capital Expenditures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10" y="2057032"/>
            <a:ext cx="829975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capital-intensive organizations, you will want a plan for capital expenditures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a separate worksheet for capital expenditures and tie it in to the consolidated tab “below the line.” This will illustrate projected spending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gives the board: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reason for and timing of major cash purchases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ability to assess their viability</a:t>
            </a:r>
          </a:p>
        </p:txBody>
      </p:sp>
    </p:spTree>
    <p:extLst>
      <p:ext uri="{BB962C8B-B14F-4D97-AF65-F5344CB8AC3E}">
        <p14:creationId xmlns:p14="http://schemas.microsoft.com/office/powerpoint/2010/main" val="16595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96868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Capital Expenditures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621995"/>
              </p:ext>
            </p:extLst>
          </p:nvPr>
        </p:nvGraphicFramePr>
        <p:xfrm>
          <a:off x="260270" y="2066851"/>
          <a:ext cx="8274130" cy="2914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345"/>
                <a:gridCol w="1766422"/>
                <a:gridCol w="1444786"/>
                <a:gridCol w="1038358"/>
                <a:gridCol w="1425185"/>
                <a:gridCol w="12410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Priority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Project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Addressed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Start Date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Complete Date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Amount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Urgent 1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Server Upgrade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Mail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responsiveness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7/30/16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9/30/16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$15,000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Urgent 2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Facilities Improvements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Office build-out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new staff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10/15/16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1/15/17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$20,000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153109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Optional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Phones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Outlook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integration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7/1/16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6/30/17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$8,000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5271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Optional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Laptops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Improve speed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field service work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7/1/16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6/30/17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$15,000</a:t>
                      </a:r>
                      <a:endParaRPr lang="en-US" sz="120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$58,000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0329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Projecting Cash Flow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610" y="2057032"/>
            <a:ext cx="829975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this as complex or general as necessary – keep it as simple as is practical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critical if you have metrics you must meet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Debt covenants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Liquidity covenants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measures important to you and your board (days cash on hand, A/R turnover, etc.)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0329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Projecting Cash Flow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13308"/>
              </p:ext>
            </p:extLst>
          </p:nvPr>
        </p:nvGraphicFramePr>
        <p:xfrm>
          <a:off x="1054100" y="1796902"/>
          <a:ext cx="4876800" cy="396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998"/>
                <a:gridCol w="1338146"/>
                <a:gridCol w="1414656"/>
              </a:tblGrid>
              <a:tr h="394465">
                <a:tc>
                  <a:txBody>
                    <a:bodyPr/>
                    <a:lstStyle/>
                    <a:p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Beginning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balance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        750,000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     702,000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Receipts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 Receipts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13,800,000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13,950,000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Donations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125,000</a:t>
                      </a:r>
                      <a:endParaRPr lang="en-US" sz="120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150,000</a:t>
                      </a:r>
                      <a:endParaRPr lang="en-US" sz="120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Receipts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13,925,000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14,100,000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Disbursements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Sub-grants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(10,875,000)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(10,725,000)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Salaries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(1,875,000)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(1,910,000)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256032">
                <a:tc>
                  <a:txBody>
                    <a:bodyPr/>
                    <a:lstStyle/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Operating 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none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(1,223,000)</a:t>
                      </a:r>
                      <a:endParaRPr lang="en-US" sz="1200" u="non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none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(1,275,000)</a:t>
                      </a:r>
                      <a:endParaRPr lang="en-US" sz="1200" u="non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US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Capital Expenses</a:t>
                      </a:r>
                      <a:endParaRPr lang="en-US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(58,000)</a:t>
                      </a:r>
                      <a:endParaRPr lang="en-US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Disbursements</a:t>
                      </a:r>
                      <a:endParaRPr lang="en-US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(13,973,00)</a:t>
                      </a:r>
                      <a:endParaRPr lang="en-US" sz="1200" b="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(13,968,000)</a:t>
                      </a:r>
                      <a:endParaRPr lang="en-US" sz="1200" b="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Net</a:t>
                      </a:r>
                      <a:r>
                        <a:rPr lang="en-US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Cash Flow</a:t>
                      </a:r>
                      <a:endParaRPr lang="en-US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(48,000)</a:t>
                      </a:r>
                      <a:endParaRPr lang="en-US" sz="1200" b="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132,000</a:t>
                      </a:r>
                      <a:endParaRPr lang="en-US" sz="1200" b="0" u="sng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Ending Cash Balance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</a:t>
                      </a:r>
                      <a:r>
                        <a:rPr lang="en-US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702,000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     834,000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27165" y="2006600"/>
            <a:ext cx="26247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 answered: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will available cash balance be at year-end? What is it compared to this year? What will be days cash on hand at year-end? Etc.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1116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 Budgets – Comparing to Actuals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610" y="2057032"/>
            <a:ext cx="829975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common options – YTD and “Distance to Go”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to use YTD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Seasonal results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Unusual or unique events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to use “Distance to Go”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Fundraising Discussions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Re-assessment of strategic plans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has its own use and its own audience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923" y="620635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1454" y="2534775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7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65837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Insource Services, Inc.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724925"/>
            <a:ext cx="82720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we do: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 department outsourcing; generally part-time and long term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 la carte” services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Assessments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Project/Interim assignment</a:t>
            </a:r>
          </a:p>
          <a:p>
            <a:pPr lvl="1"/>
            <a:endParaRPr lang="en-US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we do it: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Seek to understand client businesses and missions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Experienced, expert senior account leaders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 team with multiple skill levels; work is performed at the most cost-effective level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Approximately 50 employees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240935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35266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INSOURCE SERVICES, INC.</a:t>
            </a:r>
            <a:endParaRPr lang="en-US" sz="2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10138"/>
            <a:ext cx="827204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Finance, HR, and IT Consulting Firm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in MA and New Hampshire</a:t>
            </a:r>
          </a:p>
          <a:p>
            <a:pPr lvl="1"/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Insource, we believe that HR, Finance and IT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</a:p>
          <a:p>
            <a:pPr algn="ctr"/>
            <a:endParaRPr lang="en-US" sz="27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www.insourceservices.com</a:t>
            </a:r>
            <a:endParaRPr lang="en-US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45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7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4995" y="2226543"/>
            <a:ext cx="6574364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 Mombourquette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kmombourquette@insourceservices.com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781-374-5125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Steve Gallucci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sgallucci@insourceservices.com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781-374-5219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50317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Building a Better Budget – Outline 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494" y="2026589"/>
            <a:ext cx="695994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 the building </a:t>
            </a: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“Better” Budgets, identify their important elements </a:t>
            </a:r>
            <a:endParaRPr lang="en-US" sz="20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Walk through an example of a Better Budget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 budgeting for revenue and capital expenditures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Answer your questions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05138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Process – Main Goals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54" y="1798751"/>
            <a:ext cx="82997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– about your people, programs and operations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Reflect the operating plan for the year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 that the operating plan will work financially (to yourself and others)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 team members who will put it into action and provide a baseline for performance measurement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Demonstrate impact of plan on overall organizational health</a:t>
            </a:r>
          </a:p>
        </p:txBody>
      </p:sp>
    </p:spTree>
    <p:extLst>
      <p:ext uri="{BB962C8B-B14F-4D97-AF65-F5344CB8AC3E}">
        <p14:creationId xmlns:p14="http://schemas.microsoft.com/office/powerpoint/2010/main" val="17966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 rot="5400000">
            <a:off x="2072893" y="-174656"/>
            <a:ext cx="4644929" cy="8358037"/>
            <a:chOff x="2190014" y="-1141863"/>
            <a:chExt cx="4874361" cy="8678177"/>
          </a:xfrm>
          <a:solidFill>
            <a:schemeClr val="accent1">
              <a:lumMod val="75000"/>
            </a:schemeClr>
          </a:solidFill>
        </p:grpSpPr>
        <p:sp>
          <p:nvSpPr>
            <p:cNvPr id="82" name="Oval 81"/>
            <p:cNvSpPr/>
            <p:nvPr/>
          </p:nvSpPr>
          <p:spPr>
            <a:xfrm rot="16200000">
              <a:off x="3463988" y="2562652"/>
              <a:ext cx="2408854" cy="2184519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sz="1400" b="1" kern="0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Year-long Learning  </a:t>
              </a:r>
              <a:r>
                <a:rPr lang="en-US" sz="1400" b="1" kern="0" dirty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en-US" sz="1400" b="1" kern="0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rocess</a:t>
              </a:r>
              <a:endParaRPr lang="en-US" sz="1400" b="1" kern="0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Freeform 148"/>
            <p:cNvSpPr>
              <a:spLocks/>
            </p:cNvSpPr>
            <p:nvPr/>
          </p:nvSpPr>
          <p:spPr bwMode="auto">
            <a:xfrm>
              <a:off x="3376613" y="1230313"/>
              <a:ext cx="3687762" cy="2398712"/>
            </a:xfrm>
            <a:custGeom>
              <a:avLst/>
              <a:gdLst/>
              <a:ahLst/>
              <a:cxnLst>
                <a:cxn ang="0">
                  <a:pos x="318" y="735"/>
                </a:cxn>
                <a:cxn ang="0">
                  <a:pos x="0" y="201"/>
                </a:cxn>
                <a:cxn ang="0">
                  <a:pos x="143" y="128"/>
                </a:cxn>
                <a:cxn ang="0">
                  <a:pos x="297" y="73"/>
                </a:cxn>
                <a:cxn ang="0">
                  <a:pos x="454" y="33"/>
                </a:cxn>
                <a:cxn ang="0">
                  <a:pos x="615" y="8"/>
                </a:cxn>
                <a:cxn ang="0">
                  <a:pos x="779" y="0"/>
                </a:cxn>
                <a:cxn ang="0">
                  <a:pos x="959" y="11"/>
                </a:cxn>
                <a:cxn ang="0">
                  <a:pos x="1131" y="41"/>
                </a:cxn>
                <a:cxn ang="0">
                  <a:pos x="1299" y="88"/>
                </a:cxn>
                <a:cxn ang="0">
                  <a:pos x="1456" y="154"/>
                </a:cxn>
                <a:cxn ang="0">
                  <a:pos x="1606" y="234"/>
                </a:cxn>
                <a:cxn ang="0">
                  <a:pos x="1745" y="333"/>
                </a:cxn>
                <a:cxn ang="0">
                  <a:pos x="1869" y="443"/>
                </a:cxn>
                <a:cxn ang="0">
                  <a:pos x="1983" y="567"/>
                </a:cxn>
                <a:cxn ang="0">
                  <a:pos x="2082" y="702"/>
                </a:cxn>
                <a:cxn ang="0">
                  <a:pos x="2166" y="849"/>
                </a:cxn>
                <a:cxn ang="0">
                  <a:pos x="2232" y="1002"/>
                </a:cxn>
                <a:cxn ang="0">
                  <a:pos x="2283" y="1167"/>
                </a:cxn>
                <a:cxn ang="0">
                  <a:pos x="2312" y="1335"/>
                </a:cxn>
                <a:cxn ang="0">
                  <a:pos x="2323" y="1511"/>
                </a:cxn>
                <a:cxn ang="0">
                  <a:pos x="1708" y="1511"/>
                </a:cxn>
                <a:cxn ang="0">
                  <a:pos x="1694" y="1379"/>
                </a:cxn>
                <a:cxn ang="0">
                  <a:pos x="1665" y="1251"/>
                </a:cxn>
                <a:cxn ang="0">
                  <a:pos x="1617" y="1130"/>
                </a:cxn>
                <a:cxn ang="0">
                  <a:pos x="1555" y="1021"/>
                </a:cxn>
                <a:cxn ang="0">
                  <a:pos x="1478" y="918"/>
                </a:cxn>
                <a:cxn ang="0">
                  <a:pos x="1387" y="830"/>
                </a:cxn>
                <a:cxn ang="0">
                  <a:pos x="1284" y="754"/>
                </a:cxn>
                <a:cxn ang="0">
                  <a:pos x="1171" y="692"/>
                </a:cxn>
                <a:cxn ang="0">
                  <a:pos x="1050" y="648"/>
                </a:cxn>
                <a:cxn ang="0">
                  <a:pos x="918" y="618"/>
                </a:cxn>
                <a:cxn ang="0">
                  <a:pos x="787" y="611"/>
                </a:cxn>
                <a:cxn ang="0">
                  <a:pos x="659" y="618"/>
                </a:cxn>
                <a:cxn ang="0">
                  <a:pos x="542" y="644"/>
                </a:cxn>
                <a:cxn ang="0">
                  <a:pos x="425" y="681"/>
                </a:cxn>
                <a:cxn ang="0">
                  <a:pos x="318" y="735"/>
                </a:cxn>
              </a:cxnLst>
              <a:rect l="0" t="0" r="r" b="b"/>
              <a:pathLst>
                <a:path w="2323" h="1511">
                  <a:moveTo>
                    <a:pt x="318" y="735"/>
                  </a:moveTo>
                  <a:lnTo>
                    <a:pt x="0" y="201"/>
                  </a:lnTo>
                  <a:lnTo>
                    <a:pt x="143" y="128"/>
                  </a:lnTo>
                  <a:lnTo>
                    <a:pt x="297" y="73"/>
                  </a:lnTo>
                  <a:lnTo>
                    <a:pt x="454" y="33"/>
                  </a:lnTo>
                  <a:lnTo>
                    <a:pt x="615" y="8"/>
                  </a:lnTo>
                  <a:lnTo>
                    <a:pt x="779" y="0"/>
                  </a:lnTo>
                  <a:lnTo>
                    <a:pt x="959" y="11"/>
                  </a:lnTo>
                  <a:lnTo>
                    <a:pt x="1131" y="41"/>
                  </a:lnTo>
                  <a:lnTo>
                    <a:pt x="1299" y="88"/>
                  </a:lnTo>
                  <a:lnTo>
                    <a:pt x="1456" y="154"/>
                  </a:lnTo>
                  <a:lnTo>
                    <a:pt x="1606" y="234"/>
                  </a:lnTo>
                  <a:lnTo>
                    <a:pt x="1745" y="333"/>
                  </a:lnTo>
                  <a:lnTo>
                    <a:pt x="1869" y="443"/>
                  </a:lnTo>
                  <a:lnTo>
                    <a:pt x="1983" y="567"/>
                  </a:lnTo>
                  <a:lnTo>
                    <a:pt x="2082" y="702"/>
                  </a:lnTo>
                  <a:lnTo>
                    <a:pt x="2166" y="849"/>
                  </a:lnTo>
                  <a:lnTo>
                    <a:pt x="2232" y="1002"/>
                  </a:lnTo>
                  <a:lnTo>
                    <a:pt x="2283" y="1167"/>
                  </a:lnTo>
                  <a:lnTo>
                    <a:pt x="2312" y="1335"/>
                  </a:lnTo>
                  <a:lnTo>
                    <a:pt x="2323" y="1511"/>
                  </a:lnTo>
                  <a:lnTo>
                    <a:pt x="1708" y="1511"/>
                  </a:lnTo>
                  <a:lnTo>
                    <a:pt x="1694" y="1379"/>
                  </a:lnTo>
                  <a:lnTo>
                    <a:pt x="1665" y="1251"/>
                  </a:lnTo>
                  <a:lnTo>
                    <a:pt x="1617" y="1130"/>
                  </a:lnTo>
                  <a:lnTo>
                    <a:pt x="1555" y="1021"/>
                  </a:lnTo>
                  <a:lnTo>
                    <a:pt x="1478" y="918"/>
                  </a:lnTo>
                  <a:lnTo>
                    <a:pt x="1387" y="830"/>
                  </a:lnTo>
                  <a:lnTo>
                    <a:pt x="1284" y="754"/>
                  </a:lnTo>
                  <a:lnTo>
                    <a:pt x="1171" y="692"/>
                  </a:lnTo>
                  <a:lnTo>
                    <a:pt x="1050" y="648"/>
                  </a:lnTo>
                  <a:lnTo>
                    <a:pt x="918" y="618"/>
                  </a:lnTo>
                  <a:lnTo>
                    <a:pt x="787" y="611"/>
                  </a:lnTo>
                  <a:lnTo>
                    <a:pt x="659" y="618"/>
                  </a:lnTo>
                  <a:lnTo>
                    <a:pt x="542" y="644"/>
                  </a:lnTo>
                  <a:lnTo>
                    <a:pt x="425" y="681"/>
                  </a:lnTo>
                  <a:lnTo>
                    <a:pt x="318" y="73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4" name="Freeform 149"/>
            <p:cNvSpPr>
              <a:spLocks/>
            </p:cNvSpPr>
            <p:nvPr/>
          </p:nvSpPr>
          <p:spPr bwMode="auto">
            <a:xfrm>
              <a:off x="3417893" y="3611560"/>
              <a:ext cx="3640137" cy="2466975"/>
            </a:xfrm>
            <a:custGeom>
              <a:avLst/>
              <a:gdLst/>
              <a:ahLst/>
              <a:cxnLst>
                <a:cxn ang="0">
                  <a:pos x="1679" y="11"/>
                </a:cxn>
                <a:cxn ang="0">
                  <a:pos x="2293" y="0"/>
                </a:cxn>
                <a:cxn ang="0">
                  <a:pos x="2286" y="161"/>
                </a:cxn>
                <a:cxn ang="0">
                  <a:pos x="2260" y="318"/>
                </a:cxn>
                <a:cxn ang="0">
                  <a:pos x="2220" y="475"/>
                </a:cxn>
                <a:cxn ang="0">
                  <a:pos x="2162" y="625"/>
                </a:cxn>
                <a:cxn ang="0">
                  <a:pos x="2089" y="768"/>
                </a:cxn>
                <a:cxn ang="0">
                  <a:pos x="2001" y="910"/>
                </a:cxn>
                <a:cxn ang="0">
                  <a:pos x="1895" y="1038"/>
                </a:cxn>
                <a:cxn ang="0">
                  <a:pos x="1781" y="1152"/>
                </a:cxn>
                <a:cxn ang="0">
                  <a:pos x="1657" y="1254"/>
                </a:cxn>
                <a:cxn ang="0">
                  <a:pos x="1525" y="1342"/>
                </a:cxn>
                <a:cxn ang="0">
                  <a:pos x="1383" y="1415"/>
                </a:cxn>
                <a:cxn ang="0">
                  <a:pos x="1236" y="1470"/>
                </a:cxn>
                <a:cxn ang="0">
                  <a:pos x="1086" y="1514"/>
                </a:cxn>
                <a:cxn ang="0">
                  <a:pos x="929" y="1543"/>
                </a:cxn>
                <a:cxn ang="0">
                  <a:pos x="772" y="1554"/>
                </a:cxn>
                <a:cxn ang="0">
                  <a:pos x="614" y="1547"/>
                </a:cxn>
                <a:cxn ang="0">
                  <a:pos x="457" y="1528"/>
                </a:cxn>
                <a:cxn ang="0">
                  <a:pos x="300" y="1488"/>
                </a:cxn>
                <a:cxn ang="0">
                  <a:pos x="146" y="1433"/>
                </a:cxn>
                <a:cxn ang="0">
                  <a:pos x="0" y="1360"/>
                </a:cxn>
                <a:cxn ang="0">
                  <a:pos x="303" y="826"/>
                </a:cxn>
                <a:cxn ang="0">
                  <a:pos x="406" y="877"/>
                </a:cxn>
                <a:cxn ang="0">
                  <a:pos x="516" y="914"/>
                </a:cxn>
                <a:cxn ang="0">
                  <a:pos x="633" y="936"/>
                </a:cxn>
                <a:cxn ang="0">
                  <a:pos x="753" y="943"/>
                </a:cxn>
                <a:cxn ang="0">
                  <a:pos x="892" y="932"/>
                </a:cxn>
                <a:cxn ang="0">
                  <a:pos x="1020" y="903"/>
                </a:cxn>
                <a:cxn ang="0">
                  <a:pos x="1145" y="859"/>
                </a:cxn>
                <a:cxn ang="0">
                  <a:pos x="1258" y="797"/>
                </a:cxn>
                <a:cxn ang="0">
                  <a:pos x="1361" y="717"/>
                </a:cxn>
                <a:cxn ang="0">
                  <a:pos x="1452" y="629"/>
                </a:cxn>
                <a:cxn ang="0">
                  <a:pos x="1529" y="526"/>
                </a:cxn>
                <a:cxn ang="0">
                  <a:pos x="1595" y="413"/>
                </a:cxn>
                <a:cxn ang="0">
                  <a:pos x="1639" y="292"/>
                </a:cxn>
                <a:cxn ang="0">
                  <a:pos x="1668" y="161"/>
                </a:cxn>
                <a:cxn ang="0">
                  <a:pos x="1679" y="25"/>
                </a:cxn>
                <a:cxn ang="0">
                  <a:pos x="1679" y="18"/>
                </a:cxn>
                <a:cxn ang="0">
                  <a:pos x="1679" y="11"/>
                </a:cxn>
              </a:cxnLst>
              <a:rect l="0" t="0" r="r" b="b"/>
              <a:pathLst>
                <a:path w="2293" h="1554">
                  <a:moveTo>
                    <a:pt x="1679" y="11"/>
                  </a:moveTo>
                  <a:lnTo>
                    <a:pt x="2293" y="0"/>
                  </a:lnTo>
                  <a:lnTo>
                    <a:pt x="2286" y="161"/>
                  </a:lnTo>
                  <a:lnTo>
                    <a:pt x="2260" y="318"/>
                  </a:lnTo>
                  <a:lnTo>
                    <a:pt x="2220" y="475"/>
                  </a:lnTo>
                  <a:lnTo>
                    <a:pt x="2162" y="625"/>
                  </a:lnTo>
                  <a:lnTo>
                    <a:pt x="2089" y="768"/>
                  </a:lnTo>
                  <a:lnTo>
                    <a:pt x="2001" y="910"/>
                  </a:lnTo>
                  <a:lnTo>
                    <a:pt x="1895" y="1038"/>
                  </a:lnTo>
                  <a:lnTo>
                    <a:pt x="1781" y="1152"/>
                  </a:lnTo>
                  <a:lnTo>
                    <a:pt x="1657" y="1254"/>
                  </a:lnTo>
                  <a:lnTo>
                    <a:pt x="1525" y="1342"/>
                  </a:lnTo>
                  <a:lnTo>
                    <a:pt x="1383" y="1415"/>
                  </a:lnTo>
                  <a:lnTo>
                    <a:pt x="1236" y="1470"/>
                  </a:lnTo>
                  <a:lnTo>
                    <a:pt x="1086" y="1514"/>
                  </a:lnTo>
                  <a:lnTo>
                    <a:pt x="929" y="1543"/>
                  </a:lnTo>
                  <a:lnTo>
                    <a:pt x="772" y="1554"/>
                  </a:lnTo>
                  <a:lnTo>
                    <a:pt x="614" y="1547"/>
                  </a:lnTo>
                  <a:lnTo>
                    <a:pt x="457" y="1528"/>
                  </a:lnTo>
                  <a:lnTo>
                    <a:pt x="300" y="1488"/>
                  </a:lnTo>
                  <a:lnTo>
                    <a:pt x="146" y="1433"/>
                  </a:lnTo>
                  <a:lnTo>
                    <a:pt x="0" y="1360"/>
                  </a:lnTo>
                  <a:lnTo>
                    <a:pt x="303" y="826"/>
                  </a:lnTo>
                  <a:lnTo>
                    <a:pt x="406" y="877"/>
                  </a:lnTo>
                  <a:lnTo>
                    <a:pt x="516" y="914"/>
                  </a:lnTo>
                  <a:lnTo>
                    <a:pt x="633" y="936"/>
                  </a:lnTo>
                  <a:lnTo>
                    <a:pt x="753" y="943"/>
                  </a:lnTo>
                  <a:lnTo>
                    <a:pt x="892" y="932"/>
                  </a:lnTo>
                  <a:lnTo>
                    <a:pt x="1020" y="903"/>
                  </a:lnTo>
                  <a:lnTo>
                    <a:pt x="1145" y="859"/>
                  </a:lnTo>
                  <a:lnTo>
                    <a:pt x="1258" y="797"/>
                  </a:lnTo>
                  <a:lnTo>
                    <a:pt x="1361" y="717"/>
                  </a:lnTo>
                  <a:lnTo>
                    <a:pt x="1452" y="629"/>
                  </a:lnTo>
                  <a:lnTo>
                    <a:pt x="1529" y="526"/>
                  </a:lnTo>
                  <a:lnTo>
                    <a:pt x="1595" y="413"/>
                  </a:lnTo>
                  <a:lnTo>
                    <a:pt x="1639" y="292"/>
                  </a:lnTo>
                  <a:lnTo>
                    <a:pt x="1668" y="161"/>
                  </a:lnTo>
                  <a:lnTo>
                    <a:pt x="1679" y="25"/>
                  </a:lnTo>
                  <a:lnTo>
                    <a:pt x="1679" y="18"/>
                  </a:lnTo>
                  <a:lnTo>
                    <a:pt x="1679" y="1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Freeform 150"/>
            <p:cNvSpPr>
              <a:spLocks/>
            </p:cNvSpPr>
            <p:nvPr/>
          </p:nvSpPr>
          <p:spPr bwMode="auto">
            <a:xfrm>
              <a:off x="2190014" y="1549400"/>
              <a:ext cx="1701800" cy="4210050"/>
            </a:xfrm>
            <a:custGeom>
              <a:avLst/>
              <a:gdLst/>
              <a:ahLst/>
              <a:cxnLst>
                <a:cxn ang="0">
                  <a:pos x="1072" y="2122"/>
                </a:cxn>
                <a:cxn ang="0">
                  <a:pos x="772" y="2652"/>
                </a:cxn>
                <a:cxn ang="0">
                  <a:pos x="636" y="2564"/>
                </a:cxn>
                <a:cxn ang="0">
                  <a:pos x="512" y="2462"/>
                </a:cxn>
                <a:cxn ang="0">
                  <a:pos x="399" y="2348"/>
                </a:cxn>
                <a:cxn ang="0">
                  <a:pos x="300" y="2224"/>
                </a:cxn>
                <a:cxn ang="0">
                  <a:pos x="212" y="2089"/>
                </a:cxn>
                <a:cxn ang="0">
                  <a:pos x="135" y="1939"/>
                </a:cxn>
                <a:cxn ang="0">
                  <a:pos x="77" y="1789"/>
                </a:cxn>
                <a:cxn ang="0">
                  <a:pos x="33" y="1632"/>
                </a:cxn>
                <a:cxn ang="0">
                  <a:pos x="7" y="1474"/>
                </a:cxn>
                <a:cxn ang="0">
                  <a:pos x="0" y="1317"/>
                </a:cxn>
                <a:cxn ang="0">
                  <a:pos x="7" y="1160"/>
                </a:cxn>
                <a:cxn ang="0">
                  <a:pos x="33" y="1003"/>
                </a:cxn>
                <a:cxn ang="0">
                  <a:pos x="70" y="853"/>
                </a:cxn>
                <a:cxn ang="0">
                  <a:pos x="124" y="706"/>
                </a:cxn>
                <a:cxn ang="0">
                  <a:pos x="194" y="567"/>
                </a:cxn>
                <a:cxn ang="0">
                  <a:pos x="274" y="436"/>
                </a:cxn>
                <a:cxn ang="0">
                  <a:pos x="373" y="311"/>
                </a:cxn>
                <a:cxn ang="0">
                  <a:pos x="487" y="194"/>
                </a:cxn>
                <a:cxn ang="0">
                  <a:pos x="611" y="92"/>
                </a:cxn>
                <a:cxn ang="0">
                  <a:pos x="746" y="0"/>
                </a:cxn>
                <a:cxn ang="0">
                  <a:pos x="1061" y="538"/>
                </a:cxn>
                <a:cxn ang="0">
                  <a:pos x="951" y="615"/>
                </a:cxn>
                <a:cxn ang="0">
                  <a:pos x="852" y="706"/>
                </a:cxn>
                <a:cxn ang="0">
                  <a:pos x="772" y="809"/>
                </a:cxn>
                <a:cxn ang="0">
                  <a:pos x="702" y="926"/>
                </a:cxn>
                <a:cxn ang="0">
                  <a:pos x="655" y="1050"/>
                </a:cxn>
                <a:cxn ang="0">
                  <a:pos x="622" y="1185"/>
                </a:cxn>
                <a:cxn ang="0">
                  <a:pos x="611" y="1324"/>
                </a:cxn>
                <a:cxn ang="0">
                  <a:pos x="622" y="1467"/>
                </a:cxn>
                <a:cxn ang="0">
                  <a:pos x="655" y="1602"/>
                </a:cxn>
                <a:cxn ang="0">
                  <a:pos x="706" y="1730"/>
                </a:cxn>
                <a:cxn ang="0">
                  <a:pos x="775" y="1847"/>
                </a:cxn>
                <a:cxn ang="0">
                  <a:pos x="860" y="1953"/>
                </a:cxn>
                <a:cxn ang="0">
                  <a:pos x="958" y="2045"/>
                </a:cxn>
                <a:cxn ang="0">
                  <a:pos x="1072" y="2122"/>
                </a:cxn>
              </a:cxnLst>
              <a:rect l="0" t="0" r="r" b="b"/>
              <a:pathLst>
                <a:path w="1072" h="2652">
                  <a:moveTo>
                    <a:pt x="1072" y="2122"/>
                  </a:moveTo>
                  <a:lnTo>
                    <a:pt x="772" y="2652"/>
                  </a:lnTo>
                  <a:lnTo>
                    <a:pt x="636" y="2564"/>
                  </a:lnTo>
                  <a:lnTo>
                    <a:pt x="512" y="2462"/>
                  </a:lnTo>
                  <a:lnTo>
                    <a:pt x="399" y="2348"/>
                  </a:lnTo>
                  <a:lnTo>
                    <a:pt x="300" y="2224"/>
                  </a:lnTo>
                  <a:lnTo>
                    <a:pt x="212" y="2089"/>
                  </a:lnTo>
                  <a:lnTo>
                    <a:pt x="135" y="1939"/>
                  </a:lnTo>
                  <a:lnTo>
                    <a:pt x="77" y="1789"/>
                  </a:lnTo>
                  <a:lnTo>
                    <a:pt x="33" y="1632"/>
                  </a:lnTo>
                  <a:lnTo>
                    <a:pt x="7" y="1474"/>
                  </a:lnTo>
                  <a:lnTo>
                    <a:pt x="0" y="1317"/>
                  </a:lnTo>
                  <a:lnTo>
                    <a:pt x="7" y="1160"/>
                  </a:lnTo>
                  <a:lnTo>
                    <a:pt x="33" y="1003"/>
                  </a:lnTo>
                  <a:lnTo>
                    <a:pt x="70" y="853"/>
                  </a:lnTo>
                  <a:lnTo>
                    <a:pt x="124" y="706"/>
                  </a:lnTo>
                  <a:lnTo>
                    <a:pt x="194" y="567"/>
                  </a:lnTo>
                  <a:lnTo>
                    <a:pt x="274" y="436"/>
                  </a:lnTo>
                  <a:lnTo>
                    <a:pt x="373" y="311"/>
                  </a:lnTo>
                  <a:lnTo>
                    <a:pt x="487" y="194"/>
                  </a:lnTo>
                  <a:lnTo>
                    <a:pt x="611" y="92"/>
                  </a:lnTo>
                  <a:lnTo>
                    <a:pt x="746" y="0"/>
                  </a:lnTo>
                  <a:lnTo>
                    <a:pt x="1061" y="538"/>
                  </a:lnTo>
                  <a:lnTo>
                    <a:pt x="951" y="615"/>
                  </a:lnTo>
                  <a:lnTo>
                    <a:pt x="852" y="706"/>
                  </a:lnTo>
                  <a:lnTo>
                    <a:pt x="772" y="809"/>
                  </a:lnTo>
                  <a:lnTo>
                    <a:pt x="702" y="926"/>
                  </a:lnTo>
                  <a:lnTo>
                    <a:pt x="655" y="1050"/>
                  </a:lnTo>
                  <a:lnTo>
                    <a:pt x="622" y="1185"/>
                  </a:lnTo>
                  <a:lnTo>
                    <a:pt x="611" y="1324"/>
                  </a:lnTo>
                  <a:lnTo>
                    <a:pt x="622" y="1467"/>
                  </a:lnTo>
                  <a:lnTo>
                    <a:pt x="655" y="1602"/>
                  </a:lnTo>
                  <a:lnTo>
                    <a:pt x="706" y="1730"/>
                  </a:lnTo>
                  <a:lnTo>
                    <a:pt x="775" y="1847"/>
                  </a:lnTo>
                  <a:lnTo>
                    <a:pt x="860" y="1953"/>
                  </a:lnTo>
                  <a:lnTo>
                    <a:pt x="958" y="2045"/>
                  </a:lnTo>
                  <a:lnTo>
                    <a:pt x="1072" y="212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Freeform 165"/>
            <p:cNvSpPr>
              <a:spLocks/>
            </p:cNvSpPr>
            <p:nvPr/>
          </p:nvSpPr>
          <p:spPr bwMode="auto">
            <a:xfrm>
              <a:off x="3354388" y="2357438"/>
              <a:ext cx="2154237" cy="1230312"/>
            </a:xfrm>
            <a:custGeom>
              <a:avLst/>
              <a:gdLst/>
              <a:ahLst/>
              <a:cxnLst>
                <a:cxn ang="0">
                  <a:pos x="0" y="775"/>
                </a:cxn>
                <a:cxn ang="0">
                  <a:pos x="18" y="651"/>
                </a:cxn>
                <a:cxn ang="0">
                  <a:pos x="54" y="534"/>
                </a:cxn>
                <a:cxn ang="0">
                  <a:pos x="106" y="420"/>
                </a:cxn>
                <a:cxn ang="0">
                  <a:pos x="175" y="318"/>
                </a:cxn>
                <a:cxn ang="0">
                  <a:pos x="252" y="234"/>
                </a:cxn>
                <a:cxn ang="0">
                  <a:pos x="340" y="157"/>
                </a:cxn>
                <a:cxn ang="0">
                  <a:pos x="435" y="99"/>
                </a:cxn>
                <a:cxn ang="0">
                  <a:pos x="541" y="51"/>
                </a:cxn>
                <a:cxn ang="0">
                  <a:pos x="647" y="18"/>
                </a:cxn>
                <a:cxn ang="0">
                  <a:pos x="760" y="3"/>
                </a:cxn>
                <a:cxn ang="0">
                  <a:pos x="874" y="0"/>
                </a:cxn>
                <a:cxn ang="0">
                  <a:pos x="987" y="14"/>
                </a:cxn>
                <a:cxn ang="0">
                  <a:pos x="1097" y="44"/>
                </a:cxn>
                <a:cxn ang="0">
                  <a:pos x="1207" y="91"/>
                </a:cxn>
                <a:cxn ang="0">
                  <a:pos x="1251" y="18"/>
                </a:cxn>
                <a:cxn ang="0">
                  <a:pos x="1357" y="413"/>
                </a:cxn>
                <a:cxn ang="0">
                  <a:pos x="1002" y="417"/>
                </a:cxn>
                <a:cxn ang="0">
                  <a:pos x="1031" y="373"/>
                </a:cxn>
                <a:cxn ang="0">
                  <a:pos x="965" y="347"/>
                </a:cxn>
                <a:cxn ang="0">
                  <a:pos x="896" y="333"/>
                </a:cxn>
                <a:cxn ang="0">
                  <a:pos x="823" y="325"/>
                </a:cxn>
                <a:cxn ang="0">
                  <a:pos x="720" y="336"/>
                </a:cxn>
                <a:cxn ang="0">
                  <a:pos x="629" y="366"/>
                </a:cxn>
                <a:cxn ang="0">
                  <a:pos x="541" y="409"/>
                </a:cxn>
                <a:cxn ang="0">
                  <a:pos x="468" y="472"/>
                </a:cxn>
                <a:cxn ang="0">
                  <a:pos x="409" y="545"/>
                </a:cxn>
                <a:cxn ang="0">
                  <a:pos x="362" y="632"/>
                </a:cxn>
                <a:cxn ang="0">
                  <a:pos x="336" y="724"/>
                </a:cxn>
                <a:cxn ang="0">
                  <a:pos x="208" y="537"/>
                </a:cxn>
                <a:cxn ang="0">
                  <a:pos x="0" y="775"/>
                </a:cxn>
              </a:cxnLst>
              <a:rect l="0" t="0" r="r" b="b"/>
              <a:pathLst>
                <a:path w="1357" h="775">
                  <a:moveTo>
                    <a:pt x="0" y="775"/>
                  </a:moveTo>
                  <a:lnTo>
                    <a:pt x="18" y="651"/>
                  </a:lnTo>
                  <a:lnTo>
                    <a:pt x="54" y="534"/>
                  </a:lnTo>
                  <a:lnTo>
                    <a:pt x="106" y="420"/>
                  </a:lnTo>
                  <a:lnTo>
                    <a:pt x="175" y="318"/>
                  </a:lnTo>
                  <a:lnTo>
                    <a:pt x="252" y="234"/>
                  </a:lnTo>
                  <a:lnTo>
                    <a:pt x="340" y="157"/>
                  </a:lnTo>
                  <a:lnTo>
                    <a:pt x="435" y="99"/>
                  </a:lnTo>
                  <a:lnTo>
                    <a:pt x="541" y="51"/>
                  </a:lnTo>
                  <a:lnTo>
                    <a:pt x="647" y="18"/>
                  </a:lnTo>
                  <a:lnTo>
                    <a:pt x="760" y="3"/>
                  </a:lnTo>
                  <a:lnTo>
                    <a:pt x="874" y="0"/>
                  </a:lnTo>
                  <a:lnTo>
                    <a:pt x="987" y="14"/>
                  </a:lnTo>
                  <a:lnTo>
                    <a:pt x="1097" y="44"/>
                  </a:lnTo>
                  <a:lnTo>
                    <a:pt x="1207" y="91"/>
                  </a:lnTo>
                  <a:lnTo>
                    <a:pt x="1251" y="18"/>
                  </a:lnTo>
                  <a:lnTo>
                    <a:pt x="1357" y="413"/>
                  </a:lnTo>
                  <a:lnTo>
                    <a:pt x="1002" y="417"/>
                  </a:lnTo>
                  <a:lnTo>
                    <a:pt x="1031" y="373"/>
                  </a:lnTo>
                  <a:lnTo>
                    <a:pt x="965" y="347"/>
                  </a:lnTo>
                  <a:lnTo>
                    <a:pt x="896" y="333"/>
                  </a:lnTo>
                  <a:lnTo>
                    <a:pt x="823" y="325"/>
                  </a:lnTo>
                  <a:lnTo>
                    <a:pt x="720" y="336"/>
                  </a:lnTo>
                  <a:lnTo>
                    <a:pt x="629" y="366"/>
                  </a:lnTo>
                  <a:lnTo>
                    <a:pt x="541" y="409"/>
                  </a:lnTo>
                  <a:lnTo>
                    <a:pt x="468" y="472"/>
                  </a:lnTo>
                  <a:lnTo>
                    <a:pt x="409" y="545"/>
                  </a:lnTo>
                  <a:lnTo>
                    <a:pt x="362" y="632"/>
                  </a:lnTo>
                  <a:lnTo>
                    <a:pt x="336" y="724"/>
                  </a:lnTo>
                  <a:lnTo>
                    <a:pt x="208" y="537"/>
                  </a:lnTo>
                  <a:lnTo>
                    <a:pt x="0" y="775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7" name="Freeform 166"/>
            <p:cNvSpPr>
              <a:spLocks/>
            </p:cNvSpPr>
            <p:nvPr/>
          </p:nvSpPr>
          <p:spPr bwMode="auto">
            <a:xfrm>
              <a:off x="3254375" y="3209925"/>
              <a:ext cx="1998663" cy="1743075"/>
            </a:xfrm>
            <a:custGeom>
              <a:avLst/>
              <a:gdLst/>
              <a:ahLst/>
              <a:cxnLst>
                <a:cxn ang="0">
                  <a:pos x="1259" y="1010"/>
                </a:cxn>
                <a:cxn ang="0">
                  <a:pos x="1142" y="1057"/>
                </a:cxn>
                <a:cxn ang="0">
                  <a:pos x="1014" y="1087"/>
                </a:cxn>
                <a:cxn ang="0">
                  <a:pos x="886" y="1098"/>
                </a:cxn>
                <a:cxn ang="0">
                  <a:pos x="754" y="1087"/>
                </a:cxn>
                <a:cxn ang="0">
                  <a:pos x="630" y="1057"/>
                </a:cxn>
                <a:cxn ang="0">
                  <a:pos x="513" y="1010"/>
                </a:cxn>
                <a:cxn ang="0">
                  <a:pos x="403" y="944"/>
                </a:cxn>
                <a:cxn ang="0">
                  <a:pos x="308" y="867"/>
                </a:cxn>
                <a:cxn ang="0">
                  <a:pos x="227" y="772"/>
                </a:cxn>
                <a:cxn ang="0">
                  <a:pos x="158" y="670"/>
                </a:cxn>
                <a:cxn ang="0">
                  <a:pos x="107" y="556"/>
                </a:cxn>
                <a:cxn ang="0">
                  <a:pos x="74" y="436"/>
                </a:cxn>
                <a:cxn ang="0">
                  <a:pos x="59" y="308"/>
                </a:cxn>
                <a:cxn ang="0">
                  <a:pos x="0" y="308"/>
                </a:cxn>
                <a:cxn ang="0">
                  <a:pos x="271" y="0"/>
                </a:cxn>
                <a:cxn ang="0">
                  <a:pos x="472" y="293"/>
                </a:cxn>
                <a:cxn ang="0">
                  <a:pos x="388" y="297"/>
                </a:cxn>
                <a:cxn ang="0">
                  <a:pos x="403" y="392"/>
                </a:cxn>
                <a:cxn ang="0">
                  <a:pos x="432" y="479"/>
                </a:cxn>
                <a:cxn ang="0">
                  <a:pos x="480" y="560"/>
                </a:cxn>
                <a:cxn ang="0">
                  <a:pos x="538" y="633"/>
                </a:cxn>
                <a:cxn ang="0">
                  <a:pos x="611" y="688"/>
                </a:cxn>
                <a:cxn ang="0">
                  <a:pos x="695" y="732"/>
                </a:cxn>
                <a:cxn ang="0">
                  <a:pos x="783" y="761"/>
                </a:cxn>
                <a:cxn ang="0">
                  <a:pos x="882" y="768"/>
                </a:cxn>
                <a:cxn ang="0">
                  <a:pos x="955" y="765"/>
                </a:cxn>
                <a:cxn ang="0">
                  <a:pos x="1025" y="750"/>
                </a:cxn>
                <a:cxn ang="0">
                  <a:pos x="1090" y="725"/>
                </a:cxn>
                <a:cxn ang="0">
                  <a:pos x="973" y="933"/>
                </a:cxn>
                <a:cxn ang="0">
                  <a:pos x="1259" y="1010"/>
                </a:cxn>
              </a:cxnLst>
              <a:rect l="0" t="0" r="r" b="b"/>
              <a:pathLst>
                <a:path w="1259" h="1098">
                  <a:moveTo>
                    <a:pt x="1259" y="1010"/>
                  </a:moveTo>
                  <a:lnTo>
                    <a:pt x="1142" y="1057"/>
                  </a:lnTo>
                  <a:lnTo>
                    <a:pt x="1014" y="1087"/>
                  </a:lnTo>
                  <a:lnTo>
                    <a:pt x="886" y="1098"/>
                  </a:lnTo>
                  <a:lnTo>
                    <a:pt x="754" y="1087"/>
                  </a:lnTo>
                  <a:lnTo>
                    <a:pt x="630" y="1057"/>
                  </a:lnTo>
                  <a:lnTo>
                    <a:pt x="513" y="1010"/>
                  </a:lnTo>
                  <a:lnTo>
                    <a:pt x="403" y="944"/>
                  </a:lnTo>
                  <a:lnTo>
                    <a:pt x="308" y="867"/>
                  </a:lnTo>
                  <a:lnTo>
                    <a:pt x="227" y="772"/>
                  </a:lnTo>
                  <a:lnTo>
                    <a:pt x="158" y="670"/>
                  </a:lnTo>
                  <a:lnTo>
                    <a:pt x="107" y="556"/>
                  </a:lnTo>
                  <a:lnTo>
                    <a:pt x="74" y="436"/>
                  </a:lnTo>
                  <a:lnTo>
                    <a:pt x="59" y="308"/>
                  </a:lnTo>
                  <a:lnTo>
                    <a:pt x="0" y="308"/>
                  </a:lnTo>
                  <a:lnTo>
                    <a:pt x="271" y="0"/>
                  </a:lnTo>
                  <a:lnTo>
                    <a:pt x="472" y="293"/>
                  </a:lnTo>
                  <a:lnTo>
                    <a:pt x="388" y="297"/>
                  </a:lnTo>
                  <a:lnTo>
                    <a:pt x="403" y="392"/>
                  </a:lnTo>
                  <a:lnTo>
                    <a:pt x="432" y="479"/>
                  </a:lnTo>
                  <a:lnTo>
                    <a:pt x="480" y="560"/>
                  </a:lnTo>
                  <a:lnTo>
                    <a:pt x="538" y="633"/>
                  </a:lnTo>
                  <a:lnTo>
                    <a:pt x="611" y="688"/>
                  </a:lnTo>
                  <a:lnTo>
                    <a:pt x="695" y="732"/>
                  </a:lnTo>
                  <a:lnTo>
                    <a:pt x="783" y="761"/>
                  </a:lnTo>
                  <a:lnTo>
                    <a:pt x="882" y="768"/>
                  </a:lnTo>
                  <a:lnTo>
                    <a:pt x="955" y="765"/>
                  </a:lnTo>
                  <a:lnTo>
                    <a:pt x="1025" y="750"/>
                  </a:lnTo>
                  <a:lnTo>
                    <a:pt x="1090" y="725"/>
                  </a:lnTo>
                  <a:lnTo>
                    <a:pt x="973" y="933"/>
                  </a:lnTo>
                  <a:lnTo>
                    <a:pt x="1259" y="101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Freeform 167"/>
            <p:cNvSpPr>
              <a:spLocks/>
            </p:cNvSpPr>
            <p:nvPr/>
          </p:nvSpPr>
          <p:spPr bwMode="auto">
            <a:xfrm>
              <a:off x="4799013" y="2595563"/>
              <a:ext cx="1144587" cy="2263775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65" y="77"/>
                </a:cxn>
                <a:cxn ang="0">
                  <a:pos x="545" y="161"/>
                </a:cxn>
                <a:cxn ang="0">
                  <a:pos x="611" y="256"/>
                </a:cxn>
                <a:cxn ang="0">
                  <a:pos x="663" y="362"/>
                </a:cxn>
                <a:cxn ang="0">
                  <a:pos x="699" y="472"/>
                </a:cxn>
                <a:cxn ang="0">
                  <a:pos x="717" y="585"/>
                </a:cxn>
                <a:cxn ang="0">
                  <a:pos x="721" y="698"/>
                </a:cxn>
                <a:cxn ang="0">
                  <a:pos x="710" y="808"/>
                </a:cxn>
                <a:cxn ang="0">
                  <a:pos x="688" y="914"/>
                </a:cxn>
                <a:cxn ang="0">
                  <a:pos x="648" y="1016"/>
                </a:cxn>
                <a:cxn ang="0">
                  <a:pos x="593" y="1115"/>
                </a:cxn>
                <a:cxn ang="0">
                  <a:pos x="527" y="1203"/>
                </a:cxn>
                <a:cxn ang="0">
                  <a:pos x="447" y="1283"/>
                </a:cxn>
                <a:cxn ang="0">
                  <a:pos x="355" y="1353"/>
                </a:cxn>
                <a:cxn ang="0">
                  <a:pos x="392" y="1426"/>
                </a:cxn>
                <a:cxn ang="0">
                  <a:pos x="0" y="1320"/>
                </a:cxn>
                <a:cxn ang="0">
                  <a:pos x="176" y="1009"/>
                </a:cxn>
                <a:cxn ang="0">
                  <a:pos x="202" y="1057"/>
                </a:cxn>
                <a:cxn ang="0">
                  <a:pos x="267" y="998"/>
                </a:cxn>
                <a:cxn ang="0">
                  <a:pos x="322" y="925"/>
                </a:cxn>
                <a:cxn ang="0">
                  <a:pos x="363" y="848"/>
                </a:cxn>
                <a:cxn ang="0">
                  <a:pos x="388" y="760"/>
                </a:cxn>
                <a:cxn ang="0">
                  <a:pos x="395" y="665"/>
                </a:cxn>
                <a:cxn ang="0">
                  <a:pos x="385" y="570"/>
                </a:cxn>
                <a:cxn ang="0">
                  <a:pos x="359" y="479"/>
                </a:cxn>
                <a:cxn ang="0">
                  <a:pos x="315" y="398"/>
                </a:cxn>
                <a:cxn ang="0">
                  <a:pos x="256" y="325"/>
                </a:cxn>
                <a:cxn ang="0">
                  <a:pos x="187" y="267"/>
                </a:cxn>
                <a:cxn ang="0">
                  <a:pos x="447" y="263"/>
                </a:cxn>
                <a:cxn ang="0">
                  <a:pos x="377" y="0"/>
                </a:cxn>
              </a:cxnLst>
              <a:rect l="0" t="0" r="r" b="b"/>
              <a:pathLst>
                <a:path w="721" h="1426">
                  <a:moveTo>
                    <a:pt x="377" y="0"/>
                  </a:moveTo>
                  <a:lnTo>
                    <a:pt x="465" y="77"/>
                  </a:lnTo>
                  <a:lnTo>
                    <a:pt x="545" y="161"/>
                  </a:lnTo>
                  <a:lnTo>
                    <a:pt x="611" y="256"/>
                  </a:lnTo>
                  <a:lnTo>
                    <a:pt x="663" y="362"/>
                  </a:lnTo>
                  <a:lnTo>
                    <a:pt x="699" y="472"/>
                  </a:lnTo>
                  <a:lnTo>
                    <a:pt x="717" y="585"/>
                  </a:lnTo>
                  <a:lnTo>
                    <a:pt x="721" y="698"/>
                  </a:lnTo>
                  <a:lnTo>
                    <a:pt x="710" y="808"/>
                  </a:lnTo>
                  <a:lnTo>
                    <a:pt x="688" y="914"/>
                  </a:lnTo>
                  <a:lnTo>
                    <a:pt x="648" y="1016"/>
                  </a:lnTo>
                  <a:lnTo>
                    <a:pt x="593" y="1115"/>
                  </a:lnTo>
                  <a:lnTo>
                    <a:pt x="527" y="1203"/>
                  </a:lnTo>
                  <a:lnTo>
                    <a:pt x="447" y="1283"/>
                  </a:lnTo>
                  <a:lnTo>
                    <a:pt x="355" y="1353"/>
                  </a:lnTo>
                  <a:lnTo>
                    <a:pt x="392" y="1426"/>
                  </a:lnTo>
                  <a:lnTo>
                    <a:pt x="0" y="1320"/>
                  </a:lnTo>
                  <a:lnTo>
                    <a:pt x="176" y="1009"/>
                  </a:lnTo>
                  <a:lnTo>
                    <a:pt x="202" y="1057"/>
                  </a:lnTo>
                  <a:lnTo>
                    <a:pt x="267" y="998"/>
                  </a:lnTo>
                  <a:lnTo>
                    <a:pt x="322" y="925"/>
                  </a:lnTo>
                  <a:lnTo>
                    <a:pt x="363" y="848"/>
                  </a:lnTo>
                  <a:lnTo>
                    <a:pt x="388" y="760"/>
                  </a:lnTo>
                  <a:lnTo>
                    <a:pt x="395" y="665"/>
                  </a:lnTo>
                  <a:lnTo>
                    <a:pt x="385" y="570"/>
                  </a:lnTo>
                  <a:lnTo>
                    <a:pt x="359" y="479"/>
                  </a:lnTo>
                  <a:lnTo>
                    <a:pt x="315" y="398"/>
                  </a:lnTo>
                  <a:lnTo>
                    <a:pt x="256" y="325"/>
                  </a:lnTo>
                  <a:lnTo>
                    <a:pt x="187" y="267"/>
                  </a:lnTo>
                  <a:lnTo>
                    <a:pt x="447" y="263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 rot="16200000">
              <a:off x="5095362" y="-893938"/>
              <a:ext cx="2013852" cy="1518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Track</a:t>
              </a:r>
              <a:endParaRPr lang="en-US" b="1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n-US" sz="1400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Monthly financials against budget; program spending against budget</a:t>
              </a:r>
            </a:p>
            <a:p>
              <a:endParaRPr lang="en-US" sz="1400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rot="16200000">
              <a:off x="5124800" y="5799823"/>
              <a:ext cx="1954980" cy="1518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Assess</a:t>
              </a:r>
              <a:endParaRPr lang="en-US" b="1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n-US" sz="1400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Learn from Budget-to- Actual discrepancies, particularly around timing; use to project</a:t>
              </a:r>
              <a:endParaRPr lang="en-US" sz="1400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2287502" y="-69030"/>
              <a:ext cx="1685852" cy="1065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Create</a:t>
              </a:r>
            </a:p>
            <a:p>
              <a:pPr lvl="0"/>
              <a:r>
                <a:rPr lang="en-US" sz="1400" dirty="0" smtClean="0">
                  <a:solidFill>
                    <a:srgbClr val="44444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Budget document, dashboard; gain consensus</a:t>
              </a:r>
              <a:endParaRPr lang="en-US" sz="1400" dirty="0">
                <a:solidFill>
                  <a:srgbClr val="4444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 rot="16200000">
              <a:off x="4618005" y="1552977"/>
              <a:ext cx="922268" cy="387575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Track</a:t>
              </a:r>
              <a:endParaRPr lang="en-US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 rot="16200000">
              <a:off x="4564505" y="5276186"/>
              <a:ext cx="1025577" cy="387575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Assess</a:t>
              </a:r>
              <a:endParaRPr lang="en-US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2298979" y="3407891"/>
              <a:ext cx="1020080" cy="387575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lvl="0"/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Create</a:t>
              </a: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0269" y="981976"/>
            <a:ext cx="615681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– Always a Work in Progress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787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38607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Process – Create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10" y="2057032"/>
            <a:ext cx="688959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with a big-picture conversation about the budget narrative </a:t>
            </a:r>
          </a:p>
          <a:p>
            <a:pPr lvl="1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 project timeline working backwards from board vote and including important milestones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current year’s monthly budget as a starting point (actuals plus projected)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 “base case” realistic 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Involve staff early in the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 rot="5400000">
            <a:off x="7242039" y="2016776"/>
            <a:ext cx="1660532" cy="1741044"/>
            <a:chOff x="2190014" y="1230313"/>
            <a:chExt cx="4874361" cy="4848222"/>
          </a:xfrm>
          <a:solidFill>
            <a:schemeClr val="bg2"/>
          </a:solidFill>
        </p:grpSpPr>
        <p:sp>
          <p:nvSpPr>
            <p:cNvPr id="28" name="Freeform 148"/>
            <p:cNvSpPr>
              <a:spLocks/>
            </p:cNvSpPr>
            <p:nvPr/>
          </p:nvSpPr>
          <p:spPr bwMode="auto">
            <a:xfrm>
              <a:off x="3376613" y="1230313"/>
              <a:ext cx="3687762" cy="2398712"/>
            </a:xfrm>
            <a:custGeom>
              <a:avLst/>
              <a:gdLst/>
              <a:ahLst/>
              <a:cxnLst>
                <a:cxn ang="0">
                  <a:pos x="318" y="735"/>
                </a:cxn>
                <a:cxn ang="0">
                  <a:pos x="0" y="201"/>
                </a:cxn>
                <a:cxn ang="0">
                  <a:pos x="143" y="128"/>
                </a:cxn>
                <a:cxn ang="0">
                  <a:pos x="297" y="73"/>
                </a:cxn>
                <a:cxn ang="0">
                  <a:pos x="454" y="33"/>
                </a:cxn>
                <a:cxn ang="0">
                  <a:pos x="615" y="8"/>
                </a:cxn>
                <a:cxn ang="0">
                  <a:pos x="779" y="0"/>
                </a:cxn>
                <a:cxn ang="0">
                  <a:pos x="959" y="11"/>
                </a:cxn>
                <a:cxn ang="0">
                  <a:pos x="1131" y="41"/>
                </a:cxn>
                <a:cxn ang="0">
                  <a:pos x="1299" y="88"/>
                </a:cxn>
                <a:cxn ang="0">
                  <a:pos x="1456" y="154"/>
                </a:cxn>
                <a:cxn ang="0">
                  <a:pos x="1606" y="234"/>
                </a:cxn>
                <a:cxn ang="0">
                  <a:pos x="1745" y="333"/>
                </a:cxn>
                <a:cxn ang="0">
                  <a:pos x="1869" y="443"/>
                </a:cxn>
                <a:cxn ang="0">
                  <a:pos x="1983" y="567"/>
                </a:cxn>
                <a:cxn ang="0">
                  <a:pos x="2082" y="702"/>
                </a:cxn>
                <a:cxn ang="0">
                  <a:pos x="2166" y="849"/>
                </a:cxn>
                <a:cxn ang="0">
                  <a:pos x="2232" y="1002"/>
                </a:cxn>
                <a:cxn ang="0">
                  <a:pos x="2283" y="1167"/>
                </a:cxn>
                <a:cxn ang="0">
                  <a:pos x="2312" y="1335"/>
                </a:cxn>
                <a:cxn ang="0">
                  <a:pos x="2323" y="1511"/>
                </a:cxn>
                <a:cxn ang="0">
                  <a:pos x="1708" y="1511"/>
                </a:cxn>
                <a:cxn ang="0">
                  <a:pos x="1694" y="1379"/>
                </a:cxn>
                <a:cxn ang="0">
                  <a:pos x="1665" y="1251"/>
                </a:cxn>
                <a:cxn ang="0">
                  <a:pos x="1617" y="1130"/>
                </a:cxn>
                <a:cxn ang="0">
                  <a:pos x="1555" y="1021"/>
                </a:cxn>
                <a:cxn ang="0">
                  <a:pos x="1478" y="918"/>
                </a:cxn>
                <a:cxn ang="0">
                  <a:pos x="1387" y="830"/>
                </a:cxn>
                <a:cxn ang="0">
                  <a:pos x="1284" y="754"/>
                </a:cxn>
                <a:cxn ang="0">
                  <a:pos x="1171" y="692"/>
                </a:cxn>
                <a:cxn ang="0">
                  <a:pos x="1050" y="648"/>
                </a:cxn>
                <a:cxn ang="0">
                  <a:pos x="918" y="618"/>
                </a:cxn>
                <a:cxn ang="0">
                  <a:pos x="787" y="611"/>
                </a:cxn>
                <a:cxn ang="0">
                  <a:pos x="659" y="618"/>
                </a:cxn>
                <a:cxn ang="0">
                  <a:pos x="542" y="644"/>
                </a:cxn>
                <a:cxn ang="0">
                  <a:pos x="425" y="681"/>
                </a:cxn>
                <a:cxn ang="0">
                  <a:pos x="318" y="735"/>
                </a:cxn>
              </a:cxnLst>
              <a:rect l="0" t="0" r="r" b="b"/>
              <a:pathLst>
                <a:path w="2323" h="1511">
                  <a:moveTo>
                    <a:pt x="318" y="735"/>
                  </a:moveTo>
                  <a:lnTo>
                    <a:pt x="0" y="201"/>
                  </a:lnTo>
                  <a:lnTo>
                    <a:pt x="143" y="128"/>
                  </a:lnTo>
                  <a:lnTo>
                    <a:pt x="297" y="73"/>
                  </a:lnTo>
                  <a:lnTo>
                    <a:pt x="454" y="33"/>
                  </a:lnTo>
                  <a:lnTo>
                    <a:pt x="615" y="8"/>
                  </a:lnTo>
                  <a:lnTo>
                    <a:pt x="779" y="0"/>
                  </a:lnTo>
                  <a:lnTo>
                    <a:pt x="959" y="11"/>
                  </a:lnTo>
                  <a:lnTo>
                    <a:pt x="1131" y="41"/>
                  </a:lnTo>
                  <a:lnTo>
                    <a:pt x="1299" y="88"/>
                  </a:lnTo>
                  <a:lnTo>
                    <a:pt x="1456" y="154"/>
                  </a:lnTo>
                  <a:lnTo>
                    <a:pt x="1606" y="234"/>
                  </a:lnTo>
                  <a:lnTo>
                    <a:pt x="1745" y="333"/>
                  </a:lnTo>
                  <a:lnTo>
                    <a:pt x="1869" y="443"/>
                  </a:lnTo>
                  <a:lnTo>
                    <a:pt x="1983" y="567"/>
                  </a:lnTo>
                  <a:lnTo>
                    <a:pt x="2082" y="702"/>
                  </a:lnTo>
                  <a:lnTo>
                    <a:pt x="2166" y="849"/>
                  </a:lnTo>
                  <a:lnTo>
                    <a:pt x="2232" y="1002"/>
                  </a:lnTo>
                  <a:lnTo>
                    <a:pt x="2283" y="1167"/>
                  </a:lnTo>
                  <a:lnTo>
                    <a:pt x="2312" y="1335"/>
                  </a:lnTo>
                  <a:lnTo>
                    <a:pt x="2323" y="1511"/>
                  </a:lnTo>
                  <a:lnTo>
                    <a:pt x="1708" y="1511"/>
                  </a:lnTo>
                  <a:lnTo>
                    <a:pt x="1694" y="1379"/>
                  </a:lnTo>
                  <a:lnTo>
                    <a:pt x="1665" y="1251"/>
                  </a:lnTo>
                  <a:lnTo>
                    <a:pt x="1617" y="1130"/>
                  </a:lnTo>
                  <a:lnTo>
                    <a:pt x="1555" y="1021"/>
                  </a:lnTo>
                  <a:lnTo>
                    <a:pt x="1478" y="918"/>
                  </a:lnTo>
                  <a:lnTo>
                    <a:pt x="1387" y="830"/>
                  </a:lnTo>
                  <a:lnTo>
                    <a:pt x="1284" y="754"/>
                  </a:lnTo>
                  <a:lnTo>
                    <a:pt x="1171" y="692"/>
                  </a:lnTo>
                  <a:lnTo>
                    <a:pt x="1050" y="648"/>
                  </a:lnTo>
                  <a:lnTo>
                    <a:pt x="918" y="618"/>
                  </a:lnTo>
                  <a:lnTo>
                    <a:pt x="787" y="611"/>
                  </a:lnTo>
                  <a:lnTo>
                    <a:pt x="659" y="618"/>
                  </a:lnTo>
                  <a:lnTo>
                    <a:pt x="542" y="644"/>
                  </a:lnTo>
                  <a:lnTo>
                    <a:pt x="425" y="681"/>
                  </a:lnTo>
                  <a:lnTo>
                    <a:pt x="318" y="735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Freeform 149"/>
            <p:cNvSpPr>
              <a:spLocks/>
            </p:cNvSpPr>
            <p:nvPr/>
          </p:nvSpPr>
          <p:spPr bwMode="auto">
            <a:xfrm>
              <a:off x="3417893" y="3611560"/>
              <a:ext cx="3640137" cy="2466975"/>
            </a:xfrm>
            <a:custGeom>
              <a:avLst/>
              <a:gdLst/>
              <a:ahLst/>
              <a:cxnLst>
                <a:cxn ang="0">
                  <a:pos x="1679" y="11"/>
                </a:cxn>
                <a:cxn ang="0">
                  <a:pos x="2293" y="0"/>
                </a:cxn>
                <a:cxn ang="0">
                  <a:pos x="2286" y="161"/>
                </a:cxn>
                <a:cxn ang="0">
                  <a:pos x="2260" y="318"/>
                </a:cxn>
                <a:cxn ang="0">
                  <a:pos x="2220" y="475"/>
                </a:cxn>
                <a:cxn ang="0">
                  <a:pos x="2162" y="625"/>
                </a:cxn>
                <a:cxn ang="0">
                  <a:pos x="2089" y="768"/>
                </a:cxn>
                <a:cxn ang="0">
                  <a:pos x="2001" y="910"/>
                </a:cxn>
                <a:cxn ang="0">
                  <a:pos x="1895" y="1038"/>
                </a:cxn>
                <a:cxn ang="0">
                  <a:pos x="1781" y="1152"/>
                </a:cxn>
                <a:cxn ang="0">
                  <a:pos x="1657" y="1254"/>
                </a:cxn>
                <a:cxn ang="0">
                  <a:pos x="1525" y="1342"/>
                </a:cxn>
                <a:cxn ang="0">
                  <a:pos x="1383" y="1415"/>
                </a:cxn>
                <a:cxn ang="0">
                  <a:pos x="1236" y="1470"/>
                </a:cxn>
                <a:cxn ang="0">
                  <a:pos x="1086" y="1514"/>
                </a:cxn>
                <a:cxn ang="0">
                  <a:pos x="929" y="1543"/>
                </a:cxn>
                <a:cxn ang="0">
                  <a:pos x="772" y="1554"/>
                </a:cxn>
                <a:cxn ang="0">
                  <a:pos x="614" y="1547"/>
                </a:cxn>
                <a:cxn ang="0">
                  <a:pos x="457" y="1528"/>
                </a:cxn>
                <a:cxn ang="0">
                  <a:pos x="300" y="1488"/>
                </a:cxn>
                <a:cxn ang="0">
                  <a:pos x="146" y="1433"/>
                </a:cxn>
                <a:cxn ang="0">
                  <a:pos x="0" y="1360"/>
                </a:cxn>
                <a:cxn ang="0">
                  <a:pos x="303" y="826"/>
                </a:cxn>
                <a:cxn ang="0">
                  <a:pos x="406" y="877"/>
                </a:cxn>
                <a:cxn ang="0">
                  <a:pos x="516" y="914"/>
                </a:cxn>
                <a:cxn ang="0">
                  <a:pos x="633" y="936"/>
                </a:cxn>
                <a:cxn ang="0">
                  <a:pos x="753" y="943"/>
                </a:cxn>
                <a:cxn ang="0">
                  <a:pos x="892" y="932"/>
                </a:cxn>
                <a:cxn ang="0">
                  <a:pos x="1020" y="903"/>
                </a:cxn>
                <a:cxn ang="0">
                  <a:pos x="1145" y="859"/>
                </a:cxn>
                <a:cxn ang="0">
                  <a:pos x="1258" y="797"/>
                </a:cxn>
                <a:cxn ang="0">
                  <a:pos x="1361" y="717"/>
                </a:cxn>
                <a:cxn ang="0">
                  <a:pos x="1452" y="629"/>
                </a:cxn>
                <a:cxn ang="0">
                  <a:pos x="1529" y="526"/>
                </a:cxn>
                <a:cxn ang="0">
                  <a:pos x="1595" y="413"/>
                </a:cxn>
                <a:cxn ang="0">
                  <a:pos x="1639" y="292"/>
                </a:cxn>
                <a:cxn ang="0">
                  <a:pos x="1668" y="161"/>
                </a:cxn>
                <a:cxn ang="0">
                  <a:pos x="1679" y="25"/>
                </a:cxn>
                <a:cxn ang="0">
                  <a:pos x="1679" y="18"/>
                </a:cxn>
                <a:cxn ang="0">
                  <a:pos x="1679" y="11"/>
                </a:cxn>
              </a:cxnLst>
              <a:rect l="0" t="0" r="r" b="b"/>
              <a:pathLst>
                <a:path w="2293" h="1554">
                  <a:moveTo>
                    <a:pt x="1679" y="11"/>
                  </a:moveTo>
                  <a:lnTo>
                    <a:pt x="2293" y="0"/>
                  </a:lnTo>
                  <a:lnTo>
                    <a:pt x="2286" y="161"/>
                  </a:lnTo>
                  <a:lnTo>
                    <a:pt x="2260" y="318"/>
                  </a:lnTo>
                  <a:lnTo>
                    <a:pt x="2220" y="475"/>
                  </a:lnTo>
                  <a:lnTo>
                    <a:pt x="2162" y="625"/>
                  </a:lnTo>
                  <a:lnTo>
                    <a:pt x="2089" y="768"/>
                  </a:lnTo>
                  <a:lnTo>
                    <a:pt x="2001" y="910"/>
                  </a:lnTo>
                  <a:lnTo>
                    <a:pt x="1895" y="1038"/>
                  </a:lnTo>
                  <a:lnTo>
                    <a:pt x="1781" y="1152"/>
                  </a:lnTo>
                  <a:lnTo>
                    <a:pt x="1657" y="1254"/>
                  </a:lnTo>
                  <a:lnTo>
                    <a:pt x="1525" y="1342"/>
                  </a:lnTo>
                  <a:lnTo>
                    <a:pt x="1383" y="1415"/>
                  </a:lnTo>
                  <a:lnTo>
                    <a:pt x="1236" y="1470"/>
                  </a:lnTo>
                  <a:lnTo>
                    <a:pt x="1086" y="1514"/>
                  </a:lnTo>
                  <a:lnTo>
                    <a:pt x="929" y="1543"/>
                  </a:lnTo>
                  <a:lnTo>
                    <a:pt x="772" y="1554"/>
                  </a:lnTo>
                  <a:lnTo>
                    <a:pt x="614" y="1547"/>
                  </a:lnTo>
                  <a:lnTo>
                    <a:pt x="457" y="1528"/>
                  </a:lnTo>
                  <a:lnTo>
                    <a:pt x="300" y="1488"/>
                  </a:lnTo>
                  <a:lnTo>
                    <a:pt x="146" y="1433"/>
                  </a:lnTo>
                  <a:lnTo>
                    <a:pt x="0" y="1360"/>
                  </a:lnTo>
                  <a:lnTo>
                    <a:pt x="303" y="826"/>
                  </a:lnTo>
                  <a:lnTo>
                    <a:pt x="406" y="877"/>
                  </a:lnTo>
                  <a:lnTo>
                    <a:pt x="516" y="914"/>
                  </a:lnTo>
                  <a:lnTo>
                    <a:pt x="633" y="936"/>
                  </a:lnTo>
                  <a:lnTo>
                    <a:pt x="753" y="943"/>
                  </a:lnTo>
                  <a:lnTo>
                    <a:pt x="892" y="932"/>
                  </a:lnTo>
                  <a:lnTo>
                    <a:pt x="1020" y="903"/>
                  </a:lnTo>
                  <a:lnTo>
                    <a:pt x="1145" y="859"/>
                  </a:lnTo>
                  <a:lnTo>
                    <a:pt x="1258" y="797"/>
                  </a:lnTo>
                  <a:lnTo>
                    <a:pt x="1361" y="717"/>
                  </a:lnTo>
                  <a:lnTo>
                    <a:pt x="1452" y="629"/>
                  </a:lnTo>
                  <a:lnTo>
                    <a:pt x="1529" y="526"/>
                  </a:lnTo>
                  <a:lnTo>
                    <a:pt x="1595" y="413"/>
                  </a:lnTo>
                  <a:lnTo>
                    <a:pt x="1639" y="292"/>
                  </a:lnTo>
                  <a:lnTo>
                    <a:pt x="1668" y="161"/>
                  </a:lnTo>
                  <a:lnTo>
                    <a:pt x="1679" y="25"/>
                  </a:lnTo>
                  <a:lnTo>
                    <a:pt x="1679" y="18"/>
                  </a:lnTo>
                  <a:lnTo>
                    <a:pt x="1679" y="11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Freeform 150"/>
            <p:cNvSpPr>
              <a:spLocks/>
            </p:cNvSpPr>
            <p:nvPr/>
          </p:nvSpPr>
          <p:spPr bwMode="auto">
            <a:xfrm>
              <a:off x="2190014" y="1549400"/>
              <a:ext cx="1701800" cy="4210050"/>
            </a:xfrm>
            <a:custGeom>
              <a:avLst/>
              <a:gdLst/>
              <a:ahLst/>
              <a:cxnLst>
                <a:cxn ang="0">
                  <a:pos x="1072" y="2122"/>
                </a:cxn>
                <a:cxn ang="0">
                  <a:pos x="772" y="2652"/>
                </a:cxn>
                <a:cxn ang="0">
                  <a:pos x="636" y="2564"/>
                </a:cxn>
                <a:cxn ang="0">
                  <a:pos x="512" y="2462"/>
                </a:cxn>
                <a:cxn ang="0">
                  <a:pos x="399" y="2348"/>
                </a:cxn>
                <a:cxn ang="0">
                  <a:pos x="300" y="2224"/>
                </a:cxn>
                <a:cxn ang="0">
                  <a:pos x="212" y="2089"/>
                </a:cxn>
                <a:cxn ang="0">
                  <a:pos x="135" y="1939"/>
                </a:cxn>
                <a:cxn ang="0">
                  <a:pos x="77" y="1789"/>
                </a:cxn>
                <a:cxn ang="0">
                  <a:pos x="33" y="1632"/>
                </a:cxn>
                <a:cxn ang="0">
                  <a:pos x="7" y="1474"/>
                </a:cxn>
                <a:cxn ang="0">
                  <a:pos x="0" y="1317"/>
                </a:cxn>
                <a:cxn ang="0">
                  <a:pos x="7" y="1160"/>
                </a:cxn>
                <a:cxn ang="0">
                  <a:pos x="33" y="1003"/>
                </a:cxn>
                <a:cxn ang="0">
                  <a:pos x="70" y="853"/>
                </a:cxn>
                <a:cxn ang="0">
                  <a:pos x="124" y="706"/>
                </a:cxn>
                <a:cxn ang="0">
                  <a:pos x="194" y="567"/>
                </a:cxn>
                <a:cxn ang="0">
                  <a:pos x="274" y="436"/>
                </a:cxn>
                <a:cxn ang="0">
                  <a:pos x="373" y="311"/>
                </a:cxn>
                <a:cxn ang="0">
                  <a:pos x="487" y="194"/>
                </a:cxn>
                <a:cxn ang="0">
                  <a:pos x="611" y="92"/>
                </a:cxn>
                <a:cxn ang="0">
                  <a:pos x="746" y="0"/>
                </a:cxn>
                <a:cxn ang="0">
                  <a:pos x="1061" y="538"/>
                </a:cxn>
                <a:cxn ang="0">
                  <a:pos x="951" y="615"/>
                </a:cxn>
                <a:cxn ang="0">
                  <a:pos x="852" y="706"/>
                </a:cxn>
                <a:cxn ang="0">
                  <a:pos x="772" y="809"/>
                </a:cxn>
                <a:cxn ang="0">
                  <a:pos x="702" y="926"/>
                </a:cxn>
                <a:cxn ang="0">
                  <a:pos x="655" y="1050"/>
                </a:cxn>
                <a:cxn ang="0">
                  <a:pos x="622" y="1185"/>
                </a:cxn>
                <a:cxn ang="0">
                  <a:pos x="611" y="1324"/>
                </a:cxn>
                <a:cxn ang="0">
                  <a:pos x="622" y="1467"/>
                </a:cxn>
                <a:cxn ang="0">
                  <a:pos x="655" y="1602"/>
                </a:cxn>
                <a:cxn ang="0">
                  <a:pos x="706" y="1730"/>
                </a:cxn>
                <a:cxn ang="0">
                  <a:pos x="775" y="1847"/>
                </a:cxn>
                <a:cxn ang="0">
                  <a:pos x="860" y="1953"/>
                </a:cxn>
                <a:cxn ang="0">
                  <a:pos x="958" y="2045"/>
                </a:cxn>
                <a:cxn ang="0">
                  <a:pos x="1072" y="2122"/>
                </a:cxn>
              </a:cxnLst>
              <a:rect l="0" t="0" r="r" b="b"/>
              <a:pathLst>
                <a:path w="1072" h="2652">
                  <a:moveTo>
                    <a:pt x="1072" y="2122"/>
                  </a:moveTo>
                  <a:lnTo>
                    <a:pt x="772" y="2652"/>
                  </a:lnTo>
                  <a:lnTo>
                    <a:pt x="636" y="2564"/>
                  </a:lnTo>
                  <a:lnTo>
                    <a:pt x="512" y="2462"/>
                  </a:lnTo>
                  <a:lnTo>
                    <a:pt x="399" y="2348"/>
                  </a:lnTo>
                  <a:lnTo>
                    <a:pt x="300" y="2224"/>
                  </a:lnTo>
                  <a:lnTo>
                    <a:pt x="212" y="2089"/>
                  </a:lnTo>
                  <a:lnTo>
                    <a:pt x="135" y="1939"/>
                  </a:lnTo>
                  <a:lnTo>
                    <a:pt x="77" y="1789"/>
                  </a:lnTo>
                  <a:lnTo>
                    <a:pt x="33" y="1632"/>
                  </a:lnTo>
                  <a:lnTo>
                    <a:pt x="7" y="1474"/>
                  </a:lnTo>
                  <a:lnTo>
                    <a:pt x="0" y="1317"/>
                  </a:lnTo>
                  <a:lnTo>
                    <a:pt x="7" y="1160"/>
                  </a:lnTo>
                  <a:lnTo>
                    <a:pt x="33" y="1003"/>
                  </a:lnTo>
                  <a:lnTo>
                    <a:pt x="70" y="853"/>
                  </a:lnTo>
                  <a:lnTo>
                    <a:pt x="124" y="706"/>
                  </a:lnTo>
                  <a:lnTo>
                    <a:pt x="194" y="567"/>
                  </a:lnTo>
                  <a:lnTo>
                    <a:pt x="274" y="436"/>
                  </a:lnTo>
                  <a:lnTo>
                    <a:pt x="373" y="311"/>
                  </a:lnTo>
                  <a:lnTo>
                    <a:pt x="487" y="194"/>
                  </a:lnTo>
                  <a:lnTo>
                    <a:pt x="611" y="92"/>
                  </a:lnTo>
                  <a:lnTo>
                    <a:pt x="746" y="0"/>
                  </a:lnTo>
                  <a:lnTo>
                    <a:pt x="1061" y="538"/>
                  </a:lnTo>
                  <a:lnTo>
                    <a:pt x="951" y="615"/>
                  </a:lnTo>
                  <a:lnTo>
                    <a:pt x="852" y="706"/>
                  </a:lnTo>
                  <a:lnTo>
                    <a:pt x="772" y="809"/>
                  </a:lnTo>
                  <a:lnTo>
                    <a:pt x="702" y="926"/>
                  </a:lnTo>
                  <a:lnTo>
                    <a:pt x="655" y="1050"/>
                  </a:lnTo>
                  <a:lnTo>
                    <a:pt x="622" y="1185"/>
                  </a:lnTo>
                  <a:lnTo>
                    <a:pt x="611" y="1324"/>
                  </a:lnTo>
                  <a:lnTo>
                    <a:pt x="622" y="1467"/>
                  </a:lnTo>
                  <a:lnTo>
                    <a:pt x="655" y="1602"/>
                  </a:lnTo>
                  <a:lnTo>
                    <a:pt x="706" y="1730"/>
                  </a:lnTo>
                  <a:lnTo>
                    <a:pt x="775" y="1847"/>
                  </a:lnTo>
                  <a:lnTo>
                    <a:pt x="860" y="1953"/>
                  </a:lnTo>
                  <a:lnTo>
                    <a:pt x="958" y="2045"/>
                  </a:lnTo>
                  <a:lnTo>
                    <a:pt x="1072" y="212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Freeform 165"/>
            <p:cNvSpPr>
              <a:spLocks/>
            </p:cNvSpPr>
            <p:nvPr/>
          </p:nvSpPr>
          <p:spPr bwMode="auto">
            <a:xfrm>
              <a:off x="3354388" y="2357438"/>
              <a:ext cx="2154237" cy="1230312"/>
            </a:xfrm>
            <a:custGeom>
              <a:avLst/>
              <a:gdLst/>
              <a:ahLst/>
              <a:cxnLst>
                <a:cxn ang="0">
                  <a:pos x="0" y="775"/>
                </a:cxn>
                <a:cxn ang="0">
                  <a:pos x="18" y="651"/>
                </a:cxn>
                <a:cxn ang="0">
                  <a:pos x="54" y="534"/>
                </a:cxn>
                <a:cxn ang="0">
                  <a:pos x="106" y="420"/>
                </a:cxn>
                <a:cxn ang="0">
                  <a:pos x="175" y="318"/>
                </a:cxn>
                <a:cxn ang="0">
                  <a:pos x="252" y="234"/>
                </a:cxn>
                <a:cxn ang="0">
                  <a:pos x="340" y="157"/>
                </a:cxn>
                <a:cxn ang="0">
                  <a:pos x="435" y="99"/>
                </a:cxn>
                <a:cxn ang="0">
                  <a:pos x="541" y="51"/>
                </a:cxn>
                <a:cxn ang="0">
                  <a:pos x="647" y="18"/>
                </a:cxn>
                <a:cxn ang="0">
                  <a:pos x="760" y="3"/>
                </a:cxn>
                <a:cxn ang="0">
                  <a:pos x="874" y="0"/>
                </a:cxn>
                <a:cxn ang="0">
                  <a:pos x="987" y="14"/>
                </a:cxn>
                <a:cxn ang="0">
                  <a:pos x="1097" y="44"/>
                </a:cxn>
                <a:cxn ang="0">
                  <a:pos x="1207" y="91"/>
                </a:cxn>
                <a:cxn ang="0">
                  <a:pos x="1251" y="18"/>
                </a:cxn>
                <a:cxn ang="0">
                  <a:pos x="1357" y="413"/>
                </a:cxn>
                <a:cxn ang="0">
                  <a:pos x="1002" y="417"/>
                </a:cxn>
                <a:cxn ang="0">
                  <a:pos x="1031" y="373"/>
                </a:cxn>
                <a:cxn ang="0">
                  <a:pos x="965" y="347"/>
                </a:cxn>
                <a:cxn ang="0">
                  <a:pos x="896" y="333"/>
                </a:cxn>
                <a:cxn ang="0">
                  <a:pos x="823" y="325"/>
                </a:cxn>
                <a:cxn ang="0">
                  <a:pos x="720" y="336"/>
                </a:cxn>
                <a:cxn ang="0">
                  <a:pos x="629" y="366"/>
                </a:cxn>
                <a:cxn ang="0">
                  <a:pos x="541" y="409"/>
                </a:cxn>
                <a:cxn ang="0">
                  <a:pos x="468" y="472"/>
                </a:cxn>
                <a:cxn ang="0">
                  <a:pos x="409" y="545"/>
                </a:cxn>
                <a:cxn ang="0">
                  <a:pos x="362" y="632"/>
                </a:cxn>
                <a:cxn ang="0">
                  <a:pos x="336" y="724"/>
                </a:cxn>
                <a:cxn ang="0">
                  <a:pos x="208" y="537"/>
                </a:cxn>
                <a:cxn ang="0">
                  <a:pos x="0" y="775"/>
                </a:cxn>
              </a:cxnLst>
              <a:rect l="0" t="0" r="r" b="b"/>
              <a:pathLst>
                <a:path w="1357" h="775">
                  <a:moveTo>
                    <a:pt x="0" y="775"/>
                  </a:moveTo>
                  <a:lnTo>
                    <a:pt x="18" y="651"/>
                  </a:lnTo>
                  <a:lnTo>
                    <a:pt x="54" y="534"/>
                  </a:lnTo>
                  <a:lnTo>
                    <a:pt x="106" y="420"/>
                  </a:lnTo>
                  <a:lnTo>
                    <a:pt x="175" y="318"/>
                  </a:lnTo>
                  <a:lnTo>
                    <a:pt x="252" y="234"/>
                  </a:lnTo>
                  <a:lnTo>
                    <a:pt x="340" y="157"/>
                  </a:lnTo>
                  <a:lnTo>
                    <a:pt x="435" y="99"/>
                  </a:lnTo>
                  <a:lnTo>
                    <a:pt x="541" y="51"/>
                  </a:lnTo>
                  <a:lnTo>
                    <a:pt x="647" y="18"/>
                  </a:lnTo>
                  <a:lnTo>
                    <a:pt x="760" y="3"/>
                  </a:lnTo>
                  <a:lnTo>
                    <a:pt x="874" y="0"/>
                  </a:lnTo>
                  <a:lnTo>
                    <a:pt x="987" y="14"/>
                  </a:lnTo>
                  <a:lnTo>
                    <a:pt x="1097" y="44"/>
                  </a:lnTo>
                  <a:lnTo>
                    <a:pt x="1207" y="91"/>
                  </a:lnTo>
                  <a:lnTo>
                    <a:pt x="1251" y="18"/>
                  </a:lnTo>
                  <a:lnTo>
                    <a:pt x="1357" y="413"/>
                  </a:lnTo>
                  <a:lnTo>
                    <a:pt x="1002" y="417"/>
                  </a:lnTo>
                  <a:lnTo>
                    <a:pt x="1031" y="373"/>
                  </a:lnTo>
                  <a:lnTo>
                    <a:pt x="965" y="347"/>
                  </a:lnTo>
                  <a:lnTo>
                    <a:pt x="896" y="333"/>
                  </a:lnTo>
                  <a:lnTo>
                    <a:pt x="823" y="325"/>
                  </a:lnTo>
                  <a:lnTo>
                    <a:pt x="720" y="336"/>
                  </a:lnTo>
                  <a:lnTo>
                    <a:pt x="629" y="366"/>
                  </a:lnTo>
                  <a:lnTo>
                    <a:pt x="541" y="409"/>
                  </a:lnTo>
                  <a:lnTo>
                    <a:pt x="468" y="472"/>
                  </a:lnTo>
                  <a:lnTo>
                    <a:pt x="409" y="545"/>
                  </a:lnTo>
                  <a:lnTo>
                    <a:pt x="362" y="632"/>
                  </a:lnTo>
                  <a:lnTo>
                    <a:pt x="336" y="724"/>
                  </a:lnTo>
                  <a:lnTo>
                    <a:pt x="208" y="537"/>
                  </a:lnTo>
                  <a:lnTo>
                    <a:pt x="0" y="775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2" name="Freeform 166"/>
            <p:cNvSpPr>
              <a:spLocks/>
            </p:cNvSpPr>
            <p:nvPr/>
          </p:nvSpPr>
          <p:spPr bwMode="auto">
            <a:xfrm>
              <a:off x="3254375" y="3209925"/>
              <a:ext cx="1998663" cy="1743075"/>
            </a:xfrm>
            <a:custGeom>
              <a:avLst/>
              <a:gdLst/>
              <a:ahLst/>
              <a:cxnLst>
                <a:cxn ang="0">
                  <a:pos x="1259" y="1010"/>
                </a:cxn>
                <a:cxn ang="0">
                  <a:pos x="1142" y="1057"/>
                </a:cxn>
                <a:cxn ang="0">
                  <a:pos x="1014" y="1087"/>
                </a:cxn>
                <a:cxn ang="0">
                  <a:pos x="886" y="1098"/>
                </a:cxn>
                <a:cxn ang="0">
                  <a:pos x="754" y="1087"/>
                </a:cxn>
                <a:cxn ang="0">
                  <a:pos x="630" y="1057"/>
                </a:cxn>
                <a:cxn ang="0">
                  <a:pos x="513" y="1010"/>
                </a:cxn>
                <a:cxn ang="0">
                  <a:pos x="403" y="944"/>
                </a:cxn>
                <a:cxn ang="0">
                  <a:pos x="308" y="867"/>
                </a:cxn>
                <a:cxn ang="0">
                  <a:pos x="227" y="772"/>
                </a:cxn>
                <a:cxn ang="0">
                  <a:pos x="158" y="670"/>
                </a:cxn>
                <a:cxn ang="0">
                  <a:pos x="107" y="556"/>
                </a:cxn>
                <a:cxn ang="0">
                  <a:pos x="74" y="436"/>
                </a:cxn>
                <a:cxn ang="0">
                  <a:pos x="59" y="308"/>
                </a:cxn>
                <a:cxn ang="0">
                  <a:pos x="0" y="308"/>
                </a:cxn>
                <a:cxn ang="0">
                  <a:pos x="271" y="0"/>
                </a:cxn>
                <a:cxn ang="0">
                  <a:pos x="472" y="293"/>
                </a:cxn>
                <a:cxn ang="0">
                  <a:pos x="388" y="297"/>
                </a:cxn>
                <a:cxn ang="0">
                  <a:pos x="403" y="392"/>
                </a:cxn>
                <a:cxn ang="0">
                  <a:pos x="432" y="479"/>
                </a:cxn>
                <a:cxn ang="0">
                  <a:pos x="480" y="560"/>
                </a:cxn>
                <a:cxn ang="0">
                  <a:pos x="538" y="633"/>
                </a:cxn>
                <a:cxn ang="0">
                  <a:pos x="611" y="688"/>
                </a:cxn>
                <a:cxn ang="0">
                  <a:pos x="695" y="732"/>
                </a:cxn>
                <a:cxn ang="0">
                  <a:pos x="783" y="761"/>
                </a:cxn>
                <a:cxn ang="0">
                  <a:pos x="882" y="768"/>
                </a:cxn>
                <a:cxn ang="0">
                  <a:pos x="955" y="765"/>
                </a:cxn>
                <a:cxn ang="0">
                  <a:pos x="1025" y="750"/>
                </a:cxn>
                <a:cxn ang="0">
                  <a:pos x="1090" y="725"/>
                </a:cxn>
                <a:cxn ang="0">
                  <a:pos x="973" y="933"/>
                </a:cxn>
                <a:cxn ang="0">
                  <a:pos x="1259" y="1010"/>
                </a:cxn>
              </a:cxnLst>
              <a:rect l="0" t="0" r="r" b="b"/>
              <a:pathLst>
                <a:path w="1259" h="1098">
                  <a:moveTo>
                    <a:pt x="1259" y="1010"/>
                  </a:moveTo>
                  <a:lnTo>
                    <a:pt x="1142" y="1057"/>
                  </a:lnTo>
                  <a:lnTo>
                    <a:pt x="1014" y="1087"/>
                  </a:lnTo>
                  <a:lnTo>
                    <a:pt x="886" y="1098"/>
                  </a:lnTo>
                  <a:lnTo>
                    <a:pt x="754" y="1087"/>
                  </a:lnTo>
                  <a:lnTo>
                    <a:pt x="630" y="1057"/>
                  </a:lnTo>
                  <a:lnTo>
                    <a:pt x="513" y="1010"/>
                  </a:lnTo>
                  <a:lnTo>
                    <a:pt x="403" y="944"/>
                  </a:lnTo>
                  <a:lnTo>
                    <a:pt x="308" y="867"/>
                  </a:lnTo>
                  <a:lnTo>
                    <a:pt x="227" y="772"/>
                  </a:lnTo>
                  <a:lnTo>
                    <a:pt x="158" y="670"/>
                  </a:lnTo>
                  <a:lnTo>
                    <a:pt x="107" y="556"/>
                  </a:lnTo>
                  <a:lnTo>
                    <a:pt x="74" y="436"/>
                  </a:lnTo>
                  <a:lnTo>
                    <a:pt x="59" y="308"/>
                  </a:lnTo>
                  <a:lnTo>
                    <a:pt x="0" y="308"/>
                  </a:lnTo>
                  <a:lnTo>
                    <a:pt x="271" y="0"/>
                  </a:lnTo>
                  <a:lnTo>
                    <a:pt x="472" y="293"/>
                  </a:lnTo>
                  <a:lnTo>
                    <a:pt x="388" y="297"/>
                  </a:lnTo>
                  <a:lnTo>
                    <a:pt x="403" y="392"/>
                  </a:lnTo>
                  <a:lnTo>
                    <a:pt x="432" y="479"/>
                  </a:lnTo>
                  <a:lnTo>
                    <a:pt x="480" y="560"/>
                  </a:lnTo>
                  <a:lnTo>
                    <a:pt x="538" y="633"/>
                  </a:lnTo>
                  <a:lnTo>
                    <a:pt x="611" y="688"/>
                  </a:lnTo>
                  <a:lnTo>
                    <a:pt x="695" y="732"/>
                  </a:lnTo>
                  <a:lnTo>
                    <a:pt x="783" y="761"/>
                  </a:lnTo>
                  <a:lnTo>
                    <a:pt x="882" y="768"/>
                  </a:lnTo>
                  <a:lnTo>
                    <a:pt x="955" y="765"/>
                  </a:lnTo>
                  <a:lnTo>
                    <a:pt x="1025" y="750"/>
                  </a:lnTo>
                  <a:lnTo>
                    <a:pt x="1090" y="725"/>
                  </a:lnTo>
                  <a:lnTo>
                    <a:pt x="973" y="933"/>
                  </a:lnTo>
                  <a:lnTo>
                    <a:pt x="1259" y="101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Freeform 167"/>
            <p:cNvSpPr>
              <a:spLocks/>
            </p:cNvSpPr>
            <p:nvPr/>
          </p:nvSpPr>
          <p:spPr bwMode="auto">
            <a:xfrm>
              <a:off x="4799013" y="2595563"/>
              <a:ext cx="1144587" cy="2263775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65" y="77"/>
                </a:cxn>
                <a:cxn ang="0">
                  <a:pos x="545" y="161"/>
                </a:cxn>
                <a:cxn ang="0">
                  <a:pos x="611" y="256"/>
                </a:cxn>
                <a:cxn ang="0">
                  <a:pos x="663" y="362"/>
                </a:cxn>
                <a:cxn ang="0">
                  <a:pos x="699" y="472"/>
                </a:cxn>
                <a:cxn ang="0">
                  <a:pos x="717" y="585"/>
                </a:cxn>
                <a:cxn ang="0">
                  <a:pos x="721" y="698"/>
                </a:cxn>
                <a:cxn ang="0">
                  <a:pos x="710" y="808"/>
                </a:cxn>
                <a:cxn ang="0">
                  <a:pos x="688" y="914"/>
                </a:cxn>
                <a:cxn ang="0">
                  <a:pos x="648" y="1016"/>
                </a:cxn>
                <a:cxn ang="0">
                  <a:pos x="593" y="1115"/>
                </a:cxn>
                <a:cxn ang="0">
                  <a:pos x="527" y="1203"/>
                </a:cxn>
                <a:cxn ang="0">
                  <a:pos x="447" y="1283"/>
                </a:cxn>
                <a:cxn ang="0">
                  <a:pos x="355" y="1353"/>
                </a:cxn>
                <a:cxn ang="0">
                  <a:pos x="392" y="1426"/>
                </a:cxn>
                <a:cxn ang="0">
                  <a:pos x="0" y="1320"/>
                </a:cxn>
                <a:cxn ang="0">
                  <a:pos x="176" y="1009"/>
                </a:cxn>
                <a:cxn ang="0">
                  <a:pos x="202" y="1057"/>
                </a:cxn>
                <a:cxn ang="0">
                  <a:pos x="267" y="998"/>
                </a:cxn>
                <a:cxn ang="0">
                  <a:pos x="322" y="925"/>
                </a:cxn>
                <a:cxn ang="0">
                  <a:pos x="363" y="848"/>
                </a:cxn>
                <a:cxn ang="0">
                  <a:pos x="388" y="760"/>
                </a:cxn>
                <a:cxn ang="0">
                  <a:pos x="395" y="665"/>
                </a:cxn>
                <a:cxn ang="0">
                  <a:pos x="385" y="570"/>
                </a:cxn>
                <a:cxn ang="0">
                  <a:pos x="359" y="479"/>
                </a:cxn>
                <a:cxn ang="0">
                  <a:pos x="315" y="398"/>
                </a:cxn>
                <a:cxn ang="0">
                  <a:pos x="256" y="325"/>
                </a:cxn>
                <a:cxn ang="0">
                  <a:pos x="187" y="267"/>
                </a:cxn>
                <a:cxn ang="0">
                  <a:pos x="447" y="263"/>
                </a:cxn>
                <a:cxn ang="0">
                  <a:pos x="377" y="0"/>
                </a:cxn>
              </a:cxnLst>
              <a:rect l="0" t="0" r="r" b="b"/>
              <a:pathLst>
                <a:path w="721" h="1426">
                  <a:moveTo>
                    <a:pt x="377" y="0"/>
                  </a:moveTo>
                  <a:lnTo>
                    <a:pt x="465" y="77"/>
                  </a:lnTo>
                  <a:lnTo>
                    <a:pt x="545" y="161"/>
                  </a:lnTo>
                  <a:lnTo>
                    <a:pt x="611" y="256"/>
                  </a:lnTo>
                  <a:lnTo>
                    <a:pt x="663" y="362"/>
                  </a:lnTo>
                  <a:lnTo>
                    <a:pt x="699" y="472"/>
                  </a:lnTo>
                  <a:lnTo>
                    <a:pt x="717" y="585"/>
                  </a:lnTo>
                  <a:lnTo>
                    <a:pt x="721" y="698"/>
                  </a:lnTo>
                  <a:lnTo>
                    <a:pt x="710" y="808"/>
                  </a:lnTo>
                  <a:lnTo>
                    <a:pt x="688" y="914"/>
                  </a:lnTo>
                  <a:lnTo>
                    <a:pt x="648" y="1016"/>
                  </a:lnTo>
                  <a:lnTo>
                    <a:pt x="593" y="1115"/>
                  </a:lnTo>
                  <a:lnTo>
                    <a:pt x="527" y="1203"/>
                  </a:lnTo>
                  <a:lnTo>
                    <a:pt x="447" y="1283"/>
                  </a:lnTo>
                  <a:lnTo>
                    <a:pt x="355" y="1353"/>
                  </a:lnTo>
                  <a:lnTo>
                    <a:pt x="392" y="1426"/>
                  </a:lnTo>
                  <a:lnTo>
                    <a:pt x="0" y="1320"/>
                  </a:lnTo>
                  <a:lnTo>
                    <a:pt x="176" y="1009"/>
                  </a:lnTo>
                  <a:lnTo>
                    <a:pt x="202" y="1057"/>
                  </a:lnTo>
                  <a:lnTo>
                    <a:pt x="267" y="998"/>
                  </a:lnTo>
                  <a:lnTo>
                    <a:pt x="322" y="925"/>
                  </a:lnTo>
                  <a:lnTo>
                    <a:pt x="363" y="848"/>
                  </a:lnTo>
                  <a:lnTo>
                    <a:pt x="388" y="760"/>
                  </a:lnTo>
                  <a:lnTo>
                    <a:pt x="395" y="665"/>
                  </a:lnTo>
                  <a:lnTo>
                    <a:pt x="385" y="570"/>
                  </a:lnTo>
                  <a:lnTo>
                    <a:pt x="359" y="479"/>
                  </a:lnTo>
                  <a:lnTo>
                    <a:pt x="315" y="398"/>
                  </a:lnTo>
                  <a:lnTo>
                    <a:pt x="256" y="325"/>
                  </a:lnTo>
                  <a:lnTo>
                    <a:pt x="187" y="267"/>
                  </a:lnTo>
                  <a:lnTo>
                    <a:pt x="447" y="26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28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38607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Process – Create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09" y="2057032"/>
            <a:ext cx="731884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 program staff and departmental leads their projections for the current year and a template to fill in with their best estimates for the coming year</a:t>
            </a:r>
          </a:p>
          <a:p>
            <a:pPr lvl="1"/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Collect their data and compile into one document that is easy to revisit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Save as drafts – keep control of the versions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specific notes within the detail to clarify future questions and highlight key assumptions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 rot="5400000">
            <a:off x="7274149" y="2016776"/>
            <a:ext cx="1660532" cy="1741044"/>
            <a:chOff x="2190014" y="1230313"/>
            <a:chExt cx="4874361" cy="4848222"/>
          </a:xfrm>
          <a:solidFill>
            <a:schemeClr val="bg2"/>
          </a:solidFill>
        </p:grpSpPr>
        <p:sp>
          <p:nvSpPr>
            <p:cNvPr id="7" name="Freeform 148"/>
            <p:cNvSpPr>
              <a:spLocks/>
            </p:cNvSpPr>
            <p:nvPr/>
          </p:nvSpPr>
          <p:spPr bwMode="auto">
            <a:xfrm>
              <a:off x="3376613" y="1230313"/>
              <a:ext cx="3687762" cy="2398712"/>
            </a:xfrm>
            <a:custGeom>
              <a:avLst/>
              <a:gdLst/>
              <a:ahLst/>
              <a:cxnLst>
                <a:cxn ang="0">
                  <a:pos x="318" y="735"/>
                </a:cxn>
                <a:cxn ang="0">
                  <a:pos x="0" y="201"/>
                </a:cxn>
                <a:cxn ang="0">
                  <a:pos x="143" y="128"/>
                </a:cxn>
                <a:cxn ang="0">
                  <a:pos x="297" y="73"/>
                </a:cxn>
                <a:cxn ang="0">
                  <a:pos x="454" y="33"/>
                </a:cxn>
                <a:cxn ang="0">
                  <a:pos x="615" y="8"/>
                </a:cxn>
                <a:cxn ang="0">
                  <a:pos x="779" y="0"/>
                </a:cxn>
                <a:cxn ang="0">
                  <a:pos x="959" y="11"/>
                </a:cxn>
                <a:cxn ang="0">
                  <a:pos x="1131" y="41"/>
                </a:cxn>
                <a:cxn ang="0">
                  <a:pos x="1299" y="88"/>
                </a:cxn>
                <a:cxn ang="0">
                  <a:pos x="1456" y="154"/>
                </a:cxn>
                <a:cxn ang="0">
                  <a:pos x="1606" y="234"/>
                </a:cxn>
                <a:cxn ang="0">
                  <a:pos x="1745" y="333"/>
                </a:cxn>
                <a:cxn ang="0">
                  <a:pos x="1869" y="443"/>
                </a:cxn>
                <a:cxn ang="0">
                  <a:pos x="1983" y="567"/>
                </a:cxn>
                <a:cxn ang="0">
                  <a:pos x="2082" y="702"/>
                </a:cxn>
                <a:cxn ang="0">
                  <a:pos x="2166" y="849"/>
                </a:cxn>
                <a:cxn ang="0">
                  <a:pos x="2232" y="1002"/>
                </a:cxn>
                <a:cxn ang="0">
                  <a:pos x="2283" y="1167"/>
                </a:cxn>
                <a:cxn ang="0">
                  <a:pos x="2312" y="1335"/>
                </a:cxn>
                <a:cxn ang="0">
                  <a:pos x="2323" y="1511"/>
                </a:cxn>
                <a:cxn ang="0">
                  <a:pos x="1708" y="1511"/>
                </a:cxn>
                <a:cxn ang="0">
                  <a:pos x="1694" y="1379"/>
                </a:cxn>
                <a:cxn ang="0">
                  <a:pos x="1665" y="1251"/>
                </a:cxn>
                <a:cxn ang="0">
                  <a:pos x="1617" y="1130"/>
                </a:cxn>
                <a:cxn ang="0">
                  <a:pos x="1555" y="1021"/>
                </a:cxn>
                <a:cxn ang="0">
                  <a:pos x="1478" y="918"/>
                </a:cxn>
                <a:cxn ang="0">
                  <a:pos x="1387" y="830"/>
                </a:cxn>
                <a:cxn ang="0">
                  <a:pos x="1284" y="754"/>
                </a:cxn>
                <a:cxn ang="0">
                  <a:pos x="1171" y="692"/>
                </a:cxn>
                <a:cxn ang="0">
                  <a:pos x="1050" y="648"/>
                </a:cxn>
                <a:cxn ang="0">
                  <a:pos x="918" y="618"/>
                </a:cxn>
                <a:cxn ang="0">
                  <a:pos x="787" y="611"/>
                </a:cxn>
                <a:cxn ang="0">
                  <a:pos x="659" y="618"/>
                </a:cxn>
                <a:cxn ang="0">
                  <a:pos x="542" y="644"/>
                </a:cxn>
                <a:cxn ang="0">
                  <a:pos x="425" y="681"/>
                </a:cxn>
                <a:cxn ang="0">
                  <a:pos x="318" y="735"/>
                </a:cxn>
              </a:cxnLst>
              <a:rect l="0" t="0" r="r" b="b"/>
              <a:pathLst>
                <a:path w="2323" h="1511">
                  <a:moveTo>
                    <a:pt x="318" y="735"/>
                  </a:moveTo>
                  <a:lnTo>
                    <a:pt x="0" y="201"/>
                  </a:lnTo>
                  <a:lnTo>
                    <a:pt x="143" y="128"/>
                  </a:lnTo>
                  <a:lnTo>
                    <a:pt x="297" y="73"/>
                  </a:lnTo>
                  <a:lnTo>
                    <a:pt x="454" y="33"/>
                  </a:lnTo>
                  <a:lnTo>
                    <a:pt x="615" y="8"/>
                  </a:lnTo>
                  <a:lnTo>
                    <a:pt x="779" y="0"/>
                  </a:lnTo>
                  <a:lnTo>
                    <a:pt x="959" y="11"/>
                  </a:lnTo>
                  <a:lnTo>
                    <a:pt x="1131" y="41"/>
                  </a:lnTo>
                  <a:lnTo>
                    <a:pt x="1299" y="88"/>
                  </a:lnTo>
                  <a:lnTo>
                    <a:pt x="1456" y="154"/>
                  </a:lnTo>
                  <a:lnTo>
                    <a:pt x="1606" y="234"/>
                  </a:lnTo>
                  <a:lnTo>
                    <a:pt x="1745" y="333"/>
                  </a:lnTo>
                  <a:lnTo>
                    <a:pt x="1869" y="443"/>
                  </a:lnTo>
                  <a:lnTo>
                    <a:pt x="1983" y="567"/>
                  </a:lnTo>
                  <a:lnTo>
                    <a:pt x="2082" y="702"/>
                  </a:lnTo>
                  <a:lnTo>
                    <a:pt x="2166" y="849"/>
                  </a:lnTo>
                  <a:lnTo>
                    <a:pt x="2232" y="1002"/>
                  </a:lnTo>
                  <a:lnTo>
                    <a:pt x="2283" y="1167"/>
                  </a:lnTo>
                  <a:lnTo>
                    <a:pt x="2312" y="1335"/>
                  </a:lnTo>
                  <a:lnTo>
                    <a:pt x="2323" y="1511"/>
                  </a:lnTo>
                  <a:lnTo>
                    <a:pt x="1708" y="1511"/>
                  </a:lnTo>
                  <a:lnTo>
                    <a:pt x="1694" y="1379"/>
                  </a:lnTo>
                  <a:lnTo>
                    <a:pt x="1665" y="1251"/>
                  </a:lnTo>
                  <a:lnTo>
                    <a:pt x="1617" y="1130"/>
                  </a:lnTo>
                  <a:lnTo>
                    <a:pt x="1555" y="1021"/>
                  </a:lnTo>
                  <a:lnTo>
                    <a:pt x="1478" y="918"/>
                  </a:lnTo>
                  <a:lnTo>
                    <a:pt x="1387" y="830"/>
                  </a:lnTo>
                  <a:lnTo>
                    <a:pt x="1284" y="754"/>
                  </a:lnTo>
                  <a:lnTo>
                    <a:pt x="1171" y="692"/>
                  </a:lnTo>
                  <a:lnTo>
                    <a:pt x="1050" y="648"/>
                  </a:lnTo>
                  <a:lnTo>
                    <a:pt x="918" y="618"/>
                  </a:lnTo>
                  <a:lnTo>
                    <a:pt x="787" y="611"/>
                  </a:lnTo>
                  <a:lnTo>
                    <a:pt x="659" y="618"/>
                  </a:lnTo>
                  <a:lnTo>
                    <a:pt x="542" y="644"/>
                  </a:lnTo>
                  <a:lnTo>
                    <a:pt x="425" y="681"/>
                  </a:lnTo>
                  <a:lnTo>
                    <a:pt x="318" y="73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Freeform 149"/>
            <p:cNvSpPr>
              <a:spLocks/>
            </p:cNvSpPr>
            <p:nvPr/>
          </p:nvSpPr>
          <p:spPr bwMode="auto">
            <a:xfrm>
              <a:off x="3417893" y="3611560"/>
              <a:ext cx="3640137" cy="2466975"/>
            </a:xfrm>
            <a:custGeom>
              <a:avLst/>
              <a:gdLst/>
              <a:ahLst/>
              <a:cxnLst>
                <a:cxn ang="0">
                  <a:pos x="1679" y="11"/>
                </a:cxn>
                <a:cxn ang="0">
                  <a:pos x="2293" y="0"/>
                </a:cxn>
                <a:cxn ang="0">
                  <a:pos x="2286" y="161"/>
                </a:cxn>
                <a:cxn ang="0">
                  <a:pos x="2260" y="318"/>
                </a:cxn>
                <a:cxn ang="0">
                  <a:pos x="2220" y="475"/>
                </a:cxn>
                <a:cxn ang="0">
                  <a:pos x="2162" y="625"/>
                </a:cxn>
                <a:cxn ang="0">
                  <a:pos x="2089" y="768"/>
                </a:cxn>
                <a:cxn ang="0">
                  <a:pos x="2001" y="910"/>
                </a:cxn>
                <a:cxn ang="0">
                  <a:pos x="1895" y="1038"/>
                </a:cxn>
                <a:cxn ang="0">
                  <a:pos x="1781" y="1152"/>
                </a:cxn>
                <a:cxn ang="0">
                  <a:pos x="1657" y="1254"/>
                </a:cxn>
                <a:cxn ang="0">
                  <a:pos x="1525" y="1342"/>
                </a:cxn>
                <a:cxn ang="0">
                  <a:pos x="1383" y="1415"/>
                </a:cxn>
                <a:cxn ang="0">
                  <a:pos x="1236" y="1470"/>
                </a:cxn>
                <a:cxn ang="0">
                  <a:pos x="1086" y="1514"/>
                </a:cxn>
                <a:cxn ang="0">
                  <a:pos x="929" y="1543"/>
                </a:cxn>
                <a:cxn ang="0">
                  <a:pos x="772" y="1554"/>
                </a:cxn>
                <a:cxn ang="0">
                  <a:pos x="614" y="1547"/>
                </a:cxn>
                <a:cxn ang="0">
                  <a:pos x="457" y="1528"/>
                </a:cxn>
                <a:cxn ang="0">
                  <a:pos x="300" y="1488"/>
                </a:cxn>
                <a:cxn ang="0">
                  <a:pos x="146" y="1433"/>
                </a:cxn>
                <a:cxn ang="0">
                  <a:pos x="0" y="1360"/>
                </a:cxn>
                <a:cxn ang="0">
                  <a:pos x="303" y="826"/>
                </a:cxn>
                <a:cxn ang="0">
                  <a:pos x="406" y="877"/>
                </a:cxn>
                <a:cxn ang="0">
                  <a:pos x="516" y="914"/>
                </a:cxn>
                <a:cxn ang="0">
                  <a:pos x="633" y="936"/>
                </a:cxn>
                <a:cxn ang="0">
                  <a:pos x="753" y="943"/>
                </a:cxn>
                <a:cxn ang="0">
                  <a:pos x="892" y="932"/>
                </a:cxn>
                <a:cxn ang="0">
                  <a:pos x="1020" y="903"/>
                </a:cxn>
                <a:cxn ang="0">
                  <a:pos x="1145" y="859"/>
                </a:cxn>
                <a:cxn ang="0">
                  <a:pos x="1258" y="797"/>
                </a:cxn>
                <a:cxn ang="0">
                  <a:pos x="1361" y="717"/>
                </a:cxn>
                <a:cxn ang="0">
                  <a:pos x="1452" y="629"/>
                </a:cxn>
                <a:cxn ang="0">
                  <a:pos x="1529" y="526"/>
                </a:cxn>
                <a:cxn ang="0">
                  <a:pos x="1595" y="413"/>
                </a:cxn>
                <a:cxn ang="0">
                  <a:pos x="1639" y="292"/>
                </a:cxn>
                <a:cxn ang="0">
                  <a:pos x="1668" y="161"/>
                </a:cxn>
                <a:cxn ang="0">
                  <a:pos x="1679" y="25"/>
                </a:cxn>
                <a:cxn ang="0">
                  <a:pos x="1679" y="18"/>
                </a:cxn>
                <a:cxn ang="0">
                  <a:pos x="1679" y="11"/>
                </a:cxn>
              </a:cxnLst>
              <a:rect l="0" t="0" r="r" b="b"/>
              <a:pathLst>
                <a:path w="2293" h="1554">
                  <a:moveTo>
                    <a:pt x="1679" y="11"/>
                  </a:moveTo>
                  <a:lnTo>
                    <a:pt x="2293" y="0"/>
                  </a:lnTo>
                  <a:lnTo>
                    <a:pt x="2286" y="161"/>
                  </a:lnTo>
                  <a:lnTo>
                    <a:pt x="2260" y="318"/>
                  </a:lnTo>
                  <a:lnTo>
                    <a:pt x="2220" y="475"/>
                  </a:lnTo>
                  <a:lnTo>
                    <a:pt x="2162" y="625"/>
                  </a:lnTo>
                  <a:lnTo>
                    <a:pt x="2089" y="768"/>
                  </a:lnTo>
                  <a:lnTo>
                    <a:pt x="2001" y="910"/>
                  </a:lnTo>
                  <a:lnTo>
                    <a:pt x="1895" y="1038"/>
                  </a:lnTo>
                  <a:lnTo>
                    <a:pt x="1781" y="1152"/>
                  </a:lnTo>
                  <a:lnTo>
                    <a:pt x="1657" y="1254"/>
                  </a:lnTo>
                  <a:lnTo>
                    <a:pt x="1525" y="1342"/>
                  </a:lnTo>
                  <a:lnTo>
                    <a:pt x="1383" y="1415"/>
                  </a:lnTo>
                  <a:lnTo>
                    <a:pt x="1236" y="1470"/>
                  </a:lnTo>
                  <a:lnTo>
                    <a:pt x="1086" y="1514"/>
                  </a:lnTo>
                  <a:lnTo>
                    <a:pt x="929" y="1543"/>
                  </a:lnTo>
                  <a:lnTo>
                    <a:pt x="772" y="1554"/>
                  </a:lnTo>
                  <a:lnTo>
                    <a:pt x="614" y="1547"/>
                  </a:lnTo>
                  <a:lnTo>
                    <a:pt x="457" y="1528"/>
                  </a:lnTo>
                  <a:lnTo>
                    <a:pt x="300" y="1488"/>
                  </a:lnTo>
                  <a:lnTo>
                    <a:pt x="146" y="1433"/>
                  </a:lnTo>
                  <a:lnTo>
                    <a:pt x="0" y="1360"/>
                  </a:lnTo>
                  <a:lnTo>
                    <a:pt x="303" y="826"/>
                  </a:lnTo>
                  <a:lnTo>
                    <a:pt x="406" y="877"/>
                  </a:lnTo>
                  <a:lnTo>
                    <a:pt x="516" y="914"/>
                  </a:lnTo>
                  <a:lnTo>
                    <a:pt x="633" y="936"/>
                  </a:lnTo>
                  <a:lnTo>
                    <a:pt x="753" y="943"/>
                  </a:lnTo>
                  <a:lnTo>
                    <a:pt x="892" y="932"/>
                  </a:lnTo>
                  <a:lnTo>
                    <a:pt x="1020" y="903"/>
                  </a:lnTo>
                  <a:lnTo>
                    <a:pt x="1145" y="859"/>
                  </a:lnTo>
                  <a:lnTo>
                    <a:pt x="1258" y="797"/>
                  </a:lnTo>
                  <a:lnTo>
                    <a:pt x="1361" y="717"/>
                  </a:lnTo>
                  <a:lnTo>
                    <a:pt x="1452" y="629"/>
                  </a:lnTo>
                  <a:lnTo>
                    <a:pt x="1529" y="526"/>
                  </a:lnTo>
                  <a:lnTo>
                    <a:pt x="1595" y="413"/>
                  </a:lnTo>
                  <a:lnTo>
                    <a:pt x="1639" y="292"/>
                  </a:lnTo>
                  <a:lnTo>
                    <a:pt x="1668" y="161"/>
                  </a:lnTo>
                  <a:lnTo>
                    <a:pt x="1679" y="25"/>
                  </a:lnTo>
                  <a:lnTo>
                    <a:pt x="1679" y="18"/>
                  </a:lnTo>
                  <a:lnTo>
                    <a:pt x="1679" y="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Freeform 150"/>
            <p:cNvSpPr>
              <a:spLocks/>
            </p:cNvSpPr>
            <p:nvPr/>
          </p:nvSpPr>
          <p:spPr bwMode="auto">
            <a:xfrm>
              <a:off x="2190014" y="1549400"/>
              <a:ext cx="1701800" cy="4210050"/>
            </a:xfrm>
            <a:custGeom>
              <a:avLst/>
              <a:gdLst/>
              <a:ahLst/>
              <a:cxnLst>
                <a:cxn ang="0">
                  <a:pos x="1072" y="2122"/>
                </a:cxn>
                <a:cxn ang="0">
                  <a:pos x="772" y="2652"/>
                </a:cxn>
                <a:cxn ang="0">
                  <a:pos x="636" y="2564"/>
                </a:cxn>
                <a:cxn ang="0">
                  <a:pos x="512" y="2462"/>
                </a:cxn>
                <a:cxn ang="0">
                  <a:pos x="399" y="2348"/>
                </a:cxn>
                <a:cxn ang="0">
                  <a:pos x="300" y="2224"/>
                </a:cxn>
                <a:cxn ang="0">
                  <a:pos x="212" y="2089"/>
                </a:cxn>
                <a:cxn ang="0">
                  <a:pos x="135" y="1939"/>
                </a:cxn>
                <a:cxn ang="0">
                  <a:pos x="77" y="1789"/>
                </a:cxn>
                <a:cxn ang="0">
                  <a:pos x="33" y="1632"/>
                </a:cxn>
                <a:cxn ang="0">
                  <a:pos x="7" y="1474"/>
                </a:cxn>
                <a:cxn ang="0">
                  <a:pos x="0" y="1317"/>
                </a:cxn>
                <a:cxn ang="0">
                  <a:pos x="7" y="1160"/>
                </a:cxn>
                <a:cxn ang="0">
                  <a:pos x="33" y="1003"/>
                </a:cxn>
                <a:cxn ang="0">
                  <a:pos x="70" y="853"/>
                </a:cxn>
                <a:cxn ang="0">
                  <a:pos x="124" y="706"/>
                </a:cxn>
                <a:cxn ang="0">
                  <a:pos x="194" y="567"/>
                </a:cxn>
                <a:cxn ang="0">
                  <a:pos x="274" y="436"/>
                </a:cxn>
                <a:cxn ang="0">
                  <a:pos x="373" y="311"/>
                </a:cxn>
                <a:cxn ang="0">
                  <a:pos x="487" y="194"/>
                </a:cxn>
                <a:cxn ang="0">
                  <a:pos x="611" y="92"/>
                </a:cxn>
                <a:cxn ang="0">
                  <a:pos x="746" y="0"/>
                </a:cxn>
                <a:cxn ang="0">
                  <a:pos x="1061" y="538"/>
                </a:cxn>
                <a:cxn ang="0">
                  <a:pos x="951" y="615"/>
                </a:cxn>
                <a:cxn ang="0">
                  <a:pos x="852" y="706"/>
                </a:cxn>
                <a:cxn ang="0">
                  <a:pos x="772" y="809"/>
                </a:cxn>
                <a:cxn ang="0">
                  <a:pos x="702" y="926"/>
                </a:cxn>
                <a:cxn ang="0">
                  <a:pos x="655" y="1050"/>
                </a:cxn>
                <a:cxn ang="0">
                  <a:pos x="622" y="1185"/>
                </a:cxn>
                <a:cxn ang="0">
                  <a:pos x="611" y="1324"/>
                </a:cxn>
                <a:cxn ang="0">
                  <a:pos x="622" y="1467"/>
                </a:cxn>
                <a:cxn ang="0">
                  <a:pos x="655" y="1602"/>
                </a:cxn>
                <a:cxn ang="0">
                  <a:pos x="706" y="1730"/>
                </a:cxn>
                <a:cxn ang="0">
                  <a:pos x="775" y="1847"/>
                </a:cxn>
                <a:cxn ang="0">
                  <a:pos x="860" y="1953"/>
                </a:cxn>
                <a:cxn ang="0">
                  <a:pos x="958" y="2045"/>
                </a:cxn>
                <a:cxn ang="0">
                  <a:pos x="1072" y="2122"/>
                </a:cxn>
              </a:cxnLst>
              <a:rect l="0" t="0" r="r" b="b"/>
              <a:pathLst>
                <a:path w="1072" h="2652">
                  <a:moveTo>
                    <a:pt x="1072" y="2122"/>
                  </a:moveTo>
                  <a:lnTo>
                    <a:pt x="772" y="2652"/>
                  </a:lnTo>
                  <a:lnTo>
                    <a:pt x="636" y="2564"/>
                  </a:lnTo>
                  <a:lnTo>
                    <a:pt x="512" y="2462"/>
                  </a:lnTo>
                  <a:lnTo>
                    <a:pt x="399" y="2348"/>
                  </a:lnTo>
                  <a:lnTo>
                    <a:pt x="300" y="2224"/>
                  </a:lnTo>
                  <a:lnTo>
                    <a:pt x="212" y="2089"/>
                  </a:lnTo>
                  <a:lnTo>
                    <a:pt x="135" y="1939"/>
                  </a:lnTo>
                  <a:lnTo>
                    <a:pt x="77" y="1789"/>
                  </a:lnTo>
                  <a:lnTo>
                    <a:pt x="33" y="1632"/>
                  </a:lnTo>
                  <a:lnTo>
                    <a:pt x="7" y="1474"/>
                  </a:lnTo>
                  <a:lnTo>
                    <a:pt x="0" y="1317"/>
                  </a:lnTo>
                  <a:lnTo>
                    <a:pt x="7" y="1160"/>
                  </a:lnTo>
                  <a:lnTo>
                    <a:pt x="33" y="1003"/>
                  </a:lnTo>
                  <a:lnTo>
                    <a:pt x="70" y="853"/>
                  </a:lnTo>
                  <a:lnTo>
                    <a:pt x="124" y="706"/>
                  </a:lnTo>
                  <a:lnTo>
                    <a:pt x="194" y="567"/>
                  </a:lnTo>
                  <a:lnTo>
                    <a:pt x="274" y="436"/>
                  </a:lnTo>
                  <a:lnTo>
                    <a:pt x="373" y="311"/>
                  </a:lnTo>
                  <a:lnTo>
                    <a:pt x="487" y="194"/>
                  </a:lnTo>
                  <a:lnTo>
                    <a:pt x="611" y="92"/>
                  </a:lnTo>
                  <a:lnTo>
                    <a:pt x="746" y="0"/>
                  </a:lnTo>
                  <a:lnTo>
                    <a:pt x="1061" y="538"/>
                  </a:lnTo>
                  <a:lnTo>
                    <a:pt x="951" y="615"/>
                  </a:lnTo>
                  <a:lnTo>
                    <a:pt x="852" y="706"/>
                  </a:lnTo>
                  <a:lnTo>
                    <a:pt x="772" y="809"/>
                  </a:lnTo>
                  <a:lnTo>
                    <a:pt x="702" y="926"/>
                  </a:lnTo>
                  <a:lnTo>
                    <a:pt x="655" y="1050"/>
                  </a:lnTo>
                  <a:lnTo>
                    <a:pt x="622" y="1185"/>
                  </a:lnTo>
                  <a:lnTo>
                    <a:pt x="611" y="1324"/>
                  </a:lnTo>
                  <a:lnTo>
                    <a:pt x="622" y="1467"/>
                  </a:lnTo>
                  <a:lnTo>
                    <a:pt x="655" y="1602"/>
                  </a:lnTo>
                  <a:lnTo>
                    <a:pt x="706" y="1730"/>
                  </a:lnTo>
                  <a:lnTo>
                    <a:pt x="775" y="1847"/>
                  </a:lnTo>
                  <a:lnTo>
                    <a:pt x="860" y="1953"/>
                  </a:lnTo>
                  <a:lnTo>
                    <a:pt x="958" y="2045"/>
                  </a:lnTo>
                  <a:lnTo>
                    <a:pt x="1072" y="212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Freeform 165"/>
            <p:cNvSpPr>
              <a:spLocks/>
            </p:cNvSpPr>
            <p:nvPr/>
          </p:nvSpPr>
          <p:spPr bwMode="auto">
            <a:xfrm>
              <a:off x="3354388" y="2357438"/>
              <a:ext cx="2154237" cy="1230312"/>
            </a:xfrm>
            <a:custGeom>
              <a:avLst/>
              <a:gdLst/>
              <a:ahLst/>
              <a:cxnLst>
                <a:cxn ang="0">
                  <a:pos x="0" y="775"/>
                </a:cxn>
                <a:cxn ang="0">
                  <a:pos x="18" y="651"/>
                </a:cxn>
                <a:cxn ang="0">
                  <a:pos x="54" y="534"/>
                </a:cxn>
                <a:cxn ang="0">
                  <a:pos x="106" y="420"/>
                </a:cxn>
                <a:cxn ang="0">
                  <a:pos x="175" y="318"/>
                </a:cxn>
                <a:cxn ang="0">
                  <a:pos x="252" y="234"/>
                </a:cxn>
                <a:cxn ang="0">
                  <a:pos x="340" y="157"/>
                </a:cxn>
                <a:cxn ang="0">
                  <a:pos x="435" y="99"/>
                </a:cxn>
                <a:cxn ang="0">
                  <a:pos x="541" y="51"/>
                </a:cxn>
                <a:cxn ang="0">
                  <a:pos x="647" y="18"/>
                </a:cxn>
                <a:cxn ang="0">
                  <a:pos x="760" y="3"/>
                </a:cxn>
                <a:cxn ang="0">
                  <a:pos x="874" y="0"/>
                </a:cxn>
                <a:cxn ang="0">
                  <a:pos x="987" y="14"/>
                </a:cxn>
                <a:cxn ang="0">
                  <a:pos x="1097" y="44"/>
                </a:cxn>
                <a:cxn ang="0">
                  <a:pos x="1207" y="91"/>
                </a:cxn>
                <a:cxn ang="0">
                  <a:pos x="1251" y="18"/>
                </a:cxn>
                <a:cxn ang="0">
                  <a:pos x="1357" y="413"/>
                </a:cxn>
                <a:cxn ang="0">
                  <a:pos x="1002" y="417"/>
                </a:cxn>
                <a:cxn ang="0">
                  <a:pos x="1031" y="373"/>
                </a:cxn>
                <a:cxn ang="0">
                  <a:pos x="965" y="347"/>
                </a:cxn>
                <a:cxn ang="0">
                  <a:pos x="896" y="333"/>
                </a:cxn>
                <a:cxn ang="0">
                  <a:pos x="823" y="325"/>
                </a:cxn>
                <a:cxn ang="0">
                  <a:pos x="720" y="336"/>
                </a:cxn>
                <a:cxn ang="0">
                  <a:pos x="629" y="366"/>
                </a:cxn>
                <a:cxn ang="0">
                  <a:pos x="541" y="409"/>
                </a:cxn>
                <a:cxn ang="0">
                  <a:pos x="468" y="472"/>
                </a:cxn>
                <a:cxn ang="0">
                  <a:pos x="409" y="545"/>
                </a:cxn>
                <a:cxn ang="0">
                  <a:pos x="362" y="632"/>
                </a:cxn>
                <a:cxn ang="0">
                  <a:pos x="336" y="724"/>
                </a:cxn>
                <a:cxn ang="0">
                  <a:pos x="208" y="537"/>
                </a:cxn>
                <a:cxn ang="0">
                  <a:pos x="0" y="775"/>
                </a:cxn>
              </a:cxnLst>
              <a:rect l="0" t="0" r="r" b="b"/>
              <a:pathLst>
                <a:path w="1357" h="775">
                  <a:moveTo>
                    <a:pt x="0" y="775"/>
                  </a:moveTo>
                  <a:lnTo>
                    <a:pt x="18" y="651"/>
                  </a:lnTo>
                  <a:lnTo>
                    <a:pt x="54" y="534"/>
                  </a:lnTo>
                  <a:lnTo>
                    <a:pt x="106" y="420"/>
                  </a:lnTo>
                  <a:lnTo>
                    <a:pt x="175" y="318"/>
                  </a:lnTo>
                  <a:lnTo>
                    <a:pt x="252" y="234"/>
                  </a:lnTo>
                  <a:lnTo>
                    <a:pt x="340" y="157"/>
                  </a:lnTo>
                  <a:lnTo>
                    <a:pt x="435" y="99"/>
                  </a:lnTo>
                  <a:lnTo>
                    <a:pt x="541" y="51"/>
                  </a:lnTo>
                  <a:lnTo>
                    <a:pt x="647" y="18"/>
                  </a:lnTo>
                  <a:lnTo>
                    <a:pt x="760" y="3"/>
                  </a:lnTo>
                  <a:lnTo>
                    <a:pt x="874" y="0"/>
                  </a:lnTo>
                  <a:lnTo>
                    <a:pt x="987" y="14"/>
                  </a:lnTo>
                  <a:lnTo>
                    <a:pt x="1097" y="44"/>
                  </a:lnTo>
                  <a:lnTo>
                    <a:pt x="1207" y="91"/>
                  </a:lnTo>
                  <a:lnTo>
                    <a:pt x="1251" y="18"/>
                  </a:lnTo>
                  <a:lnTo>
                    <a:pt x="1357" y="413"/>
                  </a:lnTo>
                  <a:lnTo>
                    <a:pt x="1002" y="417"/>
                  </a:lnTo>
                  <a:lnTo>
                    <a:pt x="1031" y="373"/>
                  </a:lnTo>
                  <a:lnTo>
                    <a:pt x="965" y="347"/>
                  </a:lnTo>
                  <a:lnTo>
                    <a:pt x="896" y="333"/>
                  </a:lnTo>
                  <a:lnTo>
                    <a:pt x="823" y="325"/>
                  </a:lnTo>
                  <a:lnTo>
                    <a:pt x="720" y="336"/>
                  </a:lnTo>
                  <a:lnTo>
                    <a:pt x="629" y="366"/>
                  </a:lnTo>
                  <a:lnTo>
                    <a:pt x="541" y="409"/>
                  </a:lnTo>
                  <a:lnTo>
                    <a:pt x="468" y="472"/>
                  </a:lnTo>
                  <a:lnTo>
                    <a:pt x="409" y="545"/>
                  </a:lnTo>
                  <a:lnTo>
                    <a:pt x="362" y="632"/>
                  </a:lnTo>
                  <a:lnTo>
                    <a:pt x="336" y="724"/>
                  </a:lnTo>
                  <a:lnTo>
                    <a:pt x="208" y="537"/>
                  </a:lnTo>
                  <a:lnTo>
                    <a:pt x="0" y="775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Freeform 166"/>
            <p:cNvSpPr>
              <a:spLocks/>
            </p:cNvSpPr>
            <p:nvPr/>
          </p:nvSpPr>
          <p:spPr bwMode="auto">
            <a:xfrm>
              <a:off x="3254375" y="3209925"/>
              <a:ext cx="1998663" cy="1743075"/>
            </a:xfrm>
            <a:custGeom>
              <a:avLst/>
              <a:gdLst/>
              <a:ahLst/>
              <a:cxnLst>
                <a:cxn ang="0">
                  <a:pos x="1259" y="1010"/>
                </a:cxn>
                <a:cxn ang="0">
                  <a:pos x="1142" y="1057"/>
                </a:cxn>
                <a:cxn ang="0">
                  <a:pos x="1014" y="1087"/>
                </a:cxn>
                <a:cxn ang="0">
                  <a:pos x="886" y="1098"/>
                </a:cxn>
                <a:cxn ang="0">
                  <a:pos x="754" y="1087"/>
                </a:cxn>
                <a:cxn ang="0">
                  <a:pos x="630" y="1057"/>
                </a:cxn>
                <a:cxn ang="0">
                  <a:pos x="513" y="1010"/>
                </a:cxn>
                <a:cxn ang="0">
                  <a:pos x="403" y="944"/>
                </a:cxn>
                <a:cxn ang="0">
                  <a:pos x="308" y="867"/>
                </a:cxn>
                <a:cxn ang="0">
                  <a:pos x="227" y="772"/>
                </a:cxn>
                <a:cxn ang="0">
                  <a:pos x="158" y="670"/>
                </a:cxn>
                <a:cxn ang="0">
                  <a:pos x="107" y="556"/>
                </a:cxn>
                <a:cxn ang="0">
                  <a:pos x="74" y="436"/>
                </a:cxn>
                <a:cxn ang="0">
                  <a:pos x="59" y="308"/>
                </a:cxn>
                <a:cxn ang="0">
                  <a:pos x="0" y="308"/>
                </a:cxn>
                <a:cxn ang="0">
                  <a:pos x="271" y="0"/>
                </a:cxn>
                <a:cxn ang="0">
                  <a:pos x="472" y="293"/>
                </a:cxn>
                <a:cxn ang="0">
                  <a:pos x="388" y="297"/>
                </a:cxn>
                <a:cxn ang="0">
                  <a:pos x="403" y="392"/>
                </a:cxn>
                <a:cxn ang="0">
                  <a:pos x="432" y="479"/>
                </a:cxn>
                <a:cxn ang="0">
                  <a:pos x="480" y="560"/>
                </a:cxn>
                <a:cxn ang="0">
                  <a:pos x="538" y="633"/>
                </a:cxn>
                <a:cxn ang="0">
                  <a:pos x="611" y="688"/>
                </a:cxn>
                <a:cxn ang="0">
                  <a:pos x="695" y="732"/>
                </a:cxn>
                <a:cxn ang="0">
                  <a:pos x="783" y="761"/>
                </a:cxn>
                <a:cxn ang="0">
                  <a:pos x="882" y="768"/>
                </a:cxn>
                <a:cxn ang="0">
                  <a:pos x="955" y="765"/>
                </a:cxn>
                <a:cxn ang="0">
                  <a:pos x="1025" y="750"/>
                </a:cxn>
                <a:cxn ang="0">
                  <a:pos x="1090" y="725"/>
                </a:cxn>
                <a:cxn ang="0">
                  <a:pos x="973" y="933"/>
                </a:cxn>
                <a:cxn ang="0">
                  <a:pos x="1259" y="1010"/>
                </a:cxn>
              </a:cxnLst>
              <a:rect l="0" t="0" r="r" b="b"/>
              <a:pathLst>
                <a:path w="1259" h="1098">
                  <a:moveTo>
                    <a:pt x="1259" y="1010"/>
                  </a:moveTo>
                  <a:lnTo>
                    <a:pt x="1142" y="1057"/>
                  </a:lnTo>
                  <a:lnTo>
                    <a:pt x="1014" y="1087"/>
                  </a:lnTo>
                  <a:lnTo>
                    <a:pt x="886" y="1098"/>
                  </a:lnTo>
                  <a:lnTo>
                    <a:pt x="754" y="1087"/>
                  </a:lnTo>
                  <a:lnTo>
                    <a:pt x="630" y="1057"/>
                  </a:lnTo>
                  <a:lnTo>
                    <a:pt x="513" y="1010"/>
                  </a:lnTo>
                  <a:lnTo>
                    <a:pt x="403" y="944"/>
                  </a:lnTo>
                  <a:lnTo>
                    <a:pt x="308" y="867"/>
                  </a:lnTo>
                  <a:lnTo>
                    <a:pt x="227" y="772"/>
                  </a:lnTo>
                  <a:lnTo>
                    <a:pt x="158" y="670"/>
                  </a:lnTo>
                  <a:lnTo>
                    <a:pt x="107" y="556"/>
                  </a:lnTo>
                  <a:lnTo>
                    <a:pt x="74" y="436"/>
                  </a:lnTo>
                  <a:lnTo>
                    <a:pt x="59" y="308"/>
                  </a:lnTo>
                  <a:lnTo>
                    <a:pt x="0" y="308"/>
                  </a:lnTo>
                  <a:lnTo>
                    <a:pt x="271" y="0"/>
                  </a:lnTo>
                  <a:lnTo>
                    <a:pt x="472" y="293"/>
                  </a:lnTo>
                  <a:lnTo>
                    <a:pt x="388" y="297"/>
                  </a:lnTo>
                  <a:lnTo>
                    <a:pt x="403" y="392"/>
                  </a:lnTo>
                  <a:lnTo>
                    <a:pt x="432" y="479"/>
                  </a:lnTo>
                  <a:lnTo>
                    <a:pt x="480" y="560"/>
                  </a:lnTo>
                  <a:lnTo>
                    <a:pt x="538" y="633"/>
                  </a:lnTo>
                  <a:lnTo>
                    <a:pt x="611" y="688"/>
                  </a:lnTo>
                  <a:lnTo>
                    <a:pt x="695" y="732"/>
                  </a:lnTo>
                  <a:lnTo>
                    <a:pt x="783" y="761"/>
                  </a:lnTo>
                  <a:lnTo>
                    <a:pt x="882" y="768"/>
                  </a:lnTo>
                  <a:lnTo>
                    <a:pt x="955" y="765"/>
                  </a:lnTo>
                  <a:lnTo>
                    <a:pt x="1025" y="750"/>
                  </a:lnTo>
                  <a:lnTo>
                    <a:pt x="1090" y="725"/>
                  </a:lnTo>
                  <a:lnTo>
                    <a:pt x="973" y="933"/>
                  </a:lnTo>
                  <a:lnTo>
                    <a:pt x="1259" y="101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Freeform 167"/>
            <p:cNvSpPr>
              <a:spLocks/>
            </p:cNvSpPr>
            <p:nvPr/>
          </p:nvSpPr>
          <p:spPr bwMode="auto">
            <a:xfrm>
              <a:off x="4799013" y="2595563"/>
              <a:ext cx="1144587" cy="2263775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65" y="77"/>
                </a:cxn>
                <a:cxn ang="0">
                  <a:pos x="545" y="161"/>
                </a:cxn>
                <a:cxn ang="0">
                  <a:pos x="611" y="256"/>
                </a:cxn>
                <a:cxn ang="0">
                  <a:pos x="663" y="362"/>
                </a:cxn>
                <a:cxn ang="0">
                  <a:pos x="699" y="472"/>
                </a:cxn>
                <a:cxn ang="0">
                  <a:pos x="717" y="585"/>
                </a:cxn>
                <a:cxn ang="0">
                  <a:pos x="721" y="698"/>
                </a:cxn>
                <a:cxn ang="0">
                  <a:pos x="710" y="808"/>
                </a:cxn>
                <a:cxn ang="0">
                  <a:pos x="688" y="914"/>
                </a:cxn>
                <a:cxn ang="0">
                  <a:pos x="648" y="1016"/>
                </a:cxn>
                <a:cxn ang="0">
                  <a:pos x="593" y="1115"/>
                </a:cxn>
                <a:cxn ang="0">
                  <a:pos x="527" y="1203"/>
                </a:cxn>
                <a:cxn ang="0">
                  <a:pos x="447" y="1283"/>
                </a:cxn>
                <a:cxn ang="0">
                  <a:pos x="355" y="1353"/>
                </a:cxn>
                <a:cxn ang="0">
                  <a:pos x="392" y="1426"/>
                </a:cxn>
                <a:cxn ang="0">
                  <a:pos x="0" y="1320"/>
                </a:cxn>
                <a:cxn ang="0">
                  <a:pos x="176" y="1009"/>
                </a:cxn>
                <a:cxn ang="0">
                  <a:pos x="202" y="1057"/>
                </a:cxn>
                <a:cxn ang="0">
                  <a:pos x="267" y="998"/>
                </a:cxn>
                <a:cxn ang="0">
                  <a:pos x="322" y="925"/>
                </a:cxn>
                <a:cxn ang="0">
                  <a:pos x="363" y="848"/>
                </a:cxn>
                <a:cxn ang="0">
                  <a:pos x="388" y="760"/>
                </a:cxn>
                <a:cxn ang="0">
                  <a:pos x="395" y="665"/>
                </a:cxn>
                <a:cxn ang="0">
                  <a:pos x="385" y="570"/>
                </a:cxn>
                <a:cxn ang="0">
                  <a:pos x="359" y="479"/>
                </a:cxn>
                <a:cxn ang="0">
                  <a:pos x="315" y="398"/>
                </a:cxn>
                <a:cxn ang="0">
                  <a:pos x="256" y="325"/>
                </a:cxn>
                <a:cxn ang="0">
                  <a:pos x="187" y="267"/>
                </a:cxn>
                <a:cxn ang="0">
                  <a:pos x="447" y="263"/>
                </a:cxn>
                <a:cxn ang="0">
                  <a:pos x="377" y="0"/>
                </a:cxn>
              </a:cxnLst>
              <a:rect l="0" t="0" r="r" b="b"/>
              <a:pathLst>
                <a:path w="721" h="1426">
                  <a:moveTo>
                    <a:pt x="377" y="0"/>
                  </a:moveTo>
                  <a:lnTo>
                    <a:pt x="465" y="77"/>
                  </a:lnTo>
                  <a:lnTo>
                    <a:pt x="545" y="161"/>
                  </a:lnTo>
                  <a:lnTo>
                    <a:pt x="611" y="256"/>
                  </a:lnTo>
                  <a:lnTo>
                    <a:pt x="663" y="362"/>
                  </a:lnTo>
                  <a:lnTo>
                    <a:pt x="699" y="472"/>
                  </a:lnTo>
                  <a:lnTo>
                    <a:pt x="717" y="585"/>
                  </a:lnTo>
                  <a:lnTo>
                    <a:pt x="721" y="698"/>
                  </a:lnTo>
                  <a:lnTo>
                    <a:pt x="710" y="808"/>
                  </a:lnTo>
                  <a:lnTo>
                    <a:pt x="688" y="914"/>
                  </a:lnTo>
                  <a:lnTo>
                    <a:pt x="648" y="1016"/>
                  </a:lnTo>
                  <a:lnTo>
                    <a:pt x="593" y="1115"/>
                  </a:lnTo>
                  <a:lnTo>
                    <a:pt x="527" y="1203"/>
                  </a:lnTo>
                  <a:lnTo>
                    <a:pt x="447" y="1283"/>
                  </a:lnTo>
                  <a:lnTo>
                    <a:pt x="355" y="1353"/>
                  </a:lnTo>
                  <a:lnTo>
                    <a:pt x="392" y="1426"/>
                  </a:lnTo>
                  <a:lnTo>
                    <a:pt x="0" y="1320"/>
                  </a:lnTo>
                  <a:lnTo>
                    <a:pt x="176" y="1009"/>
                  </a:lnTo>
                  <a:lnTo>
                    <a:pt x="202" y="1057"/>
                  </a:lnTo>
                  <a:lnTo>
                    <a:pt x="267" y="998"/>
                  </a:lnTo>
                  <a:lnTo>
                    <a:pt x="322" y="925"/>
                  </a:lnTo>
                  <a:lnTo>
                    <a:pt x="363" y="848"/>
                  </a:lnTo>
                  <a:lnTo>
                    <a:pt x="388" y="760"/>
                  </a:lnTo>
                  <a:lnTo>
                    <a:pt x="395" y="665"/>
                  </a:lnTo>
                  <a:lnTo>
                    <a:pt x="385" y="570"/>
                  </a:lnTo>
                  <a:lnTo>
                    <a:pt x="359" y="479"/>
                  </a:lnTo>
                  <a:lnTo>
                    <a:pt x="315" y="398"/>
                  </a:lnTo>
                  <a:lnTo>
                    <a:pt x="256" y="325"/>
                  </a:lnTo>
                  <a:lnTo>
                    <a:pt x="187" y="267"/>
                  </a:lnTo>
                  <a:lnTo>
                    <a:pt x="447" y="26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31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1958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Process – Track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10" y="2057032"/>
            <a:ext cx="69596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monthly budget-to-actual reports to track the accuracy of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consolidated budget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budget-to-actual reports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departments as needed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 on projections monthly – the budget is static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 on a separate line in the Budget-to-Actual report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Communicate with team members to estimate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 rot="5400000">
            <a:off x="7274149" y="2016776"/>
            <a:ext cx="1660532" cy="1741044"/>
            <a:chOff x="2190014" y="1230313"/>
            <a:chExt cx="4874361" cy="4848222"/>
          </a:xfrm>
          <a:solidFill>
            <a:schemeClr val="bg2"/>
          </a:solidFill>
        </p:grpSpPr>
        <p:sp>
          <p:nvSpPr>
            <p:cNvPr id="14" name="Freeform 148"/>
            <p:cNvSpPr>
              <a:spLocks/>
            </p:cNvSpPr>
            <p:nvPr/>
          </p:nvSpPr>
          <p:spPr bwMode="auto">
            <a:xfrm>
              <a:off x="3376613" y="1230313"/>
              <a:ext cx="3687762" cy="2398712"/>
            </a:xfrm>
            <a:custGeom>
              <a:avLst/>
              <a:gdLst/>
              <a:ahLst/>
              <a:cxnLst>
                <a:cxn ang="0">
                  <a:pos x="318" y="735"/>
                </a:cxn>
                <a:cxn ang="0">
                  <a:pos x="0" y="201"/>
                </a:cxn>
                <a:cxn ang="0">
                  <a:pos x="143" y="128"/>
                </a:cxn>
                <a:cxn ang="0">
                  <a:pos x="297" y="73"/>
                </a:cxn>
                <a:cxn ang="0">
                  <a:pos x="454" y="33"/>
                </a:cxn>
                <a:cxn ang="0">
                  <a:pos x="615" y="8"/>
                </a:cxn>
                <a:cxn ang="0">
                  <a:pos x="779" y="0"/>
                </a:cxn>
                <a:cxn ang="0">
                  <a:pos x="959" y="11"/>
                </a:cxn>
                <a:cxn ang="0">
                  <a:pos x="1131" y="41"/>
                </a:cxn>
                <a:cxn ang="0">
                  <a:pos x="1299" y="88"/>
                </a:cxn>
                <a:cxn ang="0">
                  <a:pos x="1456" y="154"/>
                </a:cxn>
                <a:cxn ang="0">
                  <a:pos x="1606" y="234"/>
                </a:cxn>
                <a:cxn ang="0">
                  <a:pos x="1745" y="333"/>
                </a:cxn>
                <a:cxn ang="0">
                  <a:pos x="1869" y="443"/>
                </a:cxn>
                <a:cxn ang="0">
                  <a:pos x="1983" y="567"/>
                </a:cxn>
                <a:cxn ang="0">
                  <a:pos x="2082" y="702"/>
                </a:cxn>
                <a:cxn ang="0">
                  <a:pos x="2166" y="849"/>
                </a:cxn>
                <a:cxn ang="0">
                  <a:pos x="2232" y="1002"/>
                </a:cxn>
                <a:cxn ang="0">
                  <a:pos x="2283" y="1167"/>
                </a:cxn>
                <a:cxn ang="0">
                  <a:pos x="2312" y="1335"/>
                </a:cxn>
                <a:cxn ang="0">
                  <a:pos x="2323" y="1511"/>
                </a:cxn>
                <a:cxn ang="0">
                  <a:pos x="1708" y="1511"/>
                </a:cxn>
                <a:cxn ang="0">
                  <a:pos x="1694" y="1379"/>
                </a:cxn>
                <a:cxn ang="0">
                  <a:pos x="1665" y="1251"/>
                </a:cxn>
                <a:cxn ang="0">
                  <a:pos x="1617" y="1130"/>
                </a:cxn>
                <a:cxn ang="0">
                  <a:pos x="1555" y="1021"/>
                </a:cxn>
                <a:cxn ang="0">
                  <a:pos x="1478" y="918"/>
                </a:cxn>
                <a:cxn ang="0">
                  <a:pos x="1387" y="830"/>
                </a:cxn>
                <a:cxn ang="0">
                  <a:pos x="1284" y="754"/>
                </a:cxn>
                <a:cxn ang="0">
                  <a:pos x="1171" y="692"/>
                </a:cxn>
                <a:cxn ang="0">
                  <a:pos x="1050" y="648"/>
                </a:cxn>
                <a:cxn ang="0">
                  <a:pos x="918" y="618"/>
                </a:cxn>
                <a:cxn ang="0">
                  <a:pos x="787" y="611"/>
                </a:cxn>
                <a:cxn ang="0">
                  <a:pos x="659" y="618"/>
                </a:cxn>
                <a:cxn ang="0">
                  <a:pos x="542" y="644"/>
                </a:cxn>
                <a:cxn ang="0">
                  <a:pos x="425" y="681"/>
                </a:cxn>
                <a:cxn ang="0">
                  <a:pos x="318" y="735"/>
                </a:cxn>
              </a:cxnLst>
              <a:rect l="0" t="0" r="r" b="b"/>
              <a:pathLst>
                <a:path w="2323" h="1511">
                  <a:moveTo>
                    <a:pt x="318" y="735"/>
                  </a:moveTo>
                  <a:lnTo>
                    <a:pt x="0" y="201"/>
                  </a:lnTo>
                  <a:lnTo>
                    <a:pt x="143" y="128"/>
                  </a:lnTo>
                  <a:lnTo>
                    <a:pt x="297" y="73"/>
                  </a:lnTo>
                  <a:lnTo>
                    <a:pt x="454" y="33"/>
                  </a:lnTo>
                  <a:lnTo>
                    <a:pt x="615" y="8"/>
                  </a:lnTo>
                  <a:lnTo>
                    <a:pt x="779" y="0"/>
                  </a:lnTo>
                  <a:lnTo>
                    <a:pt x="959" y="11"/>
                  </a:lnTo>
                  <a:lnTo>
                    <a:pt x="1131" y="41"/>
                  </a:lnTo>
                  <a:lnTo>
                    <a:pt x="1299" y="88"/>
                  </a:lnTo>
                  <a:lnTo>
                    <a:pt x="1456" y="154"/>
                  </a:lnTo>
                  <a:lnTo>
                    <a:pt x="1606" y="234"/>
                  </a:lnTo>
                  <a:lnTo>
                    <a:pt x="1745" y="333"/>
                  </a:lnTo>
                  <a:lnTo>
                    <a:pt x="1869" y="443"/>
                  </a:lnTo>
                  <a:lnTo>
                    <a:pt x="1983" y="567"/>
                  </a:lnTo>
                  <a:lnTo>
                    <a:pt x="2082" y="702"/>
                  </a:lnTo>
                  <a:lnTo>
                    <a:pt x="2166" y="849"/>
                  </a:lnTo>
                  <a:lnTo>
                    <a:pt x="2232" y="1002"/>
                  </a:lnTo>
                  <a:lnTo>
                    <a:pt x="2283" y="1167"/>
                  </a:lnTo>
                  <a:lnTo>
                    <a:pt x="2312" y="1335"/>
                  </a:lnTo>
                  <a:lnTo>
                    <a:pt x="2323" y="1511"/>
                  </a:lnTo>
                  <a:lnTo>
                    <a:pt x="1708" y="1511"/>
                  </a:lnTo>
                  <a:lnTo>
                    <a:pt x="1694" y="1379"/>
                  </a:lnTo>
                  <a:lnTo>
                    <a:pt x="1665" y="1251"/>
                  </a:lnTo>
                  <a:lnTo>
                    <a:pt x="1617" y="1130"/>
                  </a:lnTo>
                  <a:lnTo>
                    <a:pt x="1555" y="1021"/>
                  </a:lnTo>
                  <a:lnTo>
                    <a:pt x="1478" y="918"/>
                  </a:lnTo>
                  <a:lnTo>
                    <a:pt x="1387" y="830"/>
                  </a:lnTo>
                  <a:lnTo>
                    <a:pt x="1284" y="754"/>
                  </a:lnTo>
                  <a:lnTo>
                    <a:pt x="1171" y="692"/>
                  </a:lnTo>
                  <a:lnTo>
                    <a:pt x="1050" y="648"/>
                  </a:lnTo>
                  <a:lnTo>
                    <a:pt x="918" y="618"/>
                  </a:lnTo>
                  <a:lnTo>
                    <a:pt x="787" y="611"/>
                  </a:lnTo>
                  <a:lnTo>
                    <a:pt x="659" y="618"/>
                  </a:lnTo>
                  <a:lnTo>
                    <a:pt x="542" y="644"/>
                  </a:lnTo>
                  <a:lnTo>
                    <a:pt x="425" y="681"/>
                  </a:lnTo>
                  <a:lnTo>
                    <a:pt x="318" y="73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Freeform 149"/>
            <p:cNvSpPr>
              <a:spLocks/>
            </p:cNvSpPr>
            <p:nvPr/>
          </p:nvSpPr>
          <p:spPr bwMode="auto">
            <a:xfrm>
              <a:off x="3417893" y="3611560"/>
              <a:ext cx="3640137" cy="2466975"/>
            </a:xfrm>
            <a:custGeom>
              <a:avLst/>
              <a:gdLst/>
              <a:ahLst/>
              <a:cxnLst>
                <a:cxn ang="0">
                  <a:pos x="1679" y="11"/>
                </a:cxn>
                <a:cxn ang="0">
                  <a:pos x="2293" y="0"/>
                </a:cxn>
                <a:cxn ang="0">
                  <a:pos x="2286" y="161"/>
                </a:cxn>
                <a:cxn ang="0">
                  <a:pos x="2260" y="318"/>
                </a:cxn>
                <a:cxn ang="0">
                  <a:pos x="2220" y="475"/>
                </a:cxn>
                <a:cxn ang="0">
                  <a:pos x="2162" y="625"/>
                </a:cxn>
                <a:cxn ang="0">
                  <a:pos x="2089" y="768"/>
                </a:cxn>
                <a:cxn ang="0">
                  <a:pos x="2001" y="910"/>
                </a:cxn>
                <a:cxn ang="0">
                  <a:pos x="1895" y="1038"/>
                </a:cxn>
                <a:cxn ang="0">
                  <a:pos x="1781" y="1152"/>
                </a:cxn>
                <a:cxn ang="0">
                  <a:pos x="1657" y="1254"/>
                </a:cxn>
                <a:cxn ang="0">
                  <a:pos x="1525" y="1342"/>
                </a:cxn>
                <a:cxn ang="0">
                  <a:pos x="1383" y="1415"/>
                </a:cxn>
                <a:cxn ang="0">
                  <a:pos x="1236" y="1470"/>
                </a:cxn>
                <a:cxn ang="0">
                  <a:pos x="1086" y="1514"/>
                </a:cxn>
                <a:cxn ang="0">
                  <a:pos x="929" y="1543"/>
                </a:cxn>
                <a:cxn ang="0">
                  <a:pos x="772" y="1554"/>
                </a:cxn>
                <a:cxn ang="0">
                  <a:pos x="614" y="1547"/>
                </a:cxn>
                <a:cxn ang="0">
                  <a:pos x="457" y="1528"/>
                </a:cxn>
                <a:cxn ang="0">
                  <a:pos x="300" y="1488"/>
                </a:cxn>
                <a:cxn ang="0">
                  <a:pos x="146" y="1433"/>
                </a:cxn>
                <a:cxn ang="0">
                  <a:pos x="0" y="1360"/>
                </a:cxn>
                <a:cxn ang="0">
                  <a:pos x="303" y="826"/>
                </a:cxn>
                <a:cxn ang="0">
                  <a:pos x="406" y="877"/>
                </a:cxn>
                <a:cxn ang="0">
                  <a:pos x="516" y="914"/>
                </a:cxn>
                <a:cxn ang="0">
                  <a:pos x="633" y="936"/>
                </a:cxn>
                <a:cxn ang="0">
                  <a:pos x="753" y="943"/>
                </a:cxn>
                <a:cxn ang="0">
                  <a:pos x="892" y="932"/>
                </a:cxn>
                <a:cxn ang="0">
                  <a:pos x="1020" y="903"/>
                </a:cxn>
                <a:cxn ang="0">
                  <a:pos x="1145" y="859"/>
                </a:cxn>
                <a:cxn ang="0">
                  <a:pos x="1258" y="797"/>
                </a:cxn>
                <a:cxn ang="0">
                  <a:pos x="1361" y="717"/>
                </a:cxn>
                <a:cxn ang="0">
                  <a:pos x="1452" y="629"/>
                </a:cxn>
                <a:cxn ang="0">
                  <a:pos x="1529" y="526"/>
                </a:cxn>
                <a:cxn ang="0">
                  <a:pos x="1595" y="413"/>
                </a:cxn>
                <a:cxn ang="0">
                  <a:pos x="1639" y="292"/>
                </a:cxn>
                <a:cxn ang="0">
                  <a:pos x="1668" y="161"/>
                </a:cxn>
                <a:cxn ang="0">
                  <a:pos x="1679" y="25"/>
                </a:cxn>
                <a:cxn ang="0">
                  <a:pos x="1679" y="18"/>
                </a:cxn>
                <a:cxn ang="0">
                  <a:pos x="1679" y="11"/>
                </a:cxn>
              </a:cxnLst>
              <a:rect l="0" t="0" r="r" b="b"/>
              <a:pathLst>
                <a:path w="2293" h="1554">
                  <a:moveTo>
                    <a:pt x="1679" y="11"/>
                  </a:moveTo>
                  <a:lnTo>
                    <a:pt x="2293" y="0"/>
                  </a:lnTo>
                  <a:lnTo>
                    <a:pt x="2286" y="161"/>
                  </a:lnTo>
                  <a:lnTo>
                    <a:pt x="2260" y="318"/>
                  </a:lnTo>
                  <a:lnTo>
                    <a:pt x="2220" y="475"/>
                  </a:lnTo>
                  <a:lnTo>
                    <a:pt x="2162" y="625"/>
                  </a:lnTo>
                  <a:lnTo>
                    <a:pt x="2089" y="768"/>
                  </a:lnTo>
                  <a:lnTo>
                    <a:pt x="2001" y="910"/>
                  </a:lnTo>
                  <a:lnTo>
                    <a:pt x="1895" y="1038"/>
                  </a:lnTo>
                  <a:lnTo>
                    <a:pt x="1781" y="1152"/>
                  </a:lnTo>
                  <a:lnTo>
                    <a:pt x="1657" y="1254"/>
                  </a:lnTo>
                  <a:lnTo>
                    <a:pt x="1525" y="1342"/>
                  </a:lnTo>
                  <a:lnTo>
                    <a:pt x="1383" y="1415"/>
                  </a:lnTo>
                  <a:lnTo>
                    <a:pt x="1236" y="1470"/>
                  </a:lnTo>
                  <a:lnTo>
                    <a:pt x="1086" y="1514"/>
                  </a:lnTo>
                  <a:lnTo>
                    <a:pt x="929" y="1543"/>
                  </a:lnTo>
                  <a:lnTo>
                    <a:pt x="772" y="1554"/>
                  </a:lnTo>
                  <a:lnTo>
                    <a:pt x="614" y="1547"/>
                  </a:lnTo>
                  <a:lnTo>
                    <a:pt x="457" y="1528"/>
                  </a:lnTo>
                  <a:lnTo>
                    <a:pt x="300" y="1488"/>
                  </a:lnTo>
                  <a:lnTo>
                    <a:pt x="146" y="1433"/>
                  </a:lnTo>
                  <a:lnTo>
                    <a:pt x="0" y="1360"/>
                  </a:lnTo>
                  <a:lnTo>
                    <a:pt x="303" y="826"/>
                  </a:lnTo>
                  <a:lnTo>
                    <a:pt x="406" y="877"/>
                  </a:lnTo>
                  <a:lnTo>
                    <a:pt x="516" y="914"/>
                  </a:lnTo>
                  <a:lnTo>
                    <a:pt x="633" y="936"/>
                  </a:lnTo>
                  <a:lnTo>
                    <a:pt x="753" y="943"/>
                  </a:lnTo>
                  <a:lnTo>
                    <a:pt x="892" y="932"/>
                  </a:lnTo>
                  <a:lnTo>
                    <a:pt x="1020" y="903"/>
                  </a:lnTo>
                  <a:lnTo>
                    <a:pt x="1145" y="859"/>
                  </a:lnTo>
                  <a:lnTo>
                    <a:pt x="1258" y="797"/>
                  </a:lnTo>
                  <a:lnTo>
                    <a:pt x="1361" y="717"/>
                  </a:lnTo>
                  <a:lnTo>
                    <a:pt x="1452" y="629"/>
                  </a:lnTo>
                  <a:lnTo>
                    <a:pt x="1529" y="526"/>
                  </a:lnTo>
                  <a:lnTo>
                    <a:pt x="1595" y="413"/>
                  </a:lnTo>
                  <a:lnTo>
                    <a:pt x="1639" y="292"/>
                  </a:lnTo>
                  <a:lnTo>
                    <a:pt x="1668" y="161"/>
                  </a:lnTo>
                  <a:lnTo>
                    <a:pt x="1679" y="25"/>
                  </a:lnTo>
                  <a:lnTo>
                    <a:pt x="1679" y="18"/>
                  </a:lnTo>
                  <a:lnTo>
                    <a:pt x="1679" y="11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Freeform 150"/>
            <p:cNvSpPr>
              <a:spLocks/>
            </p:cNvSpPr>
            <p:nvPr/>
          </p:nvSpPr>
          <p:spPr bwMode="auto">
            <a:xfrm>
              <a:off x="2190014" y="1549400"/>
              <a:ext cx="1701800" cy="4210050"/>
            </a:xfrm>
            <a:custGeom>
              <a:avLst/>
              <a:gdLst/>
              <a:ahLst/>
              <a:cxnLst>
                <a:cxn ang="0">
                  <a:pos x="1072" y="2122"/>
                </a:cxn>
                <a:cxn ang="0">
                  <a:pos x="772" y="2652"/>
                </a:cxn>
                <a:cxn ang="0">
                  <a:pos x="636" y="2564"/>
                </a:cxn>
                <a:cxn ang="0">
                  <a:pos x="512" y="2462"/>
                </a:cxn>
                <a:cxn ang="0">
                  <a:pos x="399" y="2348"/>
                </a:cxn>
                <a:cxn ang="0">
                  <a:pos x="300" y="2224"/>
                </a:cxn>
                <a:cxn ang="0">
                  <a:pos x="212" y="2089"/>
                </a:cxn>
                <a:cxn ang="0">
                  <a:pos x="135" y="1939"/>
                </a:cxn>
                <a:cxn ang="0">
                  <a:pos x="77" y="1789"/>
                </a:cxn>
                <a:cxn ang="0">
                  <a:pos x="33" y="1632"/>
                </a:cxn>
                <a:cxn ang="0">
                  <a:pos x="7" y="1474"/>
                </a:cxn>
                <a:cxn ang="0">
                  <a:pos x="0" y="1317"/>
                </a:cxn>
                <a:cxn ang="0">
                  <a:pos x="7" y="1160"/>
                </a:cxn>
                <a:cxn ang="0">
                  <a:pos x="33" y="1003"/>
                </a:cxn>
                <a:cxn ang="0">
                  <a:pos x="70" y="853"/>
                </a:cxn>
                <a:cxn ang="0">
                  <a:pos x="124" y="706"/>
                </a:cxn>
                <a:cxn ang="0">
                  <a:pos x="194" y="567"/>
                </a:cxn>
                <a:cxn ang="0">
                  <a:pos x="274" y="436"/>
                </a:cxn>
                <a:cxn ang="0">
                  <a:pos x="373" y="311"/>
                </a:cxn>
                <a:cxn ang="0">
                  <a:pos x="487" y="194"/>
                </a:cxn>
                <a:cxn ang="0">
                  <a:pos x="611" y="92"/>
                </a:cxn>
                <a:cxn ang="0">
                  <a:pos x="746" y="0"/>
                </a:cxn>
                <a:cxn ang="0">
                  <a:pos x="1061" y="538"/>
                </a:cxn>
                <a:cxn ang="0">
                  <a:pos x="951" y="615"/>
                </a:cxn>
                <a:cxn ang="0">
                  <a:pos x="852" y="706"/>
                </a:cxn>
                <a:cxn ang="0">
                  <a:pos x="772" y="809"/>
                </a:cxn>
                <a:cxn ang="0">
                  <a:pos x="702" y="926"/>
                </a:cxn>
                <a:cxn ang="0">
                  <a:pos x="655" y="1050"/>
                </a:cxn>
                <a:cxn ang="0">
                  <a:pos x="622" y="1185"/>
                </a:cxn>
                <a:cxn ang="0">
                  <a:pos x="611" y="1324"/>
                </a:cxn>
                <a:cxn ang="0">
                  <a:pos x="622" y="1467"/>
                </a:cxn>
                <a:cxn ang="0">
                  <a:pos x="655" y="1602"/>
                </a:cxn>
                <a:cxn ang="0">
                  <a:pos x="706" y="1730"/>
                </a:cxn>
                <a:cxn ang="0">
                  <a:pos x="775" y="1847"/>
                </a:cxn>
                <a:cxn ang="0">
                  <a:pos x="860" y="1953"/>
                </a:cxn>
                <a:cxn ang="0">
                  <a:pos x="958" y="2045"/>
                </a:cxn>
                <a:cxn ang="0">
                  <a:pos x="1072" y="2122"/>
                </a:cxn>
              </a:cxnLst>
              <a:rect l="0" t="0" r="r" b="b"/>
              <a:pathLst>
                <a:path w="1072" h="2652">
                  <a:moveTo>
                    <a:pt x="1072" y="2122"/>
                  </a:moveTo>
                  <a:lnTo>
                    <a:pt x="772" y="2652"/>
                  </a:lnTo>
                  <a:lnTo>
                    <a:pt x="636" y="2564"/>
                  </a:lnTo>
                  <a:lnTo>
                    <a:pt x="512" y="2462"/>
                  </a:lnTo>
                  <a:lnTo>
                    <a:pt x="399" y="2348"/>
                  </a:lnTo>
                  <a:lnTo>
                    <a:pt x="300" y="2224"/>
                  </a:lnTo>
                  <a:lnTo>
                    <a:pt x="212" y="2089"/>
                  </a:lnTo>
                  <a:lnTo>
                    <a:pt x="135" y="1939"/>
                  </a:lnTo>
                  <a:lnTo>
                    <a:pt x="77" y="1789"/>
                  </a:lnTo>
                  <a:lnTo>
                    <a:pt x="33" y="1632"/>
                  </a:lnTo>
                  <a:lnTo>
                    <a:pt x="7" y="1474"/>
                  </a:lnTo>
                  <a:lnTo>
                    <a:pt x="0" y="1317"/>
                  </a:lnTo>
                  <a:lnTo>
                    <a:pt x="7" y="1160"/>
                  </a:lnTo>
                  <a:lnTo>
                    <a:pt x="33" y="1003"/>
                  </a:lnTo>
                  <a:lnTo>
                    <a:pt x="70" y="853"/>
                  </a:lnTo>
                  <a:lnTo>
                    <a:pt x="124" y="706"/>
                  </a:lnTo>
                  <a:lnTo>
                    <a:pt x="194" y="567"/>
                  </a:lnTo>
                  <a:lnTo>
                    <a:pt x="274" y="436"/>
                  </a:lnTo>
                  <a:lnTo>
                    <a:pt x="373" y="311"/>
                  </a:lnTo>
                  <a:lnTo>
                    <a:pt x="487" y="194"/>
                  </a:lnTo>
                  <a:lnTo>
                    <a:pt x="611" y="92"/>
                  </a:lnTo>
                  <a:lnTo>
                    <a:pt x="746" y="0"/>
                  </a:lnTo>
                  <a:lnTo>
                    <a:pt x="1061" y="538"/>
                  </a:lnTo>
                  <a:lnTo>
                    <a:pt x="951" y="615"/>
                  </a:lnTo>
                  <a:lnTo>
                    <a:pt x="852" y="706"/>
                  </a:lnTo>
                  <a:lnTo>
                    <a:pt x="772" y="809"/>
                  </a:lnTo>
                  <a:lnTo>
                    <a:pt x="702" y="926"/>
                  </a:lnTo>
                  <a:lnTo>
                    <a:pt x="655" y="1050"/>
                  </a:lnTo>
                  <a:lnTo>
                    <a:pt x="622" y="1185"/>
                  </a:lnTo>
                  <a:lnTo>
                    <a:pt x="611" y="1324"/>
                  </a:lnTo>
                  <a:lnTo>
                    <a:pt x="622" y="1467"/>
                  </a:lnTo>
                  <a:lnTo>
                    <a:pt x="655" y="1602"/>
                  </a:lnTo>
                  <a:lnTo>
                    <a:pt x="706" y="1730"/>
                  </a:lnTo>
                  <a:lnTo>
                    <a:pt x="775" y="1847"/>
                  </a:lnTo>
                  <a:lnTo>
                    <a:pt x="860" y="1953"/>
                  </a:lnTo>
                  <a:lnTo>
                    <a:pt x="958" y="2045"/>
                  </a:lnTo>
                  <a:lnTo>
                    <a:pt x="1072" y="2122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Freeform 165"/>
            <p:cNvSpPr>
              <a:spLocks/>
            </p:cNvSpPr>
            <p:nvPr/>
          </p:nvSpPr>
          <p:spPr bwMode="auto">
            <a:xfrm>
              <a:off x="3354388" y="2357438"/>
              <a:ext cx="2154237" cy="1230312"/>
            </a:xfrm>
            <a:custGeom>
              <a:avLst/>
              <a:gdLst/>
              <a:ahLst/>
              <a:cxnLst>
                <a:cxn ang="0">
                  <a:pos x="0" y="775"/>
                </a:cxn>
                <a:cxn ang="0">
                  <a:pos x="18" y="651"/>
                </a:cxn>
                <a:cxn ang="0">
                  <a:pos x="54" y="534"/>
                </a:cxn>
                <a:cxn ang="0">
                  <a:pos x="106" y="420"/>
                </a:cxn>
                <a:cxn ang="0">
                  <a:pos x="175" y="318"/>
                </a:cxn>
                <a:cxn ang="0">
                  <a:pos x="252" y="234"/>
                </a:cxn>
                <a:cxn ang="0">
                  <a:pos x="340" y="157"/>
                </a:cxn>
                <a:cxn ang="0">
                  <a:pos x="435" y="99"/>
                </a:cxn>
                <a:cxn ang="0">
                  <a:pos x="541" y="51"/>
                </a:cxn>
                <a:cxn ang="0">
                  <a:pos x="647" y="18"/>
                </a:cxn>
                <a:cxn ang="0">
                  <a:pos x="760" y="3"/>
                </a:cxn>
                <a:cxn ang="0">
                  <a:pos x="874" y="0"/>
                </a:cxn>
                <a:cxn ang="0">
                  <a:pos x="987" y="14"/>
                </a:cxn>
                <a:cxn ang="0">
                  <a:pos x="1097" y="44"/>
                </a:cxn>
                <a:cxn ang="0">
                  <a:pos x="1207" y="91"/>
                </a:cxn>
                <a:cxn ang="0">
                  <a:pos x="1251" y="18"/>
                </a:cxn>
                <a:cxn ang="0">
                  <a:pos x="1357" y="413"/>
                </a:cxn>
                <a:cxn ang="0">
                  <a:pos x="1002" y="417"/>
                </a:cxn>
                <a:cxn ang="0">
                  <a:pos x="1031" y="373"/>
                </a:cxn>
                <a:cxn ang="0">
                  <a:pos x="965" y="347"/>
                </a:cxn>
                <a:cxn ang="0">
                  <a:pos x="896" y="333"/>
                </a:cxn>
                <a:cxn ang="0">
                  <a:pos x="823" y="325"/>
                </a:cxn>
                <a:cxn ang="0">
                  <a:pos x="720" y="336"/>
                </a:cxn>
                <a:cxn ang="0">
                  <a:pos x="629" y="366"/>
                </a:cxn>
                <a:cxn ang="0">
                  <a:pos x="541" y="409"/>
                </a:cxn>
                <a:cxn ang="0">
                  <a:pos x="468" y="472"/>
                </a:cxn>
                <a:cxn ang="0">
                  <a:pos x="409" y="545"/>
                </a:cxn>
                <a:cxn ang="0">
                  <a:pos x="362" y="632"/>
                </a:cxn>
                <a:cxn ang="0">
                  <a:pos x="336" y="724"/>
                </a:cxn>
                <a:cxn ang="0">
                  <a:pos x="208" y="537"/>
                </a:cxn>
                <a:cxn ang="0">
                  <a:pos x="0" y="775"/>
                </a:cxn>
              </a:cxnLst>
              <a:rect l="0" t="0" r="r" b="b"/>
              <a:pathLst>
                <a:path w="1357" h="775">
                  <a:moveTo>
                    <a:pt x="0" y="775"/>
                  </a:moveTo>
                  <a:lnTo>
                    <a:pt x="18" y="651"/>
                  </a:lnTo>
                  <a:lnTo>
                    <a:pt x="54" y="534"/>
                  </a:lnTo>
                  <a:lnTo>
                    <a:pt x="106" y="420"/>
                  </a:lnTo>
                  <a:lnTo>
                    <a:pt x="175" y="318"/>
                  </a:lnTo>
                  <a:lnTo>
                    <a:pt x="252" y="234"/>
                  </a:lnTo>
                  <a:lnTo>
                    <a:pt x="340" y="157"/>
                  </a:lnTo>
                  <a:lnTo>
                    <a:pt x="435" y="99"/>
                  </a:lnTo>
                  <a:lnTo>
                    <a:pt x="541" y="51"/>
                  </a:lnTo>
                  <a:lnTo>
                    <a:pt x="647" y="18"/>
                  </a:lnTo>
                  <a:lnTo>
                    <a:pt x="760" y="3"/>
                  </a:lnTo>
                  <a:lnTo>
                    <a:pt x="874" y="0"/>
                  </a:lnTo>
                  <a:lnTo>
                    <a:pt x="987" y="14"/>
                  </a:lnTo>
                  <a:lnTo>
                    <a:pt x="1097" y="44"/>
                  </a:lnTo>
                  <a:lnTo>
                    <a:pt x="1207" y="91"/>
                  </a:lnTo>
                  <a:lnTo>
                    <a:pt x="1251" y="18"/>
                  </a:lnTo>
                  <a:lnTo>
                    <a:pt x="1357" y="413"/>
                  </a:lnTo>
                  <a:lnTo>
                    <a:pt x="1002" y="417"/>
                  </a:lnTo>
                  <a:lnTo>
                    <a:pt x="1031" y="373"/>
                  </a:lnTo>
                  <a:lnTo>
                    <a:pt x="965" y="347"/>
                  </a:lnTo>
                  <a:lnTo>
                    <a:pt x="896" y="333"/>
                  </a:lnTo>
                  <a:lnTo>
                    <a:pt x="823" y="325"/>
                  </a:lnTo>
                  <a:lnTo>
                    <a:pt x="720" y="336"/>
                  </a:lnTo>
                  <a:lnTo>
                    <a:pt x="629" y="366"/>
                  </a:lnTo>
                  <a:lnTo>
                    <a:pt x="541" y="409"/>
                  </a:lnTo>
                  <a:lnTo>
                    <a:pt x="468" y="472"/>
                  </a:lnTo>
                  <a:lnTo>
                    <a:pt x="409" y="545"/>
                  </a:lnTo>
                  <a:lnTo>
                    <a:pt x="362" y="632"/>
                  </a:lnTo>
                  <a:lnTo>
                    <a:pt x="336" y="724"/>
                  </a:lnTo>
                  <a:lnTo>
                    <a:pt x="208" y="537"/>
                  </a:lnTo>
                  <a:lnTo>
                    <a:pt x="0" y="775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Freeform 166"/>
            <p:cNvSpPr>
              <a:spLocks/>
            </p:cNvSpPr>
            <p:nvPr/>
          </p:nvSpPr>
          <p:spPr bwMode="auto">
            <a:xfrm>
              <a:off x="3254375" y="3209925"/>
              <a:ext cx="1998663" cy="1743075"/>
            </a:xfrm>
            <a:custGeom>
              <a:avLst/>
              <a:gdLst/>
              <a:ahLst/>
              <a:cxnLst>
                <a:cxn ang="0">
                  <a:pos x="1259" y="1010"/>
                </a:cxn>
                <a:cxn ang="0">
                  <a:pos x="1142" y="1057"/>
                </a:cxn>
                <a:cxn ang="0">
                  <a:pos x="1014" y="1087"/>
                </a:cxn>
                <a:cxn ang="0">
                  <a:pos x="886" y="1098"/>
                </a:cxn>
                <a:cxn ang="0">
                  <a:pos x="754" y="1087"/>
                </a:cxn>
                <a:cxn ang="0">
                  <a:pos x="630" y="1057"/>
                </a:cxn>
                <a:cxn ang="0">
                  <a:pos x="513" y="1010"/>
                </a:cxn>
                <a:cxn ang="0">
                  <a:pos x="403" y="944"/>
                </a:cxn>
                <a:cxn ang="0">
                  <a:pos x="308" y="867"/>
                </a:cxn>
                <a:cxn ang="0">
                  <a:pos x="227" y="772"/>
                </a:cxn>
                <a:cxn ang="0">
                  <a:pos x="158" y="670"/>
                </a:cxn>
                <a:cxn ang="0">
                  <a:pos x="107" y="556"/>
                </a:cxn>
                <a:cxn ang="0">
                  <a:pos x="74" y="436"/>
                </a:cxn>
                <a:cxn ang="0">
                  <a:pos x="59" y="308"/>
                </a:cxn>
                <a:cxn ang="0">
                  <a:pos x="0" y="308"/>
                </a:cxn>
                <a:cxn ang="0">
                  <a:pos x="271" y="0"/>
                </a:cxn>
                <a:cxn ang="0">
                  <a:pos x="472" y="293"/>
                </a:cxn>
                <a:cxn ang="0">
                  <a:pos x="388" y="297"/>
                </a:cxn>
                <a:cxn ang="0">
                  <a:pos x="403" y="392"/>
                </a:cxn>
                <a:cxn ang="0">
                  <a:pos x="432" y="479"/>
                </a:cxn>
                <a:cxn ang="0">
                  <a:pos x="480" y="560"/>
                </a:cxn>
                <a:cxn ang="0">
                  <a:pos x="538" y="633"/>
                </a:cxn>
                <a:cxn ang="0">
                  <a:pos x="611" y="688"/>
                </a:cxn>
                <a:cxn ang="0">
                  <a:pos x="695" y="732"/>
                </a:cxn>
                <a:cxn ang="0">
                  <a:pos x="783" y="761"/>
                </a:cxn>
                <a:cxn ang="0">
                  <a:pos x="882" y="768"/>
                </a:cxn>
                <a:cxn ang="0">
                  <a:pos x="955" y="765"/>
                </a:cxn>
                <a:cxn ang="0">
                  <a:pos x="1025" y="750"/>
                </a:cxn>
                <a:cxn ang="0">
                  <a:pos x="1090" y="725"/>
                </a:cxn>
                <a:cxn ang="0">
                  <a:pos x="973" y="933"/>
                </a:cxn>
                <a:cxn ang="0">
                  <a:pos x="1259" y="1010"/>
                </a:cxn>
              </a:cxnLst>
              <a:rect l="0" t="0" r="r" b="b"/>
              <a:pathLst>
                <a:path w="1259" h="1098">
                  <a:moveTo>
                    <a:pt x="1259" y="1010"/>
                  </a:moveTo>
                  <a:lnTo>
                    <a:pt x="1142" y="1057"/>
                  </a:lnTo>
                  <a:lnTo>
                    <a:pt x="1014" y="1087"/>
                  </a:lnTo>
                  <a:lnTo>
                    <a:pt x="886" y="1098"/>
                  </a:lnTo>
                  <a:lnTo>
                    <a:pt x="754" y="1087"/>
                  </a:lnTo>
                  <a:lnTo>
                    <a:pt x="630" y="1057"/>
                  </a:lnTo>
                  <a:lnTo>
                    <a:pt x="513" y="1010"/>
                  </a:lnTo>
                  <a:lnTo>
                    <a:pt x="403" y="944"/>
                  </a:lnTo>
                  <a:lnTo>
                    <a:pt x="308" y="867"/>
                  </a:lnTo>
                  <a:lnTo>
                    <a:pt x="227" y="772"/>
                  </a:lnTo>
                  <a:lnTo>
                    <a:pt x="158" y="670"/>
                  </a:lnTo>
                  <a:lnTo>
                    <a:pt x="107" y="556"/>
                  </a:lnTo>
                  <a:lnTo>
                    <a:pt x="74" y="436"/>
                  </a:lnTo>
                  <a:lnTo>
                    <a:pt x="59" y="308"/>
                  </a:lnTo>
                  <a:lnTo>
                    <a:pt x="0" y="308"/>
                  </a:lnTo>
                  <a:lnTo>
                    <a:pt x="271" y="0"/>
                  </a:lnTo>
                  <a:lnTo>
                    <a:pt x="472" y="293"/>
                  </a:lnTo>
                  <a:lnTo>
                    <a:pt x="388" y="297"/>
                  </a:lnTo>
                  <a:lnTo>
                    <a:pt x="403" y="392"/>
                  </a:lnTo>
                  <a:lnTo>
                    <a:pt x="432" y="479"/>
                  </a:lnTo>
                  <a:lnTo>
                    <a:pt x="480" y="560"/>
                  </a:lnTo>
                  <a:lnTo>
                    <a:pt x="538" y="633"/>
                  </a:lnTo>
                  <a:lnTo>
                    <a:pt x="611" y="688"/>
                  </a:lnTo>
                  <a:lnTo>
                    <a:pt x="695" y="732"/>
                  </a:lnTo>
                  <a:lnTo>
                    <a:pt x="783" y="761"/>
                  </a:lnTo>
                  <a:lnTo>
                    <a:pt x="882" y="768"/>
                  </a:lnTo>
                  <a:lnTo>
                    <a:pt x="955" y="765"/>
                  </a:lnTo>
                  <a:lnTo>
                    <a:pt x="1025" y="750"/>
                  </a:lnTo>
                  <a:lnTo>
                    <a:pt x="1090" y="725"/>
                  </a:lnTo>
                  <a:lnTo>
                    <a:pt x="973" y="933"/>
                  </a:lnTo>
                  <a:lnTo>
                    <a:pt x="1259" y="101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Freeform 167"/>
            <p:cNvSpPr>
              <a:spLocks/>
            </p:cNvSpPr>
            <p:nvPr/>
          </p:nvSpPr>
          <p:spPr bwMode="auto">
            <a:xfrm>
              <a:off x="4799013" y="2595563"/>
              <a:ext cx="1144587" cy="2263775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65" y="77"/>
                </a:cxn>
                <a:cxn ang="0">
                  <a:pos x="545" y="161"/>
                </a:cxn>
                <a:cxn ang="0">
                  <a:pos x="611" y="256"/>
                </a:cxn>
                <a:cxn ang="0">
                  <a:pos x="663" y="362"/>
                </a:cxn>
                <a:cxn ang="0">
                  <a:pos x="699" y="472"/>
                </a:cxn>
                <a:cxn ang="0">
                  <a:pos x="717" y="585"/>
                </a:cxn>
                <a:cxn ang="0">
                  <a:pos x="721" y="698"/>
                </a:cxn>
                <a:cxn ang="0">
                  <a:pos x="710" y="808"/>
                </a:cxn>
                <a:cxn ang="0">
                  <a:pos x="688" y="914"/>
                </a:cxn>
                <a:cxn ang="0">
                  <a:pos x="648" y="1016"/>
                </a:cxn>
                <a:cxn ang="0">
                  <a:pos x="593" y="1115"/>
                </a:cxn>
                <a:cxn ang="0">
                  <a:pos x="527" y="1203"/>
                </a:cxn>
                <a:cxn ang="0">
                  <a:pos x="447" y="1283"/>
                </a:cxn>
                <a:cxn ang="0">
                  <a:pos x="355" y="1353"/>
                </a:cxn>
                <a:cxn ang="0">
                  <a:pos x="392" y="1426"/>
                </a:cxn>
                <a:cxn ang="0">
                  <a:pos x="0" y="1320"/>
                </a:cxn>
                <a:cxn ang="0">
                  <a:pos x="176" y="1009"/>
                </a:cxn>
                <a:cxn ang="0">
                  <a:pos x="202" y="1057"/>
                </a:cxn>
                <a:cxn ang="0">
                  <a:pos x="267" y="998"/>
                </a:cxn>
                <a:cxn ang="0">
                  <a:pos x="322" y="925"/>
                </a:cxn>
                <a:cxn ang="0">
                  <a:pos x="363" y="848"/>
                </a:cxn>
                <a:cxn ang="0">
                  <a:pos x="388" y="760"/>
                </a:cxn>
                <a:cxn ang="0">
                  <a:pos x="395" y="665"/>
                </a:cxn>
                <a:cxn ang="0">
                  <a:pos x="385" y="570"/>
                </a:cxn>
                <a:cxn ang="0">
                  <a:pos x="359" y="479"/>
                </a:cxn>
                <a:cxn ang="0">
                  <a:pos x="315" y="398"/>
                </a:cxn>
                <a:cxn ang="0">
                  <a:pos x="256" y="325"/>
                </a:cxn>
                <a:cxn ang="0">
                  <a:pos x="187" y="267"/>
                </a:cxn>
                <a:cxn ang="0">
                  <a:pos x="447" y="263"/>
                </a:cxn>
                <a:cxn ang="0">
                  <a:pos x="377" y="0"/>
                </a:cxn>
              </a:cxnLst>
              <a:rect l="0" t="0" r="r" b="b"/>
              <a:pathLst>
                <a:path w="721" h="1426">
                  <a:moveTo>
                    <a:pt x="377" y="0"/>
                  </a:moveTo>
                  <a:lnTo>
                    <a:pt x="465" y="77"/>
                  </a:lnTo>
                  <a:lnTo>
                    <a:pt x="545" y="161"/>
                  </a:lnTo>
                  <a:lnTo>
                    <a:pt x="611" y="256"/>
                  </a:lnTo>
                  <a:lnTo>
                    <a:pt x="663" y="362"/>
                  </a:lnTo>
                  <a:lnTo>
                    <a:pt x="699" y="472"/>
                  </a:lnTo>
                  <a:lnTo>
                    <a:pt x="717" y="585"/>
                  </a:lnTo>
                  <a:lnTo>
                    <a:pt x="721" y="698"/>
                  </a:lnTo>
                  <a:lnTo>
                    <a:pt x="710" y="808"/>
                  </a:lnTo>
                  <a:lnTo>
                    <a:pt x="688" y="914"/>
                  </a:lnTo>
                  <a:lnTo>
                    <a:pt x="648" y="1016"/>
                  </a:lnTo>
                  <a:lnTo>
                    <a:pt x="593" y="1115"/>
                  </a:lnTo>
                  <a:lnTo>
                    <a:pt x="527" y="1203"/>
                  </a:lnTo>
                  <a:lnTo>
                    <a:pt x="447" y="1283"/>
                  </a:lnTo>
                  <a:lnTo>
                    <a:pt x="355" y="1353"/>
                  </a:lnTo>
                  <a:lnTo>
                    <a:pt x="392" y="1426"/>
                  </a:lnTo>
                  <a:lnTo>
                    <a:pt x="0" y="1320"/>
                  </a:lnTo>
                  <a:lnTo>
                    <a:pt x="176" y="1009"/>
                  </a:lnTo>
                  <a:lnTo>
                    <a:pt x="202" y="1057"/>
                  </a:lnTo>
                  <a:lnTo>
                    <a:pt x="267" y="998"/>
                  </a:lnTo>
                  <a:lnTo>
                    <a:pt x="322" y="925"/>
                  </a:lnTo>
                  <a:lnTo>
                    <a:pt x="363" y="848"/>
                  </a:lnTo>
                  <a:lnTo>
                    <a:pt x="388" y="760"/>
                  </a:lnTo>
                  <a:lnTo>
                    <a:pt x="395" y="665"/>
                  </a:lnTo>
                  <a:lnTo>
                    <a:pt x="385" y="570"/>
                  </a:lnTo>
                  <a:lnTo>
                    <a:pt x="359" y="479"/>
                  </a:lnTo>
                  <a:lnTo>
                    <a:pt x="315" y="398"/>
                  </a:lnTo>
                  <a:lnTo>
                    <a:pt x="256" y="325"/>
                  </a:lnTo>
                  <a:lnTo>
                    <a:pt x="187" y="267"/>
                  </a:lnTo>
                  <a:lnTo>
                    <a:pt x="447" y="26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0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39896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Budgeting Process – Assess</a:t>
            </a:r>
            <a:endParaRPr lang="en-US" sz="27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610" y="2042042"/>
            <a:ext cx="685177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 the reason behind the discrepancies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Timing?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Shift in focus?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Unexpected events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lvl="2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notes of the reasons behind discrepancies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Carries learning forward to next year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with year-end flux reports for auditors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 rot="5400000">
            <a:off x="7274149" y="2016776"/>
            <a:ext cx="1660532" cy="1741044"/>
            <a:chOff x="2190014" y="1230313"/>
            <a:chExt cx="4874361" cy="4848222"/>
          </a:xfrm>
          <a:solidFill>
            <a:schemeClr val="bg2"/>
          </a:solidFill>
        </p:grpSpPr>
        <p:sp>
          <p:nvSpPr>
            <p:cNvPr id="14" name="Freeform 148"/>
            <p:cNvSpPr>
              <a:spLocks/>
            </p:cNvSpPr>
            <p:nvPr/>
          </p:nvSpPr>
          <p:spPr bwMode="auto">
            <a:xfrm>
              <a:off x="3376613" y="1230313"/>
              <a:ext cx="3687762" cy="2398712"/>
            </a:xfrm>
            <a:custGeom>
              <a:avLst/>
              <a:gdLst/>
              <a:ahLst/>
              <a:cxnLst>
                <a:cxn ang="0">
                  <a:pos x="318" y="735"/>
                </a:cxn>
                <a:cxn ang="0">
                  <a:pos x="0" y="201"/>
                </a:cxn>
                <a:cxn ang="0">
                  <a:pos x="143" y="128"/>
                </a:cxn>
                <a:cxn ang="0">
                  <a:pos x="297" y="73"/>
                </a:cxn>
                <a:cxn ang="0">
                  <a:pos x="454" y="33"/>
                </a:cxn>
                <a:cxn ang="0">
                  <a:pos x="615" y="8"/>
                </a:cxn>
                <a:cxn ang="0">
                  <a:pos x="779" y="0"/>
                </a:cxn>
                <a:cxn ang="0">
                  <a:pos x="959" y="11"/>
                </a:cxn>
                <a:cxn ang="0">
                  <a:pos x="1131" y="41"/>
                </a:cxn>
                <a:cxn ang="0">
                  <a:pos x="1299" y="88"/>
                </a:cxn>
                <a:cxn ang="0">
                  <a:pos x="1456" y="154"/>
                </a:cxn>
                <a:cxn ang="0">
                  <a:pos x="1606" y="234"/>
                </a:cxn>
                <a:cxn ang="0">
                  <a:pos x="1745" y="333"/>
                </a:cxn>
                <a:cxn ang="0">
                  <a:pos x="1869" y="443"/>
                </a:cxn>
                <a:cxn ang="0">
                  <a:pos x="1983" y="567"/>
                </a:cxn>
                <a:cxn ang="0">
                  <a:pos x="2082" y="702"/>
                </a:cxn>
                <a:cxn ang="0">
                  <a:pos x="2166" y="849"/>
                </a:cxn>
                <a:cxn ang="0">
                  <a:pos x="2232" y="1002"/>
                </a:cxn>
                <a:cxn ang="0">
                  <a:pos x="2283" y="1167"/>
                </a:cxn>
                <a:cxn ang="0">
                  <a:pos x="2312" y="1335"/>
                </a:cxn>
                <a:cxn ang="0">
                  <a:pos x="2323" y="1511"/>
                </a:cxn>
                <a:cxn ang="0">
                  <a:pos x="1708" y="1511"/>
                </a:cxn>
                <a:cxn ang="0">
                  <a:pos x="1694" y="1379"/>
                </a:cxn>
                <a:cxn ang="0">
                  <a:pos x="1665" y="1251"/>
                </a:cxn>
                <a:cxn ang="0">
                  <a:pos x="1617" y="1130"/>
                </a:cxn>
                <a:cxn ang="0">
                  <a:pos x="1555" y="1021"/>
                </a:cxn>
                <a:cxn ang="0">
                  <a:pos x="1478" y="918"/>
                </a:cxn>
                <a:cxn ang="0">
                  <a:pos x="1387" y="830"/>
                </a:cxn>
                <a:cxn ang="0">
                  <a:pos x="1284" y="754"/>
                </a:cxn>
                <a:cxn ang="0">
                  <a:pos x="1171" y="692"/>
                </a:cxn>
                <a:cxn ang="0">
                  <a:pos x="1050" y="648"/>
                </a:cxn>
                <a:cxn ang="0">
                  <a:pos x="918" y="618"/>
                </a:cxn>
                <a:cxn ang="0">
                  <a:pos x="787" y="611"/>
                </a:cxn>
                <a:cxn ang="0">
                  <a:pos x="659" y="618"/>
                </a:cxn>
                <a:cxn ang="0">
                  <a:pos x="542" y="644"/>
                </a:cxn>
                <a:cxn ang="0">
                  <a:pos x="425" y="681"/>
                </a:cxn>
                <a:cxn ang="0">
                  <a:pos x="318" y="735"/>
                </a:cxn>
              </a:cxnLst>
              <a:rect l="0" t="0" r="r" b="b"/>
              <a:pathLst>
                <a:path w="2323" h="1511">
                  <a:moveTo>
                    <a:pt x="318" y="735"/>
                  </a:moveTo>
                  <a:lnTo>
                    <a:pt x="0" y="201"/>
                  </a:lnTo>
                  <a:lnTo>
                    <a:pt x="143" y="128"/>
                  </a:lnTo>
                  <a:lnTo>
                    <a:pt x="297" y="73"/>
                  </a:lnTo>
                  <a:lnTo>
                    <a:pt x="454" y="33"/>
                  </a:lnTo>
                  <a:lnTo>
                    <a:pt x="615" y="8"/>
                  </a:lnTo>
                  <a:lnTo>
                    <a:pt x="779" y="0"/>
                  </a:lnTo>
                  <a:lnTo>
                    <a:pt x="959" y="11"/>
                  </a:lnTo>
                  <a:lnTo>
                    <a:pt x="1131" y="41"/>
                  </a:lnTo>
                  <a:lnTo>
                    <a:pt x="1299" y="88"/>
                  </a:lnTo>
                  <a:lnTo>
                    <a:pt x="1456" y="154"/>
                  </a:lnTo>
                  <a:lnTo>
                    <a:pt x="1606" y="234"/>
                  </a:lnTo>
                  <a:lnTo>
                    <a:pt x="1745" y="333"/>
                  </a:lnTo>
                  <a:lnTo>
                    <a:pt x="1869" y="443"/>
                  </a:lnTo>
                  <a:lnTo>
                    <a:pt x="1983" y="567"/>
                  </a:lnTo>
                  <a:lnTo>
                    <a:pt x="2082" y="702"/>
                  </a:lnTo>
                  <a:lnTo>
                    <a:pt x="2166" y="849"/>
                  </a:lnTo>
                  <a:lnTo>
                    <a:pt x="2232" y="1002"/>
                  </a:lnTo>
                  <a:lnTo>
                    <a:pt x="2283" y="1167"/>
                  </a:lnTo>
                  <a:lnTo>
                    <a:pt x="2312" y="1335"/>
                  </a:lnTo>
                  <a:lnTo>
                    <a:pt x="2323" y="1511"/>
                  </a:lnTo>
                  <a:lnTo>
                    <a:pt x="1708" y="1511"/>
                  </a:lnTo>
                  <a:lnTo>
                    <a:pt x="1694" y="1379"/>
                  </a:lnTo>
                  <a:lnTo>
                    <a:pt x="1665" y="1251"/>
                  </a:lnTo>
                  <a:lnTo>
                    <a:pt x="1617" y="1130"/>
                  </a:lnTo>
                  <a:lnTo>
                    <a:pt x="1555" y="1021"/>
                  </a:lnTo>
                  <a:lnTo>
                    <a:pt x="1478" y="918"/>
                  </a:lnTo>
                  <a:lnTo>
                    <a:pt x="1387" y="830"/>
                  </a:lnTo>
                  <a:lnTo>
                    <a:pt x="1284" y="754"/>
                  </a:lnTo>
                  <a:lnTo>
                    <a:pt x="1171" y="692"/>
                  </a:lnTo>
                  <a:lnTo>
                    <a:pt x="1050" y="648"/>
                  </a:lnTo>
                  <a:lnTo>
                    <a:pt x="918" y="618"/>
                  </a:lnTo>
                  <a:lnTo>
                    <a:pt x="787" y="611"/>
                  </a:lnTo>
                  <a:lnTo>
                    <a:pt x="659" y="618"/>
                  </a:lnTo>
                  <a:lnTo>
                    <a:pt x="542" y="644"/>
                  </a:lnTo>
                  <a:lnTo>
                    <a:pt x="425" y="681"/>
                  </a:lnTo>
                  <a:lnTo>
                    <a:pt x="318" y="735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Freeform 149"/>
            <p:cNvSpPr>
              <a:spLocks/>
            </p:cNvSpPr>
            <p:nvPr/>
          </p:nvSpPr>
          <p:spPr bwMode="auto">
            <a:xfrm>
              <a:off x="3417893" y="3611560"/>
              <a:ext cx="3640137" cy="2466975"/>
            </a:xfrm>
            <a:custGeom>
              <a:avLst/>
              <a:gdLst/>
              <a:ahLst/>
              <a:cxnLst>
                <a:cxn ang="0">
                  <a:pos x="1679" y="11"/>
                </a:cxn>
                <a:cxn ang="0">
                  <a:pos x="2293" y="0"/>
                </a:cxn>
                <a:cxn ang="0">
                  <a:pos x="2286" y="161"/>
                </a:cxn>
                <a:cxn ang="0">
                  <a:pos x="2260" y="318"/>
                </a:cxn>
                <a:cxn ang="0">
                  <a:pos x="2220" y="475"/>
                </a:cxn>
                <a:cxn ang="0">
                  <a:pos x="2162" y="625"/>
                </a:cxn>
                <a:cxn ang="0">
                  <a:pos x="2089" y="768"/>
                </a:cxn>
                <a:cxn ang="0">
                  <a:pos x="2001" y="910"/>
                </a:cxn>
                <a:cxn ang="0">
                  <a:pos x="1895" y="1038"/>
                </a:cxn>
                <a:cxn ang="0">
                  <a:pos x="1781" y="1152"/>
                </a:cxn>
                <a:cxn ang="0">
                  <a:pos x="1657" y="1254"/>
                </a:cxn>
                <a:cxn ang="0">
                  <a:pos x="1525" y="1342"/>
                </a:cxn>
                <a:cxn ang="0">
                  <a:pos x="1383" y="1415"/>
                </a:cxn>
                <a:cxn ang="0">
                  <a:pos x="1236" y="1470"/>
                </a:cxn>
                <a:cxn ang="0">
                  <a:pos x="1086" y="1514"/>
                </a:cxn>
                <a:cxn ang="0">
                  <a:pos x="929" y="1543"/>
                </a:cxn>
                <a:cxn ang="0">
                  <a:pos x="772" y="1554"/>
                </a:cxn>
                <a:cxn ang="0">
                  <a:pos x="614" y="1547"/>
                </a:cxn>
                <a:cxn ang="0">
                  <a:pos x="457" y="1528"/>
                </a:cxn>
                <a:cxn ang="0">
                  <a:pos x="300" y="1488"/>
                </a:cxn>
                <a:cxn ang="0">
                  <a:pos x="146" y="1433"/>
                </a:cxn>
                <a:cxn ang="0">
                  <a:pos x="0" y="1360"/>
                </a:cxn>
                <a:cxn ang="0">
                  <a:pos x="303" y="826"/>
                </a:cxn>
                <a:cxn ang="0">
                  <a:pos x="406" y="877"/>
                </a:cxn>
                <a:cxn ang="0">
                  <a:pos x="516" y="914"/>
                </a:cxn>
                <a:cxn ang="0">
                  <a:pos x="633" y="936"/>
                </a:cxn>
                <a:cxn ang="0">
                  <a:pos x="753" y="943"/>
                </a:cxn>
                <a:cxn ang="0">
                  <a:pos x="892" y="932"/>
                </a:cxn>
                <a:cxn ang="0">
                  <a:pos x="1020" y="903"/>
                </a:cxn>
                <a:cxn ang="0">
                  <a:pos x="1145" y="859"/>
                </a:cxn>
                <a:cxn ang="0">
                  <a:pos x="1258" y="797"/>
                </a:cxn>
                <a:cxn ang="0">
                  <a:pos x="1361" y="717"/>
                </a:cxn>
                <a:cxn ang="0">
                  <a:pos x="1452" y="629"/>
                </a:cxn>
                <a:cxn ang="0">
                  <a:pos x="1529" y="526"/>
                </a:cxn>
                <a:cxn ang="0">
                  <a:pos x="1595" y="413"/>
                </a:cxn>
                <a:cxn ang="0">
                  <a:pos x="1639" y="292"/>
                </a:cxn>
                <a:cxn ang="0">
                  <a:pos x="1668" y="161"/>
                </a:cxn>
                <a:cxn ang="0">
                  <a:pos x="1679" y="25"/>
                </a:cxn>
                <a:cxn ang="0">
                  <a:pos x="1679" y="18"/>
                </a:cxn>
                <a:cxn ang="0">
                  <a:pos x="1679" y="11"/>
                </a:cxn>
              </a:cxnLst>
              <a:rect l="0" t="0" r="r" b="b"/>
              <a:pathLst>
                <a:path w="2293" h="1554">
                  <a:moveTo>
                    <a:pt x="1679" y="11"/>
                  </a:moveTo>
                  <a:lnTo>
                    <a:pt x="2293" y="0"/>
                  </a:lnTo>
                  <a:lnTo>
                    <a:pt x="2286" y="161"/>
                  </a:lnTo>
                  <a:lnTo>
                    <a:pt x="2260" y="318"/>
                  </a:lnTo>
                  <a:lnTo>
                    <a:pt x="2220" y="475"/>
                  </a:lnTo>
                  <a:lnTo>
                    <a:pt x="2162" y="625"/>
                  </a:lnTo>
                  <a:lnTo>
                    <a:pt x="2089" y="768"/>
                  </a:lnTo>
                  <a:lnTo>
                    <a:pt x="2001" y="910"/>
                  </a:lnTo>
                  <a:lnTo>
                    <a:pt x="1895" y="1038"/>
                  </a:lnTo>
                  <a:lnTo>
                    <a:pt x="1781" y="1152"/>
                  </a:lnTo>
                  <a:lnTo>
                    <a:pt x="1657" y="1254"/>
                  </a:lnTo>
                  <a:lnTo>
                    <a:pt x="1525" y="1342"/>
                  </a:lnTo>
                  <a:lnTo>
                    <a:pt x="1383" y="1415"/>
                  </a:lnTo>
                  <a:lnTo>
                    <a:pt x="1236" y="1470"/>
                  </a:lnTo>
                  <a:lnTo>
                    <a:pt x="1086" y="1514"/>
                  </a:lnTo>
                  <a:lnTo>
                    <a:pt x="929" y="1543"/>
                  </a:lnTo>
                  <a:lnTo>
                    <a:pt x="772" y="1554"/>
                  </a:lnTo>
                  <a:lnTo>
                    <a:pt x="614" y="1547"/>
                  </a:lnTo>
                  <a:lnTo>
                    <a:pt x="457" y="1528"/>
                  </a:lnTo>
                  <a:lnTo>
                    <a:pt x="300" y="1488"/>
                  </a:lnTo>
                  <a:lnTo>
                    <a:pt x="146" y="1433"/>
                  </a:lnTo>
                  <a:lnTo>
                    <a:pt x="0" y="1360"/>
                  </a:lnTo>
                  <a:lnTo>
                    <a:pt x="303" y="826"/>
                  </a:lnTo>
                  <a:lnTo>
                    <a:pt x="406" y="877"/>
                  </a:lnTo>
                  <a:lnTo>
                    <a:pt x="516" y="914"/>
                  </a:lnTo>
                  <a:lnTo>
                    <a:pt x="633" y="936"/>
                  </a:lnTo>
                  <a:lnTo>
                    <a:pt x="753" y="943"/>
                  </a:lnTo>
                  <a:lnTo>
                    <a:pt x="892" y="932"/>
                  </a:lnTo>
                  <a:lnTo>
                    <a:pt x="1020" y="903"/>
                  </a:lnTo>
                  <a:lnTo>
                    <a:pt x="1145" y="859"/>
                  </a:lnTo>
                  <a:lnTo>
                    <a:pt x="1258" y="797"/>
                  </a:lnTo>
                  <a:lnTo>
                    <a:pt x="1361" y="717"/>
                  </a:lnTo>
                  <a:lnTo>
                    <a:pt x="1452" y="629"/>
                  </a:lnTo>
                  <a:lnTo>
                    <a:pt x="1529" y="526"/>
                  </a:lnTo>
                  <a:lnTo>
                    <a:pt x="1595" y="413"/>
                  </a:lnTo>
                  <a:lnTo>
                    <a:pt x="1639" y="292"/>
                  </a:lnTo>
                  <a:lnTo>
                    <a:pt x="1668" y="161"/>
                  </a:lnTo>
                  <a:lnTo>
                    <a:pt x="1679" y="25"/>
                  </a:lnTo>
                  <a:lnTo>
                    <a:pt x="1679" y="18"/>
                  </a:lnTo>
                  <a:lnTo>
                    <a:pt x="1679" y="1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Freeform 150"/>
            <p:cNvSpPr>
              <a:spLocks/>
            </p:cNvSpPr>
            <p:nvPr/>
          </p:nvSpPr>
          <p:spPr bwMode="auto">
            <a:xfrm>
              <a:off x="2190014" y="1549400"/>
              <a:ext cx="1701800" cy="4210050"/>
            </a:xfrm>
            <a:custGeom>
              <a:avLst/>
              <a:gdLst/>
              <a:ahLst/>
              <a:cxnLst>
                <a:cxn ang="0">
                  <a:pos x="1072" y="2122"/>
                </a:cxn>
                <a:cxn ang="0">
                  <a:pos x="772" y="2652"/>
                </a:cxn>
                <a:cxn ang="0">
                  <a:pos x="636" y="2564"/>
                </a:cxn>
                <a:cxn ang="0">
                  <a:pos x="512" y="2462"/>
                </a:cxn>
                <a:cxn ang="0">
                  <a:pos x="399" y="2348"/>
                </a:cxn>
                <a:cxn ang="0">
                  <a:pos x="300" y="2224"/>
                </a:cxn>
                <a:cxn ang="0">
                  <a:pos x="212" y="2089"/>
                </a:cxn>
                <a:cxn ang="0">
                  <a:pos x="135" y="1939"/>
                </a:cxn>
                <a:cxn ang="0">
                  <a:pos x="77" y="1789"/>
                </a:cxn>
                <a:cxn ang="0">
                  <a:pos x="33" y="1632"/>
                </a:cxn>
                <a:cxn ang="0">
                  <a:pos x="7" y="1474"/>
                </a:cxn>
                <a:cxn ang="0">
                  <a:pos x="0" y="1317"/>
                </a:cxn>
                <a:cxn ang="0">
                  <a:pos x="7" y="1160"/>
                </a:cxn>
                <a:cxn ang="0">
                  <a:pos x="33" y="1003"/>
                </a:cxn>
                <a:cxn ang="0">
                  <a:pos x="70" y="853"/>
                </a:cxn>
                <a:cxn ang="0">
                  <a:pos x="124" y="706"/>
                </a:cxn>
                <a:cxn ang="0">
                  <a:pos x="194" y="567"/>
                </a:cxn>
                <a:cxn ang="0">
                  <a:pos x="274" y="436"/>
                </a:cxn>
                <a:cxn ang="0">
                  <a:pos x="373" y="311"/>
                </a:cxn>
                <a:cxn ang="0">
                  <a:pos x="487" y="194"/>
                </a:cxn>
                <a:cxn ang="0">
                  <a:pos x="611" y="92"/>
                </a:cxn>
                <a:cxn ang="0">
                  <a:pos x="746" y="0"/>
                </a:cxn>
                <a:cxn ang="0">
                  <a:pos x="1061" y="538"/>
                </a:cxn>
                <a:cxn ang="0">
                  <a:pos x="951" y="615"/>
                </a:cxn>
                <a:cxn ang="0">
                  <a:pos x="852" y="706"/>
                </a:cxn>
                <a:cxn ang="0">
                  <a:pos x="772" y="809"/>
                </a:cxn>
                <a:cxn ang="0">
                  <a:pos x="702" y="926"/>
                </a:cxn>
                <a:cxn ang="0">
                  <a:pos x="655" y="1050"/>
                </a:cxn>
                <a:cxn ang="0">
                  <a:pos x="622" y="1185"/>
                </a:cxn>
                <a:cxn ang="0">
                  <a:pos x="611" y="1324"/>
                </a:cxn>
                <a:cxn ang="0">
                  <a:pos x="622" y="1467"/>
                </a:cxn>
                <a:cxn ang="0">
                  <a:pos x="655" y="1602"/>
                </a:cxn>
                <a:cxn ang="0">
                  <a:pos x="706" y="1730"/>
                </a:cxn>
                <a:cxn ang="0">
                  <a:pos x="775" y="1847"/>
                </a:cxn>
                <a:cxn ang="0">
                  <a:pos x="860" y="1953"/>
                </a:cxn>
                <a:cxn ang="0">
                  <a:pos x="958" y="2045"/>
                </a:cxn>
                <a:cxn ang="0">
                  <a:pos x="1072" y="2122"/>
                </a:cxn>
              </a:cxnLst>
              <a:rect l="0" t="0" r="r" b="b"/>
              <a:pathLst>
                <a:path w="1072" h="2652">
                  <a:moveTo>
                    <a:pt x="1072" y="2122"/>
                  </a:moveTo>
                  <a:lnTo>
                    <a:pt x="772" y="2652"/>
                  </a:lnTo>
                  <a:lnTo>
                    <a:pt x="636" y="2564"/>
                  </a:lnTo>
                  <a:lnTo>
                    <a:pt x="512" y="2462"/>
                  </a:lnTo>
                  <a:lnTo>
                    <a:pt x="399" y="2348"/>
                  </a:lnTo>
                  <a:lnTo>
                    <a:pt x="300" y="2224"/>
                  </a:lnTo>
                  <a:lnTo>
                    <a:pt x="212" y="2089"/>
                  </a:lnTo>
                  <a:lnTo>
                    <a:pt x="135" y="1939"/>
                  </a:lnTo>
                  <a:lnTo>
                    <a:pt x="77" y="1789"/>
                  </a:lnTo>
                  <a:lnTo>
                    <a:pt x="33" y="1632"/>
                  </a:lnTo>
                  <a:lnTo>
                    <a:pt x="7" y="1474"/>
                  </a:lnTo>
                  <a:lnTo>
                    <a:pt x="0" y="1317"/>
                  </a:lnTo>
                  <a:lnTo>
                    <a:pt x="7" y="1160"/>
                  </a:lnTo>
                  <a:lnTo>
                    <a:pt x="33" y="1003"/>
                  </a:lnTo>
                  <a:lnTo>
                    <a:pt x="70" y="853"/>
                  </a:lnTo>
                  <a:lnTo>
                    <a:pt x="124" y="706"/>
                  </a:lnTo>
                  <a:lnTo>
                    <a:pt x="194" y="567"/>
                  </a:lnTo>
                  <a:lnTo>
                    <a:pt x="274" y="436"/>
                  </a:lnTo>
                  <a:lnTo>
                    <a:pt x="373" y="311"/>
                  </a:lnTo>
                  <a:lnTo>
                    <a:pt x="487" y="194"/>
                  </a:lnTo>
                  <a:lnTo>
                    <a:pt x="611" y="92"/>
                  </a:lnTo>
                  <a:lnTo>
                    <a:pt x="746" y="0"/>
                  </a:lnTo>
                  <a:lnTo>
                    <a:pt x="1061" y="538"/>
                  </a:lnTo>
                  <a:lnTo>
                    <a:pt x="951" y="615"/>
                  </a:lnTo>
                  <a:lnTo>
                    <a:pt x="852" y="706"/>
                  </a:lnTo>
                  <a:lnTo>
                    <a:pt x="772" y="809"/>
                  </a:lnTo>
                  <a:lnTo>
                    <a:pt x="702" y="926"/>
                  </a:lnTo>
                  <a:lnTo>
                    <a:pt x="655" y="1050"/>
                  </a:lnTo>
                  <a:lnTo>
                    <a:pt x="622" y="1185"/>
                  </a:lnTo>
                  <a:lnTo>
                    <a:pt x="611" y="1324"/>
                  </a:lnTo>
                  <a:lnTo>
                    <a:pt x="622" y="1467"/>
                  </a:lnTo>
                  <a:lnTo>
                    <a:pt x="655" y="1602"/>
                  </a:lnTo>
                  <a:lnTo>
                    <a:pt x="706" y="1730"/>
                  </a:lnTo>
                  <a:lnTo>
                    <a:pt x="775" y="1847"/>
                  </a:lnTo>
                  <a:lnTo>
                    <a:pt x="860" y="1953"/>
                  </a:lnTo>
                  <a:lnTo>
                    <a:pt x="958" y="2045"/>
                  </a:lnTo>
                  <a:lnTo>
                    <a:pt x="1072" y="2122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Freeform 165"/>
            <p:cNvSpPr>
              <a:spLocks/>
            </p:cNvSpPr>
            <p:nvPr/>
          </p:nvSpPr>
          <p:spPr bwMode="auto">
            <a:xfrm>
              <a:off x="3354388" y="2357438"/>
              <a:ext cx="2154237" cy="1230312"/>
            </a:xfrm>
            <a:custGeom>
              <a:avLst/>
              <a:gdLst/>
              <a:ahLst/>
              <a:cxnLst>
                <a:cxn ang="0">
                  <a:pos x="0" y="775"/>
                </a:cxn>
                <a:cxn ang="0">
                  <a:pos x="18" y="651"/>
                </a:cxn>
                <a:cxn ang="0">
                  <a:pos x="54" y="534"/>
                </a:cxn>
                <a:cxn ang="0">
                  <a:pos x="106" y="420"/>
                </a:cxn>
                <a:cxn ang="0">
                  <a:pos x="175" y="318"/>
                </a:cxn>
                <a:cxn ang="0">
                  <a:pos x="252" y="234"/>
                </a:cxn>
                <a:cxn ang="0">
                  <a:pos x="340" y="157"/>
                </a:cxn>
                <a:cxn ang="0">
                  <a:pos x="435" y="99"/>
                </a:cxn>
                <a:cxn ang="0">
                  <a:pos x="541" y="51"/>
                </a:cxn>
                <a:cxn ang="0">
                  <a:pos x="647" y="18"/>
                </a:cxn>
                <a:cxn ang="0">
                  <a:pos x="760" y="3"/>
                </a:cxn>
                <a:cxn ang="0">
                  <a:pos x="874" y="0"/>
                </a:cxn>
                <a:cxn ang="0">
                  <a:pos x="987" y="14"/>
                </a:cxn>
                <a:cxn ang="0">
                  <a:pos x="1097" y="44"/>
                </a:cxn>
                <a:cxn ang="0">
                  <a:pos x="1207" y="91"/>
                </a:cxn>
                <a:cxn ang="0">
                  <a:pos x="1251" y="18"/>
                </a:cxn>
                <a:cxn ang="0">
                  <a:pos x="1357" y="413"/>
                </a:cxn>
                <a:cxn ang="0">
                  <a:pos x="1002" y="417"/>
                </a:cxn>
                <a:cxn ang="0">
                  <a:pos x="1031" y="373"/>
                </a:cxn>
                <a:cxn ang="0">
                  <a:pos x="965" y="347"/>
                </a:cxn>
                <a:cxn ang="0">
                  <a:pos x="896" y="333"/>
                </a:cxn>
                <a:cxn ang="0">
                  <a:pos x="823" y="325"/>
                </a:cxn>
                <a:cxn ang="0">
                  <a:pos x="720" y="336"/>
                </a:cxn>
                <a:cxn ang="0">
                  <a:pos x="629" y="366"/>
                </a:cxn>
                <a:cxn ang="0">
                  <a:pos x="541" y="409"/>
                </a:cxn>
                <a:cxn ang="0">
                  <a:pos x="468" y="472"/>
                </a:cxn>
                <a:cxn ang="0">
                  <a:pos x="409" y="545"/>
                </a:cxn>
                <a:cxn ang="0">
                  <a:pos x="362" y="632"/>
                </a:cxn>
                <a:cxn ang="0">
                  <a:pos x="336" y="724"/>
                </a:cxn>
                <a:cxn ang="0">
                  <a:pos x="208" y="537"/>
                </a:cxn>
                <a:cxn ang="0">
                  <a:pos x="0" y="775"/>
                </a:cxn>
              </a:cxnLst>
              <a:rect l="0" t="0" r="r" b="b"/>
              <a:pathLst>
                <a:path w="1357" h="775">
                  <a:moveTo>
                    <a:pt x="0" y="775"/>
                  </a:moveTo>
                  <a:lnTo>
                    <a:pt x="18" y="651"/>
                  </a:lnTo>
                  <a:lnTo>
                    <a:pt x="54" y="534"/>
                  </a:lnTo>
                  <a:lnTo>
                    <a:pt x="106" y="420"/>
                  </a:lnTo>
                  <a:lnTo>
                    <a:pt x="175" y="318"/>
                  </a:lnTo>
                  <a:lnTo>
                    <a:pt x="252" y="234"/>
                  </a:lnTo>
                  <a:lnTo>
                    <a:pt x="340" y="157"/>
                  </a:lnTo>
                  <a:lnTo>
                    <a:pt x="435" y="99"/>
                  </a:lnTo>
                  <a:lnTo>
                    <a:pt x="541" y="51"/>
                  </a:lnTo>
                  <a:lnTo>
                    <a:pt x="647" y="18"/>
                  </a:lnTo>
                  <a:lnTo>
                    <a:pt x="760" y="3"/>
                  </a:lnTo>
                  <a:lnTo>
                    <a:pt x="874" y="0"/>
                  </a:lnTo>
                  <a:lnTo>
                    <a:pt x="987" y="14"/>
                  </a:lnTo>
                  <a:lnTo>
                    <a:pt x="1097" y="44"/>
                  </a:lnTo>
                  <a:lnTo>
                    <a:pt x="1207" y="91"/>
                  </a:lnTo>
                  <a:lnTo>
                    <a:pt x="1251" y="18"/>
                  </a:lnTo>
                  <a:lnTo>
                    <a:pt x="1357" y="413"/>
                  </a:lnTo>
                  <a:lnTo>
                    <a:pt x="1002" y="417"/>
                  </a:lnTo>
                  <a:lnTo>
                    <a:pt x="1031" y="373"/>
                  </a:lnTo>
                  <a:lnTo>
                    <a:pt x="965" y="347"/>
                  </a:lnTo>
                  <a:lnTo>
                    <a:pt x="896" y="333"/>
                  </a:lnTo>
                  <a:lnTo>
                    <a:pt x="823" y="325"/>
                  </a:lnTo>
                  <a:lnTo>
                    <a:pt x="720" y="336"/>
                  </a:lnTo>
                  <a:lnTo>
                    <a:pt x="629" y="366"/>
                  </a:lnTo>
                  <a:lnTo>
                    <a:pt x="541" y="409"/>
                  </a:lnTo>
                  <a:lnTo>
                    <a:pt x="468" y="472"/>
                  </a:lnTo>
                  <a:lnTo>
                    <a:pt x="409" y="545"/>
                  </a:lnTo>
                  <a:lnTo>
                    <a:pt x="362" y="632"/>
                  </a:lnTo>
                  <a:lnTo>
                    <a:pt x="336" y="724"/>
                  </a:lnTo>
                  <a:lnTo>
                    <a:pt x="208" y="537"/>
                  </a:lnTo>
                  <a:lnTo>
                    <a:pt x="0" y="775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Freeform 166"/>
            <p:cNvSpPr>
              <a:spLocks/>
            </p:cNvSpPr>
            <p:nvPr/>
          </p:nvSpPr>
          <p:spPr bwMode="auto">
            <a:xfrm>
              <a:off x="3254375" y="3209925"/>
              <a:ext cx="1998663" cy="1743075"/>
            </a:xfrm>
            <a:custGeom>
              <a:avLst/>
              <a:gdLst/>
              <a:ahLst/>
              <a:cxnLst>
                <a:cxn ang="0">
                  <a:pos x="1259" y="1010"/>
                </a:cxn>
                <a:cxn ang="0">
                  <a:pos x="1142" y="1057"/>
                </a:cxn>
                <a:cxn ang="0">
                  <a:pos x="1014" y="1087"/>
                </a:cxn>
                <a:cxn ang="0">
                  <a:pos x="886" y="1098"/>
                </a:cxn>
                <a:cxn ang="0">
                  <a:pos x="754" y="1087"/>
                </a:cxn>
                <a:cxn ang="0">
                  <a:pos x="630" y="1057"/>
                </a:cxn>
                <a:cxn ang="0">
                  <a:pos x="513" y="1010"/>
                </a:cxn>
                <a:cxn ang="0">
                  <a:pos x="403" y="944"/>
                </a:cxn>
                <a:cxn ang="0">
                  <a:pos x="308" y="867"/>
                </a:cxn>
                <a:cxn ang="0">
                  <a:pos x="227" y="772"/>
                </a:cxn>
                <a:cxn ang="0">
                  <a:pos x="158" y="670"/>
                </a:cxn>
                <a:cxn ang="0">
                  <a:pos x="107" y="556"/>
                </a:cxn>
                <a:cxn ang="0">
                  <a:pos x="74" y="436"/>
                </a:cxn>
                <a:cxn ang="0">
                  <a:pos x="59" y="308"/>
                </a:cxn>
                <a:cxn ang="0">
                  <a:pos x="0" y="308"/>
                </a:cxn>
                <a:cxn ang="0">
                  <a:pos x="271" y="0"/>
                </a:cxn>
                <a:cxn ang="0">
                  <a:pos x="472" y="293"/>
                </a:cxn>
                <a:cxn ang="0">
                  <a:pos x="388" y="297"/>
                </a:cxn>
                <a:cxn ang="0">
                  <a:pos x="403" y="392"/>
                </a:cxn>
                <a:cxn ang="0">
                  <a:pos x="432" y="479"/>
                </a:cxn>
                <a:cxn ang="0">
                  <a:pos x="480" y="560"/>
                </a:cxn>
                <a:cxn ang="0">
                  <a:pos x="538" y="633"/>
                </a:cxn>
                <a:cxn ang="0">
                  <a:pos x="611" y="688"/>
                </a:cxn>
                <a:cxn ang="0">
                  <a:pos x="695" y="732"/>
                </a:cxn>
                <a:cxn ang="0">
                  <a:pos x="783" y="761"/>
                </a:cxn>
                <a:cxn ang="0">
                  <a:pos x="882" y="768"/>
                </a:cxn>
                <a:cxn ang="0">
                  <a:pos x="955" y="765"/>
                </a:cxn>
                <a:cxn ang="0">
                  <a:pos x="1025" y="750"/>
                </a:cxn>
                <a:cxn ang="0">
                  <a:pos x="1090" y="725"/>
                </a:cxn>
                <a:cxn ang="0">
                  <a:pos x="973" y="933"/>
                </a:cxn>
                <a:cxn ang="0">
                  <a:pos x="1259" y="1010"/>
                </a:cxn>
              </a:cxnLst>
              <a:rect l="0" t="0" r="r" b="b"/>
              <a:pathLst>
                <a:path w="1259" h="1098">
                  <a:moveTo>
                    <a:pt x="1259" y="1010"/>
                  </a:moveTo>
                  <a:lnTo>
                    <a:pt x="1142" y="1057"/>
                  </a:lnTo>
                  <a:lnTo>
                    <a:pt x="1014" y="1087"/>
                  </a:lnTo>
                  <a:lnTo>
                    <a:pt x="886" y="1098"/>
                  </a:lnTo>
                  <a:lnTo>
                    <a:pt x="754" y="1087"/>
                  </a:lnTo>
                  <a:lnTo>
                    <a:pt x="630" y="1057"/>
                  </a:lnTo>
                  <a:lnTo>
                    <a:pt x="513" y="1010"/>
                  </a:lnTo>
                  <a:lnTo>
                    <a:pt x="403" y="944"/>
                  </a:lnTo>
                  <a:lnTo>
                    <a:pt x="308" y="867"/>
                  </a:lnTo>
                  <a:lnTo>
                    <a:pt x="227" y="772"/>
                  </a:lnTo>
                  <a:lnTo>
                    <a:pt x="158" y="670"/>
                  </a:lnTo>
                  <a:lnTo>
                    <a:pt x="107" y="556"/>
                  </a:lnTo>
                  <a:lnTo>
                    <a:pt x="74" y="436"/>
                  </a:lnTo>
                  <a:lnTo>
                    <a:pt x="59" y="308"/>
                  </a:lnTo>
                  <a:lnTo>
                    <a:pt x="0" y="308"/>
                  </a:lnTo>
                  <a:lnTo>
                    <a:pt x="271" y="0"/>
                  </a:lnTo>
                  <a:lnTo>
                    <a:pt x="472" y="293"/>
                  </a:lnTo>
                  <a:lnTo>
                    <a:pt x="388" y="297"/>
                  </a:lnTo>
                  <a:lnTo>
                    <a:pt x="403" y="392"/>
                  </a:lnTo>
                  <a:lnTo>
                    <a:pt x="432" y="479"/>
                  </a:lnTo>
                  <a:lnTo>
                    <a:pt x="480" y="560"/>
                  </a:lnTo>
                  <a:lnTo>
                    <a:pt x="538" y="633"/>
                  </a:lnTo>
                  <a:lnTo>
                    <a:pt x="611" y="688"/>
                  </a:lnTo>
                  <a:lnTo>
                    <a:pt x="695" y="732"/>
                  </a:lnTo>
                  <a:lnTo>
                    <a:pt x="783" y="761"/>
                  </a:lnTo>
                  <a:lnTo>
                    <a:pt x="882" y="768"/>
                  </a:lnTo>
                  <a:lnTo>
                    <a:pt x="955" y="765"/>
                  </a:lnTo>
                  <a:lnTo>
                    <a:pt x="1025" y="750"/>
                  </a:lnTo>
                  <a:lnTo>
                    <a:pt x="1090" y="725"/>
                  </a:lnTo>
                  <a:lnTo>
                    <a:pt x="973" y="933"/>
                  </a:lnTo>
                  <a:lnTo>
                    <a:pt x="1259" y="101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Freeform 167"/>
            <p:cNvSpPr>
              <a:spLocks/>
            </p:cNvSpPr>
            <p:nvPr/>
          </p:nvSpPr>
          <p:spPr bwMode="auto">
            <a:xfrm>
              <a:off x="4799013" y="2595563"/>
              <a:ext cx="1144587" cy="2263775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65" y="77"/>
                </a:cxn>
                <a:cxn ang="0">
                  <a:pos x="545" y="161"/>
                </a:cxn>
                <a:cxn ang="0">
                  <a:pos x="611" y="256"/>
                </a:cxn>
                <a:cxn ang="0">
                  <a:pos x="663" y="362"/>
                </a:cxn>
                <a:cxn ang="0">
                  <a:pos x="699" y="472"/>
                </a:cxn>
                <a:cxn ang="0">
                  <a:pos x="717" y="585"/>
                </a:cxn>
                <a:cxn ang="0">
                  <a:pos x="721" y="698"/>
                </a:cxn>
                <a:cxn ang="0">
                  <a:pos x="710" y="808"/>
                </a:cxn>
                <a:cxn ang="0">
                  <a:pos x="688" y="914"/>
                </a:cxn>
                <a:cxn ang="0">
                  <a:pos x="648" y="1016"/>
                </a:cxn>
                <a:cxn ang="0">
                  <a:pos x="593" y="1115"/>
                </a:cxn>
                <a:cxn ang="0">
                  <a:pos x="527" y="1203"/>
                </a:cxn>
                <a:cxn ang="0">
                  <a:pos x="447" y="1283"/>
                </a:cxn>
                <a:cxn ang="0">
                  <a:pos x="355" y="1353"/>
                </a:cxn>
                <a:cxn ang="0">
                  <a:pos x="392" y="1426"/>
                </a:cxn>
                <a:cxn ang="0">
                  <a:pos x="0" y="1320"/>
                </a:cxn>
                <a:cxn ang="0">
                  <a:pos x="176" y="1009"/>
                </a:cxn>
                <a:cxn ang="0">
                  <a:pos x="202" y="1057"/>
                </a:cxn>
                <a:cxn ang="0">
                  <a:pos x="267" y="998"/>
                </a:cxn>
                <a:cxn ang="0">
                  <a:pos x="322" y="925"/>
                </a:cxn>
                <a:cxn ang="0">
                  <a:pos x="363" y="848"/>
                </a:cxn>
                <a:cxn ang="0">
                  <a:pos x="388" y="760"/>
                </a:cxn>
                <a:cxn ang="0">
                  <a:pos x="395" y="665"/>
                </a:cxn>
                <a:cxn ang="0">
                  <a:pos x="385" y="570"/>
                </a:cxn>
                <a:cxn ang="0">
                  <a:pos x="359" y="479"/>
                </a:cxn>
                <a:cxn ang="0">
                  <a:pos x="315" y="398"/>
                </a:cxn>
                <a:cxn ang="0">
                  <a:pos x="256" y="325"/>
                </a:cxn>
                <a:cxn ang="0">
                  <a:pos x="187" y="267"/>
                </a:cxn>
                <a:cxn ang="0">
                  <a:pos x="447" y="263"/>
                </a:cxn>
                <a:cxn ang="0">
                  <a:pos x="377" y="0"/>
                </a:cxn>
              </a:cxnLst>
              <a:rect l="0" t="0" r="r" b="b"/>
              <a:pathLst>
                <a:path w="721" h="1426">
                  <a:moveTo>
                    <a:pt x="377" y="0"/>
                  </a:moveTo>
                  <a:lnTo>
                    <a:pt x="465" y="77"/>
                  </a:lnTo>
                  <a:lnTo>
                    <a:pt x="545" y="161"/>
                  </a:lnTo>
                  <a:lnTo>
                    <a:pt x="611" y="256"/>
                  </a:lnTo>
                  <a:lnTo>
                    <a:pt x="663" y="362"/>
                  </a:lnTo>
                  <a:lnTo>
                    <a:pt x="699" y="472"/>
                  </a:lnTo>
                  <a:lnTo>
                    <a:pt x="717" y="585"/>
                  </a:lnTo>
                  <a:lnTo>
                    <a:pt x="721" y="698"/>
                  </a:lnTo>
                  <a:lnTo>
                    <a:pt x="710" y="808"/>
                  </a:lnTo>
                  <a:lnTo>
                    <a:pt x="688" y="914"/>
                  </a:lnTo>
                  <a:lnTo>
                    <a:pt x="648" y="1016"/>
                  </a:lnTo>
                  <a:lnTo>
                    <a:pt x="593" y="1115"/>
                  </a:lnTo>
                  <a:lnTo>
                    <a:pt x="527" y="1203"/>
                  </a:lnTo>
                  <a:lnTo>
                    <a:pt x="447" y="1283"/>
                  </a:lnTo>
                  <a:lnTo>
                    <a:pt x="355" y="1353"/>
                  </a:lnTo>
                  <a:lnTo>
                    <a:pt x="392" y="1426"/>
                  </a:lnTo>
                  <a:lnTo>
                    <a:pt x="0" y="1320"/>
                  </a:lnTo>
                  <a:lnTo>
                    <a:pt x="176" y="1009"/>
                  </a:lnTo>
                  <a:lnTo>
                    <a:pt x="202" y="1057"/>
                  </a:lnTo>
                  <a:lnTo>
                    <a:pt x="267" y="998"/>
                  </a:lnTo>
                  <a:lnTo>
                    <a:pt x="322" y="925"/>
                  </a:lnTo>
                  <a:lnTo>
                    <a:pt x="363" y="848"/>
                  </a:lnTo>
                  <a:lnTo>
                    <a:pt x="388" y="760"/>
                  </a:lnTo>
                  <a:lnTo>
                    <a:pt x="395" y="665"/>
                  </a:lnTo>
                  <a:lnTo>
                    <a:pt x="385" y="570"/>
                  </a:lnTo>
                  <a:lnTo>
                    <a:pt x="359" y="479"/>
                  </a:lnTo>
                  <a:lnTo>
                    <a:pt x="315" y="398"/>
                  </a:lnTo>
                  <a:lnTo>
                    <a:pt x="256" y="325"/>
                  </a:lnTo>
                  <a:lnTo>
                    <a:pt x="187" y="267"/>
                  </a:lnTo>
                  <a:lnTo>
                    <a:pt x="447" y="26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9525" cap="flat" cmpd="sng" algn="ctr">
              <a:solidFill>
                <a:schemeClr val="bg1"/>
              </a:solidFill>
              <a:prstDash val="solid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88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4134</TotalTime>
  <Words>996</Words>
  <Application>Microsoft Office PowerPoint</Application>
  <PresentationFormat>On-screen Show (4:3)</PresentationFormat>
  <Paragraphs>265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Museo Sans For Dell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Insource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Ethos History Timeline</dc:title>
  <dc:creator>Jessica Farina</dc:creator>
  <cp:lastModifiedBy>Tracy Poliseno</cp:lastModifiedBy>
  <cp:revision>323</cp:revision>
  <cp:lastPrinted>2014-09-22T20:11:59Z</cp:lastPrinted>
  <dcterms:created xsi:type="dcterms:W3CDTF">2014-05-14T18:30:45Z</dcterms:created>
  <dcterms:modified xsi:type="dcterms:W3CDTF">2016-10-27T18:44:43Z</dcterms:modified>
</cp:coreProperties>
</file>