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3"/>
  </p:notesMasterIdLst>
  <p:sldIdLst>
    <p:sldId id="256" r:id="rId2"/>
    <p:sldId id="257" r:id="rId3"/>
    <p:sldId id="268" r:id="rId4"/>
    <p:sldId id="270" r:id="rId5"/>
    <p:sldId id="261" r:id="rId6"/>
    <p:sldId id="269" r:id="rId7"/>
    <p:sldId id="262" r:id="rId8"/>
    <p:sldId id="263" r:id="rId9"/>
    <p:sldId id="264" r:id="rId10"/>
    <p:sldId id="265" r:id="rId11"/>
    <p:sldId id="267" r:id="rId12"/>
  </p:sldIdLst>
  <p:sldSz cx="13004800" cy="9753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736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999"/>
              </a:lnSpc>
              <a:spcBef>
                <a:spcPts val="0"/>
              </a:spcBef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228600" algn="l" rtl="0">
              <a:lnSpc>
                <a:spcPct val="117999"/>
              </a:lnSpc>
              <a:spcBef>
                <a:spcPts val="0"/>
              </a:spcBef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457200" algn="l" rtl="0">
              <a:lnSpc>
                <a:spcPct val="117999"/>
              </a:lnSpc>
              <a:spcBef>
                <a:spcPts val="0"/>
              </a:spcBef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685800" algn="l" rtl="0">
              <a:lnSpc>
                <a:spcPct val="117999"/>
              </a:lnSpc>
              <a:spcBef>
                <a:spcPts val="0"/>
              </a:spcBef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914400" algn="l" rtl="0">
              <a:lnSpc>
                <a:spcPct val="117999"/>
              </a:lnSpc>
              <a:spcBef>
                <a:spcPts val="0"/>
              </a:spcBef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1143000" algn="l" rtl="0">
              <a:lnSpc>
                <a:spcPct val="117999"/>
              </a:lnSpc>
              <a:spcBef>
                <a:spcPts val="0"/>
              </a:spcBef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743200" marR="0" lvl="6" indent="1371600" algn="l" rtl="0">
              <a:lnSpc>
                <a:spcPct val="117999"/>
              </a:lnSpc>
              <a:spcBef>
                <a:spcPts val="0"/>
              </a:spcBef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200400" marR="0" lvl="7" indent="1600200" algn="l" rtl="0">
              <a:lnSpc>
                <a:spcPct val="117999"/>
              </a:lnSpc>
              <a:spcBef>
                <a:spcPts val="0"/>
              </a:spcBef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657600" marR="0" lvl="8" indent="1828800" algn="l" rtl="0">
              <a:lnSpc>
                <a:spcPct val="117999"/>
              </a:lnSpc>
              <a:spcBef>
                <a:spcPts val="0"/>
              </a:spcBef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21402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7999"/>
              </a:lnSpc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7999"/>
              </a:lnSpc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7999"/>
              </a:lnSpc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7999"/>
              </a:lnSpc>
              <a:spcBef>
                <a:spcPts val="0"/>
              </a:spcBef>
              <a:buSzPct val="25000"/>
              <a:buNone/>
            </a:pPr>
            <a:endParaRPr lang="en-US" sz="2200" b="0" i="0" u="none" strike="noStrike" cap="none"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21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958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7999"/>
              </a:lnSpc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7999"/>
              </a:lnSpc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7999"/>
              </a:lnSpc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7999"/>
              </a:lnSpc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7999"/>
              </a:lnSpc>
              <a:spcBef>
                <a:spcPts val="0"/>
              </a:spcBef>
              <a:buSzPct val="25000"/>
              <a:buNone/>
            </a:pPr>
            <a:endParaRPr lang="en-US" sz="1200" b="0" i="0" u="none" strike="noStrike" cap="none"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bg>
      <p:bgPr>
        <a:gradFill>
          <a:gsLst>
            <a:gs pos="0">
              <a:srgbClr val="FFFFFF"/>
            </a:gs>
            <a:gs pos="73152">
              <a:srgbClr val="D3FEFF"/>
            </a:gs>
            <a:gs pos="100000">
              <a:srgbClr val="A6FE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1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hoto - 3 Up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pic" idx="2"/>
          </p:nvPr>
        </p:nvSpPr>
        <p:spPr>
          <a:xfrm>
            <a:off x="6718300" y="5092700"/>
            <a:ext cx="5333999" cy="377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44500" marR="0" lvl="0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pic" idx="3"/>
          </p:nvPr>
        </p:nvSpPr>
        <p:spPr>
          <a:xfrm>
            <a:off x="6724517" y="889000"/>
            <a:ext cx="5334001" cy="377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44500" marR="0" lvl="0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idx="4"/>
          </p:nvPr>
        </p:nvSpPr>
        <p:spPr>
          <a:xfrm>
            <a:off x="952500" y="889000"/>
            <a:ext cx="5333999" cy="797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44500" marR="0" lvl="0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1270000" y="6362700"/>
            <a:ext cx="10464800" cy="46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24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1270000" y="4267200"/>
            <a:ext cx="104648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hot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pic" idx="2"/>
          </p:nvPr>
        </p:nvSpPr>
        <p:spPr>
          <a:xfrm>
            <a:off x="0" y="0"/>
            <a:ext cx="13004799" cy="975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44500" marR="0" lvl="0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gradFill>
          <a:gsLst>
            <a:gs pos="0">
              <a:srgbClr val="FFFFFF"/>
            </a:gs>
            <a:gs pos="81140">
              <a:srgbClr val="D3FEFF"/>
            </a:gs>
            <a:gs pos="100000">
              <a:srgbClr val="A6FE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444500" marR="0" lvl="0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Bullets">
    <p:bg>
      <p:bgPr>
        <a:gradFill>
          <a:gsLst>
            <a:gs pos="0">
              <a:srgbClr val="FFFFFF"/>
            </a:gs>
            <a:gs pos="81140">
              <a:srgbClr val="D3FEFF"/>
            </a:gs>
            <a:gs pos="100000">
              <a:srgbClr val="A6FE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444500" marR="0" lvl="0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hoto - Horizontal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pic" idx="2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44500" marR="0" lvl="0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- Cent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1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hoto - Vertical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pic" idx="2"/>
          </p:nvPr>
        </p:nvSpPr>
        <p:spPr>
          <a:xfrm>
            <a:off x="6718300" y="635000"/>
            <a:ext cx="53339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44500" marR="0" lvl="0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3999" cy="398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6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952500" y="4762500"/>
            <a:ext cx="5333999" cy="4102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- Top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Bullets &amp; Photo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idx="2"/>
          </p:nvPr>
        </p:nvSpPr>
        <p:spPr>
          <a:xfrm>
            <a:off x="6718300" y="2603500"/>
            <a:ext cx="5333999" cy="6286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44500" marR="0" lvl="0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5333999" cy="6286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42900" marR="0" lvl="0" indent="-20955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85800" marR="0" lvl="1" indent="-20955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028700" marR="0" lvl="2" indent="-20955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-20955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714500" marR="0" lvl="4" indent="-209550" algn="l" rtl="0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2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799" cy="721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444500" marR="0" lvl="0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1143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1371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160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1828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sz="8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799" cy="6286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444500" marR="0" lvl="0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889000" marR="0" lvl="1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33500" marR="0" lvl="2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78000" marR="0" lvl="3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22500" marR="0" lvl="4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667000" marR="0" lvl="5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111500" marR="0" lvl="6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556000" marR="0" lvl="7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000500" marR="0" lvl="8" indent="-273050" algn="l" rtl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Helvetica Neue"/>
              <a:buChar char="•"/>
              <a:defRPr sz="3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1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83023">
              <a:srgbClr val="D3FEFF"/>
            </a:gs>
            <a:gs pos="100000">
              <a:srgbClr val="A6FE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subTitle" idx="4294967295"/>
          </p:nvPr>
        </p:nvSpPr>
        <p:spPr>
          <a:xfrm>
            <a:off x="4293814" y="4261817"/>
            <a:ext cx="4409259" cy="85231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3204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Daniel Doucette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3204" b="1" dirty="0"/>
              <a:t>@</a:t>
            </a:r>
            <a:r>
              <a:rPr lang="en-US" sz="3204" b="1" dirty="0" err="1"/>
              <a:t>braveshift</a:t>
            </a:r>
            <a:endParaRPr lang="en-US" sz="3204" b="1" dirty="0"/>
          </a:p>
        </p:txBody>
      </p:sp>
      <p:sp>
        <p:nvSpPr>
          <p:cNvPr id="64" name="Shape 64"/>
          <p:cNvSpPr/>
          <p:nvPr/>
        </p:nvSpPr>
        <p:spPr>
          <a:xfrm>
            <a:off x="1894741" y="1759009"/>
            <a:ext cx="9637443" cy="15352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7879"/>
              </a:buClr>
              <a:buSzPct val="25000"/>
              <a:buFont typeface="Arial"/>
              <a:buNone/>
            </a:pPr>
            <a:r>
              <a:rPr lang="en-US" sz="7900" b="0" i="0" u="none" strike="noStrike" cap="none" dirty="0">
                <a:solidFill>
                  <a:srgbClr val="66CCCC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8800" b="0" i="0" u="none" strike="noStrike" cap="none" dirty="0">
                <a:solidFill>
                  <a:srgbClr val="66CCCC"/>
                </a:solidFill>
                <a:latin typeface="Arial"/>
                <a:ea typeface="Arial"/>
                <a:cs typeface="Arial"/>
                <a:sym typeface="Arial"/>
              </a:rPr>
              <a:t>Resilient</a:t>
            </a:r>
            <a:r>
              <a:rPr lang="en-US" sz="7900" b="0" i="0" u="none" strike="noStrike" cap="none" dirty="0">
                <a:solidFill>
                  <a:srgbClr val="66CC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7900" b="0" i="0" u="none" strike="noStrike" cap="none" dirty="0" smtClean="0">
                <a:solidFill>
                  <a:srgbClr val="66CCCC"/>
                </a:solidFill>
                <a:latin typeface="Arial"/>
                <a:ea typeface="Arial"/>
                <a:cs typeface="Arial"/>
                <a:sym typeface="Arial"/>
              </a:rPr>
              <a:t>Nonprofit</a:t>
            </a:r>
            <a:endParaRPr lang="en-US" sz="7900" b="0" i="0" u="none" strike="noStrike" cap="none" dirty="0">
              <a:solidFill>
                <a:srgbClr val="66CC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Arial"/>
              <a:buNone/>
            </a:pPr>
            <a:endParaRPr lang="en-US" sz="4200" b="0" i="0" u="none" strike="noStrike" cap="none" dirty="0" smtClean="0">
              <a:solidFill>
                <a:srgbClr val="D849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Arial"/>
              <a:buNone/>
            </a:pPr>
            <a:r>
              <a:rPr lang="en-US" sz="4200" b="0" i="0" u="none" strike="noStrike" cap="none" dirty="0" smtClean="0">
                <a:solidFill>
                  <a:srgbClr val="D84942"/>
                </a:solidFill>
                <a:latin typeface="Arial"/>
                <a:ea typeface="Arial"/>
                <a:cs typeface="Arial"/>
                <a:sym typeface="Arial"/>
              </a:rPr>
              <a:t>12 </a:t>
            </a:r>
            <a:r>
              <a:rPr lang="en-US" sz="4200" b="0" i="0" u="none" strike="noStrike" cap="none" dirty="0">
                <a:solidFill>
                  <a:srgbClr val="D84942"/>
                </a:solidFill>
                <a:latin typeface="Arial"/>
                <a:ea typeface="Arial"/>
                <a:cs typeface="Arial"/>
                <a:sym typeface="Arial"/>
              </a:rPr>
              <a:t>Questions for Sustained Change</a:t>
            </a:r>
          </a:p>
        </p:txBody>
      </p:sp>
      <p:pic>
        <p:nvPicPr>
          <p:cNvPr id="3" name="Picture 2" descr="butterfly-text-fin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5566940"/>
            <a:ext cx="3860800" cy="288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7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Discipline of Inquiry for Sustaining </a:t>
            </a:r>
            <a:r>
              <a:rPr lang="en-US" sz="864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Resilience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2245418" y="5787410"/>
            <a:ext cx="8964350" cy="231858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</a:t>
            </a:r>
            <a:r>
              <a:rPr lang="en-US" sz="3600" dirty="0">
                <a:latin typeface="Helvetica Neue"/>
                <a:ea typeface="Helvetica Neue"/>
                <a:cs typeface="Helvetica Neue"/>
                <a:sym typeface="Helvetica Neue"/>
              </a:rPr>
              <a:t>ow </a:t>
            </a:r>
            <a:r>
              <a:rPr lang="en-US" sz="3600" dirty="0" smtClean="0">
                <a:latin typeface="Helvetica Neue"/>
                <a:ea typeface="Helvetica Neue"/>
                <a:cs typeface="Helvetica Neue"/>
                <a:sym typeface="Helvetica Neue"/>
              </a:rPr>
              <a:t>will you </a:t>
            </a:r>
            <a:r>
              <a:rPr lang="en-US" sz="3600" dirty="0">
                <a:latin typeface="Helvetica Neue"/>
                <a:ea typeface="Helvetica Neue"/>
                <a:cs typeface="Helvetica Neue"/>
                <a:sym typeface="Helvetica Neue"/>
              </a:rPr>
              <a:t>apply this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</a:p>
          <a:p>
            <a:pPr marL="742950" marR="0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Answer 1 question each week/month</a:t>
            </a:r>
          </a:p>
          <a:p>
            <a:pPr marL="742950" marR="0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Hold space in your meeting agendas </a:t>
            </a:r>
          </a:p>
          <a:p>
            <a:pPr marL="742950" marR="0" lvl="0" indent="-742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Include in your planning practices</a:t>
            </a:r>
          </a:p>
        </p:txBody>
      </p:sp>
      <p:sp>
        <p:nvSpPr>
          <p:cNvPr id="165" name="Shape 165"/>
          <p:cNvSpPr/>
          <p:nvPr/>
        </p:nvSpPr>
        <p:spPr>
          <a:xfrm>
            <a:off x="5308460" y="3080625"/>
            <a:ext cx="2388000" cy="2340300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D84942"/>
              </a:buClr>
              <a:buFont typeface="Helvetica Neue"/>
              <a:buNone/>
            </a:pPr>
            <a:endParaRPr sz="2700" b="1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algn="ctr" rtl="0">
              <a:spcBef>
                <a:spcPts val="0"/>
              </a:spcBef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200" b="1" dirty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28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Motivating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28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Leadership</a:t>
            </a:r>
            <a:endParaRPr lang="en-US" sz="2800" b="1" i="0" u="none" strike="noStrike" cap="none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8292096" y="3080625"/>
            <a:ext cx="2388000" cy="2340300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D84942"/>
              </a:buClr>
              <a:buFont typeface="Helvetica Neue"/>
              <a:buNone/>
            </a:pPr>
            <a:endParaRPr sz="2700" b="1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algn="ctr" rtl="0">
              <a:spcBef>
                <a:spcPts val="0"/>
              </a:spcBef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200" b="1" dirty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28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Evolving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28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Operations</a:t>
            </a:r>
            <a:endParaRPr lang="en-US" sz="2800" b="1" i="0" u="none" strike="noStrike" cap="none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2324825" y="3080625"/>
            <a:ext cx="2388000" cy="2340300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Font typeface="Helvetica Neue"/>
              <a:buNone/>
            </a:pPr>
            <a:endParaRPr sz="2700" b="1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200" b="1" dirty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27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Cultivating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27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Culture</a:t>
            </a:r>
            <a:endParaRPr lang="en-US" sz="2700" b="1" i="0" u="none" strike="noStrike" cap="none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9" name="Picture 8" descr="text-fin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875" y="8873929"/>
            <a:ext cx="3340100" cy="609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subTitle" idx="4294967295"/>
          </p:nvPr>
        </p:nvSpPr>
        <p:spPr>
          <a:xfrm>
            <a:off x="4314299" y="4399239"/>
            <a:ext cx="4409259" cy="964584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3204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Daniel Doucette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4737711" y="5002699"/>
            <a:ext cx="3482400" cy="11346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3600" b="0" i="0" u="none" strike="noStrike" cap="none" dirty="0" err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braveshift.com</a:t>
            </a:r>
            <a:endParaRPr lang="en-US" sz="36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Helvetica Neue"/>
              <a:buNone/>
            </a:pPr>
            <a:r>
              <a:rPr lang="en-US" sz="2400" dirty="0" err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daniel@braveshift.com</a:t>
            </a:r>
            <a:endParaRPr lang="en-US" sz="2400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" name="Shape 173"/>
          <p:cNvSpPr/>
          <p:nvPr/>
        </p:nvSpPr>
        <p:spPr>
          <a:xfrm>
            <a:off x="1903188" y="910858"/>
            <a:ext cx="9247873" cy="3350225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lIns="50800" tIns="50800" rIns="50800" bIns="50800" anchor="ctr" anchorCtr="0">
            <a:noAutofit/>
          </a:bodyPr>
          <a:lstStyle/>
          <a:p>
            <a:pPr lvl="2" algn="ctr">
              <a:lnSpc>
                <a:spcPct val="80000"/>
              </a:lnSpc>
              <a:buClr>
                <a:srgbClr val="007879"/>
              </a:buClr>
              <a:buSzPct val="25000"/>
              <a:buFont typeface="Arial"/>
              <a:buNone/>
            </a:pPr>
            <a:r>
              <a:rPr lang="en-US" sz="4800" dirty="0" smtClean="0">
                <a:solidFill>
                  <a:srgbClr val="66CCCC"/>
                </a:solidFill>
              </a:rPr>
              <a:t>“15 Brutally Honest Things You </a:t>
            </a:r>
            <a:r>
              <a:rPr lang="en-US" sz="4800" dirty="0" err="1" smtClean="0">
                <a:solidFill>
                  <a:srgbClr val="66CCCC"/>
                </a:solidFill>
              </a:rPr>
              <a:t>Gotta</a:t>
            </a:r>
            <a:r>
              <a:rPr lang="en-US" sz="4800" dirty="0">
                <a:solidFill>
                  <a:srgbClr val="66CCCC"/>
                </a:solidFill>
              </a:rPr>
              <a:t> </a:t>
            </a:r>
            <a:r>
              <a:rPr lang="en-US" sz="4800" dirty="0" smtClean="0">
                <a:solidFill>
                  <a:srgbClr val="66CCCC"/>
                </a:solidFill>
              </a:rPr>
              <a:t>Hear to Be A Great Leader of Nonprofits and Social Enterprise”</a:t>
            </a:r>
          </a:p>
          <a:p>
            <a:pPr lvl="2" algn="ctr">
              <a:lnSpc>
                <a:spcPct val="80000"/>
              </a:lnSpc>
              <a:buClr>
                <a:srgbClr val="007879"/>
              </a:buClr>
              <a:buSzPct val="25000"/>
              <a:buFont typeface="Arial"/>
              <a:buNone/>
            </a:pPr>
            <a:r>
              <a:rPr lang="en-US" sz="3200" dirty="0" err="1">
                <a:solidFill>
                  <a:srgbClr val="D84942"/>
                </a:solidFill>
              </a:rPr>
              <a:t>b</a:t>
            </a:r>
            <a:r>
              <a:rPr lang="en-US" sz="3200" b="0" i="0" u="none" strike="noStrike" cap="none" dirty="0" err="1" smtClean="0">
                <a:solidFill>
                  <a:srgbClr val="D84942"/>
                </a:solidFill>
                <a:sym typeface="Arial"/>
              </a:rPr>
              <a:t>raveshift.com</a:t>
            </a:r>
            <a:r>
              <a:rPr lang="en-US" sz="3200" b="0" i="0" u="none" strike="noStrike" cap="none" dirty="0" smtClean="0">
                <a:solidFill>
                  <a:srgbClr val="D84942"/>
                </a:solidFill>
                <a:sym typeface="Arial"/>
              </a:rPr>
              <a:t>/15things</a:t>
            </a:r>
          </a:p>
        </p:txBody>
      </p:sp>
      <p:pic>
        <p:nvPicPr>
          <p:cNvPr id="6" name="Picture 5" descr="butterfly-text-fin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585" y="6283941"/>
            <a:ext cx="2750205" cy="205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9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Shape 73" descr="iStock people confused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943100"/>
            <a:ext cx="13004799" cy="5854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text-fina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875" y="8873929"/>
            <a:ext cx="33401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5425" y="3599248"/>
            <a:ext cx="6462720" cy="2158999"/>
          </a:xfrm>
        </p:spPr>
        <p:txBody>
          <a:bodyPr/>
          <a:lstStyle/>
          <a:p>
            <a:r>
              <a:rPr lang="en-US" dirty="0" smtClean="0">
                <a:solidFill>
                  <a:srgbClr val="66CCCC"/>
                </a:solidFill>
                <a:latin typeface="Lantinghei SC Extralight"/>
                <a:cs typeface="Lantinghei SC Extralight"/>
              </a:rPr>
              <a:t>21</a:t>
            </a:r>
            <a:r>
              <a:rPr lang="en-US" baseline="30000" dirty="0" smtClean="0">
                <a:solidFill>
                  <a:srgbClr val="66CCCC"/>
                </a:solidFill>
                <a:latin typeface="Lantinghei SC Extralight"/>
                <a:cs typeface="Lantinghei SC Extralight"/>
              </a:rPr>
              <a:t>st</a:t>
            </a:r>
            <a:r>
              <a:rPr lang="en-US" dirty="0" smtClean="0">
                <a:solidFill>
                  <a:srgbClr val="66CCCC"/>
                </a:solidFill>
                <a:latin typeface="Lantinghei SC Extralight"/>
                <a:cs typeface="Lantinghei SC Extralight"/>
              </a:rPr>
              <a:t> Century</a:t>
            </a:r>
            <a:endParaRPr lang="en-US" dirty="0">
              <a:solidFill>
                <a:srgbClr val="66CCCC"/>
              </a:solidFill>
              <a:latin typeface="Lantinghei SC Extralight"/>
              <a:cs typeface="Lantinghei SC Extra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51173" y="2540187"/>
            <a:ext cx="20780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networked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699250" y="3378919"/>
            <a:ext cx="2438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adaptable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8478536" y="2709464"/>
            <a:ext cx="26853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authentic</a:t>
            </a:r>
            <a:endParaRPr lang="en-US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7829212" y="6353847"/>
            <a:ext cx="2981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</a:t>
            </a:r>
            <a:r>
              <a:rPr lang="en-US" sz="3600" dirty="0" smtClean="0"/>
              <a:t>elf-managed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815086" y="5050360"/>
            <a:ext cx="23057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resilient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2967956" y="7231011"/>
            <a:ext cx="27797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sustainable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2245374" y="1981192"/>
            <a:ext cx="3854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m</a:t>
            </a:r>
            <a:r>
              <a:rPr lang="en-US" sz="3600" dirty="0" smtClean="0"/>
              <a:t>ulti-generational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5699250" y="5465859"/>
            <a:ext cx="18724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collective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6785004" y="1606563"/>
            <a:ext cx="303620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i</a:t>
            </a:r>
            <a:r>
              <a:rPr lang="en-US" sz="3200" dirty="0" smtClean="0"/>
              <a:t>nter-connected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364822" y="6482089"/>
            <a:ext cx="14961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social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6972383" y="7356708"/>
            <a:ext cx="25801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technological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3458675" y="6094723"/>
            <a:ext cx="12793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virtual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2928031" y="3147986"/>
            <a:ext cx="2340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purposeful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9152925" y="5618259"/>
            <a:ext cx="10516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agile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9272424" y="3732762"/>
            <a:ext cx="109757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open</a:t>
            </a:r>
            <a:endParaRPr lang="en-US" sz="3200" dirty="0"/>
          </a:p>
        </p:txBody>
      </p:sp>
      <p:pic>
        <p:nvPicPr>
          <p:cNvPr id="22" name="Picture 21" descr="text-fin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875" y="8873929"/>
            <a:ext cx="33401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57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4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669835"/>
            <a:ext cx="11099799" cy="2158999"/>
          </a:xfrm>
        </p:spPr>
        <p:txBody>
          <a:bodyPr/>
          <a:lstStyle/>
          <a:p>
            <a:r>
              <a:rPr lang="en-US" sz="6600" dirty="0" smtClean="0">
                <a:latin typeface="Times"/>
                <a:cs typeface="Times"/>
              </a:rPr>
              <a:t>“Classic” Transformational Leadership</a:t>
            </a:r>
            <a:endParaRPr lang="en-US" sz="6600" dirty="0">
              <a:latin typeface="Times"/>
              <a:cs typeface="Time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2808350"/>
            <a:ext cx="11099799" cy="6286499"/>
          </a:xfrm>
        </p:spPr>
        <p:txBody>
          <a:bodyPr/>
          <a:lstStyle/>
          <a:p>
            <a:r>
              <a:rPr lang="en-US" dirty="0" smtClean="0">
                <a:latin typeface="Times"/>
                <a:cs typeface="Times"/>
              </a:rPr>
              <a:t>Beyond </a:t>
            </a:r>
            <a:r>
              <a:rPr lang="en-US" dirty="0">
                <a:latin typeface="Times"/>
                <a:cs typeface="Times"/>
              </a:rPr>
              <a:t>t</a:t>
            </a:r>
            <a:r>
              <a:rPr lang="en-US" dirty="0" smtClean="0">
                <a:latin typeface="Times"/>
                <a:cs typeface="Times"/>
              </a:rPr>
              <a:t>ransactional</a:t>
            </a:r>
            <a:endParaRPr lang="en-US" dirty="0">
              <a:latin typeface="Times"/>
              <a:cs typeface="Times"/>
            </a:endParaRPr>
          </a:p>
          <a:p>
            <a:r>
              <a:rPr lang="en-US" dirty="0" smtClean="0">
                <a:latin typeface="Times"/>
                <a:cs typeface="Times"/>
              </a:rPr>
              <a:t>Centered on positive </a:t>
            </a:r>
            <a:r>
              <a:rPr lang="en-US" dirty="0">
                <a:latin typeface="Times"/>
                <a:cs typeface="Times"/>
              </a:rPr>
              <a:t>c</a:t>
            </a:r>
            <a:r>
              <a:rPr lang="en-US" dirty="0" smtClean="0">
                <a:latin typeface="Times"/>
                <a:cs typeface="Times"/>
              </a:rPr>
              <a:t>hange</a:t>
            </a:r>
          </a:p>
          <a:p>
            <a:r>
              <a:rPr lang="en-US" dirty="0" smtClean="0">
                <a:latin typeface="Times"/>
                <a:cs typeface="Times"/>
              </a:rPr>
              <a:t>Identity connected to collective </a:t>
            </a:r>
            <a:r>
              <a:rPr lang="en-US" dirty="0">
                <a:latin typeface="Times"/>
                <a:cs typeface="Times"/>
              </a:rPr>
              <a:t>e</a:t>
            </a:r>
            <a:r>
              <a:rPr lang="en-US" dirty="0" smtClean="0">
                <a:latin typeface="Times"/>
                <a:cs typeface="Times"/>
              </a:rPr>
              <a:t>ffort</a:t>
            </a:r>
          </a:p>
          <a:p>
            <a:pPr marL="171450" indent="0" algn="ctr">
              <a:buNone/>
            </a:pPr>
            <a:r>
              <a:rPr lang="en-US" i="1" dirty="0" smtClean="0">
                <a:latin typeface="Times"/>
                <a:cs typeface="Times"/>
              </a:rPr>
              <a:t>idealized influence - intellectual stimulation - individualized consideration - inspirational motivation</a:t>
            </a:r>
          </a:p>
          <a:p>
            <a:pPr marL="171450" indent="0" algn="ctr">
              <a:buNone/>
            </a:pPr>
            <a:r>
              <a:rPr lang="en-US" sz="2400" dirty="0">
                <a:latin typeface="Times"/>
                <a:cs typeface="Times"/>
              </a:rPr>
              <a:t>James McGregor Burns &amp; Bernard Bass, going back 35+ </a:t>
            </a:r>
            <a:r>
              <a:rPr lang="en-US" sz="2400" dirty="0" smtClean="0">
                <a:latin typeface="Times"/>
                <a:cs typeface="Times"/>
              </a:rPr>
              <a:t>years</a:t>
            </a:r>
            <a:endParaRPr lang="en-US" sz="2400" dirty="0">
              <a:latin typeface="Times"/>
              <a:cs typeface="Times"/>
            </a:endParaRPr>
          </a:p>
        </p:txBody>
      </p:sp>
      <p:pic>
        <p:nvPicPr>
          <p:cNvPr id="4" name="Picture 3" descr="text-fin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875" y="8873929"/>
            <a:ext cx="33401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69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614521" y="833715"/>
            <a:ext cx="11942191" cy="21589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5400" dirty="0" smtClean="0">
                <a:latin typeface="Lantinghei SC Demibold"/>
                <a:cs typeface="Lantinghei SC Demibold"/>
              </a:rPr>
              <a:t>“</a:t>
            </a:r>
            <a:r>
              <a:rPr lang="en-US" sz="5400" u="none" strike="noStrike" cap="none" dirty="0" err="1" smtClean="0">
                <a:solidFill>
                  <a:srgbClr val="000000"/>
                </a:solidFill>
                <a:latin typeface="Lantinghei SC Demibold"/>
                <a:cs typeface="Lantinghei SC Demibold"/>
                <a:sym typeface="Helvetica Neue"/>
              </a:rPr>
              <a:t>New”Transformational</a:t>
            </a:r>
            <a:r>
              <a:rPr lang="en-US" sz="5400" u="none" strike="noStrike" cap="none" dirty="0" smtClean="0">
                <a:solidFill>
                  <a:srgbClr val="000000"/>
                </a:solidFill>
                <a:latin typeface="Lantinghei SC Demibold"/>
                <a:cs typeface="Lantinghei SC Demibold"/>
                <a:sym typeface="Helvetica Neue"/>
              </a:rPr>
              <a:t> Leadership</a:t>
            </a:r>
            <a:endParaRPr lang="en-US" sz="6600" u="none" strike="noStrike" cap="none" dirty="0">
              <a:solidFill>
                <a:srgbClr val="000000"/>
              </a:solidFill>
              <a:latin typeface="Lantinghei SC Demibold"/>
              <a:ea typeface="Arial"/>
              <a:cs typeface="Lantinghei SC Demibold"/>
              <a:sym typeface="Arial"/>
            </a:endParaRPr>
          </a:p>
        </p:txBody>
      </p:sp>
      <p:sp>
        <p:nvSpPr>
          <p:cNvPr id="114" name="Shape 114"/>
          <p:cNvSpPr/>
          <p:nvPr/>
        </p:nvSpPr>
        <p:spPr>
          <a:xfrm>
            <a:off x="5308460" y="3244501"/>
            <a:ext cx="2387878" cy="2340441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D84942"/>
              </a:buClr>
              <a:buFont typeface="Helvetica Neue"/>
              <a:buNone/>
            </a:pPr>
            <a:endParaRPr sz="2700" b="1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rtl="0">
              <a:spcBef>
                <a:spcPts val="0"/>
              </a:spcBef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200" b="1" dirty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28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Motivating</a:t>
            </a:r>
            <a:endParaRPr lang="en-US" sz="2800" b="1" i="0" u="none" strike="noStrike" cap="none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5" name="Shape 115"/>
          <p:cNvSpPr/>
          <p:nvPr/>
        </p:nvSpPr>
        <p:spPr>
          <a:xfrm>
            <a:off x="8292096" y="3244501"/>
            <a:ext cx="2387878" cy="2340441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D84942"/>
              </a:buClr>
              <a:buFont typeface="Helvetica Neue"/>
              <a:buNone/>
            </a:pPr>
            <a:endParaRPr sz="2700" b="1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rtl="0">
              <a:spcBef>
                <a:spcPts val="0"/>
              </a:spcBef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200" b="1" dirty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2800" b="1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Evolving</a:t>
            </a:r>
            <a:endParaRPr lang="en-US" sz="2800" b="1" i="0" u="none" strike="noStrike" cap="none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2324825" y="3244501"/>
            <a:ext cx="2387878" cy="2340441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Font typeface="Helvetica Neue"/>
              <a:buNone/>
            </a:pPr>
            <a:endParaRPr sz="2700" b="1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200" b="1" dirty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27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Cultivating</a:t>
            </a:r>
            <a:endParaRPr lang="en-US" sz="2700" b="1" i="0" u="none" strike="noStrike" cap="none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8" name="Shape 118"/>
          <p:cNvSpPr txBox="1"/>
          <p:nvPr/>
        </p:nvSpPr>
        <p:spPr>
          <a:xfrm>
            <a:off x="2245419" y="5766921"/>
            <a:ext cx="9512416" cy="231858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Beyond just “managing” change</a:t>
            </a:r>
            <a:endParaRPr lang="en-US" sz="36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Centered on purposefulness</a:t>
            </a:r>
            <a:endParaRPr lang="en-US" sz="36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dirty="0" smtClean="0">
                <a:latin typeface="Helvetica Neue"/>
                <a:ea typeface="Helvetica Neue"/>
                <a:cs typeface="Helvetica Neue"/>
                <a:sym typeface="Helvetica Neue"/>
              </a:rPr>
              <a:t>Becoming, both individually &amp; collectively</a:t>
            </a:r>
            <a:endParaRPr lang="en-US" sz="36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8" name="Picture 7" descr="text-fin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875" y="8873929"/>
            <a:ext cx="3340100" cy="609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952500" y="874685"/>
            <a:ext cx="11099799" cy="21589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5400" u="none" strike="noStrike" cap="none" dirty="0" smtClean="0">
                <a:solidFill>
                  <a:srgbClr val="000000"/>
                </a:solidFill>
                <a:latin typeface="Lantinghei SC Demibold"/>
                <a:cs typeface="Lantinghei SC Demibold"/>
                <a:sym typeface="Helvetica Neue"/>
              </a:rPr>
              <a:t>A Discipline for </a:t>
            </a:r>
            <a:r>
              <a:rPr lang="en-US" sz="5400" u="none" strike="noStrike" cap="none" dirty="0" smtClean="0">
                <a:solidFill>
                  <a:srgbClr val="000000"/>
                </a:solidFill>
                <a:latin typeface="Lantinghei SC Demibold"/>
                <a:ea typeface="Arial"/>
                <a:cs typeface="Lantinghei SC Demibold"/>
                <a:sym typeface="Arial"/>
              </a:rPr>
              <a:t>Resilience</a:t>
            </a:r>
            <a:endParaRPr lang="en-US" sz="5400" u="none" strike="noStrike" cap="none" dirty="0">
              <a:solidFill>
                <a:srgbClr val="000000"/>
              </a:solidFill>
              <a:latin typeface="Lantinghei SC Demibold"/>
              <a:ea typeface="Arial"/>
              <a:cs typeface="Lantinghei SC Demibold"/>
              <a:sym typeface="Arial"/>
            </a:endParaRPr>
          </a:p>
        </p:txBody>
      </p:sp>
      <p:sp>
        <p:nvSpPr>
          <p:cNvPr id="114" name="Shape 114"/>
          <p:cNvSpPr/>
          <p:nvPr/>
        </p:nvSpPr>
        <p:spPr>
          <a:xfrm>
            <a:off x="5308460" y="3224020"/>
            <a:ext cx="2387878" cy="2340441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D84942"/>
              </a:buClr>
              <a:buFont typeface="Helvetica Neue"/>
              <a:buNone/>
            </a:pPr>
            <a:endParaRPr sz="2700" b="1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algn="ctr" rtl="0">
              <a:spcBef>
                <a:spcPts val="0"/>
              </a:spcBef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200" b="1" dirty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24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Motivating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28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Leadership</a:t>
            </a:r>
            <a:endParaRPr lang="en-US" sz="2800" b="1" i="0" u="none" strike="noStrike" cap="none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5" name="Shape 115"/>
          <p:cNvSpPr/>
          <p:nvPr/>
        </p:nvSpPr>
        <p:spPr>
          <a:xfrm>
            <a:off x="8292096" y="3224020"/>
            <a:ext cx="2387878" cy="2340441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D84942"/>
              </a:buClr>
              <a:buFont typeface="Helvetica Neue"/>
              <a:buNone/>
            </a:pPr>
            <a:endParaRPr sz="2700" b="1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algn="ctr" rtl="0">
              <a:spcBef>
                <a:spcPts val="0"/>
              </a:spcBef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200" b="1" dirty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24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Evolving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28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Operations</a:t>
            </a:r>
            <a:endParaRPr lang="en-US" sz="2800" b="1" i="0" u="none" strike="noStrike" cap="none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2324825" y="3224020"/>
            <a:ext cx="2387878" cy="2340441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Font typeface="Helvetica Neue"/>
              <a:buNone/>
            </a:pPr>
            <a:endParaRPr sz="2700" b="1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200" b="1" dirty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24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Cultivating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2700" b="1" i="0" u="none" strike="noStrike" cap="none" dirty="0" smtClean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Culture</a:t>
            </a:r>
            <a:endParaRPr lang="en-US" sz="2700" b="1" i="0" u="none" strike="noStrike" cap="none" dirty="0">
              <a:solidFill>
                <a:srgbClr val="D8494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8" name="Shape 118"/>
          <p:cNvSpPr txBox="1"/>
          <p:nvPr/>
        </p:nvSpPr>
        <p:spPr>
          <a:xfrm>
            <a:off x="2245419" y="5787410"/>
            <a:ext cx="9015287" cy="231858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Principles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Cultivate norms that favor resilience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Motivate others with hope and humility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36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Evolv</a:t>
            </a:r>
            <a:r>
              <a:rPr lang="en-US" sz="3600" dirty="0">
                <a:latin typeface="Helvetica Neue"/>
                <a:ea typeface="Helvetica Neue"/>
                <a:cs typeface="Helvetica Neue"/>
                <a:sym typeface="Helvetica Neue"/>
              </a:rPr>
              <a:t>e</a:t>
            </a:r>
            <a:r>
              <a:rPr lang="en-US" sz="3600" dirty="0" smtClean="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36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adaptive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systems and process</a:t>
            </a:r>
          </a:p>
        </p:txBody>
      </p:sp>
      <p:pic>
        <p:nvPicPr>
          <p:cNvPr id="8" name="Picture 7" descr="text-fin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875" y="8873929"/>
            <a:ext cx="33401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17074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2406240" y="753712"/>
            <a:ext cx="8288759" cy="1785917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Font typeface="Helvetica Neue"/>
              <a:buNone/>
            </a:pPr>
            <a:endParaRPr sz="36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800" b="1" i="0" u="none" strike="noStrike" cap="none" dirty="0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Culture</a:t>
            </a:r>
          </a:p>
        </p:txBody>
      </p:sp>
      <p:sp>
        <p:nvSpPr>
          <p:cNvPr id="127" name="Shape 127"/>
          <p:cNvSpPr/>
          <p:nvPr/>
        </p:nvSpPr>
        <p:spPr>
          <a:xfrm>
            <a:off x="2375196" y="2947433"/>
            <a:ext cx="8350848" cy="4411464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Cultivate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norms that favor resilience.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</a:pPr>
            <a:endParaRPr sz="36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48989" marR="0" lvl="0" indent="-4489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do your stated </a:t>
            </a: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values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help you respond to failure and disruption?</a:t>
            </a:r>
          </a:p>
          <a:p>
            <a:pPr marL="448989" marR="0" lvl="0" indent="-4489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Which </a:t>
            </a: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stories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about your organization’s resilience need to be more broadly shared?</a:t>
            </a:r>
          </a:p>
          <a:p>
            <a:pPr marL="448989" marR="0" lvl="0" indent="-4489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among you takes </a:t>
            </a: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risks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how can you learn collectively from those examples?</a:t>
            </a:r>
          </a:p>
          <a:p>
            <a:pPr marL="448989" marR="0" lvl="0" indent="-4489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practices &amp; rituals do you use to 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foster </a:t>
            </a: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networks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2800" dirty="0" smtClean="0">
                <a:latin typeface="Helvetica Neue"/>
                <a:ea typeface="Helvetica Neue"/>
                <a:cs typeface="Helvetica Neue"/>
                <a:sym typeface="Helvetica Neue"/>
              </a:rPr>
              <a:t>of 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trust and affinity?</a:t>
            </a:r>
            <a:endParaRPr lang="en-US" sz="28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5" name="Picture 4" descr="text-fin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875" y="8873929"/>
            <a:ext cx="3340100" cy="609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2406240" y="753712"/>
            <a:ext cx="8288759" cy="1785917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Font typeface="Helvetica Neue"/>
              <a:buNone/>
            </a:pPr>
            <a:endParaRPr sz="36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800" b="1" i="0" u="none" strike="noStrike" cap="none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Leadership</a:t>
            </a:r>
          </a:p>
        </p:txBody>
      </p:sp>
      <p:sp>
        <p:nvSpPr>
          <p:cNvPr id="138" name="Shape 138"/>
          <p:cNvSpPr/>
          <p:nvPr/>
        </p:nvSpPr>
        <p:spPr>
          <a:xfrm>
            <a:off x="2375196" y="2943365"/>
            <a:ext cx="8350848" cy="44196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Motivate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others with humility and hope.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</a:pPr>
            <a:endParaRPr sz="36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48989" marR="0" lvl="0" indent="-4489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steps do your leaders take to keep the higher </a:t>
            </a: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purpose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focus for all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</a:p>
          <a:p>
            <a:pPr marL="448989" indent="-448989"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dirty="0">
                <a:latin typeface="Helvetica Neue"/>
                <a:ea typeface="Helvetica Neue"/>
                <a:cs typeface="Helvetica Neue"/>
                <a:sym typeface="Helvetica Neue"/>
              </a:rPr>
              <a:t>How do your leaders convene people for </a:t>
            </a:r>
            <a:r>
              <a:rPr lang="en-US" sz="2800" u="sng" dirty="0">
                <a:latin typeface="Helvetica Neue"/>
                <a:ea typeface="Helvetica Neue"/>
                <a:cs typeface="Helvetica Neue"/>
                <a:sym typeface="Helvetica Neue"/>
              </a:rPr>
              <a:t>sense-making</a:t>
            </a:r>
            <a:r>
              <a:rPr lang="en-US" sz="2800" dirty="0">
                <a:latin typeface="Helvetica Neue"/>
                <a:ea typeface="Helvetica Neue"/>
                <a:cs typeface="Helvetica Neue"/>
                <a:sym typeface="Helvetica Neue"/>
              </a:rPr>
              <a:t> when things go wrong</a:t>
            </a:r>
            <a:r>
              <a:rPr lang="en-US" sz="2800" dirty="0" smtClean="0"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  <a:endParaRPr lang="en-US" sz="28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48989" marR="0" lvl="0" indent="-4489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do your leaders model </a:t>
            </a: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honesty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about their fears, failures, and daring dreams?</a:t>
            </a:r>
          </a:p>
          <a:p>
            <a:pPr marL="448989" marR="0" lvl="0" indent="-4489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methods do leaders use to solicit a </a:t>
            </a: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diversity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of ideas before making key decisions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  <a:endParaRPr lang="en-US" sz="28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5" name="Picture 4" descr="text-fin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875" y="8873929"/>
            <a:ext cx="3340100" cy="609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>
            <a:off x="2406240" y="753712"/>
            <a:ext cx="8288759" cy="1785917"/>
          </a:xfrm>
          <a:prstGeom prst="rect">
            <a:avLst/>
          </a:prstGeom>
          <a:noFill/>
          <a:ln w="63500" cap="flat" cmpd="sng">
            <a:solidFill>
              <a:srgbClr val="66CCCC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Font typeface="Helvetica Neue"/>
              <a:buNone/>
            </a:pPr>
            <a:endParaRPr sz="36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4942"/>
              </a:buClr>
              <a:buSzPct val="25000"/>
              <a:buFont typeface="Helvetica Neue"/>
              <a:buNone/>
            </a:pPr>
            <a:r>
              <a:rPr lang="en-US" sz="3800" b="1" i="0" u="none" strike="noStrike" cap="none">
                <a:solidFill>
                  <a:srgbClr val="D8494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Operations</a:t>
            </a:r>
          </a:p>
        </p:txBody>
      </p:sp>
      <p:sp>
        <p:nvSpPr>
          <p:cNvPr id="149" name="Shape 149"/>
          <p:cNvSpPr/>
          <p:nvPr/>
        </p:nvSpPr>
        <p:spPr>
          <a:xfrm>
            <a:off x="2375196" y="2943365"/>
            <a:ext cx="8350848" cy="44196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lang="en-US" sz="2800" b="0" i="0" u="sng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Evolve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adaptive structure and process.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</a:pPr>
            <a:endParaRPr sz="36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48989" indent="-448989"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dirty="0">
                <a:latin typeface="Helvetica Neue"/>
                <a:ea typeface="Helvetica Neue"/>
                <a:cs typeface="Helvetica Neue"/>
                <a:sym typeface="Helvetica Neue"/>
              </a:rPr>
              <a:t>What strict rules can you change instead into guiding </a:t>
            </a:r>
            <a:r>
              <a:rPr lang="en-US" sz="2800" u="sng" dirty="0">
                <a:latin typeface="Helvetica Neue"/>
                <a:ea typeface="Helvetica Neue"/>
                <a:cs typeface="Helvetica Neue"/>
                <a:sym typeface="Helvetica Neue"/>
              </a:rPr>
              <a:t>principles</a:t>
            </a:r>
            <a:r>
              <a:rPr lang="en-US" sz="2800" dirty="0"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</a:p>
          <a:p>
            <a:pPr marL="448989" marR="0" lvl="0" indent="-4489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will you incorporate a </a:t>
            </a: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scenarios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approach into your goal-setting</a:t>
            </a:r>
            <a:r>
              <a:rPr lang="en-US" sz="28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</a:p>
          <a:p>
            <a:pPr marL="448989" marR="0" lvl="0" indent="-4489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b="0" i="0" u="none" strike="noStrike" cap="none" dirty="0" smtClean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Which 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features of your structure can be removed as impediments to </a:t>
            </a: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agility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</a:p>
          <a:p>
            <a:pPr marL="448989" marR="0" lvl="0" indent="-44898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AutoNum type="arabicPeriod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do you allow for your </a:t>
            </a:r>
            <a:r>
              <a:rPr lang="en-US" sz="28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people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to be more than just a job description? </a:t>
            </a:r>
          </a:p>
        </p:txBody>
      </p:sp>
      <p:pic>
        <p:nvPicPr>
          <p:cNvPr id="5" name="Picture 4" descr="text-fina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875" y="8873929"/>
            <a:ext cx="3340100" cy="609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393</Words>
  <Application>Microsoft Macintosh PowerPoint</Application>
  <PresentationFormat>Custom</PresentationFormat>
  <Paragraphs>97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White</vt:lpstr>
      <vt:lpstr>PowerPoint Presentation</vt:lpstr>
      <vt:lpstr>PowerPoint Presentation</vt:lpstr>
      <vt:lpstr>21st Century</vt:lpstr>
      <vt:lpstr>“Classic” Transformational Leadership</vt:lpstr>
      <vt:lpstr>“New”Transformational Leadership</vt:lpstr>
      <vt:lpstr>A Discipline for Resilience</vt:lpstr>
      <vt:lpstr>PowerPoint Presentation</vt:lpstr>
      <vt:lpstr>PowerPoint Presentation</vt:lpstr>
      <vt:lpstr>PowerPoint Presentation</vt:lpstr>
      <vt:lpstr>A Discipline of Inquiry for Sustaining Resilience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Daniel Doucette</cp:lastModifiedBy>
  <cp:revision>124</cp:revision>
  <dcterms:modified xsi:type="dcterms:W3CDTF">2016-10-29T18:39:51Z</dcterms:modified>
</cp:coreProperties>
</file>