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5"/>
  </p:notesMasterIdLst>
  <p:handoutMasterIdLst>
    <p:handoutMasterId r:id="rId16"/>
  </p:handoutMasterIdLst>
  <p:sldIdLst>
    <p:sldId id="326" r:id="rId2"/>
    <p:sldId id="323" r:id="rId3"/>
    <p:sldId id="335" r:id="rId4"/>
    <p:sldId id="346" r:id="rId5"/>
    <p:sldId id="345" r:id="rId6"/>
    <p:sldId id="310" r:id="rId7"/>
    <p:sldId id="347" r:id="rId8"/>
    <p:sldId id="348" r:id="rId9"/>
    <p:sldId id="349" r:id="rId10"/>
    <p:sldId id="350" r:id="rId11"/>
    <p:sldId id="351" r:id="rId12"/>
    <p:sldId id="333" r:id="rId13"/>
    <p:sldId id="334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arina" initials="JF" lastIdx="2" clrIdx="0">
    <p:extLst>
      <p:ext uri="{19B8F6BF-5375-455C-9EA6-DF929625EA0E}">
        <p15:presenceInfo xmlns:p15="http://schemas.microsoft.com/office/powerpoint/2012/main" userId="S-1-5-21-1939873187-2113618696-1538882281-44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5" autoAdjust="0"/>
    <p:restoredTop sz="88323" autoAdjust="0"/>
  </p:normalViewPr>
  <p:slideViewPr>
    <p:cSldViewPr snapToGrid="0">
      <p:cViewPr varScale="1">
        <p:scale>
          <a:sx n="74" d="100"/>
          <a:sy n="74" d="100"/>
        </p:scale>
        <p:origin x="11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B3700-3851-4EE8-9672-C14B5ACF79F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9BF55-1C2A-4D14-9A61-A63D3DBC3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5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324A1-A333-4334-ACB4-85AE93C4AC33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8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8AA93-1B58-493F-91CC-15FB2FAB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3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9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1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7858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6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7149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24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11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3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12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8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1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0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8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1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7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3F18-5561-49E4-8FC6-D2C6928DC98E}" type="datetimeFigureOut">
              <a:rPr lang="en-US" smtClean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3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bertoncini@insourceservices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insourceservice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ourceservices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14" y="614195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21165" y="1828393"/>
            <a:ext cx="3049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9, 2016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9617" y="2885082"/>
            <a:ext cx="8324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“Assessing Your Financial Infrastructure”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0246" y="3836858"/>
            <a:ext cx="42475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 Bertoncini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Director, Finance Practice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83323" y="5728612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2016 Insource Services,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786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21923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45812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DONOR TRACKING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" y="1834817"/>
            <a:ext cx="8547681" cy="2777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Donor = Customer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2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Jobs to track multiple grants from same donor separately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24236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21923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48135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BUDGETING/REPORTING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0269" y="1441470"/>
            <a:ext cx="8547681" cy="4932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budgeting options when using Class and Job features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2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 &amp; Loss by Class reporting</a:t>
            </a:r>
          </a:p>
          <a:p>
            <a:pPr marL="342900" lvl="1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 &amp; Loss by Job reporting</a:t>
            </a:r>
          </a:p>
          <a:p>
            <a:pPr marL="342900" lvl="1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Produce more meaningful information on a recurring basis to allow for informed decisions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18741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923" y="620635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1454" y="1452949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2700" b="1" dirty="0"/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9525" y="3114852"/>
            <a:ext cx="150495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45" y="6244990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70165" y="2226544"/>
            <a:ext cx="5203669" cy="2739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 Bertoncini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Director, Finance Practice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cbertoncini@insourceservices.com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781-374-5119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www.insourceservices.com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2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14" y="6240935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71218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SERVICES, INC.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910138"/>
            <a:ext cx="8272040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Finance, HR, and IT Consulting Firm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in MA and New Hampshire</a:t>
            </a:r>
          </a:p>
          <a:p>
            <a:pPr lvl="1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Insource, we believe that HR, Finance and IT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</a:p>
          <a:p>
            <a:pPr algn="ctr"/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www.insourceservices.com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8756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44990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71218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SERVICES, INC.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724925"/>
            <a:ext cx="827204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do: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department outsourcing; generally part-time and long term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la carte” services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Trainings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Project/Interim assignment</a:t>
            </a:r>
          </a:p>
          <a:p>
            <a:pPr lvl="1"/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we do it: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 to understand client businesses and missions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Experienced, expert senior account leaders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team with multiple skill levels; work is performed at the most cost-effective level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50 employees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endParaRPr lang="en-US" sz="2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7" y="6232112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24712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WILL COVER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515" y="1928809"/>
            <a:ext cx="82997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up QuickBooks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 of Accounts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Tracking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Donor Tracking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Budgeting/Reporting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974" y="2819803"/>
            <a:ext cx="22479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2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02210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 QUESTION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7004" y="2081187"/>
            <a:ext cx="82997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 of you currently use QuickBooks?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7004" y="2896841"/>
            <a:ext cx="77427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answered yes, do you use the desktop version or QuickBooks online?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5783" y="4298536"/>
            <a:ext cx="23622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38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21923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593662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UP A QUICKBOOKS FILE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" y="1834817"/>
            <a:ext cx="8547681" cy="228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admin and create users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2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“Must use” preferences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80140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21923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98147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 OF ACCOUNTS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" y="1834817"/>
            <a:ext cx="8547681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Simplify but don’t limit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2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Meaningful</a:t>
            </a:r>
          </a:p>
          <a:p>
            <a:pPr marL="342900" lvl="1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Collapsible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/>
          </a:p>
          <a:p>
            <a:endParaRPr lang="en-US" sz="135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9015" y="2389568"/>
            <a:ext cx="193357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7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02210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 QUESTION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5179" y="2487015"/>
            <a:ext cx="82997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reviews financial reports at your organization?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7100" y="3605212"/>
            <a:ext cx="220980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21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21923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99673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TRACKING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" y="1834817"/>
            <a:ext cx="8547681" cy="314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= Department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2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Facets to Program Reporting Capabilities</a:t>
            </a:r>
          </a:p>
          <a:p>
            <a:pPr marL="342900" lvl="1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Collapsible and Drill Down Features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05288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2837</TotalTime>
  <Words>283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Insource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Ethos History Timeline</dc:title>
  <dc:creator>Jessica Farina</dc:creator>
  <cp:lastModifiedBy>Tracy Poliseno</cp:lastModifiedBy>
  <cp:revision>193</cp:revision>
  <cp:lastPrinted>2014-09-22T20:11:59Z</cp:lastPrinted>
  <dcterms:created xsi:type="dcterms:W3CDTF">2014-05-14T18:30:45Z</dcterms:created>
  <dcterms:modified xsi:type="dcterms:W3CDTF">2016-11-08T15:51:25Z</dcterms:modified>
</cp:coreProperties>
</file>