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6" r:id="rId2"/>
    <p:sldId id="259" r:id="rId3"/>
    <p:sldId id="257" r:id="rId4"/>
    <p:sldId id="266" r:id="rId5"/>
    <p:sldId id="265" r:id="rId6"/>
    <p:sldId id="272" r:id="rId7"/>
    <p:sldId id="262" r:id="rId8"/>
    <p:sldId id="263" r:id="rId9"/>
    <p:sldId id="264" r:id="rId10"/>
    <p:sldId id="267" r:id="rId11"/>
    <p:sldId id="271" r:id="rId12"/>
    <p:sldId id="261" r:id="rId13"/>
    <p:sldId id="268" r:id="rId14"/>
    <p:sldId id="269" r:id="rId15"/>
    <p:sldId id="258" r:id="rId16"/>
    <p:sldId id="274" r:id="rId17"/>
    <p:sldId id="260" r:id="rId18"/>
    <p:sldId id="27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8" autoAdjust="0"/>
    <p:restoredTop sz="77159" autoAdjust="0"/>
  </p:normalViewPr>
  <p:slideViewPr>
    <p:cSldViewPr snapToGrid="0">
      <p:cViewPr varScale="1">
        <p:scale>
          <a:sx n="54" d="100"/>
          <a:sy n="54" d="100"/>
        </p:scale>
        <p:origin x="10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8ADDE5-839D-4267-937F-078E465F60B4}" type="datetimeFigureOut">
              <a:rPr lang="en-US" smtClean="0"/>
              <a:t>10/19/2015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37AE14-0133-47F4-B289-78D9E1393853}" type="slidenum">
              <a:rPr lang="en-US" smtClean="0"/>
              <a:t>‹#›</a:t>
            </a:fld>
            <a:endParaRPr lang="en-US"/>
          </a:p>
        </p:txBody>
      </p:sp>
    </p:spTree>
    <p:extLst>
      <p:ext uri="{BB962C8B-B14F-4D97-AF65-F5344CB8AC3E}">
        <p14:creationId xmlns:p14="http://schemas.microsoft.com/office/powerpoint/2010/main" val="10303261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Materials:  sticky</a:t>
            </a:r>
            <a:r>
              <a:rPr lang="en-US" baseline="0" dirty="0" smtClean="0"/>
              <a:t> poster paper, markers, table tents with 4 sets of #s 1-6</a:t>
            </a:r>
          </a:p>
          <a:p>
            <a:endParaRPr lang="en-US" baseline="0" dirty="0" smtClean="0"/>
          </a:p>
          <a:p>
            <a:r>
              <a:rPr lang="en-US" baseline="0" dirty="0" smtClean="0"/>
              <a:t>To do: bullet notes for what to cover quickly in my story that highlight topics.  Add slide with fam photo.  Write out timing.</a:t>
            </a:r>
            <a:endParaRPr lang="en-US" dirty="0"/>
          </a:p>
        </p:txBody>
      </p:sp>
      <p:sp>
        <p:nvSpPr>
          <p:cNvPr id="4" name="Slide Number Placeholder 3"/>
          <p:cNvSpPr>
            <a:spLocks noGrp="1"/>
          </p:cNvSpPr>
          <p:nvPr>
            <p:ph type="sldNum" sz="quarter" idx="10"/>
          </p:nvPr>
        </p:nvSpPr>
        <p:spPr/>
        <p:txBody>
          <a:bodyPr/>
          <a:lstStyle/>
          <a:p>
            <a:fld id="{2837AE14-0133-47F4-B289-78D9E1393853}" type="slidenum">
              <a:rPr lang="en-US" smtClean="0"/>
              <a:t>1</a:t>
            </a:fld>
            <a:endParaRPr lang="en-US"/>
          </a:p>
        </p:txBody>
      </p:sp>
    </p:spTree>
    <p:extLst>
      <p:ext uri="{BB962C8B-B14F-4D97-AF65-F5344CB8AC3E}">
        <p14:creationId xmlns:p14="http://schemas.microsoft.com/office/powerpoint/2010/main" val="1103079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37AE14-0133-47F4-B289-78D9E1393853}" type="slidenum">
              <a:rPr lang="en-US" smtClean="0"/>
              <a:t>3</a:t>
            </a:fld>
            <a:endParaRPr lang="en-US"/>
          </a:p>
        </p:txBody>
      </p:sp>
    </p:spTree>
    <p:extLst>
      <p:ext uri="{BB962C8B-B14F-4D97-AF65-F5344CB8AC3E}">
        <p14:creationId xmlns:p14="http://schemas.microsoft.com/office/powerpoint/2010/main" val="3752682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Insert fam photo</a:t>
            </a:r>
            <a:endParaRPr lang="en-US" dirty="0"/>
          </a:p>
        </p:txBody>
      </p:sp>
      <p:sp>
        <p:nvSpPr>
          <p:cNvPr id="4" name="Slide Number Placeholder 3"/>
          <p:cNvSpPr>
            <a:spLocks noGrp="1"/>
          </p:cNvSpPr>
          <p:nvPr>
            <p:ph type="sldNum" sz="quarter" idx="10"/>
          </p:nvPr>
        </p:nvSpPr>
        <p:spPr/>
        <p:txBody>
          <a:bodyPr/>
          <a:lstStyle/>
          <a:p>
            <a:fld id="{2837AE14-0133-47F4-B289-78D9E1393853}" type="slidenum">
              <a:rPr lang="en-US" smtClean="0"/>
              <a:t>4</a:t>
            </a:fld>
            <a:endParaRPr lang="en-US"/>
          </a:p>
        </p:txBody>
      </p:sp>
    </p:spTree>
    <p:extLst>
      <p:ext uri="{BB962C8B-B14F-4D97-AF65-F5344CB8AC3E}">
        <p14:creationId xmlns:p14="http://schemas.microsoft.com/office/powerpoint/2010/main" val="4161934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37AE14-0133-47F4-B289-78D9E1393853}" type="slidenum">
              <a:rPr lang="en-US" smtClean="0"/>
              <a:t>6</a:t>
            </a:fld>
            <a:endParaRPr lang="en-US"/>
          </a:p>
        </p:txBody>
      </p:sp>
    </p:spTree>
    <p:extLst>
      <p:ext uri="{BB962C8B-B14F-4D97-AF65-F5344CB8AC3E}">
        <p14:creationId xmlns:p14="http://schemas.microsoft.com/office/powerpoint/2010/main" val="1099476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most successful people look for and build</a:t>
            </a:r>
            <a:r>
              <a:rPr lang="en-US" baseline="0" dirty="0" smtClean="0"/>
              <a:t> networks, everyone else looks for work.</a:t>
            </a:r>
            <a:endParaRPr lang="en-US" dirty="0"/>
          </a:p>
        </p:txBody>
      </p:sp>
      <p:sp>
        <p:nvSpPr>
          <p:cNvPr id="4" name="Slide Number Placeholder 3"/>
          <p:cNvSpPr>
            <a:spLocks noGrp="1"/>
          </p:cNvSpPr>
          <p:nvPr>
            <p:ph type="sldNum" sz="quarter" idx="10"/>
          </p:nvPr>
        </p:nvSpPr>
        <p:spPr/>
        <p:txBody>
          <a:bodyPr/>
          <a:lstStyle/>
          <a:p>
            <a:fld id="{2837AE14-0133-47F4-B289-78D9E1393853}" type="slidenum">
              <a:rPr lang="en-US" smtClean="0"/>
              <a:t>10</a:t>
            </a:fld>
            <a:endParaRPr lang="en-US"/>
          </a:p>
        </p:txBody>
      </p:sp>
    </p:spTree>
    <p:extLst>
      <p:ext uri="{BB962C8B-B14F-4D97-AF65-F5344CB8AC3E}">
        <p14:creationId xmlns:p14="http://schemas.microsoft.com/office/powerpoint/2010/main" val="452011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2837AE14-0133-47F4-B289-78D9E1393853}" type="slidenum">
              <a:rPr lang="en-US" smtClean="0"/>
              <a:t>11</a:t>
            </a:fld>
            <a:endParaRPr lang="en-US"/>
          </a:p>
        </p:txBody>
      </p:sp>
    </p:spTree>
    <p:extLst>
      <p:ext uri="{BB962C8B-B14F-4D97-AF65-F5344CB8AC3E}">
        <p14:creationId xmlns:p14="http://schemas.microsoft.com/office/powerpoint/2010/main" val="2276778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37AE14-0133-47F4-B289-78D9E1393853}" type="slidenum">
              <a:rPr lang="en-US" smtClean="0"/>
              <a:t>13</a:t>
            </a:fld>
            <a:endParaRPr lang="en-US"/>
          </a:p>
        </p:txBody>
      </p:sp>
    </p:spTree>
    <p:extLst>
      <p:ext uri="{BB962C8B-B14F-4D97-AF65-F5344CB8AC3E}">
        <p14:creationId xmlns:p14="http://schemas.microsoft.com/office/powerpoint/2010/main" val="6548481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Pioneered by the Center for Creative Leadership and based on 30 years of study of how executives learn to lead, it rests on the belief that leadership is learned through doing. There's plenty of evidence to support that belief, including a study by the Corporate Leadership Council that concluded that </a:t>
            </a:r>
            <a:r>
              <a:rPr lang="en-US" b="1" u="sng" dirty="0" smtClean="0"/>
              <a:t>on-the-job learning has three times more impact on employee performance than formal training.¹</a:t>
            </a:r>
          </a:p>
          <a:p>
            <a:r>
              <a:rPr lang="en-US" dirty="0" smtClean="0"/>
              <a:t>As the 70-20-10 name implies, the learning model calls for 70 percent of development to consist of on-the-job learning, supported by 20 percent coaching and mentoring, and 10 percent classroom training. The model has spread widely in the corporate and nonprofit worlds, with various organizations putting their own imprint on it.</a:t>
            </a:r>
          </a:p>
          <a:p>
            <a:r>
              <a:rPr lang="en-US" sz="1200" b="0" i="0" u="none" strike="noStrike" kern="1200" baseline="0" dirty="0" smtClean="0">
                <a:solidFill>
                  <a:schemeClr val="tx1"/>
                </a:solidFill>
                <a:latin typeface="+mn-lt"/>
                <a:ea typeface="+mn-ea"/>
                <a:cs typeface="+mn-cs"/>
              </a:rPr>
              <a:t>The 70-20-10 model's three components reinforce one another, adding up to a whole that's</a:t>
            </a:r>
          </a:p>
          <a:p>
            <a:r>
              <a:rPr lang="en-US" sz="1200" b="0" i="0" u="none" strike="noStrike" kern="1200" baseline="0" dirty="0" smtClean="0">
                <a:solidFill>
                  <a:schemeClr val="tx1"/>
                </a:solidFill>
                <a:latin typeface="+mn-lt"/>
                <a:ea typeface="+mn-ea"/>
                <a:cs typeface="+mn-cs"/>
              </a:rPr>
              <a:t>greater than the sum of its parts. The model builds on research showing that </a:t>
            </a:r>
            <a:r>
              <a:rPr lang="en-US" sz="1200" b="1" i="0" u="none" strike="noStrike" kern="1200" baseline="0" dirty="0" smtClean="0">
                <a:solidFill>
                  <a:schemeClr val="tx1"/>
                </a:solidFill>
                <a:latin typeface="+mn-lt"/>
                <a:ea typeface="+mn-ea"/>
                <a:cs typeface="+mn-cs"/>
              </a:rPr>
              <a:t>human beings</a:t>
            </a:r>
          </a:p>
          <a:p>
            <a:r>
              <a:rPr lang="en-US" sz="1200" b="1" i="0" u="none" strike="noStrike" kern="1200" baseline="0" dirty="0" smtClean="0">
                <a:solidFill>
                  <a:schemeClr val="tx1"/>
                </a:solidFill>
                <a:latin typeface="+mn-lt"/>
                <a:ea typeface="+mn-ea"/>
                <a:cs typeface="+mn-cs"/>
              </a:rPr>
              <a:t>retain information most effectively when they gain it in a practical context</a:t>
            </a:r>
            <a:r>
              <a:rPr lang="en-US" sz="1200" b="0" i="0" u="none" strike="noStrike" kern="1200" baseline="0" dirty="0" smtClean="0">
                <a:solidFill>
                  <a:schemeClr val="tx1"/>
                </a:solidFill>
                <a:latin typeface="+mn-lt"/>
                <a:ea typeface="+mn-ea"/>
                <a:cs typeface="+mn-cs"/>
              </a:rPr>
              <a:t>. </a:t>
            </a:r>
            <a:r>
              <a:rPr lang="en-US" sz="1200" b="0" i="0" u="sng" strike="noStrike" kern="1200" baseline="0" dirty="0" smtClean="0">
                <a:solidFill>
                  <a:schemeClr val="tx1"/>
                </a:solidFill>
                <a:latin typeface="+mn-lt"/>
                <a:ea typeface="+mn-ea"/>
                <a:cs typeface="+mn-cs"/>
              </a:rPr>
              <a:t>Learning is even more</a:t>
            </a:r>
          </a:p>
          <a:p>
            <a:r>
              <a:rPr lang="en-US" sz="1200" b="0" i="0" u="sng" strike="noStrike" kern="1200" baseline="0" dirty="0" smtClean="0">
                <a:solidFill>
                  <a:schemeClr val="tx1"/>
                </a:solidFill>
                <a:latin typeface="+mn-lt"/>
                <a:ea typeface="+mn-ea"/>
                <a:cs typeface="+mn-cs"/>
              </a:rPr>
              <a:t>powerful when the lessons of experience are reinforced through informal discussion with people</a:t>
            </a:r>
          </a:p>
          <a:p>
            <a:r>
              <a:rPr lang="en-US" sz="1200" b="0" i="0" u="sng" strike="noStrike" kern="1200" baseline="0" dirty="0" smtClean="0">
                <a:solidFill>
                  <a:schemeClr val="tx1"/>
                </a:solidFill>
                <a:latin typeface="+mn-lt"/>
                <a:ea typeface="+mn-ea"/>
                <a:cs typeface="+mn-cs"/>
              </a:rPr>
              <a:t>who have performed similar work</a:t>
            </a:r>
            <a:r>
              <a:rPr lang="en-US" sz="1200" b="0" i="0" u="none" strike="noStrike" kern="1200" baseline="0" dirty="0" smtClean="0">
                <a:solidFill>
                  <a:schemeClr val="tx1"/>
                </a:solidFill>
                <a:latin typeface="+mn-lt"/>
                <a:ea typeface="+mn-ea"/>
                <a:cs typeface="+mn-cs"/>
              </a:rPr>
              <a:t>. These veterans can point out common pitfalls, offer practical</a:t>
            </a:r>
          </a:p>
          <a:p>
            <a:r>
              <a:rPr lang="en-US" sz="1200" b="0" i="0" u="none" strike="noStrike" kern="1200" baseline="0" dirty="0" smtClean="0">
                <a:solidFill>
                  <a:schemeClr val="tx1"/>
                </a:solidFill>
                <a:latin typeface="+mn-lt"/>
                <a:ea typeface="+mn-ea"/>
                <a:cs typeface="+mn-cs"/>
              </a:rPr>
              <a:t>advice, and help steer the learner away from bad habits.</a:t>
            </a:r>
            <a:endParaRPr lang="en-US" dirty="0" smtClean="0"/>
          </a:p>
          <a:p>
            <a:endParaRPr lang="en-US" dirty="0"/>
          </a:p>
        </p:txBody>
      </p:sp>
      <p:sp>
        <p:nvSpPr>
          <p:cNvPr id="4" name="Slide Number Placeholder 3"/>
          <p:cNvSpPr>
            <a:spLocks noGrp="1"/>
          </p:cNvSpPr>
          <p:nvPr>
            <p:ph type="sldNum" sz="quarter" idx="10"/>
          </p:nvPr>
        </p:nvSpPr>
        <p:spPr/>
        <p:txBody>
          <a:bodyPr/>
          <a:lstStyle/>
          <a:p>
            <a:fld id="{2837AE14-0133-47F4-B289-78D9E1393853}" type="slidenum">
              <a:rPr lang="en-US" smtClean="0"/>
              <a:t>14</a:t>
            </a:fld>
            <a:endParaRPr lang="en-US"/>
          </a:p>
        </p:txBody>
      </p:sp>
    </p:spTree>
    <p:extLst>
      <p:ext uri="{BB962C8B-B14F-4D97-AF65-F5344CB8AC3E}">
        <p14:creationId xmlns:p14="http://schemas.microsoft.com/office/powerpoint/2010/main" val="38558699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37AE14-0133-47F4-B289-78D9E1393853}" type="slidenum">
              <a:rPr lang="en-US" smtClean="0"/>
              <a:t>16</a:t>
            </a:fld>
            <a:endParaRPr lang="en-US"/>
          </a:p>
        </p:txBody>
      </p:sp>
    </p:spTree>
    <p:extLst>
      <p:ext uri="{BB962C8B-B14F-4D97-AF65-F5344CB8AC3E}">
        <p14:creationId xmlns:p14="http://schemas.microsoft.com/office/powerpoint/2010/main" val="2940709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10/19/2015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Microsoft_Excel_97-2003_Worksheet1.xls"/></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6320" y="1542196"/>
            <a:ext cx="9668429" cy="1962726"/>
          </a:xfrm>
        </p:spPr>
        <p:txBody>
          <a:bodyPr/>
          <a:lstStyle/>
          <a:p>
            <a:pPr algn="ctr"/>
            <a:r>
              <a:rPr lang="en-US" sz="4000" dirty="0">
                <a:solidFill>
                  <a:schemeClr val="accent2"/>
                </a:solidFill>
              </a:rPr>
              <a:t>Emerging Leaders: </a:t>
            </a:r>
            <a:r>
              <a:rPr lang="en-US" sz="4000" dirty="0" smtClean="0">
                <a:solidFill>
                  <a:schemeClr val="accent2"/>
                </a:solidFill>
              </a:rPr>
              <a:t/>
            </a:r>
            <a:br>
              <a:rPr lang="en-US" sz="4000" dirty="0" smtClean="0">
                <a:solidFill>
                  <a:schemeClr val="accent2"/>
                </a:solidFill>
              </a:rPr>
            </a:br>
            <a:r>
              <a:rPr lang="en-US" sz="4000" dirty="0" smtClean="0">
                <a:solidFill>
                  <a:schemeClr val="accent2"/>
                </a:solidFill>
              </a:rPr>
              <a:t>Navigating </a:t>
            </a:r>
            <a:r>
              <a:rPr lang="en-US" sz="4000" dirty="0">
                <a:solidFill>
                  <a:schemeClr val="accent2"/>
                </a:solidFill>
              </a:rPr>
              <a:t>Challenges </a:t>
            </a:r>
            <a:r>
              <a:rPr lang="en-US" sz="4000" dirty="0" smtClean="0">
                <a:solidFill>
                  <a:schemeClr val="accent2"/>
                </a:solidFill>
              </a:rPr>
              <a:t>&amp; Opportunities </a:t>
            </a:r>
            <a:br>
              <a:rPr lang="en-US" sz="4000" dirty="0" smtClean="0">
                <a:solidFill>
                  <a:schemeClr val="accent2"/>
                </a:solidFill>
              </a:rPr>
            </a:br>
            <a:r>
              <a:rPr lang="en-US" sz="4000" dirty="0" smtClean="0">
                <a:solidFill>
                  <a:schemeClr val="accent2"/>
                </a:solidFill>
              </a:rPr>
              <a:t>for </a:t>
            </a:r>
            <a:r>
              <a:rPr lang="en-US" sz="4000" dirty="0">
                <a:solidFill>
                  <a:schemeClr val="accent2"/>
                </a:solidFill>
              </a:rPr>
              <a:t>a Thriving Nonprofit Career</a:t>
            </a:r>
          </a:p>
        </p:txBody>
      </p:sp>
      <p:sp>
        <p:nvSpPr>
          <p:cNvPr id="3" name="Subtitle 2"/>
          <p:cNvSpPr>
            <a:spLocks noGrp="1"/>
          </p:cNvSpPr>
          <p:nvPr>
            <p:ph type="subTitle" idx="1"/>
          </p:nvPr>
        </p:nvSpPr>
        <p:spPr/>
        <p:txBody>
          <a:bodyPr>
            <a:normAutofit lnSpcReduction="10000"/>
          </a:bodyPr>
          <a:lstStyle/>
          <a:p>
            <a:pPr algn="ctr"/>
            <a:r>
              <a:rPr lang="en-US" dirty="0" smtClean="0"/>
              <a:t>Presented by: Colby </a:t>
            </a:r>
            <a:r>
              <a:rPr lang="en-US" dirty="0" err="1" smtClean="0"/>
              <a:t>Swettberg</a:t>
            </a:r>
            <a:endParaRPr lang="en-US" dirty="0" smtClean="0"/>
          </a:p>
          <a:p>
            <a:pPr algn="ctr"/>
            <a:r>
              <a:rPr lang="en-US" dirty="0" smtClean="0"/>
              <a:t>Chief Executive Officer</a:t>
            </a:r>
          </a:p>
          <a:p>
            <a:pPr algn="ctr"/>
            <a:r>
              <a:rPr lang="en-US" dirty="0" smtClean="0"/>
              <a:t>Silver Lining Mentoring</a:t>
            </a:r>
            <a:endParaRPr lang="en-US" dirty="0"/>
          </a:p>
        </p:txBody>
      </p:sp>
    </p:spTree>
    <p:extLst>
      <p:ext uri="{BB962C8B-B14F-4D97-AF65-F5344CB8AC3E}">
        <p14:creationId xmlns:p14="http://schemas.microsoft.com/office/powerpoint/2010/main" val="29302608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your Network &amp; Professional Development Opportunities</a:t>
            </a:r>
            <a:endParaRPr lang="en-US" dirty="0"/>
          </a:p>
        </p:txBody>
      </p:sp>
      <p:pic>
        <p:nvPicPr>
          <p:cNvPr id="3076" name="Picture 4" descr="http://eb-blog-bloguk.s3.amazonaws.com/wp-content/uploads/shutterstock_197725703-730x56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90166" y="1917941"/>
            <a:ext cx="6337860" cy="49400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43816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Networking Tips</a:t>
            </a:r>
            <a:endParaRPr lang="en-US" dirty="0"/>
          </a:p>
        </p:txBody>
      </p:sp>
      <p:sp>
        <p:nvSpPr>
          <p:cNvPr id="3" name="Content Placeholder 2"/>
          <p:cNvSpPr>
            <a:spLocks noGrp="1"/>
          </p:cNvSpPr>
          <p:nvPr>
            <p:ph idx="1"/>
          </p:nvPr>
        </p:nvSpPr>
        <p:spPr>
          <a:xfrm>
            <a:off x="677334" y="1721225"/>
            <a:ext cx="8596668" cy="4607858"/>
          </a:xfrm>
        </p:spPr>
        <p:txBody>
          <a:bodyPr>
            <a:normAutofit/>
          </a:bodyPr>
          <a:lstStyle/>
          <a:p>
            <a:r>
              <a:rPr lang="en-US" b="1" u="sng" dirty="0" smtClean="0"/>
              <a:t>Be helpful </a:t>
            </a:r>
            <a:r>
              <a:rPr lang="en-US" dirty="0" smtClean="0"/>
              <a:t>- </a:t>
            </a:r>
            <a:r>
              <a:rPr lang="en-US" dirty="0"/>
              <a:t>Share your expertise and ideas. Share information. Promote your network’s work and accomplishments. Be a connector</a:t>
            </a:r>
            <a:r>
              <a:rPr lang="en-US" dirty="0" smtClean="0"/>
              <a:t>.</a:t>
            </a:r>
          </a:p>
          <a:p>
            <a:r>
              <a:rPr lang="en-US" b="1" u="sng" dirty="0" smtClean="0"/>
              <a:t>Listen</a:t>
            </a:r>
            <a:r>
              <a:rPr lang="en-US" dirty="0" smtClean="0"/>
              <a:t> - </a:t>
            </a:r>
            <a:r>
              <a:rPr lang="en-US" dirty="0"/>
              <a:t>People love to talk about themselves and appreciate when you take a genuine interest in what they have to </a:t>
            </a:r>
            <a:r>
              <a:rPr lang="en-US" dirty="0" smtClean="0"/>
              <a:t>say</a:t>
            </a:r>
            <a:r>
              <a:rPr lang="en-US" dirty="0"/>
              <a:t>. </a:t>
            </a:r>
            <a:endParaRPr lang="en-US" dirty="0" smtClean="0"/>
          </a:p>
          <a:p>
            <a:r>
              <a:rPr lang="en-US" b="1" u="sng" dirty="0" smtClean="0"/>
              <a:t>Build a reputation </a:t>
            </a:r>
            <a:r>
              <a:rPr lang="en-US" dirty="0" smtClean="0"/>
              <a:t>- By </a:t>
            </a:r>
            <a:r>
              <a:rPr lang="en-US" dirty="0"/>
              <a:t>building a reputation as someone who is talented, helpful, and valuable, people will be more motivated to meet you and stay in touch with you</a:t>
            </a:r>
            <a:r>
              <a:rPr lang="en-US" dirty="0" smtClean="0"/>
              <a:t>.</a:t>
            </a:r>
          </a:p>
          <a:p>
            <a:r>
              <a:rPr lang="en-US" b="1" u="sng" dirty="0" smtClean="0"/>
              <a:t>Be intentional </a:t>
            </a:r>
            <a:r>
              <a:rPr lang="en-US" dirty="0" smtClean="0"/>
              <a:t>- </a:t>
            </a:r>
            <a:r>
              <a:rPr lang="en-US" dirty="0"/>
              <a:t>Go where the people you want to meet hang out both online and offline. Interact with people and build rapport.</a:t>
            </a:r>
            <a:endParaRPr lang="en-US" dirty="0" smtClean="0"/>
          </a:p>
          <a:p>
            <a:r>
              <a:rPr lang="en-US" b="1" u="sng" dirty="0" smtClean="0"/>
              <a:t>Follow up </a:t>
            </a:r>
            <a:r>
              <a:rPr lang="en-US" dirty="0" smtClean="0"/>
              <a:t>- Be the person who follows up promptly with a thank you (note or email) and deliver on any promises or offers you made.  Stay in touch with people you like!</a:t>
            </a:r>
          </a:p>
          <a:p>
            <a:pPr marL="0" indent="0" algn="r">
              <a:buNone/>
            </a:pPr>
            <a:r>
              <a:rPr lang="en-US" sz="1100" dirty="0" smtClean="0">
                <a:solidFill>
                  <a:schemeClr val="tx1"/>
                </a:solidFill>
              </a:rPr>
              <a:t>Source: 10 </a:t>
            </a:r>
            <a:r>
              <a:rPr lang="en-US" sz="1100" dirty="0">
                <a:solidFill>
                  <a:schemeClr val="tx1"/>
                </a:solidFill>
              </a:rPr>
              <a:t>Business Networking Tips: Grow Your Professional Network </a:t>
            </a:r>
            <a:r>
              <a:rPr lang="en-US" sz="1100" dirty="0" smtClean="0">
                <a:solidFill>
                  <a:schemeClr val="tx1"/>
                </a:solidFill>
              </a:rPr>
              <a:t>By Mike </a:t>
            </a:r>
            <a:r>
              <a:rPr lang="en-US" sz="1100" dirty="0" err="1" smtClean="0">
                <a:solidFill>
                  <a:schemeClr val="tx1"/>
                </a:solidFill>
              </a:rPr>
              <a:t>Fishbein</a:t>
            </a:r>
            <a:endParaRPr lang="en-US" sz="1100" dirty="0">
              <a:solidFill>
                <a:schemeClr val="tx1"/>
              </a:solidFill>
            </a:endParaRPr>
          </a:p>
          <a:p>
            <a:pPr marL="0" indent="0" algn="r">
              <a:buNone/>
            </a:pPr>
            <a:endParaRPr lang="en-US" dirty="0"/>
          </a:p>
        </p:txBody>
      </p:sp>
    </p:spTree>
    <p:extLst>
      <p:ext uri="{BB962C8B-B14F-4D97-AF65-F5344CB8AC3E}">
        <p14:creationId xmlns:p14="http://schemas.microsoft.com/office/powerpoint/2010/main" val="27501976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 Your Personal Board of Directors</a:t>
            </a:r>
            <a:endParaRPr lang="en-US" dirty="0"/>
          </a:p>
        </p:txBody>
      </p:sp>
      <p:sp>
        <p:nvSpPr>
          <p:cNvPr id="3" name="Content Placeholder 2"/>
          <p:cNvSpPr>
            <a:spLocks noGrp="1"/>
          </p:cNvSpPr>
          <p:nvPr>
            <p:ph idx="1"/>
          </p:nvPr>
        </p:nvSpPr>
        <p:spPr/>
        <p:txBody>
          <a:bodyPr>
            <a:normAutofit/>
          </a:bodyPr>
          <a:lstStyle/>
          <a:p>
            <a:r>
              <a:rPr lang="en-US" sz="2400" dirty="0" smtClean="0"/>
              <a:t>If you were to create a personal board of directors, what types of people would you like to have on your board?</a:t>
            </a:r>
          </a:p>
          <a:p>
            <a:r>
              <a:rPr lang="en-US" sz="2400" dirty="0" smtClean="0"/>
              <a:t>Who specifically would you like to be on your board?</a:t>
            </a:r>
          </a:p>
          <a:p>
            <a:r>
              <a:rPr lang="en-US" sz="2400" dirty="0" smtClean="0"/>
              <a:t>How would you use your board?  </a:t>
            </a:r>
          </a:p>
          <a:p>
            <a:r>
              <a:rPr lang="en-US" sz="2400" dirty="0" smtClean="0"/>
              <a:t>What would you contribute to your board members?</a:t>
            </a:r>
          </a:p>
          <a:p>
            <a:pPr marL="0" indent="0" algn="r">
              <a:buNone/>
            </a:pPr>
            <a:r>
              <a:rPr lang="en-US" sz="1100" dirty="0" smtClean="0"/>
              <a:t>Credit: Bill George, </a:t>
            </a:r>
            <a:r>
              <a:rPr lang="en-US" sz="1100" u="sng" dirty="0" smtClean="0"/>
              <a:t>True North</a:t>
            </a:r>
            <a:endParaRPr lang="en-US" sz="1100" u="sng" dirty="0"/>
          </a:p>
        </p:txBody>
      </p:sp>
    </p:spTree>
    <p:extLst>
      <p:ext uri="{BB962C8B-B14F-4D97-AF65-F5344CB8AC3E}">
        <p14:creationId xmlns:p14="http://schemas.microsoft.com/office/powerpoint/2010/main" val="40135300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3379950" y="4943103"/>
            <a:ext cx="3191436" cy="2438144"/>
          </a:xfrm>
          <a:prstGeom prst="rect">
            <a:avLst/>
          </a:prstGeom>
        </p:spPr>
      </p:pic>
      <p:sp>
        <p:nvSpPr>
          <p:cNvPr id="2" name="Title 1"/>
          <p:cNvSpPr>
            <a:spLocks noGrp="1"/>
          </p:cNvSpPr>
          <p:nvPr>
            <p:ph type="title"/>
          </p:nvPr>
        </p:nvSpPr>
        <p:spPr/>
        <p:txBody>
          <a:bodyPr/>
          <a:lstStyle/>
          <a:p>
            <a:r>
              <a:rPr lang="en-US" dirty="0" smtClean="0"/>
              <a:t>Forging a Career Path &amp; Moving up</a:t>
            </a:r>
            <a:endParaRPr lang="en-US" dirty="0"/>
          </a:p>
        </p:txBody>
      </p:sp>
      <p:pic>
        <p:nvPicPr>
          <p:cNvPr id="4" name="Picture 3"/>
          <p:cNvPicPr>
            <a:picLocks noChangeAspect="1"/>
          </p:cNvPicPr>
          <p:nvPr/>
        </p:nvPicPr>
        <p:blipFill>
          <a:blip r:embed="rId4"/>
          <a:stretch>
            <a:fillRect/>
          </a:stretch>
        </p:blipFill>
        <p:spPr>
          <a:xfrm>
            <a:off x="1850427" y="1930400"/>
            <a:ext cx="6250482" cy="3138209"/>
          </a:xfrm>
          <a:prstGeom prst="rect">
            <a:avLst/>
          </a:prstGeom>
        </p:spPr>
      </p:pic>
    </p:spTree>
    <p:extLst>
      <p:ext uri="{BB962C8B-B14F-4D97-AF65-F5344CB8AC3E}">
        <p14:creationId xmlns:p14="http://schemas.microsoft.com/office/powerpoint/2010/main" val="3858446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0"/>
            <a:ext cx="7763434" cy="1320800"/>
          </a:xfrm>
        </p:spPr>
        <p:txBody>
          <a:bodyPr/>
          <a:lstStyle/>
          <a:p>
            <a:r>
              <a:rPr lang="en-US" dirty="0"/>
              <a:t>The 70-20-10 model of </a:t>
            </a:r>
            <a:r>
              <a:rPr lang="en-US" dirty="0" smtClean="0"/>
              <a:t>Leadership </a:t>
            </a:r>
            <a:r>
              <a:rPr lang="en-US" dirty="0"/>
              <a:t>Development</a:t>
            </a:r>
          </a:p>
        </p:txBody>
      </p:sp>
      <p:graphicFrame>
        <p:nvGraphicFramePr>
          <p:cNvPr id="6" name="Content Placeholder 6"/>
          <p:cNvGraphicFramePr>
            <a:graphicFrameLocks/>
          </p:cNvGraphicFramePr>
          <p:nvPr>
            <p:extLst>
              <p:ext uri="{D42A27DB-BD31-4B8C-83A1-F6EECF244321}">
                <p14:modId xmlns:p14="http://schemas.microsoft.com/office/powerpoint/2010/main" val="415371628"/>
              </p:ext>
            </p:extLst>
          </p:nvPr>
        </p:nvGraphicFramePr>
        <p:xfrm>
          <a:off x="373063" y="1930400"/>
          <a:ext cx="8715375" cy="4486275"/>
        </p:xfrm>
        <a:graphic>
          <a:graphicData uri="http://schemas.openxmlformats.org/presentationml/2006/ole">
            <mc:AlternateContent xmlns:mc="http://schemas.openxmlformats.org/markup-compatibility/2006">
              <mc:Choice xmlns:v="urn:schemas-microsoft-com:vml" Requires="v">
                <p:oleObj spid="_x0000_s2064" name="Worksheet" r:id="rId4" imgW="8239057" imgH="4362540" progId="Excel.Sheet.8">
                  <p:embed/>
                </p:oleObj>
              </mc:Choice>
              <mc:Fallback>
                <p:oleObj name="Worksheet" r:id="rId4" imgW="8239057" imgH="4362540" progId="Excel.Sheet.8">
                  <p:embed/>
                  <p:pic>
                    <p:nvPicPr>
                      <p:cNvPr id="0" name=""/>
                      <p:cNvPicPr>
                        <a:picLocks noGrp="1" noChangeArrowheads="1"/>
                      </p:cNvPicPr>
                      <p:nvPr/>
                    </p:nvPicPr>
                    <p:blipFill>
                      <a:blip r:embed="rId5"/>
                      <a:srcRect/>
                      <a:stretch>
                        <a:fillRect/>
                      </a:stretch>
                    </p:blipFill>
                    <p:spPr bwMode="auto">
                      <a:xfrm>
                        <a:off x="373063" y="1930400"/>
                        <a:ext cx="8715375" cy="4486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6095100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Guiding Questions for Small Groups</a:t>
            </a:r>
            <a:endParaRPr lang="en-US" dirty="0"/>
          </a:p>
        </p:txBody>
      </p:sp>
      <p:sp>
        <p:nvSpPr>
          <p:cNvPr id="3" name="Content Placeholder 2"/>
          <p:cNvSpPr>
            <a:spLocks noGrp="1"/>
          </p:cNvSpPr>
          <p:nvPr>
            <p:ph idx="1"/>
          </p:nvPr>
        </p:nvSpPr>
        <p:spPr/>
        <p:txBody>
          <a:bodyPr>
            <a:normAutofit/>
          </a:bodyPr>
          <a:lstStyle/>
          <a:p>
            <a:pPr>
              <a:buFont typeface="+mj-lt"/>
              <a:buAutoNum type="arabicPeriod"/>
            </a:pPr>
            <a:r>
              <a:rPr lang="en-US" sz="2400" dirty="0"/>
              <a:t>What's getting in the way of the next step in your career?</a:t>
            </a:r>
          </a:p>
          <a:p>
            <a:pPr>
              <a:buFont typeface="+mj-lt"/>
              <a:buAutoNum type="arabicPeriod"/>
            </a:pPr>
            <a:r>
              <a:rPr lang="en-US" sz="2400" dirty="0"/>
              <a:t>What strategies do you use to develop professionally?</a:t>
            </a:r>
          </a:p>
          <a:p>
            <a:pPr>
              <a:buFont typeface="+mj-lt"/>
              <a:buAutoNum type="arabicPeriod"/>
            </a:pPr>
            <a:r>
              <a:rPr lang="en-US" sz="2400" dirty="0"/>
              <a:t>How do you effect change when you're not in charge?</a:t>
            </a:r>
          </a:p>
          <a:p>
            <a:pPr>
              <a:buFont typeface="+mj-lt"/>
              <a:buAutoNum type="arabicPeriod"/>
            </a:pPr>
            <a:r>
              <a:rPr lang="en-US" sz="2400" dirty="0"/>
              <a:t>How do you build your network?</a:t>
            </a:r>
          </a:p>
          <a:p>
            <a:pPr>
              <a:buFont typeface="+mj-lt"/>
              <a:buAutoNum type="arabicPeriod"/>
            </a:pPr>
            <a:r>
              <a:rPr lang="en-US" sz="2400" dirty="0"/>
              <a:t>How do you set yourself up for promotions?</a:t>
            </a:r>
          </a:p>
          <a:p>
            <a:pPr>
              <a:buFont typeface="+mj-lt"/>
              <a:buAutoNum type="arabicPeriod"/>
            </a:pPr>
            <a:r>
              <a:rPr lang="en-US" sz="2400" dirty="0"/>
              <a:t>What jobs are available in the field for non-profit leaders?</a:t>
            </a:r>
          </a:p>
        </p:txBody>
      </p:sp>
    </p:spTree>
    <p:extLst>
      <p:ext uri="{BB962C8B-B14F-4D97-AF65-F5344CB8AC3E}">
        <p14:creationId xmlns:p14="http://schemas.microsoft.com/office/powerpoint/2010/main" val="6364567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 in Small Groups</a:t>
            </a:r>
            <a:endParaRPr lang="en-US" dirty="0"/>
          </a:p>
        </p:txBody>
      </p:sp>
      <p:sp>
        <p:nvSpPr>
          <p:cNvPr id="3" name="Content Placeholder 2"/>
          <p:cNvSpPr>
            <a:spLocks noGrp="1"/>
          </p:cNvSpPr>
          <p:nvPr>
            <p:ph idx="1"/>
          </p:nvPr>
        </p:nvSpPr>
        <p:spPr>
          <a:xfrm>
            <a:off x="677332" y="2160589"/>
            <a:ext cx="10403043" cy="3880773"/>
          </a:xfrm>
        </p:spPr>
        <p:txBody>
          <a:bodyPr>
            <a:normAutofit/>
          </a:bodyPr>
          <a:lstStyle/>
          <a:p>
            <a:pPr marL="0" indent="0">
              <a:buNone/>
            </a:pPr>
            <a:r>
              <a:rPr lang="en-US" sz="2400" dirty="0" smtClean="0"/>
              <a:t>In 30 seconds or less, please share:</a:t>
            </a:r>
          </a:p>
          <a:p>
            <a:endParaRPr lang="en-US" sz="2400" dirty="0"/>
          </a:p>
          <a:p>
            <a:r>
              <a:rPr lang="en-US" sz="2400" dirty="0" smtClean="0"/>
              <a:t>Your name</a:t>
            </a:r>
          </a:p>
          <a:p>
            <a:r>
              <a:rPr lang="en-US" sz="2400" dirty="0" smtClean="0"/>
              <a:t>Current organization &amp; role</a:t>
            </a:r>
          </a:p>
          <a:p>
            <a:r>
              <a:rPr lang="en-US" sz="2400" dirty="0" smtClean="0"/>
              <a:t>The next org change, title change or promotion you’d like to go after</a:t>
            </a:r>
            <a:endParaRPr lang="en-US" sz="2400" dirty="0"/>
          </a:p>
        </p:txBody>
      </p:sp>
    </p:spTree>
    <p:extLst>
      <p:ext uri="{BB962C8B-B14F-4D97-AF65-F5344CB8AC3E}">
        <p14:creationId xmlns:p14="http://schemas.microsoft.com/office/powerpoint/2010/main" val="23575095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 Sharing</a:t>
            </a:r>
            <a:endParaRPr lang="en-US" dirty="0"/>
          </a:p>
        </p:txBody>
      </p:sp>
      <p:sp>
        <p:nvSpPr>
          <p:cNvPr id="3" name="Content Placeholder 2"/>
          <p:cNvSpPr>
            <a:spLocks noGrp="1"/>
          </p:cNvSpPr>
          <p:nvPr>
            <p:ph idx="1"/>
          </p:nvPr>
        </p:nvSpPr>
        <p:spPr/>
        <p:txBody>
          <a:bodyPr>
            <a:normAutofit/>
          </a:bodyPr>
          <a:lstStyle/>
          <a:p>
            <a:r>
              <a:rPr lang="en-US" sz="2800" dirty="0" smtClean="0"/>
              <a:t>Using the poster paper around the room, please write up one resource/idea to share (it could be something you learned today or something you already knew about).</a:t>
            </a:r>
          </a:p>
          <a:p>
            <a:pPr marL="0" indent="0">
              <a:buNone/>
            </a:pPr>
            <a:endParaRPr lang="en-US" sz="2800" dirty="0" smtClean="0"/>
          </a:p>
          <a:p>
            <a:r>
              <a:rPr lang="en-US" sz="2800" dirty="0" smtClean="0"/>
              <a:t>Feel free to take a picture of completed poster comments for future reference.</a:t>
            </a:r>
            <a:endParaRPr lang="en-US" sz="2800" dirty="0"/>
          </a:p>
        </p:txBody>
      </p:sp>
    </p:spTree>
    <p:extLst>
      <p:ext uri="{BB962C8B-B14F-4D97-AF65-F5344CB8AC3E}">
        <p14:creationId xmlns:p14="http://schemas.microsoft.com/office/powerpoint/2010/main" val="30441916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a:xfrm>
            <a:off x="802840" y="2142660"/>
            <a:ext cx="9076266" cy="3880773"/>
          </a:xfrm>
        </p:spPr>
        <p:txBody>
          <a:bodyPr/>
          <a:lstStyle/>
          <a:p>
            <a:pPr marL="0" indent="0">
              <a:buNone/>
            </a:pPr>
            <a:r>
              <a:rPr lang="en-US" sz="2800" dirty="0" smtClean="0"/>
              <a:t>Questions?</a:t>
            </a:r>
          </a:p>
          <a:p>
            <a:pPr marL="0" indent="0">
              <a:buNone/>
            </a:pPr>
            <a:endParaRPr lang="en-US" sz="2800" dirty="0"/>
          </a:p>
          <a:p>
            <a:pPr marL="0" indent="0">
              <a:buNone/>
            </a:pPr>
            <a:r>
              <a:rPr lang="en-US" sz="2800" dirty="0" smtClean="0"/>
              <a:t>Go forth and take advantage of your next opportunity!</a:t>
            </a:r>
          </a:p>
          <a:p>
            <a:pPr marL="0" indent="0">
              <a:buNone/>
            </a:pPr>
            <a:endParaRPr lang="en-US" sz="2800" dirty="0" smtClean="0"/>
          </a:p>
          <a:p>
            <a:pPr marL="0" indent="0">
              <a:buNone/>
            </a:pPr>
            <a:r>
              <a:rPr lang="en-US" sz="2800" dirty="0" smtClean="0"/>
              <a:t>Feel free to stay in touch: </a:t>
            </a:r>
          </a:p>
          <a:p>
            <a:pPr marL="0" indent="0">
              <a:buNone/>
            </a:pPr>
            <a:r>
              <a:rPr lang="en-US" sz="2800" dirty="0" smtClean="0"/>
              <a:t>Colby@silverliningmentoring.org</a:t>
            </a:r>
            <a:endParaRPr lang="en-US" sz="2800" dirty="0"/>
          </a:p>
        </p:txBody>
      </p:sp>
    </p:spTree>
    <p:extLst>
      <p:ext uri="{BB962C8B-B14F-4D97-AF65-F5344CB8AC3E}">
        <p14:creationId xmlns:p14="http://schemas.microsoft.com/office/powerpoint/2010/main" val="5122351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Topical Goals</a:t>
            </a:r>
            <a:endParaRPr lang="en-US" dirty="0"/>
          </a:p>
        </p:txBody>
      </p:sp>
      <p:sp>
        <p:nvSpPr>
          <p:cNvPr id="3" name="Content Placeholder 2"/>
          <p:cNvSpPr>
            <a:spLocks noGrp="1"/>
          </p:cNvSpPr>
          <p:nvPr>
            <p:ph idx="1"/>
          </p:nvPr>
        </p:nvSpPr>
        <p:spPr/>
        <p:txBody>
          <a:bodyPr>
            <a:normAutofit/>
          </a:bodyPr>
          <a:lstStyle/>
          <a:p>
            <a:r>
              <a:rPr lang="en-US" sz="2400" dirty="0" smtClean="0"/>
              <a:t>How to effect </a:t>
            </a:r>
            <a:r>
              <a:rPr lang="en-US" sz="2400" dirty="0"/>
              <a:t>organizational change as a young, or aspiring leader</a:t>
            </a:r>
          </a:p>
          <a:p>
            <a:r>
              <a:rPr lang="en-US" sz="2400" dirty="0" smtClean="0"/>
              <a:t>Ways to pursue </a:t>
            </a:r>
            <a:r>
              <a:rPr lang="en-US" sz="2400" dirty="0"/>
              <a:t>networking and professional development opportunities</a:t>
            </a:r>
          </a:p>
          <a:p>
            <a:r>
              <a:rPr lang="en-US" sz="2400" dirty="0" smtClean="0"/>
              <a:t>How to forge a </a:t>
            </a:r>
            <a:r>
              <a:rPr lang="en-US" sz="2400" dirty="0"/>
              <a:t>career path, such as a move from direct service to </a:t>
            </a:r>
            <a:r>
              <a:rPr lang="en-US" sz="2400" dirty="0" smtClean="0"/>
              <a:t>management</a:t>
            </a:r>
            <a:endParaRPr lang="en-US" sz="2400" dirty="0"/>
          </a:p>
        </p:txBody>
      </p:sp>
    </p:spTree>
    <p:extLst>
      <p:ext uri="{BB962C8B-B14F-4D97-AF65-F5344CB8AC3E}">
        <p14:creationId xmlns:p14="http://schemas.microsoft.com/office/powerpoint/2010/main" val="3213370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3" name="Content Placeholder 2"/>
          <p:cNvSpPr>
            <a:spLocks noGrp="1"/>
          </p:cNvSpPr>
          <p:nvPr>
            <p:ph idx="1"/>
          </p:nvPr>
        </p:nvSpPr>
        <p:spPr>
          <a:xfrm>
            <a:off x="677332" y="2160589"/>
            <a:ext cx="10403043" cy="3880773"/>
          </a:xfrm>
        </p:spPr>
        <p:txBody>
          <a:bodyPr>
            <a:normAutofit/>
          </a:bodyPr>
          <a:lstStyle/>
          <a:p>
            <a:pPr marL="0" indent="0">
              <a:buNone/>
            </a:pPr>
            <a:r>
              <a:rPr lang="en-US" sz="2400" dirty="0" smtClean="0"/>
              <a:t>In 30 seconds or less, please share:</a:t>
            </a:r>
          </a:p>
          <a:p>
            <a:endParaRPr lang="en-US" sz="2400" dirty="0"/>
          </a:p>
          <a:p>
            <a:r>
              <a:rPr lang="en-US" sz="2400" dirty="0" smtClean="0"/>
              <a:t>Your name</a:t>
            </a:r>
          </a:p>
          <a:p>
            <a:r>
              <a:rPr lang="en-US" sz="2400" dirty="0" smtClean="0"/>
              <a:t>Current organization &amp; role</a:t>
            </a:r>
          </a:p>
          <a:p>
            <a:r>
              <a:rPr lang="en-US" sz="2400" dirty="0" smtClean="0"/>
              <a:t>The next org change, title change or promotion you’d like to go after</a:t>
            </a:r>
            <a:endParaRPr lang="en-US" sz="2400" dirty="0"/>
          </a:p>
        </p:txBody>
      </p:sp>
    </p:spTree>
    <p:extLst>
      <p:ext uri="{BB962C8B-B14F-4D97-AF65-F5344CB8AC3E}">
        <p14:creationId xmlns:p14="http://schemas.microsoft.com/office/powerpoint/2010/main" val="27940997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 am and How I got here</a:t>
            </a:r>
            <a:endParaRPr lang="en-US" dirty="0"/>
          </a:p>
        </p:txBody>
      </p:sp>
      <p:pic>
        <p:nvPicPr>
          <p:cNvPr id="1026" name="Picture 2" descr="https://scontent-lga3-1.xx.fbcdn.net/hphotos-xpt1/v/t1.0-9/10502169_10152737190431525_8383887283602046147_n.jpg?oh=467d92b998d71a91c6b64164747e2744&amp;oe=5698319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0310" y="1996709"/>
            <a:ext cx="7226838" cy="4629694"/>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idx="1"/>
          </p:nvPr>
        </p:nvSpPr>
        <p:spPr>
          <a:xfrm>
            <a:off x="893928" y="1539969"/>
            <a:ext cx="8359602" cy="4785768"/>
          </a:xfrm>
        </p:spPr>
        <p:txBody>
          <a:bodyPr/>
          <a:lstStyle/>
          <a:p>
            <a:pPr marL="0" indent="0" algn="ctr">
              <a:buNone/>
            </a:pPr>
            <a:r>
              <a:rPr lang="en-US" dirty="0" smtClean="0"/>
              <a:t>Silver Lining Mentoring</a:t>
            </a:r>
            <a:endParaRPr lang="en-US" dirty="0"/>
          </a:p>
        </p:txBody>
      </p:sp>
    </p:spTree>
    <p:extLst>
      <p:ext uri="{BB962C8B-B14F-4D97-AF65-F5344CB8AC3E}">
        <p14:creationId xmlns:p14="http://schemas.microsoft.com/office/powerpoint/2010/main" val="3268798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Up</a:t>
            </a:r>
            <a:endParaRPr lang="en-US" dirty="0"/>
          </a:p>
        </p:txBody>
      </p:sp>
      <p:sp>
        <p:nvSpPr>
          <p:cNvPr id="3" name="Content Placeholder 2"/>
          <p:cNvSpPr>
            <a:spLocks noGrp="1"/>
          </p:cNvSpPr>
          <p:nvPr>
            <p:ph idx="1"/>
          </p:nvPr>
        </p:nvSpPr>
        <p:spPr/>
        <p:txBody>
          <a:bodyPr/>
          <a:lstStyle/>
          <a:p>
            <a:r>
              <a:rPr lang="en-US" sz="2400" dirty="0"/>
              <a:t>Managing up is the process of consciously working with your boss to obtain the best results for your organization, your boss and for you.  </a:t>
            </a:r>
            <a:r>
              <a:rPr lang="en-US" sz="2400" b="1" dirty="0"/>
              <a:t>This is not political maneuvering or kissing up.  </a:t>
            </a:r>
            <a:r>
              <a:rPr lang="en-US" sz="2400" dirty="0"/>
              <a:t>Rather it is a deliberate effort to bring understanding and cooperation to a relationship between individuals who often have different </a:t>
            </a:r>
            <a:r>
              <a:rPr lang="en-US" sz="2400" dirty="0" smtClean="0"/>
              <a:t>perspectives. </a:t>
            </a:r>
          </a:p>
          <a:p>
            <a:pPr marL="0" indent="0">
              <a:buNone/>
            </a:pPr>
            <a:r>
              <a:rPr lang="en-US" sz="2400" dirty="0"/>
              <a:t>	</a:t>
            </a:r>
            <a:r>
              <a:rPr lang="en-US" sz="2400" dirty="0" smtClean="0"/>
              <a:t>			</a:t>
            </a:r>
            <a:r>
              <a:rPr lang="en-US" sz="2000" dirty="0" smtClean="0"/>
              <a:t>-</a:t>
            </a:r>
            <a:r>
              <a:rPr lang="en-US" sz="2000" i="1" dirty="0" smtClean="0"/>
              <a:t>Thomas </a:t>
            </a:r>
            <a:r>
              <a:rPr lang="en-US" sz="2000" i="1" dirty="0"/>
              <a:t>Zuber and Erica James</a:t>
            </a:r>
          </a:p>
          <a:p>
            <a:pPr>
              <a:buFontTx/>
              <a:buNone/>
            </a:pPr>
            <a:endParaRPr lang="en-US" sz="2400" i="1" dirty="0"/>
          </a:p>
          <a:p>
            <a:r>
              <a:rPr lang="en-US" sz="2400" dirty="0"/>
              <a:t>Creating a Win, Win and Win situation</a:t>
            </a:r>
          </a:p>
          <a:p>
            <a:endParaRPr lang="en-US" dirty="0"/>
          </a:p>
        </p:txBody>
      </p:sp>
    </p:spTree>
    <p:extLst>
      <p:ext uri="{BB962C8B-B14F-4D97-AF65-F5344CB8AC3E}">
        <p14:creationId xmlns:p14="http://schemas.microsoft.com/office/powerpoint/2010/main" val="4445254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Effective Upward Management</a:t>
            </a:r>
            <a:endParaRPr lang="en-US" dirty="0"/>
          </a:p>
        </p:txBody>
      </p:sp>
      <p:sp>
        <p:nvSpPr>
          <p:cNvPr id="3" name="Content Placeholder 2"/>
          <p:cNvSpPr>
            <a:spLocks noGrp="1"/>
          </p:cNvSpPr>
          <p:nvPr>
            <p:ph idx="1"/>
          </p:nvPr>
        </p:nvSpPr>
        <p:spPr>
          <a:xfrm>
            <a:off x="677334" y="2160589"/>
            <a:ext cx="8596668" cy="4437435"/>
          </a:xfrm>
        </p:spPr>
        <p:txBody>
          <a:bodyPr>
            <a:normAutofit lnSpcReduction="10000"/>
          </a:bodyPr>
          <a:lstStyle/>
          <a:p>
            <a:pPr>
              <a:lnSpc>
                <a:spcPct val="140000"/>
              </a:lnSpc>
            </a:pPr>
            <a:r>
              <a:rPr lang="en-US" dirty="0"/>
              <a:t>Better outcomes for the organization</a:t>
            </a:r>
          </a:p>
          <a:p>
            <a:pPr>
              <a:lnSpc>
                <a:spcPct val="140000"/>
              </a:lnSpc>
            </a:pPr>
            <a:r>
              <a:rPr lang="en-US" dirty="0"/>
              <a:t>Improved relationships</a:t>
            </a:r>
          </a:p>
          <a:p>
            <a:pPr>
              <a:lnSpc>
                <a:spcPct val="140000"/>
              </a:lnSpc>
            </a:pPr>
            <a:r>
              <a:rPr lang="en-US" dirty="0"/>
              <a:t>Increased professional opportunity</a:t>
            </a:r>
          </a:p>
          <a:p>
            <a:pPr>
              <a:lnSpc>
                <a:spcPct val="140000"/>
              </a:lnSpc>
            </a:pPr>
            <a:r>
              <a:rPr lang="en-US" dirty="0"/>
              <a:t>More trust, freedom</a:t>
            </a:r>
          </a:p>
          <a:p>
            <a:pPr>
              <a:lnSpc>
                <a:spcPct val="140000"/>
              </a:lnSpc>
            </a:pPr>
            <a:r>
              <a:rPr lang="en-US" dirty="0"/>
              <a:t>Increased innovation</a:t>
            </a:r>
          </a:p>
          <a:p>
            <a:pPr>
              <a:lnSpc>
                <a:spcPct val="140000"/>
              </a:lnSpc>
            </a:pPr>
            <a:r>
              <a:rPr lang="en-US" dirty="0"/>
              <a:t>Agency loyalty</a:t>
            </a:r>
          </a:p>
          <a:p>
            <a:pPr>
              <a:lnSpc>
                <a:spcPct val="140000"/>
              </a:lnSpc>
            </a:pPr>
            <a:r>
              <a:rPr lang="en-US" dirty="0"/>
              <a:t>Better quality of work life</a:t>
            </a:r>
          </a:p>
          <a:p>
            <a:pPr>
              <a:lnSpc>
                <a:spcPct val="140000"/>
              </a:lnSpc>
            </a:pPr>
            <a:r>
              <a:rPr lang="en-US" dirty="0"/>
              <a:t>Increased motivation, </a:t>
            </a:r>
            <a:r>
              <a:rPr lang="en-US" dirty="0" smtClean="0"/>
              <a:t>productivity</a:t>
            </a:r>
          </a:p>
          <a:p>
            <a:pPr marL="0" indent="0" algn="r">
              <a:lnSpc>
                <a:spcPct val="140000"/>
              </a:lnSpc>
              <a:buNone/>
            </a:pPr>
            <a:r>
              <a:rPr lang="en-US" sz="1300" dirty="0" smtClean="0"/>
              <a:t>Credit: Institute for Nonprofit Management &amp; Leadership</a:t>
            </a:r>
            <a:endParaRPr lang="en-US" sz="1300" dirty="0"/>
          </a:p>
          <a:p>
            <a:endParaRPr lang="en-US" sz="1300" dirty="0"/>
          </a:p>
        </p:txBody>
      </p:sp>
    </p:spTree>
    <p:extLst>
      <p:ext uri="{BB962C8B-B14F-4D97-AF65-F5344CB8AC3E}">
        <p14:creationId xmlns:p14="http://schemas.microsoft.com/office/powerpoint/2010/main" val="38164624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Effecting Change by Managing Up</a:t>
            </a:r>
            <a:endParaRPr lang="en-US" dirty="0"/>
          </a:p>
        </p:txBody>
      </p:sp>
      <p:pic>
        <p:nvPicPr>
          <p:cNvPr id="4" name="Content Placeholder 3"/>
          <p:cNvPicPr>
            <a:picLocks noGrp="1" noChangeAspect="1"/>
          </p:cNvPicPr>
          <p:nvPr>
            <p:ph idx="1"/>
          </p:nvPr>
        </p:nvPicPr>
        <p:blipFill>
          <a:blip r:embed="rId2"/>
          <a:stretch>
            <a:fillRect/>
          </a:stretch>
        </p:blipFill>
        <p:spPr>
          <a:xfrm>
            <a:off x="2251881" y="1395335"/>
            <a:ext cx="5227091" cy="5651067"/>
          </a:xfrm>
          <a:prstGeom prst="rect">
            <a:avLst/>
          </a:prstGeom>
        </p:spPr>
      </p:pic>
    </p:spTree>
    <p:extLst>
      <p:ext uri="{BB962C8B-B14F-4D97-AF65-F5344CB8AC3E}">
        <p14:creationId xmlns:p14="http://schemas.microsoft.com/office/powerpoint/2010/main" val="37049186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Up – Do’s &amp; Don’ts</a:t>
            </a:r>
            <a:endParaRPr lang="en-US" dirty="0"/>
          </a:p>
        </p:txBody>
      </p:sp>
      <p:sp>
        <p:nvSpPr>
          <p:cNvPr id="3" name="Content Placeholder 2"/>
          <p:cNvSpPr>
            <a:spLocks noGrp="1"/>
          </p:cNvSpPr>
          <p:nvPr>
            <p:ph idx="1"/>
          </p:nvPr>
        </p:nvSpPr>
        <p:spPr/>
        <p:txBody>
          <a:bodyPr>
            <a:normAutofit fontScale="92500" lnSpcReduction="20000"/>
          </a:bodyPr>
          <a:lstStyle/>
          <a:p>
            <a:r>
              <a:rPr lang="en-US" sz="1900" dirty="0"/>
              <a:t>Don’t publicly challenge your </a:t>
            </a:r>
            <a:r>
              <a:rPr lang="en-US" sz="1900" dirty="0" smtClean="0"/>
              <a:t>boss. EVER. </a:t>
            </a:r>
            <a:endParaRPr lang="en-US" sz="1900" dirty="0"/>
          </a:p>
          <a:p>
            <a:r>
              <a:rPr lang="en-US" sz="1900" dirty="0"/>
              <a:t>Don’t go over or around their head (Unless it becomes necessary)</a:t>
            </a:r>
          </a:p>
          <a:p>
            <a:r>
              <a:rPr lang="en-US" sz="1900" dirty="0"/>
              <a:t>Demonstrate that you’ve got their back (Be trustworthy/honest)</a:t>
            </a:r>
          </a:p>
          <a:p>
            <a:r>
              <a:rPr lang="en-US" sz="1900" dirty="0"/>
              <a:t>Publicly play to your strengths, privately work on your development areas</a:t>
            </a:r>
          </a:p>
          <a:p>
            <a:r>
              <a:rPr lang="en-US" sz="1900" dirty="0"/>
              <a:t>Find out what’s important to your boss and deliver that as much as possible (Know their agenda/preferences)</a:t>
            </a:r>
          </a:p>
          <a:p>
            <a:r>
              <a:rPr lang="en-US" sz="1900" dirty="0"/>
              <a:t>Tactfully but deliberately celebrate/promote the success of your team</a:t>
            </a:r>
          </a:p>
          <a:p>
            <a:r>
              <a:rPr lang="en-US" sz="1900" dirty="0"/>
              <a:t>Keep your boss informed (Don’t surprise them, even with good stuff)</a:t>
            </a:r>
          </a:p>
          <a:p>
            <a:r>
              <a:rPr lang="en-US" sz="1900" dirty="0"/>
              <a:t>Be proactive: identify your professional goals and identify who can help you reach </a:t>
            </a:r>
            <a:r>
              <a:rPr lang="en-US" sz="1900" dirty="0" smtClean="0"/>
              <a:t>them</a:t>
            </a:r>
          </a:p>
          <a:p>
            <a:endParaRPr lang="en-US" dirty="0"/>
          </a:p>
          <a:p>
            <a:pPr marL="0" indent="0" algn="r">
              <a:buNone/>
            </a:pPr>
            <a:r>
              <a:rPr lang="en-US" sz="1200" dirty="0" smtClean="0"/>
              <a:t>Credit: Institute for Nonprofit Management &amp; Leadership</a:t>
            </a:r>
            <a:endParaRPr lang="en-US" sz="1200" dirty="0"/>
          </a:p>
        </p:txBody>
      </p:sp>
    </p:spTree>
    <p:extLst>
      <p:ext uri="{BB962C8B-B14F-4D97-AF65-F5344CB8AC3E}">
        <p14:creationId xmlns:p14="http://schemas.microsoft.com/office/powerpoint/2010/main" val="361648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Up Do’s &amp; Don’ts continued… </a:t>
            </a:r>
            <a:endParaRPr lang="en-US" dirty="0"/>
          </a:p>
        </p:txBody>
      </p:sp>
      <p:sp>
        <p:nvSpPr>
          <p:cNvPr id="3" name="Content Placeholder 2"/>
          <p:cNvSpPr>
            <a:spLocks noGrp="1"/>
          </p:cNvSpPr>
          <p:nvPr>
            <p:ph idx="1"/>
          </p:nvPr>
        </p:nvSpPr>
        <p:spPr/>
        <p:txBody>
          <a:bodyPr/>
          <a:lstStyle/>
          <a:p>
            <a:r>
              <a:rPr lang="en-US" dirty="0"/>
              <a:t>Be authentic </a:t>
            </a:r>
            <a:r>
              <a:rPr lang="en-US" dirty="0" smtClean="0"/>
              <a:t>(Don’t just “yes” your boss)</a:t>
            </a:r>
            <a:endParaRPr lang="en-US" dirty="0"/>
          </a:p>
          <a:p>
            <a:r>
              <a:rPr lang="en-US" dirty="0"/>
              <a:t>Have integrity</a:t>
            </a:r>
          </a:p>
          <a:p>
            <a:r>
              <a:rPr lang="en-US" dirty="0"/>
              <a:t>Let your boss know when they’ve done a nice job, they’re people too</a:t>
            </a:r>
          </a:p>
          <a:p>
            <a:r>
              <a:rPr lang="en-US" dirty="0"/>
              <a:t>Come to a dilemma prepared with a solution</a:t>
            </a:r>
          </a:p>
          <a:p>
            <a:r>
              <a:rPr lang="en-US" dirty="0"/>
              <a:t>Ask questions (Don’t assume)</a:t>
            </a:r>
          </a:p>
          <a:p>
            <a:r>
              <a:rPr lang="en-US" dirty="0"/>
              <a:t>Coach them to be effective</a:t>
            </a:r>
          </a:p>
          <a:p>
            <a:r>
              <a:rPr lang="en-US" dirty="0"/>
              <a:t>Know your boss’s strengths and weaknesses</a:t>
            </a:r>
          </a:p>
          <a:p>
            <a:r>
              <a:rPr lang="en-US" dirty="0"/>
              <a:t>Expect to manage up (Don’t set yourself up</a:t>
            </a:r>
            <a:r>
              <a:rPr lang="en-US" dirty="0" smtClean="0"/>
              <a:t>)</a:t>
            </a:r>
          </a:p>
          <a:p>
            <a:pPr marL="0" indent="0">
              <a:buNone/>
            </a:pPr>
            <a:endParaRPr lang="en-US" dirty="0"/>
          </a:p>
          <a:p>
            <a:pPr marL="0" lvl="0" indent="0" algn="r">
              <a:buClr>
                <a:srgbClr val="90C226"/>
              </a:buClr>
              <a:buNone/>
            </a:pPr>
            <a:r>
              <a:rPr lang="en-US" sz="1100" dirty="0">
                <a:solidFill>
                  <a:prstClr val="black">
                    <a:lumMod val="75000"/>
                    <a:lumOff val="25000"/>
                  </a:prstClr>
                </a:solidFill>
              </a:rPr>
              <a:t>Credit: Institute for Nonprofit Management &amp; Leadership</a:t>
            </a:r>
          </a:p>
          <a:p>
            <a:endParaRPr lang="en-US" dirty="0"/>
          </a:p>
        </p:txBody>
      </p:sp>
    </p:spTree>
    <p:extLst>
      <p:ext uri="{BB962C8B-B14F-4D97-AF65-F5344CB8AC3E}">
        <p14:creationId xmlns:p14="http://schemas.microsoft.com/office/powerpoint/2010/main" val="1282720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4422</TotalTime>
  <Words>935</Words>
  <Application>Microsoft Office PowerPoint</Application>
  <PresentationFormat>Widescreen</PresentationFormat>
  <Paragraphs>116</Paragraphs>
  <Slides>18</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Calibri</vt:lpstr>
      <vt:lpstr>Trebuchet MS</vt:lpstr>
      <vt:lpstr>Wingdings 3</vt:lpstr>
      <vt:lpstr>Facet</vt:lpstr>
      <vt:lpstr>Worksheet</vt:lpstr>
      <vt:lpstr>Emerging Leaders:  Navigating Challenges &amp; Opportunities  for a Thriving Nonprofit Career</vt:lpstr>
      <vt:lpstr>Topical Goals</vt:lpstr>
      <vt:lpstr>Introductions</vt:lpstr>
      <vt:lpstr>Who I am and How I got here</vt:lpstr>
      <vt:lpstr>Managing Up</vt:lpstr>
      <vt:lpstr>Benefits of Effective Upward Management</vt:lpstr>
      <vt:lpstr>Effecting Change by Managing Up</vt:lpstr>
      <vt:lpstr>Managing Up – Do’s &amp; Don’ts</vt:lpstr>
      <vt:lpstr>Managing Up Do’s &amp; Don’ts continued… </vt:lpstr>
      <vt:lpstr>Building your Network &amp; Professional Development Opportunities</vt:lpstr>
      <vt:lpstr>Networking Tips</vt:lpstr>
      <vt:lpstr>Build Your Personal Board of Directors</vt:lpstr>
      <vt:lpstr>Forging a Career Path &amp; Moving up</vt:lpstr>
      <vt:lpstr>The 70-20-10 model of Leadership Development</vt:lpstr>
      <vt:lpstr>Guiding Questions for Small Groups</vt:lpstr>
      <vt:lpstr>Introductions in Small Groups</vt:lpstr>
      <vt:lpstr>Resource Sharing</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Emerging Leaders:  Navigating Challenges &amp; Opportunities  for a Thriving Nonprofit Career</dc:title>
  <dc:creator>Colby Berger</dc:creator>
  <cp:lastModifiedBy>Colby Berger</cp:lastModifiedBy>
  <cp:revision>26</cp:revision>
  <dcterms:created xsi:type="dcterms:W3CDTF">2015-10-16T18:18:29Z</dcterms:created>
  <dcterms:modified xsi:type="dcterms:W3CDTF">2015-10-19T20:07:34Z</dcterms:modified>
</cp:coreProperties>
</file>