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7010400" cy="923607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743EF337-2F72-4700-A8BF-F99C6F0602F3}">
  <a:tblStyle styleId="{743EF337-2F72-4700-A8BF-F99C6F0602F3}"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5FA33F18-3643-4FA0-9834-839905E5F238}"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13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0"/>
            <a:ext cx="3037839" cy="463407"/>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970939" y="0"/>
            <a:ext cx="3037839" cy="463407"/>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1427163" y="1154113"/>
            <a:ext cx="4156075" cy="31162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701041" y="4444867"/>
            <a:ext cx="5608319" cy="3636704"/>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1" y="8772669"/>
            <a:ext cx="3037839" cy="463406"/>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970939" y="8772669"/>
            <a:ext cx="3037839" cy="46340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859659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427163" y="1154113"/>
            <a:ext cx="4156075" cy="31162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701041" y="4444867"/>
            <a:ext cx="5608319" cy="3636704"/>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94" name="Shape 94"/>
          <p:cNvSpPr txBox="1">
            <a:spLocks noGrp="1"/>
          </p:cNvSpPr>
          <p:nvPr>
            <p:ph type="sldNum" idx="12"/>
          </p:nvPr>
        </p:nvSpPr>
        <p:spPr>
          <a:xfrm>
            <a:off x="3970939" y="8772669"/>
            <a:ext cx="3037839" cy="46340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a:t>
            </a:fld>
            <a:endParaRPr lang="en-US" sz="1200" b="0" i="0" u="none" strike="noStrike" cap="none" baseline="0">
              <a:solidFill>
                <a:schemeClr val="dk1"/>
              </a:solidFill>
              <a:latin typeface="Calibri"/>
              <a:ea typeface="Calibri"/>
              <a:cs typeface="Calibri"/>
              <a:sym typeface="Calibri"/>
            </a:endParaRPr>
          </a:p>
        </p:txBody>
      </p:sp>
      <p:sp>
        <p:nvSpPr>
          <p:cNvPr id="95" name="Shape 95"/>
          <p:cNvSpPr txBox="1">
            <a:spLocks noGrp="1"/>
          </p:cNvSpPr>
          <p:nvPr>
            <p:ph type="ftr" idx="11"/>
          </p:nvPr>
        </p:nvSpPr>
        <p:spPr>
          <a:xfrm>
            <a:off x="1" y="8772669"/>
            <a:ext cx="3037839" cy="463406"/>
          </a:xfrm>
          <a:prstGeom prst="rect">
            <a:avLst/>
          </a:prstGeom>
          <a:noFill/>
          <a:ln>
            <a:noFill/>
          </a:ln>
        </p:spPr>
        <p:txBody>
          <a:bodyPr lIns="91425" tIns="45700" rIns="91425" bIns="45700" anchor="b"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1380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701041" y="4444867"/>
            <a:ext cx="5608319" cy="3636704"/>
          </a:xfrm>
          <a:prstGeom prst="rect">
            <a:avLst/>
          </a:prstGeom>
        </p:spPr>
        <p:txBody>
          <a:bodyPr lIns="91425" tIns="91425" rIns="91425" bIns="91425" anchor="t" anchorCtr="0">
            <a:noAutofit/>
          </a:bodyPr>
          <a:lstStyle/>
          <a:p>
            <a:pPr rtl="0">
              <a:spcBef>
                <a:spcPts val="0"/>
              </a:spcBef>
              <a:buNone/>
            </a:pPr>
            <a:r>
              <a:rPr lang="en-US"/>
              <a:t>Focus your best self on the most important things that day</a:t>
            </a:r>
          </a:p>
          <a:p>
            <a:pPr rtl="0">
              <a:spcBef>
                <a:spcPts val="0"/>
              </a:spcBef>
              <a:buNone/>
            </a:pPr>
            <a:endParaRPr/>
          </a:p>
          <a:p>
            <a:pPr rtl="0">
              <a:spcBef>
                <a:spcPts val="0"/>
              </a:spcBef>
              <a:buNone/>
            </a:pPr>
            <a:r>
              <a:rPr lang="en-US"/>
              <a:t>When you are checking your email be productive, don’t spend that time doing nothing with it, when you could be doing something else.</a:t>
            </a:r>
          </a:p>
          <a:p>
            <a:pPr rtl="0">
              <a:spcBef>
                <a:spcPts val="0"/>
              </a:spcBef>
              <a:buNone/>
            </a:pPr>
            <a:endParaRPr/>
          </a:p>
          <a:p>
            <a:pPr rtl="0">
              <a:spcBef>
                <a:spcPts val="0"/>
              </a:spcBef>
              <a:buNone/>
            </a:pPr>
            <a:r>
              <a:rPr lang="en-US"/>
              <a:t>Which means no pop ups, dings, vibrates, or other intrusive notifications</a:t>
            </a:r>
          </a:p>
          <a:p>
            <a:pPr rtl="0">
              <a:spcBef>
                <a:spcPts val="0"/>
              </a:spcBef>
              <a:buNone/>
            </a:pPr>
            <a:endParaRPr/>
          </a:p>
          <a:p>
            <a:pPr rtl="0">
              <a:spcBef>
                <a:spcPts val="0"/>
              </a:spcBef>
              <a:buNone/>
            </a:pPr>
            <a:r>
              <a:rPr lang="en-US"/>
              <a:t>practice, practice, practice.. </a:t>
            </a:r>
          </a:p>
          <a:p>
            <a:pPr rtl="0">
              <a:spcBef>
                <a:spcPts val="0"/>
              </a:spcBef>
              <a:buNone/>
            </a:pPr>
            <a:endParaRPr/>
          </a:p>
          <a:p>
            <a:pPr>
              <a:spcBef>
                <a:spcPts val="0"/>
              </a:spcBef>
              <a:buNone/>
            </a:pPr>
            <a:endParaRPr/>
          </a:p>
        </p:txBody>
      </p:sp>
      <p:sp>
        <p:nvSpPr>
          <p:cNvPr id="179" name="Shape 179"/>
          <p:cNvSpPr>
            <a:spLocks noGrp="1" noRot="1" noChangeAspect="1"/>
          </p:cNvSpPr>
          <p:nvPr>
            <p:ph type="sldImg" idx="2"/>
          </p:nvPr>
        </p:nvSpPr>
        <p:spPr>
          <a:xfrm>
            <a:off x="1427163" y="1154113"/>
            <a:ext cx="4156075" cy="31162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39887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701041" y="4444867"/>
            <a:ext cx="5608319" cy="3636845"/>
          </a:xfrm>
          <a:prstGeom prst="rect">
            <a:avLst/>
          </a:prstGeom>
        </p:spPr>
        <p:txBody>
          <a:bodyPr lIns="91425" tIns="91425" rIns="91425" bIns="91425" anchor="t" anchorCtr="0">
            <a:noAutofit/>
          </a:bodyPr>
          <a:lstStyle/>
          <a:p>
            <a:pPr rtl="0">
              <a:spcBef>
                <a:spcPts val="0"/>
              </a:spcBef>
              <a:buNone/>
            </a:pPr>
            <a:r>
              <a:rPr lang="en-US"/>
              <a:t>When to check email - 10 min out of every hour</a:t>
            </a:r>
          </a:p>
          <a:p>
            <a:pPr rtl="0">
              <a:spcBef>
                <a:spcPts val="0"/>
              </a:spcBef>
              <a:buNone/>
            </a:pPr>
            <a:r>
              <a:rPr lang="en-US"/>
              <a:t>Types of email </a:t>
            </a:r>
          </a:p>
          <a:p>
            <a:pPr indent="457200" rtl="0">
              <a:spcBef>
                <a:spcPts val="0"/>
              </a:spcBef>
              <a:buNone/>
            </a:pPr>
            <a:r>
              <a:rPr lang="en-US"/>
              <a:t>Emails you can get through in less than a minute</a:t>
            </a:r>
          </a:p>
          <a:p>
            <a:pPr indent="457200" rtl="0">
              <a:spcBef>
                <a:spcPts val="0"/>
              </a:spcBef>
              <a:buNone/>
            </a:pPr>
            <a:r>
              <a:rPr lang="en-US"/>
              <a:t>Complex emails are work.  Schedule time in your day to do Email work..</a:t>
            </a:r>
          </a:p>
          <a:p>
            <a:pPr marL="0" indent="0" rtl="0">
              <a:spcBef>
                <a:spcPts val="0"/>
              </a:spcBef>
              <a:buNone/>
            </a:pPr>
            <a:r>
              <a:rPr lang="en-US"/>
              <a:t>Ultimate goal - End of day nothing left in the proverbial mailbox (we will get to this)</a:t>
            </a:r>
          </a:p>
          <a:p>
            <a:pPr lvl="0" rtl="0">
              <a:spcBef>
                <a:spcPts val="0"/>
              </a:spcBef>
              <a:buNone/>
            </a:pPr>
            <a:r>
              <a:rPr lang="en-US" b="1"/>
              <a:t>Don’t have a staring contest with your email</a:t>
            </a:r>
          </a:p>
        </p:txBody>
      </p:sp>
      <p:sp>
        <p:nvSpPr>
          <p:cNvPr id="188" name="Shape 188"/>
          <p:cNvSpPr>
            <a:spLocks noGrp="1" noRot="1" noChangeAspect="1"/>
          </p:cNvSpPr>
          <p:nvPr>
            <p:ph type="sldImg" idx="2"/>
          </p:nvPr>
        </p:nvSpPr>
        <p:spPr>
          <a:xfrm>
            <a:off x="1427163" y="1154113"/>
            <a:ext cx="4156075" cy="31162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23243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701041" y="4444867"/>
            <a:ext cx="5608319" cy="3636845"/>
          </a:xfrm>
          <a:prstGeom prst="rect">
            <a:avLst/>
          </a:prstGeom>
        </p:spPr>
        <p:txBody>
          <a:bodyPr lIns="91425" tIns="91425" rIns="91425" bIns="91425" anchor="t" anchorCtr="0">
            <a:noAutofit/>
          </a:bodyPr>
          <a:lstStyle/>
          <a:p>
            <a:pPr rtl="0">
              <a:spcBef>
                <a:spcPts val="0"/>
              </a:spcBef>
              <a:buNone/>
            </a:pPr>
            <a:r>
              <a:rPr lang="en-US"/>
              <a:t>Merlin Mann created the inbox zero concept, based off of GTD principles</a:t>
            </a:r>
          </a:p>
          <a:p>
            <a:pPr rtl="0">
              <a:spcBef>
                <a:spcPts val="0"/>
              </a:spcBef>
              <a:buNone/>
            </a:pPr>
            <a:endParaRPr/>
          </a:p>
          <a:p>
            <a:pPr rtl="0">
              <a:spcBef>
                <a:spcPts val="0"/>
              </a:spcBef>
              <a:buNone/>
            </a:pPr>
            <a:r>
              <a:rPr lang="en-US"/>
              <a:t>Lets talk about this</a:t>
            </a:r>
          </a:p>
          <a:p>
            <a:pPr indent="457200" rtl="0">
              <a:spcBef>
                <a:spcPts val="0"/>
              </a:spcBef>
              <a:buNone/>
            </a:pPr>
            <a:r>
              <a:rPr lang="en-US"/>
              <a:t>1 min emails - What are they and what you can do about them</a:t>
            </a:r>
          </a:p>
          <a:p>
            <a:pPr indent="457200" rtl="0">
              <a:spcBef>
                <a:spcPts val="0"/>
              </a:spcBef>
              <a:buNone/>
            </a:pPr>
            <a:r>
              <a:rPr lang="en-US"/>
              <a:t>Longer emails - Same..</a:t>
            </a:r>
          </a:p>
          <a:p>
            <a:pPr rtl="0">
              <a:spcBef>
                <a:spcPts val="0"/>
              </a:spcBef>
              <a:buNone/>
            </a:pPr>
            <a:endParaRPr/>
          </a:p>
          <a:p>
            <a:pPr rtl="0">
              <a:spcBef>
                <a:spcPts val="0"/>
              </a:spcBef>
              <a:buNone/>
            </a:pPr>
            <a:r>
              <a:rPr lang="en-US"/>
              <a:t>Organizing</a:t>
            </a:r>
          </a:p>
          <a:p>
            <a:pPr indent="457200" rtl="0">
              <a:spcBef>
                <a:spcPts val="0"/>
              </a:spcBef>
              <a:buNone/>
            </a:pPr>
            <a:r>
              <a:rPr lang="en-US"/>
              <a:t>Important Emails or tasks</a:t>
            </a:r>
          </a:p>
          <a:p>
            <a:pPr indent="457200" rtl="0">
              <a:spcBef>
                <a:spcPts val="0"/>
              </a:spcBef>
              <a:buNone/>
            </a:pPr>
            <a:r>
              <a:rPr lang="en-US"/>
              <a:t>Waiting on label</a:t>
            </a:r>
          </a:p>
          <a:p>
            <a:pPr marL="0" indent="0" rtl="0">
              <a:spcBef>
                <a:spcPts val="0"/>
              </a:spcBef>
              <a:buNone/>
            </a:pPr>
            <a:endParaRPr/>
          </a:p>
          <a:p>
            <a:pPr marL="0" indent="0" rtl="0">
              <a:spcBef>
                <a:spcPts val="0"/>
              </a:spcBef>
              <a:buNone/>
            </a:pPr>
            <a:r>
              <a:rPr lang="en-US"/>
              <a:t>Why are keyboard shortcuts important- improve speed.</a:t>
            </a:r>
          </a:p>
          <a:p>
            <a:pPr marL="0" indent="0" rtl="0">
              <a:spcBef>
                <a:spcPts val="0"/>
              </a:spcBef>
              <a:buNone/>
            </a:pPr>
            <a:endParaRPr/>
          </a:p>
          <a:p>
            <a:pPr marL="0" indent="0" rtl="0">
              <a:spcBef>
                <a:spcPts val="0"/>
              </a:spcBef>
              <a:buNone/>
            </a:pPr>
            <a:r>
              <a:rPr lang="en-US"/>
              <a:t>Custom Filters/Rules - Helps keep the inbox to emails you want to process.</a:t>
            </a:r>
          </a:p>
          <a:p>
            <a:pPr marL="0" indent="0" rtl="0">
              <a:spcBef>
                <a:spcPts val="0"/>
              </a:spcBef>
              <a:buNone/>
            </a:pPr>
            <a:endParaRPr/>
          </a:p>
          <a:p>
            <a:pPr marL="0" lvl="0" indent="0" rtl="0">
              <a:spcBef>
                <a:spcPts val="0"/>
              </a:spcBef>
              <a:buNone/>
            </a:pPr>
            <a:r>
              <a:rPr lang="en-US"/>
              <a:t>Marking unread is a form of strategic procrastination or what I call “lazy effort”</a:t>
            </a:r>
          </a:p>
        </p:txBody>
      </p:sp>
      <p:sp>
        <p:nvSpPr>
          <p:cNvPr id="197" name="Shape 197"/>
          <p:cNvSpPr>
            <a:spLocks noGrp="1" noRot="1" noChangeAspect="1"/>
          </p:cNvSpPr>
          <p:nvPr>
            <p:ph type="sldImg" idx="2"/>
          </p:nvPr>
        </p:nvSpPr>
        <p:spPr>
          <a:xfrm>
            <a:off x="1427163" y="1154113"/>
            <a:ext cx="4156075" cy="31162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07286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701041" y="4444867"/>
            <a:ext cx="5608319" cy="3636845"/>
          </a:xfrm>
          <a:prstGeom prst="rect">
            <a:avLst/>
          </a:prstGeom>
        </p:spPr>
        <p:txBody>
          <a:bodyPr lIns="91425" tIns="91425" rIns="91425" bIns="91425" anchor="t" anchorCtr="0">
            <a:noAutofit/>
          </a:bodyPr>
          <a:lstStyle/>
          <a:p>
            <a:pPr rtl="0">
              <a:spcBef>
                <a:spcPts val="0"/>
              </a:spcBef>
              <a:buNone/>
            </a:pPr>
            <a:r>
              <a:rPr lang="en-US"/>
              <a:t>Emergency user for google - user:Emergency@insourceservices.com, Oct32015</a:t>
            </a:r>
          </a:p>
          <a:p>
            <a:pPr rtl="0">
              <a:spcBef>
                <a:spcPts val="0"/>
              </a:spcBef>
              <a:buNone/>
            </a:pPr>
            <a:r>
              <a:rPr lang="en-US"/>
              <a:t>IT demo user for Outlook - user: itdemo, Oct32015</a:t>
            </a:r>
          </a:p>
          <a:p>
            <a:pPr rtl="0">
              <a:spcBef>
                <a:spcPts val="0"/>
              </a:spcBef>
              <a:buNone/>
            </a:pPr>
            <a:endParaRPr/>
          </a:p>
          <a:p>
            <a:pPr marL="457200" lvl="0" indent="-228600" rtl="0">
              <a:spcBef>
                <a:spcPts val="0"/>
              </a:spcBef>
            </a:pPr>
            <a:r>
              <a:rPr lang="en-US"/>
              <a:t>Why I don’t like message preview</a:t>
            </a:r>
          </a:p>
          <a:p>
            <a:pPr marL="457200" lvl="0" indent="-228600" rtl="0">
              <a:spcBef>
                <a:spcPts val="0"/>
              </a:spcBef>
            </a:pPr>
            <a:endParaRPr/>
          </a:p>
          <a:p>
            <a:pPr lvl="0" rtl="0">
              <a:spcBef>
                <a:spcPts val="0"/>
              </a:spcBef>
              <a:buNone/>
            </a:pPr>
            <a:endParaRPr/>
          </a:p>
        </p:txBody>
      </p:sp>
      <p:sp>
        <p:nvSpPr>
          <p:cNvPr id="205" name="Shape 205"/>
          <p:cNvSpPr>
            <a:spLocks noGrp="1" noRot="1" noChangeAspect="1"/>
          </p:cNvSpPr>
          <p:nvPr>
            <p:ph type="sldImg" idx="2"/>
          </p:nvPr>
        </p:nvSpPr>
        <p:spPr>
          <a:xfrm>
            <a:off x="1427163" y="1154113"/>
            <a:ext cx="4156075" cy="31162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24747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701041" y="4444867"/>
            <a:ext cx="5608319" cy="3636845"/>
          </a:xfrm>
          <a:prstGeom prst="rect">
            <a:avLst/>
          </a:prstGeom>
        </p:spPr>
        <p:txBody>
          <a:bodyPr lIns="91425" tIns="91425" rIns="91425" bIns="91425" anchor="t" anchorCtr="0">
            <a:noAutofit/>
          </a:bodyPr>
          <a:lstStyle/>
          <a:p>
            <a:pPr rtl="0">
              <a:spcBef>
                <a:spcPts val="0"/>
              </a:spcBef>
              <a:buNone/>
            </a:pPr>
            <a:r>
              <a:rPr lang="en-US"/>
              <a:t>Required vs Optional will affect automated schedulers, lets others know if they are expected to attend.</a:t>
            </a:r>
          </a:p>
          <a:p>
            <a:pPr rtl="0">
              <a:spcBef>
                <a:spcPts val="0"/>
              </a:spcBef>
              <a:buNone/>
            </a:pPr>
            <a:r>
              <a:rPr lang="en-US"/>
              <a:t>Private events like doctors’ appointments still consume your time, even if you don’t share the details with others.</a:t>
            </a:r>
          </a:p>
          <a:p>
            <a:pPr rtl="0">
              <a:spcBef>
                <a:spcPts val="0"/>
              </a:spcBef>
              <a:buNone/>
            </a:pPr>
            <a:r>
              <a:rPr lang="en-US"/>
              <a:t>If meeting in person, add the address for easy navigation from one’s phone</a:t>
            </a:r>
          </a:p>
          <a:p>
            <a:pPr rtl="0">
              <a:spcBef>
                <a:spcPts val="0"/>
              </a:spcBef>
              <a:buNone/>
            </a:pPr>
            <a:r>
              <a:rPr lang="en-US"/>
              <a:t>If meeting via a conference call, add the dial-in number and any codes in the location for easy reference at the time of the call</a:t>
            </a:r>
          </a:p>
          <a:p>
            <a:pPr lvl="0" rtl="0">
              <a:spcBef>
                <a:spcPts val="0"/>
              </a:spcBef>
              <a:buNone/>
            </a:pPr>
            <a:r>
              <a:rPr lang="en-US"/>
              <a:t>Put in an agenda or linked documents, or just convert an email chain into a meeting</a:t>
            </a:r>
          </a:p>
        </p:txBody>
      </p:sp>
      <p:sp>
        <p:nvSpPr>
          <p:cNvPr id="217" name="Shape 217"/>
          <p:cNvSpPr>
            <a:spLocks noGrp="1" noRot="1" noChangeAspect="1"/>
          </p:cNvSpPr>
          <p:nvPr>
            <p:ph type="sldImg" idx="2"/>
          </p:nvPr>
        </p:nvSpPr>
        <p:spPr>
          <a:xfrm>
            <a:off x="1427163" y="1154113"/>
            <a:ext cx="4156075" cy="31162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87105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701041" y="4444867"/>
            <a:ext cx="5608319" cy="3636704"/>
          </a:xfrm>
          <a:prstGeom prst="rect">
            <a:avLst/>
          </a:prstGeom>
        </p:spPr>
        <p:txBody>
          <a:bodyPr lIns="91425" tIns="91425" rIns="91425" bIns="91425" anchor="t" anchorCtr="0">
            <a:noAutofit/>
          </a:bodyPr>
          <a:lstStyle/>
          <a:p>
            <a:pPr>
              <a:spcBef>
                <a:spcPts val="0"/>
              </a:spcBef>
              <a:buNone/>
            </a:pPr>
            <a:endParaRPr/>
          </a:p>
        </p:txBody>
      </p:sp>
      <p:sp>
        <p:nvSpPr>
          <p:cNvPr id="228" name="Shape 228"/>
          <p:cNvSpPr>
            <a:spLocks noGrp="1" noRot="1" noChangeAspect="1"/>
          </p:cNvSpPr>
          <p:nvPr>
            <p:ph type="sldImg" idx="2"/>
          </p:nvPr>
        </p:nvSpPr>
        <p:spPr>
          <a:xfrm>
            <a:off x="1427163" y="1154113"/>
            <a:ext cx="4156075" cy="31162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60628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701041" y="4444867"/>
            <a:ext cx="5608319" cy="3636845"/>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r>
              <a:rPr lang="en-US"/>
              <a:t>Doodle - here’s what it looks like, not how to do it (assistants)</a:t>
            </a:r>
          </a:p>
        </p:txBody>
      </p:sp>
      <p:sp>
        <p:nvSpPr>
          <p:cNvPr id="238" name="Shape 238"/>
          <p:cNvSpPr>
            <a:spLocks noGrp="1" noRot="1" noChangeAspect="1"/>
          </p:cNvSpPr>
          <p:nvPr>
            <p:ph type="sldImg" idx="2"/>
          </p:nvPr>
        </p:nvSpPr>
        <p:spPr>
          <a:xfrm>
            <a:off x="1427163" y="1154113"/>
            <a:ext cx="4156075" cy="31162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27047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701041" y="4444867"/>
            <a:ext cx="5608319" cy="3636704"/>
          </a:xfrm>
          <a:prstGeom prst="rect">
            <a:avLst/>
          </a:prstGeom>
        </p:spPr>
        <p:txBody>
          <a:bodyPr lIns="91425" tIns="91425" rIns="91425" bIns="91425" anchor="t" anchorCtr="0">
            <a:noAutofit/>
          </a:bodyPr>
          <a:lstStyle/>
          <a:p>
            <a:pPr rtl="0">
              <a:spcBef>
                <a:spcPts val="0"/>
              </a:spcBef>
              <a:buNone/>
            </a:pPr>
            <a:r>
              <a:rPr lang="en-US"/>
              <a:t>Importance of planning</a:t>
            </a:r>
          </a:p>
          <a:p>
            <a:pPr rtl="0">
              <a:spcBef>
                <a:spcPts val="0"/>
              </a:spcBef>
              <a:buNone/>
            </a:pPr>
            <a:r>
              <a:rPr lang="en-US"/>
              <a:t>We dont multi-task, we task switch horribly</a:t>
            </a:r>
          </a:p>
          <a:p>
            <a:pPr rtl="0">
              <a:spcBef>
                <a:spcPts val="0"/>
              </a:spcBef>
              <a:buNone/>
            </a:pPr>
            <a:r>
              <a:rPr lang="en-US"/>
              <a:t>Grouping like tasks - the Henry Ford Model - assembly line</a:t>
            </a:r>
          </a:p>
          <a:p>
            <a:pPr rtl="0">
              <a:spcBef>
                <a:spcPts val="0"/>
              </a:spcBef>
              <a:buNone/>
            </a:pPr>
            <a:r>
              <a:rPr lang="en-US"/>
              <a:t>Dont watch paint dry - start something that can be left alone for a bit and then move on to task #2</a:t>
            </a:r>
          </a:p>
          <a:p>
            <a:pPr rtl="0">
              <a:spcBef>
                <a:spcPts val="0"/>
              </a:spcBef>
              <a:buNone/>
            </a:pPr>
            <a:r>
              <a:rPr lang="en-US"/>
              <a:t>Don’t use your inbox to manage tasks - think of your inbox like your actual mailbox</a:t>
            </a:r>
          </a:p>
          <a:p>
            <a:pPr rtl="0">
              <a:spcBef>
                <a:spcPts val="0"/>
              </a:spcBef>
              <a:buNone/>
            </a:pPr>
            <a:endParaRPr/>
          </a:p>
          <a:p>
            <a:pPr>
              <a:spcBef>
                <a:spcPts val="0"/>
              </a:spcBef>
              <a:buNone/>
            </a:pPr>
            <a:endParaRPr/>
          </a:p>
        </p:txBody>
      </p:sp>
      <p:sp>
        <p:nvSpPr>
          <p:cNvPr id="246" name="Shape 246"/>
          <p:cNvSpPr>
            <a:spLocks noGrp="1" noRot="1" noChangeAspect="1"/>
          </p:cNvSpPr>
          <p:nvPr>
            <p:ph type="sldImg" idx="2"/>
          </p:nvPr>
        </p:nvSpPr>
        <p:spPr>
          <a:xfrm>
            <a:off x="1427163" y="1154113"/>
            <a:ext cx="4156075" cy="31162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50411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701041" y="4444867"/>
            <a:ext cx="5608319" cy="3636845"/>
          </a:xfrm>
          <a:prstGeom prst="rect">
            <a:avLst/>
          </a:prstGeom>
        </p:spPr>
        <p:txBody>
          <a:bodyPr lIns="91425" tIns="91425" rIns="91425" bIns="91425" anchor="t" anchorCtr="0">
            <a:noAutofit/>
          </a:bodyPr>
          <a:lstStyle/>
          <a:p>
            <a:pPr lvl="0" rtl="0">
              <a:spcBef>
                <a:spcPts val="0"/>
              </a:spcBef>
              <a:buClr>
                <a:schemeClr val="dk1"/>
              </a:buClr>
              <a:buSzPct val="91666"/>
              <a:buFont typeface="Arial"/>
              <a:buNone/>
            </a:pPr>
            <a:r>
              <a:rPr lang="en-US"/>
              <a:t>Carve time out to plan your tasks, dont get wrapped up in doing and lose sight of the big picture</a:t>
            </a:r>
          </a:p>
          <a:p>
            <a:pPr rtl="0">
              <a:spcBef>
                <a:spcPts val="0"/>
              </a:spcBef>
              <a:buNone/>
            </a:pPr>
            <a:r>
              <a:rPr lang="en-US"/>
              <a:t>Dont let email weigh you down</a:t>
            </a:r>
          </a:p>
          <a:p>
            <a:pPr rtl="0">
              <a:spcBef>
                <a:spcPts val="0"/>
              </a:spcBef>
              <a:buNone/>
            </a:pPr>
            <a:r>
              <a:rPr lang="en-US"/>
              <a:t>Track your own productive times and use them wisely for certain tasks</a:t>
            </a:r>
          </a:p>
          <a:p>
            <a:pPr rtl="0">
              <a:spcBef>
                <a:spcPts val="0"/>
              </a:spcBef>
              <a:buNone/>
            </a:pPr>
            <a:r>
              <a:rPr lang="en-US"/>
              <a:t>Find a task management system that works for you, Demo of Asana, due dates, etc</a:t>
            </a:r>
          </a:p>
          <a:p>
            <a:pPr lvl="0" rtl="0">
              <a:spcBef>
                <a:spcPts val="0"/>
              </a:spcBef>
              <a:buNone/>
            </a:pPr>
            <a:endParaRPr/>
          </a:p>
          <a:p>
            <a:pPr lvl="0" rtl="0">
              <a:spcBef>
                <a:spcPts val="0"/>
              </a:spcBef>
              <a:buNone/>
            </a:pPr>
            <a:endParaRPr/>
          </a:p>
          <a:p>
            <a:pPr lvl="0" rtl="0">
              <a:spcBef>
                <a:spcPts val="0"/>
              </a:spcBef>
              <a:buNone/>
            </a:pPr>
            <a:endParaRPr/>
          </a:p>
        </p:txBody>
      </p:sp>
      <p:sp>
        <p:nvSpPr>
          <p:cNvPr id="255" name="Shape 255"/>
          <p:cNvSpPr>
            <a:spLocks noGrp="1" noRot="1" noChangeAspect="1"/>
          </p:cNvSpPr>
          <p:nvPr>
            <p:ph type="sldImg" idx="2"/>
          </p:nvPr>
        </p:nvSpPr>
        <p:spPr>
          <a:xfrm>
            <a:off x="1427163" y="1154113"/>
            <a:ext cx="4156075" cy="31162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14427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701041" y="4444867"/>
            <a:ext cx="5608319" cy="3636845"/>
          </a:xfrm>
          <a:prstGeom prst="rect">
            <a:avLst/>
          </a:prstGeom>
        </p:spPr>
        <p:txBody>
          <a:bodyPr lIns="91425" tIns="91425" rIns="91425" bIns="91425" anchor="t" anchorCtr="0">
            <a:noAutofit/>
          </a:bodyPr>
          <a:lstStyle/>
          <a:p>
            <a:pPr rtl="0">
              <a:spcBef>
                <a:spcPts val="0"/>
              </a:spcBef>
              <a:buNone/>
            </a:pPr>
            <a:r>
              <a:rPr lang="en-US"/>
              <a:t>Pick the right communication medium based on response time required</a:t>
            </a:r>
          </a:p>
          <a:p>
            <a:pPr lvl="0" rtl="0">
              <a:spcBef>
                <a:spcPts val="0"/>
              </a:spcBef>
              <a:buNone/>
            </a:pPr>
            <a:r>
              <a:rPr lang="en-US"/>
              <a:t>If you can take a vacation, you can spend a few hours writing a report.</a:t>
            </a:r>
          </a:p>
          <a:p>
            <a:pPr rtl="0">
              <a:spcBef>
                <a:spcPts val="0"/>
              </a:spcBef>
              <a:buNone/>
            </a:pPr>
            <a:r>
              <a:rPr lang="en-US"/>
              <a:t>Set Computer/Phone to only buzz for interruptive communications</a:t>
            </a:r>
          </a:p>
          <a:p>
            <a:pPr rtl="0">
              <a:spcBef>
                <a:spcPts val="0"/>
              </a:spcBef>
              <a:buNone/>
            </a:pPr>
            <a:endParaRPr/>
          </a:p>
          <a:p>
            <a:pPr lvl="0" rtl="0">
              <a:spcBef>
                <a:spcPts val="0"/>
              </a:spcBef>
              <a:buClr>
                <a:schemeClr val="dk1"/>
              </a:buClr>
              <a:buSzPct val="91666"/>
              <a:buFont typeface="Arial"/>
              <a:buNone/>
            </a:pPr>
            <a:r>
              <a:rPr lang="en-US"/>
              <a:t>Once you and colleagues are utilizing the tools and techniques we’ve already shown you, there will be the question of which method of communication to use. It usually boils down to a single question. If it can wait, then allow the other person to deal with it in their own way, at their own pace.</a:t>
            </a:r>
          </a:p>
          <a:p>
            <a:pPr lvl="0" rtl="0">
              <a:spcBef>
                <a:spcPts val="0"/>
              </a:spcBef>
              <a:buClr>
                <a:schemeClr val="dk1"/>
              </a:buClr>
              <a:buFont typeface="Arial"/>
              <a:buNone/>
            </a:pPr>
            <a:endParaRPr/>
          </a:p>
          <a:p>
            <a:pPr lvl="0" rtl="0">
              <a:spcBef>
                <a:spcPts val="0"/>
              </a:spcBef>
              <a:buClr>
                <a:schemeClr val="dk1"/>
              </a:buClr>
              <a:buSzPct val="91666"/>
              <a:buFont typeface="Arial"/>
              <a:buNone/>
            </a:pPr>
            <a:r>
              <a:rPr lang="en-US"/>
              <a:t>If it cannot, use whichever method fits that individual, the company’s culture, or privacy and noise concerns.</a:t>
            </a:r>
          </a:p>
        </p:txBody>
      </p:sp>
      <p:sp>
        <p:nvSpPr>
          <p:cNvPr id="264" name="Shape 264"/>
          <p:cNvSpPr>
            <a:spLocks noGrp="1" noRot="1" noChangeAspect="1"/>
          </p:cNvSpPr>
          <p:nvPr>
            <p:ph type="sldImg" idx="2"/>
          </p:nvPr>
        </p:nvSpPr>
        <p:spPr>
          <a:xfrm>
            <a:off x="1427163" y="1154113"/>
            <a:ext cx="4156075" cy="31162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1765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427163" y="1154113"/>
            <a:ext cx="4156075" cy="31162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701041" y="4444867"/>
            <a:ext cx="5608319" cy="3636704"/>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91666"/>
              <a:buFont typeface="Arial"/>
              <a:buNone/>
            </a:pPr>
            <a:r>
              <a:rPr lang="en-US"/>
              <a:t>Email Etiquette - (Scott) - 15 min</a:t>
            </a:r>
          </a:p>
          <a:p>
            <a:pPr marL="0" marR="0" lvl="0" indent="0" algn="l" rtl="0">
              <a:spcBef>
                <a:spcPts val="0"/>
              </a:spcBef>
              <a:buClr>
                <a:schemeClr val="dk1"/>
              </a:buClr>
              <a:buSzPct val="91666"/>
              <a:buFont typeface="Arial"/>
              <a:buNone/>
            </a:pPr>
            <a:r>
              <a:rPr lang="en-US"/>
              <a:t>Email Inbox Management - (Russ) - 15 min</a:t>
            </a:r>
          </a:p>
          <a:p>
            <a:pPr lvl="0" rtl="0">
              <a:spcBef>
                <a:spcPts val="0"/>
              </a:spcBef>
              <a:buClr>
                <a:schemeClr val="dk1"/>
              </a:buClr>
              <a:buSzPct val="91666"/>
              <a:buFont typeface="Arial"/>
              <a:buNone/>
            </a:pPr>
            <a:r>
              <a:rPr lang="en-US"/>
              <a:t>Calendaring - (Scott) - 15 min [currently too long]</a:t>
            </a:r>
          </a:p>
          <a:p>
            <a:pPr marL="0" marR="0" lvl="0" indent="0" algn="l" rtl="0">
              <a:spcBef>
                <a:spcPts val="0"/>
              </a:spcBef>
              <a:buClr>
                <a:schemeClr val="dk1"/>
              </a:buClr>
              <a:buSzPct val="91666"/>
              <a:buFont typeface="Arial"/>
              <a:buNone/>
            </a:pPr>
            <a:r>
              <a:rPr lang="en-US"/>
              <a:t>Task Management  - (Ryan) - 10 min</a:t>
            </a:r>
          </a:p>
          <a:p>
            <a:pPr marL="0" marR="0" lvl="0" indent="0" algn="l" rtl="0">
              <a:spcBef>
                <a:spcPts val="0"/>
              </a:spcBef>
              <a:buClr>
                <a:schemeClr val="dk1"/>
              </a:buClr>
              <a:buSzPct val="91666"/>
              <a:buFont typeface="Arial"/>
              <a:buNone/>
            </a:pPr>
            <a:r>
              <a:rPr lang="en-US"/>
              <a:t>Communication Strategies - (Ryan) - 5 min</a:t>
            </a:r>
          </a:p>
          <a:p>
            <a:pPr marL="0" marR="0" lvl="0" indent="0" algn="l" rtl="0">
              <a:spcBef>
                <a:spcPts val="0"/>
              </a:spcBef>
              <a:buClr>
                <a:schemeClr val="dk1"/>
              </a:buClr>
              <a:buSzPct val="91666"/>
              <a:buFont typeface="Arial"/>
              <a:buNone/>
            </a:pPr>
            <a:r>
              <a:rPr lang="en-US"/>
              <a:t>Summary - (Russ) - 2-5 min</a:t>
            </a:r>
          </a:p>
          <a:p>
            <a:pPr marL="0" marR="0" lvl="0" indent="0" algn="l" rtl="0">
              <a:spcBef>
                <a:spcPts val="0"/>
              </a:spcBef>
              <a:buClr>
                <a:schemeClr val="dk1"/>
              </a:buClr>
              <a:buFont typeface="Arial"/>
              <a:buNone/>
            </a:pPr>
            <a:endParaRPr/>
          </a:p>
          <a:p>
            <a:pPr marL="0" marR="0" lvl="0" indent="0" algn="l" rtl="0">
              <a:spcBef>
                <a:spcPts val="0"/>
              </a:spcBef>
              <a:buNone/>
            </a:pPr>
            <a:endParaRPr/>
          </a:p>
        </p:txBody>
      </p:sp>
      <p:sp>
        <p:nvSpPr>
          <p:cNvPr id="103" name="Shape 103"/>
          <p:cNvSpPr txBox="1">
            <a:spLocks noGrp="1"/>
          </p:cNvSpPr>
          <p:nvPr>
            <p:ph type="sldNum" idx="12"/>
          </p:nvPr>
        </p:nvSpPr>
        <p:spPr>
          <a:xfrm>
            <a:off x="3970939" y="8772669"/>
            <a:ext cx="3037839" cy="46340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a:t>
            </a:fld>
            <a:endParaRPr lang="en-US" sz="1200" b="0" i="0" u="none" strike="noStrike" cap="none" baseline="0">
              <a:solidFill>
                <a:schemeClr val="dk1"/>
              </a:solidFill>
              <a:latin typeface="Calibri"/>
              <a:ea typeface="Calibri"/>
              <a:cs typeface="Calibri"/>
              <a:sym typeface="Calibri"/>
            </a:endParaRPr>
          </a:p>
        </p:txBody>
      </p:sp>
      <p:sp>
        <p:nvSpPr>
          <p:cNvPr id="104" name="Shape 104"/>
          <p:cNvSpPr txBox="1">
            <a:spLocks noGrp="1"/>
          </p:cNvSpPr>
          <p:nvPr>
            <p:ph type="ftr" idx="11"/>
          </p:nvPr>
        </p:nvSpPr>
        <p:spPr>
          <a:xfrm>
            <a:off x="1" y="8772669"/>
            <a:ext cx="3037839" cy="463406"/>
          </a:xfrm>
          <a:prstGeom prst="rect">
            <a:avLst/>
          </a:prstGeom>
          <a:noFill/>
          <a:ln>
            <a:noFill/>
          </a:ln>
        </p:spPr>
        <p:txBody>
          <a:bodyPr lIns="91425" tIns="45700" rIns="91425" bIns="45700" anchor="b"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8771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701041" y="4444867"/>
            <a:ext cx="5608319" cy="3636704"/>
          </a:xfrm>
          <a:prstGeom prst="rect">
            <a:avLst/>
          </a:prstGeom>
        </p:spPr>
        <p:txBody>
          <a:bodyPr lIns="91425" tIns="91425" rIns="91425" bIns="91425" anchor="t" anchorCtr="0">
            <a:noAutofit/>
          </a:bodyPr>
          <a:lstStyle/>
          <a:p>
            <a:pPr>
              <a:spcBef>
                <a:spcPts val="0"/>
              </a:spcBef>
              <a:buNone/>
            </a:pPr>
            <a:endParaRPr/>
          </a:p>
        </p:txBody>
      </p:sp>
      <p:sp>
        <p:nvSpPr>
          <p:cNvPr id="273" name="Shape 273"/>
          <p:cNvSpPr>
            <a:spLocks noGrp="1" noRot="1" noChangeAspect="1"/>
          </p:cNvSpPr>
          <p:nvPr>
            <p:ph type="sldImg" idx="2"/>
          </p:nvPr>
        </p:nvSpPr>
        <p:spPr>
          <a:xfrm>
            <a:off x="1427163" y="1154113"/>
            <a:ext cx="4156075" cy="31162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7921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701041" y="4444867"/>
            <a:ext cx="5608319" cy="3636704"/>
          </a:xfrm>
          <a:prstGeom prst="rect">
            <a:avLst/>
          </a:prstGeom>
        </p:spPr>
        <p:txBody>
          <a:bodyPr lIns="91425" tIns="91425" rIns="91425" bIns="91425" anchor="t" anchorCtr="0">
            <a:noAutofit/>
          </a:bodyPr>
          <a:lstStyle/>
          <a:p>
            <a:pPr>
              <a:spcBef>
                <a:spcPts val="0"/>
              </a:spcBef>
              <a:buNone/>
            </a:pPr>
            <a:endParaRPr/>
          </a:p>
        </p:txBody>
      </p:sp>
      <p:sp>
        <p:nvSpPr>
          <p:cNvPr id="280" name="Shape 280"/>
          <p:cNvSpPr>
            <a:spLocks noGrp="1" noRot="1" noChangeAspect="1"/>
          </p:cNvSpPr>
          <p:nvPr>
            <p:ph type="sldImg" idx="2"/>
          </p:nvPr>
        </p:nvSpPr>
        <p:spPr>
          <a:xfrm>
            <a:off x="1427163" y="1154113"/>
            <a:ext cx="4156075" cy="31162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30767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701041" y="4444867"/>
            <a:ext cx="5608319" cy="3636704"/>
          </a:xfrm>
          <a:prstGeom prst="rect">
            <a:avLst/>
          </a:prstGeom>
        </p:spPr>
        <p:txBody>
          <a:bodyPr lIns="91425" tIns="91425" rIns="91425" bIns="91425" anchor="t" anchorCtr="0">
            <a:noAutofit/>
          </a:bodyPr>
          <a:lstStyle/>
          <a:p>
            <a:pPr>
              <a:spcBef>
                <a:spcPts val="0"/>
              </a:spcBef>
              <a:buNone/>
            </a:pPr>
            <a:endParaRPr/>
          </a:p>
        </p:txBody>
      </p:sp>
      <p:sp>
        <p:nvSpPr>
          <p:cNvPr id="287" name="Shape 287"/>
          <p:cNvSpPr>
            <a:spLocks noGrp="1" noRot="1" noChangeAspect="1"/>
          </p:cNvSpPr>
          <p:nvPr>
            <p:ph type="sldImg" idx="2"/>
          </p:nvPr>
        </p:nvSpPr>
        <p:spPr>
          <a:xfrm>
            <a:off x="1427163" y="1154113"/>
            <a:ext cx="4156075" cy="31162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51131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427163" y="1154113"/>
            <a:ext cx="4156075" cy="31162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701041" y="4444867"/>
            <a:ext cx="5608319" cy="3636704"/>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13" name="Shape 113"/>
          <p:cNvSpPr txBox="1">
            <a:spLocks noGrp="1"/>
          </p:cNvSpPr>
          <p:nvPr>
            <p:ph type="ftr" idx="11"/>
          </p:nvPr>
        </p:nvSpPr>
        <p:spPr>
          <a:xfrm>
            <a:off x="1" y="8772669"/>
            <a:ext cx="3037839" cy="463406"/>
          </a:xfrm>
          <a:prstGeom prst="rect">
            <a:avLst/>
          </a:prstGeom>
          <a:noFill/>
          <a:ln>
            <a:noFill/>
          </a:ln>
        </p:spPr>
        <p:txBody>
          <a:bodyPr lIns="91425" tIns="45700" rIns="91425" bIns="45700" anchor="b"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14" name="Shape 114"/>
          <p:cNvSpPr txBox="1">
            <a:spLocks noGrp="1"/>
          </p:cNvSpPr>
          <p:nvPr>
            <p:ph type="sldNum" idx="12"/>
          </p:nvPr>
        </p:nvSpPr>
        <p:spPr>
          <a:xfrm>
            <a:off x="3970939" y="8772669"/>
            <a:ext cx="3037839" cy="46340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1661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701041" y="4444867"/>
            <a:ext cx="5608319" cy="3636704"/>
          </a:xfrm>
          <a:prstGeom prst="rect">
            <a:avLst/>
          </a:prstGeom>
        </p:spPr>
        <p:txBody>
          <a:bodyPr lIns="91425" tIns="91425" rIns="91425" bIns="91425" anchor="t" anchorCtr="0">
            <a:noAutofit/>
          </a:bodyPr>
          <a:lstStyle/>
          <a:p>
            <a:pPr rtl="0">
              <a:spcBef>
                <a:spcPts val="0"/>
              </a:spcBef>
              <a:buNone/>
            </a:pPr>
            <a:r>
              <a:rPr lang="en-US"/>
              <a:t>CC: May wish to follow along, but not expected to necessarily reply</a:t>
            </a:r>
          </a:p>
          <a:p>
            <a:pPr rtl="0">
              <a:spcBef>
                <a:spcPts val="0"/>
              </a:spcBef>
              <a:buNone/>
            </a:pPr>
            <a:r>
              <a:rPr lang="en-US"/>
              <a:t>BCC: Say so, that the particular someone is informed but doesn’t need responses</a:t>
            </a:r>
          </a:p>
          <a:p>
            <a:pPr rtl="0">
              <a:spcBef>
                <a:spcPts val="0"/>
              </a:spcBef>
              <a:buNone/>
            </a:pPr>
            <a:r>
              <a:rPr lang="en-US"/>
              <a:t>Who has had a BCC’ed recipient Reply All - Forward instead</a:t>
            </a:r>
          </a:p>
          <a:p>
            <a:pPr rtl="0">
              <a:spcBef>
                <a:spcPts val="0"/>
              </a:spcBef>
              <a:buNone/>
            </a:pPr>
            <a:endParaRPr/>
          </a:p>
          <a:p>
            <a:pPr rtl="0">
              <a:spcBef>
                <a:spcPts val="0"/>
              </a:spcBef>
              <a:buNone/>
            </a:pPr>
            <a:r>
              <a:rPr lang="en-US"/>
              <a:t>“Who has ever…” </a:t>
            </a:r>
          </a:p>
          <a:p>
            <a:pPr rtl="0">
              <a:spcBef>
                <a:spcPts val="0"/>
              </a:spcBef>
              <a:buNone/>
            </a:pPr>
            <a:r>
              <a:rPr lang="en-US"/>
              <a:t>In sensitive chains, be very judicious about recipients. Consider leaving field blank until the message is ready.</a:t>
            </a:r>
          </a:p>
          <a:p>
            <a:pPr rtl="0">
              <a:spcBef>
                <a:spcPts val="0"/>
              </a:spcBef>
              <a:buNone/>
            </a:pPr>
            <a:r>
              <a:rPr lang="en-US" b="1"/>
              <a:t>Proper email etiquette saves others’ time</a:t>
            </a:r>
          </a:p>
          <a:p>
            <a:pPr>
              <a:spcBef>
                <a:spcPts val="0"/>
              </a:spcBef>
              <a:buNone/>
            </a:pPr>
            <a:endParaRPr/>
          </a:p>
        </p:txBody>
      </p:sp>
      <p:sp>
        <p:nvSpPr>
          <p:cNvPr id="122" name="Shape 122"/>
          <p:cNvSpPr>
            <a:spLocks noGrp="1" noRot="1" noChangeAspect="1"/>
          </p:cNvSpPr>
          <p:nvPr>
            <p:ph type="sldImg" idx="2"/>
          </p:nvPr>
        </p:nvSpPr>
        <p:spPr>
          <a:xfrm>
            <a:off x="1427163" y="1154113"/>
            <a:ext cx="4156075" cy="31162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01010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701041" y="4444867"/>
            <a:ext cx="5608319" cy="3636845"/>
          </a:xfrm>
          <a:prstGeom prst="rect">
            <a:avLst/>
          </a:prstGeom>
        </p:spPr>
        <p:txBody>
          <a:bodyPr lIns="91425" tIns="91425" rIns="91425" bIns="91425" anchor="t" anchorCtr="0">
            <a:noAutofit/>
          </a:bodyPr>
          <a:lstStyle/>
          <a:p>
            <a:pPr lvl="0" rtl="0">
              <a:spcBef>
                <a:spcPts val="0"/>
              </a:spcBef>
              <a:buNone/>
            </a:pPr>
            <a:r>
              <a:rPr lang="en-US"/>
              <a:t>CC: May wish to follow along, but not expected to necessarily reply</a:t>
            </a:r>
          </a:p>
          <a:p>
            <a:pPr lvl="0" rtl="0">
              <a:spcBef>
                <a:spcPts val="0"/>
              </a:spcBef>
              <a:buNone/>
            </a:pPr>
            <a:r>
              <a:rPr lang="en-US"/>
              <a:t>BCC: Say so, that the particular someone is informed but doesn’t need responses</a:t>
            </a:r>
          </a:p>
          <a:p>
            <a:pPr lvl="0" rtl="0">
              <a:spcBef>
                <a:spcPts val="0"/>
              </a:spcBef>
              <a:buNone/>
            </a:pPr>
            <a:r>
              <a:rPr lang="en-US"/>
              <a:t>Who has had a BCC’ed recipient Reply All - Forward instead</a:t>
            </a:r>
          </a:p>
          <a:p>
            <a:pPr lvl="0" rtl="0">
              <a:spcBef>
                <a:spcPts val="0"/>
              </a:spcBef>
              <a:buNone/>
            </a:pPr>
            <a:endParaRPr/>
          </a:p>
          <a:p>
            <a:pPr lvl="0" rtl="0">
              <a:spcBef>
                <a:spcPts val="0"/>
              </a:spcBef>
              <a:buNone/>
            </a:pPr>
            <a:r>
              <a:rPr lang="en-US"/>
              <a:t>BCC: After introduction, move middleman to BCC</a:t>
            </a:r>
          </a:p>
          <a:p>
            <a:pPr lvl="0" rtl="0">
              <a:spcBef>
                <a:spcPts val="0"/>
              </a:spcBef>
              <a:buNone/>
            </a:pPr>
            <a:r>
              <a:rPr lang="en-US"/>
              <a:t>BCC: Can also be used for larger one-way mailings where recipients don’t need others’ addresses or replies, might get flagged as SPAM</a:t>
            </a:r>
          </a:p>
          <a:p>
            <a:pPr lvl="0" rtl="0">
              <a:spcBef>
                <a:spcPts val="0"/>
              </a:spcBef>
              <a:buNone/>
            </a:pPr>
            <a:endParaRPr/>
          </a:p>
          <a:p>
            <a:pPr lvl="0" rtl="0">
              <a:spcBef>
                <a:spcPts val="0"/>
              </a:spcBef>
              <a:buNone/>
            </a:pPr>
            <a:r>
              <a:rPr lang="en-US"/>
              <a:t>“Who has ever…” </a:t>
            </a:r>
          </a:p>
          <a:p>
            <a:pPr lvl="0" rtl="0">
              <a:spcBef>
                <a:spcPts val="0"/>
              </a:spcBef>
              <a:buNone/>
            </a:pPr>
            <a:r>
              <a:rPr lang="en-US"/>
              <a:t>In sensitive chains, be very judicious about recipients. Consider leaving field blank until the message is ready.</a:t>
            </a:r>
          </a:p>
          <a:p>
            <a:pPr lvl="0" rtl="0">
              <a:spcBef>
                <a:spcPts val="0"/>
              </a:spcBef>
              <a:buNone/>
            </a:pPr>
            <a:r>
              <a:rPr lang="en-US" b="1"/>
              <a:t>Proper email etiquette saves others’ time</a:t>
            </a:r>
          </a:p>
          <a:p>
            <a:pPr lvl="0" rtl="0">
              <a:spcBef>
                <a:spcPts val="0"/>
              </a:spcBef>
              <a:buNone/>
            </a:pPr>
            <a:endParaRPr/>
          </a:p>
        </p:txBody>
      </p:sp>
      <p:sp>
        <p:nvSpPr>
          <p:cNvPr id="132" name="Shape 132"/>
          <p:cNvSpPr>
            <a:spLocks noGrp="1" noRot="1" noChangeAspect="1"/>
          </p:cNvSpPr>
          <p:nvPr>
            <p:ph type="sldImg" idx="2"/>
          </p:nvPr>
        </p:nvSpPr>
        <p:spPr>
          <a:xfrm>
            <a:off x="1427163" y="1154113"/>
            <a:ext cx="4156075" cy="31162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25917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701041" y="4444867"/>
            <a:ext cx="5608319" cy="3636845"/>
          </a:xfrm>
          <a:prstGeom prst="rect">
            <a:avLst/>
          </a:prstGeom>
        </p:spPr>
        <p:txBody>
          <a:bodyPr lIns="91425" tIns="91425" rIns="91425" bIns="91425" anchor="t" anchorCtr="0">
            <a:noAutofit/>
          </a:bodyPr>
          <a:lstStyle/>
          <a:p>
            <a:pPr lvl="0" rtl="0">
              <a:spcBef>
                <a:spcPts val="0"/>
              </a:spcBef>
              <a:buClr>
                <a:schemeClr val="dk1"/>
              </a:buClr>
              <a:buSzPct val="91666"/>
              <a:buFont typeface="Arial"/>
              <a:buNone/>
            </a:pPr>
            <a:r>
              <a:rPr lang="en-US"/>
              <a:t>Key message: Key message or question at the top</a:t>
            </a:r>
          </a:p>
          <a:p>
            <a:pPr lvl="0" rtl="0">
              <a:spcBef>
                <a:spcPts val="0"/>
              </a:spcBef>
              <a:buNone/>
            </a:pPr>
            <a:r>
              <a:rPr lang="en-US"/>
              <a:t>Style: Use consistent fonts, italics for emphasis, caps comes across as YELLING</a:t>
            </a:r>
          </a:p>
          <a:p>
            <a:pPr lvl="0" rtl="0">
              <a:spcBef>
                <a:spcPts val="0"/>
              </a:spcBef>
              <a:buNone/>
            </a:pPr>
            <a:r>
              <a:rPr lang="en-US"/>
              <a:t>Brief: Bullet points, numbered lists</a:t>
            </a:r>
          </a:p>
          <a:p>
            <a:pPr lvl="0" rtl="0">
              <a:spcBef>
                <a:spcPts val="0"/>
              </a:spcBef>
              <a:buNone/>
            </a:pPr>
            <a:r>
              <a:rPr lang="en-US"/>
              <a:t>Direct: Trim the fat (“I just want to say” “I think that”)</a:t>
            </a:r>
          </a:p>
          <a:p>
            <a:pPr lvl="0" rtl="0">
              <a:spcBef>
                <a:spcPts val="0"/>
              </a:spcBef>
              <a:buClr>
                <a:schemeClr val="dk1"/>
              </a:buClr>
              <a:buSzPct val="91666"/>
              <a:buFont typeface="Arial"/>
              <a:buNone/>
            </a:pPr>
            <a:r>
              <a:rPr lang="en-US"/>
              <a:t>Professional: No jokes or sarcasm unless it’s VERY clear - no body language nor vocal inflections = terrible medium for comedy</a:t>
            </a:r>
          </a:p>
          <a:p>
            <a:pPr lvl="0" rtl="0">
              <a:spcBef>
                <a:spcPts val="0"/>
              </a:spcBef>
              <a:buNone/>
            </a:pPr>
            <a:r>
              <a:rPr lang="en-US"/>
              <a:t>Proofreading: Select key message at the end, move to top. Re-read the message according to the number or roles of its recipients</a:t>
            </a:r>
          </a:p>
          <a:p>
            <a:pPr lvl="0" rtl="0">
              <a:spcBef>
                <a:spcPts val="0"/>
              </a:spcBef>
              <a:buNone/>
            </a:pPr>
            <a:r>
              <a:rPr lang="en-US"/>
              <a:t>Time spent preparing the message can save back-and-forth, clarifying questions, scheduling headaches</a:t>
            </a:r>
          </a:p>
          <a:p>
            <a:pPr lvl="0" rtl="0">
              <a:spcBef>
                <a:spcPts val="0"/>
              </a:spcBef>
              <a:buNone/>
            </a:pPr>
            <a:endParaRPr/>
          </a:p>
          <a:p>
            <a:pPr lvl="0" rtl="0">
              <a:spcBef>
                <a:spcPts val="0"/>
              </a:spcBef>
              <a:buNone/>
            </a:pPr>
            <a:r>
              <a:rPr lang="en-US"/>
              <a:t>Compose very complex messages in another program, where it can’t be easily discarded</a:t>
            </a:r>
          </a:p>
        </p:txBody>
      </p:sp>
      <p:sp>
        <p:nvSpPr>
          <p:cNvPr id="141" name="Shape 141"/>
          <p:cNvSpPr>
            <a:spLocks noGrp="1" noRot="1" noChangeAspect="1"/>
          </p:cNvSpPr>
          <p:nvPr>
            <p:ph type="sldImg" idx="2"/>
          </p:nvPr>
        </p:nvSpPr>
        <p:spPr>
          <a:xfrm>
            <a:off x="1427163" y="1154113"/>
            <a:ext cx="4156075" cy="31162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36061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701041" y="4444867"/>
            <a:ext cx="5608319" cy="3636845"/>
          </a:xfrm>
          <a:prstGeom prst="rect">
            <a:avLst/>
          </a:prstGeom>
        </p:spPr>
        <p:txBody>
          <a:bodyPr lIns="91425" tIns="91425" rIns="91425" bIns="91425" anchor="t" anchorCtr="0">
            <a:noAutofit/>
          </a:bodyPr>
          <a:lstStyle/>
          <a:p>
            <a:pPr lvl="0" rtl="0">
              <a:spcBef>
                <a:spcPts val="0"/>
              </a:spcBef>
              <a:buClr>
                <a:schemeClr val="dk1"/>
              </a:buClr>
              <a:buSzPct val="91666"/>
              <a:buFont typeface="Arial"/>
              <a:buNone/>
            </a:pPr>
            <a:r>
              <a:rPr lang="en-US"/>
              <a:t>Key message: Key message or question at the top</a:t>
            </a:r>
          </a:p>
          <a:p>
            <a:pPr lvl="0" rtl="0">
              <a:spcBef>
                <a:spcPts val="0"/>
              </a:spcBef>
              <a:buNone/>
            </a:pPr>
            <a:r>
              <a:rPr lang="en-US"/>
              <a:t>Style: Use consistent fonts, italics for emphasis, caps comes across as YELLING</a:t>
            </a:r>
          </a:p>
          <a:p>
            <a:pPr lvl="0" rtl="0">
              <a:spcBef>
                <a:spcPts val="0"/>
              </a:spcBef>
              <a:buNone/>
            </a:pPr>
            <a:r>
              <a:rPr lang="en-US"/>
              <a:t>Brief: Bullet points, numbered lists</a:t>
            </a:r>
          </a:p>
          <a:p>
            <a:pPr lvl="0" rtl="0">
              <a:spcBef>
                <a:spcPts val="0"/>
              </a:spcBef>
              <a:buNone/>
            </a:pPr>
            <a:r>
              <a:rPr lang="en-US"/>
              <a:t>Direct: Trim the fat (“I just want to say” “I think that”)</a:t>
            </a:r>
          </a:p>
          <a:p>
            <a:pPr lvl="0" rtl="0">
              <a:spcBef>
                <a:spcPts val="0"/>
              </a:spcBef>
              <a:buClr>
                <a:schemeClr val="dk1"/>
              </a:buClr>
              <a:buSzPct val="91666"/>
              <a:buFont typeface="Arial"/>
              <a:buNone/>
            </a:pPr>
            <a:r>
              <a:rPr lang="en-US"/>
              <a:t>Professional: No jokes or sarcasm unless it’s VERY clear - no body language nor vocal inflections = terrible medium for comedy</a:t>
            </a:r>
          </a:p>
          <a:p>
            <a:pPr lvl="0" rtl="0">
              <a:spcBef>
                <a:spcPts val="0"/>
              </a:spcBef>
              <a:buNone/>
            </a:pPr>
            <a:r>
              <a:rPr lang="en-US"/>
              <a:t>Proofreading: Select key message at the end, move to top. Re-read the message according to the number or roles of its recipients</a:t>
            </a:r>
          </a:p>
          <a:p>
            <a:pPr lvl="0" rtl="0">
              <a:spcBef>
                <a:spcPts val="0"/>
              </a:spcBef>
              <a:buNone/>
            </a:pPr>
            <a:r>
              <a:rPr lang="en-US"/>
              <a:t>Time spent preparing the message can save back-and-forth, clarifying questions, scheduling headaches</a:t>
            </a:r>
          </a:p>
          <a:p>
            <a:pPr lvl="0" rtl="0">
              <a:spcBef>
                <a:spcPts val="0"/>
              </a:spcBef>
              <a:buNone/>
            </a:pPr>
            <a:endParaRPr/>
          </a:p>
          <a:p>
            <a:pPr lvl="0" rtl="0">
              <a:spcBef>
                <a:spcPts val="0"/>
              </a:spcBef>
              <a:buNone/>
            </a:pPr>
            <a:r>
              <a:rPr lang="en-US"/>
              <a:t>Compose very complex messages in another program, where it can’t be easily discarded</a:t>
            </a:r>
          </a:p>
        </p:txBody>
      </p:sp>
      <p:sp>
        <p:nvSpPr>
          <p:cNvPr id="151" name="Shape 151"/>
          <p:cNvSpPr>
            <a:spLocks noGrp="1" noRot="1" noChangeAspect="1"/>
          </p:cNvSpPr>
          <p:nvPr>
            <p:ph type="sldImg" idx="2"/>
          </p:nvPr>
        </p:nvSpPr>
        <p:spPr>
          <a:xfrm>
            <a:off x="1427163" y="1154113"/>
            <a:ext cx="4156075" cy="31162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90673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701041" y="4444867"/>
            <a:ext cx="5608319" cy="3636845"/>
          </a:xfrm>
          <a:prstGeom prst="rect">
            <a:avLst/>
          </a:prstGeom>
        </p:spPr>
        <p:txBody>
          <a:bodyPr lIns="91425" tIns="91425" rIns="91425" bIns="91425" anchor="t" anchorCtr="0">
            <a:noAutofit/>
          </a:bodyPr>
          <a:lstStyle/>
          <a:p>
            <a:pPr lvl="0" rtl="0">
              <a:spcBef>
                <a:spcPts val="0"/>
              </a:spcBef>
              <a:buNone/>
            </a:pPr>
            <a:r>
              <a:rPr lang="en-US"/>
              <a:t>Left last intentionally, for my style</a:t>
            </a:r>
          </a:p>
          <a:p>
            <a:pPr lvl="0" rtl="0">
              <a:spcBef>
                <a:spcPts val="0"/>
              </a:spcBef>
              <a:buNone/>
            </a:pPr>
            <a:r>
              <a:rPr lang="en-US"/>
              <a:t>Either way, keep subject tied to message of body</a:t>
            </a:r>
          </a:p>
          <a:p>
            <a:pPr lvl="0" rtl="0">
              <a:spcBef>
                <a:spcPts val="0"/>
              </a:spcBef>
              <a:buNone/>
            </a:pPr>
            <a:endParaRPr/>
          </a:p>
          <a:p>
            <a:pPr lvl="0" rtl="0">
              <a:spcBef>
                <a:spcPts val="0"/>
              </a:spcBef>
              <a:buClr>
                <a:schemeClr val="dk1"/>
              </a:buClr>
              <a:buSzPct val="91666"/>
              <a:buFont typeface="Arial"/>
              <a:buNone/>
            </a:pPr>
            <a:r>
              <a:rPr lang="en-US"/>
              <a:t>Subject examples:</a:t>
            </a:r>
          </a:p>
          <a:p>
            <a:pPr lvl="0" rtl="0">
              <a:spcBef>
                <a:spcPts val="0"/>
              </a:spcBef>
              <a:buNone/>
            </a:pPr>
            <a:r>
              <a:rPr lang="en-US"/>
              <a:t>Bad Subject: Lunch</a:t>
            </a:r>
          </a:p>
          <a:p>
            <a:pPr lvl="0" rtl="0">
              <a:spcBef>
                <a:spcPts val="0"/>
              </a:spcBef>
              <a:buClr>
                <a:schemeClr val="dk1"/>
              </a:buClr>
              <a:buSzPct val="91666"/>
              <a:buFont typeface="Arial"/>
              <a:buNone/>
            </a:pPr>
            <a:r>
              <a:rPr lang="en-US"/>
              <a:t>Good Subject: Missing meatloaf from staff fridge</a:t>
            </a:r>
          </a:p>
          <a:p>
            <a:pPr lvl="0" rtl="0">
              <a:spcBef>
                <a:spcPts val="0"/>
              </a:spcBef>
              <a:buClr>
                <a:schemeClr val="dk1"/>
              </a:buClr>
              <a:buSzPct val="91666"/>
              <a:buFont typeface="Arial"/>
              <a:buNone/>
            </a:pPr>
            <a:r>
              <a:rPr lang="en-US"/>
              <a:t>Ugly Subject: Is Ryan stealing leftovers?</a:t>
            </a:r>
          </a:p>
        </p:txBody>
      </p:sp>
      <p:sp>
        <p:nvSpPr>
          <p:cNvPr id="160" name="Shape 160"/>
          <p:cNvSpPr>
            <a:spLocks noGrp="1" noRot="1" noChangeAspect="1"/>
          </p:cNvSpPr>
          <p:nvPr>
            <p:ph type="sldImg" idx="2"/>
          </p:nvPr>
        </p:nvSpPr>
        <p:spPr>
          <a:xfrm>
            <a:off x="1427163" y="1154113"/>
            <a:ext cx="4156075" cy="31162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00870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701041" y="4444867"/>
            <a:ext cx="5608319" cy="3636845"/>
          </a:xfrm>
          <a:prstGeom prst="rect">
            <a:avLst/>
          </a:prstGeom>
        </p:spPr>
        <p:txBody>
          <a:bodyPr lIns="91425" tIns="91425" rIns="91425" bIns="91425" anchor="t" anchorCtr="0">
            <a:noAutofit/>
          </a:bodyPr>
          <a:lstStyle/>
          <a:p>
            <a:pPr lvl="0" rtl="0">
              <a:spcBef>
                <a:spcPts val="0"/>
              </a:spcBef>
              <a:buClr>
                <a:schemeClr val="dk1"/>
              </a:buClr>
              <a:buSzPct val="91666"/>
              <a:buFont typeface="Arial"/>
              <a:buNone/>
            </a:pPr>
            <a:r>
              <a:rPr lang="en-US"/>
              <a:t>Subject examples:</a:t>
            </a:r>
          </a:p>
          <a:p>
            <a:pPr lvl="0" rtl="0">
              <a:spcBef>
                <a:spcPts val="0"/>
              </a:spcBef>
              <a:buNone/>
            </a:pPr>
            <a:r>
              <a:rPr lang="en-US"/>
              <a:t>Bad Subject: Lunch</a:t>
            </a:r>
          </a:p>
          <a:p>
            <a:pPr lvl="0" rtl="0">
              <a:spcBef>
                <a:spcPts val="0"/>
              </a:spcBef>
              <a:buClr>
                <a:schemeClr val="dk1"/>
              </a:buClr>
              <a:buSzPct val="91666"/>
              <a:buFont typeface="Arial"/>
              <a:buNone/>
            </a:pPr>
            <a:r>
              <a:rPr lang="en-US"/>
              <a:t>Good Subject: Missing meatloaf from staff fridge</a:t>
            </a:r>
          </a:p>
          <a:p>
            <a:pPr lvl="0" rtl="0">
              <a:spcBef>
                <a:spcPts val="0"/>
              </a:spcBef>
              <a:buClr>
                <a:schemeClr val="dk1"/>
              </a:buClr>
              <a:buSzPct val="91666"/>
              <a:buFont typeface="Arial"/>
              <a:buNone/>
            </a:pPr>
            <a:r>
              <a:rPr lang="en-US"/>
              <a:t>Ugly Subject: Is Ryan stealing leftovers?</a:t>
            </a:r>
          </a:p>
        </p:txBody>
      </p:sp>
      <p:sp>
        <p:nvSpPr>
          <p:cNvPr id="170" name="Shape 170"/>
          <p:cNvSpPr>
            <a:spLocks noGrp="1" noRot="1" noChangeAspect="1"/>
          </p:cNvSpPr>
          <p:nvPr>
            <p:ph type="sldImg" idx="2"/>
          </p:nvPr>
        </p:nvSpPr>
        <p:spPr>
          <a:xfrm>
            <a:off x="1427163" y="1154113"/>
            <a:ext cx="4156075" cy="31162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08219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14"/>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469522" y="6343894"/>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469522" y="6343894"/>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469522" y="6343894"/>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69522" y="6343894"/>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469522" y="6343894"/>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sz="2000">
                <a:solidFill>
                  <a:srgbClr val="888888"/>
                </a:solidFill>
              </a:defRPr>
            </a:lvl1pPr>
            <a:lvl2pPr marL="457200" indent="0" rtl="0">
              <a:spcBef>
                <a:spcPts val="0"/>
              </a:spcBef>
              <a:buClr>
                <a:srgbClr val="888888"/>
              </a:buClr>
              <a:buFont typeface="Calibri"/>
              <a:buNone/>
              <a:defRPr sz="1800">
                <a:solidFill>
                  <a:srgbClr val="888888"/>
                </a:solidFill>
              </a:defRPr>
            </a:lvl2pPr>
            <a:lvl3pPr marL="914400" indent="0" rtl="0">
              <a:spcBef>
                <a:spcPts val="0"/>
              </a:spcBef>
              <a:buClr>
                <a:srgbClr val="888888"/>
              </a:buClr>
              <a:buFont typeface="Calibri"/>
              <a:buNone/>
              <a:defRPr sz="1600">
                <a:solidFill>
                  <a:srgbClr val="888888"/>
                </a:solidFill>
              </a:defRPr>
            </a:lvl3pPr>
            <a:lvl4pPr marL="1371600" indent="0" rtl="0">
              <a:spcBef>
                <a:spcPts val="0"/>
              </a:spcBef>
              <a:buClr>
                <a:srgbClr val="888888"/>
              </a:buClr>
              <a:buFont typeface="Calibri"/>
              <a:buNone/>
              <a:defRPr sz="1400">
                <a:solidFill>
                  <a:srgbClr val="888888"/>
                </a:solidFill>
              </a:defRPr>
            </a:lvl4pPr>
            <a:lvl5pPr marL="1828800" indent="0" rtl="0">
              <a:spcBef>
                <a:spcPts val="0"/>
              </a:spcBef>
              <a:buClr>
                <a:srgbClr val="888888"/>
              </a:buClr>
              <a:buFont typeface="Calibri"/>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69522" y="6343894"/>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69522" y="6343894"/>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69522" y="6343894"/>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69522" y="6343894"/>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469522" y="6343894"/>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469522" y="6343894"/>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3" name="Shape 13"/>
          <p:cNvSpPr txBox="1">
            <a:spLocks noGrp="1"/>
          </p:cNvSpPr>
          <p:nvPr>
            <p:ph type="sldNum" idx="12"/>
          </p:nvPr>
        </p:nvSpPr>
        <p:spPr>
          <a:xfrm>
            <a:off x="469522" y="6343894"/>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b="0" i="0" u="none" strike="noStrike" cap="none" baseline="0">
                <a:solidFill>
                  <a:srgbClr val="888888"/>
                </a:solidFill>
                <a:latin typeface="Calibri"/>
                <a:ea typeface="Calibri"/>
                <a:cs typeface="Calibri"/>
                <a:sym typeface="Calibri"/>
              </a:rPr>
              <a:t>&lt;#&gt;	</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14.jp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hyperlink" Target="mailto:rgreenwald@insourceservices.com" TargetMode="External"/><Relationship Id="rId5" Type="http://schemas.openxmlformats.org/officeDocument/2006/relationships/hyperlink" Target="mailto:recclestone@insourceservices.com" TargetMode="External"/><Relationship Id="rId6" Type="http://schemas.openxmlformats.org/officeDocument/2006/relationships/hyperlink" Target="mailto:shagerty@insourceservices.com" TargetMode="External"/><Relationship Id="rId7" Type="http://schemas.openxmlformats.org/officeDocument/2006/relationships/hyperlink" Target="http://www.insourceservices.com/" TargetMode="External"/><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Shape 85"/>
          <p:cNvPicPr preferRelativeResize="0"/>
          <p:nvPr/>
        </p:nvPicPr>
        <p:blipFill rotWithShape="1">
          <a:blip r:embed="rId3">
            <a:alphaModFix/>
          </a:blip>
          <a:srcRect/>
          <a:stretch/>
        </p:blipFill>
        <p:spPr>
          <a:xfrm>
            <a:off x="6067780" y="5699728"/>
            <a:ext cx="2747772" cy="434753"/>
          </a:xfrm>
          <a:prstGeom prst="rect">
            <a:avLst/>
          </a:prstGeom>
          <a:noFill/>
          <a:ln>
            <a:noFill/>
          </a:ln>
        </p:spPr>
      </p:pic>
      <p:sp>
        <p:nvSpPr>
          <p:cNvPr id="86" name="Shape 86"/>
          <p:cNvSpPr/>
          <p:nvPr/>
        </p:nvSpPr>
        <p:spPr>
          <a:xfrm>
            <a:off x="0" y="852875"/>
            <a:ext cx="9144000" cy="742949"/>
          </a:xfrm>
          <a:prstGeom prst="rect">
            <a:avLst/>
          </a:prstGeom>
          <a:solidFill>
            <a:srgbClr val="92D050"/>
          </a:solidFill>
          <a:ln>
            <a:noFill/>
          </a:ln>
        </p:spPr>
        <p:txBody>
          <a:bodyPr lIns="91425" tIns="45700" rIns="91425" bIns="45700" anchor="ctr" anchorCtr="0">
            <a:noAutofit/>
          </a:bodyPr>
          <a:lstStyle/>
          <a:p>
            <a:pPr marL="0" marR="0" lvl="0" indent="0" algn="ctr" rtl="0">
              <a:spcBef>
                <a:spcPts val="0"/>
              </a:spcBef>
              <a:buNone/>
            </a:pPr>
            <a:endParaRPr sz="1350" b="0" i="0" u="none" strike="noStrike" cap="none" baseline="0">
              <a:solidFill>
                <a:srgbClr val="FFFFFF"/>
              </a:solidFill>
              <a:latin typeface="Calibri"/>
              <a:ea typeface="Calibri"/>
              <a:cs typeface="Calibri"/>
              <a:sym typeface="Calibri"/>
            </a:endParaRPr>
          </a:p>
        </p:txBody>
      </p:sp>
      <p:sp>
        <p:nvSpPr>
          <p:cNvPr id="87" name="Shape 87"/>
          <p:cNvSpPr txBox="1"/>
          <p:nvPr/>
        </p:nvSpPr>
        <p:spPr>
          <a:xfrm>
            <a:off x="3575110" y="4867206"/>
            <a:ext cx="2143432"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0" i="0" u="none" strike="noStrike" cap="none" baseline="0" dirty="0">
                <a:solidFill>
                  <a:schemeClr val="dk1"/>
                </a:solidFill>
                <a:latin typeface="Times New Roman"/>
                <a:ea typeface="Times New Roman"/>
                <a:cs typeface="Times New Roman"/>
                <a:sym typeface="Times New Roman"/>
              </a:rPr>
              <a:t>October 2015</a:t>
            </a:r>
          </a:p>
        </p:txBody>
      </p:sp>
      <p:sp>
        <p:nvSpPr>
          <p:cNvPr id="88" name="Shape 88"/>
          <p:cNvSpPr txBox="1"/>
          <p:nvPr/>
        </p:nvSpPr>
        <p:spPr>
          <a:xfrm>
            <a:off x="0" y="2203712"/>
            <a:ext cx="9144000" cy="10773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1" i="0" u="none" strike="noStrike" cap="none" baseline="0" dirty="0">
                <a:solidFill>
                  <a:schemeClr val="dk1"/>
                </a:solidFill>
                <a:latin typeface="Calibri"/>
                <a:ea typeface="Calibri"/>
                <a:cs typeface="Calibri"/>
                <a:sym typeface="Calibri"/>
              </a:rPr>
              <a:t>Boost Your Efficiency &amp; Productivity </a:t>
            </a:r>
          </a:p>
        </p:txBody>
      </p:sp>
      <p:sp>
        <p:nvSpPr>
          <p:cNvPr id="89" name="Shape 89"/>
          <p:cNvSpPr txBox="1"/>
          <p:nvPr/>
        </p:nvSpPr>
        <p:spPr>
          <a:xfrm>
            <a:off x="0" y="2835778"/>
            <a:ext cx="9144000" cy="19007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0" i="0" u="none" strike="noStrike" cap="none" baseline="0" dirty="0">
                <a:solidFill>
                  <a:schemeClr val="dk1"/>
                </a:solidFill>
                <a:latin typeface="Times New Roman"/>
                <a:ea typeface="Times New Roman"/>
                <a:cs typeface="Times New Roman"/>
                <a:sym typeface="Times New Roman"/>
              </a:rPr>
              <a:t>Presented by:</a:t>
            </a:r>
          </a:p>
          <a:p>
            <a:pPr marL="0" marR="0" lvl="0" indent="0" algn="ctr" rtl="0">
              <a:spcBef>
                <a:spcPts val="0"/>
              </a:spcBef>
              <a:buSzPct val="25000"/>
              <a:buNone/>
            </a:pPr>
            <a:r>
              <a:rPr lang="en-US" sz="2400" b="0" i="0" u="none" strike="noStrike" cap="none" baseline="0" dirty="0">
                <a:solidFill>
                  <a:schemeClr val="dk1"/>
                </a:solidFill>
                <a:latin typeface="Times New Roman"/>
                <a:ea typeface="Times New Roman"/>
                <a:cs typeface="Times New Roman"/>
                <a:sym typeface="Times New Roman"/>
              </a:rPr>
              <a:t>Russell Greenwald, Vice President</a:t>
            </a:r>
            <a:r>
              <a:rPr lang="en-US" sz="2400" dirty="0">
                <a:solidFill>
                  <a:schemeClr val="dk1"/>
                </a:solidFill>
                <a:latin typeface="Times New Roman"/>
                <a:ea typeface="Times New Roman"/>
                <a:cs typeface="Times New Roman"/>
                <a:sym typeface="Times New Roman"/>
              </a:rPr>
              <a:t>,</a:t>
            </a:r>
            <a:r>
              <a:rPr lang="en-US" dirty="0"/>
              <a:t> </a:t>
            </a:r>
          </a:p>
          <a:p>
            <a:pPr marL="0" marR="0" lvl="0" indent="0" algn="ctr" rtl="0">
              <a:spcBef>
                <a:spcPts val="0"/>
              </a:spcBef>
              <a:buSzPct val="25000"/>
              <a:buNone/>
            </a:pPr>
            <a:r>
              <a:rPr lang="en-US" sz="2400" dirty="0">
                <a:solidFill>
                  <a:schemeClr val="dk1"/>
                </a:solidFill>
                <a:latin typeface="Times New Roman"/>
                <a:ea typeface="Times New Roman"/>
                <a:cs typeface="Times New Roman"/>
                <a:sym typeface="Times New Roman"/>
              </a:rPr>
              <a:t>Director of Technology Consulting Practice</a:t>
            </a:r>
          </a:p>
          <a:p>
            <a:pPr lvl="0" algn="ctr" rtl="0">
              <a:spcBef>
                <a:spcPts val="0"/>
              </a:spcBef>
              <a:buClr>
                <a:schemeClr val="dk1"/>
              </a:buClr>
              <a:buSzPct val="25000"/>
              <a:buFont typeface="Arial"/>
              <a:buNone/>
            </a:pPr>
            <a:r>
              <a:rPr lang="en-US" sz="2400" dirty="0">
                <a:solidFill>
                  <a:schemeClr val="dk1"/>
                </a:solidFill>
                <a:latin typeface="Times New Roman"/>
                <a:ea typeface="Times New Roman"/>
                <a:cs typeface="Times New Roman"/>
                <a:sym typeface="Times New Roman"/>
              </a:rPr>
              <a:t>Ryan Ecclestone, </a:t>
            </a:r>
            <a:r>
              <a:rPr lang="en-US" sz="2400" dirty="0" smtClean="0">
                <a:solidFill>
                  <a:schemeClr val="dk1"/>
                </a:solidFill>
                <a:latin typeface="Times New Roman"/>
                <a:ea typeface="Times New Roman"/>
                <a:cs typeface="Times New Roman"/>
                <a:sym typeface="Times New Roman"/>
              </a:rPr>
              <a:t>Senior </a:t>
            </a:r>
            <a:r>
              <a:rPr lang="en-US" sz="2400" dirty="0">
                <a:solidFill>
                  <a:schemeClr val="dk1"/>
                </a:solidFill>
                <a:latin typeface="Times New Roman"/>
                <a:ea typeface="Times New Roman"/>
                <a:cs typeface="Times New Roman"/>
                <a:sym typeface="Times New Roman"/>
              </a:rPr>
              <a:t>IT Project Manager</a:t>
            </a:r>
          </a:p>
          <a:p>
            <a:pPr marL="0" marR="0" lvl="0" indent="0" algn="ctr" rtl="0">
              <a:spcBef>
                <a:spcPts val="0"/>
              </a:spcBef>
              <a:buSzPct val="25000"/>
              <a:buNone/>
            </a:pPr>
            <a:r>
              <a:rPr lang="en-US" sz="2400" dirty="0">
                <a:solidFill>
                  <a:schemeClr val="dk1"/>
                </a:solidFill>
                <a:latin typeface="Times New Roman"/>
                <a:ea typeface="Times New Roman"/>
                <a:cs typeface="Times New Roman"/>
                <a:sym typeface="Times New Roman"/>
              </a:rPr>
              <a:t>Scott Hagerty, IT Manager</a:t>
            </a:r>
          </a:p>
          <a:p>
            <a:pPr marL="0" marR="0" lvl="0" indent="0" algn="ctr" rtl="0">
              <a:spcBef>
                <a:spcPts val="0"/>
              </a:spcBef>
              <a:buNone/>
            </a:pPr>
            <a:endParaRPr sz="2400" dirty="0">
              <a:solidFill>
                <a:schemeClr val="dk1"/>
              </a:solidFill>
              <a:latin typeface="Times New Roman"/>
              <a:ea typeface="Times New Roman"/>
              <a:cs typeface="Times New Roman"/>
              <a:sym typeface="Times New Roman"/>
            </a:endParaRPr>
          </a:p>
        </p:txBody>
      </p:sp>
      <p:sp>
        <p:nvSpPr>
          <p:cNvPr id="90" name="Shape 90"/>
          <p:cNvSpPr txBox="1"/>
          <p:nvPr/>
        </p:nvSpPr>
        <p:spPr>
          <a:xfrm>
            <a:off x="2474984" y="6395739"/>
            <a:ext cx="4343685"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Times New Roman"/>
                <a:ea typeface="Times New Roman"/>
                <a:cs typeface="Times New Roman"/>
                <a:sym typeface="Times New Roman"/>
              </a:rPr>
              <a:t>Copyright © 2015 Insource Services, Inc. All Rights Reserved. </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Shape 172"/>
          <p:cNvPicPr preferRelativeResize="0"/>
          <p:nvPr/>
        </p:nvPicPr>
        <p:blipFill rotWithShape="1">
          <a:blip r:embed="rId3">
            <a:alphaModFix/>
          </a:blip>
          <a:srcRect/>
          <a:stretch/>
        </p:blipFill>
        <p:spPr>
          <a:xfrm>
            <a:off x="6149892" y="6287876"/>
            <a:ext cx="2747772" cy="434753"/>
          </a:xfrm>
          <a:prstGeom prst="rect">
            <a:avLst/>
          </a:prstGeom>
          <a:noFill/>
          <a:ln>
            <a:noFill/>
          </a:ln>
        </p:spPr>
      </p:pic>
      <p:sp>
        <p:nvSpPr>
          <p:cNvPr id="173" name="Shape 173"/>
          <p:cNvSpPr/>
          <p:nvPr/>
        </p:nvSpPr>
        <p:spPr>
          <a:xfrm>
            <a:off x="0" y="852875"/>
            <a:ext cx="9144000" cy="742949"/>
          </a:xfrm>
          <a:prstGeom prst="rect">
            <a:avLst/>
          </a:prstGeom>
          <a:solidFill>
            <a:srgbClr val="92D050"/>
          </a:solidFill>
          <a:ln>
            <a:noFill/>
          </a:ln>
        </p:spPr>
        <p:txBody>
          <a:bodyPr lIns="91425" tIns="45700" rIns="91425" bIns="45700" anchor="ctr" anchorCtr="0">
            <a:noAutofit/>
          </a:bodyPr>
          <a:lstStyle/>
          <a:p>
            <a:pPr marL="0" marR="0" lvl="0" indent="0" algn="ctr" rtl="0">
              <a:spcBef>
                <a:spcPts val="0"/>
              </a:spcBef>
              <a:buSzPct val="25000"/>
              <a:buNone/>
            </a:pPr>
            <a:r>
              <a:rPr lang="en-US" sz="2800" i="0" u="none" strike="noStrike" cap="none" baseline="0">
                <a:solidFill>
                  <a:srgbClr val="FFFFFF"/>
                </a:solidFill>
                <a:latin typeface="Calibri"/>
                <a:ea typeface="Calibri"/>
                <a:cs typeface="Calibri"/>
                <a:sym typeface="Calibri"/>
              </a:rPr>
              <a:t>Email Inbox Management</a:t>
            </a:r>
          </a:p>
        </p:txBody>
      </p:sp>
      <p:sp>
        <p:nvSpPr>
          <p:cNvPr id="174" name="Shape 174"/>
          <p:cNvSpPr/>
          <p:nvPr/>
        </p:nvSpPr>
        <p:spPr>
          <a:xfrm>
            <a:off x="5370489" y="1851164"/>
            <a:ext cx="3405763" cy="698333"/>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214313" marR="0" lvl="0" indent="-128588" algn="l" rtl="0">
              <a:spcBef>
                <a:spcPts val="0"/>
              </a:spcBef>
              <a:buClr>
                <a:schemeClr val="dk1"/>
              </a:buClr>
              <a:buFont typeface="Arial"/>
              <a:buNone/>
            </a:pPr>
            <a:endParaRPr sz="1350" b="0" i="0" u="none" strike="noStrike" cap="none" baseline="0">
              <a:solidFill>
                <a:schemeClr val="dk1"/>
              </a:solidFill>
              <a:latin typeface="Calibri"/>
              <a:ea typeface="Calibri"/>
              <a:cs typeface="Calibri"/>
              <a:sym typeface="Calibri"/>
            </a:endParaRPr>
          </a:p>
          <a:p>
            <a:pPr marL="257175" marR="0" lvl="0" indent="-207137" algn="l" rtl="0">
              <a:spcBef>
                <a:spcPts val="0"/>
              </a:spcBef>
              <a:buClr>
                <a:schemeClr val="dk1"/>
              </a:buClr>
              <a:buFont typeface="Arial"/>
              <a:buNone/>
            </a:pPr>
            <a:endParaRPr sz="788" b="0" i="0" u="none" strike="noStrike" cap="none" baseline="0">
              <a:solidFill>
                <a:schemeClr val="dk1"/>
              </a:solidFill>
              <a:latin typeface="Calibri"/>
              <a:ea typeface="Calibri"/>
              <a:cs typeface="Calibri"/>
              <a:sym typeface="Calibri"/>
            </a:endParaRPr>
          </a:p>
        </p:txBody>
      </p:sp>
      <p:sp>
        <p:nvSpPr>
          <p:cNvPr id="175" name="Shape 175"/>
          <p:cNvSpPr txBox="1"/>
          <p:nvPr/>
        </p:nvSpPr>
        <p:spPr>
          <a:xfrm>
            <a:off x="4244309" y="2127371"/>
            <a:ext cx="4121700" cy="2910428"/>
          </a:xfrm>
          <a:prstGeom prst="rect">
            <a:avLst/>
          </a:prstGeom>
          <a:noFill/>
          <a:ln>
            <a:noFill/>
          </a:ln>
        </p:spPr>
        <p:txBody>
          <a:bodyPr lIns="91425" tIns="45700" rIns="91425" bIns="45700" anchor="t" anchorCtr="0">
            <a:noAutofit/>
          </a:bodyPr>
          <a:lstStyle/>
          <a:p>
            <a:pPr lvl="0" rtl="0">
              <a:spcBef>
                <a:spcPts val="0"/>
              </a:spcBef>
              <a:buNone/>
            </a:pPr>
            <a:r>
              <a:rPr lang="en-US" sz="2800" dirty="0" smtClean="0">
                <a:solidFill>
                  <a:schemeClr val="dk1"/>
                </a:solidFill>
                <a:latin typeface="Calibri"/>
                <a:ea typeface="Calibri"/>
                <a:cs typeface="Calibri"/>
                <a:sym typeface="Calibri"/>
              </a:rPr>
              <a:t>Goal</a:t>
            </a:r>
          </a:p>
          <a:p>
            <a:pPr lvl="0" rtl="0">
              <a:spcBef>
                <a:spcPts val="0"/>
              </a:spcBef>
              <a:buNone/>
            </a:pPr>
            <a:endParaRPr lang="en-US" sz="2800" dirty="0">
              <a:solidFill>
                <a:schemeClr val="dk1"/>
              </a:solidFill>
              <a:latin typeface="Calibri"/>
              <a:ea typeface="Calibri"/>
              <a:cs typeface="Calibri"/>
              <a:sym typeface="Calibri"/>
            </a:endParaRPr>
          </a:p>
          <a:p>
            <a:pPr marL="285750" lvl="0" indent="-349250" rtl="0">
              <a:spcBef>
                <a:spcPts val="0"/>
              </a:spcBef>
              <a:buClr>
                <a:schemeClr val="dk1"/>
              </a:buClr>
              <a:buSzPct val="155555"/>
              <a:buFont typeface="Arial"/>
              <a:buChar char="•"/>
            </a:pPr>
            <a:r>
              <a:rPr lang="en-US" sz="1800" dirty="0">
                <a:solidFill>
                  <a:schemeClr val="dk1"/>
                </a:solidFill>
                <a:latin typeface="Calibri"/>
                <a:ea typeface="Calibri"/>
                <a:cs typeface="Calibri"/>
                <a:sym typeface="Calibri"/>
              </a:rPr>
              <a:t>Be more productive</a:t>
            </a:r>
          </a:p>
          <a:p>
            <a:pPr marL="285750" lvl="1" indent="-349250">
              <a:buClr>
                <a:schemeClr val="dk1"/>
              </a:buClr>
              <a:buSzPct val="155555"/>
              <a:buFont typeface="Arial"/>
              <a:buChar char="•"/>
            </a:pPr>
            <a:r>
              <a:rPr lang="en-US" sz="1800" dirty="0">
                <a:solidFill>
                  <a:schemeClr val="dk1"/>
                </a:solidFill>
                <a:latin typeface="Calibri"/>
                <a:ea typeface="Calibri"/>
                <a:cs typeface="Calibri"/>
                <a:sym typeface="Calibri"/>
              </a:rPr>
              <a:t>Schedule time for and away from </a:t>
            </a:r>
            <a:r>
              <a:rPr lang="en-US" sz="1800" dirty="0" smtClean="0">
                <a:solidFill>
                  <a:schemeClr val="dk1"/>
                </a:solidFill>
                <a:latin typeface="Calibri"/>
                <a:ea typeface="Calibri"/>
                <a:cs typeface="Calibri"/>
                <a:sym typeface="Calibri"/>
              </a:rPr>
              <a:t>  email</a:t>
            </a:r>
            <a:endParaRPr lang="en-US" sz="1800" dirty="0">
              <a:solidFill>
                <a:schemeClr val="dk1"/>
              </a:solidFill>
              <a:latin typeface="Calibri"/>
              <a:ea typeface="Calibri"/>
              <a:cs typeface="Calibri"/>
              <a:sym typeface="Calibri"/>
            </a:endParaRPr>
          </a:p>
          <a:p>
            <a:pPr marL="285750" lvl="0" indent="-349250" rtl="0">
              <a:spcBef>
                <a:spcPts val="0"/>
              </a:spcBef>
              <a:buClr>
                <a:schemeClr val="dk1"/>
              </a:buClr>
              <a:buSzPct val="155555"/>
              <a:buFont typeface="Arial"/>
              <a:buChar char="•"/>
            </a:pPr>
            <a:r>
              <a:rPr lang="en-US" sz="1800" dirty="0">
                <a:solidFill>
                  <a:schemeClr val="dk1"/>
                </a:solidFill>
                <a:latin typeface="Calibri"/>
                <a:ea typeface="Calibri"/>
                <a:cs typeface="Calibri"/>
                <a:sym typeface="Calibri"/>
              </a:rPr>
              <a:t>Create a system to process email</a:t>
            </a:r>
          </a:p>
          <a:p>
            <a:pPr marL="285750" marR="0" lvl="0" indent="-349250" algn="l" rtl="0">
              <a:spcBef>
                <a:spcPts val="0"/>
              </a:spcBef>
              <a:buClr>
                <a:schemeClr val="dk1"/>
              </a:buClr>
              <a:buSzPct val="155555"/>
              <a:buFont typeface="Arial"/>
              <a:buChar char="•"/>
            </a:pPr>
            <a:r>
              <a:rPr lang="en-US" sz="1800" b="0" i="0" u="none" strike="noStrike" cap="none" baseline="0" dirty="0">
                <a:solidFill>
                  <a:schemeClr val="dk1"/>
                </a:solidFill>
                <a:latin typeface="Calibri"/>
                <a:ea typeface="Calibri"/>
                <a:cs typeface="Calibri"/>
                <a:sym typeface="Calibri"/>
              </a:rPr>
              <a:t>Turn off notifications</a:t>
            </a:r>
          </a:p>
          <a:p>
            <a:pPr marL="285750" marR="0" lvl="0" indent="-349250" algn="l" rtl="0">
              <a:spcBef>
                <a:spcPts val="0"/>
              </a:spcBef>
              <a:buClr>
                <a:schemeClr val="dk1"/>
              </a:buClr>
              <a:buSzPct val="155555"/>
              <a:buFont typeface="Arial"/>
              <a:buChar char="•"/>
            </a:pPr>
            <a:r>
              <a:rPr lang="en-US" sz="1800" b="0" i="0" u="none" strike="noStrike" cap="none" baseline="0" dirty="0">
                <a:solidFill>
                  <a:schemeClr val="dk1"/>
                </a:solidFill>
                <a:latin typeface="Calibri"/>
                <a:ea typeface="Calibri"/>
                <a:cs typeface="Calibri"/>
                <a:sym typeface="Calibri"/>
              </a:rPr>
              <a:t>Make it a habit</a:t>
            </a:r>
          </a:p>
          <a:p>
            <a:pPr marL="285750" marR="0" lvl="0" indent="-171450" algn="l" rtl="0">
              <a:spcBef>
                <a:spcPts val="0"/>
              </a:spcBef>
              <a:buClr>
                <a:schemeClr val="dk1"/>
              </a:buClr>
              <a:buFont typeface="Arial"/>
              <a:buNone/>
            </a:pPr>
            <a:endParaRPr sz="1800" b="0" i="0" u="none" strike="noStrike" cap="none" baseline="0" dirty="0">
              <a:solidFill>
                <a:schemeClr val="dk1"/>
              </a:solidFill>
              <a:latin typeface="Calibri"/>
              <a:ea typeface="Calibri"/>
              <a:cs typeface="Calibri"/>
              <a:sym typeface="Calibri"/>
            </a:endParaRPr>
          </a:p>
        </p:txBody>
      </p:sp>
      <p:pic>
        <p:nvPicPr>
          <p:cNvPr id="176" name="Shape 176"/>
          <p:cNvPicPr preferRelativeResize="0"/>
          <p:nvPr/>
        </p:nvPicPr>
        <p:blipFill>
          <a:blip r:embed="rId4">
            <a:alphaModFix/>
          </a:blip>
          <a:stretch>
            <a:fillRect/>
          </a:stretch>
        </p:blipFill>
        <p:spPr>
          <a:xfrm>
            <a:off x="976078" y="2362200"/>
            <a:ext cx="2544199" cy="2675599"/>
          </a:xfrm>
          <a:prstGeom prst="rect">
            <a:avLst/>
          </a:prstGeom>
          <a:noFill/>
          <a:ln>
            <a:noFill/>
          </a:ln>
        </p:spPr>
      </p:pic>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Shape 181"/>
          <p:cNvPicPr preferRelativeResize="0"/>
          <p:nvPr/>
        </p:nvPicPr>
        <p:blipFill rotWithShape="1">
          <a:blip r:embed="rId3">
            <a:alphaModFix/>
          </a:blip>
          <a:srcRect/>
          <a:stretch/>
        </p:blipFill>
        <p:spPr>
          <a:xfrm>
            <a:off x="6149892" y="6287876"/>
            <a:ext cx="2747699" cy="434699"/>
          </a:xfrm>
          <a:prstGeom prst="rect">
            <a:avLst/>
          </a:prstGeom>
          <a:noFill/>
          <a:ln>
            <a:noFill/>
          </a:ln>
        </p:spPr>
      </p:pic>
      <p:sp>
        <p:nvSpPr>
          <p:cNvPr id="182" name="Shape 182"/>
          <p:cNvSpPr/>
          <p:nvPr/>
        </p:nvSpPr>
        <p:spPr>
          <a:xfrm>
            <a:off x="0" y="852875"/>
            <a:ext cx="9144000" cy="742800"/>
          </a:xfrm>
          <a:prstGeom prst="rect">
            <a:avLst/>
          </a:prstGeom>
          <a:solidFill>
            <a:srgbClr val="92D050"/>
          </a:solidFill>
          <a:ln>
            <a:noFill/>
          </a:ln>
        </p:spPr>
        <p:txBody>
          <a:bodyPr lIns="91425" tIns="45700" rIns="91425" bIns="45700" anchor="ctr" anchorCtr="0">
            <a:noAutofit/>
          </a:bodyPr>
          <a:lstStyle/>
          <a:p>
            <a:pPr marL="0" marR="0" lvl="0" indent="0" algn="ctr" rtl="0">
              <a:spcBef>
                <a:spcPts val="0"/>
              </a:spcBef>
              <a:buSzPct val="25000"/>
              <a:buNone/>
            </a:pPr>
            <a:r>
              <a:rPr lang="en-US" sz="2800" b="0" i="0" u="none" strike="noStrike" cap="none" baseline="0">
                <a:solidFill>
                  <a:srgbClr val="FFFFFF"/>
                </a:solidFill>
                <a:latin typeface="Calibri"/>
                <a:ea typeface="Calibri"/>
                <a:cs typeface="Calibri"/>
                <a:sym typeface="Calibri"/>
              </a:rPr>
              <a:t>Email Inbox Management</a:t>
            </a:r>
          </a:p>
        </p:txBody>
      </p:sp>
      <p:sp>
        <p:nvSpPr>
          <p:cNvPr id="183" name="Shape 183"/>
          <p:cNvSpPr/>
          <p:nvPr/>
        </p:nvSpPr>
        <p:spPr>
          <a:xfrm>
            <a:off x="5370489" y="1851164"/>
            <a:ext cx="3405900" cy="6984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214312" marR="0" lvl="0" indent="-128587" algn="l" rtl="0">
              <a:spcBef>
                <a:spcPts val="0"/>
              </a:spcBef>
              <a:buClr>
                <a:schemeClr val="dk1"/>
              </a:buClr>
              <a:buFont typeface="Arial"/>
              <a:buNone/>
            </a:pPr>
            <a:endParaRPr sz="1350" b="0" i="0" u="none" strike="noStrike" cap="none" baseline="0">
              <a:solidFill>
                <a:schemeClr val="dk1"/>
              </a:solidFill>
              <a:latin typeface="Calibri"/>
              <a:ea typeface="Calibri"/>
              <a:cs typeface="Calibri"/>
              <a:sym typeface="Calibri"/>
            </a:endParaRPr>
          </a:p>
          <a:p>
            <a:pPr marL="257175" marR="0" lvl="0" indent="-207137" algn="l" rtl="0">
              <a:spcBef>
                <a:spcPts val="0"/>
              </a:spcBef>
              <a:buClr>
                <a:schemeClr val="dk1"/>
              </a:buClr>
              <a:buFont typeface="Arial"/>
              <a:buNone/>
            </a:pPr>
            <a:endParaRPr sz="788" b="0" i="0" u="none" strike="noStrike" cap="none" baseline="0">
              <a:solidFill>
                <a:schemeClr val="dk1"/>
              </a:solidFill>
              <a:latin typeface="Calibri"/>
              <a:ea typeface="Calibri"/>
              <a:cs typeface="Calibri"/>
              <a:sym typeface="Calibri"/>
            </a:endParaRPr>
          </a:p>
        </p:txBody>
      </p:sp>
      <p:sp>
        <p:nvSpPr>
          <p:cNvPr id="184" name="Shape 184"/>
          <p:cNvSpPr txBox="1"/>
          <p:nvPr/>
        </p:nvSpPr>
        <p:spPr>
          <a:xfrm>
            <a:off x="2290649" y="1595675"/>
            <a:ext cx="4121700" cy="2117928"/>
          </a:xfrm>
          <a:prstGeom prst="rect">
            <a:avLst/>
          </a:prstGeom>
          <a:noFill/>
          <a:ln>
            <a:noFill/>
          </a:ln>
        </p:spPr>
        <p:txBody>
          <a:bodyPr lIns="91425" tIns="45700" rIns="91425" bIns="45700" anchor="t" anchorCtr="0">
            <a:noAutofit/>
          </a:bodyPr>
          <a:lstStyle/>
          <a:p>
            <a:pPr marR="0" lvl="0" algn="l" rtl="0">
              <a:spcBef>
                <a:spcPts val="0"/>
              </a:spcBef>
              <a:buClr>
                <a:srgbClr val="000000"/>
              </a:buClr>
              <a:buSzPct val="39285"/>
              <a:buFont typeface="Arial"/>
              <a:buNone/>
            </a:pPr>
            <a:r>
              <a:rPr lang="en-US" sz="2800" dirty="0" smtClean="0">
                <a:solidFill>
                  <a:schemeClr val="dk1"/>
                </a:solidFill>
                <a:latin typeface="Calibri"/>
                <a:ea typeface="Calibri"/>
                <a:cs typeface="Calibri"/>
                <a:sym typeface="Calibri"/>
              </a:rPr>
              <a:t>Scheduling</a:t>
            </a:r>
          </a:p>
          <a:p>
            <a:pPr marR="0" lvl="0" algn="l" rtl="0">
              <a:spcBef>
                <a:spcPts val="0"/>
              </a:spcBef>
              <a:buClr>
                <a:srgbClr val="000000"/>
              </a:buClr>
              <a:buSzPct val="39285"/>
              <a:buFont typeface="Arial"/>
              <a:buNone/>
            </a:pPr>
            <a:endParaRPr lang="en-US" dirty="0">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Calibri"/>
              <a:buChar char="●"/>
            </a:pPr>
            <a:r>
              <a:rPr lang="en-US" sz="1800" dirty="0">
                <a:solidFill>
                  <a:schemeClr val="dk1"/>
                </a:solidFill>
                <a:latin typeface="Calibri"/>
                <a:ea typeface="Calibri"/>
                <a:cs typeface="Calibri"/>
                <a:sym typeface="Calibri"/>
              </a:rPr>
              <a:t>10/60 rule</a:t>
            </a:r>
          </a:p>
          <a:p>
            <a:pPr marL="285750" marR="0" lvl="0" indent="-285750" algn="l" rtl="0">
              <a:spcBef>
                <a:spcPts val="0"/>
              </a:spcBef>
              <a:buClr>
                <a:schemeClr val="dk1"/>
              </a:buClr>
              <a:buSzPct val="100000"/>
              <a:buFont typeface="Calibri"/>
              <a:buChar char="●"/>
            </a:pPr>
            <a:r>
              <a:rPr lang="en-US" sz="1800" dirty="0">
                <a:solidFill>
                  <a:schemeClr val="dk1"/>
                </a:solidFill>
                <a:latin typeface="Calibri"/>
                <a:ea typeface="Calibri"/>
                <a:cs typeface="Calibri"/>
                <a:sym typeface="Calibri"/>
              </a:rPr>
              <a:t>1 minute rule</a:t>
            </a:r>
          </a:p>
          <a:p>
            <a:pPr marL="285750" marR="0" lvl="0" indent="-285750" algn="l" rtl="0">
              <a:spcBef>
                <a:spcPts val="0"/>
              </a:spcBef>
              <a:buClr>
                <a:schemeClr val="dk1"/>
              </a:buClr>
              <a:buSzPct val="100000"/>
              <a:buFont typeface="Calibri"/>
              <a:buChar char="●"/>
            </a:pPr>
            <a:r>
              <a:rPr lang="en-US" sz="1800" dirty="0">
                <a:solidFill>
                  <a:schemeClr val="dk1"/>
                </a:solidFill>
                <a:latin typeface="Calibri"/>
                <a:ea typeface="Calibri"/>
                <a:cs typeface="Calibri"/>
                <a:sym typeface="Calibri"/>
              </a:rPr>
              <a:t>Scheduled time for complex email</a:t>
            </a:r>
          </a:p>
          <a:p>
            <a:pPr marL="285750" marR="0" lvl="0" indent="-285750" algn="l" rtl="0">
              <a:spcBef>
                <a:spcPts val="0"/>
              </a:spcBef>
              <a:buClr>
                <a:schemeClr val="dk1"/>
              </a:buClr>
              <a:buSzPct val="100000"/>
              <a:buFont typeface="Calibri"/>
              <a:buChar char="●"/>
            </a:pPr>
            <a:r>
              <a:rPr lang="en-US" sz="1800" dirty="0">
                <a:solidFill>
                  <a:schemeClr val="dk1"/>
                </a:solidFill>
                <a:latin typeface="Calibri"/>
                <a:ea typeface="Calibri"/>
                <a:cs typeface="Calibri"/>
                <a:sym typeface="Calibri"/>
              </a:rPr>
              <a:t>End of the day - Inbox Zero</a:t>
            </a:r>
          </a:p>
          <a:p>
            <a:pPr marL="285750" marR="0" lvl="0" indent="-285750" algn="l" rtl="0">
              <a:spcBef>
                <a:spcPts val="0"/>
              </a:spcBef>
              <a:buClr>
                <a:schemeClr val="dk1"/>
              </a:buClr>
              <a:buSzPct val="100000"/>
              <a:buFont typeface="Calibri"/>
              <a:buChar char="●"/>
            </a:pPr>
            <a:r>
              <a:rPr lang="en-US" sz="1800" dirty="0">
                <a:solidFill>
                  <a:schemeClr val="dk1"/>
                </a:solidFill>
                <a:latin typeface="Calibri"/>
                <a:ea typeface="Calibri"/>
                <a:cs typeface="Calibri"/>
                <a:sym typeface="Calibri"/>
              </a:rPr>
              <a:t>Don’t be this little kid</a:t>
            </a:r>
          </a:p>
          <a:p>
            <a:pPr marL="285750" marR="0" lvl="0" indent="-171450" algn="l" rtl="0">
              <a:spcBef>
                <a:spcPts val="0"/>
              </a:spcBef>
              <a:buClr>
                <a:schemeClr val="dk1"/>
              </a:buClr>
              <a:buFont typeface="Arial"/>
              <a:buNone/>
            </a:pPr>
            <a:endParaRPr sz="1800" b="0" i="0" u="none" strike="noStrike" cap="none" baseline="0" dirty="0">
              <a:solidFill>
                <a:schemeClr val="dk1"/>
              </a:solidFill>
              <a:latin typeface="Calibri"/>
              <a:ea typeface="Calibri"/>
              <a:cs typeface="Calibri"/>
              <a:sym typeface="Calibri"/>
            </a:endParaRPr>
          </a:p>
        </p:txBody>
      </p:sp>
      <p:pic>
        <p:nvPicPr>
          <p:cNvPr id="185" name="Shape 185"/>
          <p:cNvPicPr preferRelativeResize="0"/>
          <p:nvPr/>
        </p:nvPicPr>
        <p:blipFill>
          <a:blip r:embed="rId4">
            <a:alphaModFix/>
          </a:blip>
          <a:stretch>
            <a:fillRect/>
          </a:stretch>
        </p:blipFill>
        <p:spPr>
          <a:xfrm>
            <a:off x="1937983" y="3873558"/>
            <a:ext cx="4733888" cy="2260072"/>
          </a:xfrm>
          <a:prstGeom prst="rect">
            <a:avLst/>
          </a:prstGeom>
          <a:noFill/>
          <a:ln>
            <a:noFill/>
          </a:ln>
        </p:spPr>
      </p:pic>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Shape 190"/>
          <p:cNvPicPr preferRelativeResize="0"/>
          <p:nvPr/>
        </p:nvPicPr>
        <p:blipFill rotWithShape="1">
          <a:blip r:embed="rId3">
            <a:alphaModFix/>
          </a:blip>
          <a:srcRect/>
          <a:stretch/>
        </p:blipFill>
        <p:spPr>
          <a:xfrm>
            <a:off x="6149892" y="6287876"/>
            <a:ext cx="2747699" cy="434699"/>
          </a:xfrm>
          <a:prstGeom prst="rect">
            <a:avLst/>
          </a:prstGeom>
          <a:noFill/>
          <a:ln>
            <a:noFill/>
          </a:ln>
        </p:spPr>
      </p:pic>
      <p:sp>
        <p:nvSpPr>
          <p:cNvPr id="191" name="Shape 191"/>
          <p:cNvSpPr/>
          <p:nvPr/>
        </p:nvSpPr>
        <p:spPr>
          <a:xfrm>
            <a:off x="0" y="852875"/>
            <a:ext cx="9144000" cy="742800"/>
          </a:xfrm>
          <a:prstGeom prst="rect">
            <a:avLst/>
          </a:prstGeom>
          <a:solidFill>
            <a:srgbClr val="92D050"/>
          </a:solidFill>
          <a:ln>
            <a:noFill/>
          </a:ln>
        </p:spPr>
        <p:txBody>
          <a:bodyPr lIns="91425" tIns="45700" rIns="91425" bIns="45700" anchor="ctr" anchorCtr="0">
            <a:noAutofit/>
          </a:bodyPr>
          <a:lstStyle/>
          <a:p>
            <a:pPr marL="0" marR="0" lvl="0" indent="0" algn="ctr" rtl="0">
              <a:spcBef>
                <a:spcPts val="0"/>
              </a:spcBef>
              <a:buSzPct val="25000"/>
              <a:buNone/>
            </a:pPr>
            <a:r>
              <a:rPr lang="en-US" sz="2800" b="0" i="0" u="none" strike="noStrike" cap="none" baseline="0">
                <a:solidFill>
                  <a:srgbClr val="FFFFFF"/>
                </a:solidFill>
                <a:latin typeface="Calibri"/>
                <a:ea typeface="Calibri"/>
                <a:cs typeface="Calibri"/>
                <a:sym typeface="Calibri"/>
              </a:rPr>
              <a:t>Email Inbox Management</a:t>
            </a:r>
          </a:p>
        </p:txBody>
      </p:sp>
      <p:sp>
        <p:nvSpPr>
          <p:cNvPr id="192" name="Shape 192"/>
          <p:cNvSpPr/>
          <p:nvPr/>
        </p:nvSpPr>
        <p:spPr>
          <a:xfrm>
            <a:off x="5370489" y="1851164"/>
            <a:ext cx="3405900" cy="6984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214312" marR="0" lvl="0" indent="-128587" algn="l" rtl="0">
              <a:spcBef>
                <a:spcPts val="0"/>
              </a:spcBef>
              <a:buClr>
                <a:schemeClr val="dk1"/>
              </a:buClr>
              <a:buFont typeface="Arial"/>
              <a:buNone/>
            </a:pPr>
            <a:endParaRPr sz="1350" b="0" i="0" u="none" strike="noStrike" cap="none" baseline="0">
              <a:solidFill>
                <a:schemeClr val="dk1"/>
              </a:solidFill>
              <a:latin typeface="Calibri"/>
              <a:ea typeface="Calibri"/>
              <a:cs typeface="Calibri"/>
              <a:sym typeface="Calibri"/>
            </a:endParaRPr>
          </a:p>
          <a:p>
            <a:pPr marL="257175" marR="0" lvl="0" indent="-207137" algn="l" rtl="0">
              <a:spcBef>
                <a:spcPts val="0"/>
              </a:spcBef>
              <a:buClr>
                <a:schemeClr val="dk1"/>
              </a:buClr>
              <a:buFont typeface="Arial"/>
              <a:buNone/>
            </a:pPr>
            <a:endParaRPr sz="788" b="0" i="0" u="none" strike="noStrike" cap="none" baseline="0">
              <a:solidFill>
                <a:schemeClr val="dk1"/>
              </a:solidFill>
              <a:latin typeface="Calibri"/>
              <a:ea typeface="Calibri"/>
              <a:cs typeface="Calibri"/>
              <a:sym typeface="Calibri"/>
            </a:endParaRPr>
          </a:p>
        </p:txBody>
      </p:sp>
      <p:sp>
        <p:nvSpPr>
          <p:cNvPr id="193" name="Shape 193"/>
          <p:cNvSpPr txBox="1"/>
          <p:nvPr/>
        </p:nvSpPr>
        <p:spPr>
          <a:xfrm>
            <a:off x="4257956" y="2165865"/>
            <a:ext cx="4121700" cy="3089921"/>
          </a:xfrm>
          <a:prstGeom prst="rect">
            <a:avLst/>
          </a:prstGeom>
          <a:noFill/>
          <a:ln>
            <a:noFill/>
          </a:ln>
        </p:spPr>
        <p:txBody>
          <a:bodyPr lIns="91425" tIns="45700" rIns="91425" bIns="45700" anchor="t" anchorCtr="0">
            <a:noAutofit/>
          </a:bodyPr>
          <a:lstStyle/>
          <a:p>
            <a:pPr marR="0" lvl="0" algn="l" rtl="0">
              <a:spcBef>
                <a:spcPts val="0"/>
              </a:spcBef>
              <a:buNone/>
            </a:pPr>
            <a:r>
              <a:rPr lang="en-US" sz="2800" dirty="0">
                <a:solidFill>
                  <a:schemeClr val="dk1"/>
                </a:solidFill>
                <a:latin typeface="Calibri"/>
                <a:ea typeface="Calibri"/>
                <a:cs typeface="Calibri"/>
                <a:sym typeface="Calibri"/>
              </a:rPr>
              <a:t>Inbox </a:t>
            </a:r>
            <a:r>
              <a:rPr lang="en-US" sz="2800" dirty="0" smtClean="0">
                <a:solidFill>
                  <a:schemeClr val="dk1"/>
                </a:solidFill>
                <a:latin typeface="Calibri"/>
                <a:ea typeface="Calibri"/>
                <a:cs typeface="Calibri"/>
                <a:sym typeface="Calibri"/>
              </a:rPr>
              <a:t>Zero</a:t>
            </a:r>
          </a:p>
          <a:p>
            <a:pPr marR="0" lvl="0" algn="l" rtl="0">
              <a:spcBef>
                <a:spcPts val="0"/>
              </a:spcBef>
              <a:buNone/>
            </a:pPr>
            <a:endParaRPr lang="en-US" sz="2800" dirty="0">
              <a:solidFill>
                <a:schemeClr val="dk1"/>
              </a:solidFill>
              <a:latin typeface="Calibri"/>
              <a:ea typeface="Calibri"/>
              <a:cs typeface="Calibri"/>
              <a:sym typeface="Calibri"/>
            </a:endParaRPr>
          </a:p>
          <a:p>
            <a:pPr marL="285750" marR="0" lvl="0" indent="-349250" algn="l" rtl="0">
              <a:spcBef>
                <a:spcPts val="0"/>
              </a:spcBef>
              <a:buClr>
                <a:schemeClr val="dk1"/>
              </a:buClr>
              <a:buSzPct val="155555"/>
              <a:buFont typeface="Calibri"/>
              <a:buChar char="•"/>
            </a:pPr>
            <a:r>
              <a:rPr lang="en-US" sz="1800" dirty="0">
                <a:solidFill>
                  <a:schemeClr val="dk1"/>
                </a:solidFill>
                <a:latin typeface="Calibri"/>
                <a:ea typeface="Calibri"/>
                <a:cs typeface="Calibri"/>
                <a:sym typeface="Calibri"/>
              </a:rPr>
              <a:t>Defining Inbox Zero</a:t>
            </a:r>
          </a:p>
          <a:p>
            <a:pPr marL="285750" marR="0" lvl="0" indent="-349250" algn="l" rtl="0">
              <a:spcBef>
                <a:spcPts val="0"/>
              </a:spcBef>
              <a:buClr>
                <a:schemeClr val="dk1"/>
              </a:buClr>
              <a:buSzPct val="155555"/>
              <a:buFont typeface="Calibri"/>
              <a:buChar char="•"/>
            </a:pPr>
            <a:r>
              <a:rPr lang="en-US" sz="1800" dirty="0">
                <a:solidFill>
                  <a:schemeClr val="dk1"/>
                </a:solidFill>
                <a:latin typeface="Calibri"/>
                <a:ea typeface="Calibri"/>
                <a:cs typeface="Calibri"/>
                <a:sym typeface="Calibri"/>
              </a:rPr>
              <a:t>Dealing with email - Reply, Forward, Delete, Archive, Tag for a task</a:t>
            </a:r>
          </a:p>
          <a:p>
            <a:pPr marL="285750" lvl="0" indent="-349250" rtl="0">
              <a:spcBef>
                <a:spcPts val="0"/>
              </a:spcBef>
              <a:buClr>
                <a:schemeClr val="dk1"/>
              </a:buClr>
              <a:buSzPct val="155555"/>
              <a:buFont typeface="Calibri"/>
              <a:buChar char="•"/>
            </a:pPr>
            <a:r>
              <a:rPr lang="en-US" sz="1800" dirty="0">
                <a:solidFill>
                  <a:schemeClr val="dk1"/>
                </a:solidFill>
                <a:latin typeface="Calibri"/>
                <a:ea typeface="Calibri"/>
                <a:cs typeface="Calibri"/>
                <a:sym typeface="Calibri"/>
              </a:rPr>
              <a:t>Organizing </a:t>
            </a:r>
          </a:p>
          <a:p>
            <a:pPr marL="285750" lvl="0" indent="-349250" rtl="0">
              <a:spcBef>
                <a:spcPts val="0"/>
              </a:spcBef>
              <a:buClr>
                <a:schemeClr val="dk1"/>
              </a:buClr>
              <a:buSzPct val="155555"/>
              <a:buFont typeface="Calibri"/>
              <a:buChar char="•"/>
            </a:pPr>
            <a:r>
              <a:rPr lang="en-US" sz="1800" dirty="0">
                <a:solidFill>
                  <a:schemeClr val="dk1"/>
                </a:solidFill>
                <a:latin typeface="Calibri"/>
                <a:ea typeface="Calibri"/>
                <a:cs typeface="Calibri"/>
                <a:sym typeface="Calibri"/>
              </a:rPr>
              <a:t>Keyboard </a:t>
            </a:r>
            <a:r>
              <a:rPr lang="en-US" sz="1800" dirty="0" smtClean="0">
                <a:solidFill>
                  <a:schemeClr val="dk1"/>
                </a:solidFill>
                <a:latin typeface="Calibri"/>
                <a:ea typeface="Calibri"/>
                <a:cs typeface="Calibri"/>
                <a:sym typeface="Calibri"/>
              </a:rPr>
              <a:t>shortcuts</a:t>
            </a:r>
            <a:endParaRPr lang="en-US" sz="1800" dirty="0">
              <a:solidFill>
                <a:schemeClr val="dk1"/>
              </a:solidFill>
              <a:latin typeface="Calibri"/>
              <a:ea typeface="Calibri"/>
              <a:cs typeface="Calibri"/>
              <a:sym typeface="Calibri"/>
            </a:endParaRPr>
          </a:p>
          <a:p>
            <a:pPr marL="285750" lvl="0" indent="-349250" rtl="0">
              <a:spcBef>
                <a:spcPts val="0"/>
              </a:spcBef>
              <a:buClr>
                <a:schemeClr val="dk1"/>
              </a:buClr>
              <a:buSzPct val="155555"/>
              <a:buFont typeface="Calibri"/>
              <a:buChar char="•"/>
            </a:pPr>
            <a:r>
              <a:rPr lang="en-US" sz="1800" dirty="0">
                <a:solidFill>
                  <a:schemeClr val="dk1"/>
                </a:solidFill>
                <a:latin typeface="Calibri"/>
                <a:ea typeface="Calibri"/>
                <a:cs typeface="Calibri"/>
                <a:sym typeface="Calibri"/>
              </a:rPr>
              <a:t>Custom </a:t>
            </a:r>
            <a:r>
              <a:rPr lang="en-US" sz="1800" dirty="0" smtClean="0">
                <a:solidFill>
                  <a:schemeClr val="dk1"/>
                </a:solidFill>
                <a:latin typeface="Calibri"/>
                <a:ea typeface="Calibri"/>
                <a:cs typeface="Calibri"/>
                <a:sym typeface="Calibri"/>
              </a:rPr>
              <a:t>filters/rules</a:t>
            </a:r>
            <a:endParaRPr lang="en-US" sz="1800" dirty="0">
              <a:solidFill>
                <a:schemeClr val="dk1"/>
              </a:solidFill>
              <a:latin typeface="Calibri"/>
              <a:ea typeface="Calibri"/>
              <a:cs typeface="Calibri"/>
              <a:sym typeface="Calibri"/>
            </a:endParaRPr>
          </a:p>
          <a:p>
            <a:pPr marL="285750" marR="0" lvl="0" indent="-349250" algn="l" rtl="0">
              <a:spcBef>
                <a:spcPts val="0"/>
              </a:spcBef>
              <a:buClr>
                <a:schemeClr val="dk1"/>
              </a:buClr>
              <a:buSzPct val="155555"/>
              <a:buFont typeface="Calibri"/>
              <a:buChar char="•"/>
            </a:pPr>
            <a:r>
              <a:rPr lang="en-US" sz="1800" dirty="0">
                <a:solidFill>
                  <a:schemeClr val="dk1"/>
                </a:solidFill>
                <a:latin typeface="Calibri"/>
                <a:ea typeface="Calibri"/>
                <a:cs typeface="Calibri"/>
                <a:sym typeface="Calibri"/>
              </a:rPr>
              <a:t>Do not mark as unread</a:t>
            </a:r>
          </a:p>
          <a:p>
            <a:pPr marL="285750" marR="0" lvl="0" indent="-171450" algn="l" rtl="0">
              <a:spcBef>
                <a:spcPts val="0"/>
              </a:spcBef>
              <a:buClr>
                <a:schemeClr val="dk1"/>
              </a:buClr>
              <a:buFont typeface="Arial"/>
              <a:buNone/>
            </a:pPr>
            <a:endParaRPr sz="1800" b="0" i="0" u="none" strike="noStrike" cap="none" baseline="0" dirty="0">
              <a:solidFill>
                <a:schemeClr val="dk1"/>
              </a:solidFill>
              <a:latin typeface="Calibri"/>
              <a:ea typeface="Calibri"/>
              <a:cs typeface="Calibri"/>
              <a:sym typeface="Calibri"/>
            </a:endParaRPr>
          </a:p>
        </p:txBody>
      </p:sp>
      <p:pic>
        <p:nvPicPr>
          <p:cNvPr id="194" name="Shape 194"/>
          <p:cNvPicPr preferRelativeResize="0"/>
          <p:nvPr/>
        </p:nvPicPr>
        <p:blipFill>
          <a:blip r:embed="rId4">
            <a:alphaModFix/>
          </a:blip>
          <a:stretch>
            <a:fillRect/>
          </a:stretch>
        </p:blipFill>
        <p:spPr>
          <a:xfrm>
            <a:off x="756150" y="2351100"/>
            <a:ext cx="3059825" cy="3059825"/>
          </a:xfrm>
          <a:prstGeom prst="rect">
            <a:avLst/>
          </a:prstGeom>
          <a:noFill/>
          <a:ln>
            <a:noFill/>
          </a:ln>
        </p:spPr>
      </p:pic>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Shape 199"/>
          <p:cNvPicPr preferRelativeResize="0"/>
          <p:nvPr/>
        </p:nvPicPr>
        <p:blipFill rotWithShape="1">
          <a:blip r:embed="rId3">
            <a:alphaModFix/>
          </a:blip>
          <a:srcRect/>
          <a:stretch/>
        </p:blipFill>
        <p:spPr>
          <a:xfrm>
            <a:off x="6149892" y="6287876"/>
            <a:ext cx="2747699" cy="434699"/>
          </a:xfrm>
          <a:prstGeom prst="rect">
            <a:avLst/>
          </a:prstGeom>
          <a:noFill/>
          <a:ln>
            <a:noFill/>
          </a:ln>
        </p:spPr>
      </p:pic>
      <p:sp>
        <p:nvSpPr>
          <p:cNvPr id="200" name="Shape 200"/>
          <p:cNvSpPr/>
          <p:nvPr/>
        </p:nvSpPr>
        <p:spPr>
          <a:xfrm>
            <a:off x="0" y="852875"/>
            <a:ext cx="9144000" cy="742800"/>
          </a:xfrm>
          <a:prstGeom prst="rect">
            <a:avLst/>
          </a:prstGeom>
          <a:solidFill>
            <a:srgbClr val="92D050"/>
          </a:solidFill>
          <a:ln>
            <a:noFill/>
          </a:ln>
        </p:spPr>
        <p:txBody>
          <a:bodyPr lIns="91425" tIns="45700" rIns="91425" bIns="45700" anchor="ctr" anchorCtr="0">
            <a:noAutofit/>
          </a:bodyPr>
          <a:lstStyle/>
          <a:p>
            <a:pPr marL="0" marR="0" lvl="0" indent="0" algn="ctr" rtl="0">
              <a:spcBef>
                <a:spcPts val="0"/>
              </a:spcBef>
              <a:buSzPct val="25000"/>
              <a:buNone/>
            </a:pPr>
            <a:r>
              <a:rPr lang="en-US" sz="2800" b="0" i="0" u="none" strike="noStrike" cap="none" baseline="0">
                <a:solidFill>
                  <a:srgbClr val="FFFFFF"/>
                </a:solidFill>
                <a:latin typeface="Calibri"/>
                <a:ea typeface="Calibri"/>
                <a:cs typeface="Calibri"/>
                <a:sym typeface="Calibri"/>
              </a:rPr>
              <a:t>Email Inbox Management</a:t>
            </a:r>
          </a:p>
        </p:txBody>
      </p:sp>
      <p:graphicFrame>
        <p:nvGraphicFramePr>
          <p:cNvPr id="201" name="Shape 201"/>
          <p:cNvGraphicFramePr/>
          <p:nvPr>
            <p:extLst>
              <p:ext uri="{D42A27DB-BD31-4B8C-83A1-F6EECF244321}">
                <p14:modId xmlns:p14="http://schemas.microsoft.com/office/powerpoint/2010/main" val="4071595048"/>
              </p:ext>
            </p:extLst>
          </p:nvPr>
        </p:nvGraphicFramePr>
        <p:xfrm>
          <a:off x="952500" y="2638273"/>
          <a:ext cx="7239000" cy="1981049"/>
        </p:xfrm>
        <a:graphic>
          <a:graphicData uri="http://schemas.openxmlformats.org/drawingml/2006/table">
            <a:tbl>
              <a:tblPr>
                <a:noFill/>
                <a:tableStyleId>{743EF337-2F72-4700-A8BF-F99C6F0602F3}</a:tableStyleId>
              </a:tblPr>
              <a:tblGrid>
                <a:gridCol w="3619500"/>
                <a:gridCol w="3619500"/>
              </a:tblGrid>
              <a:tr h="381000">
                <a:tc>
                  <a:txBody>
                    <a:bodyPr/>
                    <a:lstStyle/>
                    <a:p>
                      <a:pPr>
                        <a:spcBef>
                          <a:spcPts val="0"/>
                        </a:spcBef>
                        <a:buNone/>
                      </a:pPr>
                      <a:r>
                        <a:rPr lang="en-US" b="1" dirty="0"/>
                        <a:t>Outlook</a:t>
                      </a:r>
                    </a:p>
                  </a:txBody>
                  <a:tcPr marL="91425" marR="91425" marT="91425" marB="91425">
                    <a:solidFill>
                      <a:srgbClr val="999999"/>
                    </a:solidFill>
                  </a:tcPr>
                </a:tc>
                <a:tc>
                  <a:txBody>
                    <a:bodyPr/>
                    <a:lstStyle/>
                    <a:p>
                      <a:pPr>
                        <a:spcBef>
                          <a:spcPts val="0"/>
                        </a:spcBef>
                        <a:buNone/>
                      </a:pPr>
                      <a:r>
                        <a:rPr lang="en-US" b="1"/>
                        <a:t>Google</a:t>
                      </a:r>
                    </a:p>
                  </a:txBody>
                  <a:tcPr marL="91425" marR="91425" marT="91425" marB="91425">
                    <a:solidFill>
                      <a:srgbClr val="999999"/>
                    </a:solidFill>
                  </a:tcPr>
                </a:tc>
              </a:tr>
              <a:tr h="381000">
                <a:tc>
                  <a:txBody>
                    <a:bodyPr/>
                    <a:lstStyle/>
                    <a:p>
                      <a:pPr>
                        <a:spcBef>
                          <a:spcPts val="0"/>
                        </a:spcBef>
                        <a:buNone/>
                      </a:pPr>
                      <a:r>
                        <a:rPr lang="en-US" dirty="0"/>
                        <a:t>Layout</a:t>
                      </a:r>
                    </a:p>
                  </a:txBody>
                  <a:tcPr marL="91425" marR="91425" marT="91425" marB="91425"/>
                </a:tc>
                <a:tc>
                  <a:txBody>
                    <a:bodyPr/>
                    <a:lstStyle/>
                    <a:p>
                      <a:pPr>
                        <a:spcBef>
                          <a:spcPts val="0"/>
                        </a:spcBef>
                        <a:buNone/>
                      </a:pPr>
                      <a:r>
                        <a:rPr lang="en-US"/>
                        <a:t>Layout</a:t>
                      </a:r>
                    </a:p>
                  </a:txBody>
                  <a:tcPr marL="91425" marR="91425" marT="91425" marB="91425"/>
                </a:tc>
              </a:tr>
              <a:tr h="381000">
                <a:tc>
                  <a:txBody>
                    <a:bodyPr/>
                    <a:lstStyle/>
                    <a:p>
                      <a:pPr>
                        <a:spcBef>
                          <a:spcPts val="0"/>
                        </a:spcBef>
                        <a:buNone/>
                      </a:pPr>
                      <a:r>
                        <a:rPr lang="en-US"/>
                        <a:t>Quick Steps</a:t>
                      </a:r>
                    </a:p>
                  </a:txBody>
                  <a:tcPr marL="91425" marR="91425" marT="91425" marB="91425"/>
                </a:tc>
                <a:tc>
                  <a:txBody>
                    <a:bodyPr/>
                    <a:lstStyle/>
                    <a:p>
                      <a:pPr>
                        <a:spcBef>
                          <a:spcPts val="0"/>
                        </a:spcBef>
                        <a:buNone/>
                      </a:pPr>
                      <a:r>
                        <a:rPr lang="en-US"/>
                        <a:t>Keyboard Shortcuts</a:t>
                      </a:r>
                    </a:p>
                  </a:txBody>
                  <a:tcPr marL="91425" marR="91425" marT="91425" marB="91425"/>
                </a:tc>
              </a:tr>
              <a:tr h="381000">
                <a:tc>
                  <a:txBody>
                    <a:bodyPr/>
                    <a:lstStyle/>
                    <a:p>
                      <a:pPr>
                        <a:spcBef>
                          <a:spcPts val="0"/>
                        </a:spcBef>
                        <a:buNone/>
                      </a:pPr>
                      <a:r>
                        <a:rPr lang="en-US"/>
                        <a:t>Rules</a:t>
                      </a:r>
                    </a:p>
                  </a:txBody>
                  <a:tcPr marL="91425" marR="91425" marT="91425" marB="91425"/>
                </a:tc>
                <a:tc>
                  <a:txBody>
                    <a:bodyPr/>
                    <a:lstStyle/>
                    <a:p>
                      <a:pPr>
                        <a:spcBef>
                          <a:spcPts val="0"/>
                        </a:spcBef>
                        <a:buNone/>
                      </a:pPr>
                      <a:r>
                        <a:rPr lang="en-US" dirty="0"/>
                        <a:t>Filters</a:t>
                      </a:r>
                    </a:p>
                  </a:txBody>
                  <a:tcPr marL="91425" marR="91425" marT="91425" marB="91425"/>
                </a:tc>
              </a:tr>
              <a:tr h="381000">
                <a:tc>
                  <a:txBody>
                    <a:bodyPr/>
                    <a:lstStyle/>
                    <a:p>
                      <a:pPr>
                        <a:spcBef>
                          <a:spcPts val="0"/>
                        </a:spcBef>
                        <a:buNone/>
                      </a:pPr>
                      <a:r>
                        <a:rPr lang="en-US"/>
                        <a:t>Folders</a:t>
                      </a:r>
                    </a:p>
                  </a:txBody>
                  <a:tcPr marL="91425" marR="91425" marT="91425" marB="91425"/>
                </a:tc>
                <a:tc>
                  <a:txBody>
                    <a:bodyPr/>
                    <a:lstStyle/>
                    <a:p>
                      <a:pPr>
                        <a:spcBef>
                          <a:spcPts val="0"/>
                        </a:spcBef>
                        <a:buNone/>
                      </a:pPr>
                      <a:r>
                        <a:rPr lang="en-US" dirty="0"/>
                        <a:t>Labels</a:t>
                      </a:r>
                    </a:p>
                  </a:txBody>
                  <a:tcPr marL="91425" marR="91425" marT="91425" marB="91425"/>
                </a:tc>
              </a:tr>
            </a:tbl>
          </a:graphicData>
        </a:graphic>
      </p:graphicFrame>
      <p:sp>
        <p:nvSpPr>
          <p:cNvPr id="202" name="Shape 202"/>
          <p:cNvSpPr txBox="1"/>
          <p:nvPr/>
        </p:nvSpPr>
        <p:spPr>
          <a:xfrm>
            <a:off x="565128" y="1694972"/>
            <a:ext cx="10763400" cy="1255799"/>
          </a:xfrm>
          <a:prstGeom prst="rect">
            <a:avLst/>
          </a:prstGeom>
          <a:noFill/>
          <a:ln>
            <a:noFill/>
          </a:ln>
        </p:spPr>
        <p:txBody>
          <a:bodyPr lIns="91425" tIns="91425" rIns="91425" bIns="91425" anchor="t" anchorCtr="0">
            <a:noAutofit/>
          </a:bodyPr>
          <a:lstStyle/>
          <a:p>
            <a:pPr>
              <a:spcBef>
                <a:spcPts val="0"/>
              </a:spcBef>
              <a:buNone/>
            </a:pPr>
            <a:r>
              <a:rPr lang="en-US" sz="2800" dirty="0" smtClean="0">
                <a:latin typeface="Calibri"/>
                <a:ea typeface="Calibri"/>
                <a:cs typeface="Calibri"/>
                <a:sym typeface="Calibri"/>
              </a:rPr>
              <a:t>Demo</a:t>
            </a:r>
          </a:p>
          <a:p>
            <a:pPr>
              <a:spcBef>
                <a:spcPts val="0"/>
              </a:spcBef>
              <a:buNone/>
            </a:pPr>
            <a:endParaRPr lang="en-US" sz="2800" dirty="0" smtClean="0">
              <a:latin typeface="Calibri"/>
              <a:ea typeface="Calibri"/>
              <a:cs typeface="Calibri"/>
              <a:sym typeface="Calibri"/>
            </a:endParaRPr>
          </a:p>
          <a:p>
            <a:pPr>
              <a:spcBef>
                <a:spcPts val="0"/>
              </a:spcBef>
              <a:buNone/>
            </a:pPr>
            <a:endParaRPr lang="en-US" sz="2800" dirty="0">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Shape 207"/>
          <p:cNvPicPr preferRelativeResize="0"/>
          <p:nvPr/>
        </p:nvPicPr>
        <p:blipFill rotWithShape="1">
          <a:blip r:embed="rId3">
            <a:alphaModFix/>
          </a:blip>
          <a:srcRect/>
          <a:stretch/>
        </p:blipFill>
        <p:spPr>
          <a:xfrm>
            <a:off x="6149892" y="6287876"/>
            <a:ext cx="2747699" cy="434699"/>
          </a:xfrm>
          <a:prstGeom prst="rect">
            <a:avLst/>
          </a:prstGeom>
          <a:noFill/>
          <a:ln>
            <a:noFill/>
          </a:ln>
        </p:spPr>
      </p:pic>
      <p:sp>
        <p:nvSpPr>
          <p:cNvPr id="208" name="Shape 208"/>
          <p:cNvSpPr txBox="1"/>
          <p:nvPr/>
        </p:nvSpPr>
        <p:spPr>
          <a:xfrm>
            <a:off x="657975" y="1851175"/>
            <a:ext cx="3405600" cy="4207800"/>
          </a:xfrm>
          <a:prstGeom prst="rect">
            <a:avLst/>
          </a:prstGeom>
          <a:noFill/>
          <a:ln>
            <a:noFill/>
          </a:ln>
        </p:spPr>
        <p:txBody>
          <a:bodyPr lIns="91425" tIns="91425" rIns="91425" bIns="91425" anchor="t" anchorCtr="0">
            <a:noAutofit/>
          </a:bodyPr>
          <a:lstStyle/>
          <a:p>
            <a:pPr marR="0" lvl="0" algn="l" rtl="0">
              <a:lnSpc>
                <a:spcPct val="100000"/>
              </a:lnSpc>
              <a:spcBef>
                <a:spcPts val="0"/>
              </a:spcBef>
              <a:spcAft>
                <a:spcPts val="0"/>
              </a:spcAft>
              <a:buNone/>
            </a:pPr>
            <a:r>
              <a:rPr lang="en-US" sz="2800" dirty="0">
                <a:solidFill>
                  <a:schemeClr val="dk1"/>
                </a:solidFill>
                <a:latin typeface="Calibri"/>
                <a:ea typeface="Calibri"/>
                <a:cs typeface="Calibri"/>
                <a:sym typeface="Calibri"/>
              </a:rPr>
              <a:t>Attendees</a:t>
            </a:r>
          </a:p>
          <a:p>
            <a:pPr marR="0" lvl="0" algn="l" rtl="0">
              <a:lnSpc>
                <a:spcPct val="100000"/>
              </a:lnSpc>
              <a:spcBef>
                <a:spcPts val="0"/>
              </a:spcBef>
              <a:spcAft>
                <a:spcPts val="0"/>
              </a:spcAft>
              <a:buNone/>
            </a:pPr>
            <a:r>
              <a:rPr lang="en-US" sz="1800" dirty="0">
                <a:solidFill>
                  <a:schemeClr val="dk1"/>
                </a:solidFill>
                <a:latin typeface="Calibri"/>
                <a:ea typeface="Calibri"/>
                <a:cs typeface="Calibri"/>
                <a:sym typeface="Calibri"/>
              </a:rPr>
              <a:t>Required vs. Optional</a:t>
            </a:r>
          </a:p>
          <a:p>
            <a:pPr marR="0" lvl="0" algn="l" rtl="0">
              <a:lnSpc>
                <a:spcPct val="100000"/>
              </a:lnSpc>
              <a:spcBef>
                <a:spcPts val="0"/>
              </a:spcBef>
              <a:spcAft>
                <a:spcPts val="0"/>
              </a:spcAft>
              <a:buNone/>
            </a:pPr>
            <a:endParaRPr sz="1800" dirty="0">
              <a:solidFill>
                <a:schemeClr val="dk1"/>
              </a:solidFill>
              <a:latin typeface="Calibri"/>
              <a:ea typeface="Calibri"/>
              <a:cs typeface="Calibri"/>
              <a:sym typeface="Calibri"/>
            </a:endParaRPr>
          </a:p>
          <a:p>
            <a:pPr marR="0" lvl="0" algn="l" rtl="0">
              <a:lnSpc>
                <a:spcPct val="100000"/>
              </a:lnSpc>
              <a:spcBef>
                <a:spcPts val="0"/>
              </a:spcBef>
              <a:spcAft>
                <a:spcPts val="0"/>
              </a:spcAft>
              <a:buNone/>
            </a:pPr>
            <a:r>
              <a:rPr lang="en-US" sz="2800" dirty="0">
                <a:solidFill>
                  <a:schemeClr val="dk1"/>
                </a:solidFill>
                <a:latin typeface="Calibri"/>
                <a:ea typeface="Calibri"/>
                <a:cs typeface="Calibri"/>
                <a:sym typeface="Calibri"/>
              </a:rPr>
              <a:t>Personal Life</a:t>
            </a:r>
          </a:p>
          <a:p>
            <a:pPr marR="0" lvl="0" algn="l" rtl="0">
              <a:lnSpc>
                <a:spcPct val="100000"/>
              </a:lnSpc>
              <a:spcBef>
                <a:spcPts val="0"/>
              </a:spcBef>
              <a:spcAft>
                <a:spcPts val="0"/>
              </a:spcAft>
              <a:buNone/>
            </a:pPr>
            <a:r>
              <a:rPr lang="en-US" sz="1800" dirty="0">
                <a:solidFill>
                  <a:schemeClr val="dk1"/>
                </a:solidFill>
                <a:latin typeface="Calibri"/>
                <a:ea typeface="Calibri"/>
                <a:cs typeface="Calibri"/>
                <a:sym typeface="Calibri"/>
              </a:rPr>
              <a:t>Block time in your calendar, but keep the event Private</a:t>
            </a:r>
          </a:p>
          <a:p>
            <a:pPr marR="0" lvl="0" algn="l" rtl="0">
              <a:lnSpc>
                <a:spcPct val="100000"/>
              </a:lnSpc>
              <a:spcBef>
                <a:spcPts val="0"/>
              </a:spcBef>
              <a:spcAft>
                <a:spcPts val="0"/>
              </a:spcAft>
              <a:buNone/>
            </a:pPr>
            <a:endParaRPr sz="1800" dirty="0">
              <a:solidFill>
                <a:schemeClr val="dk1"/>
              </a:solidFill>
              <a:latin typeface="Calibri"/>
              <a:ea typeface="Calibri"/>
              <a:cs typeface="Calibri"/>
              <a:sym typeface="Calibri"/>
            </a:endParaRPr>
          </a:p>
          <a:p>
            <a:pPr marR="0" lvl="0" algn="l" rtl="0">
              <a:lnSpc>
                <a:spcPct val="100000"/>
              </a:lnSpc>
              <a:spcBef>
                <a:spcPts val="0"/>
              </a:spcBef>
              <a:spcAft>
                <a:spcPts val="0"/>
              </a:spcAft>
              <a:buNone/>
            </a:pPr>
            <a:r>
              <a:rPr lang="en-US" sz="2800" dirty="0">
                <a:solidFill>
                  <a:schemeClr val="dk1"/>
                </a:solidFill>
                <a:latin typeface="Calibri"/>
                <a:ea typeface="Calibri"/>
                <a:cs typeface="Calibri"/>
                <a:sym typeface="Calibri"/>
              </a:rPr>
              <a:t>Meeting Details</a:t>
            </a:r>
          </a:p>
          <a:p>
            <a:pPr marL="457200" marR="0" lvl="0" indent="-342900" algn="l" rtl="0">
              <a:lnSpc>
                <a:spcPct val="100000"/>
              </a:lnSpc>
              <a:spcBef>
                <a:spcPts val="0"/>
              </a:spcBef>
              <a:spcAft>
                <a:spcPts val="0"/>
              </a:spcAft>
              <a:buClr>
                <a:schemeClr val="dk1"/>
              </a:buClr>
              <a:buSzPct val="100000"/>
              <a:buFont typeface="Calibri"/>
              <a:buChar char="●"/>
            </a:pPr>
            <a:r>
              <a:rPr lang="en-US" sz="1800" dirty="0">
                <a:solidFill>
                  <a:schemeClr val="dk1"/>
                </a:solidFill>
                <a:latin typeface="Calibri"/>
                <a:ea typeface="Calibri"/>
                <a:cs typeface="Calibri"/>
                <a:sym typeface="Calibri"/>
              </a:rPr>
              <a:t>Add </a:t>
            </a:r>
            <a:r>
              <a:rPr lang="en-US" sz="1800" dirty="0" smtClean="0">
                <a:solidFill>
                  <a:schemeClr val="dk1"/>
                </a:solidFill>
                <a:latin typeface="Calibri"/>
                <a:ea typeface="Calibri"/>
                <a:cs typeface="Calibri"/>
                <a:sym typeface="Calibri"/>
              </a:rPr>
              <a:t>address </a:t>
            </a:r>
            <a:r>
              <a:rPr lang="en-US" sz="1800" dirty="0">
                <a:solidFill>
                  <a:schemeClr val="dk1"/>
                </a:solidFill>
                <a:latin typeface="Calibri"/>
                <a:ea typeface="Calibri"/>
                <a:cs typeface="Calibri"/>
                <a:sym typeface="Calibri"/>
              </a:rPr>
              <a:t>in </a:t>
            </a:r>
            <a:r>
              <a:rPr lang="en-US" sz="1800" dirty="0" smtClean="0">
                <a:solidFill>
                  <a:schemeClr val="dk1"/>
                </a:solidFill>
                <a:latin typeface="Calibri"/>
                <a:ea typeface="Calibri"/>
                <a:cs typeface="Calibri"/>
                <a:sym typeface="Calibri"/>
              </a:rPr>
              <a:t>location </a:t>
            </a:r>
            <a:r>
              <a:rPr lang="en-US" sz="1800" dirty="0">
                <a:solidFill>
                  <a:schemeClr val="dk1"/>
                </a:solidFill>
                <a:latin typeface="Calibri"/>
                <a:ea typeface="Calibri"/>
                <a:cs typeface="Calibri"/>
                <a:sym typeface="Calibri"/>
              </a:rPr>
              <a:t>for easy navigation on mobile</a:t>
            </a:r>
          </a:p>
          <a:p>
            <a:pPr marL="457200" marR="0" lvl="0" indent="-342900" algn="l" rtl="0">
              <a:lnSpc>
                <a:spcPct val="100000"/>
              </a:lnSpc>
              <a:spcBef>
                <a:spcPts val="0"/>
              </a:spcBef>
              <a:spcAft>
                <a:spcPts val="0"/>
              </a:spcAft>
              <a:buClr>
                <a:schemeClr val="dk1"/>
              </a:buClr>
              <a:buSzPct val="100000"/>
              <a:buFont typeface="Calibri"/>
              <a:buChar char="●"/>
            </a:pPr>
            <a:r>
              <a:rPr lang="en-US" sz="1800" dirty="0">
                <a:solidFill>
                  <a:schemeClr val="dk1"/>
                </a:solidFill>
                <a:latin typeface="Calibri"/>
                <a:ea typeface="Calibri"/>
                <a:cs typeface="Calibri"/>
                <a:sym typeface="Calibri"/>
              </a:rPr>
              <a:t>Phone </a:t>
            </a:r>
            <a:r>
              <a:rPr lang="en-US" sz="1800" dirty="0" smtClean="0">
                <a:solidFill>
                  <a:schemeClr val="dk1"/>
                </a:solidFill>
                <a:latin typeface="Calibri"/>
                <a:ea typeface="Calibri"/>
                <a:cs typeface="Calibri"/>
                <a:sym typeface="Calibri"/>
              </a:rPr>
              <a:t>number </a:t>
            </a:r>
            <a:r>
              <a:rPr lang="en-US" sz="1800" dirty="0">
                <a:solidFill>
                  <a:schemeClr val="dk1"/>
                </a:solidFill>
                <a:latin typeface="Calibri"/>
                <a:ea typeface="Calibri"/>
                <a:cs typeface="Calibri"/>
                <a:sym typeface="Calibri"/>
              </a:rPr>
              <a:t>in </a:t>
            </a:r>
            <a:r>
              <a:rPr lang="en-US" sz="1800" dirty="0" smtClean="0">
                <a:solidFill>
                  <a:schemeClr val="dk1"/>
                </a:solidFill>
                <a:latin typeface="Calibri"/>
                <a:ea typeface="Calibri"/>
                <a:cs typeface="Calibri"/>
                <a:sym typeface="Calibri"/>
              </a:rPr>
              <a:t>location </a:t>
            </a:r>
            <a:r>
              <a:rPr lang="en-US" sz="1800" dirty="0">
                <a:solidFill>
                  <a:schemeClr val="dk1"/>
                </a:solidFill>
                <a:latin typeface="Calibri"/>
                <a:ea typeface="Calibri"/>
                <a:cs typeface="Calibri"/>
                <a:sym typeface="Calibri"/>
              </a:rPr>
              <a:t>for linked dialing</a:t>
            </a:r>
          </a:p>
          <a:p>
            <a:pPr marL="457200" marR="0" lvl="0" indent="-342900" algn="l" rtl="0">
              <a:lnSpc>
                <a:spcPct val="100000"/>
              </a:lnSpc>
              <a:spcBef>
                <a:spcPts val="0"/>
              </a:spcBef>
              <a:spcAft>
                <a:spcPts val="0"/>
              </a:spcAft>
              <a:buClr>
                <a:schemeClr val="dk1"/>
              </a:buClr>
              <a:buSzPct val="100000"/>
              <a:buFont typeface="Calibri"/>
              <a:buChar char="●"/>
            </a:pPr>
            <a:r>
              <a:rPr lang="en-US" sz="1800" dirty="0">
                <a:solidFill>
                  <a:schemeClr val="dk1"/>
                </a:solidFill>
                <a:latin typeface="Calibri"/>
                <a:ea typeface="Calibri"/>
                <a:cs typeface="Calibri"/>
                <a:sym typeface="Calibri"/>
              </a:rPr>
              <a:t>Convert </a:t>
            </a:r>
            <a:r>
              <a:rPr lang="en-US" sz="1800" dirty="0" smtClean="0">
                <a:solidFill>
                  <a:schemeClr val="dk1"/>
                </a:solidFill>
                <a:latin typeface="Calibri"/>
                <a:ea typeface="Calibri"/>
                <a:cs typeface="Calibri"/>
                <a:sym typeface="Calibri"/>
              </a:rPr>
              <a:t>email </a:t>
            </a:r>
            <a:r>
              <a:rPr lang="en-US" sz="1800" dirty="0">
                <a:solidFill>
                  <a:schemeClr val="dk1"/>
                </a:solidFill>
                <a:latin typeface="Calibri"/>
                <a:ea typeface="Calibri"/>
                <a:cs typeface="Calibri"/>
                <a:sym typeface="Calibri"/>
              </a:rPr>
              <a:t>to </a:t>
            </a:r>
            <a:r>
              <a:rPr lang="en-US" sz="1800" dirty="0" smtClean="0">
                <a:solidFill>
                  <a:schemeClr val="dk1"/>
                </a:solidFill>
                <a:latin typeface="Calibri"/>
                <a:ea typeface="Calibri"/>
                <a:cs typeface="Calibri"/>
                <a:sym typeface="Calibri"/>
              </a:rPr>
              <a:t>meeting</a:t>
            </a:r>
            <a:endParaRPr lang="en-US" sz="1800" dirty="0">
              <a:solidFill>
                <a:schemeClr val="dk1"/>
              </a:solidFill>
              <a:latin typeface="Calibri"/>
              <a:ea typeface="Calibri"/>
              <a:cs typeface="Calibri"/>
              <a:sym typeface="Calibri"/>
            </a:endParaRPr>
          </a:p>
        </p:txBody>
      </p:sp>
      <p:sp>
        <p:nvSpPr>
          <p:cNvPr id="209" name="Shape 209"/>
          <p:cNvSpPr/>
          <p:nvPr/>
        </p:nvSpPr>
        <p:spPr>
          <a:xfrm>
            <a:off x="0" y="852875"/>
            <a:ext cx="9144000" cy="742800"/>
          </a:xfrm>
          <a:prstGeom prst="rect">
            <a:avLst/>
          </a:prstGeom>
          <a:solidFill>
            <a:srgbClr val="92D050"/>
          </a:solidFill>
          <a:ln>
            <a:noFill/>
          </a:ln>
        </p:spPr>
        <p:txBody>
          <a:bodyPr lIns="91425" tIns="45700" rIns="91425" bIns="45700" anchor="ctr" anchorCtr="0">
            <a:noAutofit/>
          </a:bodyPr>
          <a:lstStyle/>
          <a:p>
            <a:pPr marL="0" marR="0" lvl="0" indent="0" algn="ctr" rtl="0">
              <a:spcBef>
                <a:spcPts val="0"/>
              </a:spcBef>
              <a:buSzPct val="25000"/>
              <a:buNone/>
            </a:pPr>
            <a:r>
              <a:rPr lang="en-US" sz="1350" b="0" i="0" u="none" strike="noStrike" cap="none" baseline="0">
                <a:solidFill>
                  <a:srgbClr val="FFFFFF"/>
                </a:solidFill>
                <a:latin typeface="Calibri"/>
                <a:ea typeface="Calibri"/>
                <a:cs typeface="Calibri"/>
                <a:sym typeface="Calibri"/>
              </a:rPr>
              <a:t>Calendaring</a:t>
            </a:r>
          </a:p>
        </p:txBody>
      </p:sp>
      <p:sp>
        <p:nvSpPr>
          <p:cNvPr id="210" name="Shape 210"/>
          <p:cNvSpPr/>
          <p:nvPr/>
        </p:nvSpPr>
        <p:spPr>
          <a:xfrm>
            <a:off x="0" y="852875"/>
            <a:ext cx="9144000" cy="742800"/>
          </a:xfrm>
          <a:prstGeom prst="rect">
            <a:avLst/>
          </a:prstGeom>
          <a:solidFill>
            <a:srgbClr val="92D050"/>
          </a:solidFill>
          <a:ln>
            <a:noFill/>
          </a:ln>
        </p:spPr>
        <p:txBody>
          <a:bodyPr lIns="91425" tIns="45700" rIns="91425" bIns="45700" anchor="ctr" anchorCtr="0">
            <a:noAutofit/>
          </a:bodyPr>
          <a:lstStyle/>
          <a:p>
            <a:pPr lvl="0" algn="ctr" rtl="0">
              <a:spcBef>
                <a:spcPts val="0"/>
              </a:spcBef>
              <a:buSzPct val="25000"/>
              <a:buNone/>
            </a:pPr>
            <a:r>
              <a:rPr lang="en-US" sz="2800">
                <a:solidFill>
                  <a:srgbClr val="FFFFFF"/>
                </a:solidFill>
                <a:latin typeface="Calibri"/>
                <a:ea typeface="Calibri"/>
                <a:cs typeface="Calibri"/>
                <a:sym typeface="Calibri"/>
              </a:rPr>
              <a:t>Calendaring</a:t>
            </a:r>
          </a:p>
        </p:txBody>
      </p:sp>
      <p:pic>
        <p:nvPicPr>
          <p:cNvPr id="211" name="Shape 211"/>
          <p:cNvPicPr preferRelativeResize="0"/>
          <p:nvPr/>
        </p:nvPicPr>
        <p:blipFill rotWithShape="1">
          <a:blip r:embed="rId4">
            <a:alphaModFix/>
          </a:blip>
          <a:srcRect t="11939" b="52055"/>
          <a:stretch/>
        </p:blipFill>
        <p:spPr>
          <a:xfrm>
            <a:off x="4636400" y="3785447"/>
            <a:ext cx="3887175" cy="2488185"/>
          </a:xfrm>
          <a:prstGeom prst="rect">
            <a:avLst/>
          </a:prstGeom>
          <a:noFill/>
          <a:ln>
            <a:noFill/>
          </a:ln>
        </p:spPr>
      </p:pic>
      <p:sp>
        <p:nvSpPr>
          <p:cNvPr id="212" name="Shape 212"/>
          <p:cNvSpPr/>
          <p:nvPr/>
        </p:nvSpPr>
        <p:spPr>
          <a:xfrm rot="-2700000">
            <a:off x="3949731" y="4900988"/>
            <a:ext cx="933380" cy="257104"/>
          </a:xfrm>
          <a:prstGeom prst="rightArrow">
            <a:avLst>
              <a:gd name="adj1" fmla="val 50000"/>
              <a:gd name="adj2" fmla="val 78908"/>
            </a:avLst>
          </a:prstGeom>
          <a:solidFill>
            <a:srgbClr val="00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213" name="Shape 213"/>
          <p:cNvPicPr preferRelativeResize="0"/>
          <p:nvPr/>
        </p:nvPicPr>
        <p:blipFill>
          <a:blip r:embed="rId5">
            <a:alphaModFix/>
          </a:blip>
          <a:stretch>
            <a:fillRect/>
          </a:stretch>
        </p:blipFill>
        <p:spPr>
          <a:xfrm>
            <a:off x="6586937" y="1751408"/>
            <a:ext cx="2557050" cy="1878324"/>
          </a:xfrm>
          <a:prstGeom prst="rect">
            <a:avLst/>
          </a:prstGeom>
          <a:noFill/>
          <a:ln>
            <a:noFill/>
          </a:ln>
        </p:spPr>
      </p:pic>
      <p:pic>
        <p:nvPicPr>
          <p:cNvPr id="214" name="Shape 214"/>
          <p:cNvPicPr preferRelativeResize="0"/>
          <p:nvPr/>
        </p:nvPicPr>
        <p:blipFill>
          <a:blip r:embed="rId6">
            <a:alphaModFix/>
          </a:blip>
          <a:stretch>
            <a:fillRect/>
          </a:stretch>
        </p:blipFill>
        <p:spPr>
          <a:xfrm>
            <a:off x="3995525" y="1773487"/>
            <a:ext cx="2670774" cy="1834149"/>
          </a:xfrm>
          <a:prstGeom prst="rect">
            <a:avLst/>
          </a:prstGeom>
          <a:noFill/>
          <a:ln>
            <a:noFill/>
          </a:ln>
        </p:spPr>
      </p:pic>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Shape 219"/>
          <p:cNvPicPr preferRelativeResize="0"/>
          <p:nvPr/>
        </p:nvPicPr>
        <p:blipFill rotWithShape="1">
          <a:blip r:embed="rId3">
            <a:alphaModFix/>
          </a:blip>
          <a:srcRect/>
          <a:stretch/>
        </p:blipFill>
        <p:spPr>
          <a:xfrm>
            <a:off x="6149892" y="6287876"/>
            <a:ext cx="2747772" cy="434753"/>
          </a:xfrm>
          <a:prstGeom prst="rect">
            <a:avLst/>
          </a:prstGeom>
          <a:noFill/>
          <a:ln>
            <a:noFill/>
          </a:ln>
        </p:spPr>
      </p:pic>
      <p:sp>
        <p:nvSpPr>
          <p:cNvPr id="220" name="Shape 220"/>
          <p:cNvSpPr/>
          <p:nvPr/>
        </p:nvSpPr>
        <p:spPr>
          <a:xfrm>
            <a:off x="0" y="852875"/>
            <a:ext cx="9144000" cy="742949"/>
          </a:xfrm>
          <a:prstGeom prst="rect">
            <a:avLst/>
          </a:prstGeom>
          <a:solidFill>
            <a:srgbClr val="92D050"/>
          </a:solidFill>
          <a:ln>
            <a:noFill/>
          </a:ln>
        </p:spPr>
        <p:txBody>
          <a:bodyPr lIns="91425" tIns="45700" rIns="91425" bIns="45700" anchor="ctr" anchorCtr="0">
            <a:noAutofit/>
          </a:bodyPr>
          <a:lstStyle/>
          <a:p>
            <a:pPr marL="0" marR="0" lvl="0" indent="0" algn="ctr" rtl="0">
              <a:spcBef>
                <a:spcPts val="0"/>
              </a:spcBef>
              <a:buSzPct val="25000"/>
              <a:buNone/>
            </a:pPr>
            <a:r>
              <a:rPr lang="en-US" sz="1350" b="0" i="0" u="none" strike="noStrike" cap="none" baseline="0">
                <a:solidFill>
                  <a:srgbClr val="FFFFFF"/>
                </a:solidFill>
                <a:latin typeface="Calibri"/>
                <a:ea typeface="Calibri"/>
                <a:cs typeface="Calibri"/>
                <a:sym typeface="Calibri"/>
              </a:rPr>
              <a:t>Calendaring</a:t>
            </a:r>
          </a:p>
        </p:txBody>
      </p:sp>
      <p:sp>
        <p:nvSpPr>
          <p:cNvPr id="221" name="Shape 221"/>
          <p:cNvSpPr/>
          <p:nvPr/>
        </p:nvSpPr>
        <p:spPr>
          <a:xfrm>
            <a:off x="5370489" y="1851164"/>
            <a:ext cx="3405763" cy="698333"/>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214313" marR="0" lvl="0" indent="-128588" algn="l" rtl="0">
              <a:spcBef>
                <a:spcPts val="0"/>
              </a:spcBef>
              <a:buClr>
                <a:schemeClr val="dk1"/>
              </a:buClr>
              <a:buFont typeface="Arial"/>
              <a:buNone/>
            </a:pPr>
            <a:endParaRPr sz="1350" b="0" i="0" u="none" strike="noStrike" cap="none" baseline="0">
              <a:solidFill>
                <a:schemeClr val="dk1"/>
              </a:solidFill>
              <a:latin typeface="Calibri"/>
              <a:ea typeface="Calibri"/>
              <a:cs typeface="Calibri"/>
              <a:sym typeface="Calibri"/>
            </a:endParaRPr>
          </a:p>
          <a:p>
            <a:pPr marL="257175" marR="0" lvl="0" indent="-207137" algn="l" rtl="0">
              <a:spcBef>
                <a:spcPts val="0"/>
              </a:spcBef>
              <a:buClr>
                <a:schemeClr val="dk1"/>
              </a:buClr>
              <a:buFont typeface="Arial"/>
              <a:buNone/>
            </a:pPr>
            <a:endParaRPr sz="788" b="0" i="0" u="none" strike="noStrike" cap="none" baseline="0">
              <a:solidFill>
                <a:schemeClr val="dk1"/>
              </a:solidFill>
              <a:latin typeface="Calibri"/>
              <a:ea typeface="Calibri"/>
              <a:cs typeface="Calibri"/>
              <a:sym typeface="Calibri"/>
            </a:endParaRPr>
          </a:p>
        </p:txBody>
      </p:sp>
      <p:sp>
        <p:nvSpPr>
          <p:cNvPr id="222" name="Shape 222"/>
          <p:cNvSpPr/>
          <p:nvPr/>
        </p:nvSpPr>
        <p:spPr>
          <a:xfrm>
            <a:off x="0" y="852875"/>
            <a:ext cx="9144000" cy="742800"/>
          </a:xfrm>
          <a:prstGeom prst="rect">
            <a:avLst/>
          </a:prstGeom>
          <a:solidFill>
            <a:srgbClr val="92D050"/>
          </a:solidFill>
          <a:ln>
            <a:noFill/>
          </a:ln>
        </p:spPr>
        <p:txBody>
          <a:bodyPr lIns="91425" tIns="45700" rIns="91425" bIns="45700" anchor="ctr" anchorCtr="0">
            <a:noAutofit/>
          </a:bodyPr>
          <a:lstStyle/>
          <a:p>
            <a:pPr lvl="0" algn="ctr" rtl="0">
              <a:spcBef>
                <a:spcPts val="0"/>
              </a:spcBef>
              <a:buSzPct val="25000"/>
              <a:buNone/>
            </a:pPr>
            <a:r>
              <a:rPr lang="en-US" sz="2800">
                <a:solidFill>
                  <a:srgbClr val="FFFFFF"/>
                </a:solidFill>
                <a:latin typeface="Calibri"/>
                <a:ea typeface="Calibri"/>
                <a:cs typeface="Calibri"/>
                <a:sym typeface="Calibri"/>
              </a:rPr>
              <a:t>Calendaring</a:t>
            </a:r>
          </a:p>
        </p:txBody>
      </p:sp>
      <p:sp>
        <p:nvSpPr>
          <p:cNvPr id="223" name="Shape 223"/>
          <p:cNvSpPr txBox="1"/>
          <p:nvPr/>
        </p:nvSpPr>
        <p:spPr>
          <a:xfrm>
            <a:off x="646900" y="1851175"/>
            <a:ext cx="3787799" cy="4436699"/>
          </a:xfrm>
          <a:prstGeom prst="rect">
            <a:avLst/>
          </a:prstGeom>
          <a:noFill/>
          <a:ln>
            <a:noFill/>
          </a:ln>
        </p:spPr>
        <p:txBody>
          <a:bodyPr lIns="91425" tIns="91425" rIns="91425" bIns="91425" anchor="t" anchorCtr="0">
            <a:noAutofit/>
          </a:bodyPr>
          <a:lstStyle/>
          <a:p>
            <a:pPr lvl="0" rtl="0">
              <a:spcBef>
                <a:spcPts val="0"/>
              </a:spcBef>
              <a:buClr>
                <a:schemeClr val="dk1"/>
              </a:buClr>
              <a:buSzPct val="39285"/>
              <a:buFont typeface="Arial"/>
              <a:buNone/>
            </a:pPr>
            <a:r>
              <a:rPr lang="en-US" sz="2800" dirty="0">
                <a:solidFill>
                  <a:schemeClr val="dk1"/>
                </a:solidFill>
                <a:latin typeface="Calibri"/>
                <a:ea typeface="Calibri"/>
                <a:cs typeface="Calibri"/>
                <a:sym typeface="Calibri"/>
              </a:rPr>
              <a:t>Internal </a:t>
            </a:r>
            <a:r>
              <a:rPr lang="en-US" sz="2800" dirty="0" smtClean="0">
                <a:solidFill>
                  <a:schemeClr val="dk1"/>
                </a:solidFill>
                <a:latin typeface="Calibri"/>
                <a:ea typeface="Calibri"/>
                <a:cs typeface="Calibri"/>
                <a:sym typeface="Calibri"/>
              </a:rPr>
              <a:t>Scheduling</a:t>
            </a:r>
            <a:endParaRPr lang="en-US" sz="2800" dirty="0">
              <a:solidFill>
                <a:schemeClr val="dk1"/>
              </a:solidFill>
              <a:latin typeface="Calibri"/>
              <a:ea typeface="Calibri"/>
              <a:cs typeface="Calibri"/>
              <a:sym typeface="Calibri"/>
            </a:endParaRPr>
          </a:p>
          <a:p>
            <a:pPr marL="457200" lvl="0" indent="-342900" rtl="0">
              <a:spcBef>
                <a:spcPts val="0"/>
              </a:spcBef>
              <a:buClr>
                <a:schemeClr val="dk1"/>
              </a:buClr>
              <a:buSzPct val="100000"/>
              <a:buFont typeface="Calibri"/>
              <a:buChar char="●"/>
            </a:pPr>
            <a:r>
              <a:rPr lang="en-US" sz="1800" dirty="0">
                <a:solidFill>
                  <a:schemeClr val="dk1"/>
                </a:solidFill>
                <a:latin typeface="Calibri"/>
                <a:ea typeface="Calibri"/>
                <a:cs typeface="Calibri"/>
                <a:sym typeface="Calibri"/>
              </a:rPr>
              <a:t>Email with your availability choices first - skip calendaring</a:t>
            </a:r>
          </a:p>
          <a:p>
            <a:pPr marL="457200" lvl="0" indent="-342900" rtl="0">
              <a:spcBef>
                <a:spcPts val="0"/>
              </a:spcBef>
              <a:buClr>
                <a:schemeClr val="dk1"/>
              </a:buClr>
              <a:buSzPct val="100000"/>
              <a:buFont typeface="Calibri"/>
              <a:buChar char="●"/>
            </a:pPr>
            <a:r>
              <a:rPr lang="en-US" sz="1800" dirty="0">
                <a:solidFill>
                  <a:schemeClr val="dk1"/>
                </a:solidFill>
                <a:latin typeface="Calibri"/>
                <a:ea typeface="Calibri"/>
                <a:cs typeface="Calibri"/>
                <a:sym typeface="Calibri"/>
              </a:rPr>
              <a:t>Outlook - Scheduling Assistant</a:t>
            </a:r>
          </a:p>
          <a:p>
            <a:pPr marL="457200" lvl="0" indent="-342900" rtl="0">
              <a:spcBef>
                <a:spcPts val="0"/>
              </a:spcBef>
              <a:buClr>
                <a:schemeClr val="dk1"/>
              </a:buClr>
              <a:buSzPct val="100000"/>
              <a:buFont typeface="Calibri"/>
              <a:buChar char="●"/>
            </a:pPr>
            <a:r>
              <a:rPr lang="en-US" sz="1800" dirty="0">
                <a:solidFill>
                  <a:schemeClr val="dk1"/>
                </a:solidFill>
                <a:latin typeface="Calibri"/>
                <a:ea typeface="Calibri"/>
                <a:cs typeface="Calibri"/>
                <a:sym typeface="Calibri"/>
              </a:rPr>
              <a:t>Gmail - F</a:t>
            </a:r>
            <a:r>
              <a:rPr lang="en-US" sz="1800" dirty="0" smtClean="0">
                <a:solidFill>
                  <a:schemeClr val="dk1"/>
                </a:solidFill>
                <a:latin typeface="Calibri"/>
                <a:ea typeface="Calibri"/>
                <a:cs typeface="Calibri"/>
                <a:sym typeface="Calibri"/>
              </a:rPr>
              <a:t>ind </a:t>
            </a:r>
            <a:r>
              <a:rPr lang="en-US" sz="1800" dirty="0">
                <a:solidFill>
                  <a:schemeClr val="dk1"/>
                </a:solidFill>
                <a:latin typeface="Calibri"/>
                <a:ea typeface="Calibri"/>
                <a:cs typeface="Calibri"/>
                <a:sym typeface="Calibri"/>
              </a:rPr>
              <a:t>a Time</a:t>
            </a:r>
          </a:p>
          <a:p>
            <a:pPr rtl="0">
              <a:spcBef>
                <a:spcPts val="0"/>
              </a:spcBef>
              <a:buNone/>
            </a:pPr>
            <a:endParaRPr sz="1800" dirty="0">
              <a:solidFill>
                <a:schemeClr val="dk1"/>
              </a:solidFill>
              <a:latin typeface="Calibri"/>
              <a:ea typeface="Calibri"/>
              <a:cs typeface="Calibri"/>
              <a:sym typeface="Calibri"/>
            </a:endParaRPr>
          </a:p>
          <a:p>
            <a:pPr rtl="0">
              <a:spcBef>
                <a:spcPts val="0"/>
              </a:spcBef>
              <a:buNone/>
            </a:pPr>
            <a:r>
              <a:rPr lang="en-US" sz="1800" dirty="0">
                <a:solidFill>
                  <a:schemeClr val="dk1"/>
                </a:solidFill>
                <a:latin typeface="Calibri"/>
                <a:ea typeface="Calibri"/>
                <a:cs typeface="Calibri"/>
                <a:sym typeface="Calibri"/>
              </a:rPr>
              <a:t>Allow attendees to change/propose new time</a:t>
            </a:r>
          </a:p>
          <a:p>
            <a:pPr rtl="0">
              <a:spcBef>
                <a:spcPts val="0"/>
              </a:spcBef>
              <a:buNone/>
            </a:pPr>
            <a:endParaRPr sz="1800" dirty="0">
              <a:solidFill>
                <a:schemeClr val="dk1"/>
              </a:solidFill>
              <a:latin typeface="Calibri"/>
              <a:ea typeface="Calibri"/>
              <a:cs typeface="Calibri"/>
              <a:sym typeface="Calibri"/>
            </a:endParaRPr>
          </a:p>
          <a:p>
            <a:pPr lvl="0" rtl="0">
              <a:spcBef>
                <a:spcPts val="0"/>
              </a:spcBef>
              <a:buClr>
                <a:schemeClr val="dk1"/>
              </a:buClr>
              <a:buSzPct val="39285"/>
              <a:buFont typeface="Arial"/>
              <a:buNone/>
            </a:pPr>
            <a:r>
              <a:rPr lang="en-US" sz="2800" dirty="0">
                <a:solidFill>
                  <a:schemeClr val="dk1"/>
                </a:solidFill>
                <a:latin typeface="Calibri"/>
                <a:ea typeface="Calibri"/>
                <a:cs typeface="Calibri"/>
                <a:sym typeface="Calibri"/>
              </a:rPr>
              <a:t>External </a:t>
            </a:r>
            <a:r>
              <a:rPr lang="en-US" sz="2800" dirty="0" smtClean="0">
                <a:solidFill>
                  <a:schemeClr val="dk1"/>
                </a:solidFill>
                <a:latin typeface="Calibri"/>
                <a:ea typeface="Calibri"/>
                <a:cs typeface="Calibri"/>
                <a:sym typeface="Calibri"/>
              </a:rPr>
              <a:t>Scheduling</a:t>
            </a:r>
            <a:endParaRPr lang="en-US" sz="2800" dirty="0">
              <a:solidFill>
                <a:schemeClr val="dk1"/>
              </a:solidFill>
              <a:latin typeface="Calibri"/>
              <a:ea typeface="Calibri"/>
              <a:cs typeface="Calibri"/>
              <a:sym typeface="Calibri"/>
            </a:endParaRPr>
          </a:p>
          <a:p>
            <a:pPr marL="457200" lvl="0" indent="-342900" rtl="0">
              <a:spcBef>
                <a:spcPts val="0"/>
              </a:spcBef>
              <a:buClr>
                <a:schemeClr val="dk1"/>
              </a:buClr>
              <a:buSzPct val="100000"/>
              <a:buFont typeface="Calibri"/>
              <a:buChar char="●"/>
            </a:pPr>
            <a:r>
              <a:rPr lang="en-US" sz="1800" dirty="0">
                <a:solidFill>
                  <a:schemeClr val="dk1"/>
                </a:solidFill>
                <a:latin typeface="Calibri"/>
                <a:ea typeface="Calibri"/>
                <a:cs typeface="Calibri"/>
                <a:sym typeface="Calibri"/>
              </a:rPr>
              <a:t>Email with your availability choices first - skip calendaring</a:t>
            </a:r>
          </a:p>
          <a:p>
            <a:pPr marL="457200" lvl="0" indent="-342900" rtl="0">
              <a:spcBef>
                <a:spcPts val="0"/>
              </a:spcBef>
              <a:buClr>
                <a:schemeClr val="dk1"/>
              </a:buClr>
              <a:buSzPct val="100000"/>
              <a:buFont typeface="Calibri"/>
              <a:buChar char="●"/>
            </a:pPr>
            <a:r>
              <a:rPr lang="en-US" sz="1800" dirty="0">
                <a:solidFill>
                  <a:schemeClr val="dk1"/>
                </a:solidFill>
                <a:latin typeface="Calibri"/>
                <a:ea typeface="Calibri"/>
                <a:cs typeface="Calibri"/>
                <a:sym typeface="Calibri"/>
              </a:rPr>
              <a:t>Sharing via Outlook</a:t>
            </a:r>
          </a:p>
          <a:p>
            <a:pPr marL="457200" lvl="0" indent="-342900" rtl="0">
              <a:spcBef>
                <a:spcPts val="0"/>
              </a:spcBef>
              <a:buClr>
                <a:schemeClr val="dk1"/>
              </a:buClr>
              <a:buSzPct val="100000"/>
              <a:buFont typeface="Calibri"/>
              <a:buChar char="●"/>
            </a:pPr>
            <a:r>
              <a:rPr lang="en-US" sz="1800" dirty="0">
                <a:solidFill>
                  <a:schemeClr val="dk1"/>
                </a:solidFill>
                <a:latin typeface="Calibri"/>
                <a:ea typeface="Calibri"/>
                <a:cs typeface="Calibri"/>
                <a:sym typeface="Calibri"/>
              </a:rPr>
              <a:t>Sharing via Gmail</a:t>
            </a:r>
          </a:p>
          <a:p>
            <a:pPr lvl="0" rtl="0">
              <a:spcBef>
                <a:spcPts val="0"/>
              </a:spcBef>
              <a:buClr>
                <a:schemeClr val="dk1"/>
              </a:buClr>
              <a:buFont typeface="Arial"/>
              <a:buNone/>
            </a:pPr>
            <a:endParaRPr sz="1800" dirty="0">
              <a:solidFill>
                <a:schemeClr val="dk1"/>
              </a:solidFill>
              <a:latin typeface="Calibri"/>
              <a:ea typeface="Calibri"/>
              <a:cs typeface="Calibri"/>
              <a:sym typeface="Calibri"/>
            </a:endParaRPr>
          </a:p>
          <a:p>
            <a:pPr lvl="0" rtl="0">
              <a:spcBef>
                <a:spcPts val="0"/>
              </a:spcBef>
              <a:buNone/>
            </a:pPr>
            <a:endParaRPr sz="1800" dirty="0">
              <a:solidFill>
                <a:schemeClr val="dk1"/>
              </a:solidFill>
              <a:latin typeface="Calibri"/>
              <a:ea typeface="Calibri"/>
              <a:cs typeface="Calibri"/>
              <a:sym typeface="Calibri"/>
            </a:endParaRPr>
          </a:p>
          <a:p>
            <a:pPr lvl="0" rtl="0">
              <a:spcBef>
                <a:spcPts val="0"/>
              </a:spcBef>
              <a:buNone/>
            </a:pPr>
            <a:endParaRPr dirty="0">
              <a:solidFill>
                <a:schemeClr val="dk1"/>
              </a:solidFill>
            </a:endParaRPr>
          </a:p>
        </p:txBody>
      </p:sp>
      <p:sp>
        <p:nvSpPr>
          <p:cNvPr id="224" name="Shape 224"/>
          <p:cNvSpPr txBox="1"/>
          <p:nvPr/>
        </p:nvSpPr>
        <p:spPr>
          <a:xfrm>
            <a:off x="5056775" y="1837875"/>
            <a:ext cx="3719399" cy="4207800"/>
          </a:xfrm>
          <a:prstGeom prst="rect">
            <a:avLst/>
          </a:prstGeom>
          <a:noFill/>
          <a:ln>
            <a:noFill/>
          </a:ln>
        </p:spPr>
        <p:txBody>
          <a:bodyPr lIns="91425" tIns="91425" rIns="91425" bIns="91425" anchor="t" anchorCtr="0">
            <a:noAutofit/>
          </a:bodyPr>
          <a:lstStyle/>
          <a:p>
            <a:pPr lvl="0" rtl="0">
              <a:spcBef>
                <a:spcPts val="0"/>
              </a:spcBef>
              <a:buNone/>
            </a:pPr>
            <a:endParaRPr sz="1800">
              <a:solidFill>
                <a:schemeClr val="dk1"/>
              </a:solidFill>
              <a:latin typeface="Calibri"/>
              <a:ea typeface="Calibri"/>
              <a:cs typeface="Calibri"/>
              <a:sym typeface="Calibri"/>
            </a:endParaRPr>
          </a:p>
        </p:txBody>
      </p:sp>
      <p:pic>
        <p:nvPicPr>
          <p:cNvPr id="225" name="Shape 225"/>
          <p:cNvPicPr preferRelativeResize="0"/>
          <p:nvPr/>
        </p:nvPicPr>
        <p:blipFill>
          <a:blip r:embed="rId4">
            <a:alphaModFix/>
          </a:blip>
          <a:stretch>
            <a:fillRect/>
          </a:stretch>
        </p:blipFill>
        <p:spPr>
          <a:xfrm>
            <a:off x="4689875" y="1837950"/>
            <a:ext cx="4207799" cy="4207799"/>
          </a:xfrm>
          <a:prstGeom prst="rect">
            <a:avLst/>
          </a:prstGeom>
          <a:noFill/>
          <a:ln>
            <a:noFill/>
          </a:ln>
        </p:spPr>
      </p:pic>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Shape 230"/>
          <p:cNvPicPr preferRelativeResize="0"/>
          <p:nvPr/>
        </p:nvPicPr>
        <p:blipFill rotWithShape="1">
          <a:blip r:embed="rId3">
            <a:alphaModFix/>
          </a:blip>
          <a:srcRect/>
          <a:stretch/>
        </p:blipFill>
        <p:spPr>
          <a:xfrm>
            <a:off x="6149892" y="6287876"/>
            <a:ext cx="2747699" cy="434699"/>
          </a:xfrm>
          <a:prstGeom prst="rect">
            <a:avLst/>
          </a:prstGeom>
          <a:noFill/>
          <a:ln>
            <a:noFill/>
          </a:ln>
        </p:spPr>
      </p:pic>
      <p:sp>
        <p:nvSpPr>
          <p:cNvPr id="231" name="Shape 231"/>
          <p:cNvSpPr/>
          <p:nvPr/>
        </p:nvSpPr>
        <p:spPr>
          <a:xfrm>
            <a:off x="0" y="852875"/>
            <a:ext cx="9144000" cy="742800"/>
          </a:xfrm>
          <a:prstGeom prst="rect">
            <a:avLst/>
          </a:prstGeom>
          <a:solidFill>
            <a:srgbClr val="92D050"/>
          </a:solidFill>
          <a:ln>
            <a:noFill/>
          </a:ln>
        </p:spPr>
        <p:txBody>
          <a:bodyPr lIns="91425" tIns="45700" rIns="91425" bIns="45700" anchor="ctr" anchorCtr="0">
            <a:noAutofit/>
          </a:bodyPr>
          <a:lstStyle/>
          <a:p>
            <a:pPr marL="0" marR="0" lvl="0" indent="0" algn="ctr" rtl="0">
              <a:spcBef>
                <a:spcPts val="0"/>
              </a:spcBef>
              <a:buSzPct val="25000"/>
              <a:buNone/>
            </a:pPr>
            <a:r>
              <a:rPr lang="en-US" sz="1350" b="0" i="0" u="none" strike="noStrike" cap="none" baseline="0">
                <a:solidFill>
                  <a:srgbClr val="FFFFFF"/>
                </a:solidFill>
                <a:latin typeface="Calibri"/>
                <a:ea typeface="Calibri"/>
                <a:cs typeface="Calibri"/>
                <a:sym typeface="Calibri"/>
              </a:rPr>
              <a:t>Calendaring</a:t>
            </a:r>
          </a:p>
        </p:txBody>
      </p:sp>
      <p:sp>
        <p:nvSpPr>
          <p:cNvPr id="232" name="Shape 232"/>
          <p:cNvSpPr/>
          <p:nvPr/>
        </p:nvSpPr>
        <p:spPr>
          <a:xfrm>
            <a:off x="5370489" y="1851164"/>
            <a:ext cx="3405900" cy="6984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214312" marR="0" lvl="0" indent="-128587" algn="l" rtl="0">
              <a:spcBef>
                <a:spcPts val="0"/>
              </a:spcBef>
              <a:buClr>
                <a:schemeClr val="dk1"/>
              </a:buClr>
              <a:buFont typeface="Arial"/>
              <a:buNone/>
            </a:pPr>
            <a:endParaRPr sz="1350" b="0" i="0" u="none" strike="noStrike" cap="none" baseline="0">
              <a:solidFill>
                <a:schemeClr val="dk1"/>
              </a:solidFill>
              <a:latin typeface="Calibri"/>
              <a:ea typeface="Calibri"/>
              <a:cs typeface="Calibri"/>
              <a:sym typeface="Calibri"/>
            </a:endParaRPr>
          </a:p>
          <a:p>
            <a:pPr marL="257175" marR="0" lvl="0" indent="-207137" algn="l" rtl="0">
              <a:spcBef>
                <a:spcPts val="0"/>
              </a:spcBef>
              <a:buClr>
                <a:schemeClr val="dk1"/>
              </a:buClr>
              <a:buFont typeface="Arial"/>
              <a:buNone/>
            </a:pPr>
            <a:endParaRPr sz="788" b="0" i="0" u="none" strike="noStrike" cap="none" baseline="0">
              <a:solidFill>
                <a:schemeClr val="dk1"/>
              </a:solidFill>
              <a:latin typeface="Calibri"/>
              <a:ea typeface="Calibri"/>
              <a:cs typeface="Calibri"/>
              <a:sym typeface="Calibri"/>
            </a:endParaRPr>
          </a:p>
        </p:txBody>
      </p:sp>
      <p:sp>
        <p:nvSpPr>
          <p:cNvPr id="233" name="Shape 233"/>
          <p:cNvSpPr/>
          <p:nvPr/>
        </p:nvSpPr>
        <p:spPr>
          <a:xfrm>
            <a:off x="0" y="852875"/>
            <a:ext cx="9144000" cy="742800"/>
          </a:xfrm>
          <a:prstGeom prst="rect">
            <a:avLst/>
          </a:prstGeom>
          <a:solidFill>
            <a:srgbClr val="92D050"/>
          </a:solidFill>
          <a:ln>
            <a:noFill/>
          </a:ln>
        </p:spPr>
        <p:txBody>
          <a:bodyPr lIns="91425" tIns="45700" rIns="91425" bIns="45700" anchor="ctr" anchorCtr="0">
            <a:noAutofit/>
          </a:bodyPr>
          <a:lstStyle/>
          <a:p>
            <a:pPr lvl="0" algn="ctr" rtl="0">
              <a:spcBef>
                <a:spcPts val="0"/>
              </a:spcBef>
              <a:buSzPct val="25000"/>
              <a:buNone/>
            </a:pPr>
            <a:r>
              <a:rPr lang="en-US" sz="2800">
                <a:solidFill>
                  <a:srgbClr val="FFFFFF"/>
                </a:solidFill>
                <a:latin typeface="Calibri"/>
                <a:ea typeface="Calibri"/>
                <a:cs typeface="Calibri"/>
                <a:sym typeface="Calibri"/>
              </a:rPr>
              <a:t>Calendaring</a:t>
            </a:r>
          </a:p>
        </p:txBody>
      </p:sp>
      <p:sp>
        <p:nvSpPr>
          <p:cNvPr id="234" name="Shape 234"/>
          <p:cNvSpPr txBox="1"/>
          <p:nvPr/>
        </p:nvSpPr>
        <p:spPr>
          <a:xfrm>
            <a:off x="798600" y="1595675"/>
            <a:ext cx="7546799" cy="1783199"/>
          </a:xfrm>
          <a:prstGeom prst="rect">
            <a:avLst/>
          </a:prstGeom>
          <a:noFill/>
          <a:ln>
            <a:noFill/>
          </a:ln>
        </p:spPr>
        <p:txBody>
          <a:bodyPr lIns="91425" tIns="91425" rIns="91425" bIns="91425" anchor="ctr" anchorCtr="0">
            <a:noAutofit/>
          </a:bodyPr>
          <a:lstStyle/>
          <a:p>
            <a:pPr lvl="0" rtl="0">
              <a:spcBef>
                <a:spcPts val="0"/>
              </a:spcBef>
              <a:buNone/>
            </a:pPr>
            <a:r>
              <a:rPr lang="en-US" sz="2800" dirty="0">
                <a:solidFill>
                  <a:schemeClr val="dk1"/>
                </a:solidFill>
                <a:latin typeface="Calibri"/>
                <a:ea typeface="Calibri"/>
                <a:cs typeface="Calibri"/>
                <a:sym typeface="Calibri"/>
              </a:rPr>
              <a:t>Doodle</a:t>
            </a:r>
          </a:p>
          <a:p>
            <a:pPr marL="457200" lvl="0" indent="-342900" rtl="0">
              <a:spcBef>
                <a:spcPts val="0"/>
              </a:spcBef>
              <a:buClr>
                <a:schemeClr val="dk1"/>
              </a:buClr>
              <a:buSzPct val="100000"/>
              <a:buFont typeface="Calibri"/>
              <a:buChar char="●"/>
            </a:pPr>
            <a:r>
              <a:rPr lang="en-US" sz="1800" dirty="0">
                <a:solidFill>
                  <a:schemeClr val="dk1"/>
                </a:solidFill>
                <a:latin typeface="Calibri"/>
                <a:ea typeface="Calibri"/>
                <a:cs typeface="Calibri"/>
                <a:sym typeface="Calibri"/>
              </a:rPr>
              <a:t>Doodle - </a:t>
            </a:r>
            <a:r>
              <a:rPr lang="en-US" sz="1800" dirty="0" smtClean="0">
                <a:solidFill>
                  <a:schemeClr val="dk1"/>
                </a:solidFill>
                <a:latin typeface="Calibri"/>
                <a:ea typeface="Calibri"/>
                <a:cs typeface="Calibri"/>
                <a:sym typeface="Calibri"/>
              </a:rPr>
              <a:t>allows </a:t>
            </a:r>
            <a:r>
              <a:rPr lang="en-US" sz="1800" dirty="0">
                <a:solidFill>
                  <a:schemeClr val="dk1"/>
                </a:solidFill>
                <a:latin typeface="Calibri"/>
                <a:ea typeface="Calibri"/>
                <a:cs typeface="Calibri"/>
                <a:sym typeface="Calibri"/>
              </a:rPr>
              <a:t>for choosing what gets moved if there isn’t a free slot</a:t>
            </a:r>
          </a:p>
          <a:p>
            <a:pPr marL="457200" lvl="0" indent="-342900" rtl="0">
              <a:spcBef>
                <a:spcPts val="0"/>
              </a:spcBef>
              <a:buClr>
                <a:schemeClr val="dk1"/>
              </a:buClr>
              <a:buSzPct val="100000"/>
              <a:buFont typeface="Calibri"/>
              <a:buChar char="●"/>
            </a:pPr>
            <a:r>
              <a:rPr lang="en-US" sz="1800" dirty="0">
                <a:solidFill>
                  <a:schemeClr val="dk1"/>
                </a:solidFill>
                <a:latin typeface="Calibri"/>
                <a:ea typeface="Calibri"/>
                <a:cs typeface="Calibri"/>
                <a:sym typeface="Calibri"/>
              </a:rPr>
              <a:t>Sync Google/Outlook to Doodle</a:t>
            </a:r>
          </a:p>
        </p:txBody>
      </p:sp>
      <p:pic>
        <p:nvPicPr>
          <p:cNvPr id="235" name="Shape 235"/>
          <p:cNvPicPr preferRelativeResize="0"/>
          <p:nvPr/>
        </p:nvPicPr>
        <p:blipFill>
          <a:blip r:embed="rId4">
            <a:alphaModFix/>
          </a:blip>
          <a:stretch>
            <a:fillRect/>
          </a:stretch>
        </p:blipFill>
        <p:spPr>
          <a:xfrm>
            <a:off x="2226375" y="3371525"/>
            <a:ext cx="4691250" cy="2814750"/>
          </a:xfrm>
          <a:prstGeom prst="rect">
            <a:avLst/>
          </a:prstGeom>
          <a:noFill/>
          <a:ln>
            <a:noFill/>
          </a:ln>
        </p:spPr>
      </p:pic>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Shape 240"/>
          <p:cNvPicPr preferRelativeResize="0"/>
          <p:nvPr/>
        </p:nvPicPr>
        <p:blipFill rotWithShape="1">
          <a:blip r:embed="rId3">
            <a:alphaModFix/>
          </a:blip>
          <a:srcRect/>
          <a:stretch/>
        </p:blipFill>
        <p:spPr>
          <a:xfrm>
            <a:off x="6149892" y="6287876"/>
            <a:ext cx="2747772" cy="434753"/>
          </a:xfrm>
          <a:prstGeom prst="rect">
            <a:avLst/>
          </a:prstGeom>
          <a:noFill/>
          <a:ln>
            <a:noFill/>
          </a:ln>
        </p:spPr>
      </p:pic>
      <p:sp>
        <p:nvSpPr>
          <p:cNvPr id="241" name="Shape 241"/>
          <p:cNvSpPr/>
          <p:nvPr/>
        </p:nvSpPr>
        <p:spPr>
          <a:xfrm>
            <a:off x="0" y="852875"/>
            <a:ext cx="9144000" cy="742949"/>
          </a:xfrm>
          <a:prstGeom prst="rect">
            <a:avLst/>
          </a:prstGeom>
          <a:solidFill>
            <a:srgbClr val="92D050"/>
          </a:solidFill>
          <a:ln>
            <a:noFill/>
          </a:ln>
        </p:spPr>
        <p:txBody>
          <a:bodyPr lIns="91425" tIns="45700" rIns="91425" bIns="45700" anchor="ctr" anchorCtr="0">
            <a:noAutofit/>
          </a:bodyPr>
          <a:lstStyle/>
          <a:p>
            <a:pPr marL="0" marR="0" lvl="0" indent="0" algn="ctr" rtl="0">
              <a:spcBef>
                <a:spcPts val="0"/>
              </a:spcBef>
              <a:buSzPct val="25000"/>
              <a:buNone/>
            </a:pPr>
            <a:r>
              <a:rPr lang="en-US" sz="2800" b="0" i="0" u="none" strike="noStrike" cap="none" baseline="0">
                <a:solidFill>
                  <a:srgbClr val="FFFFFF"/>
                </a:solidFill>
                <a:latin typeface="Calibri"/>
                <a:ea typeface="Calibri"/>
                <a:cs typeface="Calibri"/>
                <a:sym typeface="Calibri"/>
              </a:rPr>
              <a:t>Task Management</a:t>
            </a:r>
          </a:p>
        </p:txBody>
      </p:sp>
      <p:sp>
        <p:nvSpPr>
          <p:cNvPr id="242" name="Shape 242"/>
          <p:cNvSpPr txBox="1"/>
          <p:nvPr/>
        </p:nvSpPr>
        <p:spPr>
          <a:xfrm>
            <a:off x="5950675" y="1765250"/>
            <a:ext cx="3047700" cy="2640300"/>
          </a:xfrm>
          <a:prstGeom prst="rect">
            <a:avLst/>
          </a:prstGeom>
          <a:noFill/>
          <a:ln>
            <a:noFill/>
          </a:ln>
        </p:spPr>
        <p:txBody>
          <a:bodyPr lIns="91425" tIns="91425" rIns="91425" bIns="91425" anchor="t" anchorCtr="0">
            <a:noAutofit/>
          </a:bodyPr>
          <a:lstStyle/>
          <a:p>
            <a:pPr lvl="0" rtl="0">
              <a:spcBef>
                <a:spcPts val="0"/>
              </a:spcBef>
              <a:buNone/>
            </a:pPr>
            <a:r>
              <a:rPr lang="en-US" sz="2800" dirty="0" smtClean="0">
                <a:latin typeface="Calibri"/>
                <a:ea typeface="Calibri"/>
                <a:cs typeface="Calibri"/>
                <a:sym typeface="Calibri"/>
              </a:rPr>
              <a:t>Planning</a:t>
            </a:r>
          </a:p>
          <a:p>
            <a:pPr lvl="0" rtl="0">
              <a:spcBef>
                <a:spcPts val="0"/>
              </a:spcBef>
              <a:buNone/>
            </a:pPr>
            <a:endParaRPr lang="en-US" sz="2800" dirty="0">
              <a:latin typeface="Calibri"/>
              <a:ea typeface="Calibri"/>
              <a:cs typeface="Calibri"/>
              <a:sym typeface="Calibri"/>
            </a:endParaRPr>
          </a:p>
          <a:p>
            <a:pPr marL="457200" lvl="0" indent="-342900" rtl="0">
              <a:spcBef>
                <a:spcPts val="0"/>
              </a:spcBef>
              <a:buSzPct val="100000"/>
              <a:buFont typeface="Calibri"/>
              <a:buChar char="●"/>
            </a:pPr>
            <a:r>
              <a:rPr lang="en-US" sz="1800" dirty="0">
                <a:latin typeface="Calibri"/>
                <a:ea typeface="Calibri"/>
                <a:cs typeface="Calibri"/>
                <a:sym typeface="Calibri"/>
              </a:rPr>
              <a:t>Focus on </a:t>
            </a:r>
            <a:r>
              <a:rPr lang="en-US" sz="1800" dirty="0" smtClean="0">
                <a:latin typeface="Calibri"/>
                <a:ea typeface="Calibri"/>
                <a:cs typeface="Calibri"/>
                <a:sym typeface="Calibri"/>
              </a:rPr>
              <a:t>single tasks</a:t>
            </a:r>
            <a:endParaRPr lang="en-US" sz="1800" dirty="0">
              <a:latin typeface="Calibri"/>
              <a:ea typeface="Calibri"/>
              <a:cs typeface="Calibri"/>
              <a:sym typeface="Calibri"/>
            </a:endParaRPr>
          </a:p>
          <a:p>
            <a:pPr marL="457200" lvl="0" indent="-342900" rtl="0">
              <a:spcBef>
                <a:spcPts val="0"/>
              </a:spcBef>
              <a:buSzPct val="100000"/>
              <a:buFont typeface="Calibri"/>
              <a:buChar char="●"/>
            </a:pPr>
            <a:r>
              <a:rPr lang="en-US" sz="1800" dirty="0">
                <a:latin typeface="Calibri"/>
                <a:ea typeface="Calibri"/>
                <a:cs typeface="Calibri"/>
                <a:sym typeface="Calibri"/>
              </a:rPr>
              <a:t>Group like tasks</a:t>
            </a:r>
          </a:p>
          <a:p>
            <a:pPr marL="457200" lvl="0" indent="-342900" rtl="0">
              <a:spcBef>
                <a:spcPts val="0"/>
              </a:spcBef>
              <a:buSzPct val="100000"/>
              <a:buFont typeface="Calibri"/>
              <a:buChar char="●"/>
            </a:pPr>
            <a:r>
              <a:rPr lang="en-US" sz="1800" dirty="0">
                <a:latin typeface="Calibri"/>
                <a:ea typeface="Calibri"/>
                <a:cs typeface="Calibri"/>
                <a:sym typeface="Calibri"/>
              </a:rPr>
              <a:t>Do tasks in time efficient order - “Do the Laundry”</a:t>
            </a:r>
          </a:p>
          <a:p>
            <a:pPr marL="457200" lvl="0" indent="-342900" rtl="0">
              <a:spcBef>
                <a:spcPts val="0"/>
              </a:spcBef>
              <a:buSzPct val="100000"/>
              <a:buFont typeface="Calibri"/>
              <a:buChar char="●"/>
            </a:pPr>
            <a:r>
              <a:rPr lang="en-US" sz="1800" dirty="0">
                <a:latin typeface="Calibri"/>
                <a:ea typeface="Calibri"/>
                <a:cs typeface="Calibri"/>
                <a:sym typeface="Calibri"/>
              </a:rPr>
              <a:t>Use a task management system (not your inbox)</a:t>
            </a:r>
          </a:p>
          <a:p>
            <a:pPr rtl="0">
              <a:spcBef>
                <a:spcPts val="0"/>
              </a:spcBef>
              <a:buNone/>
            </a:pPr>
            <a:endParaRPr sz="1800" dirty="0">
              <a:latin typeface="Calibri"/>
              <a:ea typeface="Calibri"/>
              <a:cs typeface="Calibri"/>
              <a:sym typeface="Calibri"/>
            </a:endParaRPr>
          </a:p>
          <a:p>
            <a:pPr lvl="0">
              <a:spcBef>
                <a:spcPts val="0"/>
              </a:spcBef>
              <a:buNone/>
            </a:pPr>
            <a:endParaRPr sz="1800" dirty="0">
              <a:latin typeface="Calibri"/>
              <a:ea typeface="Calibri"/>
              <a:cs typeface="Calibri"/>
              <a:sym typeface="Calibri"/>
            </a:endParaRPr>
          </a:p>
        </p:txBody>
      </p:sp>
      <p:pic>
        <p:nvPicPr>
          <p:cNvPr id="243" name="Shape 243"/>
          <p:cNvPicPr preferRelativeResize="0"/>
          <p:nvPr/>
        </p:nvPicPr>
        <p:blipFill>
          <a:blip r:embed="rId4">
            <a:alphaModFix/>
          </a:blip>
          <a:stretch>
            <a:fillRect/>
          </a:stretch>
        </p:blipFill>
        <p:spPr>
          <a:xfrm>
            <a:off x="253975" y="1765250"/>
            <a:ext cx="5696700" cy="4477525"/>
          </a:xfrm>
          <a:prstGeom prst="rect">
            <a:avLst/>
          </a:prstGeom>
          <a:noFill/>
          <a:ln>
            <a:noFill/>
          </a:ln>
        </p:spPr>
      </p:pic>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Shape 248"/>
          <p:cNvPicPr preferRelativeResize="0"/>
          <p:nvPr/>
        </p:nvPicPr>
        <p:blipFill rotWithShape="1">
          <a:blip r:embed="rId3">
            <a:alphaModFix/>
          </a:blip>
          <a:srcRect/>
          <a:stretch/>
        </p:blipFill>
        <p:spPr>
          <a:xfrm>
            <a:off x="6149892" y="6287876"/>
            <a:ext cx="2747699" cy="434699"/>
          </a:xfrm>
          <a:prstGeom prst="rect">
            <a:avLst/>
          </a:prstGeom>
          <a:noFill/>
          <a:ln>
            <a:noFill/>
          </a:ln>
        </p:spPr>
      </p:pic>
      <p:sp>
        <p:nvSpPr>
          <p:cNvPr id="249" name="Shape 249"/>
          <p:cNvSpPr/>
          <p:nvPr/>
        </p:nvSpPr>
        <p:spPr>
          <a:xfrm>
            <a:off x="0" y="852875"/>
            <a:ext cx="9144000" cy="742800"/>
          </a:xfrm>
          <a:prstGeom prst="rect">
            <a:avLst/>
          </a:prstGeom>
          <a:solidFill>
            <a:srgbClr val="92D050"/>
          </a:solidFill>
          <a:ln>
            <a:noFill/>
          </a:ln>
        </p:spPr>
        <p:txBody>
          <a:bodyPr lIns="91425" tIns="45700" rIns="91425" bIns="45700" anchor="ctr" anchorCtr="0">
            <a:noAutofit/>
          </a:bodyPr>
          <a:lstStyle/>
          <a:p>
            <a:pPr marL="0" marR="0" lvl="0" indent="0" algn="ctr" rtl="0">
              <a:spcBef>
                <a:spcPts val="0"/>
              </a:spcBef>
              <a:buSzPct val="25000"/>
              <a:buNone/>
            </a:pPr>
            <a:r>
              <a:rPr lang="en-US" sz="2800" b="0" i="0" u="none" strike="noStrike" cap="none" baseline="0">
                <a:solidFill>
                  <a:srgbClr val="FFFFFF"/>
                </a:solidFill>
                <a:latin typeface="Calibri"/>
                <a:ea typeface="Calibri"/>
                <a:cs typeface="Calibri"/>
                <a:sym typeface="Calibri"/>
              </a:rPr>
              <a:t>Task Management</a:t>
            </a:r>
          </a:p>
        </p:txBody>
      </p:sp>
      <p:sp>
        <p:nvSpPr>
          <p:cNvPr id="250" name="Shape 250"/>
          <p:cNvSpPr txBox="1"/>
          <p:nvPr/>
        </p:nvSpPr>
        <p:spPr>
          <a:xfrm>
            <a:off x="3320375" y="1765250"/>
            <a:ext cx="5577299" cy="2069100"/>
          </a:xfrm>
          <a:prstGeom prst="rect">
            <a:avLst/>
          </a:prstGeom>
          <a:noFill/>
          <a:ln>
            <a:noFill/>
          </a:ln>
        </p:spPr>
        <p:txBody>
          <a:bodyPr lIns="91425" tIns="91425" rIns="91425" bIns="91425" anchor="t" anchorCtr="0">
            <a:noAutofit/>
          </a:bodyPr>
          <a:lstStyle/>
          <a:p>
            <a:pPr lvl="0" rtl="0">
              <a:spcBef>
                <a:spcPts val="0"/>
              </a:spcBef>
              <a:buNone/>
            </a:pPr>
            <a:endParaRPr sz="1800"/>
          </a:p>
        </p:txBody>
      </p:sp>
      <p:sp>
        <p:nvSpPr>
          <p:cNvPr id="251" name="Shape 251"/>
          <p:cNvSpPr txBox="1"/>
          <p:nvPr/>
        </p:nvSpPr>
        <p:spPr>
          <a:xfrm>
            <a:off x="395720" y="1887590"/>
            <a:ext cx="5577299" cy="4358999"/>
          </a:xfrm>
          <a:prstGeom prst="rect">
            <a:avLst/>
          </a:prstGeom>
          <a:noFill/>
          <a:ln>
            <a:noFill/>
          </a:ln>
        </p:spPr>
        <p:txBody>
          <a:bodyPr lIns="91425" tIns="91425" rIns="91425" bIns="91425" anchor="ctr" anchorCtr="0">
            <a:noAutofit/>
          </a:bodyPr>
          <a:lstStyle/>
          <a:p>
            <a:pPr lvl="0" rtl="0">
              <a:spcBef>
                <a:spcPts val="0"/>
              </a:spcBef>
              <a:buNone/>
            </a:pPr>
            <a:r>
              <a:rPr lang="en-US" sz="2800" dirty="0">
                <a:solidFill>
                  <a:schemeClr val="dk1"/>
                </a:solidFill>
                <a:latin typeface="Calibri"/>
                <a:ea typeface="Calibri"/>
                <a:cs typeface="Calibri"/>
                <a:sym typeface="Calibri"/>
              </a:rPr>
              <a:t>Strategies</a:t>
            </a:r>
            <a:r>
              <a:rPr lang="en-US" sz="2800" dirty="0" smtClean="0">
                <a:solidFill>
                  <a:schemeClr val="dk1"/>
                </a:solidFill>
                <a:latin typeface="Calibri"/>
                <a:ea typeface="Calibri"/>
                <a:cs typeface="Calibri"/>
                <a:sym typeface="Calibri"/>
              </a:rPr>
              <a:t>:</a:t>
            </a:r>
          </a:p>
          <a:p>
            <a:pPr lvl="0" rtl="0">
              <a:spcBef>
                <a:spcPts val="0"/>
              </a:spcBef>
              <a:buNone/>
            </a:pPr>
            <a:endParaRPr lang="en-US" sz="2800" dirty="0">
              <a:solidFill>
                <a:schemeClr val="dk1"/>
              </a:solidFill>
              <a:latin typeface="Calibri"/>
              <a:ea typeface="Calibri"/>
              <a:cs typeface="Calibri"/>
              <a:sym typeface="Calibri"/>
            </a:endParaRPr>
          </a:p>
          <a:p>
            <a:pPr marL="457200" lvl="0" indent="-342900" rtl="0">
              <a:spcBef>
                <a:spcPts val="0"/>
              </a:spcBef>
              <a:buClr>
                <a:schemeClr val="dk1"/>
              </a:buClr>
              <a:buSzPct val="100000"/>
              <a:buFont typeface="Calibri"/>
              <a:buChar char="●"/>
            </a:pPr>
            <a:r>
              <a:rPr lang="en-US" sz="1800" dirty="0">
                <a:solidFill>
                  <a:schemeClr val="dk1"/>
                </a:solidFill>
                <a:latin typeface="Calibri"/>
                <a:ea typeface="Calibri"/>
                <a:cs typeface="Calibri"/>
                <a:sym typeface="Calibri"/>
              </a:rPr>
              <a:t>Spend 10-15 minutes each morning and afternoon planning out the next four hours</a:t>
            </a:r>
          </a:p>
          <a:p>
            <a:pPr marL="457200" lvl="0" indent="-342900" rtl="0">
              <a:spcBef>
                <a:spcPts val="0"/>
              </a:spcBef>
              <a:buClr>
                <a:schemeClr val="dk1"/>
              </a:buClr>
              <a:buSzPct val="100000"/>
              <a:buFont typeface="Calibri"/>
              <a:buChar char="●"/>
            </a:pPr>
            <a:r>
              <a:rPr lang="en-US" sz="1800" dirty="0">
                <a:solidFill>
                  <a:schemeClr val="dk1"/>
                </a:solidFill>
                <a:latin typeface="Calibri"/>
                <a:ea typeface="Calibri"/>
                <a:cs typeface="Calibri"/>
                <a:sym typeface="Calibri"/>
              </a:rPr>
              <a:t>Dedicate time to Email</a:t>
            </a:r>
          </a:p>
          <a:p>
            <a:pPr marL="914400" lvl="1" indent="-342900" rtl="0">
              <a:spcBef>
                <a:spcPts val="0"/>
              </a:spcBef>
              <a:buClr>
                <a:schemeClr val="dk1"/>
              </a:buClr>
              <a:buSzPct val="100000"/>
              <a:buFont typeface="Calibri"/>
              <a:buChar char="○"/>
            </a:pPr>
            <a:r>
              <a:rPr lang="en-US" sz="1800" dirty="0">
                <a:solidFill>
                  <a:schemeClr val="dk1"/>
                </a:solidFill>
                <a:latin typeface="Calibri"/>
                <a:ea typeface="Calibri"/>
                <a:cs typeface="Calibri"/>
                <a:sym typeface="Calibri"/>
              </a:rPr>
              <a:t>Check email once an hour for 10 minutes, reply only to anything urgent</a:t>
            </a:r>
          </a:p>
          <a:p>
            <a:pPr marL="914400" lvl="1" indent="-342900" rtl="0">
              <a:spcBef>
                <a:spcPts val="0"/>
              </a:spcBef>
              <a:buClr>
                <a:schemeClr val="dk1"/>
              </a:buClr>
              <a:buSzPct val="100000"/>
              <a:buFont typeface="Calibri"/>
              <a:buChar char="○"/>
            </a:pPr>
            <a:r>
              <a:rPr lang="en-US" sz="1800" dirty="0">
                <a:solidFill>
                  <a:schemeClr val="dk1"/>
                </a:solidFill>
                <a:latin typeface="Calibri"/>
                <a:ea typeface="Calibri"/>
                <a:cs typeface="Calibri"/>
                <a:sym typeface="Calibri"/>
              </a:rPr>
              <a:t>Spend an hour replying to everything else later in the day</a:t>
            </a:r>
          </a:p>
          <a:p>
            <a:pPr marL="457200" lvl="0" indent="-342900" rtl="0">
              <a:spcBef>
                <a:spcPts val="0"/>
              </a:spcBef>
              <a:buClr>
                <a:schemeClr val="dk1"/>
              </a:buClr>
              <a:buSzPct val="100000"/>
              <a:buFont typeface="Calibri"/>
              <a:buChar char="●"/>
            </a:pPr>
            <a:r>
              <a:rPr lang="en-US" sz="1800" dirty="0">
                <a:solidFill>
                  <a:schemeClr val="dk1"/>
                </a:solidFill>
                <a:latin typeface="Calibri"/>
                <a:ea typeface="Calibri"/>
                <a:cs typeface="Calibri"/>
                <a:sym typeface="Calibri"/>
              </a:rPr>
              <a:t>Figure out your efficient times for different tasks</a:t>
            </a:r>
          </a:p>
          <a:p>
            <a:pPr marL="914400" lvl="1" indent="-342900" rtl="0">
              <a:spcBef>
                <a:spcPts val="0"/>
              </a:spcBef>
              <a:buClr>
                <a:schemeClr val="dk1"/>
              </a:buClr>
              <a:buSzPct val="100000"/>
              <a:buFont typeface="Calibri"/>
              <a:buChar char="○"/>
            </a:pPr>
            <a:r>
              <a:rPr lang="en-US" sz="1800" dirty="0">
                <a:solidFill>
                  <a:schemeClr val="dk1"/>
                </a:solidFill>
                <a:latin typeface="Calibri"/>
                <a:ea typeface="Calibri"/>
                <a:cs typeface="Calibri"/>
                <a:sym typeface="Calibri"/>
              </a:rPr>
              <a:t>Writing in the morning, meetings late morning through mid afternoon, tasks from meetings end of day</a:t>
            </a:r>
          </a:p>
          <a:p>
            <a:pPr marL="457200" lvl="0" indent="-342900" rtl="0">
              <a:spcBef>
                <a:spcPts val="0"/>
              </a:spcBef>
              <a:buClr>
                <a:schemeClr val="dk1"/>
              </a:buClr>
              <a:buSzPct val="100000"/>
              <a:buFont typeface="Calibri"/>
              <a:buChar char="●"/>
            </a:pPr>
            <a:r>
              <a:rPr lang="en-US" sz="1800" dirty="0">
                <a:solidFill>
                  <a:schemeClr val="dk1"/>
                </a:solidFill>
                <a:latin typeface="Calibri"/>
                <a:ea typeface="Calibri"/>
                <a:cs typeface="Calibri"/>
                <a:sym typeface="Calibri"/>
              </a:rPr>
              <a:t>Demo of Asana</a:t>
            </a:r>
          </a:p>
        </p:txBody>
      </p:sp>
      <p:pic>
        <p:nvPicPr>
          <p:cNvPr id="252" name="Shape 252"/>
          <p:cNvPicPr preferRelativeResize="0"/>
          <p:nvPr/>
        </p:nvPicPr>
        <p:blipFill>
          <a:blip r:embed="rId4">
            <a:alphaModFix/>
          </a:blip>
          <a:stretch>
            <a:fillRect/>
          </a:stretch>
        </p:blipFill>
        <p:spPr>
          <a:xfrm>
            <a:off x="5851600" y="1905962"/>
            <a:ext cx="3046074" cy="3046074"/>
          </a:xfrm>
          <a:prstGeom prst="rect">
            <a:avLst/>
          </a:prstGeom>
          <a:noFill/>
          <a:ln>
            <a:noFill/>
          </a:ln>
        </p:spPr>
      </p:pic>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Shape 257"/>
          <p:cNvPicPr preferRelativeResize="0"/>
          <p:nvPr/>
        </p:nvPicPr>
        <p:blipFill rotWithShape="1">
          <a:blip r:embed="rId3">
            <a:alphaModFix/>
          </a:blip>
          <a:srcRect/>
          <a:stretch/>
        </p:blipFill>
        <p:spPr>
          <a:xfrm>
            <a:off x="6095744" y="6154837"/>
            <a:ext cx="2747699" cy="434699"/>
          </a:xfrm>
          <a:prstGeom prst="rect">
            <a:avLst/>
          </a:prstGeom>
          <a:noFill/>
          <a:ln>
            <a:noFill/>
          </a:ln>
        </p:spPr>
      </p:pic>
      <p:sp>
        <p:nvSpPr>
          <p:cNvPr id="258" name="Shape 258"/>
          <p:cNvSpPr/>
          <p:nvPr/>
        </p:nvSpPr>
        <p:spPr>
          <a:xfrm>
            <a:off x="0" y="852875"/>
            <a:ext cx="9144000" cy="742800"/>
          </a:xfrm>
          <a:prstGeom prst="rect">
            <a:avLst/>
          </a:prstGeom>
          <a:solidFill>
            <a:srgbClr val="92D050"/>
          </a:solidFill>
          <a:ln>
            <a:noFill/>
          </a:ln>
        </p:spPr>
        <p:txBody>
          <a:bodyPr lIns="91425" tIns="45700" rIns="91425" bIns="45700" anchor="ctr" anchorCtr="0">
            <a:noAutofit/>
          </a:bodyPr>
          <a:lstStyle/>
          <a:p>
            <a:pPr marL="0" marR="0" lvl="0" indent="0" algn="ctr" rtl="0">
              <a:spcBef>
                <a:spcPts val="0"/>
              </a:spcBef>
              <a:buNone/>
            </a:pPr>
            <a:endParaRPr sz="1350" b="0" i="0" u="none" strike="noStrike" cap="none" baseline="0">
              <a:solidFill>
                <a:srgbClr val="FFFFFF"/>
              </a:solidFill>
              <a:latin typeface="Calibri"/>
              <a:ea typeface="Calibri"/>
              <a:cs typeface="Calibri"/>
              <a:sym typeface="Calibri"/>
            </a:endParaRPr>
          </a:p>
        </p:txBody>
      </p:sp>
      <p:sp>
        <p:nvSpPr>
          <p:cNvPr id="259" name="Shape 259"/>
          <p:cNvSpPr/>
          <p:nvPr/>
        </p:nvSpPr>
        <p:spPr>
          <a:xfrm>
            <a:off x="0" y="852875"/>
            <a:ext cx="9144000" cy="7428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800">
                <a:solidFill>
                  <a:srgbClr val="FFFFFF"/>
                </a:solidFill>
                <a:latin typeface="Calibri"/>
                <a:ea typeface="Calibri"/>
                <a:cs typeface="Calibri"/>
                <a:sym typeface="Calibri"/>
              </a:rPr>
              <a:t>Communication Strategies</a:t>
            </a:r>
          </a:p>
        </p:txBody>
      </p:sp>
      <p:pic>
        <p:nvPicPr>
          <p:cNvPr id="260" name="Shape 260"/>
          <p:cNvPicPr preferRelativeResize="0"/>
          <p:nvPr/>
        </p:nvPicPr>
        <p:blipFill>
          <a:blip r:embed="rId4">
            <a:alphaModFix/>
          </a:blip>
          <a:stretch>
            <a:fillRect/>
          </a:stretch>
        </p:blipFill>
        <p:spPr>
          <a:xfrm>
            <a:off x="741850" y="3383925"/>
            <a:ext cx="4830550" cy="3197174"/>
          </a:xfrm>
          <a:prstGeom prst="rect">
            <a:avLst/>
          </a:prstGeom>
          <a:noFill/>
          <a:ln>
            <a:noFill/>
          </a:ln>
        </p:spPr>
      </p:pic>
      <p:graphicFrame>
        <p:nvGraphicFramePr>
          <p:cNvPr id="261" name="Shape 261"/>
          <p:cNvGraphicFramePr/>
          <p:nvPr>
            <p:extLst>
              <p:ext uri="{D42A27DB-BD31-4B8C-83A1-F6EECF244321}">
                <p14:modId xmlns:p14="http://schemas.microsoft.com/office/powerpoint/2010/main" val="4157383483"/>
              </p:ext>
            </p:extLst>
          </p:nvPr>
        </p:nvGraphicFramePr>
        <p:xfrm>
          <a:off x="347925" y="1678300"/>
          <a:ext cx="8448150" cy="1615379"/>
        </p:xfrm>
        <a:graphic>
          <a:graphicData uri="http://schemas.openxmlformats.org/drawingml/2006/table">
            <a:tbl>
              <a:tblPr>
                <a:noFill/>
                <a:tableStyleId>{5FA33F18-3643-4FA0-9834-839905E5F238}</a:tableStyleId>
              </a:tblPr>
              <a:tblGrid>
                <a:gridCol w="5017550"/>
                <a:gridCol w="3430600"/>
              </a:tblGrid>
              <a:tr h="381000">
                <a:tc>
                  <a:txBody>
                    <a:bodyPr/>
                    <a:lstStyle/>
                    <a:p>
                      <a:pPr>
                        <a:spcBef>
                          <a:spcPts val="0"/>
                        </a:spcBef>
                        <a:buNone/>
                      </a:pPr>
                      <a:r>
                        <a:rPr lang="en-US" sz="2800" dirty="0">
                          <a:latin typeface="Calibri"/>
                          <a:ea typeface="Calibri"/>
                          <a:cs typeface="Calibri"/>
                          <a:sym typeface="Calibri"/>
                        </a:rPr>
                        <a:t>Interruptive</a:t>
                      </a:r>
                    </a:p>
                  </a:txBody>
                  <a:tcPr marL="91425" marR="91425" marT="91425" marB="91425"/>
                </a:tc>
                <a:tc>
                  <a:txBody>
                    <a:bodyPr/>
                    <a:lstStyle/>
                    <a:p>
                      <a:pPr>
                        <a:spcBef>
                          <a:spcPts val="0"/>
                        </a:spcBef>
                        <a:buNone/>
                      </a:pPr>
                      <a:r>
                        <a:rPr lang="en-US" sz="2800">
                          <a:latin typeface="Calibri"/>
                          <a:ea typeface="Calibri"/>
                          <a:cs typeface="Calibri"/>
                          <a:sym typeface="Calibri"/>
                        </a:rPr>
                        <a:t>Non-Interruptive</a:t>
                      </a:r>
                    </a:p>
                  </a:txBody>
                  <a:tcPr marL="91425" marR="91425" marT="91425" marB="91425"/>
                </a:tc>
              </a:tr>
              <a:tr h="381000">
                <a:tc>
                  <a:txBody>
                    <a:bodyPr/>
                    <a:lstStyle/>
                    <a:p>
                      <a:pPr marL="457200" lvl="0" indent="-342900" rtl="0">
                        <a:spcBef>
                          <a:spcPts val="0"/>
                        </a:spcBef>
                        <a:buClr>
                          <a:schemeClr val="dk1"/>
                        </a:buClr>
                        <a:buSzPct val="100000"/>
                        <a:buFont typeface="Calibri"/>
                        <a:buChar char="●"/>
                      </a:pPr>
                      <a:r>
                        <a:rPr lang="en-US" sz="1800">
                          <a:solidFill>
                            <a:schemeClr val="dk1"/>
                          </a:solidFill>
                          <a:latin typeface="Calibri"/>
                          <a:ea typeface="Calibri"/>
                          <a:cs typeface="Calibri"/>
                          <a:sym typeface="Calibri"/>
                        </a:rPr>
                        <a:t>Calls</a:t>
                      </a:r>
                    </a:p>
                    <a:p>
                      <a:pPr marL="457200" lvl="0" indent="-342900" rtl="0">
                        <a:spcBef>
                          <a:spcPts val="0"/>
                        </a:spcBef>
                        <a:buClr>
                          <a:schemeClr val="dk1"/>
                        </a:buClr>
                        <a:buSzPct val="100000"/>
                        <a:buFont typeface="Calibri"/>
                        <a:buChar char="●"/>
                      </a:pPr>
                      <a:r>
                        <a:rPr lang="en-US" sz="1800">
                          <a:solidFill>
                            <a:schemeClr val="dk1"/>
                          </a:solidFill>
                          <a:latin typeface="Calibri"/>
                          <a:ea typeface="Calibri"/>
                          <a:cs typeface="Calibri"/>
                          <a:sym typeface="Calibri"/>
                        </a:rPr>
                        <a:t>Text/IM’s</a:t>
                      </a:r>
                    </a:p>
                    <a:p>
                      <a:pPr marL="457200" lvl="0" indent="-342900" rtl="0">
                        <a:spcBef>
                          <a:spcPts val="0"/>
                        </a:spcBef>
                        <a:buClr>
                          <a:schemeClr val="dk1"/>
                        </a:buClr>
                        <a:buSzPct val="100000"/>
                        <a:buFont typeface="Calibri"/>
                        <a:buChar char="●"/>
                      </a:pPr>
                      <a:r>
                        <a:rPr lang="en-US" sz="1800">
                          <a:solidFill>
                            <a:schemeClr val="dk1"/>
                          </a:solidFill>
                          <a:latin typeface="Calibri"/>
                          <a:ea typeface="Calibri"/>
                          <a:cs typeface="Calibri"/>
                          <a:sym typeface="Calibri"/>
                        </a:rPr>
                        <a:t>Walking into someone’s office</a:t>
                      </a:r>
                    </a:p>
                  </a:txBody>
                  <a:tcPr marL="91425" marR="91425" marT="91425" marB="91425"/>
                </a:tc>
                <a:tc>
                  <a:txBody>
                    <a:bodyPr/>
                    <a:lstStyle/>
                    <a:p>
                      <a:pPr marL="457200" lvl="0" indent="-342900" rtl="0">
                        <a:spcBef>
                          <a:spcPts val="0"/>
                        </a:spcBef>
                        <a:buClr>
                          <a:schemeClr val="dk1"/>
                        </a:buClr>
                        <a:buSzPct val="100000"/>
                        <a:buFont typeface="Calibri"/>
                        <a:buChar char="●"/>
                      </a:pPr>
                      <a:r>
                        <a:rPr lang="en-US" sz="1800" dirty="0">
                          <a:solidFill>
                            <a:schemeClr val="dk1"/>
                          </a:solidFill>
                          <a:latin typeface="Calibri"/>
                          <a:ea typeface="Calibri"/>
                          <a:cs typeface="Calibri"/>
                          <a:sym typeface="Calibri"/>
                        </a:rPr>
                        <a:t>Email</a:t>
                      </a:r>
                    </a:p>
                    <a:p>
                      <a:pPr marL="457200" lvl="0" indent="-342900" rtl="0">
                        <a:spcBef>
                          <a:spcPts val="0"/>
                        </a:spcBef>
                        <a:buClr>
                          <a:schemeClr val="dk1"/>
                        </a:buClr>
                        <a:buSzPct val="100000"/>
                        <a:buFont typeface="Calibri"/>
                        <a:buChar char="●"/>
                      </a:pPr>
                      <a:r>
                        <a:rPr lang="en-US" sz="1800" dirty="0">
                          <a:solidFill>
                            <a:schemeClr val="dk1"/>
                          </a:solidFill>
                          <a:latin typeface="Calibri"/>
                          <a:ea typeface="Calibri"/>
                          <a:cs typeface="Calibri"/>
                          <a:sym typeface="Calibri"/>
                        </a:rPr>
                        <a:t>Calendar </a:t>
                      </a:r>
                      <a:r>
                        <a:rPr lang="en-US" sz="1800" dirty="0" smtClean="0">
                          <a:solidFill>
                            <a:schemeClr val="dk1"/>
                          </a:solidFill>
                          <a:latin typeface="Calibri"/>
                          <a:ea typeface="Calibri"/>
                          <a:cs typeface="Calibri"/>
                          <a:sym typeface="Calibri"/>
                        </a:rPr>
                        <a:t>invitations</a:t>
                      </a:r>
                      <a:endParaRPr lang="en-US" sz="1800" dirty="0">
                        <a:solidFill>
                          <a:schemeClr val="dk1"/>
                        </a:solidFill>
                        <a:latin typeface="Calibri"/>
                        <a:ea typeface="Calibri"/>
                        <a:cs typeface="Calibri"/>
                        <a:sym typeface="Calibri"/>
                      </a:endParaRPr>
                    </a:p>
                    <a:p>
                      <a:pPr marL="457200" lvl="0" indent="-342900" rtl="0">
                        <a:spcBef>
                          <a:spcPts val="0"/>
                        </a:spcBef>
                        <a:buClr>
                          <a:schemeClr val="dk1"/>
                        </a:buClr>
                        <a:buSzPct val="100000"/>
                        <a:buFont typeface="Calibri"/>
                        <a:buChar char="●"/>
                      </a:pPr>
                      <a:r>
                        <a:rPr lang="en-US" sz="1800" dirty="0">
                          <a:solidFill>
                            <a:schemeClr val="dk1"/>
                          </a:solidFill>
                          <a:latin typeface="Calibri"/>
                          <a:ea typeface="Calibri"/>
                          <a:cs typeface="Calibri"/>
                          <a:sym typeface="Calibri"/>
                        </a:rPr>
                        <a:t>Snail </a:t>
                      </a:r>
                      <a:r>
                        <a:rPr lang="en-US" sz="1800" dirty="0" smtClean="0">
                          <a:solidFill>
                            <a:schemeClr val="dk1"/>
                          </a:solidFill>
                          <a:latin typeface="Calibri"/>
                          <a:ea typeface="Calibri"/>
                          <a:cs typeface="Calibri"/>
                          <a:sym typeface="Calibri"/>
                        </a:rPr>
                        <a:t>mail</a:t>
                      </a:r>
                      <a:endParaRPr lang="en-US" sz="1800" dirty="0">
                        <a:solidFill>
                          <a:schemeClr val="dk1"/>
                        </a:solidFill>
                        <a:latin typeface="Calibri"/>
                        <a:ea typeface="Calibri"/>
                        <a:cs typeface="Calibri"/>
                        <a:sym typeface="Calibri"/>
                      </a:endParaRPr>
                    </a:p>
                  </a:txBody>
                  <a:tcPr marL="91425" marR="91425" marT="91425" marB="91425"/>
                </a:tc>
              </a:tr>
            </a:tbl>
          </a:graphicData>
        </a:graphic>
      </p:graphicFrame>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Shape 97"/>
          <p:cNvPicPr preferRelativeResize="0"/>
          <p:nvPr/>
        </p:nvPicPr>
        <p:blipFill rotWithShape="1">
          <a:blip r:embed="rId3">
            <a:alphaModFix/>
          </a:blip>
          <a:srcRect/>
          <a:stretch/>
        </p:blipFill>
        <p:spPr>
          <a:xfrm>
            <a:off x="6143351" y="6196367"/>
            <a:ext cx="2747772" cy="434753"/>
          </a:xfrm>
          <a:prstGeom prst="rect">
            <a:avLst/>
          </a:prstGeom>
          <a:noFill/>
          <a:ln>
            <a:noFill/>
          </a:ln>
        </p:spPr>
      </p:pic>
      <p:sp>
        <p:nvSpPr>
          <p:cNvPr id="98" name="Shape 98"/>
          <p:cNvSpPr/>
          <p:nvPr/>
        </p:nvSpPr>
        <p:spPr>
          <a:xfrm>
            <a:off x="0" y="852875"/>
            <a:ext cx="9144000" cy="742949"/>
          </a:xfrm>
          <a:prstGeom prst="rect">
            <a:avLst/>
          </a:prstGeom>
          <a:solidFill>
            <a:srgbClr val="92D050"/>
          </a:solidFill>
          <a:ln>
            <a:noFill/>
          </a:ln>
        </p:spPr>
        <p:txBody>
          <a:bodyPr lIns="91425" tIns="45700" rIns="91425" bIns="45700" anchor="ctr" anchorCtr="0">
            <a:noAutofit/>
          </a:bodyPr>
          <a:lstStyle/>
          <a:p>
            <a:pPr lvl="0" algn="ctr" rtl="0">
              <a:spcBef>
                <a:spcPts val="0"/>
              </a:spcBef>
              <a:buClr>
                <a:schemeClr val="dk1"/>
              </a:buClr>
              <a:buSzPct val="25000"/>
              <a:buFont typeface="Arial"/>
              <a:buNone/>
            </a:pPr>
            <a:r>
              <a:rPr lang="en-US" sz="2800">
                <a:solidFill>
                  <a:schemeClr val="lt1"/>
                </a:solidFill>
                <a:latin typeface="Calibri"/>
                <a:ea typeface="Calibri"/>
                <a:cs typeface="Calibri"/>
                <a:sym typeface="Calibri"/>
              </a:rPr>
              <a:t>Agenda</a:t>
            </a:r>
          </a:p>
        </p:txBody>
      </p:sp>
      <p:sp>
        <p:nvSpPr>
          <p:cNvPr id="99" name="Shape 99"/>
          <p:cNvSpPr/>
          <p:nvPr/>
        </p:nvSpPr>
        <p:spPr>
          <a:xfrm>
            <a:off x="513950" y="2110975"/>
            <a:ext cx="6869999" cy="3952199"/>
          </a:xfrm>
          <a:prstGeom prst="rect">
            <a:avLst/>
          </a:prstGeom>
          <a:noFill/>
          <a:ln>
            <a:noFill/>
          </a:ln>
        </p:spPr>
        <p:txBody>
          <a:bodyPr lIns="91425" tIns="45700" rIns="91425" bIns="45700" anchor="t" anchorCtr="0">
            <a:noAutofit/>
          </a:bodyPr>
          <a:lstStyle/>
          <a:p>
            <a:pPr marL="342900" lvl="0" indent="-342900" rtl="0">
              <a:spcBef>
                <a:spcPts val="0"/>
              </a:spcBef>
              <a:buClr>
                <a:srgbClr val="000000"/>
              </a:buClr>
              <a:buSzPct val="100000"/>
              <a:buFont typeface="Calibri"/>
              <a:buChar char="•"/>
            </a:pPr>
            <a:r>
              <a:rPr lang="en-US" sz="2800">
                <a:solidFill>
                  <a:schemeClr val="dk1"/>
                </a:solidFill>
                <a:latin typeface="Calibri"/>
                <a:ea typeface="Calibri"/>
                <a:cs typeface="Calibri"/>
                <a:sym typeface="Calibri"/>
              </a:rPr>
              <a:t>Email Etiquette</a:t>
            </a:r>
          </a:p>
          <a:p>
            <a:pPr marL="342900" marR="0" lvl="0" indent="-342900" algn="l" rtl="0">
              <a:spcBef>
                <a:spcPts val="0"/>
              </a:spcBef>
              <a:buClr>
                <a:srgbClr val="000000"/>
              </a:buClr>
              <a:buSzPct val="100000"/>
              <a:buFont typeface="Calibri"/>
              <a:buChar char="•"/>
            </a:pPr>
            <a:r>
              <a:rPr lang="en-US" sz="2800" b="0" i="0" u="none" strike="noStrike" cap="none" baseline="0">
                <a:solidFill>
                  <a:srgbClr val="000000"/>
                </a:solidFill>
                <a:latin typeface="Calibri"/>
                <a:ea typeface="Calibri"/>
                <a:cs typeface="Calibri"/>
                <a:sym typeface="Calibri"/>
              </a:rPr>
              <a:t>Email </a:t>
            </a:r>
            <a:r>
              <a:rPr lang="en-US" sz="2800">
                <a:latin typeface="Calibri"/>
                <a:ea typeface="Calibri"/>
                <a:cs typeface="Calibri"/>
                <a:sym typeface="Calibri"/>
              </a:rPr>
              <a:t>I</a:t>
            </a:r>
            <a:r>
              <a:rPr lang="en-US" sz="2800" b="0" i="0" u="none" strike="noStrike" cap="none" baseline="0">
                <a:solidFill>
                  <a:srgbClr val="000000"/>
                </a:solidFill>
                <a:latin typeface="Calibri"/>
                <a:ea typeface="Calibri"/>
                <a:cs typeface="Calibri"/>
                <a:sym typeface="Calibri"/>
              </a:rPr>
              <a:t>nbox </a:t>
            </a:r>
            <a:r>
              <a:rPr lang="en-US" sz="2800">
                <a:latin typeface="Calibri"/>
                <a:ea typeface="Calibri"/>
                <a:cs typeface="Calibri"/>
                <a:sym typeface="Calibri"/>
              </a:rPr>
              <a:t>M</a:t>
            </a:r>
            <a:r>
              <a:rPr lang="en-US" sz="2800" b="0" i="0" u="none" strike="noStrike" cap="none" baseline="0">
                <a:solidFill>
                  <a:srgbClr val="000000"/>
                </a:solidFill>
                <a:latin typeface="Calibri"/>
                <a:ea typeface="Calibri"/>
                <a:cs typeface="Calibri"/>
                <a:sym typeface="Calibri"/>
              </a:rPr>
              <a:t>anagement</a:t>
            </a:r>
          </a:p>
          <a:p>
            <a:pPr marL="342900" lvl="0" indent="-342900" rtl="0">
              <a:spcBef>
                <a:spcPts val="0"/>
              </a:spcBef>
              <a:buClr>
                <a:schemeClr val="dk1"/>
              </a:buClr>
              <a:buSzPct val="100000"/>
              <a:buFont typeface="Calibri"/>
              <a:buChar char="•"/>
            </a:pPr>
            <a:r>
              <a:rPr lang="en-US" sz="2800">
                <a:solidFill>
                  <a:schemeClr val="dk1"/>
                </a:solidFill>
                <a:latin typeface="Calibri"/>
                <a:ea typeface="Calibri"/>
                <a:cs typeface="Calibri"/>
                <a:sym typeface="Calibri"/>
              </a:rPr>
              <a:t>Calendaring</a:t>
            </a:r>
          </a:p>
          <a:p>
            <a:pPr marL="342900" lvl="0" indent="-342900" rtl="0">
              <a:spcBef>
                <a:spcPts val="0"/>
              </a:spcBef>
              <a:buClr>
                <a:schemeClr val="dk1"/>
              </a:buClr>
              <a:buSzPct val="100000"/>
              <a:buFont typeface="Calibri"/>
              <a:buChar char="•"/>
            </a:pPr>
            <a:r>
              <a:rPr lang="en-US" sz="2800">
                <a:solidFill>
                  <a:schemeClr val="dk1"/>
                </a:solidFill>
                <a:latin typeface="Calibri"/>
                <a:ea typeface="Calibri"/>
                <a:cs typeface="Calibri"/>
                <a:sym typeface="Calibri"/>
              </a:rPr>
              <a:t>Task Management</a:t>
            </a:r>
          </a:p>
          <a:p>
            <a:pPr marL="342900" marR="0" lvl="0" indent="-342900" algn="l" rtl="0">
              <a:spcBef>
                <a:spcPts val="0"/>
              </a:spcBef>
              <a:buClr>
                <a:srgbClr val="000000"/>
              </a:buClr>
              <a:buSzPct val="100000"/>
              <a:buFont typeface="Calibri"/>
              <a:buChar char="•"/>
            </a:pPr>
            <a:r>
              <a:rPr lang="en-US" sz="2800">
                <a:latin typeface="Calibri"/>
                <a:ea typeface="Calibri"/>
                <a:cs typeface="Calibri"/>
                <a:sym typeface="Calibri"/>
              </a:rPr>
              <a:t>Communication Strategies</a:t>
            </a:r>
          </a:p>
          <a:p>
            <a:pPr marL="342900" marR="0" lvl="0" indent="-342900" algn="l" rtl="0">
              <a:spcBef>
                <a:spcPts val="0"/>
              </a:spcBef>
              <a:buClr>
                <a:srgbClr val="000000"/>
              </a:buClr>
              <a:buSzPct val="100000"/>
              <a:buFont typeface="Calibri"/>
              <a:buChar char="•"/>
            </a:pPr>
            <a:r>
              <a:rPr lang="en-US" sz="2800" b="0" i="0" u="none" strike="noStrike" cap="none" baseline="0">
                <a:solidFill>
                  <a:srgbClr val="000000"/>
                </a:solidFill>
                <a:latin typeface="Calibri"/>
                <a:ea typeface="Calibri"/>
                <a:cs typeface="Calibri"/>
                <a:sym typeface="Calibri"/>
              </a:rPr>
              <a:t>Summary</a:t>
            </a: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Shape 266"/>
          <p:cNvPicPr preferRelativeResize="0"/>
          <p:nvPr/>
        </p:nvPicPr>
        <p:blipFill rotWithShape="1">
          <a:blip r:embed="rId3">
            <a:alphaModFix/>
          </a:blip>
          <a:srcRect/>
          <a:stretch/>
        </p:blipFill>
        <p:spPr>
          <a:xfrm>
            <a:off x="6095744" y="6154837"/>
            <a:ext cx="2747772" cy="434753"/>
          </a:xfrm>
          <a:prstGeom prst="rect">
            <a:avLst/>
          </a:prstGeom>
          <a:noFill/>
          <a:ln>
            <a:noFill/>
          </a:ln>
        </p:spPr>
      </p:pic>
      <p:sp>
        <p:nvSpPr>
          <p:cNvPr id="267" name="Shape 267"/>
          <p:cNvSpPr/>
          <p:nvPr/>
        </p:nvSpPr>
        <p:spPr>
          <a:xfrm>
            <a:off x="0" y="852875"/>
            <a:ext cx="9144000" cy="742949"/>
          </a:xfrm>
          <a:prstGeom prst="rect">
            <a:avLst/>
          </a:prstGeom>
          <a:solidFill>
            <a:srgbClr val="92D050"/>
          </a:solidFill>
          <a:ln>
            <a:noFill/>
          </a:ln>
        </p:spPr>
        <p:txBody>
          <a:bodyPr lIns="91425" tIns="45700" rIns="91425" bIns="45700" anchor="ctr" anchorCtr="0">
            <a:noAutofit/>
          </a:bodyPr>
          <a:lstStyle/>
          <a:p>
            <a:pPr marL="0" marR="0" lvl="0" indent="0" algn="ctr" rtl="0">
              <a:spcBef>
                <a:spcPts val="0"/>
              </a:spcBef>
              <a:buNone/>
            </a:pPr>
            <a:endParaRPr sz="1350" b="0" i="0" u="none" strike="noStrike" cap="none" baseline="0">
              <a:solidFill>
                <a:srgbClr val="FFFFFF"/>
              </a:solidFill>
              <a:latin typeface="Calibri"/>
              <a:ea typeface="Calibri"/>
              <a:cs typeface="Calibri"/>
              <a:sym typeface="Calibri"/>
            </a:endParaRPr>
          </a:p>
        </p:txBody>
      </p:sp>
      <p:sp>
        <p:nvSpPr>
          <p:cNvPr id="268" name="Shape 268"/>
          <p:cNvSpPr/>
          <p:nvPr/>
        </p:nvSpPr>
        <p:spPr>
          <a:xfrm>
            <a:off x="0" y="852875"/>
            <a:ext cx="9144000" cy="743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800">
                <a:solidFill>
                  <a:srgbClr val="FFFFFF"/>
                </a:solidFill>
                <a:latin typeface="Calibri"/>
                <a:ea typeface="Calibri"/>
                <a:cs typeface="Calibri"/>
                <a:sym typeface="Calibri"/>
              </a:rPr>
              <a:t>Summary</a:t>
            </a:r>
          </a:p>
        </p:txBody>
      </p:sp>
      <p:sp>
        <p:nvSpPr>
          <p:cNvPr id="269" name="Shape 269"/>
          <p:cNvSpPr/>
          <p:nvPr/>
        </p:nvSpPr>
        <p:spPr>
          <a:xfrm>
            <a:off x="5370489" y="1851164"/>
            <a:ext cx="3405763" cy="698333"/>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214313" marR="0" lvl="0" indent="-128588" algn="l" rtl="0">
              <a:spcBef>
                <a:spcPts val="0"/>
              </a:spcBef>
              <a:buClr>
                <a:schemeClr val="dk1"/>
              </a:buClr>
              <a:buFont typeface="Arial"/>
              <a:buNone/>
            </a:pPr>
            <a:endParaRPr sz="1350" b="0" i="0" u="none" strike="noStrike" cap="none" baseline="0">
              <a:solidFill>
                <a:schemeClr val="dk1"/>
              </a:solidFill>
              <a:latin typeface="Calibri"/>
              <a:ea typeface="Calibri"/>
              <a:cs typeface="Calibri"/>
              <a:sym typeface="Calibri"/>
            </a:endParaRPr>
          </a:p>
          <a:p>
            <a:pPr marL="257175" marR="0" lvl="0" indent="-207137" algn="l" rtl="0">
              <a:spcBef>
                <a:spcPts val="0"/>
              </a:spcBef>
              <a:buClr>
                <a:schemeClr val="dk1"/>
              </a:buClr>
              <a:buFont typeface="Arial"/>
              <a:buNone/>
            </a:pPr>
            <a:endParaRPr sz="788" b="0" i="0" u="none" strike="noStrike" cap="none" baseline="0">
              <a:solidFill>
                <a:schemeClr val="dk1"/>
              </a:solidFill>
              <a:latin typeface="Calibri"/>
              <a:ea typeface="Calibri"/>
              <a:cs typeface="Calibri"/>
              <a:sym typeface="Calibri"/>
            </a:endParaRPr>
          </a:p>
        </p:txBody>
      </p:sp>
      <p:sp>
        <p:nvSpPr>
          <p:cNvPr id="270" name="Shape 270"/>
          <p:cNvSpPr/>
          <p:nvPr/>
        </p:nvSpPr>
        <p:spPr>
          <a:xfrm>
            <a:off x="493950" y="1851175"/>
            <a:ext cx="8156099" cy="4303799"/>
          </a:xfrm>
          <a:prstGeom prst="rect">
            <a:avLst/>
          </a:prstGeom>
          <a:noFill/>
          <a:ln>
            <a:noFill/>
          </a:ln>
        </p:spPr>
        <p:txBody>
          <a:bodyPr lIns="91425" tIns="45700" rIns="91425" bIns="45700" anchor="t" anchorCtr="0">
            <a:noAutofit/>
          </a:bodyPr>
          <a:lstStyle/>
          <a:p>
            <a:pPr marR="0" lvl="0" algn="l" rtl="0">
              <a:lnSpc>
                <a:spcPct val="150000"/>
              </a:lnSpc>
              <a:spcBef>
                <a:spcPts val="0"/>
              </a:spcBef>
              <a:buNone/>
            </a:pPr>
            <a:r>
              <a:rPr lang="en-US" sz="2800" dirty="0">
                <a:latin typeface="Calibri"/>
                <a:ea typeface="Calibri"/>
                <a:cs typeface="Calibri"/>
                <a:sym typeface="Calibri"/>
              </a:rPr>
              <a:t>Take time to compose your email</a:t>
            </a:r>
          </a:p>
          <a:p>
            <a:pPr marR="0" algn="l" rtl="0">
              <a:lnSpc>
                <a:spcPct val="150000"/>
              </a:lnSpc>
              <a:spcBef>
                <a:spcPts val="0"/>
              </a:spcBef>
              <a:buNone/>
            </a:pPr>
            <a:r>
              <a:rPr lang="en-US" sz="2800" dirty="0">
                <a:latin typeface="Calibri"/>
                <a:ea typeface="Calibri"/>
                <a:cs typeface="Calibri"/>
                <a:sym typeface="Calibri"/>
              </a:rPr>
              <a:t>Show your email who’s boss</a:t>
            </a:r>
          </a:p>
          <a:p>
            <a:pPr lvl="0" rtl="0">
              <a:lnSpc>
                <a:spcPct val="150000"/>
              </a:lnSpc>
              <a:spcBef>
                <a:spcPts val="0"/>
              </a:spcBef>
              <a:buClr>
                <a:schemeClr val="dk1"/>
              </a:buClr>
              <a:buSzPct val="39285"/>
              <a:buFont typeface="Arial"/>
              <a:buNone/>
            </a:pPr>
            <a:r>
              <a:rPr lang="en-US" sz="2800" dirty="0">
                <a:solidFill>
                  <a:schemeClr val="dk1"/>
                </a:solidFill>
                <a:latin typeface="Calibri"/>
                <a:ea typeface="Calibri"/>
                <a:cs typeface="Calibri"/>
                <a:sym typeface="Calibri"/>
              </a:rPr>
              <a:t>Make scheduling easy on the recipients</a:t>
            </a:r>
          </a:p>
          <a:p>
            <a:pPr marR="0" lvl="0" algn="l" rtl="0">
              <a:lnSpc>
                <a:spcPct val="150000"/>
              </a:lnSpc>
              <a:spcBef>
                <a:spcPts val="0"/>
              </a:spcBef>
              <a:buNone/>
            </a:pPr>
            <a:r>
              <a:rPr lang="en-US" sz="2800" dirty="0">
                <a:latin typeface="Calibri"/>
                <a:ea typeface="Calibri"/>
                <a:cs typeface="Calibri"/>
                <a:sym typeface="Calibri"/>
              </a:rPr>
              <a:t>Organize your work based on your productivity</a:t>
            </a:r>
          </a:p>
          <a:p>
            <a:pPr marR="0" lvl="0" algn="l" rtl="0">
              <a:lnSpc>
                <a:spcPct val="150000"/>
              </a:lnSpc>
              <a:spcBef>
                <a:spcPts val="0"/>
              </a:spcBef>
              <a:buNone/>
            </a:pPr>
            <a:r>
              <a:rPr lang="en-US" sz="2800" dirty="0">
                <a:latin typeface="Calibri"/>
                <a:ea typeface="Calibri"/>
                <a:cs typeface="Calibri"/>
                <a:sym typeface="Calibri"/>
              </a:rPr>
              <a:t>Team habits can increase efficiency</a:t>
            </a: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Shape 275"/>
          <p:cNvPicPr preferRelativeResize="0"/>
          <p:nvPr/>
        </p:nvPicPr>
        <p:blipFill rotWithShape="1">
          <a:blip r:embed="rId3">
            <a:alphaModFix/>
          </a:blip>
          <a:srcRect/>
          <a:stretch/>
        </p:blipFill>
        <p:spPr>
          <a:xfrm>
            <a:off x="6188528" y="6283626"/>
            <a:ext cx="2747772" cy="434753"/>
          </a:xfrm>
          <a:prstGeom prst="rect">
            <a:avLst/>
          </a:prstGeom>
          <a:noFill/>
          <a:ln>
            <a:noFill/>
          </a:ln>
        </p:spPr>
      </p:pic>
      <p:sp>
        <p:nvSpPr>
          <p:cNvPr id="276" name="Shape 276"/>
          <p:cNvSpPr/>
          <p:nvPr/>
        </p:nvSpPr>
        <p:spPr>
          <a:xfrm>
            <a:off x="0" y="852875"/>
            <a:ext cx="9144000" cy="742949"/>
          </a:xfrm>
          <a:prstGeom prst="rect">
            <a:avLst/>
          </a:prstGeom>
          <a:solidFill>
            <a:srgbClr val="92D050"/>
          </a:solidFill>
          <a:ln>
            <a:noFill/>
          </a:ln>
        </p:spPr>
        <p:txBody>
          <a:bodyPr lIns="91425" tIns="45700" rIns="91425" bIns="45700" anchor="ctr" anchorCtr="0">
            <a:noAutofit/>
          </a:bodyPr>
          <a:lstStyle/>
          <a:p>
            <a:pPr marL="0" marR="0" lvl="0" indent="0" algn="ctr" rtl="0">
              <a:spcBef>
                <a:spcPts val="0"/>
              </a:spcBef>
              <a:buNone/>
            </a:pPr>
            <a:endParaRPr sz="1350" b="0" i="0" u="none" strike="noStrike" cap="none" baseline="0">
              <a:solidFill>
                <a:srgbClr val="FFFFFF"/>
              </a:solidFill>
              <a:latin typeface="Calibri"/>
              <a:ea typeface="Calibri"/>
              <a:cs typeface="Calibri"/>
              <a:sym typeface="Calibri"/>
            </a:endParaRPr>
          </a:p>
        </p:txBody>
      </p:sp>
      <p:sp>
        <p:nvSpPr>
          <p:cNvPr id="277" name="Shape 277"/>
          <p:cNvSpPr/>
          <p:nvPr/>
        </p:nvSpPr>
        <p:spPr>
          <a:xfrm>
            <a:off x="2131453" y="2534775"/>
            <a:ext cx="4572000" cy="106182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i="0" u="none" strike="noStrike" cap="none" baseline="0" dirty="0">
                <a:solidFill>
                  <a:schemeClr val="dk1"/>
                </a:solidFill>
                <a:latin typeface="Calibri"/>
                <a:ea typeface="Calibri"/>
                <a:cs typeface="Calibri"/>
                <a:sym typeface="Calibri"/>
              </a:rPr>
              <a:t>Questions</a:t>
            </a:r>
          </a:p>
        </p:txBody>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Shape 282"/>
          <p:cNvPicPr preferRelativeResize="0"/>
          <p:nvPr/>
        </p:nvPicPr>
        <p:blipFill rotWithShape="1">
          <a:blip r:embed="rId3">
            <a:alphaModFix/>
          </a:blip>
          <a:srcRect/>
          <a:stretch/>
        </p:blipFill>
        <p:spPr>
          <a:xfrm>
            <a:off x="6162771" y="6219232"/>
            <a:ext cx="2747772" cy="434753"/>
          </a:xfrm>
          <a:prstGeom prst="rect">
            <a:avLst/>
          </a:prstGeom>
          <a:noFill/>
          <a:ln>
            <a:noFill/>
          </a:ln>
        </p:spPr>
      </p:pic>
      <p:sp>
        <p:nvSpPr>
          <p:cNvPr id="283" name="Shape 283"/>
          <p:cNvSpPr/>
          <p:nvPr/>
        </p:nvSpPr>
        <p:spPr>
          <a:xfrm>
            <a:off x="0" y="852875"/>
            <a:ext cx="9144000" cy="742949"/>
          </a:xfrm>
          <a:prstGeom prst="rect">
            <a:avLst/>
          </a:prstGeom>
          <a:solidFill>
            <a:srgbClr val="92D050"/>
          </a:solidFill>
          <a:ln>
            <a:noFill/>
          </a:ln>
        </p:spPr>
        <p:txBody>
          <a:bodyPr lIns="91425" tIns="45700" rIns="91425" bIns="45700" anchor="ctr" anchorCtr="0">
            <a:noAutofit/>
          </a:bodyPr>
          <a:lstStyle/>
          <a:p>
            <a:pPr marL="0" marR="0" lvl="0" indent="0" algn="ctr" rtl="0">
              <a:spcBef>
                <a:spcPts val="0"/>
              </a:spcBef>
              <a:buSzPct val="25000"/>
              <a:buNone/>
            </a:pPr>
            <a:r>
              <a:rPr lang="en-US" sz="2800" i="0" u="none" strike="noStrike" cap="none" baseline="0">
                <a:solidFill>
                  <a:srgbClr val="FFFFFF"/>
                </a:solidFill>
                <a:latin typeface="Calibri"/>
                <a:ea typeface="Calibri"/>
                <a:cs typeface="Calibri"/>
                <a:sym typeface="Calibri"/>
              </a:rPr>
              <a:t>Contact Information</a:t>
            </a:r>
          </a:p>
        </p:txBody>
      </p:sp>
      <p:sp>
        <p:nvSpPr>
          <p:cNvPr id="284" name="Shape 284"/>
          <p:cNvSpPr/>
          <p:nvPr/>
        </p:nvSpPr>
        <p:spPr>
          <a:xfrm>
            <a:off x="927275" y="2072001"/>
            <a:ext cx="7289400" cy="40559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0" i="0" u="none" strike="noStrike" cap="none" baseline="0" dirty="0">
                <a:solidFill>
                  <a:schemeClr val="dk1"/>
                </a:solidFill>
                <a:latin typeface="Times New Roman"/>
                <a:ea typeface="Times New Roman"/>
                <a:cs typeface="Times New Roman"/>
                <a:sym typeface="Times New Roman"/>
              </a:rPr>
              <a:t>Russell Greenwald</a:t>
            </a:r>
            <a:r>
              <a:rPr lang="en-US" sz="2400" dirty="0">
                <a:solidFill>
                  <a:schemeClr val="dk1"/>
                </a:solidFill>
                <a:latin typeface="Times New Roman"/>
                <a:ea typeface="Times New Roman"/>
                <a:cs typeface="Times New Roman"/>
                <a:sym typeface="Times New Roman"/>
              </a:rPr>
              <a:t>, </a:t>
            </a:r>
            <a:r>
              <a:rPr lang="en-US" sz="2400" b="0" i="0" u="none" strike="noStrike" cap="none" baseline="0" dirty="0">
                <a:solidFill>
                  <a:schemeClr val="dk1"/>
                </a:solidFill>
                <a:latin typeface="Times New Roman"/>
                <a:ea typeface="Times New Roman"/>
                <a:cs typeface="Times New Roman"/>
                <a:sym typeface="Times New Roman"/>
              </a:rPr>
              <a:t>Vice President, </a:t>
            </a:r>
          </a:p>
          <a:p>
            <a:pPr lvl="0" algn="ctr" rtl="0">
              <a:spcBef>
                <a:spcPts val="0"/>
              </a:spcBef>
              <a:buClr>
                <a:schemeClr val="dk1"/>
              </a:buClr>
              <a:buSzPct val="25000"/>
              <a:buFont typeface="Arial"/>
              <a:buNone/>
            </a:pPr>
            <a:r>
              <a:rPr lang="en-US" sz="2400" dirty="0">
                <a:solidFill>
                  <a:schemeClr val="dk1"/>
                </a:solidFill>
                <a:latin typeface="Times New Roman"/>
                <a:ea typeface="Times New Roman"/>
                <a:cs typeface="Times New Roman"/>
                <a:sym typeface="Times New Roman"/>
              </a:rPr>
              <a:t>Director of Technology Consulting Practice</a:t>
            </a:r>
          </a:p>
          <a:p>
            <a:pPr marL="0" marR="0" lvl="0" indent="0" algn="ctr" rtl="0">
              <a:spcBef>
                <a:spcPts val="0"/>
              </a:spcBef>
              <a:buSzPct val="25000"/>
              <a:buNone/>
            </a:pPr>
            <a:r>
              <a:rPr lang="en-US" sz="2400" b="0" i="0" u="sng" strike="noStrike" cap="none" baseline="0" dirty="0">
                <a:solidFill>
                  <a:schemeClr val="hlink"/>
                </a:solidFill>
                <a:latin typeface="Times New Roman"/>
                <a:ea typeface="Times New Roman"/>
                <a:cs typeface="Times New Roman"/>
                <a:sym typeface="Times New Roman"/>
                <a:hlinkClick r:id="rId4"/>
              </a:rPr>
              <a:t>rgreenwald@insourceservices.com</a:t>
            </a:r>
          </a:p>
          <a:p>
            <a:pPr marL="0" marR="0" lvl="0" indent="0" algn="ctr" rtl="0">
              <a:spcBef>
                <a:spcPts val="0"/>
              </a:spcBef>
              <a:buSzPct val="25000"/>
              <a:buNone/>
            </a:pPr>
            <a:r>
              <a:rPr lang="en-US" sz="2400" b="0" i="0" u="none" strike="noStrike" cap="none" baseline="0" dirty="0">
                <a:solidFill>
                  <a:schemeClr val="dk1"/>
                </a:solidFill>
                <a:latin typeface="Times New Roman"/>
                <a:ea typeface="Times New Roman"/>
                <a:cs typeface="Times New Roman"/>
                <a:sym typeface="Times New Roman"/>
              </a:rPr>
              <a:t>781-374-5116</a:t>
            </a:r>
          </a:p>
          <a:p>
            <a:pPr marL="0" marR="0" lvl="0" indent="0" algn="ctr" rtl="0">
              <a:spcBef>
                <a:spcPts val="0"/>
              </a:spcBef>
              <a:buSzPct val="25000"/>
              <a:buNone/>
            </a:pPr>
            <a:r>
              <a:rPr lang="en-US" sz="2400" dirty="0">
                <a:solidFill>
                  <a:schemeClr val="dk1"/>
                </a:solidFill>
                <a:latin typeface="Times New Roman"/>
                <a:ea typeface="Times New Roman"/>
                <a:cs typeface="Times New Roman"/>
                <a:sym typeface="Times New Roman"/>
              </a:rPr>
              <a:t>Ryan Ecclestone, </a:t>
            </a:r>
            <a:r>
              <a:rPr lang="en-US" sz="2400" dirty="0" smtClean="0">
                <a:solidFill>
                  <a:schemeClr val="dk1"/>
                </a:solidFill>
                <a:latin typeface="Times New Roman"/>
                <a:ea typeface="Times New Roman"/>
                <a:cs typeface="Times New Roman"/>
                <a:sym typeface="Times New Roman"/>
              </a:rPr>
              <a:t>Senior </a:t>
            </a:r>
            <a:r>
              <a:rPr lang="en-US" sz="2400" dirty="0">
                <a:solidFill>
                  <a:schemeClr val="dk1"/>
                </a:solidFill>
                <a:latin typeface="Times New Roman"/>
                <a:ea typeface="Times New Roman"/>
                <a:cs typeface="Times New Roman"/>
                <a:sym typeface="Times New Roman"/>
              </a:rPr>
              <a:t>IT Project Manager</a:t>
            </a:r>
          </a:p>
          <a:p>
            <a:pPr marL="0" marR="0" lvl="0" indent="0" algn="ctr" rtl="0">
              <a:spcBef>
                <a:spcPts val="0"/>
              </a:spcBef>
              <a:buSzPct val="25000"/>
              <a:buNone/>
            </a:pPr>
            <a:r>
              <a:rPr lang="en-US" sz="2400" u="sng" dirty="0">
                <a:solidFill>
                  <a:schemeClr val="hlink"/>
                </a:solidFill>
                <a:latin typeface="Times New Roman"/>
                <a:ea typeface="Times New Roman"/>
                <a:cs typeface="Times New Roman"/>
                <a:sym typeface="Times New Roman"/>
                <a:hlinkClick r:id="rId5"/>
              </a:rPr>
              <a:t>recclestone@insourceservices.com</a:t>
            </a:r>
          </a:p>
          <a:p>
            <a:pPr marL="0" marR="0" lvl="0" indent="0" algn="ctr" rtl="0">
              <a:spcBef>
                <a:spcPts val="0"/>
              </a:spcBef>
              <a:buSzPct val="25000"/>
              <a:buNone/>
            </a:pPr>
            <a:r>
              <a:rPr lang="en-US" sz="2400" dirty="0">
                <a:solidFill>
                  <a:schemeClr val="dk1"/>
                </a:solidFill>
                <a:latin typeface="Times New Roman"/>
                <a:ea typeface="Times New Roman"/>
                <a:cs typeface="Times New Roman"/>
                <a:sym typeface="Times New Roman"/>
              </a:rPr>
              <a:t>781-374-5126</a:t>
            </a:r>
          </a:p>
          <a:p>
            <a:pPr marL="0" marR="0" lvl="0" indent="0" algn="ctr" rtl="0">
              <a:spcBef>
                <a:spcPts val="0"/>
              </a:spcBef>
              <a:buSzPct val="25000"/>
              <a:buNone/>
            </a:pPr>
            <a:r>
              <a:rPr lang="en-US" sz="2400" dirty="0">
                <a:solidFill>
                  <a:schemeClr val="dk1"/>
                </a:solidFill>
                <a:latin typeface="Times New Roman"/>
                <a:ea typeface="Times New Roman"/>
                <a:cs typeface="Times New Roman"/>
                <a:sym typeface="Times New Roman"/>
              </a:rPr>
              <a:t>Scott Hagerty, IT Manager</a:t>
            </a:r>
          </a:p>
          <a:p>
            <a:pPr marL="0" marR="0" lvl="0" indent="0" algn="ctr" rtl="0">
              <a:spcBef>
                <a:spcPts val="0"/>
              </a:spcBef>
              <a:buSzPct val="25000"/>
              <a:buNone/>
            </a:pPr>
            <a:r>
              <a:rPr lang="en-US" sz="2400" u="sng" dirty="0">
                <a:solidFill>
                  <a:schemeClr val="hlink"/>
                </a:solidFill>
                <a:latin typeface="Times New Roman"/>
                <a:ea typeface="Times New Roman"/>
                <a:cs typeface="Times New Roman"/>
                <a:sym typeface="Times New Roman"/>
                <a:hlinkClick r:id="rId6"/>
              </a:rPr>
              <a:t>shagerty@insourceservices.com</a:t>
            </a:r>
          </a:p>
          <a:p>
            <a:pPr marL="0" marR="0" lvl="0" indent="0" algn="ctr" rtl="0">
              <a:spcBef>
                <a:spcPts val="0"/>
              </a:spcBef>
              <a:buSzPct val="25000"/>
              <a:buNone/>
            </a:pPr>
            <a:r>
              <a:rPr lang="en-US" sz="2400" dirty="0">
                <a:solidFill>
                  <a:schemeClr val="dk1"/>
                </a:solidFill>
                <a:latin typeface="Times New Roman"/>
                <a:ea typeface="Times New Roman"/>
                <a:cs typeface="Times New Roman"/>
                <a:sym typeface="Times New Roman"/>
              </a:rPr>
              <a:t>781-374-5134</a:t>
            </a:r>
          </a:p>
          <a:p>
            <a:pPr marL="0" marR="0" lvl="0" indent="0" algn="ctr" rtl="0">
              <a:spcBef>
                <a:spcPts val="0"/>
              </a:spcBef>
              <a:buSzPct val="25000"/>
              <a:buNone/>
            </a:pPr>
            <a:r>
              <a:rPr lang="en-US" sz="2400" b="0" i="0" u="sng" strike="noStrike" cap="none" baseline="0" dirty="0">
                <a:solidFill>
                  <a:schemeClr val="hlink"/>
                </a:solidFill>
                <a:latin typeface="Times New Roman"/>
                <a:ea typeface="Times New Roman"/>
                <a:cs typeface="Times New Roman"/>
                <a:sym typeface="Times New Roman"/>
                <a:hlinkClick r:id="rId7"/>
              </a:rPr>
              <a:t>www.insourceservices.com</a:t>
            </a:r>
            <a:r>
              <a:rPr lang="en-US" sz="2400" b="0" i="0" u="none" strike="noStrike" cap="none" baseline="0" dirty="0">
                <a:solidFill>
                  <a:schemeClr val="dk1"/>
                </a:solidFill>
                <a:latin typeface="Times New Roman"/>
                <a:ea typeface="Times New Roman"/>
                <a:cs typeface="Times New Roman"/>
                <a:sym typeface="Times New Roman"/>
              </a:rPr>
              <a:t> </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Shape 106"/>
          <p:cNvPicPr preferRelativeResize="0"/>
          <p:nvPr/>
        </p:nvPicPr>
        <p:blipFill rotWithShape="1">
          <a:blip r:embed="rId3">
            <a:alphaModFix/>
          </a:blip>
          <a:srcRect/>
          <a:stretch/>
        </p:blipFill>
        <p:spPr>
          <a:xfrm>
            <a:off x="6227164" y="6193473"/>
            <a:ext cx="2747772" cy="434753"/>
          </a:xfrm>
          <a:prstGeom prst="rect">
            <a:avLst/>
          </a:prstGeom>
          <a:noFill/>
          <a:ln>
            <a:noFill/>
          </a:ln>
        </p:spPr>
      </p:pic>
      <p:sp>
        <p:nvSpPr>
          <p:cNvPr id="107" name="Shape 107"/>
          <p:cNvSpPr/>
          <p:nvPr/>
        </p:nvSpPr>
        <p:spPr>
          <a:xfrm>
            <a:off x="0" y="852875"/>
            <a:ext cx="9144000" cy="742949"/>
          </a:xfrm>
          <a:prstGeom prst="rect">
            <a:avLst/>
          </a:prstGeom>
          <a:solidFill>
            <a:srgbClr val="92D050"/>
          </a:solidFill>
          <a:ln>
            <a:noFill/>
          </a:ln>
        </p:spPr>
        <p:txBody>
          <a:bodyPr lIns="91425" tIns="45700" rIns="91425" bIns="45700" anchor="ctr" anchorCtr="0">
            <a:noAutofit/>
          </a:bodyPr>
          <a:lstStyle/>
          <a:p>
            <a:pPr marL="0" marR="0" lvl="0" indent="0" algn="ctr" rtl="0">
              <a:spcBef>
                <a:spcPts val="0"/>
              </a:spcBef>
              <a:buNone/>
            </a:pPr>
            <a:endParaRPr sz="1350" b="0" i="0" u="none" strike="noStrike" cap="none" baseline="0">
              <a:solidFill>
                <a:srgbClr val="FFFFFF"/>
              </a:solidFill>
              <a:latin typeface="Calibri"/>
              <a:ea typeface="Calibri"/>
              <a:cs typeface="Calibri"/>
              <a:sym typeface="Calibri"/>
            </a:endParaRPr>
          </a:p>
        </p:txBody>
      </p:sp>
      <p:sp>
        <p:nvSpPr>
          <p:cNvPr id="108" name="Shape 108"/>
          <p:cNvSpPr/>
          <p:nvPr/>
        </p:nvSpPr>
        <p:spPr>
          <a:xfrm>
            <a:off x="0" y="852875"/>
            <a:ext cx="9144000" cy="743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800" i="0" u="none" strike="noStrike" cap="none" baseline="0">
                <a:solidFill>
                  <a:srgbClr val="FFFFFF"/>
                </a:solidFill>
                <a:latin typeface="Calibri"/>
                <a:ea typeface="Calibri"/>
                <a:cs typeface="Calibri"/>
                <a:sym typeface="Calibri"/>
              </a:rPr>
              <a:t>Objectives</a:t>
            </a:r>
          </a:p>
        </p:txBody>
      </p:sp>
      <p:sp>
        <p:nvSpPr>
          <p:cNvPr id="109" name="Shape 109"/>
          <p:cNvSpPr/>
          <p:nvPr/>
        </p:nvSpPr>
        <p:spPr>
          <a:xfrm>
            <a:off x="345186" y="2001947"/>
            <a:ext cx="8299758" cy="353943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0" i="0" u="none" strike="noStrike" cap="none" baseline="0">
                <a:solidFill>
                  <a:srgbClr val="000000"/>
                </a:solidFill>
                <a:latin typeface="Calibri"/>
                <a:ea typeface="Calibri"/>
                <a:cs typeface="Calibri"/>
                <a:sym typeface="Calibri"/>
              </a:rPr>
              <a:t>Give you tools and information to:</a:t>
            </a:r>
          </a:p>
          <a:p>
            <a:pPr marL="0" marR="0" lvl="0" indent="0" algn="l" rtl="0">
              <a:spcBef>
                <a:spcPts val="0"/>
              </a:spcBef>
              <a:buNone/>
            </a:pPr>
            <a:endParaRPr sz="2800" b="0" i="0" u="none" strike="noStrike" cap="none" baseline="0">
              <a:solidFill>
                <a:srgbClr val="000000"/>
              </a:solidFill>
              <a:latin typeface="Calibri"/>
              <a:ea typeface="Calibri"/>
              <a:cs typeface="Calibri"/>
              <a:sym typeface="Calibri"/>
            </a:endParaRPr>
          </a:p>
          <a:p>
            <a:pPr marL="342900" marR="0" lvl="0" indent="-342900" algn="l" rtl="0">
              <a:spcBef>
                <a:spcPts val="0"/>
              </a:spcBef>
              <a:buClr>
                <a:srgbClr val="000000"/>
              </a:buClr>
              <a:buSzPct val="100000"/>
              <a:buFont typeface="Calibri"/>
              <a:buChar char="•"/>
            </a:pPr>
            <a:r>
              <a:rPr lang="en-US" sz="2800" b="0" i="0" u="none" strike="noStrike" cap="none" baseline="0">
                <a:solidFill>
                  <a:srgbClr val="000000"/>
                </a:solidFill>
                <a:latin typeface="Calibri"/>
                <a:ea typeface="Calibri"/>
                <a:cs typeface="Calibri"/>
                <a:sym typeface="Calibri"/>
              </a:rPr>
              <a:t>Shorten time to complete daily tasks</a:t>
            </a:r>
          </a:p>
          <a:p>
            <a:pPr marL="342900" marR="0" lvl="0" indent="-342900" algn="l" rtl="0">
              <a:spcBef>
                <a:spcPts val="0"/>
              </a:spcBef>
              <a:buClr>
                <a:srgbClr val="000000"/>
              </a:buClr>
              <a:buSzPct val="100000"/>
              <a:buFont typeface="Calibri"/>
              <a:buChar char="•"/>
            </a:pPr>
            <a:r>
              <a:rPr lang="en-US" sz="2800" b="0" i="0" u="none" strike="noStrike" cap="none" baseline="0">
                <a:solidFill>
                  <a:srgbClr val="000000"/>
                </a:solidFill>
                <a:latin typeface="Calibri"/>
                <a:ea typeface="Calibri"/>
                <a:cs typeface="Calibri"/>
                <a:sym typeface="Calibri"/>
              </a:rPr>
              <a:t>Look to automate repetitive tasks</a:t>
            </a:r>
          </a:p>
          <a:p>
            <a:pPr marL="342900" marR="0" lvl="0" indent="-342900" algn="l" rtl="0">
              <a:spcBef>
                <a:spcPts val="0"/>
              </a:spcBef>
              <a:buClr>
                <a:srgbClr val="000000"/>
              </a:buClr>
              <a:buSzPct val="100000"/>
              <a:buFont typeface="Calibri"/>
              <a:buChar char="•"/>
            </a:pPr>
            <a:r>
              <a:rPr lang="en-US" sz="2800" b="0" i="0" u="none" strike="noStrike" cap="none" baseline="0">
                <a:solidFill>
                  <a:srgbClr val="000000"/>
                </a:solidFill>
                <a:latin typeface="Calibri"/>
                <a:ea typeface="Calibri"/>
                <a:cs typeface="Calibri"/>
                <a:sym typeface="Calibri"/>
              </a:rPr>
              <a:t>Organize your work</a:t>
            </a:r>
          </a:p>
          <a:p>
            <a:pPr marL="342900" marR="0" lvl="0" indent="-342900" algn="l" rtl="0">
              <a:spcBef>
                <a:spcPts val="0"/>
              </a:spcBef>
              <a:buClr>
                <a:srgbClr val="000000"/>
              </a:buClr>
              <a:buSzPct val="100000"/>
              <a:buFont typeface="Calibri"/>
              <a:buChar char="•"/>
            </a:pPr>
            <a:r>
              <a:rPr lang="en-US" sz="2800" b="0" i="0" u="none" strike="noStrike" cap="none" baseline="0">
                <a:solidFill>
                  <a:srgbClr val="000000"/>
                </a:solidFill>
                <a:latin typeface="Calibri"/>
                <a:ea typeface="Calibri"/>
                <a:cs typeface="Calibri"/>
                <a:sym typeface="Calibri"/>
              </a:rPr>
              <a:t>Define guidelines with coworkers around focus time</a:t>
            </a:r>
          </a:p>
          <a:p>
            <a:pPr marL="342900" marR="0" lvl="0" indent="-165100" algn="l" rtl="0">
              <a:spcBef>
                <a:spcPts val="0"/>
              </a:spcBef>
              <a:buClr>
                <a:schemeClr val="dk1"/>
              </a:buClr>
              <a:buFont typeface="Arial"/>
              <a:buNone/>
            </a:pPr>
            <a:endParaRPr sz="2800" b="0" i="0" u="none" strike="noStrike" cap="none" baseline="0">
              <a:solidFill>
                <a:srgbClr val="000000"/>
              </a:solidFill>
              <a:latin typeface="Calibri"/>
              <a:ea typeface="Calibri"/>
              <a:cs typeface="Calibri"/>
              <a:sym typeface="Calibri"/>
            </a:endParaRPr>
          </a:p>
          <a:p>
            <a:pPr marL="342900" marR="0" lvl="0" indent="-165100" algn="l" rtl="0">
              <a:spcBef>
                <a:spcPts val="0"/>
              </a:spcBef>
              <a:buClr>
                <a:schemeClr val="dk1"/>
              </a:buClr>
              <a:buFont typeface="Arial"/>
              <a:buNone/>
            </a:pPr>
            <a:endParaRPr sz="2800" b="0" i="0" u="none" strike="noStrike" cap="none" baseline="0">
              <a:solidFill>
                <a:srgbClr val="000000"/>
              </a:solidFill>
              <a:latin typeface="Times New Roman"/>
              <a:ea typeface="Times New Roman"/>
              <a:cs typeface="Times New Roman"/>
              <a:sym typeface="Times New Roman"/>
            </a:endParaRP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p:nvPr/>
        </p:nvSpPr>
        <p:spPr>
          <a:xfrm>
            <a:off x="851775" y="1851175"/>
            <a:ext cx="3405900" cy="4436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800" dirty="0">
                <a:latin typeface="Calibri"/>
                <a:ea typeface="Calibri"/>
                <a:cs typeface="Calibri"/>
                <a:sym typeface="Calibri"/>
              </a:rPr>
              <a:t>Recipients</a:t>
            </a:r>
          </a:p>
          <a:p>
            <a:pPr marL="0" marR="0" lvl="0" indent="0" algn="l" rtl="0">
              <a:lnSpc>
                <a:spcPct val="100000"/>
              </a:lnSpc>
              <a:spcBef>
                <a:spcPts val="0"/>
              </a:spcBef>
              <a:spcAft>
                <a:spcPts val="0"/>
              </a:spcAft>
              <a:buNone/>
            </a:pPr>
            <a:r>
              <a:rPr lang="en-US" sz="1800" dirty="0">
                <a:latin typeface="Calibri"/>
                <a:ea typeface="Calibri"/>
                <a:cs typeface="Calibri"/>
                <a:sym typeface="Calibri"/>
              </a:rPr>
              <a:t>Who is your audience?</a:t>
            </a:r>
          </a:p>
          <a:p>
            <a:pPr marL="0" marR="0" lvl="0" indent="0" algn="l" rtl="0">
              <a:lnSpc>
                <a:spcPct val="100000"/>
              </a:lnSpc>
              <a:spcBef>
                <a:spcPts val="0"/>
              </a:spcBef>
              <a:spcAft>
                <a:spcPts val="0"/>
              </a:spcAft>
              <a:buNone/>
            </a:pPr>
            <a:endParaRPr sz="2800" dirty="0">
              <a:latin typeface="Calibri"/>
              <a:ea typeface="Calibri"/>
              <a:cs typeface="Calibri"/>
              <a:sym typeface="Calibri"/>
            </a:endParaRPr>
          </a:p>
          <a:p>
            <a:pPr marL="0" marR="0" lvl="0" indent="0" algn="l" rtl="0">
              <a:lnSpc>
                <a:spcPct val="100000"/>
              </a:lnSpc>
              <a:spcBef>
                <a:spcPts val="0"/>
              </a:spcBef>
              <a:spcAft>
                <a:spcPts val="0"/>
              </a:spcAft>
              <a:buNone/>
            </a:pPr>
            <a:r>
              <a:rPr lang="en-US" sz="1800" dirty="0">
                <a:latin typeface="Calibri"/>
                <a:ea typeface="Calibri"/>
                <a:cs typeface="Calibri"/>
                <a:sym typeface="Calibri"/>
              </a:rPr>
              <a:t>To: Who </a:t>
            </a:r>
            <a:r>
              <a:rPr lang="en-US" sz="1800" i="1" dirty="0">
                <a:latin typeface="Calibri"/>
                <a:ea typeface="Calibri"/>
                <a:cs typeface="Calibri"/>
                <a:sym typeface="Calibri"/>
              </a:rPr>
              <a:t>needs</a:t>
            </a:r>
            <a:r>
              <a:rPr lang="en-US" sz="1800" dirty="0">
                <a:latin typeface="Calibri"/>
                <a:ea typeface="Calibri"/>
                <a:cs typeface="Calibri"/>
                <a:sym typeface="Calibri"/>
              </a:rPr>
              <a:t> to read the message and may need to reply?</a:t>
            </a:r>
          </a:p>
          <a:p>
            <a:pPr marL="0" marR="0" lvl="0" indent="0" algn="l" rtl="0">
              <a:lnSpc>
                <a:spcPct val="100000"/>
              </a:lnSpc>
              <a:spcBef>
                <a:spcPts val="0"/>
              </a:spcBef>
              <a:spcAft>
                <a:spcPts val="0"/>
              </a:spcAft>
              <a:buNone/>
            </a:pPr>
            <a:endParaRPr sz="1800" dirty="0">
              <a:latin typeface="Calibri"/>
              <a:ea typeface="Calibri"/>
              <a:cs typeface="Calibri"/>
              <a:sym typeface="Calibri"/>
            </a:endParaRPr>
          </a:p>
          <a:p>
            <a:pPr marL="0" marR="0" lvl="0" indent="0" algn="l" rtl="0">
              <a:lnSpc>
                <a:spcPct val="100000"/>
              </a:lnSpc>
              <a:spcBef>
                <a:spcPts val="0"/>
              </a:spcBef>
              <a:spcAft>
                <a:spcPts val="0"/>
              </a:spcAft>
              <a:buNone/>
            </a:pPr>
            <a:r>
              <a:rPr lang="en-US" sz="1800" dirty="0">
                <a:latin typeface="Calibri"/>
                <a:ea typeface="Calibri"/>
                <a:cs typeface="Calibri"/>
                <a:sym typeface="Calibri"/>
              </a:rPr>
              <a:t>CC: Who should be kept informed throughout the conversation?</a:t>
            </a:r>
          </a:p>
          <a:p>
            <a:pPr marL="0" marR="0" lvl="0" indent="0" algn="l" rtl="0">
              <a:lnSpc>
                <a:spcPct val="100000"/>
              </a:lnSpc>
              <a:spcBef>
                <a:spcPts val="0"/>
              </a:spcBef>
              <a:spcAft>
                <a:spcPts val="0"/>
              </a:spcAft>
              <a:buNone/>
            </a:pPr>
            <a:endParaRPr sz="1800" dirty="0">
              <a:latin typeface="Calibri"/>
              <a:ea typeface="Calibri"/>
              <a:cs typeface="Calibri"/>
              <a:sym typeface="Calibri"/>
            </a:endParaRPr>
          </a:p>
          <a:p>
            <a:pPr marL="0" marR="0" lvl="0" indent="0" algn="l" rtl="0">
              <a:lnSpc>
                <a:spcPct val="100000"/>
              </a:lnSpc>
              <a:spcBef>
                <a:spcPts val="0"/>
              </a:spcBef>
              <a:spcAft>
                <a:spcPts val="0"/>
              </a:spcAft>
              <a:buNone/>
            </a:pPr>
            <a:r>
              <a:rPr lang="en-US" sz="1800" dirty="0">
                <a:latin typeface="Calibri"/>
                <a:ea typeface="Calibri"/>
                <a:cs typeface="Calibri"/>
                <a:sym typeface="Calibri"/>
              </a:rPr>
              <a:t>BCC: Who should know the conversation is occurring, but doesn’t need to follow later steps?</a:t>
            </a:r>
          </a:p>
        </p:txBody>
      </p:sp>
      <p:pic>
        <p:nvPicPr>
          <p:cNvPr id="117" name="Shape 117"/>
          <p:cNvPicPr preferRelativeResize="0"/>
          <p:nvPr/>
        </p:nvPicPr>
        <p:blipFill rotWithShape="1">
          <a:blip r:embed="rId3">
            <a:alphaModFix/>
          </a:blip>
          <a:srcRect/>
          <a:stretch/>
        </p:blipFill>
        <p:spPr>
          <a:xfrm>
            <a:off x="6149892" y="6287876"/>
            <a:ext cx="2747772" cy="434753"/>
          </a:xfrm>
          <a:prstGeom prst="rect">
            <a:avLst/>
          </a:prstGeom>
          <a:noFill/>
          <a:ln>
            <a:noFill/>
          </a:ln>
        </p:spPr>
      </p:pic>
      <p:sp>
        <p:nvSpPr>
          <p:cNvPr id="118" name="Shape 118"/>
          <p:cNvSpPr/>
          <p:nvPr/>
        </p:nvSpPr>
        <p:spPr>
          <a:xfrm>
            <a:off x="0" y="852875"/>
            <a:ext cx="9144000" cy="742800"/>
          </a:xfrm>
          <a:prstGeom prst="rect">
            <a:avLst/>
          </a:prstGeom>
          <a:solidFill>
            <a:srgbClr val="92D050"/>
          </a:solidFill>
          <a:ln>
            <a:noFill/>
          </a:ln>
        </p:spPr>
        <p:txBody>
          <a:bodyPr lIns="91425" tIns="45700" rIns="91425" bIns="45700" anchor="ctr" anchorCtr="0">
            <a:noAutofit/>
          </a:bodyPr>
          <a:lstStyle/>
          <a:p>
            <a:pPr lvl="0" algn="ctr" rtl="0">
              <a:spcBef>
                <a:spcPts val="0"/>
              </a:spcBef>
              <a:buClr>
                <a:srgbClr val="000000"/>
              </a:buClr>
              <a:buSzPct val="25000"/>
              <a:buFont typeface="Arial"/>
              <a:buNone/>
            </a:pPr>
            <a:r>
              <a:rPr lang="en-US" sz="2800">
                <a:solidFill>
                  <a:srgbClr val="FFFFFF"/>
                </a:solidFill>
                <a:latin typeface="Calibri"/>
                <a:ea typeface="Calibri"/>
                <a:cs typeface="Calibri"/>
                <a:sym typeface="Calibri"/>
              </a:rPr>
              <a:t>Email Etiquette</a:t>
            </a:r>
          </a:p>
        </p:txBody>
      </p:sp>
      <p:pic>
        <p:nvPicPr>
          <p:cNvPr id="119" name="Shape 119"/>
          <p:cNvPicPr preferRelativeResize="0"/>
          <p:nvPr/>
        </p:nvPicPr>
        <p:blipFill rotWithShape="1">
          <a:blip r:embed="rId4">
            <a:alphaModFix/>
          </a:blip>
          <a:srcRect l="3349" r="3349"/>
          <a:stretch/>
        </p:blipFill>
        <p:spPr>
          <a:xfrm>
            <a:off x="4362975" y="2240751"/>
            <a:ext cx="4534700" cy="3402199"/>
          </a:xfrm>
          <a:prstGeom prst="rect">
            <a:avLst/>
          </a:prstGeom>
          <a:noFill/>
          <a:ln>
            <a:noFill/>
          </a:ln>
        </p:spPr>
      </p:pic>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p:nvPr/>
        </p:nvSpPr>
        <p:spPr>
          <a:xfrm>
            <a:off x="851775" y="1851175"/>
            <a:ext cx="2747699" cy="999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800">
                <a:latin typeface="Calibri"/>
                <a:ea typeface="Calibri"/>
                <a:cs typeface="Calibri"/>
                <a:sym typeface="Calibri"/>
              </a:rPr>
              <a:t>Recipients</a:t>
            </a:r>
          </a:p>
          <a:p>
            <a:pPr marL="0" marR="0" lvl="0" indent="0" algn="l" rtl="0">
              <a:lnSpc>
                <a:spcPct val="100000"/>
              </a:lnSpc>
              <a:spcBef>
                <a:spcPts val="0"/>
              </a:spcBef>
              <a:spcAft>
                <a:spcPts val="0"/>
              </a:spcAft>
              <a:buNone/>
            </a:pPr>
            <a:r>
              <a:rPr lang="en-US" sz="1800">
                <a:latin typeface="Calibri"/>
                <a:ea typeface="Calibri"/>
                <a:cs typeface="Calibri"/>
                <a:sym typeface="Calibri"/>
              </a:rPr>
              <a:t>Who is your audience?</a:t>
            </a:r>
          </a:p>
        </p:txBody>
      </p:sp>
      <p:pic>
        <p:nvPicPr>
          <p:cNvPr id="125" name="Shape 125"/>
          <p:cNvPicPr preferRelativeResize="0"/>
          <p:nvPr/>
        </p:nvPicPr>
        <p:blipFill rotWithShape="1">
          <a:blip r:embed="rId3">
            <a:alphaModFix/>
          </a:blip>
          <a:srcRect/>
          <a:stretch/>
        </p:blipFill>
        <p:spPr>
          <a:xfrm>
            <a:off x="6149892" y="6287876"/>
            <a:ext cx="2747699" cy="434699"/>
          </a:xfrm>
          <a:prstGeom prst="rect">
            <a:avLst/>
          </a:prstGeom>
          <a:noFill/>
          <a:ln>
            <a:noFill/>
          </a:ln>
        </p:spPr>
      </p:pic>
      <p:sp>
        <p:nvSpPr>
          <p:cNvPr id="126" name="Shape 126"/>
          <p:cNvSpPr/>
          <p:nvPr/>
        </p:nvSpPr>
        <p:spPr>
          <a:xfrm>
            <a:off x="0" y="852875"/>
            <a:ext cx="9144000" cy="742800"/>
          </a:xfrm>
          <a:prstGeom prst="rect">
            <a:avLst/>
          </a:prstGeom>
          <a:solidFill>
            <a:srgbClr val="92D050"/>
          </a:solidFill>
          <a:ln>
            <a:noFill/>
          </a:ln>
        </p:spPr>
        <p:txBody>
          <a:bodyPr lIns="91425" tIns="45700" rIns="91425" bIns="45700" anchor="ctr" anchorCtr="0">
            <a:noAutofit/>
          </a:bodyPr>
          <a:lstStyle/>
          <a:p>
            <a:pPr lvl="0" algn="ctr" rtl="0">
              <a:spcBef>
                <a:spcPts val="0"/>
              </a:spcBef>
              <a:buClr>
                <a:srgbClr val="000000"/>
              </a:buClr>
              <a:buSzPct val="25000"/>
              <a:buFont typeface="Arial"/>
              <a:buNone/>
            </a:pPr>
            <a:r>
              <a:rPr lang="en-US" sz="2800">
                <a:solidFill>
                  <a:srgbClr val="FFFFFF"/>
                </a:solidFill>
                <a:latin typeface="Calibri"/>
                <a:ea typeface="Calibri"/>
                <a:cs typeface="Calibri"/>
                <a:sym typeface="Calibri"/>
              </a:rPr>
              <a:t>Email Etiquette</a:t>
            </a:r>
          </a:p>
        </p:txBody>
      </p:sp>
      <p:pic>
        <p:nvPicPr>
          <p:cNvPr id="127" name="Shape 127"/>
          <p:cNvPicPr preferRelativeResize="0"/>
          <p:nvPr/>
        </p:nvPicPr>
        <p:blipFill>
          <a:blip r:embed="rId4">
            <a:alphaModFix/>
          </a:blip>
          <a:stretch>
            <a:fillRect/>
          </a:stretch>
        </p:blipFill>
        <p:spPr>
          <a:xfrm>
            <a:off x="4708549" y="1851175"/>
            <a:ext cx="4058727" cy="1815975"/>
          </a:xfrm>
          <a:prstGeom prst="rect">
            <a:avLst/>
          </a:prstGeom>
          <a:noFill/>
          <a:ln>
            <a:noFill/>
          </a:ln>
        </p:spPr>
      </p:pic>
      <p:sp>
        <p:nvSpPr>
          <p:cNvPr id="128" name="Shape 128"/>
          <p:cNvSpPr txBox="1"/>
          <p:nvPr/>
        </p:nvSpPr>
        <p:spPr>
          <a:xfrm>
            <a:off x="851775" y="2850774"/>
            <a:ext cx="7915499" cy="999600"/>
          </a:xfrm>
          <a:prstGeom prst="rect">
            <a:avLst/>
          </a:prstGeom>
          <a:noFill/>
          <a:ln>
            <a:noFill/>
          </a:ln>
        </p:spPr>
        <p:txBody>
          <a:bodyPr lIns="91425" tIns="91425" rIns="91425" bIns="91425" anchor="t" anchorCtr="0">
            <a:noAutofit/>
          </a:bodyPr>
          <a:lstStyle/>
          <a:p>
            <a:pPr lvl="0" rtl="0">
              <a:spcBef>
                <a:spcPts val="0"/>
              </a:spcBef>
              <a:buNone/>
            </a:pPr>
            <a:r>
              <a:rPr lang="en-US" sz="2800">
                <a:solidFill>
                  <a:schemeClr val="dk1"/>
                </a:solidFill>
                <a:latin typeface="Calibri"/>
                <a:ea typeface="Calibri"/>
                <a:cs typeface="Calibri"/>
                <a:sym typeface="Calibri"/>
              </a:rPr>
              <a:t>BCC’ing</a:t>
            </a:r>
          </a:p>
          <a:p>
            <a:pPr lvl="0" rtl="0">
              <a:spcBef>
                <a:spcPts val="0"/>
              </a:spcBef>
              <a:buNone/>
            </a:pPr>
            <a:r>
              <a:rPr lang="en-US" sz="1800">
                <a:solidFill>
                  <a:schemeClr val="dk1"/>
                </a:solidFill>
                <a:latin typeface="Calibri"/>
                <a:ea typeface="Calibri"/>
                <a:cs typeface="Calibri"/>
                <a:sym typeface="Calibri"/>
              </a:rPr>
              <a:t>No secret BCC’ing! - Forward instead</a:t>
            </a:r>
          </a:p>
          <a:p>
            <a:pPr lvl="0" rtl="0">
              <a:spcBef>
                <a:spcPts val="0"/>
              </a:spcBef>
              <a:buClr>
                <a:schemeClr val="dk1"/>
              </a:buClr>
              <a:buFont typeface="Arial"/>
              <a:buNone/>
            </a:pPr>
            <a:endParaRPr sz="2800">
              <a:solidFill>
                <a:schemeClr val="dk1"/>
              </a:solidFill>
              <a:latin typeface="Calibri"/>
              <a:ea typeface="Calibri"/>
              <a:cs typeface="Calibri"/>
              <a:sym typeface="Calibri"/>
            </a:endParaRPr>
          </a:p>
          <a:p>
            <a:pPr>
              <a:spcBef>
                <a:spcPts val="0"/>
              </a:spcBef>
              <a:buNone/>
            </a:pPr>
            <a:endParaRPr/>
          </a:p>
        </p:txBody>
      </p:sp>
      <p:sp>
        <p:nvSpPr>
          <p:cNvPr id="129" name="Shape 129"/>
          <p:cNvSpPr txBox="1"/>
          <p:nvPr/>
        </p:nvSpPr>
        <p:spPr>
          <a:xfrm>
            <a:off x="851775" y="3930225"/>
            <a:ext cx="7915499" cy="2236799"/>
          </a:xfrm>
          <a:prstGeom prst="rect">
            <a:avLst/>
          </a:prstGeom>
          <a:noFill/>
          <a:ln>
            <a:noFill/>
          </a:ln>
        </p:spPr>
        <p:txBody>
          <a:bodyPr lIns="91425" tIns="91425" rIns="91425" bIns="91425" anchor="t" anchorCtr="0">
            <a:noAutofit/>
          </a:bodyPr>
          <a:lstStyle/>
          <a:p>
            <a:pPr lvl="0" rtl="0">
              <a:spcBef>
                <a:spcPts val="0"/>
              </a:spcBef>
              <a:buClr>
                <a:schemeClr val="dk1"/>
              </a:buClr>
              <a:buSzPct val="61111"/>
              <a:buFont typeface="Arial"/>
              <a:buNone/>
            </a:pPr>
            <a:r>
              <a:rPr lang="en-US" sz="1800">
                <a:solidFill>
                  <a:schemeClr val="dk1"/>
                </a:solidFill>
                <a:latin typeface="Calibri"/>
                <a:ea typeface="Calibri"/>
                <a:cs typeface="Calibri"/>
                <a:sym typeface="Calibri"/>
              </a:rPr>
              <a:t>“I am including Marty on BCC so he is aware this conversation is occurring.”</a:t>
            </a:r>
          </a:p>
          <a:p>
            <a:pPr lvl="0" rtl="0">
              <a:spcBef>
                <a:spcPts val="0"/>
              </a:spcBef>
              <a:buClr>
                <a:schemeClr val="dk1"/>
              </a:buClr>
              <a:buFont typeface="Arial"/>
              <a:buNone/>
            </a:pPr>
            <a:endParaRPr sz="1800">
              <a:solidFill>
                <a:schemeClr val="dk1"/>
              </a:solidFill>
              <a:latin typeface="Calibri"/>
              <a:ea typeface="Calibri"/>
              <a:cs typeface="Calibri"/>
              <a:sym typeface="Calibri"/>
            </a:endParaRPr>
          </a:p>
          <a:p>
            <a:pPr lvl="0" rtl="0">
              <a:spcBef>
                <a:spcPts val="0"/>
              </a:spcBef>
              <a:buClr>
                <a:schemeClr val="dk1"/>
              </a:buClr>
              <a:buSzPct val="61111"/>
              <a:buFont typeface="Arial"/>
              <a:buNone/>
            </a:pPr>
            <a:r>
              <a:rPr lang="en-US" sz="1800">
                <a:solidFill>
                  <a:schemeClr val="dk1"/>
                </a:solidFill>
                <a:latin typeface="Calibri"/>
                <a:ea typeface="Calibri"/>
                <a:cs typeface="Calibri"/>
                <a:sym typeface="Calibri"/>
              </a:rPr>
              <a:t>“I’ve moved Calvin to BCC; thanks for introducing Lorraine and me!”</a:t>
            </a:r>
          </a:p>
          <a:p>
            <a:pPr lvl="0" rtl="0">
              <a:spcBef>
                <a:spcPts val="0"/>
              </a:spcBef>
              <a:buClr>
                <a:schemeClr val="dk1"/>
              </a:buClr>
              <a:buFont typeface="Arial"/>
              <a:buNone/>
            </a:pPr>
            <a:endParaRPr sz="1800">
              <a:solidFill>
                <a:schemeClr val="dk1"/>
              </a:solidFill>
              <a:latin typeface="Calibri"/>
              <a:ea typeface="Calibri"/>
              <a:cs typeface="Calibri"/>
              <a:sym typeface="Calibri"/>
            </a:endParaRPr>
          </a:p>
          <a:p>
            <a:pPr lvl="0" rtl="0">
              <a:spcBef>
                <a:spcPts val="0"/>
              </a:spcBef>
              <a:buClr>
                <a:schemeClr val="dk1"/>
              </a:buClr>
              <a:buSzPct val="61111"/>
              <a:buFont typeface="Arial"/>
              <a:buNone/>
            </a:pPr>
            <a:r>
              <a:rPr lang="en-US" sz="1800">
                <a:solidFill>
                  <a:schemeClr val="dk1"/>
                </a:solidFill>
                <a:latin typeface="Calibri"/>
                <a:ea typeface="Calibri"/>
                <a:cs typeface="Calibri"/>
                <a:sym typeface="Calibri"/>
              </a:rPr>
              <a:t>“I hope they bought your message - if we’re lucky they won’t figure out that whole water and hovercraft glitch before we track them down.”</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animEffect transition="in" filter="fade">
                                      <p:cBhvr>
                                        <p:cTn id="7" dur="500"/>
                                        <p:tgtEl>
                                          <p:spTgt spid="1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
                                            <p:txEl>
                                              <p:pRg st="1" end="1"/>
                                            </p:txEl>
                                          </p:spTgt>
                                        </p:tgtEl>
                                        <p:attrNameLst>
                                          <p:attrName>style.visibility</p:attrName>
                                        </p:attrNameLst>
                                      </p:cBhvr>
                                      <p:to>
                                        <p:strVal val="visible"/>
                                      </p:to>
                                    </p:set>
                                    <p:animEffect transition="in" filter="fade">
                                      <p:cBhvr>
                                        <p:cTn id="12" dur="500"/>
                                        <p:tgtEl>
                                          <p:spTgt spid="1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
                                            <p:txEl>
                                              <p:pRg st="2" end="2"/>
                                            </p:txEl>
                                          </p:spTgt>
                                        </p:tgtEl>
                                        <p:attrNameLst>
                                          <p:attrName>style.visibility</p:attrName>
                                        </p:attrNameLst>
                                      </p:cBhvr>
                                      <p:to>
                                        <p:strVal val="visible"/>
                                      </p:to>
                                    </p:set>
                                    <p:animEffect transition="in" filter="fade">
                                      <p:cBhvr>
                                        <p:cTn id="17" dur="500"/>
                                        <p:tgtEl>
                                          <p:spTgt spid="1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
                                            <p:txEl>
                                              <p:pRg st="3" end="3"/>
                                            </p:txEl>
                                          </p:spTgt>
                                        </p:tgtEl>
                                        <p:attrNameLst>
                                          <p:attrName>style.visibility</p:attrName>
                                        </p:attrNameLst>
                                      </p:cBhvr>
                                      <p:to>
                                        <p:strVal val="visible"/>
                                      </p:to>
                                    </p:set>
                                    <p:animEffect transition="in" filter="fade">
                                      <p:cBhvr>
                                        <p:cTn id="22" dur="500"/>
                                        <p:tgtEl>
                                          <p:spTgt spid="1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9">
                                            <p:txEl>
                                              <p:pRg st="4" end="4"/>
                                            </p:txEl>
                                          </p:spTgt>
                                        </p:tgtEl>
                                        <p:attrNameLst>
                                          <p:attrName>style.visibility</p:attrName>
                                        </p:attrNameLst>
                                      </p:cBhvr>
                                      <p:to>
                                        <p:strVal val="visible"/>
                                      </p:to>
                                    </p:set>
                                    <p:animEffect transition="in" filter="fade">
                                      <p:cBhvr>
                                        <p:cTn id="27" dur="500"/>
                                        <p:tgtEl>
                                          <p:spTgt spid="12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9"/>
                                        </p:tgtEl>
                                        <p:attrNameLst>
                                          <p:attrName>style.visibility</p:attrName>
                                        </p:attrNameLst>
                                      </p:cBhvr>
                                      <p:to>
                                        <p:strVal val="visible"/>
                                      </p:to>
                                    </p:set>
                                    <p:animEffect transition="in" filter="fade">
                                      <p:cBhvr>
                                        <p:cTn id="32"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Shape 134"/>
          <p:cNvPicPr preferRelativeResize="0"/>
          <p:nvPr/>
        </p:nvPicPr>
        <p:blipFill rotWithShape="1">
          <a:blip r:embed="rId3">
            <a:alphaModFix/>
          </a:blip>
          <a:srcRect/>
          <a:stretch/>
        </p:blipFill>
        <p:spPr>
          <a:xfrm>
            <a:off x="6149892" y="6287876"/>
            <a:ext cx="2747699" cy="434699"/>
          </a:xfrm>
          <a:prstGeom prst="rect">
            <a:avLst/>
          </a:prstGeom>
          <a:noFill/>
          <a:ln>
            <a:noFill/>
          </a:ln>
        </p:spPr>
      </p:pic>
      <p:sp>
        <p:nvSpPr>
          <p:cNvPr id="135" name="Shape 135"/>
          <p:cNvSpPr/>
          <p:nvPr/>
        </p:nvSpPr>
        <p:spPr>
          <a:xfrm>
            <a:off x="0" y="852875"/>
            <a:ext cx="9144000" cy="742800"/>
          </a:xfrm>
          <a:prstGeom prst="rect">
            <a:avLst/>
          </a:prstGeom>
          <a:solidFill>
            <a:srgbClr val="92D050"/>
          </a:solidFill>
          <a:ln>
            <a:noFill/>
          </a:ln>
        </p:spPr>
        <p:txBody>
          <a:bodyPr lIns="91425" tIns="45700" rIns="91425" bIns="45700" anchor="ctr" anchorCtr="0">
            <a:noAutofit/>
          </a:bodyPr>
          <a:lstStyle/>
          <a:p>
            <a:pPr lvl="0" algn="ctr" rtl="0">
              <a:spcBef>
                <a:spcPts val="0"/>
              </a:spcBef>
              <a:buSzPct val="25000"/>
              <a:buNone/>
            </a:pPr>
            <a:r>
              <a:rPr lang="en-US" sz="2800">
                <a:solidFill>
                  <a:srgbClr val="FFFFFF"/>
                </a:solidFill>
                <a:latin typeface="Calibri"/>
                <a:ea typeface="Calibri"/>
                <a:cs typeface="Calibri"/>
                <a:sym typeface="Calibri"/>
              </a:rPr>
              <a:t>Email Etiquette</a:t>
            </a:r>
          </a:p>
        </p:txBody>
      </p:sp>
      <p:sp>
        <p:nvSpPr>
          <p:cNvPr id="136" name="Shape 136"/>
          <p:cNvSpPr/>
          <p:nvPr/>
        </p:nvSpPr>
        <p:spPr>
          <a:xfrm>
            <a:off x="5370489" y="1851164"/>
            <a:ext cx="3405900" cy="6984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214312" marR="0" lvl="0" indent="-128587" algn="l" rtl="0">
              <a:spcBef>
                <a:spcPts val="0"/>
              </a:spcBef>
              <a:buClr>
                <a:schemeClr val="dk1"/>
              </a:buClr>
              <a:buFont typeface="Arial"/>
              <a:buNone/>
            </a:pPr>
            <a:endParaRPr sz="1350" b="0" i="0" u="none" strike="noStrike" cap="none" baseline="0">
              <a:solidFill>
                <a:schemeClr val="dk1"/>
              </a:solidFill>
              <a:latin typeface="Calibri"/>
              <a:ea typeface="Calibri"/>
              <a:cs typeface="Calibri"/>
              <a:sym typeface="Calibri"/>
            </a:endParaRPr>
          </a:p>
          <a:p>
            <a:pPr marL="257175" marR="0" lvl="0" indent="-207137" algn="l" rtl="0">
              <a:spcBef>
                <a:spcPts val="0"/>
              </a:spcBef>
              <a:buClr>
                <a:schemeClr val="dk1"/>
              </a:buClr>
              <a:buFont typeface="Arial"/>
              <a:buNone/>
            </a:pPr>
            <a:endParaRPr sz="788" b="0" i="0" u="none" strike="noStrike" cap="none" baseline="0">
              <a:solidFill>
                <a:schemeClr val="dk1"/>
              </a:solidFill>
              <a:latin typeface="Calibri"/>
              <a:ea typeface="Calibri"/>
              <a:cs typeface="Calibri"/>
              <a:sym typeface="Calibri"/>
            </a:endParaRPr>
          </a:p>
        </p:txBody>
      </p:sp>
      <p:sp>
        <p:nvSpPr>
          <p:cNvPr id="137" name="Shape 137"/>
          <p:cNvSpPr txBox="1"/>
          <p:nvPr/>
        </p:nvSpPr>
        <p:spPr>
          <a:xfrm>
            <a:off x="5370500" y="1898625"/>
            <a:ext cx="3405900" cy="4086300"/>
          </a:xfrm>
          <a:prstGeom prst="rect">
            <a:avLst/>
          </a:prstGeom>
          <a:noFill/>
          <a:ln>
            <a:noFill/>
          </a:ln>
        </p:spPr>
        <p:txBody>
          <a:bodyPr lIns="91425" tIns="45700" rIns="91425" bIns="45700" anchor="t" anchorCtr="0">
            <a:noAutofit/>
          </a:bodyPr>
          <a:lstStyle/>
          <a:p>
            <a:pPr lvl="0" rtl="0">
              <a:spcBef>
                <a:spcPts val="0"/>
              </a:spcBef>
              <a:buNone/>
            </a:pPr>
            <a:r>
              <a:rPr lang="en-US" sz="2800" dirty="0">
                <a:solidFill>
                  <a:schemeClr val="dk1"/>
                </a:solidFill>
                <a:latin typeface="Calibri"/>
                <a:ea typeface="Calibri"/>
                <a:cs typeface="Calibri"/>
                <a:sym typeface="Calibri"/>
              </a:rPr>
              <a:t>Message Body</a:t>
            </a:r>
          </a:p>
          <a:p>
            <a:pPr lvl="0" rtl="0">
              <a:spcBef>
                <a:spcPts val="0"/>
              </a:spcBef>
              <a:buNone/>
            </a:pPr>
            <a:r>
              <a:rPr lang="en-US" sz="1800" dirty="0">
                <a:solidFill>
                  <a:schemeClr val="dk1"/>
                </a:solidFill>
                <a:latin typeface="Calibri"/>
                <a:ea typeface="Calibri"/>
                <a:cs typeface="Calibri"/>
                <a:sym typeface="Calibri"/>
              </a:rPr>
              <a:t>How do you say your message?</a:t>
            </a:r>
          </a:p>
          <a:p>
            <a:pPr rtl="0">
              <a:spcBef>
                <a:spcPts val="0"/>
              </a:spcBef>
              <a:buNone/>
            </a:pPr>
            <a:endParaRPr sz="2800" dirty="0">
              <a:solidFill>
                <a:schemeClr val="dk1"/>
              </a:solidFill>
              <a:latin typeface="Calibri"/>
              <a:ea typeface="Calibri"/>
              <a:cs typeface="Calibri"/>
              <a:sym typeface="Calibri"/>
            </a:endParaRPr>
          </a:p>
          <a:p>
            <a:pPr rtl="0">
              <a:spcBef>
                <a:spcPts val="0"/>
              </a:spcBef>
              <a:buNone/>
            </a:pPr>
            <a:r>
              <a:rPr lang="en-US" sz="1800" dirty="0" smtClean="0">
                <a:solidFill>
                  <a:schemeClr val="dk1"/>
                </a:solidFill>
                <a:latin typeface="Calibri"/>
                <a:ea typeface="Calibri"/>
                <a:cs typeface="Calibri"/>
                <a:sym typeface="Calibri"/>
              </a:rPr>
              <a:t>Position </a:t>
            </a:r>
            <a:r>
              <a:rPr lang="en-US" sz="1800" dirty="0">
                <a:solidFill>
                  <a:schemeClr val="dk1"/>
                </a:solidFill>
                <a:latin typeface="Calibri"/>
                <a:ea typeface="Calibri"/>
                <a:cs typeface="Calibri"/>
                <a:sym typeface="Calibri"/>
              </a:rPr>
              <a:t>of key message</a:t>
            </a:r>
          </a:p>
          <a:p>
            <a:pPr rtl="0">
              <a:spcBef>
                <a:spcPts val="0"/>
              </a:spcBef>
              <a:buNone/>
            </a:pPr>
            <a:endParaRPr sz="1800" dirty="0">
              <a:solidFill>
                <a:schemeClr val="dk1"/>
              </a:solidFill>
              <a:latin typeface="Calibri"/>
              <a:ea typeface="Calibri"/>
              <a:cs typeface="Calibri"/>
              <a:sym typeface="Calibri"/>
            </a:endParaRPr>
          </a:p>
          <a:p>
            <a:pPr rtl="0">
              <a:spcBef>
                <a:spcPts val="0"/>
              </a:spcBef>
              <a:buNone/>
            </a:pPr>
            <a:r>
              <a:rPr lang="en-US" sz="1800" dirty="0">
                <a:solidFill>
                  <a:schemeClr val="dk1"/>
                </a:solidFill>
                <a:latin typeface="Calibri"/>
                <a:ea typeface="Calibri"/>
                <a:cs typeface="Calibri"/>
                <a:sym typeface="Calibri"/>
              </a:rPr>
              <a:t>Consistent VISUAL style</a:t>
            </a:r>
          </a:p>
          <a:p>
            <a:pPr rtl="0">
              <a:spcBef>
                <a:spcPts val="0"/>
              </a:spcBef>
              <a:buNone/>
            </a:pPr>
            <a:endParaRPr sz="1800" dirty="0">
              <a:solidFill>
                <a:schemeClr val="dk1"/>
              </a:solidFill>
              <a:latin typeface="Calibri"/>
              <a:ea typeface="Calibri"/>
              <a:cs typeface="Calibri"/>
              <a:sym typeface="Calibri"/>
            </a:endParaRPr>
          </a:p>
          <a:p>
            <a:pPr rtl="0">
              <a:spcBef>
                <a:spcPts val="0"/>
              </a:spcBef>
              <a:buNone/>
            </a:pPr>
            <a:r>
              <a:rPr lang="en-US" sz="1800" dirty="0">
                <a:solidFill>
                  <a:schemeClr val="dk1"/>
                </a:solidFill>
                <a:latin typeface="Calibri"/>
                <a:ea typeface="Calibri"/>
                <a:cs typeface="Calibri"/>
                <a:sym typeface="Calibri"/>
              </a:rPr>
              <a:t>Brief, </a:t>
            </a:r>
            <a:r>
              <a:rPr lang="en-US" sz="1800" dirty="0" smtClean="0">
                <a:solidFill>
                  <a:schemeClr val="dk1"/>
                </a:solidFill>
                <a:latin typeface="Calibri"/>
                <a:ea typeface="Calibri"/>
                <a:cs typeface="Calibri"/>
                <a:sym typeface="Calibri"/>
              </a:rPr>
              <a:t>direct</a:t>
            </a:r>
            <a:r>
              <a:rPr lang="en-US" sz="1800" dirty="0">
                <a:solidFill>
                  <a:schemeClr val="dk1"/>
                </a:solidFill>
                <a:latin typeface="Calibri"/>
                <a:ea typeface="Calibri"/>
                <a:cs typeface="Calibri"/>
                <a:sym typeface="Calibri"/>
              </a:rPr>
              <a:t>, </a:t>
            </a:r>
            <a:r>
              <a:rPr lang="en-US" sz="1800" dirty="0" smtClean="0">
                <a:solidFill>
                  <a:schemeClr val="dk1"/>
                </a:solidFill>
                <a:latin typeface="Calibri"/>
                <a:ea typeface="Calibri"/>
                <a:cs typeface="Calibri"/>
                <a:sym typeface="Calibri"/>
              </a:rPr>
              <a:t>professional</a:t>
            </a:r>
            <a:endParaRPr lang="en-US" sz="1800" dirty="0">
              <a:solidFill>
                <a:schemeClr val="dk1"/>
              </a:solidFill>
              <a:latin typeface="Calibri"/>
              <a:ea typeface="Calibri"/>
              <a:cs typeface="Calibri"/>
              <a:sym typeface="Calibri"/>
            </a:endParaRPr>
          </a:p>
          <a:p>
            <a:pPr rtl="0">
              <a:spcBef>
                <a:spcPts val="0"/>
              </a:spcBef>
              <a:buNone/>
            </a:pPr>
            <a:endParaRPr sz="1800" dirty="0">
              <a:solidFill>
                <a:schemeClr val="dk1"/>
              </a:solidFill>
              <a:latin typeface="Calibri"/>
              <a:ea typeface="Calibri"/>
              <a:cs typeface="Calibri"/>
              <a:sym typeface="Calibri"/>
            </a:endParaRPr>
          </a:p>
          <a:p>
            <a:pPr lvl="0" rtl="0">
              <a:spcBef>
                <a:spcPts val="0"/>
              </a:spcBef>
              <a:buNone/>
            </a:pPr>
            <a:r>
              <a:rPr lang="en-US" sz="1800" dirty="0" err="1">
                <a:solidFill>
                  <a:schemeClr val="dk1"/>
                </a:solidFill>
                <a:latin typeface="Calibri"/>
                <a:ea typeface="Calibri"/>
                <a:cs typeface="Calibri"/>
                <a:sym typeface="Calibri"/>
              </a:rPr>
              <a:t>Proofreeding</a:t>
            </a:r>
            <a:endParaRPr lang="en-US" sz="1800" dirty="0">
              <a:solidFill>
                <a:schemeClr val="dk1"/>
              </a:solidFill>
              <a:latin typeface="Calibri"/>
              <a:ea typeface="Calibri"/>
              <a:cs typeface="Calibri"/>
              <a:sym typeface="Calibri"/>
            </a:endParaRPr>
          </a:p>
        </p:txBody>
      </p:sp>
      <p:pic>
        <p:nvPicPr>
          <p:cNvPr id="138" name="Shape 138"/>
          <p:cNvPicPr preferRelativeResize="0"/>
          <p:nvPr/>
        </p:nvPicPr>
        <p:blipFill>
          <a:blip r:embed="rId4">
            <a:alphaModFix/>
          </a:blip>
          <a:stretch>
            <a:fillRect/>
          </a:stretch>
        </p:blipFill>
        <p:spPr>
          <a:xfrm>
            <a:off x="543450" y="1898625"/>
            <a:ext cx="4086300" cy="408630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Shape 143"/>
          <p:cNvPicPr preferRelativeResize="0"/>
          <p:nvPr/>
        </p:nvPicPr>
        <p:blipFill rotWithShape="1">
          <a:blip r:embed="rId3">
            <a:alphaModFix/>
          </a:blip>
          <a:srcRect/>
          <a:stretch/>
        </p:blipFill>
        <p:spPr>
          <a:xfrm>
            <a:off x="6149892" y="6287876"/>
            <a:ext cx="2747699" cy="434699"/>
          </a:xfrm>
          <a:prstGeom prst="rect">
            <a:avLst/>
          </a:prstGeom>
          <a:noFill/>
          <a:ln>
            <a:noFill/>
          </a:ln>
        </p:spPr>
      </p:pic>
      <p:sp>
        <p:nvSpPr>
          <p:cNvPr id="144" name="Shape 144"/>
          <p:cNvSpPr/>
          <p:nvPr/>
        </p:nvSpPr>
        <p:spPr>
          <a:xfrm>
            <a:off x="0" y="852875"/>
            <a:ext cx="9144000" cy="742800"/>
          </a:xfrm>
          <a:prstGeom prst="rect">
            <a:avLst/>
          </a:prstGeom>
          <a:solidFill>
            <a:srgbClr val="92D050"/>
          </a:solidFill>
          <a:ln>
            <a:noFill/>
          </a:ln>
        </p:spPr>
        <p:txBody>
          <a:bodyPr lIns="91425" tIns="45700" rIns="91425" bIns="45700" anchor="ctr" anchorCtr="0">
            <a:noAutofit/>
          </a:bodyPr>
          <a:lstStyle/>
          <a:p>
            <a:pPr lvl="0" algn="ctr" rtl="0">
              <a:spcBef>
                <a:spcPts val="0"/>
              </a:spcBef>
              <a:buSzPct val="25000"/>
              <a:buNone/>
            </a:pPr>
            <a:r>
              <a:rPr lang="en-US" sz="2800">
                <a:solidFill>
                  <a:srgbClr val="FFFFFF"/>
                </a:solidFill>
                <a:latin typeface="Calibri"/>
                <a:ea typeface="Calibri"/>
                <a:cs typeface="Calibri"/>
                <a:sym typeface="Calibri"/>
              </a:rPr>
              <a:t>Email Etiquette</a:t>
            </a:r>
          </a:p>
        </p:txBody>
      </p:sp>
      <p:sp>
        <p:nvSpPr>
          <p:cNvPr id="145" name="Shape 145"/>
          <p:cNvSpPr/>
          <p:nvPr/>
        </p:nvSpPr>
        <p:spPr>
          <a:xfrm>
            <a:off x="5370489" y="1851164"/>
            <a:ext cx="3405900" cy="6984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214312" marR="0" lvl="0" indent="-128587" algn="l" rtl="0">
              <a:spcBef>
                <a:spcPts val="0"/>
              </a:spcBef>
              <a:buClr>
                <a:schemeClr val="dk1"/>
              </a:buClr>
              <a:buFont typeface="Arial"/>
              <a:buNone/>
            </a:pPr>
            <a:endParaRPr sz="1350" b="0" i="0" u="none" strike="noStrike" cap="none" baseline="0">
              <a:solidFill>
                <a:schemeClr val="dk1"/>
              </a:solidFill>
              <a:latin typeface="Calibri"/>
              <a:ea typeface="Calibri"/>
              <a:cs typeface="Calibri"/>
              <a:sym typeface="Calibri"/>
            </a:endParaRPr>
          </a:p>
          <a:p>
            <a:pPr marL="257175" marR="0" lvl="0" indent="-207137" algn="l" rtl="0">
              <a:spcBef>
                <a:spcPts val="0"/>
              </a:spcBef>
              <a:buClr>
                <a:schemeClr val="dk1"/>
              </a:buClr>
              <a:buFont typeface="Arial"/>
              <a:buNone/>
            </a:pPr>
            <a:endParaRPr sz="788" b="0" i="0" u="none" strike="noStrike" cap="none" baseline="0">
              <a:solidFill>
                <a:schemeClr val="dk1"/>
              </a:solidFill>
              <a:latin typeface="Calibri"/>
              <a:ea typeface="Calibri"/>
              <a:cs typeface="Calibri"/>
              <a:sym typeface="Calibri"/>
            </a:endParaRPr>
          </a:p>
        </p:txBody>
      </p:sp>
      <p:pic>
        <p:nvPicPr>
          <p:cNvPr id="146" name="Shape 146"/>
          <p:cNvPicPr preferRelativeResize="0"/>
          <p:nvPr/>
        </p:nvPicPr>
        <p:blipFill>
          <a:blip r:embed="rId4">
            <a:alphaModFix/>
          </a:blip>
          <a:stretch>
            <a:fillRect/>
          </a:stretch>
        </p:blipFill>
        <p:spPr>
          <a:xfrm>
            <a:off x="543450" y="1898625"/>
            <a:ext cx="4086300" cy="4086300"/>
          </a:xfrm>
          <a:prstGeom prst="rect">
            <a:avLst/>
          </a:prstGeom>
          <a:noFill/>
          <a:ln>
            <a:noFill/>
          </a:ln>
        </p:spPr>
      </p:pic>
      <p:sp>
        <p:nvSpPr>
          <p:cNvPr id="147" name="Shape 147"/>
          <p:cNvSpPr txBox="1"/>
          <p:nvPr/>
        </p:nvSpPr>
        <p:spPr>
          <a:xfrm>
            <a:off x="5370489" y="1828964"/>
            <a:ext cx="3405900" cy="742800"/>
          </a:xfrm>
          <a:prstGeom prst="rect">
            <a:avLst/>
          </a:prstGeom>
          <a:noFill/>
          <a:ln>
            <a:noFill/>
          </a:ln>
        </p:spPr>
        <p:txBody>
          <a:bodyPr lIns="91425" tIns="45700" rIns="91425" bIns="45700" anchor="t" anchorCtr="0">
            <a:noAutofit/>
          </a:bodyPr>
          <a:lstStyle/>
          <a:p>
            <a:pPr lvl="0" rtl="0">
              <a:spcBef>
                <a:spcPts val="0"/>
              </a:spcBef>
              <a:buNone/>
            </a:pPr>
            <a:r>
              <a:rPr lang="en-US" sz="2800" dirty="0">
                <a:solidFill>
                  <a:schemeClr val="dk1"/>
                </a:solidFill>
                <a:latin typeface="Calibri"/>
                <a:ea typeface="Calibri"/>
                <a:cs typeface="Calibri"/>
                <a:sym typeface="Calibri"/>
              </a:rPr>
              <a:t>Message Body</a:t>
            </a:r>
          </a:p>
          <a:p>
            <a:pPr lvl="0" rtl="0">
              <a:spcBef>
                <a:spcPts val="0"/>
              </a:spcBef>
              <a:buNone/>
            </a:pPr>
            <a:r>
              <a:rPr lang="en-US" sz="1800" dirty="0">
                <a:solidFill>
                  <a:schemeClr val="dk1"/>
                </a:solidFill>
                <a:latin typeface="Calibri"/>
                <a:ea typeface="Calibri"/>
                <a:cs typeface="Calibri"/>
                <a:sym typeface="Calibri"/>
              </a:rPr>
              <a:t>How do you say your message?</a:t>
            </a:r>
          </a:p>
          <a:p>
            <a:pPr lvl="0" rtl="0">
              <a:spcBef>
                <a:spcPts val="0"/>
              </a:spcBef>
              <a:buNone/>
            </a:pPr>
            <a:endParaRPr sz="2800" dirty="0">
              <a:solidFill>
                <a:schemeClr val="dk1"/>
              </a:solidFill>
              <a:latin typeface="Calibri"/>
              <a:ea typeface="Calibri"/>
              <a:cs typeface="Calibri"/>
              <a:sym typeface="Calibri"/>
            </a:endParaRPr>
          </a:p>
        </p:txBody>
      </p:sp>
      <p:sp>
        <p:nvSpPr>
          <p:cNvPr id="148" name="Shape 148"/>
          <p:cNvSpPr txBox="1"/>
          <p:nvPr/>
        </p:nvSpPr>
        <p:spPr>
          <a:xfrm>
            <a:off x="5230411" y="2821970"/>
            <a:ext cx="3405900" cy="3215700"/>
          </a:xfrm>
          <a:prstGeom prst="rect">
            <a:avLst/>
          </a:prstGeom>
          <a:noFill/>
          <a:ln>
            <a:noFill/>
          </a:ln>
        </p:spPr>
        <p:txBody>
          <a:bodyPr lIns="91425" tIns="91425" rIns="91425" bIns="91425" anchor="t" anchorCtr="0">
            <a:noAutofit/>
          </a:bodyPr>
          <a:lstStyle/>
          <a:p>
            <a:pPr lvl="0" rtl="0">
              <a:spcBef>
                <a:spcPts val="0"/>
              </a:spcBef>
              <a:buClr>
                <a:schemeClr val="dk1"/>
              </a:buClr>
              <a:buSzPct val="61111"/>
              <a:buFont typeface="Arial"/>
              <a:buNone/>
            </a:pPr>
            <a:r>
              <a:rPr lang="en-US" sz="1800" dirty="0">
                <a:solidFill>
                  <a:schemeClr val="dk1"/>
                </a:solidFill>
                <a:latin typeface="Calibri"/>
                <a:ea typeface="Calibri"/>
                <a:cs typeface="Calibri"/>
                <a:sym typeface="Calibri"/>
              </a:rPr>
              <a:t>Use the below tactics to save their time and, ultimately, yours.</a:t>
            </a:r>
          </a:p>
          <a:p>
            <a:pPr marL="457200" lvl="0" indent="-342900" rtl="0">
              <a:spcBef>
                <a:spcPts val="0"/>
              </a:spcBef>
              <a:buClr>
                <a:schemeClr val="dk1"/>
              </a:buClr>
              <a:buSzPct val="100000"/>
              <a:buFont typeface="Calibri"/>
              <a:buChar char="●"/>
            </a:pPr>
            <a:r>
              <a:rPr lang="en-US" sz="1800" dirty="0">
                <a:solidFill>
                  <a:schemeClr val="dk1"/>
                </a:solidFill>
                <a:latin typeface="Calibri"/>
                <a:ea typeface="Calibri"/>
                <a:cs typeface="Calibri"/>
                <a:sym typeface="Calibri"/>
              </a:rPr>
              <a:t>Brief, bulleted lists</a:t>
            </a:r>
          </a:p>
          <a:p>
            <a:pPr marL="457200" lvl="0" indent="-342900" rtl="0">
              <a:spcBef>
                <a:spcPts val="0"/>
              </a:spcBef>
              <a:buClr>
                <a:schemeClr val="dk1"/>
              </a:buClr>
              <a:buSzPct val="100000"/>
              <a:buFont typeface="Calibri"/>
              <a:buChar char="●"/>
            </a:pPr>
            <a:r>
              <a:rPr lang="en-US" sz="1800" dirty="0">
                <a:solidFill>
                  <a:schemeClr val="dk1"/>
                </a:solidFill>
                <a:latin typeface="Calibri"/>
                <a:ea typeface="Calibri"/>
                <a:cs typeface="Calibri"/>
                <a:sym typeface="Calibri"/>
              </a:rPr>
              <a:t>Use consistent visual style, with </a:t>
            </a:r>
            <a:r>
              <a:rPr lang="en-US" sz="1800" i="1" dirty="0">
                <a:solidFill>
                  <a:schemeClr val="dk1"/>
                </a:solidFill>
                <a:latin typeface="Calibri"/>
                <a:ea typeface="Calibri"/>
                <a:cs typeface="Calibri"/>
                <a:sym typeface="Calibri"/>
              </a:rPr>
              <a:t>emphasis</a:t>
            </a:r>
            <a:r>
              <a:rPr lang="en-US" sz="1800" dirty="0">
                <a:solidFill>
                  <a:schemeClr val="dk1"/>
                </a:solidFill>
                <a:latin typeface="Calibri"/>
                <a:ea typeface="Calibri"/>
                <a:cs typeface="Calibri"/>
                <a:sym typeface="Calibri"/>
              </a:rPr>
              <a:t> or YELLING</a:t>
            </a:r>
          </a:p>
          <a:p>
            <a:pPr marL="457200" lvl="0" indent="-342900" rtl="0">
              <a:spcBef>
                <a:spcPts val="0"/>
              </a:spcBef>
              <a:buClr>
                <a:schemeClr val="dk1"/>
              </a:buClr>
              <a:buSzPct val="100000"/>
              <a:buFont typeface="Calibri"/>
              <a:buChar char="●"/>
            </a:pPr>
            <a:r>
              <a:rPr lang="en-US" sz="1800" dirty="0">
                <a:solidFill>
                  <a:schemeClr val="dk1"/>
                </a:solidFill>
                <a:latin typeface="Calibri"/>
                <a:ea typeface="Calibri"/>
                <a:cs typeface="Calibri"/>
                <a:sym typeface="Calibri"/>
              </a:rPr>
              <a:t>“Great meeting, </a:t>
            </a:r>
            <a:r>
              <a:rPr lang="en-US" sz="1800" dirty="0" err="1">
                <a:solidFill>
                  <a:schemeClr val="dk1"/>
                </a:solidFill>
                <a:latin typeface="Calibri"/>
                <a:ea typeface="Calibri"/>
                <a:cs typeface="Calibri"/>
                <a:sym typeface="Calibri"/>
              </a:rPr>
              <a:t>haha</a:t>
            </a:r>
            <a:r>
              <a:rPr lang="en-US" sz="1800" dirty="0">
                <a:solidFill>
                  <a:schemeClr val="dk1"/>
                </a:solidFill>
                <a:latin typeface="Calibri"/>
                <a:ea typeface="Calibri"/>
                <a:cs typeface="Calibri"/>
                <a:sym typeface="Calibri"/>
              </a:rPr>
              <a:t>!”</a:t>
            </a:r>
          </a:p>
          <a:p>
            <a:pPr marL="457200" lvl="0" indent="-342900" rtl="0">
              <a:spcBef>
                <a:spcPts val="0"/>
              </a:spcBef>
              <a:buClr>
                <a:schemeClr val="dk1"/>
              </a:buClr>
              <a:buSzPct val="100000"/>
              <a:buFont typeface="Calibri"/>
              <a:buChar char="●"/>
            </a:pPr>
            <a:r>
              <a:rPr lang="en-US" sz="1800" dirty="0">
                <a:solidFill>
                  <a:schemeClr val="dk1"/>
                </a:solidFill>
                <a:latin typeface="Calibri"/>
                <a:ea typeface="Calibri"/>
                <a:cs typeface="Calibri"/>
                <a:sym typeface="Calibri"/>
              </a:rPr>
              <a:t>Invest </a:t>
            </a:r>
            <a:r>
              <a:rPr lang="en-US" sz="1800" dirty="0" err="1" smtClean="0">
                <a:solidFill>
                  <a:schemeClr val="dk1"/>
                </a:solidFill>
                <a:latin typeface="Calibri"/>
                <a:ea typeface="Calibri"/>
                <a:cs typeface="Calibri"/>
                <a:sym typeface="Calibri"/>
              </a:rPr>
              <a:t>tim</a:t>
            </a:r>
            <a:r>
              <a:rPr lang="en-US" sz="1800" dirty="0" smtClean="0">
                <a:solidFill>
                  <a:schemeClr val="dk1"/>
                </a:solidFill>
                <a:latin typeface="Calibri"/>
                <a:ea typeface="Calibri"/>
                <a:cs typeface="Calibri"/>
                <a:sym typeface="Calibri"/>
              </a:rPr>
              <a:t> </a:t>
            </a:r>
            <a:r>
              <a:rPr lang="en-US" sz="1800" dirty="0">
                <a:solidFill>
                  <a:schemeClr val="dk1"/>
                </a:solidFill>
                <a:latin typeface="Calibri"/>
                <a:ea typeface="Calibri"/>
                <a:cs typeface="Calibri"/>
                <a:sym typeface="Calibri"/>
              </a:rPr>
              <a:t>for important or large audiences</a:t>
            </a:r>
          </a:p>
          <a:p>
            <a:pPr marL="457200" lvl="0" indent="-342900" rtl="0">
              <a:spcBef>
                <a:spcPts val="0"/>
              </a:spcBef>
              <a:buClr>
                <a:schemeClr val="dk1"/>
              </a:buClr>
              <a:buSzPct val="100000"/>
              <a:buFont typeface="Calibri"/>
              <a:buChar char="●"/>
            </a:pPr>
            <a:r>
              <a:rPr lang="en-US" sz="1800" strike="sngStrike" dirty="0">
                <a:solidFill>
                  <a:schemeClr val="dk1"/>
                </a:solidFill>
                <a:latin typeface="Calibri"/>
                <a:ea typeface="Calibri"/>
                <a:cs typeface="Calibri"/>
                <a:sym typeface="Calibri"/>
              </a:rPr>
              <a:t>I just wanted to say, I think that we should</a:t>
            </a:r>
            <a:r>
              <a:rPr lang="en-US" sz="1800" dirty="0">
                <a:solidFill>
                  <a:schemeClr val="dk1"/>
                </a:solidFill>
                <a:latin typeface="Calibri"/>
                <a:ea typeface="Calibri"/>
                <a:cs typeface="Calibri"/>
                <a:sym typeface="Calibri"/>
              </a:rPr>
              <a:t> Trim the fat and be direct.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animEffect transition="in" filter="fade">
                                      <p:cBhvr>
                                        <p:cTn id="7" dur="1000"/>
                                        <p:tgtEl>
                                          <p:spTgt spid="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
                                            <p:txEl>
                                              <p:pRg st="1" end="1"/>
                                            </p:txEl>
                                          </p:spTgt>
                                        </p:tgtEl>
                                        <p:attrNameLst>
                                          <p:attrName>style.visibility</p:attrName>
                                        </p:attrNameLst>
                                      </p:cBhvr>
                                      <p:to>
                                        <p:strVal val="visible"/>
                                      </p:to>
                                    </p:set>
                                    <p:animEffect transition="in" filter="fade">
                                      <p:cBhvr>
                                        <p:cTn id="12" dur="1000"/>
                                        <p:tgtEl>
                                          <p:spTgt spid="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
                                            <p:txEl>
                                              <p:pRg st="2" end="2"/>
                                            </p:txEl>
                                          </p:spTgt>
                                        </p:tgtEl>
                                        <p:attrNameLst>
                                          <p:attrName>style.visibility</p:attrName>
                                        </p:attrNameLst>
                                      </p:cBhvr>
                                      <p:to>
                                        <p:strVal val="visible"/>
                                      </p:to>
                                    </p:set>
                                    <p:animEffect transition="in" filter="fade">
                                      <p:cBhvr>
                                        <p:cTn id="17" dur="1000"/>
                                        <p:tgtEl>
                                          <p:spTgt spid="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8">
                                            <p:txEl>
                                              <p:pRg st="3" end="3"/>
                                            </p:txEl>
                                          </p:spTgt>
                                        </p:tgtEl>
                                        <p:attrNameLst>
                                          <p:attrName>style.visibility</p:attrName>
                                        </p:attrNameLst>
                                      </p:cBhvr>
                                      <p:to>
                                        <p:strVal val="visible"/>
                                      </p:to>
                                    </p:set>
                                    <p:animEffect transition="in" filter="fade">
                                      <p:cBhvr>
                                        <p:cTn id="22" dur="1000"/>
                                        <p:tgtEl>
                                          <p:spTgt spid="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8">
                                            <p:txEl>
                                              <p:pRg st="4" end="4"/>
                                            </p:txEl>
                                          </p:spTgt>
                                        </p:tgtEl>
                                        <p:attrNameLst>
                                          <p:attrName>style.visibility</p:attrName>
                                        </p:attrNameLst>
                                      </p:cBhvr>
                                      <p:to>
                                        <p:strVal val="visible"/>
                                      </p:to>
                                    </p:set>
                                    <p:animEffect transition="in" filter="fade">
                                      <p:cBhvr>
                                        <p:cTn id="27" dur="1000"/>
                                        <p:tgtEl>
                                          <p:spTgt spid="1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8">
                                            <p:txEl>
                                              <p:pRg st="5" end="5"/>
                                            </p:txEl>
                                          </p:spTgt>
                                        </p:tgtEl>
                                        <p:attrNameLst>
                                          <p:attrName>style.visibility</p:attrName>
                                        </p:attrNameLst>
                                      </p:cBhvr>
                                      <p:to>
                                        <p:strVal val="visible"/>
                                      </p:to>
                                    </p:set>
                                    <p:animEffect transition="in" filter="fade">
                                      <p:cBhvr>
                                        <p:cTn id="32" dur="1000"/>
                                        <p:tgtEl>
                                          <p:spTgt spid="14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Shape 153"/>
          <p:cNvPicPr preferRelativeResize="0"/>
          <p:nvPr/>
        </p:nvPicPr>
        <p:blipFill rotWithShape="1">
          <a:blip r:embed="rId3">
            <a:alphaModFix/>
          </a:blip>
          <a:srcRect/>
          <a:stretch/>
        </p:blipFill>
        <p:spPr>
          <a:xfrm>
            <a:off x="6149892" y="6287876"/>
            <a:ext cx="2747699" cy="434699"/>
          </a:xfrm>
          <a:prstGeom prst="rect">
            <a:avLst/>
          </a:prstGeom>
          <a:noFill/>
          <a:ln>
            <a:noFill/>
          </a:ln>
        </p:spPr>
      </p:pic>
      <p:sp>
        <p:nvSpPr>
          <p:cNvPr id="154" name="Shape 154"/>
          <p:cNvSpPr txBox="1"/>
          <p:nvPr/>
        </p:nvSpPr>
        <p:spPr>
          <a:xfrm>
            <a:off x="677775" y="1851175"/>
            <a:ext cx="3405600" cy="4086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800" dirty="0">
                <a:latin typeface="Calibri"/>
                <a:ea typeface="Calibri"/>
                <a:cs typeface="Calibri"/>
                <a:sym typeface="Calibri"/>
              </a:rPr>
              <a:t>Subjects</a:t>
            </a:r>
          </a:p>
          <a:p>
            <a:pPr marL="0" marR="0" lvl="0" indent="0" algn="l" rtl="0">
              <a:lnSpc>
                <a:spcPct val="100000"/>
              </a:lnSpc>
              <a:spcBef>
                <a:spcPts val="0"/>
              </a:spcBef>
              <a:spcAft>
                <a:spcPts val="0"/>
              </a:spcAft>
              <a:buNone/>
            </a:pPr>
            <a:r>
              <a:rPr lang="en-US" sz="1800" dirty="0">
                <a:latin typeface="Calibri"/>
                <a:ea typeface="Calibri"/>
                <a:cs typeface="Calibri"/>
                <a:sym typeface="Calibri"/>
              </a:rPr>
              <a:t>What is the message about?</a:t>
            </a:r>
          </a:p>
          <a:p>
            <a:pPr marR="0" lvl="0" algn="l" rtl="0">
              <a:lnSpc>
                <a:spcPct val="100000"/>
              </a:lnSpc>
              <a:spcBef>
                <a:spcPts val="0"/>
              </a:spcBef>
              <a:spcAft>
                <a:spcPts val="0"/>
              </a:spcAft>
              <a:buNone/>
            </a:pPr>
            <a:endParaRPr sz="2800"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ct val="100000"/>
              <a:buFont typeface="Calibri"/>
              <a:buChar char="●"/>
            </a:pPr>
            <a:r>
              <a:rPr lang="en-US" sz="1800" dirty="0">
                <a:solidFill>
                  <a:schemeClr val="dk1"/>
                </a:solidFill>
                <a:latin typeface="Calibri"/>
                <a:ea typeface="Calibri"/>
                <a:cs typeface="Calibri"/>
                <a:sym typeface="Calibri"/>
              </a:rPr>
              <a:t>Denote a </a:t>
            </a:r>
            <a:r>
              <a:rPr lang="en-US" sz="1800" dirty="0" smtClean="0">
                <a:solidFill>
                  <a:schemeClr val="dk1"/>
                </a:solidFill>
                <a:latin typeface="Calibri"/>
                <a:ea typeface="Calibri"/>
                <a:cs typeface="Calibri"/>
                <a:sym typeface="Calibri"/>
              </a:rPr>
              <a:t>specific topic</a:t>
            </a:r>
            <a:endParaRPr lang="en-US" sz="1800"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ct val="100000"/>
              <a:buFont typeface="Calibri"/>
              <a:buChar char="●"/>
            </a:pPr>
            <a:r>
              <a:rPr lang="en-US" sz="1800" dirty="0">
                <a:solidFill>
                  <a:schemeClr val="dk1"/>
                </a:solidFill>
                <a:latin typeface="Calibri"/>
                <a:ea typeface="Calibri"/>
                <a:cs typeface="Calibri"/>
                <a:sym typeface="Calibri"/>
              </a:rPr>
              <a:t>One topic per chain</a:t>
            </a:r>
          </a:p>
          <a:p>
            <a:pPr marL="457200" marR="0" lvl="0" indent="-342900" algn="l" rtl="0">
              <a:lnSpc>
                <a:spcPct val="100000"/>
              </a:lnSpc>
              <a:spcBef>
                <a:spcPts val="0"/>
              </a:spcBef>
              <a:spcAft>
                <a:spcPts val="0"/>
              </a:spcAft>
              <a:buClr>
                <a:schemeClr val="dk1"/>
              </a:buClr>
              <a:buSzPct val="100000"/>
              <a:buFont typeface="Calibri"/>
              <a:buChar char="●"/>
            </a:pPr>
            <a:r>
              <a:rPr lang="en-US" sz="1800" dirty="0">
                <a:solidFill>
                  <a:schemeClr val="dk1"/>
                </a:solidFill>
                <a:latin typeface="Calibri"/>
                <a:ea typeface="Calibri"/>
                <a:cs typeface="Calibri"/>
                <a:sym typeface="Calibri"/>
              </a:rPr>
              <a:t>Grabs attention</a:t>
            </a:r>
          </a:p>
          <a:p>
            <a:pPr marL="457200" marR="0" lvl="0" indent="-342900" algn="l" rtl="0">
              <a:lnSpc>
                <a:spcPct val="100000"/>
              </a:lnSpc>
              <a:spcBef>
                <a:spcPts val="0"/>
              </a:spcBef>
              <a:spcAft>
                <a:spcPts val="0"/>
              </a:spcAft>
              <a:buClr>
                <a:schemeClr val="dk1"/>
              </a:buClr>
              <a:buSzPct val="100000"/>
              <a:buFont typeface="Calibri"/>
              <a:buChar char="●"/>
            </a:pPr>
            <a:r>
              <a:rPr lang="en-US" sz="1800" dirty="0">
                <a:solidFill>
                  <a:schemeClr val="dk1"/>
                </a:solidFill>
                <a:latin typeface="Calibri"/>
                <a:ea typeface="Calibri"/>
                <a:cs typeface="Calibri"/>
                <a:sym typeface="Calibri"/>
              </a:rPr>
              <a:t>Occasionally visible to others</a:t>
            </a:r>
          </a:p>
          <a:p>
            <a:pPr marR="0" lvl="0" algn="l" rtl="0">
              <a:lnSpc>
                <a:spcPct val="100000"/>
              </a:lnSpc>
              <a:spcBef>
                <a:spcPts val="0"/>
              </a:spcBef>
              <a:spcAft>
                <a:spcPts val="0"/>
              </a:spcAft>
              <a:buNone/>
            </a:pPr>
            <a:endParaRPr sz="1800" dirty="0">
              <a:solidFill>
                <a:schemeClr val="dk1"/>
              </a:solidFill>
              <a:latin typeface="Calibri"/>
              <a:ea typeface="Calibri"/>
              <a:cs typeface="Calibri"/>
              <a:sym typeface="Calibri"/>
            </a:endParaRPr>
          </a:p>
          <a:p>
            <a:pPr marR="0" algn="l" rtl="0">
              <a:lnSpc>
                <a:spcPct val="100000"/>
              </a:lnSpc>
              <a:spcBef>
                <a:spcPts val="0"/>
              </a:spcBef>
              <a:spcAft>
                <a:spcPts val="0"/>
              </a:spcAft>
              <a:buNone/>
            </a:pPr>
            <a:r>
              <a:rPr lang="en-US" sz="1800" dirty="0">
                <a:solidFill>
                  <a:schemeClr val="dk1"/>
                </a:solidFill>
                <a:latin typeface="Calibri"/>
                <a:ea typeface="Calibri"/>
                <a:cs typeface="Calibri"/>
                <a:sym typeface="Calibri"/>
              </a:rPr>
              <a:t>Conversation View</a:t>
            </a:r>
          </a:p>
          <a:p>
            <a:pPr marL="457200" marR="0" lvl="0" indent="-342900" algn="l" rtl="0">
              <a:lnSpc>
                <a:spcPct val="100000"/>
              </a:lnSpc>
              <a:spcBef>
                <a:spcPts val="0"/>
              </a:spcBef>
              <a:spcAft>
                <a:spcPts val="0"/>
              </a:spcAft>
              <a:buClr>
                <a:schemeClr val="dk1"/>
              </a:buClr>
              <a:buSzPct val="100000"/>
              <a:buFont typeface="Calibri"/>
              <a:buChar char="●"/>
            </a:pPr>
            <a:r>
              <a:rPr lang="en-US" sz="1800" dirty="0">
                <a:solidFill>
                  <a:schemeClr val="dk1"/>
                </a:solidFill>
                <a:latin typeface="Calibri"/>
                <a:ea typeface="Calibri"/>
                <a:cs typeface="Calibri"/>
                <a:sym typeface="Calibri"/>
              </a:rPr>
              <a:t>Consolidates multiple messages on the same topic</a:t>
            </a:r>
          </a:p>
          <a:p>
            <a:pPr marL="457200" marR="0" lvl="0" indent="-342900" algn="l" rtl="0">
              <a:lnSpc>
                <a:spcPct val="100000"/>
              </a:lnSpc>
              <a:spcBef>
                <a:spcPts val="0"/>
              </a:spcBef>
              <a:spcAft>
                <a:spcPts val="0"/>
              </a:spcAft>
              <a:buClr>
                <a:schemeClr val="dk1"/>
              </a:buClr>
              <a:buSzPct val="100000"/>
              <a:buFont typeface="Calibri"/>
              <a:buChar char="●"/>
            </a:pPr>
            <a:r>
              <a:rPr lang="en-US" sz="1800" dirty="0">
                <a:solidFill>
                  <a:schemeClr val="dk1"/>
                </a:solidFill>
                <a:latin typeface="Calibri"/>
                <a:ea typeface="Calibri"/>
                <a:cs typeface="Calibri"/>
                <a:sym typeface="Calibri"/>
              </a:rPr>
              <a:t>Splits when </a:t>
            </a:r>
            <a:r>
              <a:rPr lang="en-US" sz="1800" dirty="0" smtClean="0">
                <a:solidFill>
                  <a:schemeClr val="dk1"/>
                </a:solidFill>
                <a:latin typeface="Calibri"/>
                <a:ea typeface="Calibri"/>
                <a:cs typeface="Calibri"/>
                <a:sym typeface="Calibri"/>
              </a:rPr>
              <a:t>subject </a:t>
            </a:r>
            <a:r>
              <a:rPr lang="en-US" sz="1800" dirty="0">
                <a:solidFill>
                  <a:schemeClr val="dk1"/>
                </a:solidFill>
                <a:latin typeface="Calibri"/>
                <a:ea typeface="Calibri"/>
                <a:cs typeface="Calibri"/>
                <a:sym typeface="Calibri"/>
              </a:rPr>
              <a:t>line changes (except RE: &amp; FWD:)</a:t>
            </a:r>
          </a:p>
        </p:txBody>
      </p:sp>
      <p:sp>
        <p:nvSpPr>
          <p:cNvPr id="155" name="Shape 155"/>
          <p:cNvSpPr/>
          <p:nvPr/>
        </p:nvSpPr>
        <p:spPr>
          <a:xfrm>
            <a:off x="0" y="852875"/>
            <a:ext cx="9144000" cy="742800"/>
          </a:xfrm>
          <a:prstGeom prst="rect">
            <a:avLst/>
          </a:prstGeom>
          <a:solidFill>
            <a:srgbClr val="92D050"/>
          </a:solidFill>
          <a:ln>
            <a:noFill/>
          </a:ln>
        </p:spPr>
        <p:txBody>
          <a:bodyPr lIns="91425" tIns="45700" rIns="91425" bIns="45700" anchor="ctr" anchorCtr="0">
            <a:noAutofit/>
          </a:bodyPr>
          <a:lstStyle/>
          <a:p>
            <a:pPr lvl="0" algn="ctr" rtl="0">
              <a:spcBef>
                <a:spcPts val="0"/>
              </a:spcBef>
              <a:buSzPct val="25000"/>
              <a:buNone/>
            </a:pPr>
            <a:r>
              <a:rPr lang="en-US" sz="2800">
                <a:solidFill>
                  <a:srgbClr val="FFFFFF"/>
                </a:solidFill>
                <a:latin typeface="Calibri"/>
                <a:ea typeface="Calibri"/>
                <a:cs typeface="Calibri"/>
                <a:sym typeface="Calibri"/>
              </a:rPr>
              <a:t>Email Etiquette</a:t>
            </a:r>
          </a:p>
        </p:txBody>
      </p:sp>
      <p:sp>
        <p:nvSpPr>
          <p:cNvPr id="156" name="Shape 156"/>
          <p:cNvSpPr/>
          <p:nvPr/>
        </p:nvSpPr>
        <p:spPr>
          <a:xfrm>
            <a:off x="5370489" y="1851164"/>
            <a:ext cx="3405900" cy="6984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214312" marR="0" lvl="0" indent="-128587" algn="l" rtl="0">
              <a:spcBef>
                <a:spcPts val="0"/>
              </a:spcBef>
              <a:buClr>
                <a:schemeClr val="dk1"/>
              </a:buClr>
              <a:buFont typeface="Arial"/>
              <a:buNone/>
            </a:pPr>
            <a:endParaRPr sz="1350" b="0" i="0" u="none" strike="noStrike" cap="none" baseline="0">
              <a:solidFill>
                <a:schemeClr val="dk1"/>
              </a:solidFill>
              <a:latin typeface="Calibri"/>
              <a:ea typeface="Calibri"/>
              <a:cs typeface="Calibri"/>
              <a:sym typeface="Calibri"/>
            </a:endParaRPr>
          </a:p>
          <a:p>
            <a:pPr marL="257175" marR="0" lvl="0" indent="-207137" algn="l" rtl="0">
              <a:spcBef>
                <a:spcPts val="0"/>
              </a:spcBef>
              <a:buClr>
                <a:schemeClr val="dk1"/>
              </a:buClr>
              <a:buFont typeface="Arial"/>
              <a:buNone/>
            </a:pPr>
            <a:endParaRPr sz="788" b="0" i="0" u="none" strike="noStrike" cap="none" baseline="0">
              <a:solidFill>
                <a:schemeClr val="dk1"/>
              </a:solidFill>
              <a:latin typeface="Calibri"/>
              <a:ea typeface="Calibri"/>
              <a:cs typeface="Calibri"/>
              <a:sym typeface="Calibri"/>
            </a:endParaRPr>
          </a:p>
        </p:txBody>
      </p:sp>
      <p:pic>
        <p:nvPicPr>
          <p:cNvPr id="157" name="Shape 157"/>
          <p:cNvPicPr preferRelativeResize="0"/>
          <p:nvPr/>
        </p:nvPicPr>
        <p:blipFill>
          <a:blip r:embed="rId4">
            <a:alphaModFix/>
          </a:blip>
          <a:stretch>
            <a:fillRect/>
          </a:stretch>
        </p:blipFill>
        <p:spPr>
          <a:xfrm>
            <a:off x="5190560" y="1898625"/>
            <a:ext cx="2946089" cy="40862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p:nvPr/>
        </p:nvSpPr>
        <p:spPr>
          <a:xfrm>
            <a:off x="674450" y="1851175"/>
            <a:ext cx="3405900" cy="89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800" dirty="0">
                <a:latin typeface="Calibri"/>
                <a:ea typeface="Calibri"/>
                <a:cs typeface="Calibri"/>
                <a:sym typeface="Calibri"/>
              </a:rPr>
              <a:t>Subjects</a:t>
            </a:r>
          </a:p>
          <a:p>
            <a:pPr marL="0" marR="0" lvl="0" indent="0" algn="l" rtl="0">
              <a:lnSpc>
                <a:spcPct val="100000"/>
              </a:lnSpc>
              <a:spcBef>
                <a:spcPts val="0"/>
              </a:spcBef>
              <a:spcAft>
                <a:spcPts val="0"/>
              </a:spcAft>
              <a:buNone/>
            </a:pPr>
            <a:r>
              <a:rPr lang="en-US" sz="1800" dirty="0">
                <a:latin typeface="Calibri"/>
                <a:ea typeface="Calibri"/>
                <a:cs typeface="Calibri"/>
                <a:sym typeface="Calibri"/>
              </a:rPr>
              <a:t>What is the message about?</a:t>
            </a:r>
          </a:p>
          <a:p>
            <a:pPr marL="0" marR="0" lvl="0" indent="0" algn="l" rtl="0">
              <a:lnSpc>
                <a:spcPct val="100000"/>
              </a:lnSpc>
              <a:spcBef>
                <a:spcPts val="0"/>
              </a:spcBef>
              <a:spcAft>
                <a:spcPts val="0"/>
              </a:spcAft>
              <a:buNone/>
            </a:pPr>
            <a:endParaRPr sz="2800" dirty="0">
              <a:latin typeface="Calibri"/>
              <a:ea typeface="Calibri"/>
              <a:cs typeface="Calibri"/>
              <a:sym typeface="Calibri"/>
            </a:endParaRPr>
          </a:p>
        </p:txBody>
      </p:sp>
      <p:pic>
        <p:nvPicPr>
          <p:cNvPr id="163" name="Shape 163"/>
          <p:cNvPicPr preferRelativeResize="0"/>
          <p:nvPr/>
        </p:nvPicPr>
        <p:blipFill rotWithShape="1">
          <a:blip r:embed="rId3">
            <a:alphaModFix/>
          </a:blip>
          <a:srcRect/>
          <a:stretch/>
        </p:blipFill>
        <p:spPr>
          <a:xfrm>
            <a:off x="6149892" y="6287876"/>
            <a:ext cx="2747699" cy="434699"/>
          </a:xfrm>
          <a:prstGeom prst="rect">
            <a:avLst/>
          </a:prstGeom>
          <a:noFill/>
          <a:ln>
            <a:noFill/>
          </a:ln>
        </p:spPr>
      </p:pic>
      <p:sp>
        <p:nvSpPr>
          <p:cNvPr id="164" name="Shape 164"/>
          <p:cNvSpPr/>
          <p:nvPr/>
        </p:nvSpPr>
        <p:spPr>
          <a:xfrm>
            <a:off x="0" y="852875"/>
            <a:ext cx="9144000" cy="742800"/>
          </a:xfrm>
          <a:prstGeom prst="rect">
            <a:avLst/>
          </a:prstGeom>
          <a:solidFill>
            <a:srgbClr val="92D050"/>
          </a:solidFill>
          <a:ln>
            <a:noFill/>
          </a:ln>
        </p:spPr>
        <p:txBody>
          <a:bodyPr lIns="91425" tIns="45700" rIns="91425" bIns="45700" anchor="ctr" anchorCtr="0">
            <a:noAutofit/>
          </a:bodyPr>
          <a:lstStyle/>
          <a:p>
            <a:pPr lvl="0" algn="ctr" rtl="0">
              <a:spcBef>
                <a:spcPts val="0"/>
              </a:spcBef>
              <a:buSzPct val="25000"/>
              <a:buNone/>
            </a:pPr>
            <a:r>
              <a:rPr lang="en-US" sz="2800">
                <a:solidFill>
                  <a:srgbClr val="FFFFFF"/>
                </a:solidFill>
                <a:latin typeface="Calibri"/>
                <a:ea typeface="Calibri"/>
                <a:cs typeface="Calibri"/>
                <a:sym typeface="Calibri"/>
              </a:rPr>
              <a:t>Email Etiquette</a:t>
            </a:r>
          </a:p>
        </p:txBody>
      </p:sp>
      <p:sp>
        <p:nvSpPr>
          <p:cNvPr id="165" name="Shape 165"/>
          <p:cNvSpPr/>
          <p:nvPr/>
        </p:nvSpPr>
        <p:spPr>
          <a:xfrm>
            <a:off x="5370489" y="1851164"/>
            <a:ext cx="3405900" cy="6984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214312" marR="0" lvl="0" indent="-128587" algn="l" rtl="0">
              <a:spcBef>
                <a:spcPts val="0"/>
              </a:spcBef>
              <a:buClr>
                <a:schemeClr val="dk1"/>
              </a:buClr>
              <a:buFont typeface="Arial"/>
              <a:buNone/>
            </a:pPr>
            <a:endParaRPr sz="1350" b="0" i="0" u="none" strike="noStrike" cap="none" baseline="0">
              <a:solidFill>
                <a:schemeClr val="dk1"/>
              </a:solidFill>
              <a:latin typeface="Calibri"/>
              <a:ea typeface="Calibri"/>
              <a:cs typeface="Calibri"/>
              <a:sym typeface="Calibri"/>
            </a:endParaRPr>
          </a:p>
          <a:p>
            <a:pPr marL="257175" marR="0" lvl="0" indent="-207137" algn="l" rtl="0">
              <a:spcBef>
                <a:spcPts val="0"/>
              </a:spcBef>
              <a:buClr>
                <a:schemeClr val="dk1"/>
              </a:buClr>
              <a:buFont typeface="Arial"/>
              <a:buNone/>
            </a:pPr>
            <a:endParaRPr sz="788" b="0" i="0" u="none" strike="noStrike" cap="none" baseline="0">
              <a:solidFill>
                <a:schemeClr val="dk1"/>
              </a:solidFill>
              <a:latin typeface="Calibri"/>
              <a:ea typeface="Calibri"/>
              <a:cs typeface="Calibri"/>
              <a:sym typeface="Calibri"/>
            </a:endParaRPr>
          </a:p>
        </p:txBody>
      </p:sp>
      <p:pic>
        <p:nvPicPr>
          <p:cNvPr id="166" name="Shape 166"/>
          <p:cNvPicPr preferRelativeResize="0"/>
          <p:nvPr/>
        </p:nvPicPr>
        <p:blipFill>
          <a:blip r:embed="rId4">
            <a:alphaModFix/>
          </a:blip>
          <a:stretch>
            <a:fillRect/>
          </a:stretch>
        </p:blipFill>
        <p:spPr>
          <a:xfrm>
            <a:off x="5190560" y="1898625"/>
            <a:ext cx="2946089" cy="4086299"/>
          </a:xfrm>
          <a:prstGeom prst="rect">
            <a:avLst/>
          </a:prstGeom>
          <a:noFill/>
          <a:ln>
            <a:noFill/>
          </a:ln>
        </p:spPr>
      </p:pic>
      <p:sp>
        <p:nvSpPr>
          <p:cNvPr id="167" name="Shape 167"/>
          <p:cNvSpPr txBox="1"/>
          <p:nvPr/>
        </p:nvSpPr>
        <p:spPr>
          <a:xfrm>
            <a:off x="674450" y="2893593"/>
            <a:ext cx="3405900" cy="2312399"/>
          </a:xfrm>
          <a:prstGeom prst="rect">
            <a:avLst/>
          </a:prstGeom>
          <a:noFill/>
          <a:ln>
            <a:noFill/>
          </a:ln>
        </p:spPr>
        <p:txBody>
          <a:bodyPr lIns="91425" tIns="91425" rIns="91425" bIns="91425" anchor="t" anchorCtr="0">
            <a:noAutofit/>
          </a:bodyPr>
          <a:lstStyle/>
          <a:p>
            <a:pPr lvl="0" rtl="0">
              <a:spcBef>
                <a:spcPts val="0"/>
              </a:spcBef>
              <a:buClr>
                <a:schemeClr val="dk1"/>
              </a:buClr>
              <a:buSzPct val="61111"/>
              <a:buFont typeface="Arial"/>
              <a:buNone/>
            </a:pPr>
            <a:r>
              <a:rPr lang="en-US" sz="1800" dirty="0">
                <a:solidFill>
                  <a:schemeClr val="dk1"/>
                </a:solidFill>
                <a:latin typeface="Calibri"/>
                <a:ea typeface="Calibri"/>
                <a:cs typeface="Calibri"/>
                <a:sym typeface="Calibri"/>
              </a:rPr>
              <a:t>Bad Subject: Lunch</a:t>
            </a:r>
          </a:p>
          <a:p>
            <a:pPr lvl="0" rtl="0">
              <a:spcBef>
                <a:spcPts val="0"/>
              </a:spcBef>
              <a:buClr>
                <a:schemeClr val="dk1"/>
              </a:buClr>
              <a:buFont typeface="Arial"/>
              <a:buNone/>
            </a:pPr>
            <a:endParaRPr sz="1800" dirty="0">
              <a:solidFill>
                <a:schemeClr val="dk1"/>
              </a:solidFill>
              <a:latin typeface="Calibri"/>
              <a:ea typeface="Calibri"/>
              <a:cs typeface="Calibri"/>
              <a:sym typeface="Calibri"/>
            </a:endParaRPr>
          </a:p>
          <a:p>
            <a:pPr lvl="0" rtl="0">
              <a:spcBef>
                <a:spcPts val="0"/>
              </a:spcBef>
              <a:buClr>
                <a:schemeClr val="dk1"/>
              </a:buClr>
              <a:buSzPct val="61111"/>
              <a:buFont typeface="Arial"/>
              <a:buNone/>
            </a:pPr>
            <a:r>
              <a:rPr lang="en-US" sz="1800" dirty="0">
                <a:solidFill>
                  <a:schemeClr val="dk1"/>
                </a:solidFill>
                <a:latin typeface="Calibri"/>
                <a:ea typeface="Calibri"/>
                <a:cs typeface="Calibri"/>
                <a:sym typeface="Calibri"/>
              </a:rPr>
              <a:t>Good Subject: Missing meatloaf from staff fridge</a:t>
            </a:r>
          </a:p>
          <a:p>
            <a:pPr lvl="0" rtl="0">
              <a:spcBef>
                <a:spcPts val="0"/>
              </a:spcBef>
              <a:buClr>
                <a:schemeClr val="dk1"/>
              </a:buClr>
              <a:buFont typeface="Arial"/>
              <a:buNone/>
            </a:pPr>
            <a:endParaRPr sz="1800" dirty="0">
              <a:solidFill>
                <a:schemeClr val="dk1"/>
              </a:solidFill>
              <a:latin typeface="Calibri"/>
              <a:ea typeface="Calibri"/>
              <a:cs typeface="Calibri"/>
              <a:sym typeface="Calibri"/>
            </a:endParaRPr>
          </a:p>
          <a:p>
            <a:pPr lvl="0" rtl="0">
              <a:spcBef>
                <a:spcPts val="0"/>
              </a:spcBef>
              <a:buClr>
                <a:schemeClr val="dk1"/>
              </a:buClr>
              <a:buSzPct val="61111"/>
              <a:buFont typeface="Arial"/>
              <a:buNone/>
            </a:pPr>
            <a:r>
              <a:rPr lang="en-US" sz="1800" dirty="0">
                <a:solidFill>
                  <a:schemeClr val="dk1"/>
                </a:solidFill>
                <a:latin typeface="Calibri"/>
                <a:ea typeface="Calibri"/>
                <a:cs typeface="Calibri"/>
                <a:sym typeface="Calibri"/>
              </a:rPr>
              <a:t>Ugly Subject: Is Ryan stealing leftovers?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Effect transition="in" filter="fade">
                                      <p:cBhvr>
                                        <p:cTn id="7" dur="1000"/>
                                        <p:tgtEl>
                                          <p:spTgt spid="1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xEl>
                                              <p:pRg st="1" end="1"/>
                                            </p:txEl>
                                          </p:spTgt>
                                        </p:tgtEl>
                                        <p:attrNameLst>
                                          <p:attrName>style.visibility</p:attrName>
                                        </p:attrNameLst>
                                      </p:cBhvr>
                                      <p:to>
                                        <p:strVal val="visible"/>
                                      </p:to>
                                    </p:set>
                                    <p:animEffect transition="in" filter="fade">
                                      <p:cBhvr>
                                        <p:cTn id="12" dur="1000"/>
                                        <p:tgtEl>
                                          <p:spTgt spid="1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7">
                                            <p:txEl>
                                              <p:pRg st="2" end="2"/>
                                            </p:txEl>
                                          </p:spTgt>
                                        </p:tgtEl>
                                        <p:attrNameLst>
                                          <p:attrName>style.visibility</p:attrName>
                                        </p:attrNameLst>
                                      </p:cBhvr>
                                      <p:to>
                                        <p:strVal val="visible"/>
                                      </p:to>
                                    </p:set>
                                    <p:animEffect transition="in" filter="fade">
                                      <p:cBhvr>
                                        <p:cTn id="17" dur="1000"/>
                                        <p:tgtEl>
                                          <p:spTgt spid="1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7">
                                            <p:txEl>
                                              <p:pRg st="3" end="3"/>
                                            </p:txEl>
                                          </p:spTgt>
                                        </p:tgtEl>
                                        <p:attrNameLst>
                                          <p:attrName>style.visibility</p:attrName>
                                        </p:attrNameLst>
                                      </p:cBhvr>
                                      <p:to>
                                        <p:strVal val="visible"/>
                                      </p:to>
                                    </p:set>
                                    <p:animEffect transition="in" filter="fade">
                                      <p:cBhvr>
                                        <p:cTn id="22" dur="1000"/>
                                        <p:tgtEl>
                                          <p:spTgt spid="1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7">
                                            <p:txEl>
                                              <p:pRg st="4" end="4"/>
                                            </p:txEl>
                                          </p:spTgt>
                                        </p:tgtEl>
                                        <p:attrNameLst>
                                          <p:attrName>style.visibility</p:attrName>
                                        </p:attrNameLst>
                                      </p:cBhvr>
                                      <p:to>
                                        <p:strVal val="visible"/>
                                      </p:to>
                                    </p:set>
                                    <p:animEffect transition="in" filter="fade">
                                      <p:cBhvr>
                                        <p:cTn id="27" dur="1000"/>
                                        <p:tgtEl>
                                          <p:spTgt spid="1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source Presentation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1972</Words>
  <Application>Microsoft Macintosh PowerPoint</Application>
  <PresentationFormat>On-screen Show (4:3)</PresentationFormat>
  <Paragraphs>315</Paragraphs>
  <Slides>22</Slides>
  <Notes>22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Calibri</vt:lpstr>
      <vt:lpstr>Insource Presentation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Stone</dc:creator>
  <cp:lastModifiedBy>Scott Hagerty</cp:lastModifiedBy>
  <cp:revision>15</cp:revision>
  <cp:lastPrinted>2015-10-16T17:31:16Z</cp:lastPrinted>
  <dcterms:modified xsi:type="dcterms:W3CDTF">2015-10-16T20:27:51Z</dcterms:modified>
</cp:coreProperties>
</file>