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3" r:id="rId1"/>
  </p:sldMasterIdLst>
  <p:notesMasterIdLst>
    <p:notesMasterId r:id="rId31"/>
  </p:notesMasterIdLst>
  <p:handoutMasterIdLst>
    <p:handoutMasterId r:id="rId32"/>
  </p:handoutMasterIdLst>
  <p:sldIdLst>
    <p:sldId id="326" r:id="rId2"/>
    <p:sldId id="346" r:id="rId3"/>
    <p:sldId id="323" r:id="rId4"/>
    <p:sldId id="354" r:id="rId5"/>
    <p:sldId id="376" r:id="rId6"/>
    <p:sldId id="355" r:id="rId7"/>
    <p:sldId id="356" r:id="rId8"/>
    <p:sldId id="357" r:id="rId9"/>
    <p:sldId id="377" r:id="rId10"/>
    <p:sldId id="358" r:id="rId11"/>
    <p:sldId id="359" r:id="rId12"/>
    <p:sldId id="360" r:id="rId13"/>
    <p:sldId id="367" r:id="rId14"/>
    <p:sldId id="368" r:id="rId15"/>
    <p:sldId id="361" r:id="rId16"/>
    <p:sldId id="362" r:id="rId17"/>
    <p:sldId id="378" r:id="rId18"/>
    <p:sldId id="363" r:id="rId19"/>
    <p:sldId id="364" r:id="rId20"/>
    <p:sldId id="369" r:id="rId21"/>
    <p:sldId id="370" r:id="rId22"/>
    <p:sldId id="371" r:id="rId23"/>
    <p:sldId id="373" r:id="rId24"/>
    <p:sldId id="365" r:id="rId25"/>
    <p:sldId id="366" r:id="rId26"/>
    <p:sldId id="374" r:id="rId27"/>
    <p:sldId id="333" r:id="rId28"/>
    <p:sldId id="375" r:id="rId29"/>
    <p:sldId id="334" r:id="rId30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ssica Farina" initials="JF" lastIdx="2" clrIdx="0">
    <p:extLst>
      <p:ext uri="{19B8F6BF-5375-455C-9EA6-DF929625EA0E}">
        <p15:presenceInfo xmlns:p15="http://schemas.microsoft.com/office/powerpoint/2012/main" userId="S-1-5-21-1939873187-2113618696-1538882281-442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35" autoAdjust="0"/>
    <p:restoredTop sz="88323" autoAdjust="0"/>
  </p:normalViewPr>
  <p:slideViewPr>
    <p:cSldViewPr snapToGrid="0">
      <p:cViewPr varScale="1">
        <p:scale>
          <a:sx n="81" d="100"/>
          <a:sy n="81" d="100"/>
        </p:scale>
        <p:origin x="15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4"/>
            <a:ext cx="3037840" cy="463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4"/>
            <a:ext cx="3037840" cy="4636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B3700-3851-4EE8-9672-C14B5ACF79FF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381"/>
            <a:ext cx="3037840" cy="463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772381"/>
            <a:ext cx="3037840" cy="4636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E9BF55-1C2A-4D14-9A61-A63D3DBC3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651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1" y="0"/>
            <a:ext cx="3037840" cy="4634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D324A1-A333-4334-ACB4-85AE93C4AC33}" type="datetimeFigureOut">
              <a:rPr lang="en-US" smtClean="0"/>
              <a:t>10/27/2015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8"/>
            <a:ext cx="5608320" cy="363670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772671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1" y="8772671"/>
            <a:ext cx="3037840" cy="4634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48AA93-1B58-493F-91CC-15FB2FAB66D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037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AA93-1B58-493F-91CC-15FB2FAB66D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105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AA93-1B58-493F-91CC-15FB2FAB66D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295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AA93-1B58-493F-91CC-15FB2FAB66D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65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AA93-1B58-493F-91CC-15FB2FAB66D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258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Collects basic data</a:t>
            </a:r>
            <a:r>
              <a:rPr lang="en-US" baseline="0" dirty="0" smtClean="0"/>
              <a:t> in a standard format – dates of employment, employment contacts, pay rate, role, education and other experience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No questions on criminal background on initial employment application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Candidate signs to attest to the validity of all information provided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Allows for quick assessment of legal eligibility, salary history, alerts in prior jobs, reasons for leaving prior jobs, etc.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Provides a chance to focus on the conversation vs. the background facts.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AA93-1B58-493F-91CC-15FB2FAB66D6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422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baseline="0" dirty="0" smtClean="0"/>
              <a:t>Legal Issues in Applications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What information can an employer lawfully obtain to make a hiring decision?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No information on protected categories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Information on criminal background – CORI law and procedure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48AA93-1B58-493F-91CC-15FB2FAB66D6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044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89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219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7858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069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7149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246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3116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034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9125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487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914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606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83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26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733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513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573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3102399-2D8C-4D73-A688-55C2C49877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38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  <p:sldLayoutId id="2147483780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swalsh@insourceservices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Relationship Id="rId4" Type="http://schemas.openxmlformats.org/officeDocument/2006/relationships/hyperlink" Target="http://www.insourceservices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sourceservices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8376" y="6270298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33535" y="2003431"/>
            <a:ext cx="2598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October 28, 2015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93434" y="2872703"/>
            <a:ext cx="60788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Creative HR Solutions to Traditional Employee Challenges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8735" y="4199547"/>
            <a:ext cx="65682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 by:</a:t>
            </a:r>
          </a:p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Saleha Walsh</a:t>
            </a:r>
          </a:p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Director, HR Consulting Practice</a:t>
            </a:r>
          </a:p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Insource Services, Inc.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3771" y="6276644"/>
            <a:ext cx="406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Copyright © 2015 Insource Services,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67863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408" y="622283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12651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Pre-hire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0269" y="1835323"/>
            <a:ext cx="8272040" cy="28161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application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rules of the application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it as a useful behavioral tool</a:t>
            </a:r>
          </a:p>
          <a:p>
            <a:pPr marL="1228725" lvl="2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use an application – isn’t the resume enough?</a:t>
            </a:r>
          </a:p>
          <a:p>
            <a:pPr marL="342900" lvl="1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en-US" dirty="0" smtClean="0"/>
          </a:p>
          <a:p>
            <a:pPr lvl="1" algn="ctr"/>
            <a:endParaRPr lang="en-US" dirty="0"/>
          </a:p>
          <a:p>
            <a:endParaRPr lang="en-US" sz="2100" dirty="0"/>
          </a:p>
        </p:txBody>
      </p:sp>
      <p:sp>
        <p:nvSpPr>
          <p:cNvPr id="6" name="TextBox 5"/>
          <p:cNvSpPr txBox="1"/>
          <p:nvPr/>
        </p:nvSpPr>
        <p:spPr>
          <a:xfrm>
            <a:off x="3962400" y="6255436"/>
            <a:ext cx="190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804" y="3569396"/>
            <a:ext cx="2599597" cy="216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14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408" y="622283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Rectangle 3"/>
          <p:cNvSpPr/>
          <p:nvPr/>
        </p:nvSpPr>
        <p:spPr>
          <a:xfrm>
            <a:off x="57526" y="985823"/>
            <a:ext cx="9028947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the Application as a Way to Gain Insight on the Candidate</a:t>
            </a:r>
            <a:endParaRPr lang="en-US" sz="2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0269" y="1878865"/>
            <a:ext cx="827204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common applicants and what they MAY be telling you:</a:t>
            </a:r>
          </a:p>
          <a:p>
            <a:pPr marL="342900" lvl="1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28725" lvl="2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non-compliant applicant</a:t>
            </a:r>
          </a:p>
          <a:p>
            <a:pPr marL="1228725" lvl="2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“see my resume” applicant</a:t>
            </a:r>
          </a:p>
          <a:p>
            <a:pPr marL="1228725" lvl="2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messy or lazy form completer</a:t>
            </a:r>
          </a:p>
          <a:p>
            <a:pPr marL="1228725" lvl="2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diligent applicant</a:t>
            </a:r>
          </a:p>
          <a:p>
            <a:pPr marL="1228725" lvl="2" indent="-428625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lvl="1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en-US" dirty="0" smtClean="0"/>
          </a:p>
          <a:p>
            <a:pPr lvl="1" algn="ctr"/>
            <a:endParaRPr lang="en-US" dirty="0"/>
          </a:p>
          <a:p>
            <a:endParaRPr lang="en-US" sz="2100" dirty="0"/>
          </a:p>
        </p:txBody>
      </p:sp>
      <p:sp>
        <p:nvSpPr>
          <p:cNvPr id="6" name="TextBox 5"/>
          <p:cNvSpPr txBox="1"/>
          <p:nvPr/>
        </p:nvSpPr>
        <p:spPr>
          <a:xfrm>
            <a:off x="3970252" y="6288257"/>
            <a:ext cx="1683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55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408" y="622283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4199419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Are They Telling You</a:t>
            </a:r>
            <a:endParaRPr lang="en-US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0269" y="2087784"/>
            <a:ext cx="8272040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am too “above” your process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am not use to completing applications but I’m happy to provide more complete information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don’t care about how you do things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do not intend to be transparent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am adaptable and respect your process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None of the above</a:t>
            </a:r>
          </a:p>
          <a:p>
            <a:pPr marL="342900" lvl="1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en-US" dirty="0" smtClean="0"/>
          </a:p>
          <a:p>
            <a:pPr lvl="1" algn="ctr"/>
            <a:endParaRPr lang="en-US" dirty="0"/>
          </a:p>
          <a:p>
            <a:endParaRPr lang="en-US" sz="2100" dirty="0"/>
          </a:p>
        </p:txBody>
      </p:sp>
      <p:sp>
        <p:nvSpPr>
          <p:cNvPr id="6" name="TextBox 5"/>
          <p:cNvSpPr txBox="1"/>
          <p:nvPr/>
        </p:nvSpPr>
        <p:spPr>
          <a:xfrm>
            <a:off x="3966207" y="6288257"/>
            <a:ext cx="1959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22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408" y="622283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Rectangle 3"/>
          <p:cNvSpPr/>
          <p:nvPr/>
        </p:nvSpPr>
        <p:spPr>
          <a:xfrm>
            <a:off x="57526" y="985823"/>
            <a:ext cx="40094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On-Boarding Employees</a:t>
            </a:r>
            <a:endParaRPr lang="en-US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8480" y="1818042"/>
            <a:ext cx="8272040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Opportunity to market the company – its benefits, its professionalism – and it sets a tone.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Opportunity to develop a rapport at a mid to high level – do not delegate to a junior person.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this initial meeting well; 50% of the people you on-board will later be involved in an employment matter.</a:t>
            </a:r>
          </a:p>
          <a:p>
            <a:pPr marL="342900" lvl="1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en-US" dirty="0" smtClean="0"/>
          </a:p>
          <a:p>
            <a:pPr lvl="1" algn="ctr"/>
            <a:endParaRPr lang="en-US" dirty="0"/>
          </a:p>
          <a:p>
            <a:endParaRPr lang="en-US" sz="2100" dirty="0"/>
          </a:p>
        </p:txBody>
      </p:sp>
      <p:sp>
        <p:nvSpPr>
          <p:cNvPr id="6" name="TextBox 5"/>
          <p:cNvSpPr txBox="1"/>
          <p:nvPr/>
        </p:nvSpPr>
        <p:spPr>
          <a:xfrm>
            <a:off x="4069914" y="6288257"/>
            <a:ext cx="1640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529" y="4201848"/>
            <a:ext cx="3125190" cy="2086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60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408" y="622283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Rectangle 3"/>
          <p:cNvSpPr/>
          <p:nvPr/>
        </p:nvSpPr>
        <p:spPr>
          <a:xfrm>
            <a:off x="57526" y="985823"/>
            <a:ext cx="54299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Tips for the On-Boarding Meeting</a:t>
            </a:r>
            <a:endParaRPr lang="en-US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2995" y="2131921"/>
            <a:ext cx="8272040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 some common ground, let the employees talk about themselves, learn a little about what makes them tick within their personal (revealed) context.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Educate them about the benefits – don’t just fill out forms.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 yourself as a resource and a point of contact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average these meetings should take 1-1.5 hours.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71525" lvl="1" indent="-428625">
              <a:buFont typeface="Arial" panose="020B0604020202020204" pitchFamily="34" charset="0"/>
              <a:buChar char="•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en-US" dirty="0" smtClean="0"/>
          </a:p>
          <a:p>
            <a:pPr lvl="1" algn="ctr"/>
            <a:endParaRPr lang="en-US" dirty="0"/>
          </a:p>
          <a:p>
            <a:endParaRPr lang="en-US" sz="2100" dirty="0"/>
          </a:p>
        </p:txBody>
      </p:sp>
      <p:sp>
        <p:nvSpPr>
          <p:cNvPr id="6" name="TextBox 5"/>
          <p:cNvSpPr txBox="1"/>
          <p:nvPr/>
        </p:nvSpPr>
        <p:spPr>
          <a:xfrm>
            <a:off x="4152160" y="6288257"/>
            <a:ext cx="1335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03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408" y="622283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Rectangle 3"/>
          <p:cNvSpPr/>
          <p:nvPr/>
        </p:nvSpPr>
        <p:spPr>
          <a:xfrm>
            <a:off x="57526" y="985823"/>
            <a:ext cx="63113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During Employment – Some Examples</a:t>
            </a:r>
            <a:endParaRPr lang="en-US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0269" y="1878865"/>
            <a:ext cx="827204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non-performing employee with a medical condition</a:t>
            </a:r>
          </a:p>
          <a:p>
            <a:pPr marL="342900" lvl="1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28725" lvl="2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Company has a public facing non-performing employee who is compromising the company’s reputation</a:t>
            </a:r>
          </a:p>
          <a:p>
            <a:pPr marL="1228725" lvl="2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he ok? Is he just a poor performer?</a:t>
            </a:r>
          </a:p>
          <a:p>
            <a:pPr marL="1228725" lvl="2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there a medical condition (possibly mental condition) that is causing this?</a:t>
            </a:r>
          </a:p>
          <a:p>
            <a:pPr marL="1228725" lvl="2" indent="-428625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42900" lvl="1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en-US" dirty="0" smtClean="0"/>
          </a:p>
          <a:p>
            <a:pPr lvl="1" algn="ctr"/>
            <a:endParaRPr lang="en-US" dirty="0"/>
          </a:p>
          <a:p>
            <a:endParaRPr lang="en-US" sz="2100" dirty="0"/>
          </a:p>
        </p:txBody>
      </p:sp>
      <p:sp>
        <p:nvSpPr>
          <p:cNvPr id="6" name="TextBox 5"/>
          <p:cNvSpPr txBox="1"/>
          <p:nvPr/>
        </p:nvSpPr>
        <p:spPr>
          <a:xfrm>
            <a:off x="3960861" y="6288257"/>
            <a:ext cx="1654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58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408" y="622283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Rectangle 3"/>
          <p:cNvSpPr/>
          <p:nvPr/>
        </p:nvSpPr>
        <p:spPr>
          <a:xfrm>
            <a:off x="57526" y="985823"/>
            <a:ext cx="71160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Non-Performing, Possibly 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isabled Employee</a:t>
            </a:r>
            <a:endParaRPr lang="en-US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5210" y="1917458"/>
            <a:ext cx="8272040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Traditional approach:</a:t>
            </a:r>
          </a:p>
          <a:p>
            <a:pPr marL="1228725" lvl="2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and focus on what isn’t working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28725" lvl="2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Dodge conversation about anything except concrete issues.</a:t>
            </a:r>
          </a:p>
          <a:p>
            <a:pPr marL="1228725" lvl="2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to eliminate the problem by focusing on the issue and hope the person opts out.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Consequence: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Employee feels targeted, further adding to the problems.</a:t>
            </a:r>
          </a:p>
          <a:p>
            <a:pPr marL="342900" lvl="1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en-US" dirty="0" smtClean="0"/>
          </a:p>
          <a:p>
            <a:pPr lvl="1" algn="ctr"/>
            <a:endParaRPr lang="en-US" dirty="0"/>
          </a:p>
          <a:p>
            <a:endParaRPr lang="en-US" sz="2100" dirty="0"/>
          </a:p>
        </p:txBody>
      </p:sp>
      <p:sp>
        <p:nvSpPr>
          <p:cNvPr id="6" name="TextBox 5"/>
          <p:cNvSpPr txBox="1"/>
          <p:nvPr/>
        </p:nvSpPr>
        <p:spPr>
          <a:xfrm>
            <a:off x="4067808" y="6288257"/>
            <a:ext cx="1988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45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408" y="622283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Rectangle 3"/>
          <p:cNvSpPr/>
          <p:nvPr/>
        </p:nvSpPr>
        <p:spPr>
          <a:xfrm>
            <a:off x="57526" y="985823"/>
            <a:ext cx="71160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Non-Performing, Possibly 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isabled Employee</a:t>
            </a:r>
            <a:endParaRPr lang="en-US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4239" y="1486703"/>
            <a:ext cx="8272040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endParaRPr lang="en-US" dirty="0" smtClean="0"/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Flexible approach: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the person tell you what he needs. Pay attention to the line between employer and counselor, but allow the person to talk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Create trust, but be clear about your role.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Recognize that what you do will be shared with the employee’s family, other employees, and potentially legal counsel.  </a:t>
            </a:r>
          </a:p>
          <a:p>
            <a:pPr marL="1143000" lvl="2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 with compassion and within the law.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en-US" dirty="0"/>
          </a:p>
          <a:p>
            <a:endParaRPr lang="en-US" sz="2100" dirty="0"/>
          </a:p>
        </p:txBody>
      </p:sp>
      <p:sp>
        <p:nvSpPr>
          <p:cNvPr id="6" name="TextBox 5"/>
          <p:cNvSpPr txBox="1"/>
          <p:nvPr/>
        </p:nvSpPr>
        <p:spPr>
          <a:xfrm>
            <a:off x="4067808" y="6288257"/>
            <a:ext cx="1988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7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408" y="622283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Rectangle 3"/>
          <p:cNvSpPr/>
          <p:nvPr/>
        </p:nvSpPr>
        <p:spPr>
          <a:xfrm>
            <a:off x="57526" y="985823"/>
            <a:ext cx="51661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Flexible Approach – Next Steps</a:t>
            </a:r>
            <a:endParaRPr lang="en-US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5896" y="1728773"/>
            <a:ext cx="8272040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Offer options – a flexible schedule, a leave. 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Stay in regular contact with the employee (at least weekly) – striking the balance between an advocate and a company representative. (the “art” of HR)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not avoid the person.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Document your conversations.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Balance the goals of the organization with the needs of the employee</a:t>
            </a:r>
          </a:p>
          <a:p>
            <a:pPr lvl="1" algn="ctr"/>
            <a:endParaRPr lang="en-US" dirty="0" smtClean="0"/>
          </a:p>
          <a:p>
            <a:pPr lvl="1" algn="ctr"/>
            <a:endParaRPr lang="en-US" dirty="0"/>
          </a:p>
          <a:p>
            <a:endParaRPr lang="en-US" sz="2100" dirty="0"/>
          </a:p>
        </p:txBody>
      </p:sp>
      <p:sp>
        <p:nvSpPr>
          <p:cNvPr id="6" name="TextBox 5"/>
          <p:cNvSpPr txBox="1"/>
          <p:nvPr/>
        </p:nvSpPr>
        <p:spPr>
          <a:xfrm>
            <a:off x="4055284" y="6288257"/>
            <a:ext cx="193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64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408" y="622283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Rectangle 3"/>
          <p:cNvSpPr/>
          <p:nvPr/>
        </p:nvSpPr>
        <p:spPr>
          <a:xfrm>
            <a:off x="57526" y="985823"/>
            <a:ext cx="20008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Resolution</a:t>
            </a:r>
            <a:endParaRPr lang="en-US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7510" y="1728773"/>
            <a:ext cx="8272040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Weekly phone calls with employee.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Termination of employee while on disability leave – win/win.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rafted a transition plan that addressed employee concerns– no severance, but paid medical coverage, forgiveness of expense debt, etc.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Consequence – Employee went from feeling mishandled to feeling like her needs were addressed respectfully.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Resolution – Facilitated a flexible schedule and then a transition to paid disability leave. </a:t>
            </a:r>
          </a:p>
          <a:p>
            <a:pPr lvl="1" algn="ctr"/>
            <a:endParaRPr lang="en-US" dirty="0" smtClean="0"/>
          </a:p>
          <a:p>
            <a:pPr lvl="1" algn="ctr"/>
            <a:endParaRPr lang="en-US" dirty="0"/>
          </a:p>
          <a:p>
            <a:endParaRPr lang="en-US" sz="2100" dirty="0"/>
          </a:p>
        </p:txBody>
      </p:sp>
      <p:sp>
        <p:nvSpPr>
          <p:cNvPr id="6" name="TextBox 5"/>
          <p:cNvSpPr txBox="1"/>
          <p:nvPr/>
        </p:nvSpPr>
        <p:spPr>
          <a:xfrm>
            <a:off x="4151085" y="6288257"/>
            <a:ext cx="1770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60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2771" y="6193475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1319592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endParaRPr lang="en-US" sz="27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2121" y="2049199"/>
            <a:ext cx="829975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Discuss A-Z risk approach to HR challenges</a:t>
            </a:r>
          </a:p>
          <a:p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Explore non-traditional solutions across the employment cycle</a:t>
            </a:r>
          </a:p>
          <a:p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85788" y="6258896"/>
            <a:ext cx="1335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2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547" y="3683048"/>
            <a:ext cx="2111167" cy="21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21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408" y="622283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Rectangle 3"/>
          <p:cNvSpPr/>
          <p:nvPr/>
        </p:nvSpPr>
        <p:spPr>
          <a:xfrm>
            <a:off x="57526" y="985823"/>
            <a:ext cx="56930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Terminating Employment – The </a:t>
            </a:r>
            <a:r>
              <a:rPr lang="en-US" sz="27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rt</a:t>
            </a:r>
            <a:endParaRPr lang="en-US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0780" y="1994774"/>
            <a:ext cx="827204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 it has to be done, do it confidently and respectfully.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prepared, be brief – most employees hear half of what you say.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it with a partner.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a standard process – shut off electronic access, make it immediate.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empathetic, offer appropriate help.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getting a reference release.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Don’t debate.</a:t>
            </a:r>
          </a:p>
          <a:p>
            <a:pPr marL="342900" lvl="1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en-US" dirty="0" smtClean="0"/>
          </a:p>
          <a:p>
            <a:pPr lvl="1" algn="ctr"/>
            <a:endParaRPr lang="en-US" dirty="0"/>
          </a:p>
          <a:p>
            <a:endParaRPr lang="en-US" sz="2100" dirty="0"/>
          </a:p>
        </p:txBody>
      </p:sp>
      <p:sp>
        <p:nvSpPr>
          <p:cNvPr id="6" name="TextBox 5"/>
          <p:cNvSpPr txBox="1"/>
          <p:nvPr/>
        </p:nvSpPr>
        <p:spPr>
          <a:xfrm>
            <a:off x="4136571" y="6288257"/>
            <a:ext cx="1262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62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408" y="622283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Rectangle 3"/>
          <p:cNvSpPr/>
          <p:nvPr/>
        </p:nvSpPr>
        <p:spPr>
          <a:xfrm>
            <a:off x="57526" y="985823"/>
            <a:ext cx="40257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Terminations –The Law</a:t>
            </a:r>
            <a:endParaRPr lang="en-US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7237" y="1828857"/>
            <a:ext cx="8272040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COBRA notice to employee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COBRA notice to eligible dependents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 unemployment insurance brochure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Return of company property or other specific organization items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Confidential information.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Paycheck through date of termination – voluntary and involuntary consideration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Vacation time owed at date of termination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401(k)/403(b) plan termination information (if applicable)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Exit interview</a:t>
            </a:r>
          </a:p>
          <a:p>
            <a:pPr marL="342900" lvl="1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en-US" dirty="0" smtClean="0"/>
          </a:p>
          <a:p>
            <a:pPr lvl="1" algn="ctr"/>
            <a:endParaRPr lang="en-US" dirty="0"/>
          </a:p>
          <a:p>
            <a:endParaRPr lang="en-US" sz="2100" dirty="0"/>
          </a:p>
        </p:txBody>
      </p:sp>
      <p:sp>
        <p:nvSpPr>
          <p:cNvPr id="6" name="TextBox 5"/>
          <p:cNvSpPr txBox="1"/>
          <p:nvPr/>
        </p:nvSpPr>
        <p:spPr>
          <a:xfrm>
            <a:off x="4069601" y="6288257"/>
            <a:ext cx="1393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35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408" y="622283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Rectangle 3"/>
          <p:cNvSpPr/>
          <p:nvPr/>
        </p:nvSpPr>
        <p:spPr>
          <a:xfrm>
            <a:off x="57526" y="985823"/>
            <a:ext cx="56352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Terminations – The Law Continued</a:t>
            </a:r>
            <a:endParaRPr lang="en-US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9875" y="1870958"/>
            <a:ext cx="8272040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lay offs or reductions in force may activate a set of additional disclosure obligations and steps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differences in state law if the person is not from MA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severance if you want a release of claims – be creative.</a:t>
            </a:r>
          </a:p>
          <a:p>
            <a:pPr lvl="1" algn="ctr"/>
            <a:endParaRPr lang="en-US" dirty="0" smtClean="0"/>
          </a:p>
          <a:p>
            <a:pPr lvl="1" algn="ctr"/>
            <a:endParaRPr lang="en-US" dirty="0"/>
          </a:p>
          <a:p>
            <a:endParaRPr lang="en-US" sz="2100" dirty="0"/>
          </a:p>
        </p:txBody>
      </p:sp>
      <p:sp>
        <p:nvSpPr>
          <p:cNvPr id="6" name="TextBox 5"/>
          <p:cNvSpPr txBox="1"/>
          <p:nvPr/>
        </p:nvSpPr>
        <p:spPr>
          <a:xfrm>
            <a:off x="4064000" y="6288257"/>
            <a:ext cx="1277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6207" y="4184907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791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408" y="622283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Rectangle 3"/>
          <p:cNvSpPr/>
          <p:nvPr/>
        </p:nvSpPr>
        <p:spPr>
          <a:xfrm>
            <a:off x="57526" y="985823"/>
            <a:ext cx="44459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Terminations – The Process</a:t>
            </a:r>
            <a:endParaRPr lang="en-US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1841736"/>
            <a:ext cx="8272040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goal is to protect the company, take a necessary business action, and have the person walk away in a good frame of mind.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firing boss should participate very little. HR’s role is to mitigate the bad feelings – educate on the next steps, provide assistance moving forward, temper the emotional reactions.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person may be a bad fit or poor performer but that doesn’t make them a bad person – act with respect for that.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will meet again.</a:t>
            </a:r>
          </a:p>
          <a:p>
            <a:pPr marL="342900" lvl="1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en-US" dirty="0" smtClean="0"/>
          </a:p>
          <a:p>
            <a:pPr lvl="1" algn="ctr"/>
            <a:endParaRPr lang="en-US" dirty="0"/>
          </a:p>
          <a:p>
            <a:endParaRPr lang="en-US" sz="2100" dirty="0"/>
          </a:p>
        </p:txBody>
      </p:sp>
      <p:sp>
        <p:nvSpPr>
          <p:cNvPr id="6" name="TextBox 5"/>
          <p:cNvSpPr txBox="1"/>
          <p:nvPr/>
        </p:nvSpPr>
        <p:spPr>
          <a:xfrm>
            <a:off x="4136020" y="6288257"/>
            <a:ext cx="1364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60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408" y="622283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Rectangle 3"/>
          <p:cNvSpPr/>
          <p:nvPr/>
        </p:nvSpPr>
        <p:spPr>
          <a:xfrm>
            <a:off x="57526" y="985823"/>
            <a:ext cx="55229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Flexibility in Approaching Benefits</a:t>
            </a:r>
            <a:endParaRPr lang="en-US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526" y="1641991"/>
            <a:ext cx="8272040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you required to offer?</a:t>
            </a:r>
          </a:p>
          <a:p>
            <a:pPr marL="1228725" lvl="2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 insurance under MA law</a:t>
            </a:r>
          </a:p>
          <a:p>
            <a:pPr marL="1228725" lvl="2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Holidays/Sick Time/Vacations – Are these required?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 employee feedback on options. 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Brainstorm inexpensive and valued non-traditional perks and benefits based on your demographics.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Employee total compensation statements that show the value of the direct pay and benefits the organization provides to each employee.</a:t>
            </a:r>
          </a:p>
          <a:p>
            <a:pPr marL="342900" lvl="1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en-US" dirty="0" smtClean="0"/>
          </a:p>
          <a:p>
            <a:pPr lvl="1" algn="ctr"/>
            <a:endParaRPr lang="en-US" dirty="0"/>
          </a:p>
          <a:p>
            <a:endParaRPr lang="en-US" sz="2100" dirty="0"/>
          </a:p>
        </p:txBody>
      </p:sp>
      <p:sp>
        <p:nvSpPr>
          <p:cNvPr id="6" name="TextBox 5"/>
          <p:cNvSpPr txBox="1"/>
          <p:nvPr/>
        </p:nvSpPr>
        <p:spPr>
          <a:xfrm>
            <a:off x="4051446" y="6284464"/>
            <a:ext cx="1529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35" y="5078809"/>
            <a:ext cx="2964561" cy="166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94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408" y="622283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Rectangle 3"/>
          <p:cNvSpPr/>
          <p:nvPr/>
        </p:nvSpPr>
        <p:spPr>
          <a:xfrm>
            <a:off x="57526" y="985823"/>
            <a:ext cx="48654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Cost-Effective Benefit Options</a:t>
            </a:r>
            <a:endParaRPr lang="en-US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8753" y="1728773"/>
            <a:ext cx="8272040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Subsidized or pre-tax parking or MBTA passes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Discounted movie passes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Recognizing anniversaries or a job well done with gift cards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Peer to peer recognition – example, the Toast Award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 club subsidies or group memberships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 and wellness 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Concierge services – formal or not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EAPs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 effective bundles</a:t>
            </a:r>
          </a:p>
          <a:p>
            <a:pPr marL="342900" lvl="1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en-US" dirty="0" smtClean="0"/>
          </a:p>
          <a:p>
            <a:pPr lvl="1" algn="ctr"/>
            <a:endParaRPr lang="en-US" dirty="0"/>
          </a:p>
          <a:p>
            <a:endParaRPr lang="en-US" sz="2100" dirty="0"/>
          </a:p>
        </p:txBody>
      </p:sp>
      <p:sp>
        <p:nvSpPr>
          <p:cNvPr id="6" name="TextBox 5"/>
          <p:cNvSpPr txBox="1"/>
          <p:nvPr/>
        </p:nvSpPr>
        <p:spPr>
          <a:xfrm>
            <a:off x="4039973" y="6288257"/>
            <a:ext cx="150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44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408" y="622283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Rectangle 3"/>
          <p:cNvSpPr/>
          <p:nvPr/>
        </p:nvSpPr>
        <p:spPr>
          <a:xfrm>
            <a:off x="57526" y="985823"/>
            <a:ext cx="18261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endParaRPr lang="en-US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2131921"/>
            <a:ext cx="8272040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 is not always about the rules.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Managing creatively requires trust in your HR resource.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your legal counsel to understand where you can be creative and flexible and where there are hard and fast rules.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to make most solutions win/win.</a:t>
            </a:r>
          </a:p>
          <a:p>
            <a:pPr marL="342900" lvl="1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en-US" dirty="0" smtClean="0"/>
          </a:p>
          <a:p>
            <a:pPr lvl="1" algn="ctr"/>
            <a:endParaRPr lang="en-US" dirty="0"/>
          </a:p>
          <a:p>
            <a:endParaRPr lang="en-US" sz="2100" dirty="0"/>
          </a:p>
        </p:txBody>
      </p:sp>
      <p:sp>
        <p:nvSpPr>
          <p:cNvPr id="6" name="TextBox 5"/>
          <p:cNvSpPr txBox="1"/>
          <p:nvPr/>
        </p:nvSpPr>
        <p:spPr>
          <a:xfrm>
            <a:off x="4136020" y="6288257"/>
            <a:ext cx="142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65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286" y="6206354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141113" y="1595825"/>
            <a:ext cx="486177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700" b="1" dirty="0"/>
          </a:p>
          <a:p>
            <a:pPr algn="ctr"/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 and Answers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72856" y="6271775"/>
            <a:ext cx="1059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747" y="2976690"/>
            <a:ext cx="1855639" cy="277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99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286" y="6206354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06285" y="1925175"/>
            <a:ext cx="6531429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700" b="1" dirty="0"/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Please join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our mailing list to receive our newsletters and updates</a:t>
            </a:r>
          </a:p>
          <a:p>
            <a:pPr algn="ctr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INSOURCESERVICES </a:t>
            </a:r>
          </a:p>
          <a:p>
            <a:pPr algn="ctr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22828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80114" y="6271775"/>
            <a:ext cx="132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92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407" y="6206353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7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Contact Information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1908373" y="2226543"/>
            <a:ext cx="4952061" cy="3170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Saleha Walsh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Director, HR Consulting Practice</a:t>
            </a: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Insource Services, Inc.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swalsh@insourceservices.com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781-235-1490</a:t>
            </a:r>
          </a:p>
          <a:p>
            <a:pPr algn="ctr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www.insourceservices.com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23658" y="6271774"/>
            <a:ext cx="1349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21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8530" y="6230533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3506216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Insource Services, Inc.</a:t>
            </a:r>
            <a:endParaRPr lang="en-US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0269" y="1910138"/>
            <a:ext cx="8272040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Insource Services offers cost-effective, outsourced expertise and services to organizations experiencing growth and change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a trusted partner, Insource can perform all accounting and finance, technology, and human resources back office functions, in addition to providing CFO, CIO, and senior HR leadership and counsel</a:t>
            </a:r>
          </a:p>
          <a:p>
            <a:pPr algn="ctr"/>
            <a:endParaRPr lang="en-US" sz="27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www.insourceservices.com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en-US" dirty="0" smtClean="0"/>
          </a:p>
          <a:p>
            <a:pPr lvl="1" algn="ctr"/>
            <a:endParaRPr lang="en-US" dirty="0"/>
          </a:p>
          <a:p>
            <a:endParaRPr lang="en-US" sz="2100" dirty="0"/>
          </a:p>
        </p:txBody>
      </p:sp>
      <p:sp>
        <p:nvSpPr>
          <p:cNvPr id="6" name="TextBox 5"/>
          <p:cNvSpPr txBox="1"/>
          <p:nvPr/>
        </p:nvSpPr>
        <p:spPr>
          <a:xfrm>
            <a:off x="3976914" y="6295954"/>
            <a:ext cx="1190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63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408" y="622283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455804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Most Prevalent Issues We See</a:t>
            </a:r>
            <a:endParaRPr lang="en-US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0269" y="1994774"/>
            <a:ext cx="8272040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Black and white problem solving – taking the lowest common denominator approach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Unresolved issues due to inconsistent attention and lack of confidence about the span of options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Missed opportunities in hiring, on-boarding and termination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Expensive, cookie cutter benefit plans</a:t>
            </a:r>
          </a:p>
          <a:p>
            <a:pPr marL="342900" lvl="1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en-US" dirty="0" smtClean="0"/>
          </a:p>
          <a:p>
            <a:pPr lvl="1" algn="ctr"/>
            <a:endParaRPr lang="en-US" dirty="0"/>
          </a:p>
          <a:p>
            <a:endParaRPr lang="en-US" sz="2100" dirty="0"/>
          </a:p>
        </p:txBody>
      </p:sp>
      <p:sp>
        <p:nvSpPr>
          <p:cNvPr id="6" name="TextBox 5"/>
          <p:cNvSpPr txBox="1"/>
          <p:nvPr/>
        </p:nvSpPr>
        <p:spPr>
          <a:xfrm>
            <a:off x="3911600" y="6288257"/>
            <a:ext cx="132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8864" y="4407972"/>
            <a:ext cx="2816440" cy="1880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79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408" y="622283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/>
          <p:cNvSpPr/>
          <p:nvPr/>
        </p:nvSpPr>
        <p:spPr>
          <a:xfrm>
            <a:off x="260269" y="1994774"/>
            <a:ext cx="8272040" cy="31239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algn="ctr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algn="ctr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algn="ctr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A-Z HR Approach</a:t>
            </a:r>
          </a:p>
          <a:p>
            <a:pPr marL="342900" lvl="1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en-US" dirty="0" smtClean="0"/>
          </a:p>
          <a:p>
            <a:pPr lvl="1" algn="ctr"/>
            <a:endParaRPr lang="en-US" dirty="0"/>
          </a:p>
          <a:p>
            <a:endParaRPr lang="en-US" sz="2100" dirty="0"/>
          </a:p>
        </p:txBody>
      </p:sp>
      <p:sp>
        <p:nvSpPr>
          <p:cNvPr id="6" name="TextBox 5"/>
          <p:cNvSpPr txBox="1"/>
          <p:nvPr/>
        </p:nvSpPr>
        <p:spPr>
          <a:xfrm>
            <a:off x="3911600" y="6288257"/>
            <a:ext cx="132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80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408" y="622283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3140988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– Z HR Approach</a:t>
            </a:r>
            <a:endParaRPr lang="en-US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0269" y="1929353"/>
            <a:ext cx="8272040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the range of HR options available</a:t>
            </a:r>
          </a:p>
          <a:p>
            <a:pPr marL="1228725" lvl="2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are rules “hard and fast” and when is there flexibility</a:t>
            </a:r>
          </a:p>
          <a:p>
            <a:pPr marL="1228725" lvl="2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Just because Option A has “no risk” and Option Z has “extreme risk” doesn’t mean Option A is always the way to go</a:t>
            </a:r>
          </a:p>
          <a:p>
            <a:pPr marL="1228725" lvl="2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Certain things are simply illegal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en-US" dirty="0" smtClean="0"/>
          </a:p>
          <a:p>
            <a:pPr lvl="1" algn="ctr"/>
            <a:endParaRPr lang="en-US" dirty="0"/>
          </a:p>
          <a:p>
            <a:endParaRPr lang="en-US" sz="2100" dirty="0"/>
          </a:p>
        </p:txBody>
      </p:sp>
      <p:sp>
        <p:nvSpPr>
          <p:cNvPr id="6" name="TextBox 5"/>
          <p:cNvSpPr txBox="1"/>
          <p:nvPr/>
        </p:nvSpPr>
        <p:spPr>
          <a:xfrm>
            <a:off x="3912260" y="6288257"/>
            <a:ext cx="150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00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408" y="622283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4573816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Areas of Hard and Fast Rules</a:t>
            </a:r>
            <a:endParaRPr lang="en-US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0269" y="1922203"/>
            <a:ext cx="8272040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Benefits administration – 401k limits, transmittal rules and documentation distribution, etc.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 forms – limitations on questions and information collected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of performance documentation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Employment decisions based on unlawful criteria</a:t>
            </a:r>
          </a:p>
          <a:p>
            <a:pPr marL="342900" lvl="1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en-US" dirty="0" smtClean="0"/>
          </a:p>
          <a:p>
            <a:pPr lvl="1" algn="ctr"/>
            <a:endParaRPr lang="en-US" dirty="0"/>
          </a:p>
          <a:p>
            <a:endParaRPr lang="en-US" sz="2100" dirty="0"/>
          </a:p>
        </p:txBody>
      </p:sp>
      <p:sp>
        <p:nvSpPr>
          <p:cNvPr id="6" name="TextBox 5"/>
          <p:cNvSpPr txBox="1"/>
          <p:nvPr/>
        </p:nvSpPr>
        <p:spPr>
          <a:xfrm>
            <a:off x="3868057" y="6288257"/>
            <a:ext cx="1407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4115" y="4267199"/>
            <a:ext cx="1804364" cy="1854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27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408" y="622283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Rectangle 3"/>
          <p:cNvSpPr/>
          <p:nvPr/>
        </p:nvSpPr>
        <p:spPr>
          <a:xfrm>
            <a:off x="260269" y="981976"/>
            <a:ext cx="4981492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7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Areas Where There is Flexibility</a:t>
            </a:r>
            <a:endParaRPr lang="en-US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0269" y="1922407"/>
            <a:ext cx="8272040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Hiring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Documentation collection process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Solving employment challenges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Promotions/discipline issues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Termination</a:t>
            </a:r>
          </a:p>
          <a:p>
            <a:pPr marL="771525" lvl="1" indent="-428625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Benefit offerings</a:t>
            </a:r>
          </a:p>
          <a:p>
            <a:pPr marL="342900" lvl="1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en-US" dirty="0" smtClean="0"/>
          </a:p>
          <a:p>
            <a:pPr lvl="1" algn="ctr"/>
            <a:endParaRPr lang="en-US" dirty="0"/>
          </a:p>
          <a:p>
            <a:endParaRPr lang="en-US" sz="2100" dirty="0"/>
          </a:p>
        </p:txBody>
      </p:sp>
      <p:sp>
        <p:nvSpPr>
          <p:cNvPr id="6" name="TextBox 5"/>
          <p:cNvSpPr txBox="1"/>
          <p:nvPr/>
        </p:nvSpPr>
        <p:spPr>
          <a:xfrm>
            <a:off x="3875314" y="6288257"/>
            <a:ext cx="2046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59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408" y="6222836"/>
            <a:ext cx="2747772" cy="43475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852875"/>
            <a:ext cx="9144000" cy="74295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Rectangle 4"/>
          <p:cNvSpPr/>
          <p:nvPr/>
        </p:nvSpPr>
        <p:spPr>
          <a:xfrm>
            <a:off x="332841" y="1224350"/>
            <a:ext cx="8272040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algn="ctr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Non-Traditional Solutions Across the Employment Cycle</a:t>
            </a:r>
          </a:p>
          <a:p>
            <a:pPr marL="342900" lvl="1"/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endParaRPr lang="en-US" dirty="0" smtClean="0"/>
          </a:p>
          <a:p>
            <a:pPr lvl="1" algn="ctr"/>
            <a:endParaRPr lang="en-US" dirty="0"/>
          </a:p>
          <a:p>
            <a:endParaRPr lang="en-US" sz="2100" dirty="0"/>
          </a:p>
        </p:txBody>
      </p:sp>
      <p:sp>
        <p:nvSpPr>
          <p:cNvPr id="6" name="TextBox 5"/>
          <p:cNvSpPr txBox="1"/>
          <p:nvPr/>
        </p:nvSpPr>
        <p:spPr>
          <a:xfrm>
            <a:off x="3831770" y="6288257"/>
            <a:ext cx="2046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4725" y="3474245"/>
            <a:ext cx="2114550" cy="21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572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3221</TotalTime>
  <Words>1475</Words>
  <Application>Microsoft Office PowerPoint</Application>
  <PresentationFormat>On-screen Show (4:3)</PresentationFormat>
  <Paragraphs>260</Paragraphs>
  <Slides>29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Insource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Ethos History Timeline</dc:title>
  <dc:creator>Jessica Farina</dc:creator>
  <cp:lastModifiedBy>Sharon Stone</cp:lastModifiedBy>
  <cp:revision>219</cp:revision>
  <cp:lastPrinted>2015-10-23T13:54:49Z</cp:lastPrinted>
  <dcterms:created xsi:type="dcterms:W3CDTF">2014-05-14T18:30:45Z</dcterms:created>
  <dcterms:modified xsi:type="dcterms:W3CDTF">2015-10-27T14:24:27Z</dcterms:modified>
</cp:coreProperties>
</file>