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Slides/notesSlide10.xml" ContentType="application/vnd.openxmlformats-officedocument.presentationml.notesSlide+xml"/>
  <Override PartName="/ppt/slides/slide12.xml" ContentType="application/vnd.openxmlformats-officedocument.presentationml.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tags/tag1.xml" ContentType="application/vnd.openxmlformats-officedocument.presentationml.tag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4" r:id="rId3"/>
    <p:sldId id="301" r:id="rId4"/>
    <p:sldId id="273" r:id="rId5"/>
    <p:sldId id="330" r:id="rId6"/>
    <p:sldId id="274" r:id="rId7"/>
    <p:sldId id="310" r:id="rId8"/>
    <p:sldId id="309" r:id="rId9"/>
    <p:sldId id="297" r:id="rId10"/>
    <p:sldId id="267" r:id="rId11"/>
    <p:sldId id="326" r:id="rId12"/>
    <p:sldId id="327" r:id="rId13"/>
    <p:sldId id="331" r:id="rId14"/>
    <p:sldId id="329" r:id="rId15"/>
    <p:sldId id="314" r:id="rId16"/>
    <p:sldId id="312" r:id="rId17"/>
    <p:sldId id="313" r:id="rId18"/>
  </p:sldIdLst>
  <p:sldSz cx="10058400" cy="7443788"/>
  <p:notesSz cx="6858000" cy="9312275"/>
  <p:custDataLst>
    <p:tags r:id="rId21"/>
  </p:custDataLst>
  <p:defaultTextStyle>
    <a:defPPr>
      <a:defRPr lang="en-US"/>
    </a:defPPr>
    <a:lvl1pPr algn="l" defTabSz="9794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88950" indent="-31750" algn="l" defTabSz="9794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79488" indent="-65088" algn="l" defTabSz="9794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70025" indent="-98425" algn="l" defTabSz="9794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58975" indent="-131763" algn="l" defTabSz="979488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45">
          <p15:clr>
            <a:srgbClr val="A4A3A4"/>
          </p15:clr>
        </p15:guide>
        <p15:guide id="2" pos="31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517"/>
    <a:srgbClr val="F3B218"/>
    <a:srgbClr val="E8781E"/>
    <a:srgbClr val="F5C042"/>
    <a:srgbClr val="D28031"/>
    <a:srgbClr val="F7F715"/>
    <a:srgbClr val="41A9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84470" autoAdjust="0"/>
  </p:normalViewPr>
  <p:slideViewPr>
    <p:cSldViewPr>
      <p:cViewPr>
        <p:scale>
          <a:sx n="75" d="100"/>
          <a:sy n="75" d="100"/>
        </p:scale>
        <p:origin x="1680" y="546"/>
      </p:cViewPr>
      <p:guideLst>
        <p:guide orient="horz" pos="2345"/>
        <p:guide pos="3169"/>
      </p:guideLst>
    </p:cSldViewPr>
  </p:slideViewPr>
  <p:outlineViewPr>
    <p:cViewPr>
      <p:scale>
        <a:sx n="33" d="100"/>
        <a:sy n="33" d="100"/>
      </p:scale>
      <p:origin x="0" y="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36" y="-102"/>
      </p:cViewPr>
      <p:guideLst>
        <p:guide orient="horz" pos="2933"/>
        <p:guide pos="2160"/>
      </p:guideLst>
    </p:cSldViewPr>
  </p:notes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2" Type="http://schemas.openxmlformats.org/officeDocument/2006/relationships/slide" Target="slides/slide1.xml" />
  <Relationship Id="rId3" Type="http://schemas.openxmlformats.org/officeDocument/2006/relationships/slide" Target="slides/slide2.xml" />
  <Relationship Id="rId4" Type="http://schemas.openxmlformats.org/officeDocument/2006/relationships/slide" Target="slides/slide3.xml" />
  <Relationship Id="rId5" Type="http://schemas.openxmlformats.org/officeDocument/2006/relationships/slide" Target="slides/slide4.xml" />
  <Relationship Id="rId6" Type="http://schemas.openxmlformats.org/officeDocument/2006/relationships/slide" Target="slides/slide5.xml" />
  <Relationship Id="rId7" Type="http://schemas.openxmlformats.org/officeDocument/2006/relationships/slide" Target="slides/slide6.xml" />
  <Relationship Id="rId8" Type="http://schemas.openxmlformats.org/officeDocument/2006/relationships/slide" Target="slides/slide7.xml" />
  <Relationship Id="rId9" Type="http://schemas.openxmlformats.org/officeDocument/2006/relationships/slide" Target="slides/slide8.xml" />
  <Relationship Id="rId10" Type="http://schemas.openxmlformats.org/officeDocument/2006/relationships/slide" Target="slides/slide9.xml" />
  <Relationship Id="rId11" Type="http://schemas.openxmlformats.org/officeDocument/2006/relationships/slide" Target="slides/slide10.xml" />
  <Relationship Id="rId12" Type="http://schemas.openxmlformats.org/officeDocument/2006/relationships/slide" Target="slides/slide11.xml" />
  <Relationship Id="rId13" Type="http://schemas.openxmlformats.org/officeDocument/2006/relationships/slide" Target="slides/slide12.xml" />
  <Relationship Id="rId14" Type="http://schemas.openxmlformats.org/officeDocument/2006/relationships/slide" Target="slides/slide13.xml" />
  <Relationship Id="rId15" Type="http://schemas.openxmlformats.org/officeDocument/2006/relationships/slide" Target="slides/slide14.xml" />
  <Relationship Id="rId16" Type="http://schemas.openxmlformats.org/officeDocument/2006/relationships/slide" Target="slides/slide15.xml" />
  <Relationship Id="rId17" Type="http://schemas.openxmlformats.org/officeDocument/2006/relationships/slide" Target="slides/slide16.xml" />
  <Relationship Id="rId18" Type="http://schemas.openxmlformats.org/officeDocument/2006/relationships/slide" Target="slides/slide17.xml" />
  <Relationship Id="rId21" Type="http://schemas.openxmlformats.org/officeDocument/2006/relationships/tags" Target="tags/tag1.xml" />
  <Relationship Id="rId25" Type="http://schemas.openxmlformats.org/officeDocument/2006/relationships/tableStyles" Target="tableStyles.xml" />
  <Relationship Id="rId20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24" Type="http://schemas.openxmlformats.org/officeDocument/2006/relationships/theme" Target="theme/theme1.xml" />
  <Relationship Id="rId23" Type="http://schemas.openxmlformats.org/officeDocument/2006/relationships/viewProps" Target="viewProps.xml" />
  <Relationship Id="rId19" Type="http://schemas.openxmlformats.org/officeDocument/2006/relationships/notesMaster" Target="notesMasters/notesMaster1.xml" />
  <Relationship Id="rId22" Type="http://schemas.openxmlformats.org/officeDocument/2006/relationships/presProps" Target="presProps.xml" />
</Relationships>
</file>

<file path=ppt/charts/_rels/chart1.xml.rels>&#65279;<?xml version="1.0" encoding="UTF-8" standalone="yes"?>
<Relationships xmlns="http://schemas.openxmlformats.org/package/2006/relationships">
  <Relationship Id="rId1" Type="http://schemas.openxmlformats.org/officeDocument/2006/relationships/package" Target="../embeddings/Microsoft_Excel_Worksheet1.xlsx" />
</Relationships>
</file>

<file path=ppt/charts/_rels/chart2.xml.rels>&#65279;<?xml version="1.0" encoding="UTF-8" standalone="yes"?>
<Relationships xmlns="http://schemas.openxmlformats.org/package/2006/relationships">
  <Relationship Id="rId3" Type="http://schemas.openxmlformats.org/officeDocument/2006/relationships/package" Target="../embeddings/Microsoft_Excel_Worksheet2.xlsx" />
  <Relationship Id="rId2" Type="http://schemas.microsoft.com/office/2011/relationships/chartColorStyle" Target="colors1.xml" />
  <Relationship Id="rId1" Type="http://schemas.microsoft.com/office/2011/relationships/chartStyle" Target="style1.xml" />
</Relationships>
</file>

<file path=ppt/charts/_rels/chart3.xml.rels>&#65279;<?xml version="1.0" encoding="UTF-8" standalone="yes"?>
<Relationships xmlns="http://schemas.openxmlformats.org/package/2006/relationships">
  <Relationship Id="rId3" Type="http://schemas.openxmlformats.org/officeDocument/2006/relationships/chartUserShapes" Target="../drawings/drawing1.xml" />
  <Relationship Id="rId2" Type="http://schemas.openxmlformats.org/officeDocument/2006/relationships/oleObject" Target="file:///C:\Users\Jennifer\Desktop\Brookline%20Center\Feb%2015%20Report\Exhibits%20for%20Interim%20Report_3-15-15.xlsx" TargetMode="External" />
  <Relationship Id="rId1" Type="http://schemas.openxmlformats.org/officeDocument/2006/relationships/themeOverride" Target="../theme/themeOverride1.xml" />
</Relationships>
</file>

<file path=ppt/charts/_rels/chart4.xml.rels>&#65279;<?xml version="1.0" encoding="UTF-8" standalone="yes"?>
<Relationships xmlns="http://schemas.openxmlformats.org/package/2006/relationships">
  <Relationship Id="rId1" Type="http://schemas.openxmlformats.org/officeDocument/2006/relationships/package" Target="../embeddings/Microsoft_Excel_Worksheet3.xlsx" />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/>
            </a:pPr>
            <a:r>
              <a:rPr lang="en-US" baseline="0"/>
              <a:t>Presenting  Diagnosis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       percent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Sheet1!$A$2:$A$10</c:f>
              <c:strCache>
                <c:ptCount val="9"/>
                <c:pt idx="0">
                  <c:v>Mood Disorder</c:v>
                </c:pt>
                <c:pt idx="1">
                  <c:v>Anxiety Disorder</c:v>
                </c:pt>
                <c:pt idx="2">
                  <c:v>Concussion</c:v>
                </c:pt>
                <c:pt idx="3">
                  <c:v>Serious Medical Disorders</c:v>
                </c:pt>
                <c:pt idx="4">
                  <c:v>Substance Abuse Disorder</c:v>
                </c:pt>
                <c:pt idx="5">
                  <c:v>Eating Disorder</c:v>
                </c:pt>
                <c:pt idx="6">
                  <c:v>Other Psychiatric Disorder</c:v>
                </c:pt>
                <c:pt idx="7">
                  <c:v>Autism Spectrum Disorders</c:v>
                </c:pt>
                <c:pt idx="8">
                  <c:v>Psychotic Disorder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0.56999999999999995</c:v>
                </c:pt>
                <c:pt idx="1">
                  <c:v>0.39500000000000002</c:v>
                </c:pt>
                <c:pt idx="2">
                  <c:v>0.12</c:v>
                </c:pt>
                <c:pt idx="3">
                  <c:v>0.12</c:v>
                </c:pt>
                <c:pt idx="4">
                  <c:v>8.3000000000000004E-2</c:v>
                </c:pt>
                <c:pt idx="5">
                  <c:v>6.8000000000000005E-2</c:v>
                </c:pt>
                <c:pt idx="6">
                  <c:v>5.2999999999999999E-2</c:v>
                </c:pt>
                <c:pt idx="7">
                  <c:v>3.3000000000000002E-2</c:v>
                </c:pt>
                <c:pt idx="8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803080"/>
        <c:axId val="667805040"/>
      </c:barChart>
      <c:catAx>
        <c:axId val="667803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67805040"/>
        <c:crosses val="autoZero"/>
        <c:auto val="1"/>
        <c:lblAlgn val="ctr"/>
        <c:lblOffset val="100"/>
        <c:noMultiLvlLbl val="0"/>
      </c:catAx>
      <c:valAx>
        <c:axId val="6678050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990" baseline="0"/>
            </a:pPr>
            <a:endParaRPr lang="en-US"/>
          </a:p>
        </c:txPr>
        <c:crossAx val="667803080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  <a:alpha val="34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527477034120762E-2"/>
          <c:y val="6.2780940858048098E-2"/>
          <c:w val="0.88361458075069588"/>
          <c:h val="0.7728486633301237"/>
        </c:manualLayout>
      </c:layout>
      <c:lineChart>
        <c:grouping val="standard"/>
        <c:varyColors val="0"/>
        <c:ser>
          <c:idx val="0"/>
          <c:order val="0"/>
          <c:spPr>
            <a:ln w="3000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diamond"/>
            <c:size val="9"/>
            <c:spPr>
              <a:solidFill>
                <a:schemeClr val="accent1"/>
              </a:solidFill>
              <a:ln w="10000" cap="flat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marker>
          <c:dPt>
            <c:idx val="0"/>
            <c:bubble3D val="0"/>
          </c:dPt>
          <c:dPt>
            <c:idx val="1"/>
            <c:bubble3D val="0"/>
            <c:spPr>
              <a:ln w="3000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2"/>
            <c:bubble3D val="0"/>
            <c:spPr>
              <a:ln w="3000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3"/>
            <c:bubble3D val="0"/>
            <c:spPr>
              <a:ln w="3000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4"/>
            <c:bubble3D val="0"/>
            <c:spPr>
              <a:ln w="3000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5"/>
            <c:bubble3D val="0"/>
            <c:spPr>
              <a:ln w="30000" cap="rnd" cmpd="sng" algn="ctr">
                <a:solidFill>
                  <a:schemeClr val="accent1"/>
                </a:solidFill>
                <a:prstDash val="solid"/>
                <a:round/>
              </a:ln>
              <a:effectLst/>
            </c:spPr>
          </c:dPt>
          <c:dPt>
            <c:idx val="6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47590" cap="rnd" cmpd="sng" algn="ctr">
                <a:noFill/>
                <a:prstDash val="solid"/>
                <a:round/>
              </a:ln>
              <a:effectLst/>
            </c:spPr>
          </c:dPt>
          <c:dPt>
            <c:idx val="7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0000" cap="rnd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dPt>
          <c:dPt>
            <c:idx val="8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0000" cap="rnd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dPt>
          <c:dPt>
            <c:idx val="9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0000" cap="rnd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dPt>
          <c:dPt>
            <c:idx val="10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0000" cap="rnd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dPt>
          <c:dPt>
            <c:idx val="11"/>
            <c:marker>
              <c:spPr>
                <a:solidFill>
                  <a:schemeClr val="tx2"/>
                </a:solidFill>
                <a:ln w="10000" cap="flat" cmpd="sng" algn="ctr">
                  <a:solidFill>
                    <a:schemeClr val="tx2"/>
                  </a:solidFill>
                  <a:prstDash val="solid"/>
                  <a:round/>
                </a:ln>
                <a:effectLst/>
              </c:spPr>
            </c:marker>
            <c:bubble3D val="0"/>
            <c:spPr>
              <a:ln w="30000" cap="rnd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dPt>
          <c:cat>
            <c:strRef>
              <c:f>'ALL 6 weeks pre-post'!$A$1:$L$1</c:f>
              <c:strCache>
                <c:ptCount val="12"/>
                <c:pt idx="0">
                  <c:v>Week 6 Prior  </c:v>
                </c:pt>
                <c:pt idx="1">
                  <c:v>Week 5 Prior  </c:v>
                </c:pt>
                <c:pt idx="2">
                  <c:v>Week 4 Prior  </c:v>
                </c:pt>
                <c:pt idx="3">
                  <c:v>Week 3 Prior  </c:v>
                </c:pt>
                <c:pt idx="4">
                  <c:v>Week 2 Prior  </c:v>
                </c:pt>
                <c:pt idx="5">
                  <c:v>Week 1 Prior  </c:v>
                </c:pt>
                <c:pt idx="6">
                  <c:v>Week 1 Post </c:v>
                </c:pt>
                <c:pt idx="7">
                  <c:v>Week 2 Post </c:v>
                </c:pt>
                <c:pt idx="8">
                  <c:v>Week 3 Post </c:v>
                </c:pt>
                <c:pt idx="9">
                  <c:v>Week 4 Post </c:v>
                </c:pt>
                <c:pt idx="10">
                  <c:v>Week 5 Post </c:v>
                </c:pt>
                <c:pt idx="11">
                  <c:v>Week 6 Post </c:v>
                </c:pt>
              </c:strCache>
            </c:strRef>
          </c:cat>
          <c:val>
            <c:numRef>
              <c:f>'ALL 6 weeks pre-post'!$A$2:$L$2</c:f>
              <c:numCache>
                <c:formatCode>0%</c:formatCode>
                <c:ptCount val="12"/>
                <c:pt idx="0">
                  <c:v>0.85</c:v>
                </c:pt>
                <c:pt idx="1">
                  <c:v>0.8</c:v>
                </c:pt>
                <c:pt idx="2">
                  <c:v>0.75</c:v>
                </c:pt>
                <c:pt idx="3">
                  <c:v>0.64</c:v>
                </c:pt>
                <c:pt idx="4">
                  <c:v>0.55000000000000004</c:v>
                </c:pt>
                <c:pt idx="5">
                  <c:v>0.56000000000000005</c:v>
                </c:pt>
                <c:pt idx="6">
                  <c:v>0.88</c:v>
                </c:pt>
                <c:pt idx="7">
                  <c:v>0.87</c:v>
                </c:pt>
                <c:pt idx="8">
                  <c:v>0.87</c:v>
                </c:pt>
                <c:pt idx="9">
                  <c:v>0.87</c:v>
                </c:pt>
                <c:pt idx="10">
                  <c:v>0.85</c:v>
                </c:pt>
                <c:pt idx="11">
                  <c:v>0.84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805824"/>
        <c:axId val="667804256"/>
      </c:lineChart>
      <c:catAx>
        <c:axId val="6678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804256"/>
        <c:crosses val="autoZero"/>
        <c:auto val="1"/>
        <c:lblAlgn val="ctr"/>
        <c:lblOffset val="100"/>
        <c:noMultiLvlLbl val="0"/>
      </c:catAx>
      <c:valAx>
        <c:axId val="667804256"/>
        <c:scaling>
          <c:orientation val="minMax"/>
          <c:max val="1"/>
        </c:scaling>
        <c:delete val="0"/>
        <c:axPos val="l"/>
        <c:majorGridlines>
          <c:spPr>
            <a:ln w="1000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1000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99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7805824"/>
        <c:crosses val="autoZero"/>
        <c:crossBetween val="between"/>
        <c:majorUnit val="0.2"/>
      </c:valAx>
      <c:spPr>
        <a:noFill/>
        <a:ln w="25381">
          <a:noFill/>
        </a:ln>
        <a:effectLst/>
      </c:spPr>
    </c:plotArea>
    <c:plotVisOnly val="1"/>
    <c:dispBlanksAs val="gap"/>
    <c:showDLblsOverMax val="0"/>
  </c:chart>
  <c:spPr>
    <a:noFill/>
    <a:ln w="10000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820278970399273E-2"/>
          <c:y val="4.3539292882507331E-2"/>
          <c:w val="0.79952888316911463"/>
          <c:h val="0.80652999861746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'CAFAS mental health Dx'!$B$1</c:f>
              <c:strCache>
                <c:ptCount val="1"/>
                <c:pt idx="0">
                  <c:v>Intake</c:v>
                </c:pt>
              </c:strCache>
            </c:strRef>
          </c:tx>
          <c:spPr>
            <a:solidFill>
              <a:srgbClr val="41A9A0"/>
            </a:solidFill>
            <a:ln w="28575">
              <a:noFill/>
            </a:ln>
          </c:spPr>
          <c:invertIfNegative val="0"/>
          <c:cat>
            <c:strRef>
              <c:f>'CAFAS mental health Dx'!$A$2:$A$5</c:f>
              <c:strCache>
                <c:ptCount val="4"/>
                <c:pt idx="0">
                  <c:v>School Functioning</c:v>
                </c:pt>
                <c:pt idx="1">
                  <c:v>Moods and Emotions</c:v>
                </c:pt>
                <c:pt idx="2">
                  <c:v>Self-Harm</c:v>
                </c:pt>
                <c:pt idx="3">
                  <c:v>Substance Use</c:v>
                </c:pt>
              </c:strCache>
            </c:strRef>
          </c:cat>
          <c:val>
            <c:numRef>
              <c:f>'CAFAS mental health Dx'!$B$2:$B$5</c:f>
              <c:numCache>
                <c:formatCode>General</c:formatCode>
                <c:ptCount val="4"/>
                <c:pt idx="0">
                  <c:v>16</c:v>
                </c:pt>
                <c:pt idx="1">
                  <c:v>22</c:v>
                </c:pt>
                <c:pt idx="2">
                  <c:v>11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'CAFAS mental health Dx'!$C$1</c:f>
              <c:strCache>
                <c:ptCount val="1"/>
                <c:pt idx="0">
                  <c:v>16 Week Follow-up</c:v>
                </c:pt>
              </c:strCache>
            </c:strRef>
          </c:tx>
          <c:spPr>
            <a:solidFill>
              <a:srgbClr val="002060"/>
            </a:solidFill>
            <a:ln w="28575">
              <a:noFill/>
            </a:ln>
          </c:spPr>
          <c:invertIfNegative val="0"/>
          <c:cat>
            <c:strRef>
              <c:f>'CAFAS mental health Dx'!$A$2:$A$5</c:f>
              <c:strCache>
                <c:ptCount val="4"/>
                <c:pt idx="0">
                  <c:v>School Functioning</c:v>
                </c:pt>
                <c:pt idx="1">
                  <c:v>Moods and Emotions</c:v>
                </c:pt>
                <c:pt idx="2">
                  <c:v>Self-Harm</c:v>
                </c:pt>
                <c:pt idx="3">
                  <c:v>Substance Use</c:v>
                </c:pt>
              </c:strCache>
            </c:strRef>
          </c:cat>
          <c:val>
            <c:numRef>
              <c:f>'CAFAS mental health Dx'!$C$2:$C$5</c:f>
              <c:numCache>
                <c:formatCode>General</c:formatCode>
                <c:ptCount val="4"/>
                <c:pt idx="0">
                  <c:v>11</c:v>
                </c:pt>
                <c:pt idx="1">
                  <c:v>15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406160"/>
        <c:axId val="660409296"/>
      </c:barChart>
      <c:catAx>
        <c:axId val="660406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crossAx val="660409296"/>
        <c:crosses val="autoZero"/>
        <c:auto val="1"/>
        <c:lblAlgn val="ctr"/>
        <c:lblOffset val="100"/>
        <c:noMultiLvlLbl val="1"/>
      </c:catAx>
      <c:valAx>
        <c:axId val="6604092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60406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30909175831201"/>
          <c:y val="0.34315692095865086"/>
          <c:w val="0.16319609949626773"/>
          <c:h val="0.21825265694247245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aseline="0"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07751058144758"/>
          <c:y val="2.9862680208452192E-2"/>
          <c:w val="0.82020252536000549"/>
          <c:h val="0.840728251359885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'graph of BRYT Program Growth'!$E$1</c:f>
              <c:strCache>
                <c:ptCount val="1"/>
                <c:pt idx="0">
                  <c:v>New Programs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 of BRYT Program Growth'!$A$2:$A$10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2006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'graph of BRYT Program Growth'!$E$2:$E$10</c:f>
            </c:numRef>
          </c:val>
        </c:ser>
        <c:ser>
          <c:idx val="1"/>
          <c:order val="1"/>
          <c:tx>
            <c:strRef>
              <c:f>'graph of BRYT Program Growth'!$F$1</c:f>
              <c:strCache>
                <c:ptCount val="1"/>
                <c:pt idx="0">
                  <c:v>Existing Programs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48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'graph of BRYT Program Growth'!$A$2:$A$10</c:f>
              <c:numCache>
                <c:formatCode>General</c:formatCode>
                <c:ptCount val="9"/>
                <c:pt idx="0">
                  <c:v>2004</c:v>
                </c:pt>
                <c:pt idx="1">
                  <c:v>2006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'graph of BRYT Program Growth'!$F$2:$F$10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  <c:pt idx="6">
                  <c:v>18</c:v>
                </c:pt>
                <c:pt idx="7">
                  <c:v>21</c:v>
                </c:pt>
                <c:pt idx="8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0407728"/>
        <c:axId val="660408120"/>
      </c:barChart>
      <c:catAx>
        <c:axId val="66040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76" b="1" i="0" baseline="0"/>
            </a:pPr>
            <a:endParaRPr lang="en-US"/>
          </a:p>
        </c:txPr>
        <c:crossAx val="660408120"/>
        <c:crosses val="autoZero"/>
        <c:auto val="1"/>
        <c:lblAlgn val="ctr"/>
        <c:lblOffset val="100"/>
        <c:noMultiLvlLbl val="0"/>
      </c:catAx>
      <c:valAx>
        <c:axId val="660408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809" b="1" i="0" u="none" strike="noStrike" baseline="0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>
                    <a:solidFill>
                      <a:schemeClr val="tx1"/>
                    </a:solidFill>
                  </a:rPr>
                  <a:t>Number of Programs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58"/>
            </a:pPr>
            <a:endParaRPr lang="en-US"/>
          </a:p>
        </c:txPr>
        <c:crossAx val="66040772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  <a:alpha val="25000"/>
      </a:schemeClr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0.07722</cdr:x>
      <cdr:y>0.84706</cdr:y>
    </cdr:from>
    <cdr:to>
      <cdr:x>0.26957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0317" y="2775478"/>
          <a:ext cx="922480" cy="5011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School Functioning</a:t>
          </a:r>
        </a:p>
      </cdr:txBody>
    </cdr:sp>
  </cdr:relSizeAnchor>
  <cdr:relSizeAnchor xmlns:cdr="http://schemas.openxmlformats.org/drawingml/2006/chartDrawing">
    <cdr:from>
      <cdr:x>0.27452</cdr:x>
      <cdr:y>0.84706</cdr:y>
    </cdr:from>
    <cdr:to>
      <cdr:x>0.46686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878101" y="3905032"/>
          <a:ext cx="1315861" cy="705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Moods &amp;</a:t>
          </a:r>
          <a:r>
            <a:rPr lang="en-US" sz="1400" b="1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Emotions</a:t>
          </a:r>
          <a:endParaRPr lang="en-US" sz="1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0.47348</cdr:x>
      <cdr:y>0.86741</cdr:y>
    </cdr:from>
    <cdr:to>
      <cdr:x>0.66582</cdr:x>
      <cdr:y>0.96802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437591" y="2842153"/>
          <a:ext cx="990217" cy="3296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Self-Harm</a:t>
          </a:r>
        </a:p>
      </cdr:txBody>
    </cdr:sp>
  </cdr:relSizeAnchor>
  <cdr:relSizeAnchor xmlns:cdr="http://schemas.openxmlformats.org/drawingml/2006/chartDrawing">
    <cdr:from>
      <cdr:x>0.67112</cdr:x>
      <cdr:y>0.87603</cdr:y>
    </cdr:from>
    <cdr:to>
      <cdr:x>0.86346</cdr:x>
      <cdr:y>0.97664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5523053" y="4038600"/>
          <a:ext cx="1582881" cy="4638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Substance Use</a:t>
          </a:r>
          <a:endParaRPr lang="en-US" sz="14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3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12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Bridge for Resilient Youth in Transition (BRYT)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312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335C17-7D45-4225-9E1C-DA9EC736AC2F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99538"/>
            <a:ext cx="2971800" cy="311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(c) BCMHC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075738"/>
            <a:ext cx="2971800" cy="234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BB1B20-5AC1-4855-948A-8CBBAE77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869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2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Bridge for Resilient Youth in Transition (BRYT)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BBC0F5-E336-4A7B-888F-026FB1BA84D6}" type="datetimeFigureOut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9975" y="698500"/>
            <a:ext cx="47180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(c) BCMHC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80099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978D4D-56D3-4996-8C96-D564D984C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503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90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6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5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44" algn="l" defTabSz="9140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9A4E3467-9A91-4548-B837-AEC4F37C63EE}" type="slidenum">
              <a:rPr lang="en-US" smtClean="0">
                <a:latin typeface="Arial" charset="0"/>
                <a:cs typeface="Arial" charset="0"/>
              </a:rPr>
              <a:pPr defTabSz="979488"/>
              <a:t>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16389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</p:spTree>
    <p:extLst>
      <p:ext uri="{BB962C8B-B14F-4D97-AF65-F5344CB8AC3E}">
        <p14:creationId xmlns:p14="http://schemas.microsoft.com/office/powerpoint/2010/main" val="14350335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9875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91AA01EF-C48E-46AC-B8F0-73CAA9D36FC2}" type="slidenum">
              <a:rPr lang="en-US" smtClean="0">
                <a:latin typeface="Arial" charset="0"/>
                <a:cs typeface="Arial" charset="0"/>
              </a:rPr>
              <a:pPr defTabSz="979488"/>
              <a:t>11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9877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</p:spTree>
    <p:extLst>
      <p:ext uri="{BB962C8B-B14F-4D97-AF65-F5344CB8AC3E}">
        <p14:creationId xmlns:p14="http://schemas.microsoft.com/office/powerpoint/2010/main" val="3461590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192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A81B6C92-5F94-490F-AF37-895FC32A5D3D}" type="slidenum">
              <a:rPr lang="en-US" smtClean="0">
                <a:latin typeface="Arial" charset="0"/>
                <a:cs typeface="Arial" charset="0"/>
              </a:rPr>
              <a:pPr defTabSz="979488"/>
              <a:t>12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13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9EF361CE-1496-4D18-8C89-88A576A6AA01}" type="slidenum">
              <a:rPr lang="en-US" smtClean="0">
                <a:latin typeface="Arial" charset="0"/>
                <a:cs typeface="Arial" charset="0"/>
              </a:rPr>
              <a:pPr defTabSz="979488"/>
              <a:t>13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506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00A5-5B7B-4AE4-9052-C7A895CAFF3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616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625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9626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9626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48F554AD-2797-4E73-8633-8B80374B419D}" type="slidenum">
              <a:rPr lang="en-US" smtClean="0">
                <a:latin typeface="Arial" charset="0"/>
                <a:cs typeface="Arial" charset="0"/>
              </a:rPr>
              <a:pPr defTabSz="979488"/>
              <a:t>15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106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421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9421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616788B7-449F-4E12-97E8-2FFA6CDDD0B4}" type="slidenum">
              <a:rPr lang="en-US" smtClean="0">
                <a:latin typeface="Arial" charset="0"/>
                <a:cs typeface="Arial" charset="0"/>
              </a:rPr>
              <a:pPr defTabSz="979488"/>
              <a:t>16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633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9216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9216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37CC2293-F24E-448B-9B5B-5FD8B9333BCD}" type="slidenum">
              <a:rPr lang="en-US" smtClean="0">
                <a:latin typeface="Arial" charset="0"/>
                <a:cs typeface="Arial" charset="0"/>
              </a:rPr>
              <a:pPr defTabSz="979488"/>
              <a:t>17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76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FC219D20-F871-4B88-A9DC-223DC48EF97F}" type="slidenum">
              <a:rPr lang="en-US" smtClean="0">
                <a:latin typeface="Arial" charset="0"/>
                <a:cs typeface="Arial" charset="0"/>
              </a:rPr>
              <a:pPr defTabSz="979488"/>
              <a:t>2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6629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</p:spTree>
    <p:extLst>
      <p:ext uri="{BB962C8B-B14F-4D97-AF65-F5344CB8AC3E}">
        <p14:creationId xmlns:p14="http://schemas.microsoft.com/office/powerpoint/2010/main" val="415619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0483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20485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B2853AFE-ADD0-444F-BBFD-A526D5EA10E5}" type="slidenum">
              <a:rPr lang="en-US" smtClean="0">
                <a:latin typeface="Arial" charset="0"/>
                <a:cs typeface="Arial" charset="0"/>
              </a:rPr>
              <a:pPr defTabSz="979488"/>
              <a:t>3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26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z="1200" b="1" dirty="0" smtClean="0"/>
              <a:t>Public high schools have become the safety net provider for youth with serious emotional disorders</a:t>
            </a:r>
            <a:endParaRPr lang="en-US" dirty="0" smtClean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2C1997BF-8B39-4F54-B4BE-0556E31937B1}" type="slidenum">
              <a:rPr lang="en-US" smtClean="0">
                <a:latin typeface="Arial" charset="0"/>
                <a:cs typeface="Arial" charset="0"/>
              </a:rPr>
              <a:pPr defTabSz="979488"/>
              <a:t>4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24581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</p:spTree>
    <p:extLst>
      <p:ext uri="{BB962C8B-B14F-4D97-AF65-F5344CB8AC3E}">
        <p14:creationId xmlns:p14="http://schemas.microsoft.com/office/powerpoint/2010/main" val="1848533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4710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7E8CE013-CD43-4B4B-89B5-84166115A087}" type="slidenum">
              <a:rPr lang="en-US" smtClean="0">
                <a:latin typeface="Arial" charset="0"/>
                <a:cs typeface="Arial" charset="0"/>
              </a:rPr>
              <a:pPr defTabSz="979488"/>
              <a:t>6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91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6867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36868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36869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F29ADCD9-88DE-444E-9752-3B311533618C}" type="slidenum">
              <a:rPr lang="en-US" smtClean="0">
                <a:latin typeface="Arial" charset="0"/>
                <a:cs typeface="Arial" charset="0"/>
              </a:rPr>
              <a:pPr defTabSz="979488"/>
              <a:t>7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4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3993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7F803F48-E661-414D-877C-1DA3BEC33268}" type="slidenum">
              <a:rPr lang="en-US" smtClean="0">
                <a:latin typeface="Arial" charset="0"/>
                <a:cs typeface="Arial" charset="0"/>
              </a:rPr>
              <a:pPr defTabSz="979488"/>
              <a:t>8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19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0179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50180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DA8A7F8D-EFC6-426C-92C8-1419224C2447}" type="slidenum">
              <a:rPr lang="en-US" smtClean="0">
                <a:latin typeface="Arial" charset="0"/>
                <a:cs typeface="Arial" charset="0"/>
              </a:rPr>
              <a:pPr defTabSz="979488"/>
              <a:t>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022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3971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Bridge for Resilient Youth in Transition (BRYT)</a:t>
            </a:r>
          </a:p>
        </p:txBody>
      </p:sp>
      <p:sp>
        <p:nvSpPr>
          <p:cNvPr id="83972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BCMHC 2014</a:t>
            </a:r>
          </a:p>
        </p:txBody>
      </p:sp>
      <p:sp>
        <p:nvSpPr>
          <p:cNvPr id="83973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fld id="{9EF361CE-1496-4D18-8C89-88A576A6AA01}" type="slidenum">
              <a:rPr lang="en-US" smtClean="0">
                <a:latin typeface="Arial" charset="0"/>
                <a:cs typeface="Arial" charset="0"/>
              </a:rPr>
              <a:pPr defTabSz="979488"/>
              <a:t>10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56229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3.gif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6481763"/>
            <a:ext cx="10058400" cy="9620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598421" y="6566812"/>
            <a:ext cx="7376160" cy="74437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90667" indent="0" algn="ctr">
              <a:buNone/>
            </a:lvl2pPr>
            <a:lvl3pPr marL="981334" indent="0" algn="ctr">
              <a:buNone/>
            </a:lvl3pPr>
            <a:lvl4pPr marL="1472001" indent="0" algn="ctr">
              <a:buNone/>
            </a:lvl4pPr>
            <a:lvl5pPr marL="1962668" indent="0" algn="ctr">
              <a:buNone/>
            </a:lvl5pPr>
            <a:lvl6pPr marL="2453335" indent="0" algn="ctr">
              <a:buNone/>
            </a:lvl6pPr>
            <a:lvl7pPr marL="2944002" indent="0" algn="ctr">
              <a:buNone/>
            </a:lvl7pPr>
            <a:lvl8pPr marL="3434669" indent="0" algn="ctr">
              <a:buNone/>
            </a:lvl8pPr>
            <a:lvl9pPr marL="3925336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84138" y="6586538"/>
            <a:ext cx="2262187" cy="744537"/>
          </a:xfrm>
        </p:spPr>
        <p:txBody>
          <a:bodyPr>
            <a:noAutofit/>
          </a:bodyPr>
          <a:lstStyle>
            <a:lvl1pPr algn="ctr">
              <a:defRPr sz="2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FE81A9-A980-478B-917F-3B1A65F8D0E2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pic>
        <p:nvPicPr>
          <p:cNvPr id="79876" name="Picture 4" descr="Brookline Community Mental Health Cen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238"/>
            <a:ext cx="528637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31093"/>
            <a:ext cx="10058400" cy="2824949"/>
          </a:xfrm>
          <a:prstGeom prst="rect">
            <a:avLst/>
          </a:prstGeom>
          <a:solidFill>
            <a:srgbClr val="41A9A0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81000" y="1462931"/>
            <a:ext cx="7124700" cy="1985010"/>
          </a:xfrm>
        </p:spPr>
        <p:txBody>
          <a:bodyPr anchor="b"/>
          <a:lstStyle>
            <a:lvl1pPr>
              <a:defRPr sz="5400" cap="all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-1859" y="3614289"/>
            <a:ext cx="10067693" cy="1250605"/>
          </a:xfrm>
          <a:prstGeom prst="rect">
            <a:avLst/>
          </a:prstGeom>
          <a:solidFill>
            <a:srgbClr val="41A9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236337" y="511968"/>
            <a:ext cx="1238250" cy="1238250"/>
          </a:xfrm>
          <a:prstGeom prst="rect">
            <a:avLst/>
          </a:prstGeom>
          <a:solidFill>
            <a:srgbClr val="41A9A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8236337" y="2149486"/>
            <a:ext cx="1238250" cy="1238250"/>
          </a:xfrm>
          <a:prstGeom prst="rect">
            <a:avLst/>
          </a:prstGeom>
          <a:solidFill>
            <a:srgbClr val="E8781E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236337" y="3956042"/>
            <a:ext cx="1238250" cy="1238250"/>
          </a:xfrm>
          <a:prstGeom prst="rect">
            <a:avLst/>
          </a:prstGeom>
          <a:solidFill>
            <a:srgbClr val="F3B218">
              <a:alpha val="8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236337" y="5700751"/>
            <a:ext cx="1238250" cy="1238250"/>
          </a:xfrm>
          <a:prstGeom prst="rect">
            <a:avLst/>
          </a:prstGeom>
          <a:solidFill>
            <a:srgbClr val="F7F715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-4646" y="7164744"/>
            <a:ext cx="10067693" cy="292894"/>
          </a:xfrm>
          <a:prstGeom prst="rect">
            <a:avLst/>
          </a:prstGeom>
          <a:solidFill>
            <a:srgbClr val="41A9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ACC0-6BB8-4C6B-80B6-F32FAEE0AEA5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C43A-832D-47B9-AC6E-061F4A45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705600" y="0"/>
            <a:ext cx="352425" cy="7443788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756400" y="661988"/>
            <a:ext cx="250825" cy="67818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756400" y="0"/>
            <a:ext cx="250825" cy="57943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8520" y="661670"/>
            <a:ext cx="2263140" cy="59877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61671"/>
            <a:ext cx="6118860" cy="59877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208838" y="6781800"/>
            <a:ext cx="2430462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1E3F1-6576-4955-A2D4-3348E1009AF1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238" y="6781800"/>
            <a:ext cx="6130925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92094" y="154781"/>
            <a:ext cx="579438" cy="269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F6538-BCAA-4699-AFA6-DF3349D5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51" y="41515"/>
            <a:ext cx="8968740" cy="10752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1560" y="1304806"/>
            <a:ext cx="9522661" cy="52364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820521" y="6781800"/>
            <a:ext cx="29337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BD0F5-5053-47D2-918F-6AD5117D7509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8551" y="6781800"/>
            <a:ext cx="6410849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F13D-626C-478A-BB23-60F3D9B0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654175"/>
            <a:ext cx="10058400" cy="12414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2" y="1736725"/>
            <a:ext cx="8382001" cy="121615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340894"/>
            <a:ext cx="7835424" cy="1816146"/>
          </a:xfrm>
        </p:spPr>
        <p:txBody>
          <a:bodyPr/>
          <a:lstStyle>
            <a:lvl1pPr marL="0" indent="0">
              <a:buNone/>
              <a:defRPr sz="3000">
                <a:solidFill>
                  <a:schemeClr val="tx2"/>
                </a:solidFill>
              </a:defRPr>
            </a:lvl1pPr>
            <a:lvl2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36883"/>
            <a:ext cx="8382000" cy="1215993"/>
          </a:xfrm>
        </p:spPr>
        <p:txBody>
          <a:bodyPr/>
          <a:lstStyle>
            <a:lvl1pPr algn="l">
              <a:buNone/>
              <a:defRPr sz="47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14710-CAC8-458D-ABA3-DAFBA75AF818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10" name="Rectangle 7"/>
          <p:cNvSpPr/>
          <p:nvPr userDrawn="1"/>
        </p:nvSpPr>
        <p:spPr>
          <a:xfrm>
            <a:off x="8844776" y="1736725"/>
            <a:ext cx="1219200" cy="1216152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8621674" y="1893094"/>
            <a:ext cx="1425575" cy="762000"/>
          </a:xfrm>
        </p:spPr>
        <p:txBody>
          <a:bodyPr>
            <a:noAutofit/>
          </a:bodyPr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3B22D1-6273-406A-A1BB-66154D1EE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7"/>
          <p:cNvSpPr/>
          <p:nvPr userDrawn="1"/>
        </p:nvSpPr>
        <p:spPr>
          <a:xfrm>
            <a:off x="8844776" y="3304208"/>
            <a:ext cx="1219200" cy="1216152"/>
          </a:xfrm>
          <a:prstGeom prst="rect">
            <a:avLst/>
          </a:prstGeom>
          <a:solidFill>
            <a:schemeClr val="accent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12" name="Rectangle 7"/>
          <p:cNvSpPr/>
          <p:nvPr userDrawn="1"/>
        </p:nvSpPr>
        <p:spPr>
          <a:xfrm>
            <a:off x="8839200" y="4871691"/>
            <a:ext cx="1219200" cy="1216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14" name="Rectangle 7"/>
          <p:cNvSpPr/>
          <p:nvPr userDrawn="1"/>
        </p:nvSpPr>
        <p:spPr>
          <a:xfrm>
            <a:off x="8828049" y="6439174"/>
            <a:ext cx="1219200" cy="1216152"/>
          </a:xfrm>
          <a:prstGeom prst="rect">
            <a:avLst/>
          </a:prstGeom>
          <a:solidFill>
            <a:schemeClr val="accent6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70560" y="1725343"/>
            <a:ext cx="4274820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29391" y="1725343"/>
            <a:ext cx="4274820" cy="4962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90D3A66-FCEF-421C-99AB-46D9961913E3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A82CE6-BAFD-4AA0-90CA-D55CD5272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8" y="82179"/>
            <a:ext cx="8968740" cy="9442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00038" y="2131152"/>
            <a:ext cx="4610100" cy="4404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144122" y="2131152"/>
            <a:ext cx="4610100" cy="440497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300038" y="1386774"/>
            <a:ext cx="4610100" cy="744378"/>
          </a:xfrm>
          <a:solidFill>
            <a:schemeClr val="tx2"/>
          </a:solidFill>
        </p:spPr>
        <p:txBody>
          <a:bodyPr rtlCol="0" anchor="ctr"/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144122" y="1386774"/>
            <a:ext cx="4610100" cy="744378"/>
          </a:xfrm>
          <a:solidFill>
            <a:schemeClr val="tx2"/>
          </a:solidFill>
        </p:spPr>
        <p:txBody>
          <a:bodyPr rtlCol="0" anchor="ctr"/>
          <a:lstStyle>
            <a:lvl1pPr marL="0" indent="0">
              <a:buFontTx/>
              <a:buNone/>
              <a:defRPr sz="21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85429A-6A4A-4A58-A9F4-52053EFAF8C6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92A9981-67E0-4FF8-B853-B7595AE97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258175" y="6999288"/>
            <a:ext cx="1800225" cy="444500"/>
          </a:xfrm>
        </p:spPr>
        <p:txBody>
          <a:bodyPr/>
          <a:lstStyle>
            <a:lvl1pPr>
              <a:defRPr sz="12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D16A8D-279E-44BF-9096-EECDBC366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6E016-53E1-4CDD-87B7-F0A6EA567322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781800"/>
            <a:ext cx="587375" cy="414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C852460-B498-4A5F-83D2-54F99D289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296373"/>
            <a:ext cx="8884920" cy="944258"/>
          </a:xfrm>
        </p:spPr>
        <p:txBody>
          <a:bodyPr/>
          <a:lstStyle>
            <a:lvl1pPr algn="l">
              <a:buNone/>
              <a:defRPr sz="4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0560" y="1902302"/>
            <a:ext cx="1760220" cy="4714399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47200" tIns="196267" rIns="147200" bIns="98133"/>
          <a:lstStyle>
            <a:lvl1pPr marL="0" indent="0">
              <a:spcAft>
                <a:spcPts val="1073"/>
              </a:spcAft>
              <a:buNone/>
              <a:defRPr sz="19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598420" y="1902301"/>
            <a:ext cx="7040880" cy="47971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B77EC-55A1-4963-93B8-8CCE271DECF7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4A11-BB10-4D13-9650-A94A87AF9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962525"/>
            <a:ext cx="10058400" cy="9620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5062538"/>
            <a:ext cx="1608138" cy="7731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700213" y="5051425"/>
            <a:ext cx="8358187" cy="774700"/>
          </a:xfrm>
          <a:prstGeom prst="rect">
            <a:avLst/>
          </a:prstGeom>
          <a:solidFill>
            <a:schemeClr val="tx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592263" y="0"/>
            <a:ext cx="111125" cy="74533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0220" y="5955031"/>
            <a:ext cx="8046720" cy="744379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 sz="13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0220" y="5045235"/>
            <a:ext cx="8046720" cy="744379"/>
          </a:xfrm>
        </p:spPr>
        <p:txBody>
          <a:bodyPr/>
          <a:lstStyle>
            <a:lvl1pPr algn="l">
              <a:buNone/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6633" y="1"/>
            <a:ext cx="8341767" cy="4959217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873875" y="6781800"/>
            <a:ext cx="2933700" cy="3968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7696C9-94AD-4DF3-822E-88A11D467513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5065713"/>
            <a:ext cx="1592263" cy="720725"/>
          </a:xfrm>
        </p:spPr>
        <p:txBody>
          <a:bodyPr rtlCol="0"/>
          <a:lstStyle>
            <a:lvl1pPr>
              <a:defRPr sz="3000"/>
            </a:lvl1pPr>
          </a:lstStyle>
          <a:p>
            <a:pPr>
              <a:defRPr/>
            </a:pPr>
            <a:fld id="{E4BBE5CE-3055-4747-91E9-5307AA9F7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760538" y="6781800"/>
            <a:ext cx="5029200" cy="39687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8" Type="http://schemas.openxmlformats.org/officeDocument/2006/relationships/slideLayout" Target="../slideLayouts/slideLayout8.xml" />
  <Relationship Id="rId3" Type="http://schemas.openxmlformats.org/officeDocument/2006/relationships/slideLayout" Target="../slideLayouts/slideLayout3.xml" />
  <Relationship Id="rId7" Type="http://schemas.openxmlformats.org/officeDocument/2006/relationships/slideLayout" Target="../slideLayouts/slideLayout7.xml" />
  <Relationship Id="rId12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5" Type="http://schemas.openxmlformats.org/officeDocument/2006/relationships/slideLayout" Target="../slideLayouts/slideLayout5.xml" />
  <Relationship Id="rId10" Type="http://schemas.openxmlformats.org/officeDocument/2006/relationships/slideLayout" Target="../slideLayouts/slideLayout10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888066" y="-11906"/>
            <a:ext cx="1184275" cy="1184275"/>
          </a:xfrm>
          <a:prstGeom prst="rect">
            <a:avLst/>
          </a:prstGeom>
          <a:solidFill>
            <a:schemeClr val="accent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686800" cy="1096567"/>
          </a:xfrm>
          <a:prstGeom prst="rect">
            <a:avLst/>
          </a:prstGeom>
          <a:solidFill>
            <a:schemeClr val="tx2">
              <a:alpha val="91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304801" y="247651"/>
            <a:ext cx="8557245" cy="65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33" tIns="49067" rIns="98133" bIns="490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4801" y="1389063"/>
            <a:ext cx="9449421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133" tIns="49067" rIns="98133" bIns="49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820522" y="6781800"/>
            <a:ext cx="2933700" cy="396875"/>
          </a:xfrm>
          <a:prstGeom prst="rect">
            <a:avLst/>
          </a:prstGeom>
        </p:spPr>
        <p:txBody>
          <a:bodyPr vert="horz" lIns="98133" tIns="49067" rIns="98133" bIns="49067" anchor="ctr" anchorCtr="0"/>
          <a:lstStyle>
            <a:lvl1pPr algn="l" defTabSz="980099" eaLnBrk="1" latinLnBrk="0" hangingPunct="1">
              <a:defRPr kumimoji="0" sz="1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911E263-261F-440F-A4FC-448EBCAEEF81}" type="datetime1">
              <a:rPr lang="en-US"/>
              <a:pPr>
                <a:defRPr/>
              </a:pPr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0038" y="6781800"/>
            <a:ext cx="6405562" cy="396875"/>
          </a:xfrm>
          <a:prstGeom prst="rect">
            <a:avLst/>
          </a:prstGeom>
        </p:spPr>
        <p:txBody>
          <a:bodyPr vert="horz" lIns="98133" tIns="49067" rIns="98133" bIns="49067" anchor="ctr"/>
          <a:lstStyle>
            <a:lvl1pPr algn="r" defTabSz="980099" eaLnBrk="1" latinLnBrk="0" hangingPunct="1">
              <a:defRPr kumimoji="0" sz="15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(c) 2015  BCMHC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166847" y="442516"/>
            <a:ext cx="587375" cy="265113"/>
          </a:xfrm>
          <a:prstGeom prst="rect">
            <a:avLst/>
          </a:prstGeom>
        </p:spPr>
        <p:txBody>
          <a:bodyPr vert="horz" lIns="98133" tIns="49067" rIns="98133" bIns="49067" anchor="ctr" anchorCtr="0">
            <a:normAutofit/>
          </a:bodyPr>
          <a:lstStyle>
            <a:lvl1pPr algn="ctr" defTabSz="980099" eaLnBrk="1" latinLnBrk="0" hangingPunct="1">
              <a:defRPr kumimoji="0" sz="15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2FEB8B-1CC3-4C8A-8CE1-92EA96816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02496"/>
            <a:ext cx="8686800" cy="284558"/>
          </a:xfrm>
          <a:prstGeom prst="rect">
            <a:avLst/>
          </a:prstGeom>
          <a:solidFill>
            <a:schemeClr val="tx2">
              <a:alpha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8133" tIns="49067" rIns="98133" bIns="49067" anchor="ctr"/>
          <a:lstStyle/>
          <a:p>
            <a:pPr algn="ctr" defTabSz="980099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4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05" r:id="rId8"/>
    <p:sldLayoutId id="2147483713" r:id="rId9"/>
    <p:sldLayoutId id="2147483706" r:id="rId10"/>
    <p:sldLayoutId id="214748371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5pPr>
      <a:lvl6pPr marL="457200" algn="l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6pPr>
      <a:lvl7pPr marL="914400" algn="l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7pPr>
      <a:lvl8pPr marL="1371600" algn="l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8pPr>
      <a:lvl9pPr marL="1828800" algn="l" rtl="0" fontAlgn="base">
        <a:spcBef>
          <a:spcPct val="0"/>
        </a:spcBef>
        <a:spcAft>
          <a:spcPct val="0"/>
        </a:spcAft>
        <a:defRPr sz="4700">
          <a:solidFill>
            <a:schemeClr val="tx2"/>
          </a:solidFill>
          <a:latin typeface="Tw Cen MT"/>
        </a:defRPr>
      </a:lvl9pPr>
    </p:titleStyle>
    <p:bodyStyle>
      <a:lvl1pPr marL="342900" indent="-342900" algn="l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93688" algn="l" rtl="0" eaLnBrk="0" fontAlgn="base" hangingPunct="0">
        <a:spcBef>
          <a:spcPts val="588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1075" indent="-244475" algn="l" rtl="0" eaLnBrk="0" fontAlgn="base" hangingPunct="0">
        <a:spcBef>
          <a:spcPts val="538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71613" indent="-244475" algn="l" rtl="0" eaLnBrk="0" fontAlgn="base" hangingPunct="0">
        <a:spcBef>
          <a:spcPts val="425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62150" indent="-244475" algn="l" rtl="0" eaLnBrk="0" fontAlgn="base" hangingPunct="0">
        <a:spcBef>
          <a:spcPts val="425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257068" indent="-24533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51469" indent="-24533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845869" indent="-24533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40269" indent="-24533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906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81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4720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9626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4533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9440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4346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925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6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2.xml" /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6.xml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3.xml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6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8.pn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6.xml" />
  <Relationship Id="rId4" Type="http://schemas.openxmlformats.org/officeDocument/2006/relationships/image" Target="../media/image9.png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notesSlide" Target="../notesSlides/notesSlide13.xml" />
  <Relationship Id="rId2" Type="http://schemas.openxmlformats.org/officeDocument/2006/relationships/slideLayout" Target="../slideLayouts/slideLayout6.xml" />
  <Relationship Id="rId1" Type="http://schemas.openxmlformats.org/officeDocument/2006/relationships/tags" Target="../tags/tag4.xml" />
  <Relationship Id="rId4" Type="http://schemas.openxmlformats.org/officeDocument/2006/relationships/image" Target="../media/image10.emf" />
</Relationships>
</file>

<file path=ppt/slides/_rels/slide15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6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1.pn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6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4.xml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6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6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jpe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6.xml" />
</Relationships>
</file>

<file path=ppt/slides/_rels/slide4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6.xml" />
  <Relationship Id="rId2" Type="http://schemas.openxmlformats.org/officeDocument/2006/relationships/tags" Target="../tags/tag3.xml" />
  <Relationship Id="rId1" Type="http://schemas.openxmlformats.org/officeDocument/2006/relationships/tags" Target="../tags/tag2.xml" />
  <Relationship Id="rId4" Type="http://schemas.openxmlformats.org/officeDocument/2006/relationships/notesSlide" Target="../notesSlides/notesSlide4.xml" />
</Relationships>
</file>

<file path=ppt/slides/_rels/slide5.xml.rels>&#65279;<?xml version="1.0" encoding="UTF-8" standalone="yes"?>
<Relationships xmlns="http://schemas.openxmlformats.org/package/2006/relationships">
  <Relationship Id="rId1" Type="http://schemas.openxmlformats.org/officeDocument/2006/relationships/slideLayout" Target="../slideLayouts/slideLayout2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e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6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6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chart" Target="../charts/chart1.xml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2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6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78694"/>
            <a:ext cx="8113712" cy="2895600"/>
          </a:xfrm>
        </p:spPr>
        <p:txBody>
          <a:bodyPr>
            <a:normAutofit/>
          </a:bodyPr>
          <a:lstStyle/>
          <a:p>
            <a:pPr defTabSz="980357" eaLnBrk="1" fontAlgn="auto" hangingPunct="1">
              <a:spcAft>
                <a:spcPts val="0"/>
              </a:spcAft>
              <a:defRPr/>
            </a:pPr>
            <a:r>
              <a:rPr lang="en-CA" dirty="0" smtClean="0"/>
              <a:t>Bridge for Resilient Youth in Transition (BRYT) 	</a:t>
            </a:r>
            <a:endParaRPr lang="en-CA" dirty="0"/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381000" y="4026694"/>
            <a:ext cx="7375525" cy="742950"/>
          </a:xfrm>
        </p:spPr>
        <p:txBody>
          <a:bodyPr/>
          <a:lstStyle/>
          <a:p>
            <a:pPr eaLnBrk="1" hangingPunct="1"/>
            <a:r>
              <a:rPr lang="en-US" dirty="0" smtClean="0"/>
              <a:t>July, 2015</a:t>
            </a:r>
          </a:p>
        </p:txBody>
      </p:sp>
      <p:sp>
        <p:nvSpPr>
          <p:cNvPr id="15363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endParaRPr lang="en-US" altLang="en-US" sz="100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1" y="247651"/>
            <a:ext cx="6476999" cy="6548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 smtClean="0"/>
              <a:t>Impact of BRYT is both academic and behavioral</a:t>
            </a:r>
          </a:p>
        </p:txBody>
      </p:sp>
      <p:sp>
        <p:nvSpPr>
          <p:cNvPr id="8294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endParaRPr lang="en-US" altLang="en-US" sz="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2951" name="TextBox 11"/>
          <p:cNvSpPr txBox="1">
            <a:spLocks noChangeArrowheads="1"/>
          </p:cNvSpPr>
          <p:nvPr/>
        </p:nvSpPr>
        <p:spPr bwMode="auto">
          <a:xfrm>
            <a:off x="377797" y="6999288"/>
            <a:ext cx="719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endParaRPr lang="en-US" altLang="en-US" sz="1000" dirty="0">
              <a:latin typeface="Verdana" pitchFamily="34" charset="0"/>
            </a:endParaRPr>
          </a:p>
          <a:p>
            <a:r>
              <a:rPr lang="en-US" altLang="en-US" sz="1000" dirty="0">
                <a:latin typeface="Verdana" pitchFamily="34" charset="0"/>
              </a:rPr>
              <a:t>Source: Bridgespan interviews, site visits</a:t>
            </a:r>
          </a:p>
        </p:txBody>
      </p:sp>
      <p:sp>
        <p:nvSpPr>
          <p:cNvPr id="829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5597" y="2351035"/>
            <a:ext cx="4051411" cy="39187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0099">
              <a:spcBef>
                <a:spcPts val="864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/>
              <a:t>Helps student succeed in school and avoid dropping out, school avoidance, or repeating a year</a:t>
            </a:r>
          </a:p>
          <a:p>
            <a:pPr defTabSz="980099">
              <a:spcBef>
                <a:spcPts val="864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/>
              <a:t>92% of students successfully complete the academic year</a:t>
            </a:r>
          </a:p>
          <a:p>
            <a:pPr defTabSz="980099">
              <a:spcBef>
                <a:spcPts val="864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/>
              <a:t>Enables other school staff to better serve the entire school population </a:t>
            </a:r>
          </a:p>
          <a:p>
            <a:pPr defTabSz="980099">
              <a:spcBef>
                <a:spcPts val="864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/>
              <a:t>School functioning improvement on standardized measures</a:t>
            </a:r>
          </a:p>
          <a:p>
            <a:pPr defTabSz="980099">
              <a:spcBef>
                <a:spcPts val="384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endParaRPr lang="en-US" altLang="en-US" sz="18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75325" y="2351036"/>
            <a:ext cx="4051411" cy="39187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0099">
              <a:spcBef>
                <a:spcPts val="763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 are helped to engage in treatment, and learn self-care skills</a:t>
            </a:r>
          </a:p>
          <a:p>
            <a:pPr defTabSz="980099">
              <a:spcBef>
                <a:spcPts val="763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Insure access to behavioral care and prevent re-hospitalization (relapse rate &lt;10%)</a:t>
            </a:r>
          </a:p>
          <a:p>
            <a:pPr defTabSz="980099">
              <a:spcBef>
                <a:spcPts val="763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Significant improved in standardized clinical measures</a:t>
            </a:r>
          </a:p>
          <a:p>
            <a:pPr defTabSz="980099">
              <a:spcBef>
                <a:spcPts val="763"/>
              </a:spcBef>
              <a:spcAft>
                <a:spcPts val="1200"/>
              </a:spcAft>
              <a:buSzPct val="100000"/>
              <a:buFont typeface="Verdana" pitchFamily="34" charset="0"/>
              <a:buChar char="•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Families report decreased stress and </a:t>
            </a:r>
            <a:r>
              <a:rPr lang="en-US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anxiety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797" y="145501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ACADEMIC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84825" y="145501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BEHAVIORAL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8297" y="2073537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75325" y="2073537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7" y="64294"/>
            <a:ext cx="8763000" cy="10747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Average School Attendance Rates, </a:t>
            </a:r>
            <a:br>
              <a:rPr lang="en-US" dirty="0" smtClean="0"/>
            </a:br>
            <a:r>
              <a:rPr lang="en-US" dirty="0" smtClean="0"/>
              <a:t>Before and After Program Admittance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1381125"/>
            <a:ext cx="587375" cy="265113"/>
          </a:xfrm>
        </p:spPr>
        <p:txBody>
          <a:bodyPr anchorCtr="0">
            <a:normAutofit fontScale="40000" lnSpcReduction="20000"/>
          </a:bodyPr>
          <a:lstStyle/>
          <a:p>
            <a:pPr algn="ctr">
              <a:defRPr/>
            </a:pPr>
            <a:r>
              <a:rPr lang="en-US" sz="1500" b="1" smtClean="0">
                <a:solidFill>
                  <a:srgbClr val="FFFFFF"/>
                </a:solidFill>
              </a:rPr>
              <a:t>(c) 2015  BCMHC</a:t>
            </a:r>
            <a:endParaRPr lang="en-US" sz="15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96499"/>
              </p:ext>
            </p:extLst>
          </p:nvPr>
        </p:nvGraphicFramePr>
        <p:xfrm>
          <a:off x="638175" y="1697038"/>
          <a:ext cx="8763000" cy="499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Changes in Well-Being Over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1381125"/>
            <a:ext cx="587375" cy="265113"/>
          </a:xfrm>
        </p:spPr>
        <p:txBody>
          <a:bodyPr anchorCtr="0">
            <a:normAutofit fontScale="40000" lnSpcReduction="20000"/>
          </a:bodyPr>
          <a:lstStyle/>
          <a:p>
            <a:pPr algn="ctr">
              <a:defRPr/>
            </a:pPr>
            <a:r>
              <a:rPr lang="en-US" sz="1500" b="1" dirty="0" smtClean="0">
                <a:solidFill>
                  <a:srgbClr val="FFFFFF"/>
                </a:solidFill>
              </a:rPr>
              <a:t>(c) 2015  BCMHC</a:t>
            </a:r>
            <a:endParaRPr lang="en-US" sz="1500" b="1" dirty="0">
              <a:solidFill>
                <a:srgbClr val="FFFFFF"/>
              </a:solidFill>
            </a:endParaRPr>
          </a:p>
        </p:txBody>
      </p:sp>
      <p:sp>
        <p:nvSpPr>
          <p:cNvPr id="80899" name="TextBox 7"/>
          <p:cNvSpPr txBox="1">
            <a:spLocks noChangeArrowheads="1"/>
          </p:cNvSpPr>
          <p:nvPr/>
        </p:nvSpPr>
        <p:spPr bwMode="auto">
          <a:xfrm>
            <a:off x="1219200" y="6922294"/>
            <a:ext cx="7924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*Lower scores indicate better functioning; all differences are statistically significant at </a:t>
            </a:r>
            <a:r>
              <a:rPr lang="en-US" sz="1400" i="1" dirty="0"/>
              <a:t>p </a:t>
            </a:r>
            <a:r>
              <a:rPr lang="en-US" sz="1400" dirty="0"/>
              <a:t>&lt; .05.</a:t>
            </a:r>
          </a:p>
        </p:txBody>
      </p:sp>
      <p:sp>
        <p:nvSpPr>
          <p:cNvPr id="80900" name="TextBox 8"/>
          <p:cNvSpPr txBox="1">
            <a:spLocks noChangeArrowheads="1"/>
          </p:cNvSpPr>
          <p:nvPr/>
        </p:nvSpPr>
        <p:spPr bwMode="auto">
          <a:xfrm>
            <a:off x="1828800" y="1741488"/>
            <a:ext cx="6324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CAFAS Scores Among Participants with a Mental Health Diagnosis </a:t>
            </a:r>
            <a:r>
              <a:rPr lang="en-US" dirty="0">
                <a:solidFill>
                  <a:schemeClr val="tx2"/>
                </a:solidFill>
              </a:rPr>
              <a:t>(N=147)</a:t>
            </a:r>
            <a:endParaRPr lang="en-US" b="1" dirty="0">
              <a:solidFill>
                <a:schemeClr val="tx2"/>
              </a:solidFill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8964485"/>
              </p:ext>
            </p:extLst>
          </p:nvPr>
        </p:nvGraphicFramePr>
        <p:xfrm>
          <a:off x="990600" y="2197894"/>
          <a:ext cx="8305799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04801" y="247651"/>
            <a:ext cx="6476999" cy="6548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Concentrating in one geographic area offers many benefits</a:t>
            </a:r>
            <a:endParaRPr lang="en-US" altLang="en-US" dirty="0" smtClean="0"/>
          </a:p>
        </p:txBody>
      </p:sp>
      <p:sp>
        <p:nvSpPr>
          <p:cNvPr id="82946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endParaRPr lang="en-US" altLang="en-US" sz="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82956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55597" y="2179512"/>
            <a:ext cx="4051411" cy="39187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768"/>
              </a:spcBef>
              <a:buSzPct val="100000"/>
              <a:buFont typeface="Verdana"/>
              <a:buChar char="•"/>
            </a:pPr>
            <a:r>
              <a:rPr lang="en-US" sz="1600" dirty="0"/>
              <a:t>Allows for </a:t>
            </a:r>
            <a:r>
              <a:rPr lang="en-US" sz="1600" b="1" dirty="0"/>
              <a:t>local momentum </a:t>
            </a:r>
            <a:r>
              <a:rPr lang="en-US" sz="1600" dirty="0"/>
              <a:t>including growth by word of mouth, development of local champions, and evolution of  supportive local policies that can </a:t>
            </a:r>
            <a:r>
              <a:rPr lang="en-US" sz="1600" b="1" dirty="0"/>
              <a:t>accelerate later national growth</a:t>
            </a:r>
          </a:p>
          <a:p>
            <a:pPr marL="449263" lvl="1" indent="-182563">
              <a:spcBef>
                <a:spcPts val="336"/>
              </a:spcBef>
              <a:buSzPct val="100000"/>
              <a:buFont typeface="Verdana"/>
              <a:buChar char="-"/>
            </a:pPr>
            <a:r>
              <a:rPr lang="en-US" sz="1400" dirty="0">
                <a:solidFill>
                  <a:schemeClr val="tx2"/>
                </a:solidFill>
              </a:rPr>
              <a:t>“</a:t>
            </a:r>
            <a:r>
              <a:rPr lang="en-US" sz="1400" i="1" dirty="0">
                <a:solidFill>
                  <a:schemeClr val="tx2"/>
                </a:solidFill>
              </a:rPr>
              <a:t>It’s often easier for programs to expand statewide first before going national. It shows that the program has momentum and can succeed in diverse places within a state.  A lot of programs have done this</a:t>
            </a:r>
            <a:r>
              <a:rPr lang="en-US" sz="1400" dirty="0">
                <a:solidFill>
                  <a:schemeClr val="tx2"/>
                </a:solidFill>
              </a:rPr>
              <a:t>.” –Center for School Mental Health University of Maryland</a:t>
            </a:r>
          </a:p>
          <a:p>
            <a:pPr marL="266700" lvl="1">
              <a:spcBef>
                <a:spcPts val="336"/>
              </a:spcBef>
              <a:buSzPct val="100000"/>
            </a:pPr>
            <a:endParaRPr lang="en-US" sz="1400" dirty="0"/>
          </a:p>
          <a:p>
            <a:pPr marL="182563" indent="-182563">
              <a:spcBef>
                <a:spcPts val="768"/>
              </a:spcBef>
              <a:buSzPct val="100000"/>
              <a:buFont typeface="Verdana"/>
              <a:buChar char="•"/>
            </a:pPr>
            <a:r>
              <a:rPr lang="en-US" sz="1600" b="1" dirty="0"/>
              <a:t>Minimizes overhead program costs </a:t>
            </a:r>
            <a:r>
              <a:rPr lang="en-US" sz="1600" dirty="0"/>
              <a:t>because only one headquarters / central office needed </a:t>
            </a:r>
          </a:p>
          <a:p>
            <a:pPr marL="449263" lvl="1" indent="-182563">
              <a:spcBef>
                <a:spcPts val="336"/>
              </a:spcBef>
              <a:buSzPct val="100000"/>
              <a:buFont typeface="Verdana"/>
              <a:buChar char="-"/>
            </a:pPr>
            <a:endParaRPr lang="en-US" sz="1400" dirty="0"/>
          </a:p>
          <a:p>
            <a:pPr marL="285750" indent="-285750"/>
            <a:endParaRPr lang="en-US" sz="1600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75325" y="2548345"/>
            <a:ext cx="4051411" cy="354987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>
              <a:spcBef>
                <a:spcPts val="672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•"/>
            </a:pPr>
            <a:r>
              <a:rPr lang="en-US" sz="1400" dirty="0"/>
              <a:t>Youth Villages initially started out </a:t>
            </a:r>
            <a:r>
              <a:rPr lang="en-US" sz="1400" b="1" dirty="0"/>
              <a:t>heavily concentrated in Memphis, </a:t>
            </a:r>
            <a:r>
              <a:rPr lang="en-US" sz="1400" dirty="0"/>
              <a:t>resulting in:</a:t>
            </a:r>
            <a:endParaRPr lang="en-US" sz="1400" b="1" dirty="0"/>
          </a:p>
          <a:p>
            <a:pPr marL="449263" lvl="1" indent="-182563">
              <a:spcBef>
                <a:spcPts val="288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-"/>
            </a:pPr>
            <a:r>
              <a:rPr lang="en-US" sz="1200" dirty="0"/>
              <a:t>Being </a:t>
            </a:r>
            <a:r>
              <a:rPr lang="en-US" sz="1200" b="1" dirty="0"/>
              <a:t>local default provider in TN</a:t>
            </a:r>
            <a:endParaRPr lang="en-US" sz="1200" dirty="0"/>
          </a:p>
          <a:p>
            <a:pPr marL="449263" lvl="1" indent="-182563">
              <a:spcBef>
                <a:spcPts val="288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-"/>
            </a:pPr>
            <a:r>
              <a:rPr lang="en-US" sz="1200" b="1" dirty="0"/>
              <a:t>Pricing power </a:t>
            </a:r>
            <a:r>
              <a:rPr lang="en-US" sz="1200" dirty="0"/>
              <a:t>and strong local reputation that drives referrals and financial sustainability </a:t>
            </a:r>
          </a:p>
          <a:p>
            <a:pPr marL="449263" lvl="1" indent="-182563">
              <a:spcBef>
                <a:spcPts val="288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-"/>
            </a:pPr>
            <a:r>
              <a:rPr lang="en-US" sz="1200" dirty="0"/>
              <a:t>Platform for demonstrating </a:t>
            </a:r>
            <a:r>
              <a:rPr lang="en-US" sz="1200" b="1" dirty="0"/>
              <a:t>strong, consistent results</a:t>
            </a:r>
            <a:endParaRPr lang="en-US" sz="1200" dirty="0"/>
          </a:p>
          <a:p>
            <a:pPr marL="182563" indent="-182563">
              <a:spcBef>
                <a:spcPts val="672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•"/>
            </a:pPr>
            <a:r>
              <a:rPr lang="en-US" sz="1400" dirty="0"/>
              <a:t>Over ~30 years, Youth Villages has grown from 1 state to 11 and DC. </a:t>
            </a:r>
            <a:endParaRPr lang="en-US" sz="1800" dirty="0" smtClean="0"/>
          </a:p>
          <a:p>
            <a:pPr marL="182563" indent="-182563">
              <a:spcBef>
                <a:spcPts val="672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•"/>
            </a:pPr>
            <a:endParaRPr lang="en-US" sz="1800" dirty="0" smtClean="0"/>
          </a:p>
          <a:p>
            <a:pPr marL="182563" indent="-182563">
              <a:spcBef>
                <a:spcPts val="672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•"/>
            </a:pPr>
            <a:endParaRPr lang="en-US" sz="1800" dirty="0"/>
          </a:p>
          <a:p>
            <a:pPr marL="182563" indent="-182563">
              <a:spcBef>
                <a:spcPts val="672"/>
              </a:spcBef>
              <a:buSzPct val="100000"/>
              <a:buFont typeface="Verdana"/>
              <a:buChar char="•"/>
            </a:pPr>
            <a:r>
              <a:rPr lang="en-US" sz="1400" dirty="0"/>
              <a:t>FWV’s Coaching Boys into Men campaign started as a national initiative, but as they continue to strategically grow the curriculum, they have </a:t>
            </a:r>
            <a:r>
              <a:rPr lang="en-US" sz="1400" b="1" dirty="0"/>
              <a:t>recognized the value in concentrating geographically</a:t>
            </a:r>
          </a:p>
          <a:p>
            <a:pPr marL="449263" lvl="1" indent="-182563">
              <a:spcBef>
                <a:spcPts val="288"/>
              </a:spcBef>
              <a:buSzPct val="100000"/>
              <a:buFont typeface="Verdana"/>
              <a:buChar char="-"/>
            </a:pPr>
            <a:r>
              <a:rPr lang="en-US" sz="1200" dirty="0"/>
              <a:t>“</a:t>
            </a:r>
            <a:r>
              <a:rPr lang="en-US" sz="1200" i="1" dirty="0"/>
              <a:t>We’re now going smaller, more regionally based to try to go deeper. You really have to focus first</a:t>
            </a:r>
            <a:r>
              <a:rPr lang="en-US" sz="1200" dirty="0"/>
              <a:t>” – CBIM staff</a:t>
            </a:r>
          </a:p>
          <a:p>
            <a:pPr marL="182563" indent="-182563">
              <a:spcBef>
                <a:spcPts val="672"/>
              </a:spcBef>
              <a:spcAft>
                <a:spcPts val="0"/>
              </a:spcAft>
              <a:buSzPct val="100000"/>
              <a:buFont typeface="Verdana" panose="020B0604030504040204" pitchFamily="34" charset="0"/>
              <a:buChar char="•"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77797" y="128349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cap="all" dirty="0">
                <a:solidFill>
                  <a:schemeClr val="tx2"/>
                </a:solidFill>
                <a:latin typeface="+mj-lt"/>
              </a:rPr>
              <a:t>Focusing in one geographic area offers key benefits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4825" y="1283494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cap="all" dirty="0">
                <a:solidFill>
                  <a:schemeClr val="tx2"/>
                </a:solidFill>
                <a:latin typeface="+mj-lt"/>
              </a:rPr>
              <a:t>Analogues demonstrate the value in concentrating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8297" y="1949559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772150" y="1949559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2029987"/>
            <a:ext cx="1828800" cy="5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470" y="4712494"/>
            <a:ext cx="1702911" cy="6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47187" y="7228583"/>
            <a:ext cx="6962775" cy="153888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/>
              <a:t>Source: TBG analysis; interview with Futures Without Violence; Bridgespan work with Youth Villages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105400" y="2029987"/>
            <a:ext cx="0" cy="4068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6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BRYT’s current pattern of growth through large high schools is a strong platform for the next five years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33918" y="403524"/>
            <a:ext cx="771408" cy="461665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r>
              <a:rPr lang="en-US" sz="1200" i="1" dirty="0">
                <a:solidFill>
                  <a:schemeClr val="bg2"/>
                </a:solidFill>
              </a:rPr>
              <a:t>Growth Priorities</a:t>
            </a:r>
          </a:p>
        </p:txBody>
      </p:sp>
      <p:sp>
        <p:nvSpPr>
          <p:cNvPr id="6" name="BainBulletsConfiguration" hidden="1"/>
          <p:cNvSpPr txBox="1"/>
          <p:nvPr/>
        </p:nvSpPr>
        <p:spPr>
          <a:xfrm>
            <a:off x="177006" y="12700"/>
            <a:ext cx="8890000" cy="107722"/>
          </a:xfrm>
          <a:prstGeom prst="rect">
            <a:avLst/>
          </a:prstGeom>
          <a:noFill/>
        </p:spPr>
        <p:txBody>
          <a:bodyPr vert="horz" wrap="square" lIns="45720" rIns="45720" rtlCol="0">
            <a:spAutoFit/>
          </a:bodyPr>
          <a:lstStyle/>
          <a:p>
            <a:endParaRPr lang="en-US" sz="10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501" y="6874001"/>
            <a:ext cx="6739414" cy="461665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/>
          <a:p>
            <a:r>
              <a:rPr lang="en-US" sz="1000" dirty="0"/>
              <a:t>Note: 2013-14 data. Includes all schools with &gt;1 9-12</a:t>
            </a:r>
            <a:r>
              <a:rPr lang="en-US" sz="1000" baseline="30000" dirty="0"/>
              <a:t>th </a:t>
            </a:r>
            <a:r>
              <a:rPr lang="en-US" sz="1000" dirty="0"/>
              <a:t>grade students. Includes charters and technical schools. High school used to represent both high schools and secondary schools.  </a:t>
            </a:r>
          </a:p>
          <a:p>
            <a:r>
              <a:rPr lang="en-US" sz="1000" dirty="0"/>
              <a:t>Source: MA DOE Massachusetts School and District Profiles; 2013-14 Enrollment By Grade Report (School)</a:t>
            </a:r>
          </a:p>
        </p:txBody>
      </p:sp>
      <p:sp>
        <p:nvSpPr>
          <p:cNvPr id="21" name="Rectangle 20" descr="Enter Chart Description Here:&#10;&#10; End of Chart Description&#10;DO NOT ALTER TEXT BELOW THIS POINT! IF YOU DO YOUR CHART WILL NOT BE EDITABLE!&#10;mkkoexcel__~~~~~~~~~~False~~False~~Falsemkko__4HooU0THZk28POP9trq+pbTvvzd/gcV8t56cq85kb3NDTsUhojRA0EsgEHHMH7oYP1SYpn09ysXVivguJdhTvfyVMsBLTGvcX7WPTor/CmXQgjk50sGUR1BPoUJefjrmZvXTslgZuoHzhAvS/O5+jAyp+tQpXJFCxh3OuVGELIxULkoTfz5Nq9EjpSrGHxKentJ7bMED2DJ96FnOVyvcg5vv15PJhlOSSfjzoxLfCg6b8ZGle+yOxJZ5DEy9gRsum3Sk0s3OyT+EHSIsSoRxO+6qrEWHxOYm5vS+ITJLi1ZJ4100IQ41q21Q55jP82r4gUaS5UZUkZILBRt7RkycwcbCRMvX6S91y8bd3ju4MM9rEDbVECLkKZ3JO23uqnW32SDjwOQ4I0eC7OzqbbChggPn/LiD3+SeC6/icMccrDS2aJnLhlvacGQWBQm4qYubwzORdpIhkqGMf3RLAkkOwoexRKYByU1liskbgWCMQaaQDaoemcT779AAszKfRTj9RBwCkbIkS05uPkrm7lV+dFa5mQ7jbj9LX/cdkia+xM2FlDyFzAAZuxGpBAiq7UiJw1P5Y7udev4x1oESmPSN8N56+gj6MWf5o8Fi9Bw6Y4dmLYw8y3OpkppzRjDR7FAhBD5qwfyt5ZB4z4M6cW55Z6P26UysxwBL7JGU0sIKIrTyl6FK+L8wxdHFt6gp7cTCYcsJ++lM1MV3or81ckcJbWMCqQRGwQrOI2WhGzQIESHfJ4NxAiX3xMWJPHnLin4BVGZZz1mQgfH4LkErr+tjdBKl181RnqgaJbFtNK5M5izt+rIRNlau7puwOoE7hV//meo1QmfXiMHnE4/SXdR5Pt220m98F20q5APVf6ET9HcHQCNsS+ifkxM0ghT0KXVcSW2b/J3US2qgSL0FJQIf+12ZO8YHc6arw0Bzg1cn/CXtjHRhuQ9DwjK4fa/NYjp24pMN5GM2mze7Had3CejCRAD0agK03raqWpAIPKpL+eY4TDD6i2pHcOuEFWDTgD3iRHu1cY+k+2cBnorpr5xrg1Cg8OTIi1KjSH6EjevaFvOP/xqcXzV+4NlDaseyhlPE4ap2jUYzr0wFjmWddT7TfvUm3+r562iuj8XMRJdFSoSfV0U2sSXoLzDEElGtLDQOtll9lI3WHulzWuWJzkV6HHK9KrVDtoUUYpQRhy4fRGGZUx4EsJdwybpbXNv2x2LSaCBJsB3bH9xUiOdjXNagQ1g9cYub3nBmGiGPJ6yFI2K+BavMF0mF58NYORQzmlEhoaaugruu3M7JZuJtDq+CHXl9dhjdKAuoCWIKjknxFZaBTXQiqSXhJ4c3q6lipQjRMQAhw9fV/qPfhL/LCLmXAy/K8ysQguHBcxtfQvQwZ9eodt3W4E5q4z1N2Lf0fRXRlNcYWOosi+uS5FKTYtTZiSpyg+8R4YmeEHLgxBpCQEk1Z5tet/cezvdI/hZ7RUdxIA3rMin2VYqTwyR7Yrc9f5V+GRklbtPMN+FZsslNi3MY1E4Xo3t81CiveyDkeGp67hlR97RDTjGuIf+BzXp3g0uOChOmnUFjEsqq/TtxF+KEf34vjTSgE7wisf0lE0q9c2mEEmtID9EJsET4be7cQeaNZxP0YGxJ6aHHTI06EnHjQuy4cpkLnT+YjoRAYt2fQjuOSFVfAs2BFzXxxrWoAqWlkjWaWgTO3Doe+amfAxAAH6EGosdVEj8mccgNPA/7sDp+OPxpn0sW6X9u9cA+70ytfAPrwG9RkIgULUlJ8jYjKl6nWp0jtnnjb8M0x0EdsqyUS3Moy28iRAagN6OzSTBfMH2HbnPjQqrLcyz1KThLyzVcvl/r5HuaNKipxpFNnvm/ykVehMzEWy5L2P48rJWn9inuM1E6YRhxLRCR+48WhEDL/rLZ5kIbCRZbNO8OCtAqy6R+xir/cIP9XqxYpMO9k7xdi4/OA5WlO8viHaO+q9N+AsFnm/7NFyQ969PzdsoOFGZCj1cVWd2uwA6SToXpA8Qi8/UhDcrA+SvnFKOnQpSh27V9eQSALRA8adXiMwpWBZ57T1NCdHI6HTfr1JSqW7UMtNNDFoMU2JE4lQbzdVBFG9Z2jyzUJl11BTdesF+4+gPTGjpZWksZFX21eB6j4xOKg7tXtH6nBZSSrzQH1Wf1HgFl73susn7PAaKZVhgn1WUUd611UbgPGPQ0nLb4wnVcVZeHJLus1G2QbZvGaDkWx+RFOU/oFs+lr60p96LXVlTfgOGUaif8mYBUZOg9MTs+MZvux8ne8dCvAwkiOySjN0KImwU9077VLvgAYK73qamt8azf/O6V5JYXlcCjVup1+cr/xyd/SHiL3K3tzLFmOm7yJYyOHqWhTRt7KzqMjtH/A8H14ndUzIgHHQD5i0BrGYkAObnvaekzFi6pYiL4zc91C4Imhkt2oIuBQFOoLR7YY34y8nDAS8f3n9OPVTlBrRMYYXWQyzCMrZuNyVRdAx84V6kw9rPCuGdJw9bwrp+IY5GHRABilgDUGvGPpsoeitscSPAq6OlYK7K27J61FG0jJg5KVHaljYZoX1vgCCcZNdwcZb2jhNoYRv82XdDVJnR0DkM6NvQ87ltsu5yr14iY5CSQPQ6XSs4+9w6mozunioDIbCVpdRJWpV5YMdV5dqje7kubfajSJYHwyMa+cvemwL4NfHTQpdpOYSsK61QHXRVWDXmjNTv+pt1Gsa0llSrR8vkpZthtuTnAGeiqUBHqQQ6TVR8gD0oma2pYdn8ALrF+9+3A7Z0HeggLicUvwTXMChqqrD9tMg5KAkisfBbYd9lHqDXFrT0vOwqOwqh/eLauHz4/WICx2wRtZ9iYNSsc6ip0p8FXz4acXypFAhkJCASNNsmehsC3511U2UUM5k1B4GIzktWDQa3c4ZzRONaaX3V6tje2y7Ex51blWRhdIY5sr6JicT3/Nl72qW+FGmkmt+isBfd2Sm4JqYxMsFnEQr5z53bAMtUTMtMz0R30d+HJ2Cil50siWP7LsTiForzojCREanc8CRPhiGVp5u4L847ZRS9ocYt9xkYQe09xAA7+xRyZGE9nBZ5WeocLwFh4G1vhYusgvNMYOIiqyBy7jigui+d7LMaqPNBgyGk4vh4Odsa6I2enS1JM9hljLxelPj2IZrEptxzp5gABrDNGc6ugGu70n9g3zWBusS1TbwerfY74C7W2E/ejvg0N4+NtkmR/yrBHxXUIUmLi4DU/D2NINDFMhOYVM+lb7IwFT6JRzaj/y4UyU9KsrqW4oysnJ6iBf20LMgnd2QOkhVTCP5itWuth30H/+jhVmT52XugYDhXDtruSX9SBBuX8/Pzl/kOq0K9dwWy/60g+J4wQS5AFFr3VPrBHMs+QgB+TXByABdF8m671BuFDNK2eE+BVF/9l0l8BZBgyD8BFxMr1Hj5RxifdWPLONUz31gQFUl1Dv42quonZ7CKH6s2ThxJX1P/ZCzHfSmFPMxA3RlgbDIJxB4tALjv3S0Lt/9UdRg055Do627fUm+mQfT7A4NvfapHAAtsQSAy2MjfGpOFlyKKhyr49dKN7YsUNbmOkDFEoUHGdxrxyNMBV71Afv2F3ecq13bpMycGop0XTaNxQ5lfxRUaq3fkIeLcBhUE1ew4tbk32UnGgLseVqtEllu5fPkzz/aRvJvIHUBDvssmLY2/GlzeOcGGd+Z0xXFRoC+FA6X8QYH/Sz3u72qHwV3p7CmwizwgQ6UvuhIHHuc/WcFE7FXq3/X4ASB5SWZCssvC7ediN+QlQr046n1yVBO9jNS8j3l66eKI8k3/KPfwaA4EVXLYUV8smRndF7N+H1Jck6HRSJzQmg/YAyL4x4YiHPlBu+ah3eHGuVoP0tx+A+HdhC6LCzUYZBDiohTWDntY7TmhLhZdN5tfXEoWgomAyyVjOHbhQOR99cC1IjvDfI6gneNrf49NKaAC7P34xVQE7fQs1V8eaUj5s3KTo7WTXC90T32Z0vmE2iCP1qy9ppyjsK+75ITTScecnY2JZUUFYpdbK8kYem4AaOeRTNoQENYf1/SL2RKjmK5cQVCqlYX2R3Z62Qj45FvdQfvgnVWs+lz8KzTXr+m1K0DmegHlxQ9U34ASOMxjGJTipgzAGO/d87FJP0dqT4OAiEQSTwHobNxpu/TSLnZRVfCqUYS+PO3K0ZJ1noKGDMlPosnQlkCc8KwZ8YdiUXmvWqeMbQmsfZ2wNzXewfIwszGU8PdLI/KFToVzimh3gXSdYTiNihaZYtF3aMkPGgFP1n3SQKtiERgkoukSHzCBXLCkcnxZI9avsIOoZdyfUKRWEG1Uh03e7Ysmh5AVBWsCv4UHVsf4wCByrEOHm1BrC1Q/qAhoxyZIMIAMPA1MBVETyiTyxT/yRtrCn7yncWpZ0YvK+ACFCM/eSrRY4ex2PRKk+qksXbFsSnhYT2OEypnMNL0ev08z1df5B+6Uw/Y6gmO7hrBQZGKFnOxHEUeLEPffPNAGlMiHpOh3UOFU+d2mmZmHNlUkChfHSdr8T+/U1Hcuru+NYMND1o928tAmKmluS5BOv/4BDTZiz0SATmMYaqTK6a3DF4LpTpBisBCYbilbUgzkk3+fWLVA2TlEM6Ofpqzr1XAy+sUXW/vVwfHeycmnOkFdGyFaQqt/48+mpB9X32m326KlbCQbKtN+VjZeobdBG/Xrr0gkzg7yzt8Mwmru7cGLji3CXIY7u0SbzP9Au5gjEHJWScnODUgLpviVWV59tft854GxIKnO18svlnXcbpX2WyhoGFWjuGs/p940UINP9ABeMJjnDk9EK7wTFlJs4KJ9VxOGIxCSafoSmTdgLxtgI4BzmpXQDZDL4IM/6HiAJXPbuinlWxDEkFbG3kYHc1pgsyGaTgBwYsJJ3QsXW96Kt5FNyc6YPDEtXD4jIzqQqhMOgDIdlHppdOZrYVj15VbIhrtPUxGMO9txhG/PFxIhZrMq0Kb6qnBgrcRu6p5CZtsXa4P2qMyCAbxqeUl3TOwa7l5IQq59D6ceGs2ykLwma3LsrKoLH0i9jIwtz63GePU65nnewRweDcRi+WbUTtMcKmpA3NQlD/ij0LTsBm7jMyAe/aGt/IDJupCR8RKhy7e5Vj94sGfOR1q5bAJPf4nqhXj/k2CihWqdq1M3/yBtsXiBLNgz+ij+P/gzxN+OL8ONwP1yRyYEuMtYSpz9mAVbEkfr2Azy/GtW7f8N4lLsDeqPDZ8INEIbyri2FYQJkGUcKJdVZnen6JEJqmL6uAqtAA5SZaE9kvUhFsC1dsOfiGAEe4hG21rAiAwEH0a1IpJeKwzNe0NpIEEY5VTzE3ujfw9aoAsDrGXO/UGWoaumHkjVTlVa6KkJG80kfqI3KCIva5RAs6qvV2BPnIcUDDvv9v8li4PJ7Y1kmvcrcwKsp8xCIa3pnYOTUyAfQhJcJ1gdz0/G3uZhpD/tETzYfYPTpnUbS1zuSUaDglFa8AbvM7EG2KV/LYORq6euMUHlLchIL0rN7+z6XowRZKicQ1HmX8WhbmgCgdmhMNby+0An05b0PmQLLQp1SJ4AVWAq7e2bxnVtCSDkqtIhtM+32+C7ncHJ1EUeBv8zgDjUZx/qMhOrrQnGNRLmwfFyGT+Tz/bcNnaWt7aBX42PPGIu1g9Q8uB6D3IvJrnmP/ScMHGVpNX5cxU1sGSnlrsQL/g3FWejVKHvyf2xwx0suz1Io6J7e8hJKH2sWdMglBcfVnpnyCyz3PORQdMTV/wNKH9+EJXqnq8hGJI2Dyd1kHPFuJj4mkj8Ral159/qzT2dpJZ77kz0yf9LG0Lg1LcirhBlZKOiDa26N+PEyIXkeqC6DKKg3F1ASpN1KZo7G9EaBflsZDELZ9CjaIFuJmS0EMqltzbvqla7aLjBMHkDBjGN1rwNUFt6ZHvG9RP/lEJmTRyruSdQ0Yur3k0gI2m9FA1zHjp+sesYnLL6Cmbk9rXj93tLAN6btN8GJ3hijPfwFnlZSj33b+CaXfDGH+mw1lB35u9ZzSswz74tQPID4VXlXwoFtR4ZdoYy+0dNoZep8dLma4El7t4YdzBEQ3dxdoIe1xGjjJb75h5sEda/fLZdirdTa59wNa7yFQ0qcnH5f5ex3Vmje3B67Vliom8EvLNEzIySibR30+hdU8342PqFkT8kW0zP5hXusGV2h/tO6rk+PI5nw3IbSYceOmzc6mMFhgc+vZef3cQ5eUPA5+tMDCw5Ftapqm2tnamlvpcGPsMQZdjNOQ6HtxKQQNVUDjSFbyHMLzVzVUE8WbxR5vZMwiPMA0m2heGkzVO0j0bFNSZqIhNqF1vM3Y/sGEz/prKFFXJh6UDLiUmiCMv5hdt0Ropb2zbHHS/P7nAHqVJNPJ4h/NBHs50DQKUNL1NSWUXE0OelmZyXGASdKQawXuQnk+pJ0ccjoYRsvijDjkFQmdRq0lUU7GkAEM2lr9ZajSR9eUj1HSxoQ5nzm1qjEEOgygwFLoJVknqpXc/xXzkQ7okkH5AncaZoB+7YRXGDQ/eRMt6fqakSLSa2PuMBk0p/N3KxRe2k0lyRHOU5vOOp7WgLYQHKRCu0rf8bM1hweKk772vXHuEFDNsQT7ryzUPOG2z1lpxHZlcxz/C75GIWny8HkItbqjgBoQVqCKhpheGaH4cHkM9/4PYiWxwTzSbKXRYnRoooHiVAmsw4tkHcW3u6pN8rbCG5tK2Vx8Y2g23o7yKkpVRmAYDoK46rydSl7C6KaJA3Vnxx6wf1do94fJuHkRCck7G/UICUjc4Kjv9FLuBvjRj3hZCQYfHiFCGqrkH1jeTEZpxOLjaxQcJ49SGcvvgaT5lDFyNSQU1GNNLT2RaifROA1LasNBXDvWbuzuhAlIVGu5mkTDwZQoCyolY4hrpzfzLnFwrHVvtPYL+QR7wNYP2UOTm05u3Fovanli0Q7/insLwpaS1AvyniO++TBT5qrjmeLuMQSstLaDb8+5vh/cVbBGepGUA3wwLXaK9nJ4rCnjc/JOfU6S+eRB6WfmDW7iUvZsAriyFEfysnUIToOxr4s5M+mxaH3QT0SDUzmcIXWa7Jo8AO7fAUk/O0xO79HyzHpXhprzfFxAy5p3cVweraa1M2/PXn4v/5BzLEeHaBIIAVSmLRgLkN0HY0+i3axqFKZVNNPnm6vhBYP0trfNOVhNcX4N6xM095aFnW+B4aOWRSvbNK2CQgnQKOmWF8ZTOtzSkaPrT/GGJYEUJd321vAI0tQkH+nyH1PxvCBtlwVeuzDPDQq3E9llsS161y9GhtqzGFC/yYK96zqV/GFifABFtNywMkYYnSkSW18Qn2oSoq/PiLOpteIttzBnRxp4SMfQv4t/UlNnqqPbuXD2qn7WPdFOwoKCxnpCZcVMEsqyi3GMYXKoJ3O7rM+0H8pBewHJshFJ4kS+gfP27Ba9HdbmZoTcXf8KLAOIle9LC6aRwaVg6PJyQadpWe9WBmxEw7tOlNARqzqmEsBKB+9UfEd82f/4iK0SwtjnQCA5Rm+YO2DN7cXRff2f1UWOqDM63T0W1Xlw8aSgnkJbybQ5OCakhZwYzOqnyKKsWKZCROMzcKIab/yUFV+BPEzCO5Dhr4TwGl/WBpgW7naJ5m17yZipjvEkpqbSmekwIfmSORMkV3Ma5WzZ7fwjcGdAWbddYxPdn4zW2yiKG78gPWBGqvTsY52VNK8hdf0WpFkzopaJ0C9XW6D5cFuMepVimnuPps+cakhdHi5slOmnbXGkxdy3WHvqLRYGu8xMfqVsc05jXIpkcKycsJqRHYCgWw3AtjQp4KC+7RgZIVfDQXmejn4KXC7ZUGtmBYCgneJClgttpEXsq6rEQakysVCDNVReFicQqU3C8KgCqQG85WQLC0ExKe18JJJbyN0e/aIhR9H2D8fcpMpikumTpPNMB/Mg91w4HA/jmx0LtHKUlGZ4a7rdANlQOB3YaYyMwyLeV337NVq4/K8HpRzMVOy98eBeoMjszSI7mzZgY8ZdYz/ljl4eTMIOo3oUPJIbZRA4MCwrxo3c07qE+t3kDLDFWx39M5Y/U43lwCqZckzqLgRsTDLbL2IukAnTsCZtS2fAuKgnEwUbaw+NwFV/j1a/DDnYDguevFSHyTXsJRYWeqotrU4OuwUR7e0YOyx3sr1hOIl6k5AV5bH/lOgGD4uQprbrEd+tNEUWqun5iR0lgYDTQOlS6e1ZoVtLf4+XrCaZvxMzvF1xMTiKACkAokM2a6PBWmBdVEU4y3HkMU/H7rI0oYCyIPiX5FadPC+tlXQUNjTFXpBOZ93b/El982/gSxWaFkNBkz/yxyR16g8gPP6uSZgi2MjfjtI+D/GzNkSNbo+65NbiZP9fpNwFTvaTgLcrhF0+OyGfxjBh6geLYsYLBG6wCfWn0tQ8ta6Urp3njxM2Znr3ang5FfyID5XUJBGIEtBMOxpEga1GFhSUrHR4EsS44Mr3hIzBCd4RLbJQmoHG8NUYm5Yl7pXa7PRkW+PcGZg2GtjsiL/MjVU9ByBm7WuvQq0ZBKXB2d5qrJoVz/s0edjkd04b2Cb8KvJJ6ZXQL4TwTTL/lXgqOI/Lkf1RKw40Mh1Dwj9yY1dWEiYqxjNMm1a/memNub3zWsbtl3YsRBbxFdChE+8nrrkZwAl+IWzpwo8WktT77JDsFZ8b6c+T/qE9/TvKY+K2SqVTKnrq92m0MlW/sE7fzhNV2kXxxC7uJBHFx7XpbgYa6jQHM7Z1xKHXco1U2lqqBKEveiBk2GrJJiw+JOfIutN7rkmim2GOANLohTyTEZNow6FU6bRIJVkRolA53tnOlt5OCfNed1ViLe7qC2YzrJIBX+kjflKwL1XvqxGI1DwdtfDJL+0YeOn73Yl2dHMMAGmuplGEWs8KYIk3hiN4deKs80rGszmE6H09dgSdJYypp7Wz9keBoMN7B1pJV5gUCF41OmWeHfgW/WsR8RP3UkqS4XAjIg2iuSt51PJmNqA/ISUJjXvrSZKYmFGJhZNUTKgP/AqajdzoVhLEWWu6PQR6qRKpCx8t4U/NDcOezMq0PXHaENKZSVZ633/yAKiXpDHME1NRGZOUUbHKKYYGKN965eW4ryvJq3ORlyswjLBth5mYwn5F2Df9wV2SR1Busx7bL77ZPxh2ogh3vO9lkV2IAEbmMExkSLC4HPZCsS6huc+y+3EQSEPM3o8sJRcngDwSELWQFl9aJaCIUHiiyrW+Gb86mMOE7i7ct2MV2whny5zaFCuJDWZAF6JYBF2UheZZsBPn9hum9M8qMSYn+CGfJ/wdddUq+55T+ONFsCWNiUadDtm2j2uATbrVlE3AncdUARgromDcMyvbNMQrz6jLWdE8KTgS7Za7JE9A7Wugo9BTV0TceXXnv9HCKOQkwtCWQDu0vT3xgvmVTpOJBMCFf7BZcXG4xMPRpYIx0SJH66/aX3q/NhUHSb+mok/Trm8vNwx57fQDObuPIjdP47C8eTS+omiBxVziDsUscmzq5UwWBaWVX416tGdAhB8w3NhyPIE238AYBzI584TqyC8rzzvSxRwDjTzMQXRZvtLBRH3AD/kkQaqmCrXpI1jBZsFWyo5R20+eOciPYCk+0KaM8MfvahGbJy/WCULo65desOoL562lYrZO26N7SBHFklL5EVHQ/0urjMcFbkdyftVmhTrCu2FuyPkEFKvD7jD29wTBQef/bu7e0pvXU38cA80UPiQBkHfBRFtKlmBUHuz5ZtGBGmTffB0kx2AnSuXu1agkSC/nxeqrvQ6Fa1Fe/V1Ok2h4maBnEEGbgGsqEHD8Bdglt8fBilaVgoMgL/rRnhXnFKlr0imzookdGOCOgngxXeKnoy39Xta5ZDibOXelcZtN1AonJVsVyKGyfy74YAk/RQK0I9lXWyZcVfPN7XpFLVel5P1E+6SFFhas5t49P6izqiRYOHKzTV1jHqQ+X2xP6IXT0E9H2nnS8WqopAd1h5mGw/ALqyW+c5SJIkwsJ3SSruFFcMs45lutYkLiLJa1N9JFImBvqstFGFWTOmZVAqPEWS15H841WzjKMVks7eJbrfAU6ViRrObYJOF99FuKHfcWHH7hpXDftxEpPtYRbPgLcUqj0GCu3kwrIxzTUv10VLIzChIFlBkuJbCp4aC+qrw7v9SAcBtSfin02jY+4S12puyvLnh3J3sSSdQpHoBWUMBQuCYpm996mx3T0nXR0xa78AGRgmbQb2nN/Dgkspa/U1ZulBQY3IiiWzSQfp0pmv4yHmmq9GuQX9FBlG4lrPacGgb/YT7BlFyPez9m7RhD4scVqLnXU58FIMHAWZOg5CGMW8M3lXyvUcjmSk3RTX8yTTzy6ig2BkBJ1bcF1FV3QB9E+zg2Nv9LWfD/egd5Qbiutpil055kz6xbcst9sKpuRZsBHukRdSNeygVzWDSKTx9wn+gkNnzLSnlaSwj+wYHjBxwPmCDSVXN8/L3MGfdgp6gXa5kEEGSUV2sVdfhSFzvEyPOh6dylll0WHU3srCzJrW4tTdyF+mh8w1WVtGb0spnWQCW8memh1EH97NJPcoTnuB7UclC3jWG9HFBChD7l1Zj1a1n5n4xndhiSAOkRQa1JVTJqQ5UaZGlQmgHQ9t/+0gDiNxvhHU97WG/iyjPoq+OrFelxORtEuhF80dEkba3vvT+sVNsKw9UERHRapL0mTwmA60xDHFrFTlFV+r4lRdvwlwfModUXffCOZNAPl/RLs1o1BUJm1ySEvVOj0RFeJroW/5beaBSA8bsRJNOiFTa6bQmcukBNHGktPO0Z9QVdt/vR/BRpEk9Pd+pglw06grG9m913o5/qP8FBDUGxg3267VOlWisou5R4Nryep/rG/DfDAu4mVgjNEVRhKyR5B0j6QckHerm9FWnbI7t9ujYRX8AfVfCy1tLS1Q4Adt/xOzt3dUTNrhZgqrU+JRPaaWWps1cnqx4dj5T+wviueVVgUfyBbFbSTsEJnBxsrcW/Z1l8tkk6n0Zct4vjUND+sviPvWt/OnTKb36KwY1+GRjOjf/z16jFmU+8mLR7JjiNEDIi/UBGI3W2TauGQ9t+UakiYOOslnF1O8PDpk8iAaGBEf20GE7+KBJggGLqsTfz0tMlNhdEjAbQX8zh901RcL8DK1/ALUoroTQ/HDQeB960f+IFb6IXI09GsuYdY5XBOH43SzdcjilGfvN3XruCbj5t6TqUs1kVYwCTGR3a9t4oA3A7IEx2sXknKX6Y7Fv5mH8r7zU26zZNMzSpBnSq4VBAiAlODaiVQqoIssLlzTL1TETqsuUlA//zDGOkvPZZ7YE7WCj7ma0p3l5RbIFbrAjypX2PHR30puTCv2sMJeZvxzfw+j58ysqaZ2pK+Wn1oiA3XBwGM4/mUmwX1J7oqVpjRCV2Y6m6dNQrmKhsNRwYv/YJNGpMUtmyS5z7Kt0DhCgrf1l9AuyByKWbLKKnJR3dKuTiTCwJeRa/V2WLwSEVcMg5SPV+PZ6fR9r8nbDwPYo1feP+ShtSkqJSlBJUKLiwRUK1V5feT2TzMPzRE5c9zBkmyamjw19jrQPUXz6moGP6TiCXqlYKg0/RgH2WIu/Dm61XSQM/VmrKMDo8EikckPCjDdVJ+TT6VgjHWsQYhc29itWfP0I8VsI4ZU7NQNGdMkMZfbJ3Rhaqg77e7Zx0A1EsKOgxvqNGrK1v2vFVH717/b++Agyth/zgkR8xcModMd8YiSJ75LNDcZPedwwwm3OPnZQkOFvcfUFlI22OqxHFGOEFuGO8nIjJ5gbid81/oHy9zo+aCw+yTeWELiR6pSr4aY7Jn7uBY4MCszS9UOJmvN/6n2Y91U6d5XMN8aoMS9i5Et8pTJazKyM0KcsMemOsQBEqSpVLTh/WqivnxOZ9NkkfymzamyG3CfJ7EW2hCDAGngEuKefHJXVP5/7nxey4tVWU+q2KLovenFQ+9HYM/XG0NfWP4lA8rAiwIpECTFRHnp4qRx86ohboKq9g/HbfySGwvmEn/EW0K3slNeXLGK5rpA5VFYeacN44dPtG+++4F3PeFcIBPG5D+0xcT8rAD/qqt4zCMcanGL+gC/zCbxvIDU56OvjaLa9lmKmQcB+Xy1arBdDB5p5zfUzSuRbfjBYpbOp7MxE4OwtC1/yceGHQVs1KWoZ9i96CFooDBDZM4PJdXguqChj8Blenzm5OzA6+aaZj2ypzOmGWTrSp1wX3vy9b49R3ff/XUQTRAw/yYBo11GQrxx4qd0zFZJOykrN1i7MikFa8ne68py2IJ4FA/n5n2ynZu+xmlJSpx6n/XygbCb5/QRVQHMp2CdWk1XjUvn0YBedBlr4B0GN6w3zNQ3WWr3YZIACb92vnELYCKMX78RUBesxVYffT9fOWPkacZ5c/BwOJaUxFJgofaP7soLT49kxTN53SWgU2+pedf9H/HweDN1z4qZPT03Jv+QZLjIEhP+rsQFbM1+vRPNY/J2tCRJe+qLXMnI8Zr6kjO3BTB+7hK8YnxyGASWBp/Lihu3Np3FoMUBnLllUfdmIAmmxP4TuKwAnijX10PEx2Z24RBRYtZVFB791i/vkaZ274A4XqQs89e9QySLePcyI4FVG+2KpjPvkMJLWhIFxubae5Fc8Up744nCRXml55hGWoP9mUne3k7kmBZmGbJ2OS+VPbp8rWzNtXWAJr/I69KYZUICI3vGw0lENwiETri+EJKDWIQqsg7DEg8WS9NXEfT0uj8+HM8bLRcr08OoSMuOvEqp68GX7eVWNWBQoA1s59MEPEHKQH6ic4ZOS8oVV9KR6QtXOWlYr2rpj6aJHiW8iF1UERE/MUCZxIrPDVTfGLYTd7aswS/8mURNzSWLX6XkQMqhkWTuk3aF+lIzUXmAK80jpOLIxFm9UaNTXm1x20yHV4ySeSwK/FUTLK/CjgfZYz62P7fETKVdlBBUOexiyWYn7XHfglsdSWLQt9jAV8qmC5ZDC+PfXhUuFUCfppjCZm65B7YeffhTzdmFoRMmgWHMwb53jHQuKD7MoLtyGZk8QR5d0XJKOhpdtH8FuQmWZ5ckifj+LH6HT3qL72vYeW4FeOGUPi92Tw712gdczazVQ22rviFLNTOVQqPJoa2z7qV3X3Nivi+oo0sM/C5xbuEQBf1AojYWQdEeYiPyVZ6D1kmmG1PBoG10dK46u8Xg4azQhm5irV2VQtVjgGgISjXpYtzCcT26zn/GD0mnhf61d7GOYbfSkX8+RM0IbyMpNIEjyKE19gS5p/nO9txLJgiZcFidL7XAs7M6g9TNah5mJUQKWhz2kWlzwrasflJ1ZuFCahOjNfbt6cAp3PHma50CP05F/b65h+u0HLS/FY+vmRdV/uGTtOmdXcExlorPjppmunn635xCoHEYtrmnYLPXncPV0K6bzY6W10z1BtquuzF26eSq2KT6qHJ/Dm59mNTl+UHRgsqyi0Y0Cb4/qu4BXrvx6PNSasmc4IZ7xcDSDyTbTG3V03tGKY0yw4AGLJaXaG7bdVPAH3W98vf+W0nDWq8ZDWllOnQ9UuWZeQGS7QQnq1EQl2NL1OCfHDQJBGb0A6rsOlKSjOr9lN4eNW/7iJRP6N8/o21wunJTtDGTsiV7TB6aiMPefp2gDMeCY5k8qITF+nT6ddU9irMLa/LxWynOndaVZy/I55LFOyfYqOLF493p+qO++0EjzzBy/6wANRpoRSHs7ceEhwnJc/tHVOVSXvsSA96VY6vOl+/r8qSFln/rrzbiQkiOeAsWsw31Apq2tIEN0RvCpe6tMNZ8nnmyyavkvjMW3mLnp0/2u+mtkx2K4u4EKQ1LsXUpge3VCUXQ2GHxkWomqeHBXEoDuAoCPRdJzLiZKINQ06do/Q4XiEbplmI1ciB4MJBKtzjJTsB/jXnmH23b8GsIVhoe/J6fzFdpDYxduavgy/7on1jtnsBrj8M33Bx8YgTVVMRnFWTk9WBZGzGQBWplyXN195aSAXtbJF5EgJ2Ud29eWa4Y1emXMQ9UKEAzVgUjJ9250x0hdfkw5eL4YeTbUQm5ykfzkHpC2FjMhQjz1zz/Dr/rZ6tp/CuGC7MCZHSOWQ35AcN/Wmc1TYc1wnkUbeVdnGQzu5QpEB7pWQwx1TqHhrnO+CbJY+hdYgZavnuEXZngyNuxMV7/uH/jt/FQLv/D3kpGcc0QCPVGvlBJXGt3wpVip0chn96s6Qb+qL6aXpWKOQjpmB9nWBnPjyx0mBEqbiANyd2XMxBYWoLa/OfUgjzXYdBy3QCa0YhhM+gJRjOeapWlrjgqL7mjaCQUnFmfOlSsFT1v38d8s5CwCV8v1BOGFpKa+mcukcTLeKGO/1AZuplfHxxlTkUw5QsfUaghFS3ItpIoeQrQ8PA+0LuhcfRwZjVTUY4me6dmp7fg/Tn1FlGODg1wohgQcGp1OZAgPVuh75uTXKnrxPq3ysj3EAHhxdl3YAaEQ95F8BQYlDtpgOjRJmCY1kBzb6Vf7gtT1/lRAWfVhBnGpl/tfyvmBPiBtzUMWyE4IfBtoaA3pB1c8AjGqE6MXFteWP1lkAfk0XsdkIxuqj5uU+Fnm9eszFct5FyXSAtYw8I30uWHQaVV9o6YhJ8DiQb7hCGFXBxX4yUzj6A+yy+x2Yx+YEKLt3SWzfOefQ4N+G+XS9H4HbOv82JoxJF2mY/YM8fa+gM3V9gUwg9ul5rs6VoZOMITW9Gx55VLv6sIw3F8fz56J4sLtPrixeABCX0l5iY0aUMozl1mnxIBYr63dTsBgtHbL5ovEQYmIdt8SCLQ+N8dyl9HIRqbDpaJVBzms0MPf/UUclY6ngHj9TWZK/NhB5gU18YU7obhjYCqFaKjvszHDS5igSOfn6PnQhD6xQwfuPvQJVvgNOtqfWtu0SeEDuLBXAoooQCgYr/TY9rK97V1OVhESVYqxWyCsq91rfNQIuB082UvqeDGjSPeozszlzXz+BHpGLAkTm2W2ta08tks5ALMsleUBKTOfY/HhoWxghAp8gxqQwPnLO+bqMJAel3nn/drgEYu9qQVBOzmX4pwPhsUXmaThg96SHgfj15QDsau9kWzCLJGtkZI/ok9BPlKe2zVixsm/KHrOFCW8JxkcZCyOZSv/bKOyGgk+JsyTuPIgXTifK3vzMwyTbf+gy+jGoZpKah4L0TnnofX9XkODw3nNNoPt0Gg2zqfJx4ayWGJzU3znOee7VM2HLyxBVkOTbuPSzF1OGYtSXgurpl34Y/CKJWnpOVWpUW5Hsi3Jd/A1raDc3ixeZRDqrg82UKJ+3pNBs+IcYMaQE6czVcnZxmH52jp1V2dCxpWjSXG7qCHlMCLBGKLuw00OfcyBzHiI8QIAmAKE53N53amPoF+vSJA8QZ82AjUos7FUeDPYiOC8vjqv1EyxpnnRsqFpQks20idrWulgn/JdWev0k7rhnlrQJzd1pbvAtZz6xeu8nITHPKSH/5TbEMcvCHNh0PQztBh2LsJhIrKolPYslRkx/qcgP66Z4ELFkLqY0oQK9a5ETf/Gkr+KVi8kVYm2jU1qOSt2SJS8GJvkLcvUtMXgqoRf3opMiNIqlb/vbRyg0V4Y/1Zitqcp8sB6UNgXib8wN9L1m0RCE4NM8X2rJuPaK9FvD0d74g6CUpb0YXttGzg6jt6uKTRFGotOJF097RAMpxzJrik6sD7uPriD+KOQV3M+2pVai6YnR0Pv6pWhUnzfiZDhDYWIAOWHi7fxAv4EVDscL9XvJx4f0SEeaW2VlNFhGs4hgaGkzyy6fvmDM6+Y0O25aw8PlcEiDNvv2TcKimfWygn05Wclucks1pq3phsqs4G1qY+eb2HiJbuN4cMUgW+SqDAzwPXL3TWFXjZaoph79rr3xlubSRzgSnyKp4s8n9DYVHcMRFZ7kJe2rMS30BXfMSAutqsmeAxCqClz0oq4yRu/bhERwUrrY3odUq1vS6smE4K5oPF7cLjePV1xJ4LALhr+wdjXyfsDceB5TKoqYR2yNqa38bfKGFI9erd1g1+NIqqPWPy3NWoJZI3pSqXyAVJjOmeAee+4DgQafenC1xQUNUBDgEA7azeDt9mZ3Oe+SC9q2vuGXpFSVhZ6EuEufbCvcd03bOJGMioJRkFl1N7aRpYFoUOdk01qoAJNh7hX0LMHZF/jEmmOSPsYq/qeeI+pqdy5YHehVTFi1vMxQ7GLPNY8BNQV1LyNcI1kjc3szZVGA/qYoZyjoTK/vWH+8hOBWTAYO1N24T0kufJwCTWAuBtjpA4Kx7W11/PN9MEgKx0KKiOh/PHL5fL4y1RfnX7Prj3cZxLLg+h+wSwTuzR+2Fo9HgaitS5Dxz/R7/ljk9qGizbFfxuE0JRpNA784axxVbPM14iCk1NwC8gjNkr7YrcKGBQYILZjp72jLQIECg2uya95/pCyESCzAbwPFMfFQ6RLsBaXv+3abChQFbvq1T25NDA+R/U6zcC/lt7a4EUA8gtohb8f7WieN464ReMbI/lIIRWHqKcQ/RkkAvmOCAHSxr/h4rbQ7zRVkfjd78HZ3swt6PY1bWuWT8qQAlm1Nsjyxjw1Soj2BAqElqLdFYLmJ640PbOxAlCp5/CtNoItv5tKXLpUMwsHFLgyXiwUsYwrOmdK6XT59PyxOyQKNAlYB5jrvmcHxiY7ChE6hGUy8Kw60uYQLumtWbqsCWYrgeUmn/ot/DytkCMiGHgyB/IRYhORnGF53kmij5m+9pOulC2H/xSxdmWeKBOVtM/9+RhszzsrS4TNlmTL95ldD6Jy5pedtlPr1JLa4wqsdZVqSu2nWPVuuJ0kCfSLiCNY+iDQ2mMKhOKKD4s2HQobzM1RUcWczz7JtcDVY6cm0r4jgfHo4KlVW++b8lWYThPMQDaML6pUa5cBiTWl7QUNOfd396Ib138LHFVXU1Sx6PDk5mguLquAQgkEe9MpNfJ7rO9meLP9GJqHnez0lN4UndOrIC7qrEP7epXlklOL2XH4YoWUzpl0+LYRtluukUW3OVa2ARLH/VFRm4xDG2Suy2f1Cx5VonZAinWm0qfCiY3+bnX8B1+TygFsiABI88FqE0Stw7tPjcHUlII94EtakqndEfOa14TVOfMfZyJgQ8QT2Y4Z2U0DPZC629LZOJNiIxW9R4eNtJIBu0+sOz2u6oz4goLTC208fTbIsSxb8lY2msp4FpPnkpi3f+3ijYI8fnufmWurwdxUMct7d9nIYMuIjQXQsCh48uihSzRdCogMBsRBmlKz69Gr2gvSnzFfx7xLGLfK7HZ1WZAb8dxCxQzYEPmi2trN2xu3Vkc9DhCKG0SPk55B6V3cAirLtA3FE/uJ9fyF8VKOYmnho5Br5qLLwrUMCwS6lJkbik9U+gHCIW9sd+NuJsgtYAFvF07kH35P7/Ajbdd2C9UsWTLeirzlDvsBEKMkk32Vrr98TZfVx32qkUYcOy+6mszDGzQnHpIkF2vBz/SUViBnUNE5do/GUaFHzI2DS2oQdlrk1cCNZLFufI+LkVSdgJPkEZSQBoY19j/LBVaj//OrEyoib2CJsWIQkLF7Kyvq2EDU8royw7cud/N6q4LmIJ1JuTXzvRXEQgHdPXGr3re/IdSFbVGxeaOaHnXd2J/3O0/CKSbh7VOk3VuWV3/4C8o5O/ZIzOx7r5J+x0IhUUPHHDJ41mfoUziRsGFhivPU+uQGQOrcH3xpeZAscx4TehzyUX7ccE3fQHdpqkTZQJw6owdBVjHZeH4ooM2L2y7Cb8dYQ10VAOUDtIla9x65KftgfY7AC+Dyso6qmgP2/RMgJ1ELg7+H+sYdGI1RDhoe6NVuyRLmuUOyBKFMziQK5521j/Qw+3wSvAYoebWLOld5QLblKu7fTOVnygk3WxziHXEF2Cch7SBhI7OgqL/AMeAPuqKqplrpmyi2tROAiL0rD8lLtJnMWjXWefDews0+VXKndphda3aXebSFLioz2JdwcCdLg5tI+xVCMYmMC3Pwc1AV/fumpM7uUATyovMUHQM6tLGLWmiOD/jiK3CdR44ih+CVZNVwHP4J+mxo/0xiuhyJYyRtJ5t7vgQGLugYK6aMa3LxC9Um9Oxga9Qff1LaM5y8pD50xx3XCCL0s/bikLc70h8lo9DlGmY7YyNKWKact/l77f4fP8eRUJiDPDUzgjnUP/BFDhQCcLV91qh7Cy4VcBy79lhPIN1vKqD7fGS8XaIazWZdWwTdSFuVf8VFF4Zb/f7OBzJW9E6pOcC6BoVfTzRlFbnUJiYXixMBSDjZP/xSDn4GDrJ+MiHYaAzSeh0ZPSxgGYCEZNtvIR3UThUnXbr4eBtqc7seNmehrza4SPpvoJ7nX3yg70Pv8IkN2tvWtHj+ecQgcm14/gb4SDPl0E5tgjhBiWiznqUYJEnUOXBcG6nv4KLFM4sMn0+WE9bEU/PPGIH8tQPfPy7sIaktiLCslbjkoZ+7ixPeOqmY15fBoQ6kBttwh7NpVtDztklXFzxQdB5IOYxwtPDdAucwoWDkZaUXMPMIuBrNiN/sryHRW4+K61mvddvOp+D4uCqBg2gG+E3keW3q73fTaBK9FXo8SO5v/6qFGYzlhxy80adkRVkUXuR/wNykDsK2/YN6weuPbSmkTStuXn3cLUVjF9MsnwTlRbX1y/9f9bmmmJDlQ8ZzIwgIUhMqVa01WCw3BkRmcrYM6GqyQ5Lgtip05F41Kr5F9waa/WmYHOUNe1Emn0V6Lw0NA6b4elK/y3UBeVpU/93quTDF9j80anPTdLiabYnOlDxXlcfIMaeOjL6p7pvvOF4iLZsvDseFi6XWNklno06w3MVuL+lBiBMx0gjiwPqjmtKPXwCYb33qQLLngAo2SCQ9Yno+fyNosqWpWnqxU1IB6nVgaOE/AM+Ib9KAYtWwpInbJ8jIpj/xpqVzMGgbXZd6YHV/LBwKhO36qPrBvhPo+FKWMTw3pn4VwZACg3919nsJZgBeHlbn8K+kTxTnJBlTj8x/pTcwsq8db7Te2bT0k32I/v7GayXZsgN+X3aCKqLFi76BXg3WzoNXZ0EQc1ZWIBLdVvoH7Ve4wmwib0Z6HkNPLeby6g534vsyBZeK2OVqs2QyfBA88/boh3aPmrcd7v3XdPYqoahBrOYVhxI2f48aNwb6DhFGaDqT+Pwx9WUypSUqF3R5uQ7qt3zYa3DOtPqZ4tCZgVQMIp36VagleMGmUe9vfVGIEiYpLlRJLYyhXJo0/3wvDK/9rWRuSdCqtYGHrsEV5DAn/m5wqqax9wybFPmTKzbGQDtEp+kg4ov9mqYhFbCxSPVmIx0c/10hkb4AWxBHNljUbFXCXl/pk6MDjHCu+eSyFp9VVXS8p2x9Cp/HqLgG27lWOZCirkRGt4nzaj7lGo47HcwKR9CD62nrNa7xLGlG6oj1srVI0yeM1MiNsMWkeA43P4+oYOxPJivJYcf31sZWvGyWUEm2OZoGQKZtJ/oEu4MoUqMaiWotAHKrXCHsvFjUhbX+b6HIk7KyobbH+d+FxYvatPsVFNrcTdRM5nJ7GTBa07897o3RviG4N61bI8H0xGlHCzQgldK7JVSLygX76MaAMoP6PGQ1WqE+RsEkPlN7mAPfwS/8Sd/fZvQ9gQXFwTc9q9z4Sst0FiGG3VdreW1NJlSJexRkZ3NBt9Dw3TS+OU5mLIygfX0bST0hYLOu+i9XFiWuOPvsPNbs0KTlTY+3k3jcAjt2LGGFBdBik4i1+OI1IfohkY/iE6lZAm00tMvFsQxqzeEhrvz3NukQ91VJNIJaNafqbWj+NP8eGW56uEeUhCgSy6L3RlnqsUpTjRom//WUyAgAExYEKDlTlZJ6+/ne/EbJNdy8toze3kC735zhx7mm64dXUX7GOamGQk3ZhjIbpd43+9mSnHxPBrFniGpqvvLAeeO6/qmU+JkKhznP4FBkOLbTPA61iT9p9TqEmpVJp4ZxHwZV4wJhzzbOJXT7YBWDnVD4XS/x4PtZGoC7ECTbaVQGLhC8MrdxIx6laoU7LUvTWxbOkaKvUJdw9rAP8iq9enzkKPiY7ST5CzWMvT2jpwFG54jsynso3BOjPQQT7ROSKCMzmzmOOdlEjX4/S9DJtT065rSJwc7FdIWPNNUiVagSaJ7vZNXe4BMqaZ1WpI6BcAkWnXMrOdGCh9YlK9yzHF04KguaFYT1//pWkrt3HCQRaURVLt4tEqKiZ1eAGBDW+GV40RV6ESHh+LOb6uH3s6o1EJ1lFKgZnCeCABh0c6eSSlf8I4DSlyotH3wvzhI3TaWMpIJooA5J7H9n/Kib7j3E5xCIR3UlrKqkhr9PGm6mrudzg0erFFspDLsREcO0B1TOAJZSfJUGm26WLfG/78JejR5mbN3CR+97RU/YjOdeQCxOxG8I+kfloNfXXRDO+aDy7RBxfDGzEptaVzdAhfds6ZyMEnupqCUH56eM4xrHCawGOVs/vom5yaSSUYb328BGWVQR8XYFoG5VPU2FS5MQMihso6u6n2JTH7tOV8cyDSBXrkJqgcnlEKvCmPhtItVNbiuQXkJy5tX/0KDJBeyjOwHIqJeWUf5687fihIT/pbfOBtfDj21Suv+0rkHJzNHXIon1LqWvg2UAv1Tb6II1yBuTIMrIWUh+9+uoqG0eEWccE5kReEkotG76sQYkI3NxZs7S1TAaSHfoL8DJhhzDK/5twoq3vV06bFGMOiWltD9Lgtkgvpw2bjSKpyfPNey5Qe8vw1QbZoS1tbO8zszhsJTb4G3Uml2JUqfgg3TmMZ171e5jAHzc3n6/BNZ2f9DAB0up9FGFrT3lPV/bh1CZ5Ez20GFUG6yVMomIydiDwm5Sud87M9VC49bgoPjdDSdOk4ux/OQU6JTEzSmgXZTtRuajx6IaC83biD2qPPuimT6IzOCA+XOxC4g25y1iIHjdiaaWGZreYdoIxP8N3NQZ4gUqfs8vMg0Hgh3Dxks9zdCM3GFSwqMWcQfnSuVifgj/90tDizmIQ5iftUv+5pDmWzZHkKfltvxO1n9reflDHZX1kMH8Cr99jc5Io4g3iZNXA+GExGDB8QTxB4gb7Bqh+zMPP7/RKSUQVigN5jZ02HIlqS1TVPTzTAWvhHymK7iO+xCJCH9GpgkayRA45RywnEHrb+M0FV1ovlEk0giYzSMibkyuLO0ouBEzu8h9zjQWzFNqLOVcF2o2sz/BJYDauy/K3DEPDU0h7Ac8niGu0z7t0KQBRvsybprRksgJGeYaXRfmvNO74IobqsgiSOWJRhyV+RpkwmQf7SjFHI4cP2qesf7f3ZsaCP+0v5NG9ViX8Qd115pjBVYcf32aaxGRjtFyKJFCOyeU/W2EU39cCcf317OTD2o7lzqWQi/8f2tA1I0Pg45sT9aA9KHEuF7AKVSd/KiKiUEeVv4i9ya4NHIgmkM3dMTIrXa5bD8mQa1QcSlpRtQ2ItBBB5fcxGptSnKHJRzfsFO3GjveB8OpJlHDJG6GJUVRFtJ2BaypWAAT0aTN2V8FBSQLicH5Cl/QGIb6lgEPTwS0ibFdEV5Ou0E6jGCX394aWEG+oYN1Ym3RRucH7Nl1HdLTNhO6ysy4d+dNk1cX6ZntvwwwUj3+w7X+fGe39LvU1XYUX1Oa5FqWGEio7If4LHwdFfsK+hqWbEJpqoAgxP4/MiNlbJs5R5wADlMMxq2Kh7wphEwu/bm0RHuvItWui5wtlc4za8GVuH05zBc6BAlRi9I50L/AZ8BqERCaa44GI4MMrdRs3VvhgFomy+gxEQimXalJN/NyPaaMwUUwwYkckVxYlEBAWM0rBKMZeDloddqEw1g4dO/AskDPZXEqzg0pPJLS35E+jyG08MLBt1VBSPp8DgEZz0t6tV/gO3odfsPGVpjQTdsG0wZMyV2K2r6MfOWkmOMvobcZ95Ij6LCChgfl6s2ohO+xZnXh/eGQnAb5nyb8ClEQ6LfSKQxo1SITUFtHisjJ2u+EvCqpivxIrDmakllGYXydNPI0g2OfeCakhsWeSCMGzk3P8GnP9SivxRQvjN62vOKXKv6MF6tZnV0rWRG/PC3W6huLG094ilfbdcfNZveSEV8zY7DbZ+jnWkyF7tQNeeQP3v9mCIZ1+bp/AF6TBcj2KVyZWjLatMAYDw0zYWBVKewQo7U+NFg19bBrBbe7vevB+IvDv6WEKd7KGe6+33k4A9ntSMx/u6hqF+ud5djNl7ZzyBx1/z3ZLDhckZYodXgurFfSHXx069UrOx/izlJxLnFuVkX6PH7V7hL2Yy4IYJfBKXIQQWsfpHmFFJZj4VGR1EsTOueP4DJQevrwJWEJsjBRwXJJSi2rqipazBtTGC/Lz1RYrSlTDeDIjeul/QsGiuVyK0SFcd4RurYfKLbY8AQjXHiQRdqkn5hnxaGeRM+DIQ6CHHVMYbc1PzSxXrKVLQtIS81vnMC3yxynoGF/iELlSCGqU9t07jfjlo1JNU6LzdUC5EwDDsdztaSqlQRr3PUomEUb3akvfRMDrtrCziQRH5O+VT5M5iI60pUfIGNV1h5PcnDmiX9tz0B6Phiu9r9fuwfDb+YQzZM9b21emRcLl5dWyOVrtWGpZ5yq6ZXH9v/3IN9a/V9DCqCKbmdXWL+IL6gZV7xmuY5GGASrOHFciBbSy/DjLGDEaLuX7S24PA8aH8MQRFmQOkbHOk5SVh2KkHw7bOVoRr3vYI0NtuTHfyyUJVe//3XlazF7Ycyu3NvqdYZ6ZZ1qbc1AM+mS8Hd/5LR0ZnyBjfHZp+m2UccuoCjffsHNs7QGmi41umARVX4HJlqfs8DphN3kMucZt6ZZ4L7Q1Tr7zkF5iqUug0U+vhTs9dIPlq4BXSJaM7JIXmAtROWca+AAsLWtz+9snPGoLXPZhr8MPOajOKFoVGE+IQBgbrHeKK1k4JNo5p1N0D/aL+koDgKz9XXu/hKzcdt8EDh8Pax63WGDUJzCPdTZ+0QnxfuHPjJet8vdDsS9nzg0sZsDj/shUT76Zaruaep/4kwmOj7ujqz6ZL2VvWyJiy9nbFx/lQJWz61y/J5fM5Lmq++nfRz97UNmaLKMAV82QRZ/+zF77Wo4edsK8zuR0GGRi0Eg5W599fD5Fb2BaUE0RRaX9Qqc9HziR7QUiVZMKZXrs/R3oLI71tFbPB6osEhInUcBeVIk+Q+NXgo/44IugNuyW3PEVpRfaVJX4U1gvuz9pz2WWF7KzTauTldWhRzaByREvuw3H8bad39+gWfuzqzAFnTqq56UfnLobWDnMY8wOLE6sgdlU24S4m0+vUWMW+62+j5KwnjLi44buUysZXX07o1rRzAqGwluVAiNnaaXuu4LTmmtezU+Irx0qUBx8aEG4IAOjInU4LY354+pSLygA43hhw0rMj6f4ZQaQVmDQBa7R8YY9gso49DUTEX+xRFQ4YWkdszHA6WTrev9ZojxkAJm6E1VOoouW2ifx/XkILDlzto6zXbskKOWpKcz8PII8FDKNdc3RVVxrNPuMF8UanhGJ7I3X/+zbJjd+622ra7XHwHA4z7gaoJGtwS/XEmkCgxK8wkqOXjjkRqgFiU2s3ySORJqOIPFN0H5mHIO+qApjh4dAqFdKN40Gm/UqP0SvSyTW30htlwGg7+wEk/1OY/dip4jr1B+dkBQOSPCwlVoWpJcTesRsHNQTIggopgTc+Ln6t+ssK5nEvVrY0zQH8eznO+ynU0YJckjsR+LW9aFqQm8206B+u9GIZA0/bXIccbyPRuFxf5NL2fBcUybSFbQGJIs3rDifYSpqMQzeprQJzZDyzNRdM8pdXI/fd5GbrhT6LjfCaaV73nfqLbnn/cvwF0TJYp4pHVzxxa5T6+3xnbAK0s9UppJPZvfDdBXMV1b2Totz4dZzmyZPT+cHupDe8z1HCd8aZMkQ1l52rRLH0VJ/TNGkccRZ7oc6du7Y3zAF9Wvjz9aocQuCbBipoxUdIbJ7uK/dJL1GC82zBgP8hLin/LZvuXzUJk3WyuoV3HOWLHwzD6BTTAnQtSQGuWz5Aqqf/1lZWmHx+u4Xcrcwx/4QI+h3OOtYOmnowyNsNNEFE3nHgvv+Ey15AAfhdHlTHpc/j7sWT95gkiuBYTkYoSqv1Vd2c+QalLxct4WEFXgfQ8norEemW1AmRUmn0+De2agq9yCsWLCeDq6X5Ve8KMJp01dGVYNjAaAZud8wQayTihX8FNhnx9q5+W6fUzuE1NNozcmxpjPHOyq0Ml7rcR6r8AHdI9NMZ+kGyv32YqBzNlOkc5tjl596SXJgB8atTvkG4HL9zEG4k28uKGFX0rU87fRe5Jyu10WEqPbGGum9hORgnd7F2jphhMmqmF8mwz0R+bN0vu3wGdNlBJ8BFgF19h9ZO5MnfTDE4RpATelR4Y0sh27+W2ThYEvx5OzQfQjDFdtL42bYK5Ic5AyateAQikT5zwbElAqoCtyip739zP9aQK9E3/k1+jlqW3bRwJzF+Zb+JKkEmZH+8gMSw2EElerGobRM0s9RzmqmZ2iAlncWi1P7yEyDg0+FApj9gAOlGAmmZcZ4mAokz8Kxj2MtsyKuRht3cTnph461DTcU9jWuNlJyY1QKW6A7MaB8CVXv3smzYCsbDttFrbsE6gRMxDHsnfBfZjFDER6pWDl37otoUT0OtaZ0XnAMxbvNzAFBvoR3WU1Y2g/aUpArtlS4KZORsKZlErkatFM+nQFFnXpCZ868vSkLpvE8geyiRL7osJnO9ZxbKcaHggoVwJe8Eu2a3E1Rxz9i9BeYUQ3DwmoDVQXbZm9Qage9vlBLLDovgsj34yxREmOwQq9Y60CG1NATfClThKjL7M6UnL65fMhPhYSl87PL7QgcA311Y0f1n7vXZbKuAarmviP5JUqtZGBItO98vSb0EhZzrw1foxEZi6cO9/o0blnGjHBZPnaHkpA+uxoloMH3aJ9jkRUqFDSYm1iRYcMRCoVND2xZDtCHmVdikrAqQ0k3JsX6Ysox0hNPEJCO1yghCWUZqtUcDXa+Fy90xWzJJ9l3VosftnPD76r15YYzcWNWKqIYjrJ+xAWBXDIsxrL2FONZPKTFnoTbFMhDg/ySnwHEseLsKOMB1tsyqaza92ZaEylPPtBUCB4YCzmwWrmcPIhsIWMcRGmmwVxerH76DHdV5aD4zbC8lFyC7/nBVQUKeqOZZlG8ewlCvMufP5Fu+BHCtGg4Og5ybRy9rSoKh+FBvJKqo69fps55mdF19aSqtTYvIcPchA1w1hfU1TzAJ6SwrLjLU/TIw5pJfZQmbZtTpllBlQDFCCTFqZDqtDcsYYt79HOISKfR1SaEwW6ZO84W2DdajpUy3c8qUiOOmd9bPrm4kyX9rgcrgK5A0paVNBvCLaouiE/BtiCvYxG1rmqlUBEu3tvcIgXVC2Ck7JFLX/Px3Z6vKU8x5a/j+M5G+tR9KdDUOGG8Wm15pvrDIsPtGekM/kg5evw3b8EnwFpyLjW+3HDk59l/kDogthLyNjrGTEBgcAURM7E6WTHERr+Jeo8bwNVe4OhYyu2yWQCbLowL8DAqR9vOqyJuMZ/Uc8qu4TT4otrsmdMC7YW9EJ1kcHU+uHQuKsx7qNKVI8fn4glP8MA05X2ZwbEztuh92T1mqTqvOxwuBawh/sIJrzZAJfx0R4XoKINMh14o4RiPKdBKkTK7aP7M5sJVPpLHtxF2pvdCGp2nN6vqUviJt8nNCCItBv+H/Gco/a8tAKM0AozRSTz3IFxevsxfVUM3t+40D7OIAozzUTk5co1nVOOGbs9+CTK9h88OvDIhKsKCBCmGSoPEV0Ub5MI7UMJPMGe1qkWqzzzwFHwVMb+w/Wpi2kdCVHwSiyXMBuHinxL3iD1IGj4rZ8gK+0YqnoUBjOvd3iUzlEmToppEcXDJrje93urGOSHtX2J6alZ5JMbg178nAqZImEzjp585CbxoHipugczuTX/Y2wWu9/CRSj3mUY3CSOJXjuYKTV+74Nyh/k8cC+kWXmvzSDsioQz5vCveM6mw2WpEggVN0IwAvzacJpqvjcb/vckZswxfFFlJybaC7YudST9cb2/0yh48KnFLuPg73CR7rm4xctDiCgZ9jeW7vRB90e5WovqJ3AZ2M+SYW778m1lteWIt4fwmDAIuiI2m7Pqw3HE6gSPPBvKsGVHfn3rEmWSWL2+x0wgBMvtj7QYLdIA6tjA+zqo5d0c8e0QYdf2RpB752VMa1sUQ8CWBWgoyK1kSrX1YE7QgdfxatUh2EIW8fTvY/QBQufkPvt6DTz2JBJsRUvQZGdkVS8UKeSdId3opLcVFwsoz6M4UMFHLx6vcT5vnzcs+Um9sqMGz2/5so/Biss7PMw8zwIPAOruD5o3epimZaS8lB3vtTkfpJKsgzVvkALO6da6AUCBsXEMvE4KEz3y3pZcLVkyXTiZoUPmo5fNKyMMIheKWagTkvfO8ZB+m9etFtEFspiS7GkHal3dUZ6wkjEN9LNOVYFemj0/yuHCfc7ws3vQovFlwguU7VPGLAumRc8S/usUuLQYIhKOny5+pg+0m4AdZrjWlgEHRpurCGk/ypu1BiaJgdefCQV7D8xJM3shXSzLTJxz4ACN8ZugT178E2BZbmF9EiVPubqzLXz7w+S1wxceGbuKqAdgA4G9uwA9jvSbcP1/bmSfUYw5MZhVjs9JI8+SWb33/mDJBUOAJlTTfrC2d9dI3N43ZgXaxXxr1/liX92fl6OyMN6YOBi72oL0iVyaYXY555JgHYmqFYKQGgRHdpbLG9HTzmtAqs5c3PPdAFsx8kECItRv+pm4wcrD2dRmSoFk1ECvfsUfv3JTZRhkihSR9Sw/WxfoqwkZAblCm+cDi0OH05uc65GPPnwmgyheZNYv/EdpcYf+Uua4lmKVgj1ghRuewHtZMy86WZJCvRp1ad4nPeh+9403AcUZHuq6MjgCqu3GFluEzIpxdVLOa0v/LTXQAfWV/Vonaq7FFcRHqDzrO2FQhq7X+D2PoB7TR299OPR7xhEfrJLqcpnQrruARAJyZR4Sr4r8xK4OvXIU7LUVIvI0eciXUF/r/9rjv3mAoCUTc/31984OVddpF6bWCW+DEZfbfIYtEl891eqSB+cUOY+YCxNgqKpezChnr9ao57eLpkCvPjHUuu3cTkOf0/az6X71BUgjXih4XZM8QVfhN6jRhHAUUMC4za/JW4M27+NHEOMv6oWYMXVhgqXODvqh1YeuSbh9PTW3+siluehlf3KJVGGOqvoPrSMGahPBrmkp3K81z0emoSh+FW8axSZOYY9tL/2EQJgdAVKQe1s6kyZELjFdQCOQFMD+A4u+NUwQpbfwuCTNUvU+3+4uAcfVK8KcKej9e/IcYTh/sbESo41QCXQawKoPZOVlPMHQYtUm8Y9dm+pB5rawDrMdy18GFAZifPEGWo2utYw+Zm5YIOow2M7o6iABLdzzOKnM06lLhugCNKIQuOrbIBFprlafm/OhA/2p/UTGx9+f5P7IgM2Q/jyoJclsXv7qyjzCJe2iqJPkTQCv1cmHNCdFYIKvNTuDfL25HrliAEvoHMl1B2MbCmi5n8P8+EvRXiH43xD+m9C1oH3M6oj/g6Pk4bOFoGpinstobP91LmO77bT/IAGRamY4DBLTL6gpMT/fWoNg5tKy/qddKrSBfUBiEGHoU+YQjUo7IvOJ0KR3HzI2LW412x/ElrBKZNx+VpsKhZ42t9OK+vdmlhX7qnFIDjKALXZkTviics+NvF4MniekLHoAEjyamOjl4h/ztVITVe13kYENuLYY7kJNusIYqxEfy1XSlPc3FrJ3kABi0MnggYjjxh2oRfxaBZ1F9oVjOzsWrsM8HvK50vLrf9xnSWSaIg6ewTEjbngEqKdTIYDxurOY+7Q2RTpovU2/mh6W8SRrp1zD5aOFPhTr6WJsAcw75nvPS4f/2S4/oTo7NyoVBij5RTucVkgIG3AXPEXhT3FrVkRnn5GdbF9G+rx7MIlfDsek1SZivc/sz2IDHLzSyGj0qgma4WYLY59HDI1QsN1+LWzwmh3x/xT/1KkvHXvWOIwF699yEPPcZmxNxtZuFmOnJNp7jACX6b4OIX0MCqXghfjPN4anAtdW/QA0KXx6zz+WEOOBwxb2j0y5ih3ysgzzMZvzOXPw0RGeYlz4F630Phd10KlDlwjZbw7GrviBuYOQrj0jJPU5Lkn+UEYWyYrmnU3DQ+akdPLp1YwBfcydOujqy8Zd1lpwxvOTUZVwQMxfCe7glTlRruIIEDSo23KZotNaqMx3Ls7L7jYzpLLoaWwa2cAHl83EMxqsy7cUUnepSK1p7x2sk7funQ9SjqOkDHGLNlguMYCR2nTzBXFuFmGp4Wjnbh7UgesNa2tW+6GkK3PBV00FJbd68B2vKMI3UR3LN1Mia0/OnPg3UpD47BRHotehgczMU5p2A1U4jpyAbPajVAaUjPKX7CM9DT6/XygBGGg7c+CKsIvCx6MqLz2LHREoTthsIlALXAJgBH5i2RgyGaYtHNFWaotNp46/Wlz++BTNoRvBvLih5MJnWZU4dkmhtdZaRNluuAjDmhPnMNdX6NuUVJaAYValWpDPrkB6yxBd7hkPqYz4TL5vl5c2Xbv7YK2avSrhW848lqu9rjMPQOMLBzkgZ84K2HwEmlI71psqyHCNj1iglY1EboaacKZqFIMhcz0aCnlBlfg7+mmZbXUveP+QTv7BXBxOGThSwAuWiOw8e4ZXmlhySGIUakQZEkwiXsyZF4Uptyu9t5IRmT5stCqvbiaky6UfGjTvNruGO9q2bpndoRJO/vvgNxf9qDDjNCO/mI+cQlLwU9YLH79/2gKTZVDd80D5PlnssuUFLa/DCQ3VdSrd/WXDmBu1SOTqR9KlWrVNm2FLr+JR2hLL5BZM+Kl0h3fCdrUBXUEBlYBTzQr0yH4OsnRsEhCzoroef0TrtOdl3iSX23ZY89vUP0FjFs5NAc1QWTWkfgMNQCqUpmK9BJRs6IYqhJTF4ak8bnKyHjCv8VbuxoHT+OhvCb04NoVO8viz6lKyCTHqtfmZrYvRTaUe1u/wDn3LPS5ss6XN9wKjG1YIILZd+i8JoOnkByMdWli4XuvktVrB0kWZDILFeKye15bMD78jFBMFwJYJxPRIJn0hss9RswlhC7ooZpa2wSNcyWEw9gMmpa6Vt53LFhkJl1m5+SzqTUgG0FrzDhVpi9pH6lCNarh8AN+KoLGsML2t77tCIUpohXnAEhJ1w0hH7V8vhoi/6SET8zedra2kt/7EAMlOoOLhuymLCVBEvzD18w8lBG7e2GW+fgb/kwwOce5fVgDONYcTw4Tbu1xo2WBYvFimgzYzzcBJmvb3q9KeH8hssw7OKshQVz8qCYoo0Q1RGKSMiuPaFwk4AagV9qSKZNQcWPKZXClPwiYRMgUS/2iOTPdMPbOFWRf3u0L8DykXtuWoucAcyAPJSIG9c6L+49wy+AWtXgHhNu0vOuslIQs8u53OOR3smnnudE0H4Gw2hfhrTzn8sLjl4ymgjil6EpEVIRac/SoCTwHGp0vFOVZ4ABaXS6tkwh6+HwkNY0B4FFySN1TI7oRdUQnhgTt0RsjC7W20QX5XNE1WbpfGKS8K0DnY/Gj454NOBG6aszPXL7RZ9WtkIZSw1wGmaScRHNL7X2+qWzXNWLNdLYmoRL3sh82uH2DdrCw/OnNmYoRB32rQ6GPLDWLGvAFzW0QUIzXym6iX6T2s/fjDfSusrPRjKr4KpaPL1MkqjekDh+M6yfqIIvI8PsFx619At9HC4I25Bs9+hkj5bqGBumoeSddwdFVrPoZGV7UDfwzDXHKxsOD8KtbnT9UWRWANy6B5Czgc4547xr+xEAPF0/9euBJ9UW8VsH6rBzt25zuIODGFLzTRx+X2oLQAHoUkiWM3rpCa2Jg901OdWwgR9/DT05WrziAtwEqqgIfJvmOVYf+3qDtPnnISsoV85/quS8cJyqScUWfyYyXcrcFDVjxAuGtVYp49xp4k5hjU9w2sFPVB0ZctPdsejg69+9zv2e2lDwuSUGwqghLP8whKIvX+/+zcFkQnoaaKZULBJxOvd3rWSlETRushI4ZE4+9J855O7B9bu+4qTrTaZ44t3mLEX1xXJ4Lmnmcg0utYvIBCfwJB9D0QjNUJ9+ULaSOAwDfa84ZkkDxg1lcfU/Q7wOeWtl9baKKmgCgcGIdbW8HQfdWBwxEUJD+f04Acbei2sIMoW8Wvk9WoaPLbd2bLbNk8rfdutygALyxEnDI8p/hvTyUbIWgOGwJqQXzCD5ee+LgoR437mNNYyVcg4tA7rIBzJ3CoEEOSMaD4lwxjewksTZiPX78AJU1aEH3EMDKe048PwEpIfMKe2aMbMomAWslQA/9qg83PbwTUZLLy/OzDxo1YxpMjUh6jR3M7L0KqbuKFoax5V5WeDAjo3/RNw6LiorBgNUXa9CnDaN0krR1vc059R+GoHvCk1awmymbU2p6SEXA3bJr2KTqry7x8ycR6f+nE3TakdW1n0DbXumdFkk/ofiftnycMdFsQlEoFceX0bfztO5djVHJKcYwLpjcyop7a8xzND+o=" title="Mekko Graphics Chart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311218" y="1664494"/>
            <a:ext cx="4432758" cy="561929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90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/>
          <a:lstStyle/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7543800" y="4121312"/>
            <a:ext cx="301143" cy="976582"/>
          </a:xfrm>
          <a:prstGeom prst="line">
            <a:avLst/>
          </a:prstGeom>
          <a:ln w="28575">
            <a:solidFill>
              <a:srgbClr val="08080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927733"/>
              </p:ext>
            </p:extLst>
          </p:nvPr>
        </p:nvGraphicFramePr>
        <p:xfrm>
          <a:off x="838200" y="2456176"/>
          <a:ext cx="3665083" cy="38565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9435"/>
                <a:gridCol w="930854"/>
                <a:gridCol w="980178"/>
                <a:gridCol w="824616"/>
              </a:tblGrid>
              <a:tr h="81096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School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Type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3893" marR="83893" marT="41946" marB="41946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9-12</a:t>
                      </a:r>
                      <a:r>
                        <a:rPr lang="en-US" sz="12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grade students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Avg. no. of students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No. of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 schools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09591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Large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1000+ 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1,443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115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54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Medium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500-999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729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108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Small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2-499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246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/>
                        <a:t>173</a:t>
                      </a:r>
                      <a:endParaRPr lang="en-US" sz="1300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48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Total 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300" b="1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726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/>
                        <a:t>396</a:t>
                      </a:r>
                      <a:endParaRPr lang="en-US" sz="1300" b="1" dirty="0"/>
                    </a:p>
                  </a:txBody>
                  <a:tcPr marL="83893" marR="83893" marT="41946" marB="4194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7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1363696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cap="all" dirty="0">
                <a:solidFill>
                  <a:schemeClr val="tx2"/>
                </a:solidFill>
              </a:rPr>
              <a:t>There are 115 large high schools in ma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85818" y="1363696"/>
            <a:ext cx="431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cap="all" dirty="0">
                <a:solidFill>
                  <a:schemeClr val="tx2"/>
                </a:solidFill>
              </a:rPr>
              <a:t>LARGE SCHOOLS OFFER THE MOST EFFICIENT PATH to </a:t>
            </a:r>
            <a:r>
              <a:rPr lang="en-US" sz="1800" b="1" cap="all" dirty="0" smtClean="0">
                <a:solidFill>
                  <a:schemeClr val="tx2"/>
                </a:solidFill>
              </a:rPr>
              <a:t>growth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6300" y="2033763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90909" y="2033763"/>
            <a:ext cx="3505200" cy="0"/>
          </a:xfrm>
          <a:prstGeom prst="line">
            <a:avLst/>
          </a:prstGeom>
          <a:ln w="22225">
            <a:solidFill>
              <a:schemeClr val="tx1"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3" y="140494"/>
            <a:ext cx="8383587" cy="7953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/>
              <a:t>Today, BRYT </a:t>
            </a:r>
            <a:r>
              <a:rPr lang="en-US" altLang="en-US" sz="3200" dirty="0" smtClean="0"/>
              <a:t>programs are in 37 schools in Massachusetts </a:t>
            </a:r>
            <a:endParaRPr lang="en-US" sz="2000" dirty="0"/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0393" y="1435894"/>
            <a:ext cx="8637615" cy="5257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80099">
              <a:defRPr/>
            </a:pPr>
            <a:endParaRPr lang="en-US" altLang="en-US" sz="1800" dirty="0">
              <a:latin typeface="+mj-lt"/>
              <a:cs typeface="Arial" pitchFamily="34" charset="0"/>
            </a:endParaRPr>
          </a:p>
          <a:p>
            <a:pPr defTabSz="980099">
              <a:defRPr/>
            </a:pPr>
            <a:r>
              <a:rPr lang="en-US" altLang="en-US" sz="2400" dirty="0">
                <a:latin typeface="+mj-lt"/>
                <a:cs typeface="Arial" pitchFamily="34" charset="0"/>
              </a:rPr>
              <a:t>This represents 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14% </a:t>
            </a:r>
            <a:r>
              <a:rPr lang="en-US" altLang="en-US" sz="2400" dirty="0">
                <a:latin typeface="+mj-lt"/>
                <a:cs typeface="Arial" pitchFamily="34" charset="0"/>
              </a:rPr>
              <a:t>of high schools in Massachusetts, a total of 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40,000 </a:t>
            </a:r>
            <a:r>
              <a:rPr lang="en-US" altLang="en-US" sz="24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students</a:t>
            </a:r>
            <a:endParaRPr lang="en-US" altLang="en-US" sz="24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  <a:p>
            <a:pPr defTabSz="980099">
              <a:defRPr/>
            </a:pPr>
            <a:endParaRPr lang="en-US" altLang="en-US" sz="2400" dirty="0">
              <a:latin typeface="+mj-lt"/>
              <a:cs typeface="Arial" pitchFamily="34" charset="0"/>
            </a:endParaRPr>
          </a:p>
          <a:p>
            <a:pPr defTabSz="980099">
              <a:defRPr/>
            </a:pPr>
            <a:r>
              <a:rPr lang="en-US" altLang="en-US" sz="2400" dirty="0">
                <a:latin typeface="+mj-lt"/>
                <a:cs typeface="Arial" pitchFamily="34" charset="0"/>
              </a:rPr>
              <a:t>Annually, each serves an average of 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34 students </a:t>
            </a:r>
            <a:r>
              <a:rPr lang="en-US" altLang="en-US" sz="2400" dirty="0">
                <a:latin typeface="+mj-lt"/>
                <a:cs typeface="Arial" pitchFamily="34" charset="0"/>
              </a:rPr>
              <a:t>-- 2.6% of the student body annually </a:t>
            </a:r>
          </a:p>
          <a:p>
            <a:pPr defTabSz="980099"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defTabSz="980099">
              <a:defRPr/>
            </a:pPr>
            <a:r>
              <a:rPr lang="en-US" sz="2400" dirty="0">
                <a:latin typeface="+mj-lt"/>
                <a:cs typeface="Arial" pitchFamily="34" charset="0"/>
              </a:rPr>
              <a:t>About </a:t>
            </a:r>
            <a:r>
              <a:rPr lang="en-US" sz="24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800 students </a:t>
            </a:r>
            <a:r>
              <a:rPr lang="en-US" sz="2400" dirty="0">
                <a:latin typeface="+mj-lt"/>
                <a:cs typeface="Arial" pitchFamily="34" charset="0"/>
              </a:rPr>
              <a:t>will be served this year</a:t>
            </a:r>
          </a:p>
          <a:p>
            <a:pPr defTabSz="980099"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defTabSz="980099">
              <a:defRPr/>
            </a:pPr>
            <a:r>
              <a:rPr lang="en-US" sz="2400" dirty="0">
                <a:latin typeface="+mj-lt"/>
                <a:cs typeface="Arial" pitchFamily="34" charset="0"/>
              </a:rPr>
              <a:t>Most programs are funded completely by the school district</a:t>
            </a:r>
          </a:p>
          <a:p>
            <a:pPr defTabSz="980099">
              <a:defRPr/>
            </a:pPr>
            <a:endParaRPr lang="en-US" sz="2400" dirty="0">
              <a:latin typeface="+mj-lt"/>
              <a:cs typeface="Arial" pitchFamily="34" charset="0"/>
            </a:endParaRPr>
          </a:p>
          <a:p>
            <a:pPr defTabSz="980099">
              <a:defRPr/>
            </a:pPr>
            <a:endParaRPr lang="en-US" sz="1800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Current BRYT sites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13" y="1317625"/>
            <a:ext cx="9374187" cy="580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7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Growth in BRYT 2003-2014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938826"/>
              </p:ext>
            </p:extLst>
          </p:nvPr>
        </p:nvGraphicFramePr>
        <p:xfrm>
          <a:off x="508000" y="1639888"/>
          <a:ext cx="8743950" cy="474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1139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659"/>
            <a:ext cx="9388475" cy="10763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8% of teens have serious emotional disorders</a:t>
            </a:r>
            <a:endParaRPr lang="en-US" sz="32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2094" y="1491404"/>
            <a:ext cx="703421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3768725" y="6770688"/>
            <a:ext cx="4254500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r>
              <a:rPr lang="en-US" sz="1000"/>
              <a:t>from Kessle et al, Arch Gen Psych 69 (NO. 4), APR 2012</a:t>
            </a:r>
          </a:p>
          <a:p>
            <a:endParaRPr lang="en-US" sz="200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76200" y="64294"/>
            <a:ext cx="8610600" cy="990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DIFFICULT CHALLENGE: Returning to high school after an absence due to an emotional disorder</a:t>
            </a:r>
          </a:p>
        </p:txBody>
      </p:sp>
      <p:pic>
        <p:nvPicPr>
          <p:cNvPr id="19458" name="Picture 2" descr="http://blogs.app.com/inthemoney/files/2010/05/asb-5u7vt36qeroxui2a2tr_original.jpg"/>
          <p:cNvPicPr>
            <a:picLocks noChangeAspect="1" noChangeArrowheads="1"/>
          </p:cNvPicPr>
          <p:nvPr/>
        </p:nvPicPr>
        <p:blipFill rotWithShape="1">
          <a:blip r:embed="rId3"/>
          <a:srcRect l="3205" r="3904"/>
          <a:stretch/>
        </p:blipFill>
        <p:spPr bwMode="auto">
          <a:xfrm>
            <a:off x="-76200" y="1175941"/>
            <a:ext cx="10134600" cy="626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dirty="0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52400" y="78184"/>
            <a:ext cx="8686800" cy="904081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Public high schools as a safety net</a:t>
            </a:r>
          </a:p>
        </p:txBody>
      </p:sp>
      <p:sp>
        <p:nvSpPr>
          <p:cNvPr id="23554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r>
              <a:rPr lang="en-US" altLang="en-US" sz="100" smtClean="0">
                <a:solidFill>
                  <a:srgbClr val="FFFFFF"/>
                </a:solidFill>
                <a:latin typeface="Verdana" pitchFamily="34" charset="0"/>
              </a:rPr>
              <a:t>17_84 7_84</a:t>
            </a:r>
            <a:endParaRPr lang="en-US" altLang="en-US" sz="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6" name="AutoShape 14"/>
          <p:cNvSpPr>
            <a:spLocks noChangeArrowheads="1"/>
          </p:cNvSpPr>
          <p:nvPr/>
        </p:nvSpPr>
        <p:spPr bwMode="auto">
          <a:xfrm>
            <a:off x="2371725" y="2566235"/>
            <a:ext cx="5314950" cy="3229769"/>
          </a:xfrm>
          <a:prstGeom prst="roundRect">
            <a:avLst>
              <a:gd name="adj" fmla="val 16667"/>
            </a:avLst>
          </a:prstGeom>
          <a:solidFill>
            <a:schemeClr val="tx2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6564" tIns="48284" rIns="96564" bIns="48284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 defTabSz="980357">
              <a:defRPr/>
            </a:pPr>
            <a:r>
              <a:rPr lang="en-US" altLang="en-US" sz="2600" b="1" dirty="0">
                <a:solidFill>
                  <a:schemeClr val="bg1"/>
                </a:solidFill>
                <a:latin typeface="+mj-lt"/>
              </a:rPr>
              <a:t>Public High Schools</a:t>
            </a:r>
          </a:p>
        </p:txBody>
      </p:sp>
      <p:sp>
        <p:nvSpPr>
          <p:cNvPr id="23563" name="Footer Placeholder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dirty="0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2" name="Pentagon 1"/>
          <p:cNvSpPr/>
          <p:nvPr/>
        </p:nvSpPr>
        <p:spPr>
          <a:xfrm>
            <a:off x="377825" y="3168691"/>
            <a:ext cx="2441575" cy="1012429"/>
          </a:xfrm>
          <a:prstGeom prst="homePlat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Inadequate Insurance Coverage</a:t>
            </a:r>
            <a:endParaRPr lang="en-US" dirty="0"/>
          </a:p>
        </p:txBody>
      </p:sp>
      <p:sp>
        <p:nvSpPr>
          <p:cNvPr id="15" name="Pentagon 14"/>
          <p:cNvSpPr/>
          <p:nvPr/>
        </p:nvSpPr>
        <p:spPr>
          <a:xfrm>
            <a:off x="377825" y="4555409"/>
            <a:ext cx="2441575" cy="1012429"/>
          </a:xfrm>
          <a:prstGeom prst="homePlat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Lack of Juvenile Justice Treatment Resources</a:t>
            </a:r>
            <a:endParaRPr lang="en-US" dirty="0"/>
          </a:p>
        </p:txBody>
      </p:sp>
      <p:grpSp>
        <p:nvGrpSpPr>
          <p:cNvPr id="17" name="Group 16"/>
          <p:cNvGrpSpPr/>
          <p:nvPr>
            <p:custDataLst>
              <p:tags r:id="rId1"/>
            </p:custDataLst>
          </p:nvPr>
        </p:nvGrpSpPr>
        <p:grpSpPr>
          <a:xfrm>
            <a:off x="3124200" y="1689619"/>
            <a:ext cx="1758700" cy="1214483"/>
            <a:chOff x="3124200" y="2044105"/>
            <a:chExt cx="1758700" cy="1214483"/>
          </a:xfrm>
        </p:grpSpPr>
        <p:sp>
          <p:nvSpPr>
            <p:cNvPr id="16" name="Pentagon 15"/>
            <p:cNvSpPr/>
            <p:nvPr/>
          </p:nvSpPr>
          <p:spPr>
            <a:xfrm rot="5400000">
              <a:off x="3396309" y="1771997"/>
              <a:ext cx="1214482" cy="1758699"/>
            </a:xfrm>
            <a:prstGeom prst="homePlat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24200" y="2044105"/>
              <a:ext cx="17587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+mj-lt"/>
                </a:rPr>
                <a:t>Lack of Hospital 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Care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</p:grpSp>
      <p:grpSp>
        <p:nvGrpSpPr>
          <p:cNvPr id="7" name="Group 6"/>
          <p:cNvGrpSpPr/>
          <p:nvPr>
            <p:custDataLst>
              <p:tags r:id="rId2"/>
            </p:custDataLst>
          </p:nvPr>
        </p:nvGrpSpPr>
        <p:grpSpPr>
          <a:xfrm>
            <a:off x="5259150" y="1641711"/>
            <a:ext cx="1758701" cy="1262391"/>
            <a:chOff x="5259150" y="1996197"/>
            <a:chExt cx="1758701" cy="1262391"/>
          </a:xfrm>
        </p:grpSpPr>
        <p:sp>
          <p:nvSpPr>
            <p:cNvPr id="18" name="Pentagon 17"/>
            <p:cNvSpPr/>
            <p:nvPr/>
          </p:nvSpPr>
          <p:spPr>
            <a:xfrm rot="5400000">
              <a:off x="5531260" y="1771997"/>
              <a:ext cx="1214482" cy="1758699"/>
            </a:xfrm>
            <a:prstGeom prst="homePlate">
              <a:avLst/>
            </a:pr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259150" y="1996197"/>
              <a:ext cx="1758701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2"/>
                  </a:solidFill>
                  <a:latin typeface="+mj-lt"/>
                </a:rPr>
                <a:t>Lack of </a:t>
              </a:r>
              <a:r>
                <a:rPr lang="en-US" dirty="0" smtClean="0">
                  <a:solidFill>
                    <a:schemeClr val="bg2"/>
                  </a:solidFill>
                  <a:latin typeface="+mj-lt"/>
                </a:rPr>
                <a:t>Aftercare Resources</a:t>
              </a:r>
              <a:endParaRPr lang="en-US" dirty="0">
                <a:solidFill>
                  <a:schemeClr val="bg2"/>
                </a:solidFill>
                <a:latin typeface="+mj-lt"/>
              </a:endParaRPr>
            </a:p>
          </p:txBody>
        </p:sp>
      </p:grpSp>
      <p:sp>
        <p:nvSpPr>
          <p:cNvPr id="20" name="Pentagon 19"/>
          <p:cNvSpPr/>
          <p:nvPr/>
        </p:nvSpPr>
        <p:spPr>
          <a:xfrm rot="16200000">
            <a:off x="4350883" y="4448005"/>
            <a:ext cx="1356637" cy="3409616"/>
          </a:xfrm>
          <a:prstGeom prst="homePlat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676868" y="6043420"/>
            <a:ext cx="270466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</a:rPr>
              <a:t>Limitations of Special Education Funding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3" name="Pentagon 22"/>
          <p:cNvSpPr/>
          <p:nvPr/>
        </p:nvSpPr>
        <p:spPr>
          <a:xfrm flipH="1">
            <a:off x="7239000" y="3198333"/>
            <a:ext cx="2546297" cy="1012429"/>
          </a:xfrm>
          <a:prstGeom prst="homePlat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DCF Policies</a:t>
            </a:r>
            <a:endParaRPr lang="en-US" dirty="0"/>
          </a:p>
        </p:txBody>
      </p:sp>
      <p:sp>
        <p:nvSpPr>
          <p:cNvPr id="24" name="Pentagon 23"/>
          <p:cNvSpPr/>
          <p:nvPr/>
        </p:nvSpPr>
        <p:spPr>
          <a:xfrm flipH="1">
            <a:off x="7239000" y="4390215"/>
            <a:ext cx="2546297" cy="1012429"/>
          </a:xfrm>
          <a:prstGeom prst="homePlat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Fragmented Service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51" y="41515"/>
            <a:ext cx="8239649" cy="1075214"/>
          </a:xfrm>
        </p:spPr>
        <p:txBody>
          <a:bodyPr/>
          <a:lstStyle/>
          <a:p>
            <a:r>
              <a:rPr lang="en-US" sz="3200" dirty="0"/>
              <a:t>Psychiatric illness in adolescence results in poor school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1" y="2069385"/>
            <a:ext cx="5181600" cy="3405109"/>
          </a:xfrm>
        </p:spPr>
        <p:txBody>
          <a:bodyPr/>
          <a:lstStyle/>
          <a:p>
            <a:pPr defTabSz="980099">
              <a:lnSpc>
                <a:spcPct val="150000"/>
              </a:lnSpc>
              <a:defRPr/>
            </a:pPr>
            <a:r>
              <a:rPr lang="en-US" sz="2000" dirty="0">
                <a:latin typeface="+mj-lt"/>
                <a:cs typeface="Arial" pitchFamily="34" charset="0"/>
              </a:rPr>
              <a:t>lower reading achievement</a:t>
            </a:r>
          </a:p>
          <a:p>
            <a:pPr defTabSz="980099">
              <a:lnSpc>
                <a:spcPct val="150000"/>
              </a:lnSpc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increased school absenteeism</a:t>
            </a:r>
          </a:p>
          <a:p>
            <a:pPr defTabSz="980099">
              <a:lnSpc>
                <a:spcPct val="150000"/>
              </a:lnSpc>
              <a:defRPr/>
            </a:pPr>
            <a:r>
              <a:rPr lang="en-US" sz="2000" dirty="0">
                <a:latin typeface="+mj-lt"/>
                <a:cs typeface="Arial" pitchFamily="34" charset="0"/>
              </a:rPr>
              <a:t>increased likelihood of grade retention</a:t>
            </a:r>
          </a:p>
          <a:p>
            <a:pPr defTabSz="980099">
              <a:lnSpc>
                <a:spcPct val="150000"/>
              </a:lnSpc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increased </a:t>
            </a:r>
            <a:r>
              <a:rPr lang="en-US" sz="2000" dirty="0">
                <a:latin typeface="+mj-lt"/>
                <a:cs typeface="Arial" pitchFamily="34" charset="0"/>
              </a:rPr>
              <a:t>involvement in the juvenile justice system</a:t>
            </a:r>
          </a:p>
          <a:p>
            <a:pPr defTabSz="980099">
              <a:lnSpc>
                <a:spcPct val="150000"/>
              </a:lnSpc>
              <a:defRPr/>
            </a:pPr>
            <a:r>
              <a:rPr lang="en-US" sz="2000" dirty="0">
                <a:latin typeface="+mj-lt"/>
                <a:cs typeface="Arial" pitchFamily="34" charset="0"/>
              </a:rPr>
              <a:t>lower earnings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8551" y="1612185"/>
            <a:ext cx="5681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80099">
              <a:defRPr/>
            </a:pPr>
            <a:r>
              <a:rPr lang="en-US" sz="24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CONSEQUENCES OF SED INCLUDE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: </a:t>
            </a: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477000" y="2350294"/>
            <a:ext cx="0" cy="31242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7010400" y="1978998"/>
            <a:ext cx="2730235" cy="3724096"/>
            <a:chOff x="7162800" y="2069385"/>
            <a:chExt cx="2730235" cy="3724096"/>
          </a:xfrm>
        </p:grpSpPr>
        <p:sp>
          <p:nvSpPr>
            <p:cNvPr id="6" name="TextBox 5"/>
            <p:cNvSpPr txBox="1"/>
            <p:nvPr/>
          </p:nvSpPr>
          <p:spPr>
            <a:xfrm>
              <a:off x="7239000" y="2069385"/>
              <a:ext cx="2438400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ABOUT</a:t>
              </a:r>
            </a:p>
            <a:p>
              <a:endParaRPr lang="en-US" sz="2800" dirty="0" smtClean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  <a:p>
              <a:endParaRPr lang="en-US" sz="2000" dirty="0" smtClean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  <a:p>
              <a:endParaRPr lang="en-US" sz="20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  <a:p>
              <a:r>
                <a:rPr lang="en-US" sz="2000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of </a:t>
              </a:r>
              <a:r>
                <a:rPr lang="en-US" sz="2000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high school students living with a mental illness drop out of school. This is the highest dropout rate of any disability group</a:t>
              </a:r>
              <a:r>
                <a:rPr lang="en-US" sz="2000" dirty="0" smtClean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.</a:t>
              </a:r>
              <a:endParaRPr lang="en-US" sz="20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162800" y="2274094"/>
              <a:ext cx="2730235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8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50%</a:t>
              </a:r>
              <a:r>
                <a:rPr lang="en-US" sz="80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93559" y="6657071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80099">
              <a:defRPr/>
            </a:pPr>
            <a:r>
              <a:rPr lang="en-US" sz="900" dirty="0">
                <a:latin typeface="+mj-lt"/>
                <a:cs typeface="Arial" pitchFamily="34" charset="0"/>
              </a:rPr>
              <a:t> A Children’s Health Fund </a:t>
            </a:r>
            <a:r>
              <a:rPr lang="en-US" sz="900" dirty="0" smtClean="0">
                <a:latin typeface="+mj-lt"/>
                <a:cs typeface="Arial" pitchFamily="34" charset="0"/>
              </a:rPr>
              <a:t>Monograph June</a:t>
            </a:r>
            <a:r>
              <a:rPr lang="en-US" sz="900" dirty="0">
                <a:latin typeface="+mj-lt"/>
                <a:cs typeface="Arial" pitchFamily="34" charset="0"/>
              </a:rPr>
              <a:t>, 2010 Roy Grant </a:t>
            </a:r>
            <a:r>
              <a:rPr lang="en-US" sz="900" dirty="0" err="1">
                <a:latin typeface="+mj-lt"/>
                <a:cs typeface="Arial" pitchFamily="34" charset="0"/>
              </a:rPr>
              <a:t>MAArturo</a:t>
            </a:r>
            <a:r>
              <a:rPr lang="en-US" sz="900" dirty="0">
                <a:latin typeface="+mj-lt"/>
                <a:cs typeface="Arial" pitchFamily="34" charset="0"/>
              </a:rPr>
              <a:t> Brito MD, MPH. </a:t>
            </a:r>
          </a:p>
          <a:p>
            <a:pPr defTabSz="980099">
              <a:defRPr/>
            </a:pPr>
            <a:r>
              <a:rPr lang="en-US" sz="900" dirty="0">
                <a:latin typeface="+mj-lt"/>
                <a:cs typeface="Arial" pitchFamily="34" charset="0"/>
              </a:rPr>
              <a:t>.</a:t>
            </a:r>
          </a:p>
          <a:p>
            <a:pPr defTabSz="980099">
              <a:defRPr/>
            </a:pPr>
            <a:r>
              <a:rPr lang="en-US" sz="900" dirty="0">
                <a:latin typeface="+mj-lt"/>
                <a:cs typeface="Arial" pitchFamily="34" charset="0"/>
              </a:rPr>
              <a:t> Department of Education, </a:t>
            </a:r>
            <a:r>
              <a:rPr lang="en-US" sz="900" i="1" dirty="0">
                <a:latin typeface="+mj-lt"/>
                <a:cs typeface="Arial" pitchFamily="34" charset="0"/>
              </a:rPr>
              <a:t>Twenty-third annual report to Congress on the implementation of the Individuals with Disabilities Education Act</a:t>
            </a:r>
            <a:r>
              <a:rPr lang="en-US" sz="900" dirty="0">
                <a:latin typeface="+mj-lt"/>
                <a:cs typeface="Arial" pitchFamily="34" charset="0"/>
              </a:rPr>
              <a:t>, Washington, D.C., 2001.</a:t>
            </a:r>
          </a:p>
        </p:txBody>
      </p:sp>
      <p:sp>
        <p:nvSpPr>
          <p:cNvPr id="13" name="Footer Placeholder 4"/>
          <p:cNvSpPr txBox="1">
            <a:spLocks/>
          </p:cNvSpPr>
          <p:nvPr/>
        </p:nvSpPr>
        <p:spPr bwMode="auto">
          <a:xfrm>
            <a:off x="8258175" y="6999288"/>
            <a:ext cx="1800225" cy="444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8133" tIns="49067" rIns="98133" bIns="49067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980099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5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88950" indent="-31750" algn="l" defTabSz="9794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79488" indent="-65088" algn="l" defTabSz="9794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470025" indent="-98425" algn="l" defTabSz="9794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958975" indent="-131763" algn="l" defTabSz="979488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defTabSz="979488"/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1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0011_010"/>
          <p:cNvPicPr>
            <a:picLocks noChangeAspect="1" noChangeArrowheads="1"/>
          </p:cNvPicPr>
          <p:nvPr/>
        </p:nvPicPr>
        <p:blipFill rotWithShape="1">
          <a:blip r:embed="rId3"/>
          <a:srcRect r="13641"/>
          <a:stretch/>
        </p:blipFill>
        <p:spPr bwMode="auto">
          <a:xfrm>
            <a:off x="279401" y="1435894"/>
            <a:ext cx="385924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9190038" cy="10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675" tIns="45675" rIns="45675" bIns="45675">
            <a:spAutoFit/>
          </a:bodyPr>
          <a:lstStyle/>
          <a:p>
            <a:endParaRPr lang="en-US" altLang="en-US" sz="1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40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Program History</a:t>
            </a:r>
          </a:p>
        </p:txBody>
      </p:sp>
      <p:sp>
        <p:nvSpPr>
          <p:cNvPr id="44037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dirty="0" smtClean="0">
                <a:latin typeface="Arial" charset="0"/>
                <a:cs typeface="Arial" charset="0"/>
              </a:rPr>
              <a:t>(c) 2015  BCMHC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495800" y="1435894"/>
            <a:ext cx="0" cy="5638800"/>
          </a:xfrm>
          <a:prstGeom prst="line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4724401" y="1728788"/>
            <a:ext cx="5181600" cy="557450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80099"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Need for transition support identified:</a:t>
            </a:r>
          </a:p>
          <a:p>
            <a:pPr lvl="1" defTabSz="980099">
              <a:lnSpc>
                <a:spcPct val="150000"/>
              </a:lnSpc>
              <a:defRPr/>
            </a:pPr>
            <a:r>
              <a:rPr lang="en-US" sz="1700" dirty="0" smtClean="0">
                <a:latin typeface="+mj-lt"/>
                <a:cs typeface="Arial" pitchFamily="34" charset="0"/>
              </a:rPr>
              <a:t>6% of students were out of school</a:t>
            </a:r>
          </a:p>
          <a:p>
            <a:pPr lvl="1" defTabSz="980099">
              <a:lnSpc>
                <a:spcPct val="150000"/>
              </a:lnSpc>
              <a:defRPr/>
            </a:pPr>
            <a:r>
              <a:rPr lang="en-US" sz="1700" dirty="0" smtClean="0">
                <a:latin typeface="+mj-lt"/>
                <a:cs typeface="Arial" pitchFamily="34" charset="0"/>
              </a:rPr>
              <a:t>School guidance staff were taxed to the limit by small number of acutely ill students</a:t>
            </a:r>
            <a:endParaRPr lang="en-US" sz="4400" dirty="0" smtClean="0">
              <a:latin typeface="+mj-lt"/>
              <a:cs typeface="Arial" pitchFamily="34" charset="0"/>
            </a:endParaRPr>
          </a:p>
          <a:p>
            <a:pPr marL="0" indent="0" defTabSz="980099">
              <a:buNone/>
              <a:defRPr/>
            </a:pPr>
            <a:endParaRPr lang="en-US" sz="1200" dirty="0" smtClean="0">
              <a:latin typeface="+mj-lt"/>
              <a:cs typeface="Arial" pitchFamily="34" charset="0"/>
            </a:endParaRPr>
          </a:p>
          <a:p>
            <a:pPr marL="0" indent="0" defTabSz="980099"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BRUT was created by BCMHC and BHS</a:t>
            </a:r>
            <a:endParaRPr lang="en-US" sz="4000" dirty="0" smtClean="0">
              <a:latin typeface="+mj-lt"/>
              <a:cs typeface="Arial" pitchFamily="34" charset="0"/>
            </a:endParaRPr>
          </a:p>
          <a:p>
            <a:pPr marL="0" indent="0" defTabSz="980099">
              <a:buNone/>
              <a:defRPr/>
            </a:pPr>
            <a:endParaRPr lang="en-US" sz="1000" dirty="0">
              <a:latin typeface="+mj-lt"/>
              <a:cs typeface="Arial" pitchFamily="34" charset="0"/>
            </a:endParaRPr>
          </a:p>
          <a:p>
            <a:pPr marL="0" indent="0" defTabSz="980099"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BRYT replicated for the first time</a:t>
            </a:r>
            <a:endParaRPr lang="en-US" sz="3600" dirty="0" smtClean="0">
              <a:latin typeface="+mj-lt"/>
              <a:cs typeface="Arial" pitchFamily="34" charset="0"/>
            </a:endParaRPr>
          </a:p>
          <a:p>
            <a:pPr marL="0" indent="0" defTabSz="980099">
              <a:buNone/>
              <a:defRPr/>
            </a:pPr>
            <a:endParaRPr lang="en-US" sz="700" dirty="0" smtClean="0">
              <a:latin typeface="+mj-lt"/>
              <a:cs typeface="Arial" pitchFamily="34" charset="0"/>
            </a:endParaRPr>
          </a:p>
          <a:p>
            <a:pPr marL="0" indent="0" defTabSz="980099">
              <a:lnSpc>
                <a:spcPct val="150000"/>
              </a:lnSpc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Received APA Gold Achievement Award</a:t>
            </a:r>
          </a:p>
          <a:p>
            <a:pPr marL="0" indent="0" defTabSz="980099">
              <a:buNone/>
              <a:defRPr/>
            </a:pPr>
            <a:endParaRPr lang="en-US" sz="1200" dirty="0" smtClean="0">
              <a:latin typeface="+mj-lt"/>
              <a:cs typeface="Arial" pitchFamily="34" charset="0"/>
            </a:endParaRPr>
          </a:p>
          <a:p>
            <a:pPr marL="0" indent="0" defTabSz="980099">
              <a:buNone/>
              <a:defRPr/>
            </a:pPr>
            <a:r>
              <a:rPr lang="en-US" sz="2000" dirty="0" smtClean="0">
                <a:latin typeface="+mj-lt"/>
                <a:cs typeface="Arial" pitchFamily="34" charset="0"/>
              </a:rPr>
              <a:t>37 high schools across MA have replicated the BRYT program model</a:t>
            </a:r>
          </a:p>
          <a:p>
            <a:pPr defTabSz="914400">
              <a:lnSpc>
                <a:spcPct val="150000"/>
              </a:lnSpc>
            </a:pPr>
            <a:endParaRPr lang="en-US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5229" y="1435894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2000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5229" y="364365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2004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35229" y="44794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2006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5229" y="52414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2014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35229" y="5927229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2015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495800" y="1666727"/>
            <a:ext cx="228601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506628" y="3874294"/>
            <a:ext cx="228601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506628" y="4751146"/>
            <a:ext cx="228601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28" y="5498114"/>
            <a:ext cx="228601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95800" y="6142336"/>
            <a:ext cx="228601" cy="0"/>
          </a:xfrm>
          <a:prstGeom prst="line">
            <a:avLst/>
          </a:prstGeom>
          <a:ln w="22225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 rotWithShape="1">
          <a:blip r:embed="rId3"/>
          <a:srcRect t="17414" r="15893" b="-715"/>
          <a:stretch/>
        </p:blipFill>
        <p:spPr bwMode="auto">
          <a:xfrm>
            <a:off x="1" y="1103412"/>
            <a:ext cx="10058400" cy="642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6194"/>
            <a:ext cx="8534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80099">
              <a:defRPr/>
            </a:pPr>
            <a:r>
              <a:rPr lang="en-US" altLang="en-US" sz="3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BRYT: a </a:t>
            </a:r>
            <a:r>
              <a:rPr lang="en-US" altLang="en-US" sz="3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school-based program that helps students transition back to </a:t>
            </a:r>
            <a:r>
              <a:rPr lang="en-US" altLang="en-US" sz="3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school</a:t>
            </a:r>
            <a:endParaRPr lang="en-US" sz="320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0188" y="5385743"/>
            <a:ext cx="9598025" cy="1384995"/>
          </a:xfrm>
          <a:prstGeom prst="rect">
            <a:avLst/>
          </a:prstGeom>
          <a:solidFill>
            <a:schemeClr val="bg2">
              <a:alpha val="82000"/>
            </a:schemeClr>
          </a:solidFill>
        </p:spPr>
        <p:txBody>
          <a:bodyPr>
            <a:spAutoFit/>
          </a:bodyPr>
          <a:lstStyle/>
          <a:p>
            <a:pPr defTabSz="980357" fontAlgn="auto">
              <a:spcBef>
                <a:spcPts val="672"/>
              </a:spcBef>
              <a:spcAft>
                <a:spcPts val="0"/>
              </a:spcAft>
              <a:buSzPct val="100000"/>
              <a:defRPr/>
            </a:pPr>
            <a:r>
              <a:rPr lang="en-US" sz="2800" b="1" dirty="0">
                <a:solidFill>
                  <a:schemeClr val="tx2"/>
                </a:solidFill>
                <a:latin typeface="+mj-lt"/>
                <a:cs typeface="Arial" pitchFamily="34" charset="0"/>
              </a:rPr>
              <a:t>Program objective: 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Arial" pitchFamily="34" charset="0"/>
              </a:rPr>
              <a:t>To provide customized, short-term clinical and academic support to enable high-need students to successfully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re-enter 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Arial" pitchFamily="34" charset="0"/>
              </a:rPr>
              <a:t>school after a significant absence.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dirty="0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4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6194"/>
            <a:ext cx="8591550" cy="1074737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200" dirty="0" smtClean="0"/>
              <a:t>BRYT serves youth with a wide variety of emotional disorders and medical conditions</a:t>
            </a:r>
            <a:endParaRPr lang="en-US" sz="3200" dirty="0"/>
          </a:p>
        </p:txBody>
      </p:sp>
      <p:graphicFrame>
        <p:nvGraphicFramePr>
          <p:cNvPr id="4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009920"/>
              </p:ext>
            </p:extLst>
          </p:nvPr>
        </p:nvGraphicFramePr>
        <p:xfrm>
          <a:off x="508000" y="1715294"/>
          <a:ext cx="8980488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9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8270875" y="7021513"/>
            <a:ext cx="1762125" cy="3952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sz="12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3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304800" y="54769"/>
            <a:ext cx="8382000" cy="1076325"/>
          </a:xfrm>
        </p:spPr>
        <p:txBody>
          <a:bodyPr/>
          <a:lstStyle/>
          <a:p>
            <a:pPr eaLnBrk="1" hangingPunct="1"/>
            <a:r>
              <a:rPr lang="en-US" sz="3200" dirty="0" smtClean="0"/>
              <a:t>Four Key Elements of the  BRYT </a:t>
            </a:r>
            <a:br>
              <a:rPr lang="en-US" sz="3200" dirty="0" smtClean="0"/>
            </a:br>
            <a:r>
              <a:rPr lang="en-US" sz="3200" dirty="0" smtClean="0"/>
              <a:t>Transition Model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79488"/>
            <a:r>
              <a:rPr lang="en-US" dirty="0" smtClean="0">
                <a:latin typeface="Arial" charset="0"/>
                <a:cs typeface="Arial" charset="0"/>
              </a:rPr>
              <a:t>(c) 2015  BCMHC</a:t>
            </a:r>
          </a:p>
        </p:txBody>
      </p:sp>
      <p:sp>
        <p:nvSpPr>
          <p:cNvPr id="2" name="BainBulletsConfiguration" hidden="1"/>
          <p:cNvSpPr txBox="1"/>
          <p:nvPr/>
        </p:nvSpPr>
        <p:spPr>
          <a:xfrm>
            <a:off x="12700" y="12700"/>
            <a:ext cx="8890000" cy="10772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sz="1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90600" y="1969294"/>
            <a:ext cx="6781799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750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93688" algn="l" rtl="0" eaLnBrk="0" fontAlgn="base" hangingPunct="0">
              <a:spcBef>
                <a:spcPts val="58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1075" indent="-244475" algn="l" rtl="0" eaLnBrk="0" fontAlgn="base" hangingPunct="0"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1613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62150" indent="-244475" algn="l" rtl="0" eaLnBrk="0" fontAlgn="base" hangingPunct="0">
              <a:spcBef>
                <a:spcPts val="425"/>
              </a:spcBef>
              <a:spcAft>
                <a:spcPct val="0"/>
              </a:spcAft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57068" indent="-24533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51469" indent="-24533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45869" indent="-24533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40269" indent="-24533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defTabSz="980099"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A room in the school open and staffed every day, every period </a:t>
            </a:r>
          </a:p>
          <a:p>
            <a:pPr marL="457200" indent="-457200" defTabSz="980099">
              <a:buFont typeface="+mj-lt"/>
              <a:buAutoNum type="arabicPeriod"/>
              <a:defRPr/>
            </a:pPr>
            <a:endParaRPr lang="en-US" sz="2400" b="1" dirty="0">
              <a:latin typeface="+mj-lt"/>
              <a:cs typeface="Arial" pitchFamily="34" charset="0"/>
            </a:endParaRPr>
          </a:p>
          <a:p>
            <a:pPr marL="457200" indent="-457200" defTabSz="980099"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Two staff</a:t>
            </a:r>
          </a:p>
          <a:p>
            <a:pPr marL="457200" indent="-457200" defTabSz="980099">
              <a:buFont typeface="+mj-lt"/>
              <a:buAutoNum type="arabicPeriod"/>
              <a:defRPr/>
            </a:pPr>
            <a:endParaRPr lang="en-US" sz="2400" b="1" dirty="0">
              <a:latin typeface="+mj-lt"/>
              <a:cs typeface="Arial" pitchFamily="34" charset="0"/>
            </a:endParaRPr>
          </a:p>
          <a:p>
            <a:pPr marL="457200" indent="-457200" defTabSz="980099"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A transition Plan</a:t>
            </a:r>
          </a:p>
          <a:p>
            <a:pPr marL="457200" indent="-457200" defTabSz="980099">
              <a:buFont typeface="+mj-lt"/>
              <a:buAutoNum type="arabicPeriod"/>
              <a:defRPr/>
            </a:pPr>
            <a:endParaRPr lang="en-US" sz="2400" b="1" dirty="0">
              <a:latin typeface="+mj-lt"/>
              <a:cs typeface="Arial" pitchFamily="34" charset="0"/>
            </a:endParaRPr>
          </a:p>
          <a:p>
            <a:pPr marL="457200" indent="-457200" defTabSz="980099">
              <a:buFont typeface="+mj-lt"/>
              <a:buAutoNum type="arabicPeriod"/>
              <a:defRPr/>
            </a:pPr>
            <a:r>
              <a:rPr lang="en-US" sz="2400" b="1" dirty="0">
                <a:latin typeface="+mj-lt"/>
                <a:cs typeface="Arial" pitchFamily="34" charset="0"/>
              </a:rPr>
              <a:t>Clinical, academic, and family support plus care coordination</a:t>
            </a:r>
          </a:p>
          <a:p>
            <a:pPr marL="457200" indent="-457200">
              <a:buFont typeface="+mj-lt"/>
              <a:buAutoNum type="arabicPeriod"/>
            </a:pP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FORMATS" val="&lt;?xml version=&quot;1.0&quot; encoding=&quot;utf-8&quot;?&gt;&lt;MekkoFormats&gt;&lt;NumberFormat DecimalSeparator=&quot;.&quot; ThousandSeparator=&quot;,&quot; NegativeNumberFormat=&quot;1&quot; /&gt;&lt;/MekkoFormats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INBULLETSACTIVATED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FILL"/>
  <p:tag name="MEKKO" val="MekkoChart"/>
  <p:tag name="MEKKOSAVED" val="1"/>
  <p:tag name="MEKKOEXCEL6" val="False"/>
  <p:tag name="MEKKOEXCEL7" val="False"/>
  <p:tag name="MEKKOEXCEL8" val="False"/>
  <p:tag name="MEKKOXML1" val="4HooU0THZk28POP9trq+pbTvvzd/gcV8t56cq85kb3NDTsUhojRA0EsgEHHMH7oYP1SYpn09ysXVivguJdhTvfyVMsBLTGvcX7WPTor/CmXQgjk50sGUR1BPoUJefjrmZvXTslgZuoHzhAvS/O5+jAyp+tQpXJFCxh3OuVGELIxULkoTfz5Nq9EjpSrGHxKentJ7bMED2DJ96FnOVyvcg5vv15PJhlOSSfjzoxLfCg6b8ZGle+yOxJZ5DEy9gRsum3Sk0s3OyT+EHSIsSoRxO+6qrEWHxOYm5vS+ITJLi1ZJ4100IQ41q21Q55jP82r4gUaS5UZUkZILBRt7RkycwcbCRMvX6S91y8bd3ju4MM9rEDbVECLkKZ3JO23uqnW32SDjwOQ4I0eC7OzqbbChggPn/LiD3+SeC6/icMccrDS2aJnLhlvacGQWBQm4qYubwzORdpIhkqGMf3RLAkkOwoexRKYByU1liskbgWCMQaaQDaoemcT779AAszKfRTj9RBwCkbIkS05uPkrm7lV+dFa5mQ7jbj9LX/cdkia+xM2FlDyFzAAZuxGpBAiq7UiJw1P5Y7udev4x1oESmPSN8N56+gj6MWf5o8Fi9Bw6Y4dmLYw8y3OpkppzRjDR7FAhBD5qwfyt5ZB4z4M6cW55Z6P26UysxwBL7JGU0sIKIrTyl6FK+L8wxdHFt6gp7cTCYcsJ++lM1MV3or81ckcJbWMCqQRGwQrOI2WhGzQIESHfJ4NxAiX3xMWJPHnLin4BVGZZz1mQgfH4LkErr+tjdBKl181RnqgaJbFtNK5M5izt+rIRNlau7puwOoE7hV//meo1QmfXiMHnE4/SXdR5Pt220m98F20q5APVf6ET9HcHQCNsS+ifkxM0ghT0KXVcSW2b/J3US2qgSL0FJQIf+12ZO8YHc6arw0Bzg1cn/CXtjHRhuQ9DwjK4fa/NYjp24pMN5GM2mze7Had3CejCRAD0agK03raqWpAIPKpL+eY4TDD6i2pHcOuEFWDTgD3iRHu1cY+k+2cBnorpr5xrg1Cg8OTIi1KjSH6EjevaFvOP/xqcXzV+4NlDaseyhlPE4ap2jUYzr0wFjmWddT7TfvUm3+r562iuj8XMRJdFSoSfV0U2sSXoLzDEElGtLDQOtll9lI3WHulzWuWJzkV6HHK9KrVDtoUUYpQRhy4fRGGZUx4EsJdwybpbXNv2x2LSaCBJsB3bH9xUiOdjXNagQ1g9cYub3nBmGiGPJ6yFI2K+BavMF0mF58NYORQzmlEhoaaugruu3M7JZuJtDq+CHXl9dhjdKAuoCWIKjknxFZaBTXQiqSXhJ4c3q6lipQjRMQAhw9fV/qPfhL/LCLmXAy/K8ysQguHBcxtfQvQwZ9eodt3W4E5q4z1N2Lf0fRXRlNcYWOosi+uS5FKTYtTZiSpyg+8R4YmeEHLgxBpCQEk1Z5tet/cezvdI/hZ7RUdxIA3rMin2VYqTwyR7Yrc9f5V+GRklbtPMN+FZsslNi3MY1E4Xo3t81CiveyDkeGp67hlR97RDTjGuIf+BzXp3g0uOChOmnUFjEsqq/TtxF+KEf34vjTSgE7wisf0lE0q9c2mEEmtID9EJsET4be7cQeaNZxP0YGxJ6aHHTI06EnHjQuy4cpkLnT+YjoRAYt2fQjuOSFVfAs2BFzXxxrWoAqWlkjWaWgTO3Doe+amfAxAAH6EGosdVEj8mccgNPA/7sDp+OPxpn0sW6X9u9cA+70ytfAPrwG9RkIgULUlJ8jYjKl6nWp0jtnnjb8M0x0EdsqyUS3Moy28iRAagN6OzSTBfMH2HbnPjQqrLcyz1KThLyzVcvl/r5HuaNKipxpFNnvm/ykVehMzEWy5L2P48rJWn9inuM1E6YRhxLRCR+48WhEDL/rLZ5kIbCRZbNO8OCtAqy6R+xir/cIP9XqxYpMO9k7xdi4/OA5WlO8viHaO+q9N+AsFnm/7NFyQ969PzdsoOFGZCj1cVWd2uwA6SToXpA8Qi8/UhDcrA+SvnFKOnQpSh27V9eQSALRA8adXiMwpWBZ57T1NCdHI6HTfr1JSqW7UMtNNDFoMU2JE4lQbzdVBFG9Z2jyzUJl11BTdesF+4+gPTGjpZWksZFX21eB6j4xOKg7tXtH6nBZSSrzQH1Wf1HgFl73susn7PAaKZVhgn1WUUd611UbgPGPQ0nLb4wnVcVZeHJLus1G2QbZvGaDkWx+RFOU/oFs+lr60p96LXVlTfgOGUaif8mYBUZOg9MTs+MZvux8ne8dCvAwkiOySjN0KImwU9077VLvgAYK73qamt8azf/O6V5JYXlcCjVup1+cr/xyd/SHiL3K3tzLFmOm7yJYyOHqWhTRt7KzqMjtH/A8H14ndUzIgHHQD5i0BrGYkAObnvaekzFi6pYiL4zc91C4Imhkt2oIuBQFOoLR7YY34y8nDAS8f3n9OPVTlBrRMYYXWQyzCMrZuNyVRdAx84V6kw9rPCuGdJw9bwrp+IY5GHRABilgDUGvGPpsoeitscSPAq6OlYK7K27J61FG0jJg5KVHaljYZoX1vgCCcZNdwcZb2jhNoYRv82XdDVJnR0DkM6NvQ87ltsu5yr14iY5CSQPQ6XSs4+9w6mozunioDIbCVpdRJWpV5YMdV5dqje7kubfajSJYHwyMa+cvemwL4NfHTQpdpOYSsK61QHXRVWDXmjNTv+pt1Gsa0llSrR8vkpZthtuTnAGeiqUBHqQQ6TVR8gD0oma2pYdn8ALrF+9+3A7Z0HeggLicUvwTXMChqqrD9tMg5KAkisfBbYd9lHqDXFrT0vOwqOwqh/eLauHz4/WICx2wRtZ9iYNSsc6ip0p8FXz4acXypFAhkJCASNNsmehsC3511U2UUM5k1B4GIzktWDQa3c4ZzRONaaX3V6tje2y7Ex51blWRhdIY5sr6JicT3/Nl72qW+FGmkmt+isBfd2Sm4JqYxMsFnEQr5z53bAMtUTMtMz0R30d+HJ2Cil50siWP7LsTiForzojCREanc8CRPhiGVp5u4L847ZRS9ocYt9xkYQe09xAA7+xRyZGE9nBZ5WeocLwFh4G1vhYusgvNMYOIiqyBy7jigui+d7LMaqPNBgyGk4vh4Odsa6I2enS1JM9hljLxelPj2IZrEptxzp5gABrDNGc6ugGu70n9g3zWBusS1TbwerfY74C7W2E/ejvg0N4+NtkmR/yrBHxXUIUmLi4DU/D2NINDFMhOYVM+lb7IwFT6JRzaj/y4UyU9KsrqW4oysnJ6iBf20LMgnd2QOkhVTCP5itWuth30H/+jhVmT52XugYDhXDtruSX9SBBuX8/Pzl/kOq0K9dwWy/60g+J4wQS5AFFr3VPrBHMs+QgB+TXByABdF8m671BuFDNK2eE+BVF/9l0l8BZBgyD8BFxMr1Hj5RxifdWPLONUz31gQFUl1Dv42quonZ7CKH6s2ThxJX1P/ZCzHfSmFPMxA3RlgbDIJxB4tALjv3S0Lt/9UdRg055Do627fUm+mQfT7A4NvfapHAAtsQSAy2MjfGpOFlyKKhyr49dKN7YsUNbmOkDFEoUHGdxrxyNMBV71Afv2F3ecq13bpMycGop0XTaNxQ5lfxRUaq3fkIeLcBhUE1ew4tbk32UnGgLseVqtEllu5fPkzz/aRvJvIHUBDvssmLY2/GlzeOcGGd+Z0xXFRoC+FA6X8QYH/Sz3u72qHwV3p7CmwizwgQ6UvuhIHHuc/WcFE7FXq3/X4ASB5SWZCssvC7ediN+QlQr046n1yVBO9jNS8j3l66eKI8k3/KPfwaA4EVXLYUV8smRndF7N+H1Jck6HRSJzQmg/YAyL4x4YiHPlBu+ah3eHGuVoP0tx+A+HdhC6LCzUYZBDiohTWDntY7TmhLhZdN5tfXEoWgomAyyVjOHbhQOR99cC1IjvDfI6gneNrf49NKaAC7P34xVQE7fQs1V8eaUj5s3KTo7WTXC90T32Z0vmE2iCP1qy9ppyjsK+75ITTScecnY2JZUUFYpdbK8kYem4AaOeRTNoQENYf1/SL2RKjmK5cQVCqlYX2R3Z62Qj45FvdQfvgnVWs+lz8KzTXr+m1K0DmegHlxQ9U34ASOMxjGJTipgzAGO/d87FJP0dqT4OAiEQSTwHobNxpu/TSLnZRVfCqUYS+PO3K0ZJ1noKGDMlPosnQlkCc8KwZ8YdiUXmvWqeMbQmsfZ2wNzXewfIwszGU8PdLI/KFToVzimh3gXSdYTiNihaZYtF3aMkPGgFP1n3SQKtiERgkoukSHzCBXLCkcnxZI9avsIOoZdyfUKRWEG1Uh03e7Ysmh5AVBWsCv4UHVsf4wCByrEOHm1BrC1Q/qAhoxyZIMIAMPA1MBVETyiTyxT/yRtrCn7yncWpZ0YvK+ACFCM/eSrRY4ex2PRKk+qksXbFsSnhYT2OEypnMNL0ev08z1df5B+6Uw/Y6gmO7hrBQZGKFnOxHEUeLEPffPNAGlMiHpOh3UOFU+d2mmZmHNlUkChfHSdr8T+/U1Hcuru+NYMND1o928tAmKmluS5BOv/4BDTZiz0SATmMYaqTK6a3DF4LpTpBisBCYbilbUgzkk3+fWLVA2TlEM6Ofpqzr1XAy+sUXW/vVwfHeycmnOkFdGyFaQqt/48+mpB9X32m326KlbCQbKtN+VjZeobdBG/Xrr0gkzg7yzt8Mwmru7cGLji3CXIY7u0SbzP9Au5gjEHJWScnODUgLpviVWV59tft854GxIKnO18svlnXcbpX2WyhoGFWjuGs/p940UINP9ABeMJjnDk9EK7wTFlJs4KJ9VxOGIxCSafoSmTdgLxtgI4BzmpXQDZDL4IM/6HiAJXPbuinlWxDEkFbG3kYHc1pgsyGaTgBwYsJJ3QsXW96Kt5FNyc6YPDEtXD4jIzqQqhMOgDIdlHppdOZrYVj15VbIhrtPUxGMO9txhG/PFxIhZrMq0Kb6qnBgrcRu6p5CZtsXa4P2qMyCAbxqeUl3TOwa7l5IQq59D6ceGs2ykLwma3LsrKoLH0i9jIwtz63GePU65nnewRweDcRi+WbUTtMcKmpA3NQlD/ij0LTsBm7jMyAe/aGt/IDJupCR8RKhy7e5Vj94sGfOR1q5bAJPf4nqhXj/k2CihWqdq1M3/yBtsXiBLNgz+ij+P/gzxN+OL8ONwP1yRyYEuMtYSpz9mAVbEkfr2Azy/GtW7f8N4lLsDeqPDZ8INEIbyri2FYQJkGUcKJdVZnen6JEJqmL6uAqtAA5SZaE9kvUhFsC1dsOfiGAEe4hG21rAiAwEH0a1IpJeKwzNe0NpIEEY5VTzE3ujfw9aoAsDrGXO/UGWoaumHkjVTlVa6KkJG80kfqI3KCIva5RAs6qvV2BPnIcUDDvv9v8li4PJ7Y1kmvcrcwKsp8xCIa3pnYOTUyAfQhJcJ1gdz0/G3uZhpD/tETzYfYPTpnUbS1zuSUaDglFa8AbvM7EG2KV/LYORq6euMUHlLchIL0rN7+z6XowRZKicQ1HmX8WhbmgCgdmhMNby+0An05b0PmQLLQp1SJ4AVWAq7e2bxnVtCSDkqtIhtM+32+C7ncHJ1EUeBv8zgDjUZx/qMhOrrQnGNRLmwfFyGT+Tz/bcNnaWt7aBX42PPGIu1g9Q8uB6D3IvJrnmP/ScMHGVpNX5cxU1sGSnlrsQL/g3FWejVKHvyf2xwx0suz1Io6J7e8hJKH2sWdMglBcfVnpnyCyz3PORQdMTV/wNKH9+EJXqnq8hGJI2Dyd1kHPFuJj4mkj8Ral159/qzT2dpJZ77kz0yf9LG0Lg1LcirhBlZKOiDa26N+PEyIXkeqC6DKKg3F1ASpN1KZo7G9EaBflsZDELZ9CjaIFuJmS0EMqltzbvqla7aLjBMHkDBjGN1rwNUFt6ZHvG9RP/lEJmTRyruSdQ0Yur3k0gI2m9FA1zHjp+sesYnLL6Cmbk9rXj93tLAN6btN8GJ3hijPfwFnlZSj33b+CaXfDGH+mw1lB35u9ZzSswz74tQPID4VXlXwoFtR4ZdoYy+0dNoZep8dLma4El7t4YdzBEQ3dxdoIe1xGjjJb75h5sEda/fLZdirdTa59wNa7yFQ0qcnH5f5ex3Vmje3B67Vliom8EvLNEzIySibR30+hdU8342PqFkT8kW0zP5hXusGV2h/tO6rk+PI5nw3IbSYceOmzc6mMFhgc+vZef3cQ5eUPA5+tMDCw5Ftapqm2tnamlvpcGPsMQZdjNOQ6HtxKQQNVUDjSFbyHMLzVzVUE8WbxR5vZMwiPMA0m2heGkzVO0j0bFNSZqIhNqF1vM3Y/sGEz/prKFFXJh6UDLiUmiCMv5hdt0Ropb2zbHHS/P7nAHqVJNPJ4h/NBHs50DQKUNL1NSWUXE0OelmZyXGASdKQawXuQnk+pJ0ccjoYRsvijDjkFQmdRq0lUU7GkAEM2lr9ZajSR9eUj1HSxoQ5nzm1qjEEOgygwFLoJVknqpXc/xXzkQ7okkH5AncaZoB+7YRXGDQ/eRMt6fqakSLSa2PuMBk0p/N3KxRe2k0lyRHOU5vOOp7WgLYQHKRCu0rf8bM1hweKk772vXHuEFDNsQT7ryzUPOG2z1lpxHZlcxz/C75GIWny8HkItbqjgBoQVqCKhpheGaH4cHkM9/4PYiWxwTzSbKXRYnRoooHiVAmsw4tkHcW3u6pN8rbCG5tK2Vx8Y2g23o7yKkpVRmAYDoK46rydSl7C6KaJA3Vnxx6wf1do94fJuHkRCck7G/UICUjc4Kjv9FLuBvjRj3hZCQYfHiFCGqrkH1jeTEZpxOLjaxQcJ49SGcvvgaT5lDFyNSQU1GNNLT2RaifROA1LasNBXDvWbuzuhAlIVGu5mkTDwZQoCyolY4hrpzfzLnFwrHVvtPYL+QR7wNYP2UOTm05u3Fovanli0Q7/insLwpaS1AvyniO++TBT5qrjmeLuMQSstLaDb8+5vh/cVbBGepGUA3wwLXaK9nJ4rCnjc/JOfU6S+eRB6WfmDW7iUvZsAriyFEfysnUIToOxr4s5M+mxaH3QT0SDUzmcIXWa7Jo8AO7fAUk/O0xO79HyzHpXhprzfFxAy5p3cVweraa1M2/PXn4v/5BzLEeHaBIIAVSmLRgLkN0HY0+i3axqFKZVNNPnm6vhBYP0trfNOVhNcX4N6xM095aFnW+B4aOWRSvbNK2CQgnQKOmWF8ZTOtzSkaPrT/GGJYEUJd321vAI0tQkH+nyH1PxvCBtlwVeuzDPDQq3E9llsS161y9GhtqzGFC/yYK96zqV/GFifABFtNywMkYYnSkSW18Qn2oSoq/PiLOpteIttzBnRxp4SMfQv4t/UlNnqqPbuXD2qn7WPdFOwoKCxnpCZcVMEsqyi3GMYXKoJ3O7rM+0H8pBewHJshFJ4kS+gfP27Ba9HdbmZoTcXf8KLAOIle9LC6aRwaVg6PJyQadpWe9WBmxEw7tOlNARqzqmEsBKB+9UfEd82f/4iK0SwtjnQCA5Rm+YO2DN7cXRff2f1UWOqDM63T0W1Xlw8aSgnkJbybQ5OCakhZwYzOqnyKKsWKZCROMzcKIab/yUFV+BPEzCO5Dhr4TwGl/WBpgW7naJ5m17yZipjvEkpqbSmekwIfmSORMkV3Ma5WzZ7fwjcGdAWbddYxPdn4zW2yiKG78gPWBGqvTsY52VNK8hdf0WpFkzopaJ0C9XW6D5cFuMepVimnuPps+cakhdHi5slOmnbXGkxdy3WHvqLRYGu8xMfqVsc05jXIpkcKycsJqRHYCgWw3AtjQp4KC+7RgZIVfDQXmejn4KXC7ZUGtmBYCgneJClgttpEXsq6rEQakysVCDNVReFicQqU3C8KgCqQG85WQLC0ExKe18JJJbyN0e/aIhR9H2D8fcpMpikumTpPNMB/Mg91w4HA/jmx0LtHKUlGZ4a7rdANlQOB3YaYyMwyLeV337NVq4/K8HpRzMVOy98eBeoMjszSI7mzZgY8ZdYz/ljl4eTMIOo3oUPJIbZRA4MCwrxo3c07qE+t3kDLDFWx39M5Y/U43lwCqZckzqLgRsTDLbL2IukAnTsCZtS2fAuKgnEwUbaw+NwFV/j1a/DDnYDguevFSHyTXsJRYWeqotrU4OuwUR7e0YOyx3sr1hOIl6k5AV5bH/lOgGD4uQprbrEd+tNEUWqun5iR0lgYDTQOlS6e1ZoVtLf4+XrCaZvxMzvF1xMTiKACkAokM2a6PBWmBdVEU4y3HkMU/H7rI0oYCyIPiX5FadPC+tlXQUNjTFXpBOZ93b/El982/gSxWaFkNBkz/yxyR16g8gPP6uSZgi2MjfjtI+D/GzNkSNbo+65NbiZP9fpNwFTvaTgLcrhF0+OyGfxjBh6geLYsYLBG6wCfWn0tQ8ta6Urp3njxM2Znr3ang5FfyID5XUJBGIEtBMOxpEga1GFhSUrHR4EsS44Mr3hIzBCd4RLbJQmoHG8NUYm5Yl7pXa7PRkW+PcGZg2GtjsiL/MjVU9ByBm7WuvQq0ZBKXB2d5qrJoVz/s0edjkd04b2Cb8KvJJ6ZXQL4TwTTL/lXgqOI/Lkf1RKw40Mh1Dwj9yY1dWEiYqxjNMm1a/memNub3zWsbtl3YsRBbxFdChE+8nrrkZwAl+IWzpwo8WktT77JDsFZ8b6c+T/qE9/TvKY+K2SqVTKnrq92m0MlW/sE7fzhNV2kXxxC7uJBHFx7XpbgYa6jQHM7Z1xKHXco1U2lqqBKEveiBk2GrJJiw+JOfIutN7rkmim2GOANLohTyTEZNow6FU6bRIJVkRolA53tnOlt5OCfNed1ViLe7qC2YzrJIBX+kjflKwL1XvqxGI1DwdtfDJL+0YeOn73Yl2dHMMAGmuplGEWs8KYIk3hiN4deKs80rGszmE6H09dgSdJYypp7Wz9keBoMN7B1pJV5gUCF41OmWeHfgW/WsR8RP3UkqS4XAjIg2iuSt51PJmNqA/ISUJjXvrSZKYmFGJhZNUTKgP/AqajdzoVhLEWWu6PQR6qRKpCx8t4U/NDcOezMq0PXHaENKZSVZ633/yAKiXpDHME1NRGZOUUbHKKYYGKN965eW4ryvJq3ORlyswjLBth5mYwn5F2Df9wV2SR1Busx7bL77ZPxh2ogh3vO9lkV2IAEbmMExkSLC4HPZCsS6huc+y+3EQSEPM3o8sJRcngDwSELWQFl9aJaCIUHiiyrW+Gb86mMOE7i7ct2MV2whny5zaFCuJDWZAF6JYBF2UheZZsBPn9hum9M8qMSYn+CGfJ/wdddUq+55T+ONFsCWNiUadDtm2j2uATbrVlE3AncdUARgromDcMyvbNMQrz6jLWdE8KTgS7Za7JE9A7Wugo9BTV0TceXXnv9HCKOQkwtCWQDu0vT3xgvmVTpOJBMCFf7BZcXG4xMPRpYIx0SJH66/aX3q/NhUHSb+mok/Trm8vNwx57fQDObuPIjdP47C8eTS+omiBxVziDsUscmzq5UwWBaWVX416tGdAhB8w3NhyPIE238AYBzI584TqyC8rzzvSxRwDjTzMQXRZvtLBRH3AD/kkQaqmCrXpI1jBZsFWyo5R20+eOciPYCk+0KaM8MfvahGbJy/WCULo65desOoL562lYrZO26N7SBHFklL5EVHQ/0urjMcFbkdyftVmhTrCu2FuyPkEFKvD7jD29wTBQef/bu7e0pvXU38cA80UPiQBkHfBRFtKlmBUHuz5ZtGBGmTffB0kx2AnSuXu1agkSC/nxeqrvQ6Fa1Fe/V1Ok2h4maBnEEGbgGsqEHD8Bdglt8fBilaVgoMgL/rRnhXnFKlr0imzookdGOCOgngxXeKnoy39Xta5ZDibOXelcZtN1AonJVsVyKGyfy74YAk/RQK0I9lXWyZcVfPN7XpFLVel5P1E+6SFFhas5t49P6izqiRYOHKzTV1jHqQ+X2xP6IXT0E9H2nnS8WqopAd1h5mGw/ALqyW+c5SJIkwsJ3SSruFFcMs45lutYkLiLJa1N9JFImBvqstFGFWTOmZVAqPEWS15H841WzjKMVks7eJbrfAU6ViRrObYJOF99FuKHfcWHH7hpXDftxEpPtYRbPgLcUqj0GCu3kwrIxzTUv10VLIzChIFlBkuJbCp4aC+qrw7v9SAcBtSfin02jY+4S12puyvLnh3J3sSSdQpHoBWUMBQuCYpm996mx3T0nXR0xa78AGRgmbQb2nN/Dgkspa/U1ZulBQY3IiiWzSQfp0pmv4yHmmq9GuQX9FBlG4lrPacGgb/YT7BlFyPez9m7RhD4scVqLnXU58FIMHAWZOg5CGMW8M3lXyvUcjmSk3RTX8yTTzy6ig2BkBJ1bcF1FV3QB9E+zg2Nv9LWfD/egd5Qbiutpil055kz6xbcst9sKpuRZsBHukRdSNeygVzWDSKTx9wn+gkNnzLSnlaSwj+wYHjBxwPmCDSVXN8/L3MGfdgp6gXa5kEEGSUV2sVdfhSFzvEyPOh6dylll0WHU3srCzJrW4tTdyF+mh8w1WVtGb0spnWQCW8memh1EH97NJPcoTnuB7UclC3jWG9HFBChD7l1Zj1a1n5n4xndhiSAOkRQa1JVTJqQ5UaZGlQmgHQ9t/+0gDiNxvhHU97WG/iyjPoq+OrFelxORtEuhF80dEkba3vvT+sVNsKw9UERHRapL0mTwmA60xDHFrFTlFV+r4lRdvwlwfModUXffCOZNAPl/RLs1o1BUJm1ySEvVOj0RFeJroW/5beaBSA8bsRJNOiFTa6bQmcukBNHGktPO0Z9QVdt/vR/BRpEk9Pd+pglw06grG9m913o5/qP8FBDUGxg3267VOlWisou5R4Nryep/rG/DfDAu4mVgjNEVRhKyR5B0j6QckHerm9FWnbI7t9ujYRX8AfVfCy1tLS1Q4Adt/xOzt3dUTNrhZgqrU+JRPaaWWps1cnqx4dj5T+wviueVVgUfyBbFbSTsEJnBxsrcW/Z1l8tkk6n0Zct4vjUND+sviPvWt/OnTKb36KwY1+GRjOjf/z16jFmU+8mLR7JjiNEDIi/UBGI3W2TauGQ9t+UakiYOOslnF1O8PDpk8iAaGBEf20GE7+KBJggGLqsTfz0tMlNhdEjAbQX8zh901RcL8DK1/ALUoroTQ/HDQeB960f+IFb6IXI09GsuYdY5XBOH43SzdcjilGfvN3XruCbj5t6TqUs1kVYwCTGR3a9t4oA3A7IEx2sXknKX6Y7Fv5mH8r7zU26zZNMzSpBnSq4VBAiAlODaiVQqoIssLlzTL1TETqsuUlA//zDGOkvPZZ7YE7WCj7ma0p3l5RbIFbrAjypX2PHR30puTCv2sMJeZvxzfw+j58ysqaZ2pK+Wn1oiA3XBwGM4/mUmwX1J7oqVpjRCV2Y6m6dNQrmKhsNRwYv/YJNGpMUtmyS5z7Kt0DhCgrf1l9AuyByKWbLKKnJR3dKuTiTCwJeRa/V2WLwSEVcMg5SPV+PZ6fR9r8nbDwPYo1feP+ShtSkqJSlBJUKLiwRUK1V5feT2TzMPzRE5c9zBkmyamjw19jrQPUXz6moGP6TiCXqlYKg0/RgH2WIu/Dm61XSQM/VmrKMDo8EikckPCjDdVJ+TT6VgjHWsQYhc29itWfP0I8VsI4ZU7NQNGdMkMZfbJ3Rhaqg77e7Zx0A1EsKOgxvqNGrK1v2vFVH717/b++Agyth/zgkR8xcModMd8YiSJ75LNDcZPedwwwm3OPnZQkOFvcfUFlI22OqxHFGOEFuGO8nIjJ5gbid81/oHy9zo+aCw+yTeWELiR6pSr4aY7Jn7uBY4MCszS9UOJmvN/6n2Y91U6d5XMN8aoMS9i5Et8pTJazKyM0KcsMemOsQBEqSpVLTh/WqivnxOZ9NkkfymzamyG3CfJ7EW2hCDAGngEuKefHJXVP5/7nxey4tVWU+q2KLovenFQ+9HYM/XG0NfWP4lA8rAiwIpECTFRHnp4qRx86ohboKq9g/HbfySGwvmEn/EW0K3slNeXLGK5rpA5VFYeacN44dPtG+++4F3PeFcIBPG5D+0xcT8rAD/qqt4zCMcanGL+gC/zCbxvIDU56OvjaLa9lmKmQcB+Xy1arBdDB5p5zfUzSuRbfjBYpbOp7MxE4OwtC1/yceGHQVs1KWoZ9i96CFooDBDZM4PJdXguqChj8Blenzm5OzA6+aaZj2ypzOmGWTrSp1wX3vy9b49R3ff/XUQTRAw/yYBo11GQrxx4qd0zFZJOykrN1i7MikFa8ne68py2IJ4FA/n5n2ynZu+xmlJSpx6n/XygbCb5/QRVQHMp2CdWk1XjUvn0YBedBlr4B0GN6w3zNQ3WWr3YZIACb92vnELYCKMX78RUBesxVYffT9fOWPkacZ5c/BwOJaUxFJgofaP7soLT49kxTN53SWgU2+pedf9H/HweDN1z4qZPT03Jv+QZLjIEhP+rsQFbM1+vRPNY/J2tCRJe+qLXMnI8Zr6kjO3BTB+7hK8YnxyGASWBp/Lihu3Np3FoMUBnLllUfdmIAmmxP4TuKwAnijX10PEx2Z24RBRYtZVFB791i/vkaZ274A4XqQs89e9QySLePcyI4FVG+2KpjPvkMJLWhIFxubae5Fc8Up744nCRXml55hGWoP9mUne3k7kmBZmGbJ2OS+VPbp8rWzNtXWAJr/I69KYZUICI3vGw0lENwiETri+EJKDWIQqsg7DEg8WS9NXEfT0uj8+HM8bLRcr08OoSMuOvEqp68GX7eVWNWBQoA1s59MEPEHKQH6ic4ZOS8oVV9KR6QtXOWlYr2rpj6aJHiW8iF1UERE/MUCZxIrPDVTfGLYTd7aswS/8mURNzSWLX6XkQMqhkWTuk3aF+lIzUXmAK80jpOLIxFm9UaNTXm1x20yHV4ySeSwK/FUTLK/CjgfZYz62P7fETKVdlBBUOexiyWYn7XHfglsdSWLQt9jAV8qmC5ZDC+PfXhUuFUCfppjCZm65B7YeffhTzdmFoRMmgWHMwb53jHQuKD7MoLtyGZk8QR5d0XJKOhpdtH8FuQmWZ5ckifj+LH6HT3qL72vYeW4FeOGUPi92Tw712gdczazVQ22rviFLNTOVQqPJoa2z7qV3X3Nivi+oo0sM/C5xbuEQBf1AojYWQdEeYiPyVZ6D1kmmG1PBoG10dK46u8Xg4azQhm5irV2VQtVjgGgISjXpYtzCcT26zn/GD0mnhf61d7GOYbfSkX8+RM0IbyMpNIEjyKE19gS5p/nO9txLJgiZcFidL7XAs7M6g9TNah5mJUQKWhz2kWlzwrasflJ1ZuFCahOjNfbt6cAp3PHma50CP05F/b65h+u0HLS/FY+vmRdV/uGTtOmdXcExlorPjppmunn635xCoHEYtrmnYLPXncPV0K6bzY6W10z1BtquuzF26eSq2KT6qHJ/Dm59mNTl+UHRgsqyi0Y0Cb4/qu4BXrvx6PNSasmc4IZ7xcDSDyTbTG3V03tGKY0yw4AGLJaXaG7bdVPAH3W98vf+W0nDWq8ZDWllOnQ9UuWZeQGS7QQnq1EQl2NL1OCfHDQJBGb0A6rsOlKSjOr9lN4eNW/7iJRP6N8/o21wunJTtDGTsiV7TB6aiMPefp2gDMeCY5k8qITF+nT6ddU9irMLa/LxWynOndaVZy/I55LFOyfYqOLF493p+qO++0EjzzBy/6wANRpoRSHs7ceEhwnJc/tHVOVSXvsSA96VY6vOl+/r8qSFln/rrzbiQkiOeAsWsw31Apq2tIEN0RvCpe6tMNZ8nnmyyavkvjMW3mLnp0/2u+mtkx2K4u4EKQ1LsXUpge3VCUXQ2GHxkWomqeHBXEoDuAoCPRdJzLiZKINQ06do/Q4XiEbplmI1ciB4MJBKtzjJTsB/jXnmH23b8GsIVhoe/J6fzFdpDYxduavgy/7on1jtnsBrj8M33Bx8YgTVVMRnFWTk9WBZGzGQBWplyXN195aSAXtbJF5EgJ2Ud29eWa4Y1emXMQ9UKEAzVgUjJ9250x0hdfkw5eL4YeTbUQm5ykfzkHpC2FjMhQjz1zz/Dr/rZ6tp/CuGC7MCZHSOWQ35AcN/Wmc1TYc1wnkUbeVdnGQzu5QpEB7pWQwx1TqHhrnO+CbJY+hdYgZavnuEXZngyNuxMV7/uH/jt/FQLv/D3kpGcc0QCPVGvlBJXGt3wpVip0chn96s6Qb+qL6aXpWKOQjpmB9nWBnPjyx0mBEqbiANyd2XMxBYWoLa/OfUgjzXYdBy3QCa0YhhM+gJRjOeapWlrjgqL7mjaCQUnFmfOlSsFT1v38d8s5CwCV8v1BOGFpKa+mcukcTLeKGO/1AZuplfHxxlTkUw5QsfUaghFS3ItpIoeQrQ8PA+0LuhcfRwZjVTUY4me6dmp7fg/Tn1FlGODg1wohgQcGp1OZAgPVuh75uTXKnrxPq3ysj3EAHhxdl3YAaEQ95F8BQYlDtpgOjRJmCY1kBzb6Vf7gtT1/lRAWfVhBnGpl/tfyvmBPiBtzUMWyE4IfBtoaA3pB1c8AjGqE6MXFteWP1lkAfk0XsdkIxuqj5uU+Fnm9eszFct5FyXSAtYw8I30uWHQaVV9o6YhJ8DiQb7hCGFXBxX4yUzj6A+yy+x2Yx+YEKLt3SWzfOefQ4N+G+XS9H4HbOv82JoxJF2mY/YM8fa+gM3V9gUwg9ul5rs6VoZOMITW9Gx55VLv6sIw3F8fz56J4sLtPrixeABCX0l5iY0aUMozl1mnxIBYr63dTsBgtHbL5ovEQYmIdt8SCLQ+N8dyl9HIRqbDpaJVBzms0MPf/UUclY6ngHj9TWZK/NhB5gU18YU7obhjYCqFaKjvszHDS5igSOfn6PnQhD6xQwfuPvQJVvgNOtqfWtu0SeEDuLBXAoooQCgYr/TY9rK97V1OVhESVYqxWyCsq91rfNQIuB082UvqeDGjSPeozszlzXz+BHpGLAkTm2W2ta08tks5ALMsleUBKTOfY/HhoWxghAp8gxqQwPnLO+bqMJAel3nn/drgEYu9qQVBOzmX4pwPhsUXmaThg96SHgfj15QDsau9kWzCLJGtkZI/ok9BPlKe2zVixsm/KHrOFCW8JxkcZCyOZSv/bKOyGgk+JsyTuPIgXTifK3vzMwyTbf+gy+jGoZpKah4L0TnnofX9XkODw3nNNoPt0Gg2zqfJx4ayWGJzU3znOee7VM2HLyxBVkOTbuPSzF1OGYtSXgurpl34Y/CKJWnpOVWpUW5Hsi3Jd/A1raDc3ixeZRDqrg82UKJ+3pNBs+IcYMaQE6czVcnZxmH52jp1V2dCxpWjSXG7qCHlMCLBGKLuw00OfcyBzHiI8QIAmAKE53N53amPoF+vSJA8QZ82AjUos7FUeDPYiOC8vjqv1EyxpnnRsqFpQks20idrWulgn/JdWev0k7rhnlrQJzd1pbvAtZz6xeu8nITHPKSH/5TbEMcvCHNh0PQztBh2LsJhIrKolPYslRkx/qcgP66Z4ELFkLqY0oQK9a5ETf/Gkr+KVi8kVYm2jU1qOSt2SJS8GJvkLcvUtMXgqoRf3opMiNIqlb/vbRyg0V4Y/1Zitqcp8sB6UNgXib8wN9L1m0RCE4NM8X2rJuPaK9FvD0d74g6CUpb0YXttGzg6jt6uKTRFGotOJF097RAMpxzJrik6sD7uPriD+KOQV3M+2pVai6YnR0Pv6pWhUnzfiZDhDYWIAOWHi7fxAv4EVDscL9XvJx4f0SEeaW2VlNFhGs4hgaGkzyy6fvmDM6+Y0O25aw8PlcEiDNvv2TcKimfWygn05Wclucks1pq3phsqs4G1qY+eb2HiJbuN4cMUgW+SqDAzwPXL3TWFXjZaoph79rr3xlubSRzgSnyKp4s8n9DYVHcMRFZ7kJe2rMS30BXfMSAutqsmeAxCqClz0oq4yRu/bhERwUrrY3odUq1vS6smE4K5oPF7cLjePV1xJ4LALhr+wdjXyfsDceB5TKoqYR2yNqa38bfKGFI9erd1g1+NIqqPWPy3NWoJZI3pSqXyAVJjOmeAee+4DgQafenC1xQUNUBDgEA7azeDt9mZ3Oe+SC9q2vuGXpFSVhZ6EuEufbCvcd03bOJGMioJRkFl1N7aRpYFoUOdk01qoAJNh7hX0LMHZF/jEmmOSPsYq/qeeI+pqdy5YHehVTFi1vMxQ7GLPNY8BNQV1LyNcI1kjc3szZVGA/qYoZyjoTK/vWH+8hOBWTAYO1N24T0kufJwCTWAuBtjpA4Kx7W11/PN9MEgKx0KKiOh/PHL5fL4y1RfnX7Prj3cZxLLg+h+wSwTuzR+2Fo9HgaitS5Dxz/R7/ljk9qGizbFfxuE0JRpNA784axxVbPM14iCk1NwC8gjNkr7YrcKGBQYILZjp72jLQIECg2uya95/pCyESCzAbwPFMfFQ6RLsBaXv+3abChQFbvq1T25NDA+R/U6zcC/lt7a4EUA8gtohb8f7WieN464ReMbI/lIIRWHqKcQ/RkkAvmOCAHSxr/h4rbQ7zRVkfjd78HZ3swt6PY1bWuWT8qQAlm1Nsjyxjw1Soj2BAqElqLdFYLmJ640PbOxAlCp5/CtNoItv5tKXLpUMwsHFLgyXiwUsYwrOmdK6XT59PyxOyQKNAlYB5jrvmcHxiY7ChE6hGUy8Kw60uYQLumtWbqsCWYrgeUmn/ot/DytkCMiGHgyB/IRYhORnGF53kmij5m+9pOulC2H/xSxdmWeKBOVtM/9+RhszzsrS4TNlmTL95ldD6Jy5pedtlPr1JLa4wqsdZVqSu2nWPVuuJ0kCfSLiCNY+iDQ2mMKhOKKD4s2HQobzM1RUcWczz7JtcDVY6cm0r4jgfHo4KlVW++b8lWYThPMQDaML6pUa5cBiTWl7QUNOfd396Ib138LHFVXU1Sx6PDk5mguLquAQgkEe9MpNfJ7rO9meLP9GJqHnez0lN4UndOrIC7qrEP7epXlklOL2XH4YoWUzpl0+LYRtluukUW3OVa2ARLH/VFRm4xDG2Suy2f1Cx5VonZAinWm0qfCiY3+bnX8B1+TygFsiABI88FqE0Stw7tPjcHUlII94EtakqndEfOa14TVOfMfZyJgQ8QT2Y4Z2U0DPZC629LZOJNiIxW9R4eNtJIBu0+sOz2u6oz4goLTC208fTbIsSxb8lY2msp4FpPnkpi3f+3ijYI8fnufmWurwdxUMct7d9nIYMuIjQXQsCh48uihSzRdCogMBsRBmlKz69Gr2gvSnzFfx7xLGLfK7HZ1WZAb8dxCxQzYEPmi2trN2xu3Vkc9DhCKG0SPk55B6V3cAirLtA3FE/uJ9fyF8VKOYmnho5Br5qLLwrUMCwS6lJkbik9U+gHCIW9sd+NuJsgtYAFvF07kH35P7/Ajbdd2C9UsWTLeirzlDvsBEKMkk32Vrr98TZfVx32qkUYcOy+6mszDGzQnHpIkF2vBz/SUViBnUNE5do/GUaFHzI2DS2oQdlrk1cCNZLFufI+LkVSdgJPkEZSQBoY19j/LBVaj//OrEyoib2CJsWIQkLF7Kyvq2EDU8royw7cud/N6q4LmIJ1JuTXzvRXEQgHdPXGr3re/IdSFbVGxeaOaHnXd2J/3O0/CKSbh7VOk3VuWV3/4C8o5O/ZIzOx7r5J+x0IhUUPHHDJ41mfoUziRsGFhivPU+uQGQOrcH3xpeZAscx4TehzyUX7ccE3fQHdpqkTZQJw6owdBVjHZeH4ooM2L2y7Cb8dYQ10VAOUDtIla9x65KftgfY7AC+Dyso6qmgP2/RMgJ1ELg7+H+sYdGI1RDhoe6NVuyRLmuUOyBKFMziQK5521j/Qw+3wSvAYoebWLOld5QLblKu7fTOVnygk3WxziHXEF2Cch7SBhI7OgqL/AMeAPuqKqplrpmyi2tROAiL0rD8lLtJnMWjXWefDews0+VXKndphda3aXebSFLioz2JdwcCdLg5tI+xVCMYmMC3Pwc1AV/fumpM7uUATyovMUHQM6tLGLWmiOD/jiK3CdR44ih+CVZNVwHP4J+mxo/0xiuhyJYyRtJ5t7vgQGLugYK6aMa3LxC9Um9Oxga9Qff1LaM5y8pD50xx3XCCL0s/bikLc70h8lo9DlGmY7YyNKWKact/l77f4fP8eRUJiDPDUzgjnUP/BFDhQCcLV91qh7Cy4VcBy79lhPIN1vKqD7fGS8XaIazWZdWwTdSFuVf8VFF4Zb/f7OBzJW9E6pOcC6BoVfTzRlFbnUJiYXixMBSDjZP/xSDn4GDrJ+MiHYaAzSeh0ZPSxgGYCEZNtvIR3UThUnXbr4eBtqc7seNmehrza4SPpvoJ7nX3yg70Pv8IkN2tvWtHj+ecQgcm14/gb4SDPl0E5tgjhBiWiznqUYJEnUOXBcG6nv4KLFM4sMn0+WE9bEU/PPGIH8tQPfPy7sIaktiLCslbjkoZ+7ixPeOqmY15fBoQ6kBttwh7NpVtDztklXFzxQdB5IOYxwtPDdAucwoWDkZaUXMPMIuBrNiN/sryHRW4+K61mvddvOp+D4uCqBg2gG+E3keW3q73fTaBK9FXo8SO5v/6qFGYzlhxy80adkRVkUXuR/wNykDsK2/YN6weuPbSmkTStuXn3cLUVjF9MsnwTlRbX1y/9f9bmmmJDlQ8ZzIwgIUhMqVa01WCw3BkRmcrYM6GqyQ5Lgtip05F41Kr5F9waa/WmYHOUNe1Emn0V6Lw0NA6b4elK/y3UBeVpU/93quTDF9j80anPTdLiabYnOlDxXlcfIMaeOjL6p7pvvOF4iLZsvDseFi6XWNklno06w3MVuL+lBiBMx0gjiwPqjmtKPXwCYb33qQLLngAo2SCQ9Yno+fyNosqWpWnqxU1IB6nVgaOE/AM+Ib9KAYtWwpInbJ8jIpj/xpqVzMGgbXZd6YHV/LBwKhO36qPrBvhPo+FKWMTw3pn4VwZACg3919nsJZgBeHlbn8K+kTxTnJBlTj8x/pTcwsq8db7Te2bT0k32I/v7GayXZsgN+X3aCKqLFi76BXg3WzoNXZ0EQc1ZWIBLdVvoH7Ve4wmwib0Z6HkNPLeby6g534vsyBZeK2OVqs2QyfBA88/boh3aPmrcd7v3XdPYqoahBrOYVhxI2f48aNwb6DhFGaDqT+Pwx9WUypSUqF3R5uQ7qt3zYa3DOtPqZ4tCZgVQMIp36VagleMGmUe9vfVGIEiYpLlRJLYyhXJo0/3wvDK/9rWRuSdCqtYGHrsEV5DAn/m5wqqax9wybFPmTKzbGQDtEp+kg4ov9mqYhFbCxSPVmIx0c/10hkb4AWxBHNljUbFXCXl/pk6MDjHCu+eSyFp9VVXS8p2x9Cp/HqLgG27lWOZCirkRGt4nzaj7lGo47HcwKR9CD62nrNa7xLGlG6oj1srVI0yeM1MiNsMWkeA43P4+oYOxPJivJYcf31sZWvGyWUEm2OZoGQKZtJ/oEu4MoUqMaiWotAHKrXCHsvFjUhbX+b6HIk7KyobbH+d+FxYvatPsVFNrcTdRM5nJ7GTBa07897o3RviG4N61bI8H0xGlHCzQgldK7JVSLygX76MaAMoP6PGQ1WqE+RsEkPlN7mAPfwS/8Sd/fZvQ9gQXFwTc9q9z4Sst0FiGG3VdreW1NJlSJexRkZ3NBt9Dw3TS+OU5mLIygfX0bST0hYLOu+i9XFiWuOPvsPNbs0KTlTY+3k3jcAjt2LGGFBdBik4i1+OI1IfohkY/iE6lZAm00tMvFsQxqzeEhrvz3NukQ91VJNIJaNafqbWj+NP8eGW56uEeUhCgSy6L3RlnqsUpTjRom//WUyAgAExYEKDlTlZJ6+/ne/EbJNdy8toze3kC735zhx7mm64dXUX7GOamGQk3ZhjIbpd43+9mSnHxPBrFniGpqvvLAeeO6/qmU+JkKhznP4FBkOLbTPA61iT9p9TqEmpVJp4ZxHwZV4wJhzzbOJXT7YBWDnVD4XS/x4PtZGoC7ECTbaVQGLhC8MrdxIx6laoU7LUvTWxbOkaKvUJdw9rAP8iq9enzkKPiY7ST5CzWMvT2jpwFG54jsynso3BOjPQQT7ROSKCMzmzmOOdlEjX4/S9DJtT065rSJwc7FdIWPNNUiVagSaJ7vZNXe4BMqaZ1WpI6BcAkWnXMrOdGCh9YlK9yzHF04KguaFYT1//pWkrt3HCQRaURVLt4tEqKiZ1eAGBDW+GV40RV6ESHh+LOb6uH3s6o1EJ1lFKgZnCeCABh0c6eSSlf8I4DSlyotH3wvzhI3TaWMpIJooA5J7H9n/Kib7j3E5xCIR3UlrKqkhr9PGm6mrudzg0erFFspDLsREcO0B1TOAJZSfJUGm26WLfG/78JejR5mbN3CR+97RU/YjOdeQCxOxG8I+kfloNfXXRDO+aDy7RBxfDGzEptaVzdAhfds6ZyMEnupqCUH56eM4xrHCawGOVs/vom5yaSSUYb328BGWVQR8XYFoG5VPU2FS5MQMihso6u6n2JTH7tOV8cyDSBXrkJqgcnlEKvCmPhtItVNbiuQXkJy5tX/0KDJBeyjOwHIqJeWUf5687fihIT/pbfOBtfDj21Suv+0rkHJzNHXIon1LqWvg2UAv1Tb6II1yBuTIMrIWUh+9+uoqG0eEWccE5kReEkotG76sQYkI3NxZs7S1TAaSHfoL8DJhhzDK/5twoq3vV06bFGMOiWltD9Lgtkgvpw2bjSKpyfPNey5Qe8vw1QbZoS1tbO8zszhsJTb4G3Uml2JUqfgg3TmMZ171e5jAHzc3n6/BNZ2f9DAB0up9FGFrT3lPV/bh1CZ5Ez20GFUG6yVMomIydiDwm5Sud87M9VC49bgoPjdDSdOk4ux/OQU6JTEzSmgXZTtRuajx6IaC83biD2qPPuimT6IzOCA+XOxC4g25y1iIHjdiaaWGZreYdoIxP8N3NQZ4gUqfs8vMg0Hgh3Dxks9zdCM3GFSwqMWcQfnSuVifgj/90tDizmIQ5iftUv+5pDmWzZHkKfltvxO1n9reflDHZX1kMH8Cr99jc5Io4g3iZNXA+GExGDB8QTxB4gb7Bqh+zMPP7/RKSUQVigN5jZ02HIlqS1TVPTzTAWvhHymK7iO+xCJCH9GpgkayRA45RywnEHrb+M0FV1ovlEk0giYzSMibkyuLO0ouBEzu8h9zjQWzFNqLOVcF2o2sz/BJYDauy/K3DEPDU0h7Ac8niGu0z7t0KQBRvsybprRksgJGeYaXRfmvNO74IobqsgiSOWJRhyV+RpkwmQf7SjFHI4cP2qesf7f3ZsaCP+0v5NG9ViX8Qd115pjBVYcf32aaxGRjtFyKJFCOyeU/W2EU39cCcf317OTD2o7lzqWQi/8f2tA1I0Pg45sT9aA9KHEuF7AKVSd/KiKiUEeVv4i9ya4NHIgmkM3dMTIrXa5bD8mQa1QcSlpRtQ2ItBBB5fcxGptSnKHJRzfsFO3GjveB8OpJlHDJG6GJUVRFtJ2BaypWAAT0aTN2V8FBSQLicH5Cl/QGIb6lgEPTwS0ibFdEV5Ou0E6jGCX394aWEG+oYN1Ym3RRucH7Nl1HdLTNhO6ysy4d+dNk1cX6ZntvwwwUj3+w7X+fGe39LvU1XYUX1Oa5FqWGEio7If4LHwdFfsK+hqWbEJpqoAgxP4/MiNlbJs5R5wADlMMxq2Kh7wphEwu/bm0RHuvItWui5wtlc4za8GVuH05zBc6BAlRi9I50L/AZ8BqERCaa44GI4MMrdRs3VvhgFomy+gxEQimXalJN/NyPaaMwUUwwYkckVxYlEBAWM0rBKMZeDloddqEw1g4dO/AskDPZXEqzg0pPJLS35E+jyG08MLBt1VBSPp8DgEZz0t6tV/gO3odfsPGVpjQTdsG0wZMyV2K2r6MfOWkmOMvobcZ95Ij6LCChgfl6s2ohO+xZnXh/eGQnAb5nyb8ClEQ6LfSKQxo1SITUFtHisjJ2u+EvCqpivxIrDmakllGYXydNPI0g2OfeCakhsWeSCMGzk3P8GnP9SivxRQvjN62vOKXKv6MF6tZnV0rWRG/PC3W6huLG094ilfbdcfNZveSEV8zY7DbZ+jnWkyF7tQNeeQP3v9mCIZ1+bp/AF6TBcj2KVyZWjLatMAYDw0zYWBVKewQo7U+NFg19bBrBbe7vevB+IvDv6WEKd7KGe6+33k4A9ntSMx/u6hqF+ud5djNl7ZzyBx1/z3ZLDhckZYodXgurFfSHXx069UrOx/izlJxLnFuVkX6PH7V7hL2Yy4IYJfBKXIQQWsfpHmFFJZj4VGR1EsTOueP4DJQevrwJWEJsjBRwXJJSi2rqipazBtTGC/Lz1RYrSlTDeDIjeul/QsGiuVyK0SFcd4RurYfKLbY8AQjXHiQRdqkn5hnxaGeRM+DIQ6CHHVMYbc1PzSxXrKVLQtIS81vnMC3yxynoGF/iELlSCGqU9t07jfjlo1JNU6LzdUC5EwDDsdztaSqlQRr3PUomEUb3akvfRMDrtrCziQRH5O+VT5M5iI60pUfIGNV1h5PcnDmiX9tz0B6Phiu9r9fuwfDb+YQzZM9b21emRcLl5dWyOVrtWGpZ5yq6ZXH9v/3IN9a/V9DCqCKbmdXWL+IL6gZV7xmuY5GGASrOHFciBbSy/DjLGDEaLuX7S24PA8aH8MQRFmQOkbHOk5SVh2KkHw7bOVoRr3vYI0NtuTHfyyUJVe//3XlazF7Ycyu3NvqdYZ6ZZ1qbc1AM+mS8Hd/5LR0ZnyBjfHZp+m2UccuoCjffsHNs7QGmi41umARVX4HJlqfs8DphN3kMucZt6ZZ4L7Q1Tr7zkF5iqUug0U+vhTs9dIPlq4BXSJaM7JIXmAtROWca+AAsLWtz+9snPGoLXPZhr8MPOajOKFoVGE+IQBgbrHeKK1k4JNo5p1N0D/aL+koDgKz9XXu/hKzcdt8EDh8Pax63WGDUJzCPdTZ+0QnxfuHPjJet8vdDsS9nzg0sZsDj/shUT76Zaruaep/4kwmOj7ujqz6ZL2VvWyJiy9nbFx/lQJWz61y/J5fM5Lmq++nfRz97UNmaLKMAV82QRZ/+zF77Wo4edsK8zuR0GGRi0Eg5W599fD5Fb2BaUE0RRaX9Qqc9HziR7QUiVZMKZXrs/R3oLI71tFbPB6osEhInUcBeVIk+Q+NXgo/44IugNuyW3PEVpRfaVJX4U1gvuz9pz2WWF7KzTauTldWhRzaByREvuw3H8bad39+gWfuzqzAFnTqq56UfnLobWDnMY8wOLE6sgdlU24S4m0+vUWMW+62+j5KwnjLi44buUysZXX07o1rRzAqGwluVAiNnaaXuu4LTmmtezU+Irx0qUBx8aEG4IAOjInU4LY354+pSLygA43hhw0rMj6f4ZQaQVmDQBa7R8YY9gso49DUTEX+xRFQ4YWkdszHA6WTrev9ZojxkAJm6E1VOoouW2ifx/XkILDlzto6zXbskKOWpKcz8PII8FDKNdc3RVVxrNPuMF8UanhGJ7I3X/+zbJjd+622ra7XHwHA4z7gaoJGtwS/XEmkCgxK8wkqOXjjkRqgFiU2s3ySORJqOIPFN0H5mHIO+qApjh4dAqFdKN40Gm/UqP0SvSyTW30htlwGg7+wEk/1OY/dip4jr1B+dkBQOSPCwlVoWpJcTesRsHNQTIggopgTc+Ln6t+ssK5nEvVrY0zQH8eznO+ynU0YJckjsR+LW9aFqQm8206B+u9GIZA0/bXIccbyPRuFxf5NL2fBcUybSFbQGJIs3rDifYSpqMQzeprQJzZDyzNRdM8pdXI/fd5GbrhT6LjfCaaV73nfqLbnn/cvwF0TJYp4pHVzxxa5T6+3xnbAK0s9UppJPZvfDdBXMV1b2Totz4dZzmyZPT+cHupDe8z1HCd8aZMkQ1l52rRLH0VJ/TNGkccRZ7oc6du7Y3zAF9Wvjz9aocQuCbBipoxUdIbJ7uK/dJL1GC82zBgP8hLin/LZvuXzUJk3WyuoV3HOWLHwzD6BTTAnQtSQGuWz5Aqqf/1lZWmHx+u4Xcrcwx/4QI+h3OOtYOmnowyNsNNEFE3nHgvv+Ey15AAfhdHlTHpc/j7sWT95gkiuBYTkYoSqv1Vd2c+QalLxct4WEFXgfQ8norEemW1AmRUmn0+De2agq9yCsWLCeDq6X5Ve8KMJp01dGVYNjAaAZud8wQayTihX8FNhnx9q5+W6fUzuE1NNozcmxpjPHOyq0Ml7rcR6r8AHdI9NMZ+kGyv32YqBzNlOkc5tjl596SXJgB8atTvkG4HL9zEG4k28uKGFX0rU87fRe5Jyu10WEqPbGGum9hORgnd7F2jphhMmqmF8mwz0R+bN0vu3wGdNlBJ8BFgF19h9ZO5MnfTDE4RpATelR4Y0sh27+W2ThYEvx5OzQfQjDFdtL42bYK5Ic5AyateAQikT5zwbElAqoCtyip739zP9aQK9E3/k1+jlqW3bRwJzF+Zb+JKkEmZH+8gMSw2EElerGobRM0s9RzmqmZ2iAlncWi1P7yEyDg0+FApj9gAOlGAmmZcZ4mAokz8Kxj2MtsyKuRht3cTnph461DTcU9jWuNlJyY1QKW6A7MaB8CVXv3smzYCsbDttFrbsE6gRMxDHsnfBfZjFDER6pWDl37otoUT0OtaZ0XnAMxbvNzAFBvoR3WU1Y2g/aUpArtlS4KZORsKZlErkatFM+nQFFnXpCZ868vSkLpvE8geyiRL7osJnO9ZxbKcaHggoVwJe8Eu2a3E1Rxz9i9BeYUQ3DwmoDVQXbZm9Qage9vlBLLDovgsj34yxREmOwQq9Y60CG1NATfClThKjL7M6UnL65fMhPhYSl87PL7QgcA311Y0f1n7vXZbKuAarmviP5JUqtZGBItO98vSb0EhZzrw1foxEZi6cO9/o0blnGjHBZPnaHkpA+uxoloMH3aJ9jkRUqFDSYm1iRYcMRCoVND2xZDtCHmVdikrAqQ0k3JsX6Ysox0hNPEJCO1yghCWUZqtUcDXa+Fy90xWzJJ9l3VosftnPD76r15YYzcWNWKqIYjrJ+xAWBXDIsxrL2FONZPKTFnoTbFMhDg/ySnwHEseLsKOMB1tsyqaza92ZaEylPPtBUCB4YCzmwWrmcPIhsIWMcRGmmwVxerH76DHdV5aD4zbC8lFyC7/nBVQUKeqOZZlG8ewlCvMufP5Fu+BHCtGg4Og5ybRy9rSoKh+FBvJKqo69fps55mdF19aSqtTYvIcPchA1w1hfU1TzAJ6SwrLjLU/TIw5pJfZQmbZtTpllBlQDFCCTFqZDqtDcsYYt79HOISKfR1SaEwW6ZO84W2DdajpUy3c8qUiOOmd9bPrm4kyX9rgcrgK5A0paVNBvCLaouiE/BtiCvYxG1rmqlUBEu3tvcIgXVC2Ck7JFLX/Px3Z6vKU8x5a/j+M5G+tR9KdDUOGG8Wm15pvrDIsPtGekM/kg5evw3b8EnwFpyLjW+3HDk59l/kDogthLyNjrGTEBgcAURM7E6WTHERr+Jeo8bwNVe4OhYyu2yWQCbLowL8DAqR9vOqyJuMZ/Uc8qu4TT4otrsmdMC7YW9EJ1kcHU+uHQuKsx7qNKVI8fn4glP8MA05X2ZwbEztuh92T1mqTqvOxwuBawh/sIJrzZAJfx0R4XoKINMh14o4RiPKdBKkTK7aP7M5sJVPpLHtxF2pvdCGp2nN6vqUviJt8nNCCItBv+H/Gco/a8tAKM0AozRSTz3IFxevsxfVUM3t+40D7OIAozzUTk5co1nVOOGbs9+CTK9h88OvDIhKsKCBCmGSoPEV0Ub5MI7UMJPMGe1qkWqzzzwFHwVMb+w/Wpi2kdCVHwSiyXMBuHinxL3iD1IGj4rZ8gK+0YqnoUBjOvd3iUzlEmToppEcXDJrje93urGOSHtX2J6alZ5JMbg178nAqZImEzjp585CbxoHipugczuTX/Y2wWu9/CRSj3mUY3CSOJXjuYKTV+74Nyh/k8cC+kWXmvzSDsioQz5vCveM6mw2WpEggVN0IwAvzacJpqvjcb/vckZswxfFFlJybaC7YudST9cb2/0yh48KnFLuPg73CR7rm4xctDiCgZ9jeW7vRB90e5WovqJ3AZ2M+SYW778m1lteWIt4fwmDAIuiI2m7Pqw3HE6gSPPBvKsGVHfn3rEmWSWL2+x0wgBMvtj7QYLdIA6tjA+zqo5d0c8e0QYdf2RpB752VMa1sUQ8CWBWgoyK1kSrX1YE7QgdfxatUh2EIW8fTvY/QBQufkPvt6DTz2JBJsRUvQZGdkVS8UKeSdId3opLcVFwsoz6M4UMFHLx6vcT5vnzcs+Um9sqMGz2/5so/Biss7PMw8zwIPAOruD5o3epimZaS8lB3vtTkfpJKsgzVvkALO6da6AUCBsXEMvE4KEz3y3pZcLVkyXTiZoUPmo5fNKyMMIheKWagTkvfO8ZB+m9etFtEFspiS7GkHal3dUZ6wkjEN9LNOVYFemj0/yuHCfc7ws3vQovFlwguU7VPGLAumRc8S/usUuLQYIhKOny5+pg+0m4AdZrjWlgEHRpurCGk/ypu1BiaJgdefCQV7D8xJM3shXSzLTJxz4ACN8ZugT178E2BZbmF9EiVPubqzLXz7w+S1wxceGbuKqAdgA4G9uwA9jvSbcP1/bmSfUYw5MZhVjs9JI8+SWb33/mDJBUOAJlTTfrC2d9dI3N43ZgXaxXxr1/liX92fl6OyMN6YOBi72oL0iVyaYXY555JgHYmqFYKQGgRHdpbLG9HTzmtAqs5c3PPdAFsx8kECItRv+pm4wcrD2dRmSoFk1ECvfsUfv3JTZRhkihSR9Sw/WxfoqwkZAblCm+cDi0OH05uc65GPPnwmgyheZNYv/EdpcYf+Uua4lmKVgj1ghRuewHtZMy86WZJCvRp1ad4nPeh+9403AcUZHuq6MjgCqu3GFluEzIpxdVLOa0v/LTXQAfWV/Vonaq7FFcRHqDzrO2FQhq7X+D2PoB7TR299OPR7xhEfrJLqcpnQrruARAJyZR4Sr4r8xK4OvXIU7LUVIvI0eciXUF/r/9rjv3mAoCUTc/31984OVddpF6bWCW+DEZfbfIYtEl891eqSB+cUOY+YCxNgqKpezChnr9ao57eLpkCvPjHUuu3cTkOf0/az6X71BUgjXih4XZM8QVfhN6jRhHAUUMC4za/JW4M27+NHEOMv6oWYMXVhgqXODvqh1YeuSbh9PTW3+siluehlf3KJVGGOqvoPrSMGahPBrmkp3K81z0emoSh+FW8axSZOYY9tL/2EQJgdAVKQe1s6kyZELjFdQCOQFMD+A4u+NUwQpbfwuCTNUvU+3+4uAcfVK8KcKej9e/IcYTh/sbESo41QCXQawKoPZOVlPMHQYtUm8Y9dm+pB5rawDrMdy18GFAZifPEGWo2utYw+Zm5YIOow2M7o6iABLdzzOKnM06lLhugCNKIQuOrbIBFprlafm/OhA/2p/UTGx9+f5P7IgM2Q/jyoJclsXv7qyjzCJe2iqJPkTQCv1cmHNCdFYIKvNTuDfL25HrliAEvoHMl1B2MbCmi5n8P8+EvRXiH43xD+m9C1oH3M6oj/g6Pk4bOFoGpinstobP91LmO77bT/IAGRamY4DBLTL6gpMT/fWoNg5tKy/qddKrSBfUBiEGHoU+YQjUo7IvOJ0KR3HzI2LW412x/ElrBKZNx+VpsKhZ42t9OK+vdmlhX7qnFIDjKALXZkTviics+NvF4MniekLHoAEjyamOjl4h/ztVITVe13kYENuLYY7kJNusIYqxEfy1XSlPc3FrJ3kABi0MnggYjjxh2oRfxaBZ1F9oVjOzsWrsM8HvK50vLrf9xnSWSaIg6ewTEjbngEqKdTIYDxurOY+7Q2RTpovU2/mh6W8SRrp1zD5aOFPhTr6WJsAcw75nvPS4f/2S4/oTo7NyoVBij5RTucVkgIG3AXPEXhT3FrVkRnn5GdbF9G+rx7MIlfDsek1SZivc/sz2IDHLzSyGj0qgma4WYLY59HDI1QsN1+LWzwmh3x/xT/1KkvHXvWOIwF699yEPPcZmxNxtZuFmOnJNp7jACX6b4OIX0MCqXghfjPN4anAtdW/QA0KXx6zz+WEOOBwxb2j0y5ih3ysgzzMZvzOXPw0RGeYlz4F630Phd10KlDlwjZbw7GrviBuYOQrj0jJPU5Lkn+UEYWyYrmnU3DQ+akdPLp1YwBfcydOujqy8Zd1lpwxvOTUZVwQMxfCe7glTlRruIIEDSo23KZotNaqMx3Ls7L7jYzpLLoaWwa2cAHl83EMxqsy7cUUnepSK1p7x2sk7funQ9SjqOkDHGLNlguMYCR2nTzBXFuFmGp4Wjnbh7UgesNa2tW+6GkK3PBV00FJbd68B2vKMI3UR3LN1Mia0/OnPg3UpD47BRHotehgczMU5p2A1U4jpyAbPajVAaUjPKX7CM9DT6/XygBGGg7c+CKsIvCx6MqLz2LHREoTthsIlALXAJgBH5i2RgyGaYtHNFWaotNp46/Wlz++BTNoRvBvLih5MJnWZU4dkmhtdZaRNluuAjDmhPnMNdX6NuUVJaAYValWpDPrkB6yxBd7hkPqYz4TL5vl5c2Xbv7YK2avSrhW848lqu9rjMPQOMLBzkgZ84K2HwEmlI71psqyHCNj1iglY1EboaacKZqFIMhcz0aCnlBlfg7+mmZbXUveP+QTv7BXBxOGThSwAuWiOw8e4ZXmlhySGIUakQZEkwiXsyZF4Uptyu9t5IRmT5stCqvbiaky6UfGjTvNruGO9q2bpndoRJO/vvgNxf9qDDjNCO/mI+cQlLwU9YLH79/2gKTZVDd80D5PlnssuUFLa/DCQ3VdSrd/WXDmBu1SOTqR9KlWrVNm2FLr+JR2hLL5BZM+Kl0h3fCdrUBXUEBlYBTzQr0yH4OsnRsEhCzoroef0TrtOdl3iSX23ZY89vUP0FjFs5NAc1QWTWkfgMNQCqUpmK9BJRs6IYqhJTF4ak8bnKyHjCv8VbuxoHT+OhvCb04NoVO8viz6lKyCTHqtfmZrYvRTaUe1u/wDn3LPS5ss6XN9wKjG1YIILZd+i8JoOnkByMdWli4XuvktVrB0kWZDILFeKye15bMD78jFBMFwJYJxPRIJn0hss9RswlhC7ooZpa2wSNcyWEw9gMmpa6Vt53LFhkJl1m5+SzqTUgG0FrzDhVpi9pH6lCNarh8AN+KoLGsML2t77tCIUpohXnAEhJ1w0hH7V8vhoi/6SET8zedra2kt/7EAMlOoOLhuymLCVBEvzD18w8lBG7e2GW+fgb/kwwOce5fVgDONYcTw4Tbu1xo2WBYvFimgzYzzcBJmvb3q9KeH8hssw7OKshQVz8qCYoo0Q1RGKSMiuPaFwk4AagV9qSKZNQcWPKZXClPwiYRMgUS/2iOTPdMPbOFWRf3u0L8DykXtuWoucAcyAPJSIG9c6L+49wy+AWtXgHhNu0vOuslIQs8u53OOR3smnnudE0H4Gw2hfhrTzn8sLjl4ymgjil6EpEVIRac/SoCTwHGp0vFOVZ4ABaXS6tkwh6+HwkNY0B4FFySN1TI7oRdUQnhgTt0RsjC7W20QX5XNE1WbpfGKS8K0DnY/Gj454NOBG6aszPXL7RZ9WtkIZSw1wGmaScRHNL7X2+qWzXNWLNdLYmoRL3sh82uH2DdrCw/OnNmYoRB32rQ6GPLDWLGvAFzW0QUIzXym6iX6T2s/fjDfSusrPRjKr4KpaPL1MkqjekDh+M6yfqIIvI8PsFx619At9HC4I25Bs9+hkj5bqGBumoeSddwdFVrPoZGV7UDfwzDXHKxsOD8KtbnT9UWRWANy6B5Czgc4547xr+xEAPF0/9euBJ9UW8VsH6rBzt25zuIODGFLzTRx+X2oLQAHoUkiWM3rpCa2Jg901OdWwgR9/DT05WrziAtwEqqgIfJvmOVYf+3qDtPnnISsoV85/quS8cJyqScUWfyYyXcrcFDVjxAuGtVYp49xp4k5hjU9w2sFPVB0ZctPdsejg69+9zv2e2lDwuSUGwqghLP8whKIvX+/+zcFkQnoaaKZULBJxOvd3rWSlETRushI4ZE4+9J855O7B9bu+4qTrTaZ44t3mLEX1xXJ4Lmnmcg0utYvIBCfwJB9D0QjNUJ9+ULaSOAwDfa84ZkkDxg1lcfU/Q7wOeWtl9baKKmgCgcGIdbW8HQfdWBwxEUJD+f04Acbei2sIMoW8Wvk9WoaPLbd2bLbNk8rfdutygALyxEnDI8p/hvTyUbIWgOGwJqQXzCD5ee+LgoR437mNNYyVcg4tA7rIBzJ3CoEEOSMaD4lwxjewksTZiPX78AJU1aEH3EMDKe048PwEpIfMKe2aMbMomAWslQA/9qg83PbwTUZLLy/OzDxo1YxpMjUh6jR3M7L0KqbuKFoax5V5WeDAjo3/RNw6LiorBgNUXa9CnDaN0krR1vc059R+GoHvCk1awmymbU2p6SEXA3bJr2KTqry7x8ycR6f+nE3TakdW1n0DbXumdFkk/ofiftnycMdFsQlEoFceX0bfztO5djVHJKcYwLpjcyop7a8xzND+o="/>
  <p:tag name="MEKKOXMLTAGS" val="1"/>
</p:tagLst>
</file>

<file path=ppt/theme/_rels/theme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2.jpeg" />
  <Relationship Id="rId1" Type="http://schemas.openxmlformats.org/officeDocument/2006/relationships/image" Target="../media/image1.jpeg" />
</Relationships>
</file>

<file path=ppt/theme/theme1.xml><?xml version="1.0" encoding="utf-8"?>
<a:theme xmlns:a="http://schemas.openxmlformats.org/drawingml/2006/main" name="Median">
  <a:themeElements>
    <a:clrScheme name="Brookline community mental center">
      <a:dk1>
        <a:srgbClr val="002060"/>
      </a:dk1>
      <a:lt1>
        <a:srgbClr val="FFFFFF"/>
      </a:lt1>
      <a:dk2>
        <a:srgbClr val="41A9A0"/>
      </a:dk2>
      <a:lt2>
        <a:srgbClr val="FFFFFF"/>
      </a:lt2>
      <a:accent1>
        <a:srgbClr val="E8781E"/>
      </a:accent1>
      <a:accent2>
        <a:srgbClr val="F3B218"/>
      </a:accent2>
      <a:accent3>
        <a:srgbClr val="41A9A0"/>
      </a:accent3>
      <a:accent4>
        <a:srgbClr val="E8781E"/>
      </a:accent4>
      <a:accent5>
        <a:srgbClr val="F3B218"/>
      </a:accent5>
      <a:accent6>
        <a:srgbClr val="FDFA76"/>
      </a:accent6>
      <a:hlink>
        <a:srgbClr val="002060"/>
      </a:hlink>
      <a:folHlink>
        <a:srgbClr val="7A7A7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Words>1238</Words>
  <Application>Microsoft Office PowerPoint</Application>
  <PresentationFormat>Custom</PresentationFormat>
  <Paragraphs>198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Tw Cen MT</vt:lpstr>
      <vt:lpstr>Verdana</vt:lpstr>
      <vt:lpstr>Wingdings</vt:lpstr>
      <vt:lpstr>Median</vt:lpstr>
      <vt:lpstr>Bridge for Resilient Youth in Transition (BRYT)  </vt:lpstr>
      <vt:lpstr>8% of teens have serious emotional disorders</vt:lpstr>
      <vt:lpstr>A DIFFICULT CHALLENGE: Returning to high school after an absence due to an emotional disorder</vt:lpstr>
      <vt:lpstr>Public high schools as a safety net</vt:lpstr>
      <vt:lpstr>Psychiatric illness in adolescence results in poor school performance</vt:lpstr>
      <vt:lpstr>Program History</vt:lpstr>
      <vt:lpstr>PowerPoint Presentation</vt:lpstr>
      <vt:lpstr>BRYT serves youth with a wide variety of emotional disorders and medical conditions</vt:lpstr>
      <vt:lpstr>Four Key Elements of the  BRYT  Transition Model</vt:lpstr>
      <vt:lpstr>Impact of BRYT is both academic and behavioral</vt:lpstr>
      <vt:lpstr>Average School Attendance Rates,  Before and After Program Admittance</vt:lpstr>
      <vt:lpstr>Changes in Well-Being Over Time</vt:lpstr>
      <vt:lpstr>Concentrating in one geographic area offers many benefits</vt:lpstr>
      <vt:lpstr>BRYT’s current pattern of growth through large high schools is a strong platform for the next five years</vt:lpstr>
      <vt:lpstr>Today, BRYT programs are in 37 schools in Massachusetts </vt:lpstr>
      <vt:lpstr>Current BRYT sites</vt:lpstr>
      <vt:lpstr>Growth in BRYT 2003-2014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