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3" r:id="rId2"/>
    <p:sldId id="310" r:id="rId3"/>
    <p:sldId id="311" r:id="rId4"/>
    <p:sldId id="314" r:id="rId5"/>
    <p:sldId id="274" r:id="rId6"/>
    <p:sldId id="302" r:id="rId7"/>
    <p:sldId id="301" r:id="rId8"/>
    <p:sldId id="277" r:id="rId9"/>
    <p:sldId id="307" r:id="rId10"/>
    <p:sldId id="296" r:id="rId11"/>
    <p:sldId id="279" r:id="rId12"/>
    <p:sldId id="282" r:id="rId13"/>
    <p:sldId id="316" r:id="rId14"/>
    <p:sldId id="308" r:id="rId15"/>
    <p:sldId id="304" r:id="rId16"/>
    <p:sldId id="309" r:id="rId17"/>
    <p:sldId id="312" r:id="rId18"/>
    <p:sldId id="281" r:id="rId19"/>
    <p:sldId id="292" r:id="rId20"/>
    <p:sldId id="285" r:id="rId21"/>
    <p:sldId id="287" r:id="rId22"/>
    <p:sldId id="289" r:id="rId23"/>
    <p:sldId id="290" r:id="rId24"/>
    <p:sldId id="291" r:id="rId25"/>
    <p:sldId id="305" r:id="rId26"/>
    <p:sldId id="315" r:id="rId27"/>
    <p:sldId id="31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6699"/>
    <a:srgbClr val="535349"/>
    <a:srgbClr val="DF7A26"/>
    <a:srgbClr val="8B8D09"/>
    <a:srgbClr val="4B2A46"/>
    <a:srgbClr val="C3CF21"/>
    <a:srgbClr val="00395A"/>
    <a:srgbClr val="754200"/>
    <a:srgbClr val="BBB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3605" autoAdjust="0"/>
  </p:normalViewPr>
  <p:slideViewPr>
    <p:cSldViewPr snapToGrid="0" snapToObjects="1">
      <p:cViewPr varScale="1">
        <p:scale>
          <a:sx n="75" d="100"/>
          <a:sy n="75" d="100"/>
        </p:scale>
        <p:origin x="1206"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535349"/>
                </a:solidFill>
              </a:defRPr>
            </a:pPr>
            <a:r>
              <a:rPr lang="en-US" dirty="0" smtClean="0">
                <a:solidFill>
                  <a:srgbClr val="535349"/>
                </a:solidFill>
              </a:rPr>
              <a:t>NAEP Score</a:t>
            </a:r>
            <a:r>
              <a:rPr lang="en-US" baseline="0" dirty="0" smtClean="0">
                <a:solidFill>
                  <a:srgbClr val="535349"/>
                </a:solidFill>
              </a:rPr>
              <a:t> </a:t>
            </a:r>
            <a:r>
              <a:rPr lang="en-US" baseline="0" dirty="0">
                <a:solidFill>
                  <a:srgbClr val="535349"/>
                </a:solidFill>
              </a:rPr>
              <a:t>Gap on 300-point Scale</a:t>
            </a:r>
            <a:endParaRPr lang="en-US" dirty="0">
              <a:solidFill>
                <a:srgbClr val="535349"/>
              </a:solidFill>
            </a:endParaRPr>
          </a:p>
        </c:rich>
      </c:tx>
      <c:overlay val="0"/>
    </c:title>
    <c:autoTitleDeleted val="0"/>
    <c:plotArea>
      <c:layout/>
      <c:barChart>
        <c:barDir val="col"/>
        <c:grouping val="clustered"/>
        <c:varyColors val="0"/>
        <c:ser>
          <c:idx val="0"/>
          <c:order val="0"/>
          <c:tx>
            <c:strRef>
              <c:f>Sheet1!$A$2</c:f>
              <c:strCache>
                <c:ptCount val="1"/>
                <c:pt idx="0">
                  <c:v>Gr. 11 Math</c:v>
                </c:pt>
              </c:strCache>
            </c:strRef>
          </c:tx>
          <c:spPr>
            <a:solidFill>
              <a:srgbClr val="8B8D09"/>
            </a:solidFill>
          </c:spPr>
          <c:invertIfNegative val="0"/>
          <c:dLbls>
            <c:spPr>
              <a:noFill/>
              <a:ln>
                <a:noFill/>
              </a:ln>
              <a:effectLst/>
            </c:spPr>
            <c:txPr>
              <a:bodyPr/>
              <a:lstStyle/>
              <a:p>
                <a:pPr>
                  <a:defRPr sz="3600">
                    <a:solidFill>
                      <a:srgbClr val="535349"/>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1985</c:v>
                </c:pt>
                <c:pt idx="1">
                  <c:v>2008</c:v>
                </c:pt>
              </c:numCache>
            </c:numRef>
          </c:cat>
          <c:val>
            <c:numRef>
              <c:f>Sheet1!$B$2:$C$2</c:f>
              <c:numCache>
                <c:formatCode>General</c:formatCode>
                <c:ptCount val="2"/>
                <c:pt idx="0">
                  <c:v>29</c:v>
                </c:pt>
                <c:pt idx="1">
                  <c:v>27</c:v>
                </c:pt>
              </c:numCache>
            </c:numRef>
          </c:val>
        </c:ser>
        <c:ser>
          <c:idx val="1"/>
          <c:order val="1"/>
          <c:tx>
            <c:strRef>
              <c:f>Sheet1!$A$3</c:f>
              <c:strCache>
                <c:ptCount val="1"/>
                <c:pt idx="0">
                  <c:v>Gr. 11 Reading</c:v>
                </c:pt>
              </c:strCache>
            </c:strRef>
          </c:tx>
          <c:spPr>
            <a:solidFill>
              <a:srgbClr val="DF7A26"/>
            </a:solidFill>
          </c:spPr>
          <c:invertIfNegative val="0"/>
          <c:dLbls>
            <c:spPr>
              <a:noFill/>
              <a:ln>
                <a:noFill/>
              </a:ln>
              <a:effectLst/>
            </c:spPr>
            <c:txPr>
              <a:bodyPr/>
              <a:lstStyle/>
              <a:p>
                <a:pPr>
                  <a:defRPr sz="3600">
                    <a:solidFill>
                      <a:srgbClr val="535349"/>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1985</c:v>
                </c:pt>
                <c:pt idx="1">
                  <c:v>2008</c:v>
                </c:pt>
              </c:numCache>
            </c:numRef>
          </c:cat>
          <c:val>
            <c:numRef>
              <c:f>Sheet1!$B$3:$C$3</c:f>
              <c:numCache>
                <c:formatCode>General</c:formatCode>
                <c:ptCount val="2"/>
                <c:pt idx="0">
                  <c:v>31</c:v>
                </c:pt>
                <c:pt idx="1">
                  <c:v>29</c:v>
                </c:pt>
              </c:numCache>
            </c:numRef>
          </c:val>
        </c:ser>
        <c:dLbls>
          <c:showLegendKey val="0"/>
          <c:showVal val="1"/>
          <c:showCatName val="0"/>
          <c:showSerName val="0"/>
          <c:showPercent val="0"/>
          <c:showBubbleSize val="0"/>
        </c:dLbls>
        <c:gapWidth val="150"/>
        <c:overlap val="-25"/>
        <c:axId val="115853536"/>
        <c:axId val="164338064"/>
      </c:barChart>
      <c:catAx>
        <c:axId val="115853536"/>
        <c:scaling>
          <c:orientation val="minMax"/>
        </c:scaling>
        <c:delete val="0"/>
        <c:axPos val="b"/>
        <c:numFmt formatCode="General" sourceLinked="1"/>
        <c:majorTickMark val="none"/>
        <c:minorTickMark val="none"/>
        <c:tickLblPos val="nextTo"/>
        <c:txPr>
          <a:bodyPr/>
          <a:lstStyle/>
          <a:p>
            <a:pPr>
              <a:defRPr sz="3600">
                <a:solidFill>
                  <a:srgbClr val="535349"/>
                </a:solidFill>
              </a:defRPr>
            </a:pPr>
            <a:endParaRPr lang="en-US"/>
          </a:p>
        </c:txPr>
        <c:crossAx val="164338064"/>
        <c:crosses val="autoZero"/>
        <c:auto val="1"/>
        <c:lblAlgn val="ctr"/>
        <c:lblOffset val="100"/>
        <c:noMultiLvlLbl val="0"/>
      </c:catAx>
      <c:valAx>
        <c:axId val="164338064"/>
        <c:scaling>
          <c:orientation val="minMax"/>
          <c:max val="50"/>
          <c:min val="0"/>
        </c:scaling>
        <c:delete val="1"/>
        <c:axPos val="l"/>
        <c:numFmt formatCode="General" sourceLinked="1"/>
        <c:majorTickMark val="none"/>
        <c:minorTickMark val="none"/>
        <c:tickLblPos val="nextTo"/>
        <c:crossAx val="115853536"/>
        <c:crosses val="autoZero"/>
        <c:crossBetween val="between"/>
      </c:valAx>
    </c:plotArea>
    <c:legend>
      <c:legendPos val="t"/>
      <c:layout>
        <c:manualLayout>
          <c:xMode val="edge"/>
          <c:yMode val="edge"/>
          <c:x val="0.16914977641683701"/>
          <c:y val="0.114450448969719"/>
          <c:w val="0.64935476815398097"/>
          <c:h val="0.12774245543863799"/>
        </c:manualLayout>
      </c:layout>
      <c:overlay val="0"/>
      <c:txPr>
        <a:bodyPr/>
        <a:lstStyle/>
        <a:p>
          <a:pPr>
            <a:defRPr sz="1800">
              <a:solidFill>
                <a:srgbClr val="535349"/>
              </a:solidFill>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DA668-AAD6-4288-B5C2-0FA821FF6A50}"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13230C5C-7EC4-4F55-B17A-3AEC542B2A63}">
      <dgm:prSet phldrT="[Text]"/>
      <dgm:spPr>
        <a:solidFill>
          <a:srgbClr val="8B8D09"/>
        </a:solidFill>
      </dgm:spPr>
      <dgm:t>
        <a:bodyPr/>
        <a:lstStyle/>
        <a:p>
          <a:r>
            <a:rPr lang="en-US" dirty="0" smtClean="0">
              <a:solidFill>
                <a:schemeClr val="bg1"/>
              </a:solidFill>
            </a:rPr>
            <a:t>Apparent</a:t>
          </a:r>
          <a:endParaRPr lang="en-US" dirty="0">
            <a:solidFill>
              <a:schemeClr val="bg1"/>
            </a:solidFill>
          </a:endParaRPr>
        </a:p>
      </dgm:t>
    </dgm:pt>
    <dgm:pt modelId="{4BE835B3-6F0D-4395-ACFC-BF7528796098}" type="parTrans" cxnId="{8969EA77-D977-491F-AC2B-020BFF0AACF8}">
      <dgm:prSet/>
      <dgm:spPr/>
      <dgm:t>
        <a:bodyPr/>
        <a:lstStyle/>
        <a:p>
          <a:endParaRPr lang="en-US"/>
        </a:p>
      </dgm:t>
    </dgm:pt>
    <dgm:pt modelId="{F089C31A-B211-4870-B868-20B9623196E4}" type="sibTrans" cxnId="{8969EA77-D977-491F-AC2B-020BFF0AACF8}">
      <dgm:prSet/>
      <dgm:spPr>
        <a:solidFill>
          <a:srgbClr val="8B8D09"/>
        </a:solidFill>
      </dgm:spPr>
      <dgm:t>
        <a:bodyPr/>
        <a:lstStyle/>
        <a:p>
          <a:endParaRPr lang="en-US"/>
        </a:p>
      </dgm:t>
    </dgm:pt>
    <dgm:pt modelId="{8B0E32C0-E0AF-43F3-8E35-4DF397FC5EDC}">
      <dgm:prSet phldrT="[Text]" custT="1"/>
      <dgm:spPr>
        <a:ln>
          <a:solidFill>
            <a:srgbClr val="8B8D09"/>
          </a:solidFill>
        </a:ln>
      </dgm:spPr>
      <dgm:t>
        <a:bodyPr/>
        <a:lstStyle/>
        <a:p>
          <a:r>
            <a:rPr lang="en-US" sz="1900" dirty="0" smtClean="0">
              <a:solidFill>
                <a:srgbClr val="535349"/>
              </a:solidFill>
            </a:rPr>
            <a:t>Systematically Collects Data</a:t>
          </a:r>
          <a:endParaRPr lang="en-US" sz="1900" dirty="0">
            <a:solidFill>
              <a:srgbClr val="535349"/>
            </a:solidFill>
          </a:endParaRPr>
        </a:p>
      </dgm:t>
    </dgm:pt>
    <dgm:pt modelId="{D108F29E-2F7F-4F4F-9BE6-D9DCA577100F}" type="parTrans" cxnId="{CFB4BB69-6184-4BC1-A34A-F4217663B088}">
      <dgm:prSet/>
      <dgm:spPr/>
      <dgm:t>
        <a:bodyPr/>
        <a:lstStyle/>
        <a:p>
          <a:endParaRPr lang="en-US"/>
        </a:p>
      </dgm:t>
    </dgm:pt>
    <dgm:pt modelId="{614F9763-BEFC-4519-8DA6-E5C88AEA6880}" type="sibTrans" cxnId="{CFB4BB69-6184-4BC1-A34A-F4217663B088}">
      <dgm:prSet/>
      <dgm:spPr/>
      <dgm:t>
        <a:bodyPr/>
        <a:lstStyle/>
        <a:p>
          <a:endParaRPr lang="en-US"/>
        </a:p>
      </dgm:t>
    </dgm:pt>
    <dgm:pt modelId="{9343D309-49F3-4B8B-BE01-7631E01F76AF}">
      <dgm:prSet phldrT="[Text]" custT="1"/>
      <dgm:spPr>
        <a:ln>
          <a:solidFill>
            <a:srgbClr val="8B8D09"/>
          </a:solidFill>
        </a:ln>
      </dgm:spPr>
      <dgm:t>
        <a:bodyPr/>
        <a:lstStyle/>
        <a:p>
          <a:r>
            <a:rPr lang="en-US" sz="1900" dirty="0" smtClean="0">
              <a:solidFill>
                <a:srgbClr val="535349"/>
              </a:solidFill>
            </a:rPr>
            <a:t>Intended outcomes specified</a:t>
          </a:r>
          <a:endParaRPr lang="en-US" sz="1900" dirty="0">
            <a:solidFill>
              <a:srgbClr val="535349"/>
            </a:solidFill>
          </a:endParaRPr>
        </a:p>
      </dgm:t>
    </dgm:pt>
    <dgm:pt modelId="{627A6A13-E861-4485-8566-1A6B6FA3CEEB}" type="parTrans" cxnId="{59962A77-102C-4AF5-B616-FAC5F5C31B48}">
      <dgm:prSet/>
      <dgm:spPr/>
      <dgm:t>
        <a:bodyPr/>
        <a:lstStyle/>
        <a:p>
          <a:endParaRPr lang="en-US"/>
        </a:p>
      </dgm:t>
    </dgm:pt>
    <dgm:pt modelId="{B338FCCC-0707-4D73-B147-A1541EAC69F4}" type="sibTrans" cxnId="{59962A77-102C-4AF5-B616-FAC5F5C31B48}">
      <dgm:prSet/>
      <dgm:spPr/>
      <dgm:t>
        <a:bodyPr/>
        <a:lstStyle/>
        <a:p>
          <a:endParaRPr lang="en-US"/>
        </a:p>
      </dgm:t>
    </dgm:pt>
    <dgm:pt modelId="{FEE5CC6A-7287-491B-B3A0-0A3625FA089D}">
      <dgm:prSet phldrT="[Text]"/>
      <dgm:spPr>
        <a:solidFill>
          <a:srgbClr val="DF7A26"/>
        </a:solidFill>
      </dgm:spPr>
      <dgm:t>
        <a:bodyPr/>
        <a:lstStyle/>
        <a:p>
          <a:r>
            <a:rPr lang="en-US" dirty="0" smtClean="0">
              <a:solidFill>
                <a:schemeClr val="bg1"/>
              </a:solidFill>
            </a:rPr>
            <a:t>Demonstrated</a:t>
          </a:r>
          <a:endParaRPr lang="en-US" dirty="0">
            <a:solidFill>
              <a:schemeClr val="bg1"/>
            </a:solidFill>
          </a:endParaRPr>
        </a:p>
      </dgm:t>
    </dgm:pt>
    <dgm:pt modelId="{DF1C9928-C33D-4132-8DDD-70B04884CB80}" type="parTrans" cxnId="{E5BB454D-F1B3-456D-ABB6-81AB1D51809C}">
      <dgm:prSet/>
      <dgm:spPr/>
      <dgm:t>
        <a:bodyPr/>
        <a:lstStyle/>
        <a:p>
          <a:endParaRPr lang="en-US"/>
        </a:p>
      </dgm:t>
    </dgm:pt>
    <dgm:pt modelId="{8DD9F1FD-6AA8-4990-904C-12EE76CC8118}" type="sibTrans" cxnId="{E5BB454D-F1B3-456D-ABB6-81AB1D51809C}">
      <dgm:prSet/>
      <dgm:spPr>
        <a:solidFill>
          <a:srgbClr val="DF7A26"/>
        </a:solidFill>
      </dgm:spPr>
      <dgm:t>
        <a:bodyPr/>
        <a:lstStyle/>
        <a:p>
          <a:endParaRPr lang="en-US"/>
        </a:p>
      </dgm:t>
    </dgm:pt>
    <dgm:pt modelId="{9F391023-6F27-4D73-9416-6E4D83A8CAFF}">
      <dgm:prSet phldrT="[Text]" custT="1"/>
      <dgm:spPr>
        <a:noFill/>
      </dgm:spPr>
      <dgm:t>
        <a:bodyPr/>
        <a:lstStyle/>
        <a:p>
          <a:r>
            <a:rPr lang="en-US" sz="1900" dirty="0" smtClean="0">
              <a:solidFill>
                <a:srgbClr val="535349"/>
              </a:solidFill>
            </a:rPr>
            <a:t>Independent evaluator</a:t>
          </a:r>
          <a:endParaRPr lang="en-US" sz="1900" dirty="0">
            <a:solidFill>
              <a:srgbClr val="535349"/>
            </a:solidFill>
          </a:endParaRPr>
        </a:p>
      </dgm:t>
    </dgm:pt>
    <dgm:pt modelId="{11D87B58-385E-497A-8398-DAAF97BA4E85}" type="parTrans" cxnId="{901CD207-CE84-4FDD-8420-DAFFE6A82E85}">
      <dgm:prSet/>
      <dgm:spPr/>
      <dgm:t>
        <a:bodyPr/>
        <a:lstStyle/>
        <a:p>
          <a:endParaRPr lang="en-US"/>
        </a:p>
      </dgm:t>
    </dgm:pt>
    <dgm:pt modelId="{05C870FC-DCC5-454F-8021-AFB8CC935237}" type="sibTrans" cxnId="{901CD207-CE84-4FDD-8420-DAFFE6A82E85}">
      <dgm:prSet/>
      <dgm:spPr/>
      <dgm:t>
        <a:bodyPr/>
        <a:lstStyle/>
        <a:p>
          <a:endParaRPr lang="en-US"/>
        </a:p>
      </dgm:t>
    </dgm:pt>
    <dgm:pt modelId="{477366A8-BFAE-4118-9454-0FFAC103BF9E}">
      <dgm:prSet phldrT="[Text]" custT="1"/>
      <dgm:spPr>
        <a:noFill/>
      </dgm:spPr>
      <dgm:t>
        <a:bodyPr/>
        <a:lstStyle/>
        <a:p>
          <a:r>
            <a:rPr lang="en-US" sz="1900" dirty="0" smtClean="0">
              <a:solidFill>
                <a:srgbClr val="535349"/>
              </a:solidFill>
            </a:rPr>
            <a:t>Results compared to similar group not in program</a:t>
          </a:r>
          <a:endParaRPr lang="en-US" sz="1900" dirty="0">
            <a:solidFill>
              <a:srgbClr val="535349"/>
            </a:solidFill>
          </a:endParaRPr>
        </a:p>
      </dgm:t>
    </dgm:pt>
    <dgm:pt modelId="{DB897BB3-689E-4B63-9EF3-9C89D418D4D7}" type="parTrans" cxnId="{C17E315D-6BEE-4266-A97F-B70801FD43CA}">
      <dgm:prSet/>
      <dgm:spPr/>
      <dgm:t>
        <a:bodyPr/>
        <a:lstStyle/>
        <a:p>
          <a:endParaRPr lang="en-US"/>
        </a:p>
      </dgm:t>
    </dgm:pt>
    <dgm:pt modelId="{C4ED9BDC-602B-4EBF-B603-F9550F3EF2E7}" type="sibTrans" cxnId="{C17E315D-6BEE-4266-A97F-B70801FD43CA}">
      <dgm:prSet/>
      <dgm:spPr/>
      <dgm:t>
        <a:bodyPr/>
        <a:lstStyle/>
        <a:p>
          <a:endParaRPr lang="en-US"/>
        </a:p>
      </dgm:t>
    </dgm:pt>
    <dgm:pt modelId="{C641D7BA-4C41-4FC4-97FE-6134E6B2B65D}">
      <dgm:prSet phldrT="[Text]"/>
      <dgm:spPr>
        <a:solidFill>
          <a:srgbClr val="4B2A46"/>
        </a:solidFill>
      </dgm:spPr>
      <dgm:t>
        <a:bodyPr/>
        <a:lstStyle/>
        <a:p>
          <a:r>
            <a:rPr lang="en-US" dirty="0" smtClean="0"/>
            <a:t>Proven</a:t>
          </a:r>
          <a:endParaRPr lang="en-US" dirty="0"/>
        </a:p>
      </dgm:t>
    </dgm:pt>
    <dgm:pt modelId="{C2C60A7F-7EA1-437C-B9CA-A4BBAE75FBE5}" type="parTrans" cxnId="{BA2CB3F4-57D7-408C-A26D-60B55B63F004}">
      <dgm:prSet/>
      <dgm:spPr/>
      <dgm:t>
        <a:bodyPr/>
        <a:lstStyle/>
        <a:p>
          <a:endParaRPr lang="en-US"/>
        </a:p>
      </dgm:t>
    </dgm:pt>
    <dgm:pt modelId="{332308C8-B47F-43F1-B2B9-FFF20C60C36F}" type="sibTrans" cxnId="{BA2CB3F4-57D7-408C-A26D-60B55B63F004}">
      <dgm:prSet/>
      <dgm:spPr/>
      <dgm:t>
        <a:bodyPr/>
        <a:lstStyle/>
        <a:p>
          <a:endParaRPr lang="en-US"/>
        </a:p>
      </dgm:t>
    </dgm:pt>
    <dgm:pt modelId="{B1DE5EF1-BB38-40FC-80AA-CE6401F14B1A}">
      <dgm:prSet phldrT="[Text]"/>
      <dgm:spPr>
        <a:ln>
          <a:solidFill>
            <a:srgbClr val="4B2A46"/>
          </a:solidFill>
        </a:ln>
      </dgm:spPr>
      <dgm:t>
        <a:bodyPr/>
        <a:lstStyle/>
        <a:p>
          <a:r>
            <a:rPr lang="en-US" dirty="0" smtClean="0">
              <a:solidFill>
                <a:srgbClr val="535349"/>
              </a:solidFill>
            </a:rPr>
            <a:t>Statistically significant sample</a:t>
          </a:r>
          <a:endParaRPr lang="en-US" dirty="0">
            <a:solidFill>
              <a:srgbClr val="535349"/>
            </a:solidFill>
          </a:endParaRPr>
        </a:p>
      </dgm:t>
    </dgm:pt>
    <dgm:pt modelId="{E9EAC5D4-02E4-4995-AA8D-E43542929DE1}" type="parTrans" cxnId="{E96AF2C8-C5F7-4B0C-A380-99BB50D88487}">
      <dgm:prSet/>
      <dgm:spPr/>
      <dgm:t>
        <a:bodyPr/>
        <a:lstStyle/>
        <a:p>
          <a:endParaRPr lang="en-US"/>
        </a:p>
      </dgm:t>
    </dgm:pt>
    <dgm:pt modelId="{2DA121F6-9F76-4D38-9600-99543E25AB16}" type="sibTrans" cxnId="{E96AF2C8-C5F7-4B0C-A380-99BB50D88487}">
      <dgm:prSet/>
      <dgm:spPr/>
      <dgm:t>
        <a:bodyPr/>
        <a:lstStyle/>
        <a:p>
          <a:endParaRPr lang="en-US"/>
        </a:p>
      </dgm:t>
    </dgm:pt>
    <dgm:pt modelId="{7DF12B39-E958-41C7-83FA-03A58DCB4614}">
      <dgm:prSet phldrT="[Text]"/>
      <dgm:spPr>
        <a:ln>
          <a:solidFill>
            <a:srgbClr val="4B2A46"/>
          </a:solidFill>
        </a:ln>
      </dgm:spPr>
      <dgm:t>
        <a:bodyPr/>
        <a:lstStyle/>
        <a:p>
          <a:r>
            <a:rPr lang="en-US" dirty="0" smtClean="0">
              <a:solidFill>
                <a:srgbClr val="535349"/>
              </a:solidFill>
            </a:rPr>
            <a:t>Comparison to randomly selected control group</a:t>
          </a:r>
          <a:endParaRPr lang="en-US" dirty="0">
            <a:solidFill>
              <a:srgbClr val="535349"/>
            </a:solidFill>
          </a:endParaRPr>
        </a:p>
      </dgm:t>
    </dgm:pt>
    <dgm:pt modelId="{4800D589-FB64-429B-8B78-3F04DBB05686}" type="parTrans" cxnId="{8728BF88-C5E0-45C2-AA03-1983AD310DB8}">
      <dgm:prSet/>
      <dgm:spPr/>
      <dgm:t>
        <a:bodyPr/>
        <a:lstStyle/>
        <a:p>
          <a:endParaRPr lang="en-US"/>
        </a:p>
      </dgm:t>
    </dgm:pt>
    <dgm:pt modelId="{5BC5E19B-808E-4A59-A627-C33A2720DE97}" type="sibTrans" cxnId="{8728BF88-C5E0-45C2-AA03-1983AD310DB8}">
      <dgm:prSet/>
      <dgm:spPr/>
      <dgm:t>
        <a:bodyPr/>
        <a:lstStyle/>
        <a:p>
          <a:endParaRPr lang="en-US"/>
        </a:p>
      </dgm:t>
    </dgm:pt>
    <dgm:pt modelId="{34E4D264-5FD3-4308-98D2-93261AEC45F7}">
      <dgm:prSet phldrT="[Text]" custT="1"/>
      <dgm:spPr>
        <a:ln>
          <a:solidFill>
            <a:srgbClr val="8B8D09"/>
          </a:solidFill>
        </a:ln>
      </dgm:spPr>
      <dgm:t>
        <a:bodyPr/>
        <a:lstStyle/>
        <a:p>
          <a:r>
            <a:rPr lang="en-US" sz="1900" dirty="0" smtClean="0">
              <a:solidFill>
                <a:srgbClr val="535349"/>
              </a:solidFill>
            </a:rPr>
            <a:t>Outcomes tracked</a:t>
          </a:r>
          <a:endParaRPr lang="en-US" sz="1900" dirty="0">
            <a:solidFill>
              <a:srgbClr val="535349"/>
            </a:solidFill>
          </a:endParaRPr>
        </a:p>
      </dgm:t>
    </dgm:pt>
    <dgm:pt modelId="{4390CFE8-7506-4775-9E16-01B36377BA63}" type="parTrans" cxnId="{DC8A5A31-1645-42F8-91DF-A1ABF0C360A2}">
      <dgm:prSet/>
      <dgm:spPr/>
      <dgm:t>
        <a:bodyPr/>
        <a:lstStyle/>
        <a:p>
          <a:endParaRPr lang="en-US"/>
        </a:p>
      </dgm:t>
    </dgm:pt>
    <dgm:pt modelId="{11DE53DE-0B7F-49AC-8443-0CE549E90E57}" type="sibTrans" cxnId="{DC8A5A31-1645-42F8-91DF-A1ABF0C360A2}">
      <dgm:prSet/>
      <dgm:spPr/>
      <dgm:t>
        <a:bodyPr/>
        <a:lstStyle/>
        <a:p>
          <a:endParaRPr lang="en-US"/>
        </a:p>
      </dgm:t>
    </dgm:pt>
    <dgm:pt modelId="{7271AA62-4003-4885-B08A-570D42FC5614}">
      <dgm:prSet phldrT="[Text]" custT="1"/>
      <dgm:spPr>
        <a:ln>
          <a:solidFill>
            <a:srgbClr val="8B8D09"/>
          </a:solidFill>
        </a:ln>
      </dgm:spPr>
      <dgm:t>
        <a:bodyPr/>
        <a:lstStyle/>
        <a:p>
          <a:r>
            <a:rPr lang="en-US" sz="1900" dirty="0" smtClean="0">
              <a:solidFill>
                <a:srgbClr val="535349"/>
              </a:solidFill>
            </a:rPr>
            <a:t>Internal evaluation resources</a:t>
          </a:r>
          <a:endParaRPr lang="en-US" sz="1900" dirty="0">
            <a:solidFill>
              <a:srgbClr val="535349"/>
            </a:solidFill>
          </a:endParaRPr>
        </a:p>
      </dgm:t>
    </dgm:pt>
    <dgm:pt modelId="{9E5E15E0-E6C3-4812-8320-63B57D0C9D2E}" type="parTrans" cxnId="{32E50448-AB29-46EC-8E04-0E68A7214A12}">
      <dgm:prSet/>
      <dgm:spPr/>
      <dgm:t>
        <a:bodyPr/>
        <a:lstStyle/>
        <a:p>
          <a:endParaRPr lang="en-US"/>
        </a:p>
      </dgm:t>
    </dgm:pt>
    <dgm:pt modelId="{CF3ED25D-9753-49CE-9865-F194FD5AEEC4}" type="sibTrans" cxnId="{32E50448-AB29-46EC-8E04-0E68A7214A12}">
      <dgm:prSet/>
      <dgm:spPr/>
      <dgm:t>
        <a:bodyPr/>
        <a:lstStyle/>
        <a:p>
          <a:endParaRPr lang="en-US"/>
        </a:p>
      </dgm:t>
    </dgm:pt>
    <dgm:pt modelId="{93CCEE83-E82F-49E9-8B0E-69651E846322}" type="pres">
      <dgm:prSet presAssocID="{5A1DA668-AAD6-4288-B5C2-0FA821FF6A50}" presName="Name0" presStyleCnt="0">
        <dgm:presLayoutVars>
          <dgm:dir/>
          <dgm:animLvl val="lvl"/>
          <dgm:resizeHandles val="exact"/>
        </dgm:presLayoutVars>
      </dgm:prSet>
      <dgm:spPr/>
      <dgm:t>
        <a:bodyPr/>
        <a:lstStyle/>
        <a:p>
          <a:endParaRPr lang="en-US"/>
        </a:p>
      </dgm:t>
    </dgm:pt>
    <dgm:pt modelId="{D8145F05-EDEC-43CB-A566-85C24F011D80}" type="pres">
      <dgm:prSet presAssocID="{5A1DA668-AAD6-4288-B5C2-0FA821FF6A50}" presName="tSp" presStyleCnt="0"/>
      <dgm:spPr/>
    </dgm:pt>
    <dgm:pt modelId="{B9FCA69E-FC23-498F-B7F6-4B426D585FD3}" type="pres">
      <dgm:prSet presAssocID="{5A1DA668-AAD6-4288-B5C2-0FA821FF6A50}" presName="bSp" presStyleCnt="0"/>
      <dgm:spPr/>
    </dgm:pt>
    <dgm:pt modelId="{2A78762B-9A24-41F8-8BE2-79478DA62AA3}" type="pres">
      <dgm:prSet presAssocID="{5A1DA668-AAD6-4288-B5C2-0FA821FF6A50}" presName="process" presStyleCnt="0"/>
      <dgm:spPr/>
    </dgm:pt>
    <dgm:pt modelId="{9A33BEB8-1E26-425C-B9D9-BAC539D8314C}" type="pres">
      <dgm:prSet presAssocID="{13230C5C-7EC4-4F55-B17A-3AEC542B2A63}" presName="composite1" presStyleCnt="0"/>
      <dgm:spPr/>
    </dgm:pt>
    <dgm:pt modelId="{7D7841BA-1C97-4270-828C-18FCCC6AD48B}" type="pres">
      <dgm:prSet presAssocID="{13230C5C-7EC4-4F55-B17A-3AEC542B2A63}" presName="dummyNode1" presStyleLbl="node1" presStyleIdx="0" presStyleCnt="3"/>
      <dgm:spPr/>
    </dgm:pt>
    <dgm:pt modelId="{4E97BAF5-EB68-46F7-BDCB-BBB827375785}" type="pres">
      <dgm:prSet presAssocID="{13230C5C-7EC4-4F55-B17A-3AEC542B2A63}" presName="childNode1" presStyleLbl="bgAcc1" presStyleIdx="0" presStyleCnt="3" custScaleX="110422" custScaleY="138106" custLinFactNeighborX="7099" custLinFactNeighborY="-26017">
        <dgm:presLayoutVars>
          <dgm:bulletEnabled val="1"/>
        </dgm:presLayoutVars>
      </dgm:prSet>
      <dgm:spPr/>
      <dgm:t>
        <a:bodyPr/>
        <a:lstStyle/>
        <a:p>
          <a:endParaRPr lang="en-US"/>
        </a:p>
      </dgm:t>
    </dgm:pt>
    <dgm:pt modelId="{ED5B4EB0-4480-42FF-A6D5-4681B5ACCDB6}" type="pres">
      <dgm:prSet presAssocID="{13230C5C-7EC4-4F55-B17A-3AEC542B2A63}" presName="childNode1tx" presStyleLbl="bgAcc1" presStyleIdx="0" presStyleCnt="3">
        <dgm:presLayoutVars>
          <dgm:bulletEnabled val="1"/>
        </dgm:presLayoutVars>
      </dgm:prSet>
      <dgm:spPr/>
      <dgm:t>
        <a:bodyPr/>
        <a:lstStyle/>
        <a:p>
          <a:endParaRPr lang="en-US"/>
        </a:p>
      </dgm:t>
    </dgm:pt>
    <dgm:pt modelId="{D4C7650D-F09F-4E9F-847C-6181D6E7095A}" type="pres">
      <dgm:prSet presAssocID="{13230C5C-7EC4-4F55-B17A-3AEC542B2A63}" presName="parentNode1" presStyleLbl="node1" presStyleIdx="0" presStyleCnt="3">
        <dgm:presLayoutVars>
          <dgm:chMax val="1"/>
          <dgm:bulletEnabled val="1"/>
        </dgm:presLayoutVars>
      </dgm:prSet>
      <dgm:spPr/>
      <dgm:t>
        <a:bodyPr/>
        <a:lstStyle/>
        <a:p>
          <a:endParaRPr lang="en-US"/>
        </a:p>
      </dgm:t>
    </dgm:pt>
    <dgm:pt modelId="{E44A603B-07E5-4AB0-8B95-9B5F5FEBFF91}" type="pres">
      <dgm:prSet presAssocID="{13230C5C-7EC4-4F55-B17A-3AEC542B2A63}" presName="connSite1" presStyleCnt="0"/>
      <dgm:spPr/>
    </dgm:pt>
    <dgm:pt modelId="{53ACC781-AC51-41BF-AC3B-AB02596A3B5C}" type="pres">
      <dgm:prSet presAssocID="{F089C31A-B211-4870-B868-20B9623196E4}" presName="Name9" presStyleLbl="sibTrans2D1" presStyleIdx="0" presStyleCnt="2"/>
      <dgm:spPr/>
      <dgm:t>
        <a:bodyPr/>
        <a:lstStyle/>
        <a:p>
          <a:endParaRPr lang="en-US"/>
        </a:p>
      </dgm:t>
    </dgm:pt>
    <dgm:pt modelId="{F2F03CEE-D903-4B0B-A06F-4560F48AE87D}" type="pres">
      <dgm:prSet presAssocID="{FEE5CC6A-7287-491B-B3A0-0A3625FA089D}" presName="composite2" presStyleCnt="0"/>
      <dgm:spPr/>
    </dgm:pt>
    <dgm:pt modelId="{BAE308A8-B884-471F-B0F1-5B50E1BBA1BA}" type="pres">
      <dgm:prSet presAssocID="{FEE5CC6A-7287-491B-B3A0-0A3625FA089D}" presName="dummyNode2" presStyleLbl="node1" presStyleIdx="0" presStyleCnt="3"/>
      <dgm:spPr/>
    </dgm:pt>
    <dgm:pt modelId="{53BE2847-2904-43EE-83A3-4A01D713DB33}" type="pres">
      <dgm:prSet presAssocID="{FEE5CC6A-7287-491B-B3A0-0A3625FA089D}" presName="childNode2" presStyleLbl="bgAcc1" presStyleIdx="1" presStyleCnt="3" custScaleY="126162" custLinFactNeighborY="7864">
        <dgm:presLayoutVars>
          <dgm:bulletEnabled val="1"/>
        </dgm:presLayoutVars>
      </dgm:prSet>
      <dgm:spPr/>
      <dgm:t>
        <a:bodyPr/>
        <a:lstStyle/>
        <a:p>
          <a:endParaRPr lang="en-US"/>
        </a:p>
      </dgm:t>
    </dgm:pt>
    <dgm:pt modelId="{74424B58-A18F-4592-AADA-9B7ED5C38C39}" type="pres">
      <dgm:prSet presAssocID="{FEE5CC6A-7287-491B-B3A0-0A3625FA089D}" presName="childNode2tx" presStyleLbl="bgAcc1" presStyleIdx="1" presStyleCnt="3">
        <dgm:presLayoutVars>
          <dgm:bulletEnabled val="1"/>
        </dgm:presLayoutVars>
      </dgm:prSet>
      <dgm:spPr/>
      <dgm:t>
        <a:bodyPr/>
        <a:lstStyle/>
        <a:p>
          <a:endParaRPr lang="en-US"/>
        </a:p>
      </dgm:t>
    </dgm:pt>
    <dgm:pt modelId="{F51E3C61-6B33-4895-886B-CD06E8EC0B79}" type="pres">
      <dgm:prSet presAssocID="{FEE5CC6A-7287-491B-B3A0-0A3625FA089D}" presName="parentNode2" presStyleLbl="node1" presStyleIdx="1" presStyleCnt="3">
        <dgm:presLayoutVars>
          <dgm:chMax val="0"/>
          <dgm:bulletEnabled val="1"/>
        </dgm:presLayoutVars>
      </dgm:prSet>
      <dgm:spPr/>
      <dgm:t>
        <a:bodyPr/>
        <a:lstStyle/>
        <a:p>
          <a:endParaRPr lang="en-US"/>
        </a:p>
      </dgm:t>
    </dgm:pt>
    <dgm:pt modelId="{367A5CC6-3E9C-4DCA-88C5-579D43C9D4BC}" type="pres">
      <dgm:prSet presAssocID="{FEE5CC6A-7287-491B-B3A0-0A3625FA089D}" presName="connSite2" presStyleCnt="0"/>
      <dgm:spPr/>
    </dgm:pt>
    <dgm:pt modelId="{B527D96C-9ADD-4D77-A4BD-8F947B1681C9}" type="pres">
      <dgm:prSet presAssocID="{8DD9F1FD-6AA8-4990-904C-12EE76CC8118}" presName="Name18" presStyleLbl="sibTrans2D1" presStyleIdx="1" presStyleCnt="2"/>
      <dgm:spPr/>
      <dgm:t>
        <a:bodyPr/>
        <a:lstStyle/>
        <a:p>
          <a:endParaRPr lang="en-US"/>
        </a:p>
      </dgm:t>
    </dgm:pt>
    <dgm:pt modelId="{15930F9D-C409-49F4-993F-1C5339AB2763}" type="pres">
      <dgm:prSet presAssocID="{C641D7BA-4C41-4FC4-97FE-6134E6B2B65D}" presName="composite1" presStyleCnt="0"/>
      <dgm:spPr/>
    </dgm:pt>
    <dgm:pt modelId="{AB84D916-B67F-4751-8B1E-E6F4FEDB4652}" type="pres">
      <dgm:prSet presAssocID="{C641D7BA-4C41-4FC4-97FE-6134E6B2B65D}" presName="dummyNode1" presStyleLbl="node1" presStyleIdx="1" presStyleCnt="3"/>
      <dgm:spPr/>
    </dgm:pt>
    <dgm:pt modelId="{62EBE026-A857-4994-A06C-F70503525278}" type="pres">
      <dgm:prSet presAssocID="{C641D7BA-4C41-4FC4-97FE-6134E6B2B65D}" presName="childNode1" presStyleLbl="bgAcc1" presStyleIdx="2" presStyleCnt="3" custScaleY="114997">
        <dgm:presLayoutVars>
          <dgm:bulletEnabled val="1"/>
        </dgm:presLayoutVars>
      </dgm:prSet>
      <dgm:spPr/>
      <dgm:t>
        <a:bodyPr/>
        <a:lstStyle/>
        <a:p>
          <a:endParaRPr lang="en-US"/>
        </a:p>
      </dgm:t>
    </dgm:pt>
    <dgm:pt modelId="{588872E7-747E-40DE-8204-8D60D9B3C448}" type="pres">
      <dgm:prSet presAssocID="{C641D7BA-4C41-4FC4-97FE-6134E6B2B65D}" presName="childNode1tx" presStyleLbl="bgAcc1" presStyleIdx="2" presStyleCnt="3">
        <dgm:presLayoutVars>
          <dgm:bulletEnabled val="1"/>
        </dgm:presLayoutVars>
      </dgm:prSet>
      <dgm:spPr/>
      <dgm:t>
        <a:bodyPr/>
        <a:lstStyle/>
        <a:p>
          <a:endParaRPr lang="en-US"/>
        </a:p>
      </dgm:t>
    </dgm:pt>
    <dgm:pt modelId="{4CC66BB7-81A6-4774-95B6-156BF4F05482}" type="pres">
      <dgm:prSet presAssocID="{C641D7BA-4C41-4FC4-97FE-6134E6B2B65D}" presName="parentNode1" presStyleLbl="node1" presStyleIdx="2" presStyleCnt="3" custLinFactNeighborX="7502" custLinFactNeighborY="24466">
        <dgm:presLayoutVars>
          <dgm:chMax val="1"/>
          <dgm:bulletEnabled val="1"/>
        </dgm:presLayoutVars>
      </dgm:prSet>
      <dgm:spPr/>
      <dgm:t>
        <a:bodyPr/>
        <a:lstStyle/>
        <a:p>
          <a:endParaRPr lang="en-US"/>
        </a:p>
      </dgm:t>
    </dgm:pt>
    <dgm:pt modelId="{32DCD18D-5765-4527-ACC0-E37DA898DA8E}" type="pres">
      <dgm:prSet presAssocID="{C641D7BA-4C41-4FC4-97FE-6134E6B2B65D}" presName="connSite1" presStyleCnt="0"/>
      <dgm:spPr/>
    </dgm:pt>
  </dgm:ptLst>
  <dgm:cxnLst>
    <dgm:cxn modelId="{671D2866-B85F-D945-964B-15467B0B073E}" type="presOf" srcId="{9F391023-6F27-4D73-9416-6E4D83A8CAFF}" destId="{53BE2847-2904-43EE-83A3-4A01D713DB33}" srcOrd="0" destOrd="0" presId="urn:microsoft.com/office/officeart/2005/8/layout/hProcess4"/>
    <dgm:cxn modelId="{901CD207-CE84-4FDD-8420-DAFFE6A82E85}" srcId="{FEE5CC6A-7287-491B-B3A0-0A3625FA089D}" destId="{9F391023-6F27-4D73-9416-6E4D83A8CAFF}" srcOrd="0" destOrd="0" parTransId="{11D87B58-385E-497A-8398-DAAF97BA4E85}" sibTransId="{05C870FC-DCC5-454F-8021-AFB8CC935237}"/>
    <dgm:cxn modelId="{59962A77-102C-4AF5-B616-FAC5F5C31B48}" srcId="{13230C5C-7EC4-4F55-B17A-3AEC542B2A63}" destId="{9343D309-49F3-4B8B-BE01-7631E01F76AF}" srcOrd="1" destOrd="0" parTransId="{627A6A13-E861-4485-8566-1A6B6FA3CEEB}" sibTransId="{B338FCCC-0707-4D73-B147-A1541EAC69F4}"/>
    <dgm:cxn modelId="{6BC7D8FA-B60A-4D41-889C-09795C56F394}" type="presOf" srcId="{8B0E32C0-E0AF-43F3-8E35-4DF397FC5EDC}" destId="{ED5B4EB0-4480-42FF-A6D5-4681B5ACCDB6}" srcOrd="1" destOrd="0" presId="urn:microsoft.com/office/officeart/2005/8/layout/hProcess4"/>
    <dgm:cxn modelId="{D7AE6C80-3BF4-C44B-99EE-3EF22C7E9DAF}" type="presOf" srcId="{7DF12B39-E958-41C7-83FA-03A58DCB4614}" destId="{588872E7-747E-40DE-8204-8D60D9B3C448}" srcOrd="1" destOrd="1" presId="urn:microsoft.com/office/officeart/2005/8/layout/hProcess4"/>
    <dgm:cxn modelId="{E96AF2C8-C5F7-4B0C-A380-99BB50D88487}" srcId="{C641D7BA-4C41-4FC4-97FE-6134E6B2B65D}" destId="{B1DE5EF1-BB38-40FC-80AA-CE6401F14B1A}" srcOrd="0" destOrd="0" parTransId="{E9EAC5D4-02E4-4995-AA8D-E43542929DE1}" sibTransId="{2DA121F6-9F76-4D38-9600-99543E25AB16}"/>
    <dgm:cxn modelId="{D5025DC6-EE0B-0841-8C7B-EF8CF00BA95C}" type="presOf" srcId="{8B0E32C0-E0AF-43F3-8E35-4DF397FC5EDC}" destId="{4E97BAF5-EB68-46F7-BDCB-BBB827375785}" srcOrd="0" destOrd="0" presId="urn:microsoft.com/office/officeart/2005/8/layout/hProcess4"/>
    <dgm:cxn modelId="{97FD1903-367A-1341-811F-C26A37A9BF68}" type="presOf" srcId="{34E4D264-5FD3-4308-98D2-93261AEC45F7}" destId="{ED5B4EB0-4480-42FF-A6D5-4681B5ACCDB6}" srcOrd="1" destOrd="2" presId="urn:microsoft.com/office/officeart/2005/8/layout/hProcess4"/>
    <dgm:cxn modelId="{23D9F2CF-1850-0C48-A389-012DC4B9B9B7}" type="presOf" srcId="{B1DE5EF1-BB38-40FC-80AA-CE6401F14B1A}" destId="{588872E7-747E-40DE-8204-8D60D9B3C448}" srcOrd="1" destOrd="0" presId="urn:microsoft.com/office/officeart/2005/8/layout/hProcess4"/>
    <dgm:cxn modelId="{3BDFAEEA-D1C7-CB4F-8C0E-A25B3338F17C}" type="presOf" srcId="{477366A8-BFAE-4118-9454-0FFAC103BF9E}" destId="{53BE2847-2904-43EE-83A3-4A01D713DB33}" srcOrd="0" destOrd="1" presId="urn:microsoft.com/office/officeart/2005/8/layout/hProcess4"/>
    <dgm:cxn modelId="{B5FC7A87-41C4-B542-8C9F-754C466A27D0}" type="presOf" srcId="{34E4D264-5FD3-4308-98D2-93261AEC45F7}" destId="{4E97BAF5-EB68-46F7-BDCB-BBB827375785}" srcOrd="0" destOrd="2" presId="urn:microsoft.com/office/officeart/2005/8/layout/hProcess4"/>
    <dgm:cxn modelId="{00BF0BFE-63D7-D74D-A3B8-188B1B688CAE}" type="presOf" srcId="{5A1DA668-AAD6-4288-B5C2-0FA821FF6A50}" destId="{93CCEE83-E82F-49E9-8B0E-69651E846322}" srcOrd="0" destOrd="0" presId="urn:microsoft.com/office/officeart/2005/8/layout/hProcess4"/>
    <dgm:cxn modelId="{EC8FEB55-4CFD-8A45-B2A5-7AB91F4025CC}" type="presOf" srcId="{7271AA62-4003-4885-B08A-570D42FC5614}" destId="{4E97BAF5-EB68-46F7-BDCB-BBB827375785}" srcOrd="0" destOrd="3" presId="urn:microsoft.com/office/officeart/2005/8/layout/hProcess4"/>
    <dgm:cxn modelId="{A0784F7D-BF78-8944-9153-ED8C2CD9A027}" type="presOf" srcId="{9F391023-6F27-4D73-9416-6E4D83A8CAFF}" destId="{74424B58-A18F-4592-AADA-9B7ED5C38C39}" srcOrd="1" destOrd="0" presId="urn:microsoft.com/office/officeart/2005/8/layout/hProcess4"/>
    <dgm:cxn modelId="{A2B78536-596B-794C-A82A-D822245B5E54}" type="presOf" srcId="{F089C31A-B211-4870-B868-20B9623196E4}" destId="{53ACC781-AC51-41BF-AC3B-AB02596A3B5C}" srcOrd="0" destOrd="0" presId="urn:microsoft.com/office/officeart/2005/8/layout/hProcess4"/>
    <dgm:cxn modelId="{CFB4BB69-6184-4BC1-A34A-F4217663B088}" srcId="{13230C5C-7EC4-4F55-B17A-3AEC542B2A63}" destId="{8B0E32C0-E0AF-43F3-8E35-4DF397FC5EDC}" srcOrd="0" destOrd="0" parTransId="{D108F29E-2F7F-4F4F-9BE6-D9DCA577100F}" sibTransId="{614F9763-BEFC-4519-8DA6-E5C88AEA6880}"/>
    <dgm:cxn modelId="{AB61D269-407A-C946-A77F-7F717C7078EB}" type="presOf" srcId="{8DD9F1FD-6AA8-4990-904C-12EE76CC8118}" destId="{B527D96C-9ADD-4D77-A4BD-8F947B1681C9}" srcOrd="0" destOrd="0" presId="urn:microsoft.com/office/officeart/2005/8/layout/hProcess4"/>
    <dgm:cxn modelId="{E7250A9B-06F7-6640-8146-708BA3BA8DF5}" type="presOf" srcId="{7271AA62-4003-4885-B08A-570D42FC5614}" destId="{ED5B4EB0-4480-42FF-A6D5-4681B5ACCDB6}" srcOrd="1" destOrd="3" presId="urn:microsoft.com/office/officeart/2005/8/layout/hProcess4"/>
    <dgm:cxn modelId="{9129CA8F-4953-E14B-9A0E-C5A1FA839A15}" type="presOf" srcId="{13230C5C-7EC4-4F55-B17A-3AEC542B2A63}" destId="{D4C7650D-F09F-4E9F-847C-6181D6E7095A}" srcOrd="0" destOrd="0" presId="urn:microsoft.com/office/officeart/2005/8/layout/hProcess4"/>
    <dgm:cxn modelId="{8728BF88-C5E0-45C2-AA03-1983AD310DB8}" srcId="{C641D7BA-4C41-4FC4-97FE-6134E6B2B65D}" destId="{7DF12B39-E958-41C7-83FA-03A58DCB4614}" srcOrd="1" destOrd="0" parTransId="{4800D589-FB64-429B-8B78-3F04DBB05686}" sibTransId="{5BC5E19B-808E-4A59-A627-C33A2720DE97}"/>
    <dgm:cxn modelId="{BA2CB3F4-57D7-408C-A26D-60B55B63F004}" srcId="{5A1DA668-AAD6-4288-B5C2-0FA821FF6A50}" destId="{C641D7BA-4C41-4FC4-97FE-6134E6B2B65D}" srcOrd="2" destOrd="0" parTransId="{C2C60A7F-7EA1-437C-B9CA-A4BBAE75FBE5}" sibTransId="{332308C8-B47F-43F1-B2B9-FFF20C60C36F}"/>
    <dgm:cxn modelId="{3E59A326-417B-1E4C-A061-B09C8DC5E405}" type="presOf" srcId="{C641D7BA-4C41-4FC4-97FE-6134E6B2B65D}" destId="{4CC66BB7-81A6-4774-95B6-156BF4F05482}" srcOrd="0" destOrd="0" presId="urn:microsoft.com/office/officeart/2005/8/layout/hProcess4"/>
    <dgm:cxn modelId="{23D5339B-7A60-7847-988F-964C4F1C4FF6}" type="presOf" srcId="{9343D309-49F3-4B8B-BE01-7631E01F76AF}" destId="{ED5B4EB0-4480-42FF-A6D5-4681B5ACCDB6}" srcOrd="1" destOrd="1" presId="urn:microsoft.com/office/officeart/2005/8/layout/hProcess4"/>
    <dgm:cxn modelId="{D5000031-F8FC-D04E-A8F5-FC6EE2A4BE2E}" type="presOf" srcId="{FEE5CC6A-7287-491B-B3A0-0A3625FA089D}" destId="{F51E3C61-6B33-4895-886B-CD06E8EC0B79}" srcOrd="0" destOrd="0" presId="urn:microsoft.com/office/officeart/2005/8/layout/hProcess4"/>
    <dgm:cxn modelId="{8F6CD5EF-C7DD-4D4C-87DD-75CE863CFA7E}" type="presOf" srcId="{477366A8-BFAE-4118-9454-0FFAC103BF9E}" destId="{74424B58-A18F-4592-AADA-9B7ED5C38C39}" srcOrd="1" destOrd="1" presId="urn:microsoft.com/office/officeart/2005/8/layout/hProcess4"/>
    <dgm:cxn modelId="{DC8A5A31-1645-42F8-91DF-A1ABF0C360A2}" srcId="{13230C5C-7EC4-4F55-B17A-3AEC542B2A63}" destId="{34E4D264-5FD3-4308-98D2-93261AEC45F7}" srcOrd="2" destOrd="0" parTransId="{4390CFE8-7506-4775-9E16-01B36377BA63}" sibTransId="{11DE53DE-0B7F-49AC-8443-0CE549E90E57}"/>
    <dgm:cxn modelId="{8969EA77-D977-491F-AC2B-020BFF0AACF8}" srcId="{5A1DA668-AAD6-4288-B5C2-0FA821FF6A50}" destId="{13230C5C-7EC4-4F55-B17A-3AEC542B2A63}" srcOrd="0" destOrd="0" parTransId="{4BE835B3-6F0D-4395-ACFC-BF7528796098}" sibTransId="{F089C31A-B211-4870-B868-20B9623196E4}"/>
    <dgm:cxn modelId="{E5BB454D-F1B3-456D-ABB6-81AB1D51809C}" srcId="{5A1DA668-AAD6-4288-B5C2-0FA821FF6A50}" destId="{FEE5CC6A-7287-491B-B3A0-0A3625FA089D}" srcOrd="1" destOrd="0" parTransId="{DF1C9928-C33D-4132-8DDD-70B04884CB80}" sibTransId="{8DD9F1FD-6AA8-4990-904C-12EE76CC8118}"/>
    <dgm:cxn modelId="{FE6E5CD7-9D83-C747-B1F2-C0278A810007}" type="presOf" srcId="{B1DE5EF1-BB38-40FC-80AA-CE6401F14B1A}" destId="{62EBE026-A857-4994-A06C-F70503525278}" srcOrd="0" destOrd="0" presId="urn:microsoft.com/office/officeart/2005/8/layout/hProcess4"/>
    <dgm:cxn modelId="{071790D7-8EA8-E147-A3C6-83B76C5DF521}" type="presOf" srcId="{9343D309-49F3-4B8B-BE01-7631E01F76AF}" destId="{4E97BAF5-EB68-46F7-BDCB-BBB827375785}" srcOrd="0" destOrd="1" presId="urn:microsoft.com/office/officeart/2005/8/layout/hProcess4"/>
    <dgm:cxn modelId="{32E50448-AB29-46EC-8E04-0E68A7214A12}" srcId="{13230C5C-7EC4-4F55-B17A-3AEC542B2A63}" destId="{7271AA62-4003-4885-B08A-570D42FC5614}" srcOrd="3" destOrd="0" parTransId="{9E5E15E0-E6C3-4812-8320-63B57D0C9D2E}" sibTransId="{CF3ED25D-9753-49CE-9865-F194FD5AEEC4}"/>
    <dgm:cxn modelId="{C17E315D-6BEE-4266-A97F-B70801FD43CA}" srcId="{FEE5CC6A-7287-491B-B3A0-0A3625FA089D}" destId="{477366A8-BFAE-4118-9454-0FFAC103BF9E}" srcOrd="1" destOrd="0" parTransId="{DB897BB3-689E-4B63-9EF3-9C89D418D4D7}" sibTransId="{C4ED9BDC-602B-4EBF-B603-F9550F3EF2E7}"/>
    <dgm:cxn modelId="{263762A1-9A83-8043-895C-DF042C1DECB2}" type="presOf" srcId="{7DF12B39-E958-41C7-83FA-03A58DCB4614}" destId="{62EBE026-A857-4994-A06C-F70503525278}" srcOrd="0" destOrd="1" presId="urn:microsoft.com/office/officeart/2005/8/layout/hProcess4"/>
    <dgm:cxn modelId="{C0B70F77-0DDE-CC4B-B9E8-CC9D29C9B44A}" type="presParOf" srcId="{93CCEE83-E82F-49E9-8B0E-69651E846322}" destId="{D8145F05-EDEC-43CB-A566-85C24F011D80}" srcOrd="0" destOrd="0" presId="urn:microsoft.com/office/officeart/2005/8/layout/hProcess4"/>
    <dgm:cxn modelId="{F51E92CE-5FDC-3C4D-94C4-6C2806E76500}" type="presParOf" srcId="{93CCEE83-E82F-49E9-8B0E-69651E846322}" destId="{B9FCA69E-FC23-498F-B7F6-4B426D585FD3}" srcOrd="1" destOrd="0" presId="urn:microsoft.com/office/officeart/2005/8/layout/hProcess4"/>
    <dgm:cxn modelId="{ECE80DB3-ED7E-6A4A-AB4B-2D3ED03418E4}" type="presParOf" srcId="{93CCEE83-E82F-49E9-8B0E-69651E846322}" destId="{2A78762B-9A24-41F8-8BE2-79478DA62AA3}" srcOrd="2" destOrd="0" presId="urn:microsoft.com/office/officeart/2005/8/layout/hProcess4"/>
    <dgm:cxn modelId="{7E837976-D1F8-BD48-9610-8D6292C0BE9E}" type="presParOf" srcId="{2A78762B-9A24-41F8-8BE2-79478DA62AA3}" destId="{9A33BEB8-1E26-425C-B9D9-BAC539D8314C}" srcOrd="0" destOrd="0" presId="urn:microsoft.com/office/officeart/2005/8/layout/hProcess4"/>
    <dgm:cxn modelId="{096CC3D3-0C4B-DD4C-B7F9-22FA337466EB}" type="presParOf" srcId="{9A33BEB8-1E26-425C-B9D9-BAC539D8314C}" destId="{7D7841BA-1C97-4270-828C-18FCCC6AD48B}" srcOrd="0" destOrd="0" presId="urn:microsoft.com/office/officeart/2005/8/layout/hProcess4"/>
    <dgm:cxn modelId="{8DAED663-0145-CB44-89E8-AE029DA4B62C}" type="presParOf" srcId="{9A33BEB8-1E26-425C-B9D9-BAC539D8314C}" destId="{4E97BAF5-EB68-46F7-BDCB-BBB827375785}" srcOrd="1" destOrd="0" presId="urn:microsoft.com/office/officeart/2005/8/layout/hProcess4"/>
    <dgm:cxn modelId="{56E9AB6F-97D6-6E43-BAA4-04757E67F1D3}" type="presParOf" srcId="{9A33BEB8-1E26-425C-B9D9-BAC539D8314C}" destId="{ED5B4EB0-4480-42FF-A6D5-4681B5ACCDB6}" srcOrd="2" destOrd="0" presId="urn:microsoft.com/office/officeart/2005/8/layout/hProcess4"/>
    <dgm:cxn modelId="{C4CFAD8B-52C1-AF4D-B7E0-65A877C942F3}" type="presParOf" srcId="{9A33BEB8-1E26-425C-B9D9-BAC539D8314C}" destId="{D4C7650D-F09F-4E9F-847C-6181D6E7095A}" srcOrd="3" destOrd="0" presId="urn:microsoft.com/office/officeart/2005/8/layout/hProcess4"/>
    <dgm:cxn modelId="{CEE0D9EF-5793-8945-9B7E-C4DDE0D7DDED}" type="presParOf" srcId="{9A33BEB8-1E26-425C-B9D9-BAC539D8314C}" destId="{E44A603B-07E5-4AB0-8B95-9B5F5FEBFF91}" srcOrd="4" destOrd="0" presId="urn:microsoft.com/office/officeart/2005/8/layout/hProcess4"/>
    <dgm:cxn modelId="{1452FDCD-978B-BE46-9DCA-6E250F9AF7C5}" type="presParOf" srcId="{2A78762B-9A24-41F8-8BE2-79478DA62AA3}" destId="{53ACC781-AC51-41BF-AC3B-AB02596A3B5C}" srcOrd="1" destOrd="0" presId="urn:microsoft.com/office/officeart/2005/8/layout/hProcess4"/>
    <dgm:cxn modelId="{EF92CFD7-B201-BB4C-ABDE-FF3F420315F2}" type="presParOf" srcId="{2A78762B-9A24-41F8-8BE2-79478DA62AA3}" destId="{F2F03CEE-D903-4B0B-A06F-4560F48AE87D}" srcOrd="2" destOrd="0" presId="urn:microsoft.com/office/officeart/2005/8/layout/hProcess4"/>
    <dgm:cxn modelId="{E4CC16BB-7306-AD41-98B0-64956024FFFE}" type="presParOf" srcId="{F2F03CEE-D903-4B0B-A06F-4560F48AE87D}" destId="{BAE308A8-B884-471F-B0F1-5B50E1BBA1BA}" srcOrd="0" destOrd="0" presId="urn:microsoft.com/office/officeart/2005/8/layout/hProcess4"/>
    <dgm:cxn modelId="{429A60D8-8433-BF4E-ABFF-F38D18AB4D93}" type="presParOf" srcId="{F2F03CEE-D903-4B0B-A06F-4560F48AE87D}" destId="{53BE2847-2904-43EE-83A3-4A01D713DB33}" srcOrd="1" destOrd="0" presId="urn:microsoft.com/office/officeart/2005/8/layout/hProcess4"/>
    <dgm:cxn modelId="{93E12008-BA41-3346-B262-2D90336AFA71}" type="presParOf" srcId="{F2F03CEE-D903-4B0B-A06F-4560F48AE87D}" destId="{74424B58-A18F-4592-AADA-9B7ED5C38C39}" srcOrd="2" destOrd="0" presId="urn:microsoft.com/office/officeart/2005/8/layout/hProcess4"/>
    <dgm:cxn modelId="{4A2E70BE-0213-5E43-8ADE-2196FCC0709F}" type="presParOf" srcId="{F2F03CEE-D903-4B0B-A06F-4560F48AE87D}" destId="{F51E3C61-6B33-4895-886B-CD06E8EC0B79}" srcOrd="3" destOrd="0" presId="urn:microsoft.com/office/officeart/2005/8/layout/hProcess4"/>
    <dgm:cxn modelId="{4EBA6BA1-B56C-A640-ACC9-61370409AD07}" type="presParOf" srcId="{F2F03CEE-D903-4B0B-A06F-4560F48AE87D}" destId="{367A5CC6-3E9C-4DCA-88C5-579D43C9D4BC}" srcOrd="4" destOrd="0" presId="urn:microsoft.com/office/officeart/2005/8/layout/hProcess4"/>
    <dgm:cxn modelId="{05AF5C3E-E42A-A442-806A-8EF1ACB2DEAF}" type="presParOf" srcId="{2A78762B-9A24-41F8-8BE2-79478DA62AA3}" destId="{B527D96C-9ADD-4D77-A4BD-8F947B1681C9}" srcOrd="3" destOrd="0" presId="urn:microsoft.com/office/officeart/2005/8/layout/hProcess4"/>
    <dgm:cxn modelId="{F6869328-564A-E04B-9FC5-83B9586364A3}" type="presParOf" srcId="{2A78762B-9A24-41F8-8BE2-79478DA62AA3}" destId="{15930F9D-C409-49F4-993F-1C5339AB2763}" srcOrd="4" destOrd="0" presId="urn:microsoft.com/office/officeart/2005/8/layout/hProcess4"/>
    <dgm:cxn modelId="{DC6543F7-FB2B-834D-A2C5-2770F6F1D832}" type="presParOf" srcId="{15930F9D-C409-49F4-993F-1C5339AB2763}" destId="{AB84D916-B67F-4751-8B1E-E6F4FEDB4652}" srcOrd="0" destOrd="0" presId="urn:microsoft.com/office/officeart/2005/8/layout/hProcess4"/>
    <dgm:cxn modelId="{85BEFEB2-DE41-D64F-AA6A-00397C554091}" type="presParOf" srcId="{15930F9D-C409-49F4-993F-1C5339AB2763}" destId="{62EBE026-A857-4994-A06C-F70503525278}" srcOrd="1" destOrd="0" presId="urn:microsoft.com/office/officeart/2005/8/layout/hProcess4"/>
    <dgm:cxn modelId="{69EB4AA3-659D-CE45-8536-2C2008D8D530}" type="presParOf" srcId="{15930F9D-C409-49F4-993F-1C5339AB2763}" destId="{588872E7-747E-40DE-8204-8D60D9B3C448}" srcOrd="2" destOrd="0" presId="urn:microsoft.com/office/officeart/2005/8/layout/hProcess4"/>
    <dgm:cxn modelId="{2C016505-2588-944F-A96D-6A6878FA9A7B}" type="presParOf" srcId="{15930F9D-C409-49F4-993F-1C5339AB2763}" destId="{4CC66BB7-81A6-4774-95B6-156BF4F05482}" srcOrd="3" destOrd="0" presId="urn:microsoft.com/office/officeart/2005/8/layout/hProcess4"/>
    <dgm:cxn modelId="{C1FA01E9-0745-424E-AD1C-17F7167F0C49}" type="presParOf" srcId="{15930F9D-C409-49F4-993F-1C5339AB2763}" destId="{32DCD18D-5765-4527-ACC0-E37DA898DA8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9D872-0DFF-4B88-BCD1-CD4AC4A83638}" type="doc">
      <dgm:prSet loTypeId="urn:microsoft.com/office/officeart/2005/8/layout/hierarchy4" loCatId="relationship" qsTypeId="urn:microsoft.com/office/officeart/2005/8/quickstyle/simple1" qsCatId="simple" csTypeId="urn:microsoft.com/office/officeart/2005/8/colors/colorful2" csCatId="colorful" phldr="1"/>
      <dgm:spPr/>
      <dgm:t>
        <a:bodyPr/>
        <a:lstStyle/>
        <a:p>
          <a:endParaRPr lang="en-US"/>
        </a:p>
      </dgm:t>
    </dgm:pt>
    <dgm:pt modelId="{5B801762-EAC3-4587-9F6D-C92E7D32188E}">
      <dgm:prSet custT="1"/>
      <dgm:spPr>
        <a:solidFill>
          <a:srgbClr val="8B8D09"/>
        </a:solidFill>
      </dgm:spPr>
      <dgm:t>
        <a:bodyPr/>
        <a:lstStyle/>
        <a:p>
          <a:pPr algn="l" rtl="0"/>
          <a:r>
            <a:rPr lang="en-US" sz="2000" i="1" dirty="0" smtClean="0"/>
            <a:t>Closing the achievement gap</a:t>
          </a:r>
          <a:r>
            <a:rPr lang="en-US" sz="2000" b="1" i="1" u="none" dirty="0" smtClean="0"/>
            <a:t> </a:t>
          </a:r>
          <a:r>
            <a:rPr lang="en-US" sz="2000" i="1" u="none" dirty="0" smtClean="0"/>
            <a:t>between </a:t>
          </a:r>
          <a:r>
            <a:rPr lang="en-US" sz="2000" i="1" dirty="0" smtClean="0"/>
            <a:t>majority and minority students is the civil rights struggle of this generation.  Efforts to reform schools may ultimately succeed in closing the gap, but for today's children, "ultimately" is unacceptable.  SEO will close the achievement gap today—for 600 students in New York City and San Francisco this year. We will grow this number by 150 students annually.</a:t>
          </a:r>
          <a:endParaRPr lang="en-US" sz="2000" dirty="0"/>
        </a:p>
      </dgm:t>
    </dgm:pt>
    <dgm:pt modelId="{BD0F0200-5B14-4E17-891D-4CB1220B342C}" type="parTrans" cxnId="{4DDB9C7B-8657-4433-8737-9E9236D22DD6}">
      <dgm:prSet/>
      <dgm:spPr/>
      <dgm:t>
        <a:bodyPr/>
        <a:lstStyle/>
        <a:p>
          <a:endParaRPr lang="en-US"/>
        </a:p>
      </dgm:t>
    </dgm:pt>
    <dgm:pt modelId="{D105FC2A-42A9-45A9-858C-22259C267AE3}" type="sibTrans" cxnId="{4DDB9C7B-8657-4433-8737-9E9236D22DD6}">
      <dgm:prSet/>
      <dgm:spPr/>
      <dgm:t>
        <a:bodyPr/>
        <a:lstStyle/>
        <a:p>
          <a:endParaRPr lang="en-US"/>
        </a:p>
      </dgm:t>
    </dgm:pt>
    <dgm:pt modelId="{D18F53D2-0465-42EB-870F-94F2E0C79D8F}">
      <dgm:prSet/>
      <dgm:spPr>
        <a:solidFill>
          <a:srgbClr val="DF7A26"/>
        </a:solidFill>
      </dgm:spPr>
      <dgm:t>
        <a:bodyPr/>
        <a:lstStyle/>
        <a:p>
          <a:pPr rtl="0"/>
          <a:r>
            <a:rPr lang="en-US" dirty="0" smtClean="0"/>
            <a:t>What</a:t>
          </a:r>
          <a:endParaRPr lang="en-US" dirty="0"/>
        </a:p>
      </dgm:t>
    </dgm:pt>
    <dgm:pt modelId="{4FFDEDE2-E095-4112-952D-2090799FAA5A}" type="parTrans" cxnId="{0E9BBE4F-129A-44F9-B125-8B0BF21D25D0}">
      <dgm:prSet/>
      <dgm:spPr/>
      <dgm:t>
        <a:bodyPr/>
        <a:lstStyle/>
        <a:p>
          <a:endParaRPr lang="en-US"/>
        </a:p>
      </dgm:t>
    </dgm:pt>
    <dgm:pt modelId="{F5182A15-1ADF-41ED-B991-E4A422ED5A7D}" type="sibTrans" cxnId="{0E9BBE4F-129A-44F9-B125-8B0BF21D25D0}">
      <dgm:prSet/>
      <dgm:spPr/>
      <dgm:t>
        <a:bodyPr/>
        <a:lstStyle/>
        <a:p>
          <a:endParaRPr lang="en-US"/>
        </a:p>
      </dgm:t>
    </dgm:pt>
    <dgm:pt modelId="{7A78F046-0F88-42EC-811C-6D4BA9FD9A38}">
      <dgm:prSet/>
      <dgm:spPr>
        <a:solidFill>
          <a:srgbClr val="DF7A26"/>
        </a:solidFill>
      </dgm:spPr>
      <dgm:t>
        <a:bodyPr/>
        <a:lstStyle/>
        <a:p>
          <a:pPr rtl="0"/>
          <a:r>
            <a:rPr lang="en-US" dirty="0" smtClean="0"/>
            <a:t>How Much</a:t>
          </a:r>
          <a:endParaRPr lang="en-US" dirty="0"/>
        </a:p>
      </dgm:t>
    </dgm:pt>
    <dgm:pt modelId="{7ED3C0CE-50FE-42E4-BF4F-17959700AC8B}" type="parTrans" cxnId="{6634384D-3AF8-426B-A1EF-1B2C3202A269}">
      <dgm:prSet/>
      <dgm:spPr/>
      <dgm:t>
        <a:bodyPr/>
        <a:lstStyle/>
        <a:p>
          <a:endParaRPr lang="en-US"/>
        </a:p>
      </dgm:t>
    </dgm:pt>
    <dgm:pt modelId="{F7624656-F0B5-498F-989A-DCFCB0981616}" type="sibTrans" cxnId="{6634384D-3AF8-426B-A1EF-1B2C3202A269}">
      <dgm:prSet/>
      <dgm:spPr/>
      <dgm:t>
        <a:bodyPr/>
        <a:lstStyle/>
        <a:p>
          <a:endParaRPr lang="en-US"/>
        </a:p>
      </dgm:t>
    </dgm:pt>
    <dgm:pt modelId="{754BE5F8-68A2-4C8F-84F9-3751F2306CDC}">
      <dgm:prSet/>
      <dgm:spPr>
        <a:solidFill>
          <a:srgbClr val="DF7A26"/>
        </a:solidFill>
      </dgm:spPr>
      <dgm:t>
        <a:bodyPr/>
        <a:lstStyle/>
        <a:p>
          <a:pPr rtl="0"/>
          <a:r>
            <a:rPr lang="en-US" dirty="0" smtClean="0"/>
            <a:t>For Whom</a:t>
          </a:r>
          <a:endParaRPr lang="en-US" dirty="0"/>
        </a:p>
      </dgm:t>
    </dgm:pt>
    <dgm:pt modelId="{7F323FF5-C5A1-433F-8B24-F4173B8F2883}" type="parTrans" cxnId="{C66A26A0-2ADF-42C5-BAF5-FF151A3E6182}">
      <dgm:prSet/>
      <dgm:spPr/>
      <dgm:t>
        <a:bodyPr/>
        <a:lstStyle/>
        <a:p>
          <a:endParaRPr lang="en-US"/>
        </a:p>
      </dgm:t>
    </dgm:pt>
    <dgm:pt modelId="{D66777AC-91A9-4E6D-992B-C7D992E24E0E}" type="sibTrans" cxnId="{C66A26A0-2ADF-42C5-BAF5-FF151A3E6182}">
      <dgm:prSet/>
      <dgm:spPr/>
      <dgm:t>
        <a:bodyPr/>
        <a:lstStyle/>
        <a:p>
          <a:endParaRPr lang="en-US"/>
        </a:p>
      </dgm:t>
    </dgm:pt>
    <dgm:pt modelId="{E1985714-81ED-4C03-A34D-4C40A9BB55E1}">
      <dgm:prSet/>
      <dgm:spPr>
        <a:solidFill>
          <a:srgbClr val="DF7A26"/>
        </a:solidFill>
      </dgm:spPr>
      <dgm:t>
        <a:bodyPr/>
        <a:lstStyle/>
        <a:p>
          <a:pPr rtl="0"/>
          <a:r>
            <a:rPr lang="en-US" dirty="0" smtClean="0"/>
            <a:t>By When</a:t>
          </a:r>
          <a:endParaRPr lang="en-US" dirty="0"/>
        </a:p>
      </dgm:t>
    </dgm:pt>
    <dgm:pt modelId="{BDF7F041-9FA8-48E1-97CF-562C98A3D5F8}" type="parTrans" cxnId="{B5AA791F-58D0-42CF-89D4-4629E649A179}">
      <dgm:prSet/>
      <dgm:spPr/>
      <dgm:t>
        <a:bodyPr/>
        <a:lstStyle/>
        <a:p>
          <a:endParaRPr lang="en-US"/>
        </a:p>
      </dgm:t>
    </dgm:pt>
    <dgm:pt modelId="{5A7793E4-44CF-41D5-9450-A30090CA1E94}" type="sibTrans" cxnId="{B5AA791F-58D0-42CF-89D4-4629E649A179}">
      <dgm:prSet/>
      <dgm:spPr/>
      <dgm:t>
        <a:bodyPr/>
        <a:lstStyle/>
        <a:p>
          <a:endParaRPr lang="en-US"/>
        </a:p>
      </dgm:t>
    </dgm:pt>
    <dgm:pt modelId="{D9C4C19A-7A63-4386-AB77-E42A745EAC05}">
      <dgm:prSet/>
      <dgm:spPr/>
      <dgm:t>
        <a:bodyPr/>
        <a:lstStyle/>
        <a:p>
          <a:pPr rtl="0"/>
          <a:r>
            <a:rPr lang="en-US" i="1" dirty="0" smtClean="0"/>
            <a:t>…close the achievement gap …</a:t>
          </a:r>
          <a:endParaRPr lang="en-US" dirty="0"/>
        </a:p>
      </dgm:t>
    </dgm:pt>
    <dgm:pt modelId="{78CC55BB-D211-4477-BD09-86072BBF8629}" type="parTrans" cxnId="{8CB564BD-37DE-49B6-BFEE-C940B67AF267}">
      <dgm:prSet/>
      <dgm:spPr/>
      <dgm:t>
        <a:bodyPr/>
        <a:lstStyle/>
        <a:p>
          <a:endParaRPr lang="en-US"/>
        </a:p>
      </dgm:t>
    </dgm:pt>
    <dgm:pt modelId="{EAD545B2-87DC-4C24-8B3E-8ADA2A427C1B}" type="sibTrans" cxnId="{8CB564BD-37DE-49B6-BFEE-C940B67AF267}">
      <dgm:prSet/>
      <dgm:spPr/>
      <dgm:t>
        <a:bodyPr/>
        <a:lstStyle/>
        <a:p>
          <a:endParaRPr lang="en-US"/>
        </a:p>
      </dgm:t>
    </dgm:pt>
    <dgm:pt modelId="{44B410D1-55E2-4718-9884-7E27F2D94BBA}">
      <dgm:prSet/>
      <dgm:spPr>
        <a:solidFill>
          <a:srgbClr val="00395A"/>
        </a:solidFill>
      </dgm:spPr>
      <dgm:t>
        <a:bodyPr/>
        <a:lstStyle/>
        <a:p>
          <a:pPr rtl="0"/>
          <a:r>
            <a:rPr lang="en-US" dirty="0" smtClean="0"/>
            <a:t>…</a:t>
          </a:r>
          <a:r>
            <a:rPr lang="en-US" i="1" dirty="0" smtClean="0"/>
            <a:t>grow number by 150 students</a:t>
          </a:r>
          <a:endParaRPr lang="en-US" i="1" dirty="0"/>
        </a:p>
      </dgm:t>
    </dgm:pt>
    <dgm:pt modelId="{2AE519D9-9200-40D6-8CE5-57730142197D}" type="parTrans" cxnId="{23499B97-7E33-4639-90B3-074D098E0545}">
      <dgm:prSet/>
      <dgm:spPr/>
      <dgm:t>
        <a:bodyPr/>
        <a:lstStyle/>
        <a:p>
          <a:endParaRPr lang="en-US"/>
        </a:p>
      </dgm:t>
    </dgm:pt>
    <dgm:pt modelId="{25CF0955-664A-4929-B21D-E019BEE459A9}" type="sibTrans" cxnId="{23499B97-7E33-4639-90B3-074D098E0545}">
      <dgm:prSet/>
      <dgm:spPr/>
      <dgm:t>
        <a:bodyPr/>
        <a:lstStyle/>
        <a:p>
          <a:endParaRPr lang="en-US"/>
        </a:p>
      </dgm:t>
    </dgm:pt>
    <dgm:pt modelId="{9739C798-57F7-4729-9C28-C0F9DFB94DBA}">
      <dgm:prSet/>
      <dgm:spPr/>
      <dgm:t>
        <a:bodyPr/>
        <a:lstStyle/>
        <a:p>
          <a:pPr rtl="0"/>
          <a:r>
            <a:rPr lang="en-US" i="1" dirty="0" smtClean="0"/>
            <a:t>students in New York City and San Francisco</a:t>
          </a:r>
          <a:endParaRPr lang="en-US" dirty="0"/>
        </a:p>
      </dgm:t>
    </dgm:pt>
    <dgm:pt modelId="{3482345A-E211-4AA7-B7C3-D70DFF75C3E7}" type="parTrans" cxnId="{CC7B4499-EB0F-472C-96C4-F1CC242DD6F5}">
      <dgm:prSet/>
      <dgm:spPr/>
      <dgm:t>
        <a:bodyPr/>
        <a:lstStyle/>
        <a:p>
          <a:endParaRPr lang="en-US"/>
        </a:p>
      </dgm:t>
    </dgm:pt>
    <dgm:pt modelId="{4503901E-84DE-406D-83A2-EDB05F1A9522}" type="sibTrans" cxnId="{CC7B4499-EB0F-472C-96C4-F1CC242DD6F5}">
      <dgm:prSet/>
      <dgm:spPr/>
      <dgm:t>
        <a:bodyPr/>
        <a:lstStyle/>
        <a:p>
          <a:endParaRPr lang="en-US"/>
        </a:p>
      </dgm:t>
    </dgm:pt>
    <dgm:pt modelId="{D96B4428-73B8-4988-8B18-BFB3D38D0282}">
      <dgm:prSet/>
      <dgm:spPr/>
      <dgm:t>
        <a:bodyPr/>
        <a:lstStyle/>
        <a:p>
          <a:pPr rtl="0"/>
          <a:r>
            <a:rPr lang="en-US" i="1" dirty="0" smtClean="0"/>
            <a:t>this year…</a:t>
          </a:r>
          <a:endParaRPr lang="en-US" dirty="0"/>
        </a:p>
      </dgm:t>
    </dgm:pt>
    <dgm:pt modelId="{1D74B7C7-F121-48D3-8DB4-09032BD76BAC}" type="parTrans" cxnId="{2FF9BB48-748F-450D-97A9-3871DA1EF914}">
      <dgm:prSet/>
      <dgm:spPr/>
      <dgm:t>
        <a:bodyPr/>
        <a:lstStyle/>
        <a:p>
          <a:endParaRPr lang="en-US"/>
        </a:p>
      </dgm:t>
    </dgm:pt>
    <dgm:pt modelId="{1E191BEC-18A0-4FBD-88C6-C4657AC628E6}" type="sibTrans" cxnId="{2FF9BB48-748F-450D-97A9-3871DA1EF914}">
      <dgm:prSet/>
      <dgm:spPr/>
      <dgm:t>
        <a:bodyPr/>
        <a:lstStyle/>
        <a:p>
          <a:endParaRPr lang="en-US"/>
        </a:p>
      </dgm:t>
    </dgm:pt>
    <dgm:pt modelId="{AA8D9DC5-40C8-4DF5-BA6F-56A1F5A53CA7}" type="pres">
      <dgm:prSet presAssocID="{EF19D872-0DFF-4B88-BCD1-CD4AC4A83638}" presName="Name0" presStyleCnt="0">
        <dgm:presLayoutVars>
          <dgm:chPref val="1"/>
          <dgm:dir/>
          <dgm:animOne val="branch"/>
          <dgm:animLvl val="lvl"/>
          <dgm:resizeHandles/>
        </dgm:presLayoutVars>
      </dgm:prSet>
      <dgm:spPr/>
      <dgm:t>
        <a:bodyPr/>
        <a:lstStyle/>
        <a:p>
          <a:endParaRPr lang="en-US"/>
        </a:p>
      </dgm:t>
    </dgm:pt>
    <dgm:pt modelId="{6AB57555-8486-4014-8FB8-8969FE9FB60E}" type="pres">
      <dgm:prSet presAssocID="{5B801762-EAC3-4587-9F6D-C92E7D32188E}" presName="vertOne" presStyleCnt="0"/>
      <dgm:spPr/>
    </dgm:pt>
    <dgm:pt modelId="{1DC97711-9A24-421C-8802-977EB4EB0FC9}" type="pres">
      <dgm:prSet presAssocID="{5B801762-EAC3-4587-9F6D-C92E7D32188E}" presName="txOne" presStyleLbl="node0" presStyleIdx="0" presStyleCnt="1">
        <dgm:presLayoutVars>
          <dgm:chPref val="3"/>
        </dgm:presLayoutVars>
      </dgm:prSet>
      <dgm:spPr/>
      <dgm:t>
        <a:bodyPr/>
        <a:lstStyle/>
        <a:p>
          <a:endParaRPr lang="en-US"/>
        </a:p>
      </dgm:t>
    </dgm:pt>
    <dgm:pt modelId="{048501FF-2246-4418-BCC9-4626A6DA326F}" type="pres">
      <dgm:prSet presAssocID="{5B801762-EAC3-4587-9F6D-C92E7D32188E}" presName="parTransOne" presStyleCnt="0"/>
      <dgm:spPr/>
    </dgm:pt>
    <dgm:pt modelId="{53DF86C1-4439-4AB7-B8CB-271FBFA58397}" type="pres">
      <dgm:prSet presAssocID="{5B801762-EAC3-4587-9F6D-C92E7D32188E}" presName="horzOne" presStyleCnt="0"/>
      <dgm:spPr/>
    </dgm:pt>
    <dgm:pt modelId="{D081EDF2-09DC-4DC5-AC31-467C5D882BB4}" type="pres">
      <dgm:prSet presAssocID="{D18F53D2-0465-42EB-870F-94F2E0C79D8F}" presName="vertTwo" presStyleCnt="0"/>
      <dgm:spPr/>
    </dgm:pt>
    <dgm:pt modelId="{9AF81FA7-D4C5-4381-81D9-548710CB4E1D}" type="pres">
      <dgm:prSet presAssocID="{D18F53D2-0465-42EB-870F-94F2E0C79D8F}" presName="txTwo" presStyleLbl="node2" presStyleIdx="0" presStyleCnt="4" custScaleY="26334">
        <dgm:presLayoutVars>
          <dgm:chPref val="3"/>
        </dgm:presLayoutVars>
      </dgm:prSet>
      <dgm:spPr/>
      <dgm:t>
        <a:bodyPr/>
        <a:lstStyle/>
        <a:p>
          <a:endParaRPr lang="en-US"/>
        </a:p>
      </dgm:t>
    </dgm:pt>
    <dgm:pt modelId="{C2FBD9DD-6BA4-4A6F-BEEC-DC4D176F2C6C}" type="pres">
      <dgm:prSet presAssocID="{D18F53D2-0465-42EB-870F-94F2E0C79D8F}" presName="parTransTwo" presStyleCnt="0"/>
      <dgm:spPr/>
    </dgm:pt>
    <dgm:pt modelId="{B939D7C8-4974-4CF1-8287-A5DF7C18DE0D}" type="pres">
      <dgm:prSet presAssocID="{D18F53D2-0465-42EB-870F-94F2E0C79D8F}" presName="horzTwo" presStyleCnt="0"/>
      <dgm:spPr/>
    </dgm:pt>
    <dgm:pt modelId="{B537C75C-506F-498A-B2B1-1B0F3E88F6BD}" type="pres">
      <dgm:prSet presAssocID="{D9C4C19A-7A63-4386-AB77-E42A745EAC05}" presName="vertThree" presStyleCnt="0"/>
      <dgm:spPr/>
    </dgm:pt>
    <dgm:pt modelId="{34EA47CA-5674-48C9-9716-02A9D48FB728}" type="pres">
      <dgm:prSet presAssocID="{D9C4C19A-7A63-4386-AB77-E42A745EAC05}" presName="txThree" presStyleLbl="node3" presStyleIdx="0" presStyleCnt="4" custScaleX="161051" custScaleY="68302">
        <dgm:presLayoutVars>
          <dgm:chPref val="3"/>
        </dgm:presLayoutVars>
      </dgm:prSet>
      <dgm:spPr/>
      <dgm:t>
        <a:bodyPr/>
        <a:lstStyle/>
        <a:p>
          <a:endParaRPr lang="en-US"/>
        </a:p>
      </dgm:t>
    </dgm:pt>
    <dgm:pt modelId="{14F84AC8-7742-46EB-8B93-D4C0EC22352E}" type="pres">
      <dgm:prSet presAssocID="{D9C4C19A-7A63-4386-AB77-E42A745EAC05}" presName="horzThree" presStyleCnt="0"/>
      <dgm:spPr/>
    </dgm:pt>
    <dgm:pt modelId="{A1D5E043-AADE-441C-AC89-F133B8A443B6}" type="pres">
      <dgm:prSet presAssocID="{F5182A15-1ADF-41ED-B991-E4A422ED5A7D}" presName="sibSpaceTwo" presStyleCnt="0"/>
      <dgm:spPr/>
    </dgm:pt>
    <dgm:pt modelId="{159C1E58-CA17-48AF-BCEC-D9407BBB8442}" type="pres">
      <dgm:prSet presAssocID="{7A78F046-0F88-42EC-811C-6D4BA9FD9A38}" presName="vertTwo" presStyleCnt="0"/>
      <dgm:spPr/>
    </dgm:pt>
    <dgm:pt modelId="{1C16FE8C-305F-4B45-AF60-68672B8C9E9B}" type="pres">
      <dgm:prSet presAssocID="{7A78F046-0F88-42EC-811C-6D4BA9FD9A38}" presName="txTwo" presStyleLbl="node2" presStyleIdx="1" presStyleCnt="4" custScaleY="26334">
        <dgm:presLayoutVars>
          <dgm:chPref val="3"/>
        </dgm:presLayoutVars>
      </dgm:prSet>
      <dgm:spPr/>
      <dgm:t>
        <a:bodyPr/>
        <a:lstStyle/>
        <a:p>
          <a:endParaRPr lang="en-US"/>
        </a:p>
      </dgm:t>
    </dgm:pt>
    <dgm:pt modelId="{37F06A91-1BD9-43FF-8806-7F1DBDB5084B}" type="pres">
      <dgm:prSet presAssocID="{7A78F046-0F88-42EC-811C-6D4BA9FD9A38}" presName="parTransTwo" presStyleCnt="0"/>
      <dgm:spPr/>
    </dgm:pt>
    <dgm:pt modelId="{B14225D6-8ADE-4C9D-AC16-A6AD16513211}" type="pres">
      <dgm:prSet presAssocID="{7A78F046-0F88-42EC-811C-6D4BA9FD9A38}" presName="horzTwo" presStyleCnt="0"/>
      <dgm:spPr/>
    </dgm:pt>
    <dgm:pt modelId="{4A918F32-7F93-40E2-88CF-BEAA4FB2DA3E}" type="pres">
      <dgm:prSet presAssocID="{44B410D1-55E2-4718-9884-7E27F2D94BBA}" presName="vertThree" presStyleCnt="0"/>
      <dgm:spPr/>
    </dgm:pt>
    <dgm:pt modelId="{534A719B-93D5-4251-AC56-0951D8D52EB2}" type="pres">
      <dgm:prSet presAssocID="{44B410D1-55E2-4718-9884-7E27F2D94BBA}" presName="txThree" presStyleLbl="node3" presStyleIdx="1" presStyleCnt="4" custScaleX="161051" custScaleY="68302">
        <dgm:presLayoutVars>
          <dgm:chPref val="3"/>
        </dgm:presLayoutVars>
      </dgm:prSet>
      <dgm:spPr/>
      <dgm:t>
        <a:bodyPr/>
        <a:lstStyle/>
        <a:p>
          <a:endParaRPr lang="en-US"/>
        </a:p>
      </dgm:t>
    </dgm:pt>
    <dgm:pt modelId="{F6398CDF-2AF9-49FA-9645-CA9B28D58353}" type="pres">
      <dgm:prSet presAssocID="{44B410D1-55E2-4718-9884-7E27F2D94BBA}" presName="horzThree" presStyleCnt="0"/>
      <dgm:spPr/>
    </dgm:pt>
    <dgm:pt modelId="{6A79C5AA-756C-4FC2-B5FB-47BD736B5117}" type="pres">
      <dgm:prSet presAssocID="{F7624656-F0B5-498F-989A-DCFCB0981616}" presName="sibSpaceTwo" presStyleCnt="0"/>
      <dgm:spPr/>
    </dgm:pt>
    <dgm:pt modelId="{F165580A-CD1D-45E1-BEE0-8B34CB6BD671}" type="pres">
      <dgm:prSet presAssocID="{754BE5F8-68A2-4C8F-84F9-3751F2306CDC}" presName="vertTwo" presStyleCnt="0"/>
      <dgm:spPr/>
    </dgm:pt>
    <dgm:pt modelId="{CAB916C1-C8C6-404D-9162-68D540ADB79B}" type="pres">
      <dgm:prSet presAssocID="{754BE5F8-68A2-4C8F-84F9-3751F2306CDC}" presName="txTwo" presStyleLbl="node2" presStyleIdx="2" presStyleCnt="4" custScaleY="26334">
        <dgm:presLayoutVars>
          <dgm:chPref val="3"/>
        </dgm:presLayoutVars>
      </dgm:prSet>
      <dgm:spPr/>
      <dgm:t>
        <a:bodyPr/>
        <a:lstStyle/>
        <a:p>
          <a:endParaRPr lang="en-US"/>
        </a:p>
      </dgm:t>
    </dgm:pt>
    <dgm:pt modelId="{6C53163E-4AC5-4F6D-B9F1-AE957BFE277F}" type="pres">
      <dgm:prSet presAssocID="{754BE5F8-68A2-4C8F-84F9-3751F2306CDC}" presName="parTransTwo" presStyleCnt="0"/>
      <dgm:spPr/>
    </dgm:pt>
    <dgm:pt modelId="{F2F1D230-BD24-46C5-8F6E-11CC876BAAE8}" type="pres">
      <dgm:prSet presAssocID="{754BE5F8-68A2-4C8F-84F9-3751F2306CDC}" presName="horzTwo" presStyleCnt="0"/>
      <dgm:spPr/>
    </dgm:pt>
    <dgm:pt modelId="{9BDA2549-31EC-4D8C-B9C7-39FBAB3B7679}" type="pres">
      <dgm:prSet presAssocID="{9739C798-57F7-4729-9C28-C0F9DFB94DBA}" presName="vertThree" presStyleCnt="0"/>
      <dgm:spPr/>
    </dgm:pt>
    <dgm:pt modelId="{5C4D9979-7DBC-4F15-98BB-1E4EF096D552}" type="pres">
      <dgm:prSet presAssocID="{9739C798-57F7-4729-9C28-C0F9DFB94DBA}" presName="txThree" presStyleLbl="node3" presStyleIdx="2" presStyleCnt="4" custScaleX="161051" custScaleY="68302">
        <dgm:presLayoutVars>
          <dgm:chPref val="3"/>
        </dgm:presLayoutVars>
      </dgm:prSet>
      <dgm:spPr/>
      <dgm:t>
        <a:bodyPr/>
        <a:lstStyle/>
        <a:p>
          <a:endParaRPr lang="en-US"/>
        </a:p>
      </dgm:t>
    </dgm:pt>
    <dgm:pt modelId="{C6559E3F-D5E5-435A-8B8C-E0DAE4AEA73B}" type="pres">
      <dgm:prSet presAssocID="{9739C798-57F7-4729-9C28-C0F9DFB94DBA}" presName="horzThree" presStyleCnt="0"/>
      <dgm:spPr/>
    </dgm:pt>
    <dgm:pt modelId="{CDE1ED03-A470-46AF-BA6C-5C42DBA6AA3B}" type="pres">
      <dgm:prSet presAssocID="{D66777AC-91A9-4E6D-992B-C7D992E24E0E}" presName="sibSpaceTwo" presStyleCnt="0"/>
      <dgm:spPr/>
    </dgm:pt>
    <dgm:pt modelId="{0E5A12E2-5E7D-4F20-8418-732D977A97F2}" type="pres">
      <dgm:prSet presAssocID="{E1985714-81ED-4C03-A34D-4C40A9BB55E1}" presName="vertTwo" presStyleCnt="0"/>
      <dgm:spPr/>
    </dgm:pt>
    <dgm:pt modelId="{057C090A-77E1-4BE2-9376-BFB96EF15B31}" type="pres">
      <dgm:prSet presAssocID="{E1985714-81ED-4C03-A34D-4C40A9BB55E1}" presName="txTwo" presStyleLbl="node2" presStyleIdx="3" presStyleCnt="4" custScaleY="26334">
        <dgm:presLayoutVars>
          <dgm:chPref val="3"/>
        </dgm:presLayoutVars>
      </dgm:prSet>
      <dgm:spPr/>
      <dgm:t>
        <a:bodyPr/>
        <a:lstStyle/>
        <a:p>
          <a:endParaRPr lang="en-US"/>
        </a:p>
      </dgm:t>
    </dgm:pt>
    <dgm:pt modelId="{FC6CA678-BC5E-499B-BFB7-CDEB515845A1}" type="pres">
      <dgm:prSet presAssocID="{E1985714-81ED-4C03-A34D-4C40A9BB55E1}" presName="parTransTwo" presStyleCnt="0"/>
      <dgm:spPr/>
    </dgm:pt>
    <dgm:pt modelId="{43376B40-DCC0-4014-8B06-671DB835B445}" type="pres">
      <dgm:prSet presAssocID="{E1985714-81ED-4C03-A34D-4C40A9BB55E1}" presName="horzTwo" presStyleCnt="0"/>
      <dgm:spPr/>
    </dgm:pt>
    <dgm:pt modelId="{690D72C5-720E-4ABA-B4B0-5CFED7E3007B}" type="pres">
      <dgm:prSet presAssocID="{D96B4428-73B8-4988-8B18-BFB3D38D0282}" presName="vertThree" presStyleCnt="0"/>
      <dgm:spPr/>
    </dgm:pt>
    <dgm:pt modelId="{F28107BB-6DB9-4A0A-955B-69E0CF3E6245}" type="pres">
      <dgm:prSet presAssocID="{D96B4428-73B8-4988-8B18-BFB3D38D0282}" presName="txThree" presStyleLbl="node3" presStyleIdx="3" presStyleCnt="4" custScaleX="161051" custScaleY="68302">
        <dgm:presLayoutVars>
          <dgm:chPref val="3"/>
        </dgm:presLayoutVars>
      </dgm:prSet>
      <dgm:spPr/>
      <dgm:t>
        <a:bodyPr/>
        <a:lstStyle/>
        <a:p>
          <a:endParaRPr lang="en-US"/>
        </a:p>
      </dgm:t>
    </dgm:pt>
    <dgm:pt modelId="{67E53E38-6BC3-41BA-BF9B-84DB62EBAA29}" type="pres">
      <dgm:prSet presAssocID="{D96B4428-73B8-4988-8B18-BFB3D38D0282}" presName="horzThree" presStyleCnt="0"/>
      <dgm:spPr/>
    </dgm:pt>
  </dgm:ptLst>
  <dgm:cxnLst>
    <dgm:cxn modelId="{EB478D66-5017-8642-A3F9-285ED02CCA6A}" type="presOf" srcId="{9739C798-57F7-4729-9C28-C0F9DFB94DBA}" destId="{5C4D9979-7DBC-4F15-98BB-1E4EF096D552}" srcOrd="0" destOrd="0" presId="urn:microsoft.com/office/officeart/2005/8/layout/hierarchy4"/>
    <dgm:cxn modelId="{982E547B-2E83-EE44-BACA-302196137EE4}" type="presOf" srcId="{7A78F046-0F88-42EC-811C-6D4BA9FD9A38}" destId="{1C16FE8C-305F-4B45-AF60-68672B8C9E9B}" srcOrd="0" destOrd="0" presId="urn:microsoft.com/office/officeart/2005/8/layout/hierarchy4"/>
    <dgm:cxn modelId="{0185CB88-5D21-8348-B48E-9BFD5CAE7954}" type="presOf" srcId="{D96B4428-73B8-4988-8B18-BFB3D38D0282}" destId="{F28107BB-6DB9-4A0A-955B-69E0CF3E6245}" srcOrd="0" destOrd="0" presId="urn:microsoft.com/office/officeart/2005/8/layout/hierarchy4"/>
    <dgm:cxn modelId="{4DDB9C7B-8657-4433-8737-9E9236D22DD6}" srcId="{EF19D872-0DFF-4B88-BCD1-CD4AC4A83638}" destId="{5B801762-EAC3-4587-9F6D-C92E7D32188E}" srcOrd="0" destOrd="0" parTransId="{BD0F0200-5B14-4E17-891D-4CB1220B342C}" sibTransId="{D105FC2A-42A9-45A9-858C-22259C267AE3}"/>
    <dgm:cxn modelId="{CC7B4499-EB0F-472C-96C4-F1CC242DD6F5}" srcId="{754BE5F8-68A2-4C8F-84F9-3751F2306CDC}" destId="{9739C798-57F7-4729-9C28-C0F9DFB94DBA}" srcOrd="0" destOrd="0" parTransId="{3482345A-E211-4AA7-B7C3-D70DFF75C3E7}" sibTransId="{4503901E-84DE-406D-83A2-EDB05F1A9522}"/>
    <dgm:cxn modelId="{B5AA791F-58D0-42CF-89D4-4629E649A179}" srcId="{5B801762-EAC3-4587-9F6D-C92E7D32188E}" destId="{E1985714-81ED-4C03-A34D-4C40A9BB55E1}" srcOrd="3" destOrd="0" parTransId="{BDF7F041-9FA8-48E1-97CF-562C98A3D5F8}" sibTransId="{5A7793E4-44CF-41D5-9450-A30090CA1E94}"/>
    <dgm:cxn modelId="{5618E4F5-8A8F-9140-B99E-9232185CDD83}" type="presOf" srcId="{5B801762-EAC3-4587-9F6D-C92E7D32188E}" destId="{1DC97711-9A24-421C-8802-977EB4EB0FC9}" srcOrd="0" destOrd="0" presId="urn:microsoft.com/office/officeart/2005/8/layout/hierarchy4"/>
    <dgm:cxn modelId="{2FF9BB48-748F-450D-97A9-3871DA1EF914}" srcId="{E1985714-81ED-4C03-A34D-4C40A9BB55E1}" destId="{D96B4428-73B8-4988-8B18-BFB3D38D0282}" srcOrd="0" destOrd="0" parTransId="{1D74B7C7-F121-48D3-8DB4-09032BD76BAC}" sibTransId="{1E191BEC-18A0-4FBD-88C6-C4657AC628E6}"/>
    <dgm:cxn modelId="{C66A26A0-2ADF-42C5-BAF5-FF151A3E6182}" srcId="{5B801762-EAC3-4587-9F6D-C92E7D32188E}" destId="{754BE5F8-68A2-4C8F-84F9-3751F2306CDC}" srcOrd="2" destOrd="0" parTransId="{7F323FF5-C5A1-433F-8B24-F4173B8F2883}" sibTransId="{D66777AC-91A9-4E6D-992B-C7D992E24E0E}"/>
    <dgm:cxn modelId="{C13ABFD7-A5E4-5D44-8930-F8E4C0255BAF}" type="presOf" srcId="{E1985714-81ED-4C03-A34D-4C40A9BB55E1}" destId="{057C090A-77E1-4BE2-9376-BFB96EF15B31}" srcOrd="0" destOrd="0" presId="urn:microsoft.com/office/officeart/2005/8/layout/hierarchy4"/>
    <dgm:cxn modelId="{0E9BBE4F-129A-44F9-B125-8B0BF21D25D0}" srcId="{5B801762-EAC3-4587-9F6D-C92E7D32188E}" destId="{D18F53D2-0465-42EB-870F-94F2E0C79D8F}" srcOrd="0" destOrd="0" parTransId="{4FFDEDE2-E095-4112-952D-2090799FAA5A}" sibTransId="{F5182A15-1ADF-41ED-B991-E4A422ED5A7D}"/>
    <dgm:cxn modelId="{C702D25E-FAD0-4641-A4C9-B3CA7973CCCA}" type="presOf" srcId="{44B410D1-55E2-4718-9884-7E27F2D94BBA}" destId="{534A719B-93D5-4251-AC56-0951D8D52EB2}" srcOrd="0" destOrd="0" presId="urn:microsoft.com/office/officeart/2005/8/layout/hierarchy4"/>
    <dgm:cxn modelId="{23499B97-7E33-4639-90B3-074D098E0545}" srcId="{7A78F046-0F88-42EC-811C-6D4BA9FD9A38}" destId="{44B410D1-55E2-4718-9884-7E27F2D94BBA}" srcOrd="0" destOrd="0" parTransId="{2AE519D9-9200-40D6-8CE5-57730142197D}" sibTransId="{25CF0955-664A-4929-B21D-E019BEE459A9}"/>
    <dgm:cxn modelId="{000B1A06-6827-8F45-AC74-9C0912140C06}" type="presOf" srcId="{D9C4C19A-7A63-4386-AB77-E42A745EAC05}" destId="{34EA47CA-5674-48C9-9716-02A9D48FB728}" srcOrd="0" destOrd="0" presId="urn:microsoft.com/office/officeart/2005/8/layout/hierarchy4"/>
    <dgm:cxn modelId="{8CB564BD-37DE-49B6-BFEE-C940B67AF267}" srcId="{D18F53D2-0465-42EB-870F-94F2E0C79D8F}" destId="{D9C4C19A-7A63-4386-AB77-E42A745EAC05}" srcOrd="0" destOrd="0" parTransId="{78CC55BB-D211-4477-BD09-86072BBF8629}" sibTransId="{EAD545B2-87DC-4C24-8B3E-8ADA2A427C1B}"/>
    <dgm:cxn modelId="{9F9C396C-AFF0-2C4B-8973-BD4FF5A0BD3A}" type="presOf" srcId="{EF19D872-0DFF-4B88-BCD1-CD4AC4A83638}" destId="{AA8D9DC5-40C8-4DF5-BA6F-56A1F5A53CA7}" srcOrd="0" destOrd="0" presId="urn:microsoft.com/office/officeart/2005/8/layout/hierarchy4"/>
    <dgm:cxn modelId="{8A9BDBB4-42BC-2F4F-9315-07A62C5DD37C}" type="presOf" srcId="{D18F53D2-0465-42EB-870F-94F2E0C79D8F}" destId="{9AF81FA7-D4C5-4381-81D9-548710CB4E1D}" srcOrd="0" destOrd="0" presId="urn:microsoft.com/office/officeart/2005/8/layout/hierarchy4"/>
    <dgm:cxn modelId="{6814228A-7A6C-7648-AB34-CD62AA77FB61}" type="presOf" srcId="{754BE5F8-68A2-4C8F-84F9-3751F2306CDC}" destId="{CAB916C1-C8C6-404D-9162-68D540ADB79B}" srcOrd="0" destOrd="0" presId="urn:microsoft.com/office/officeart/2005/8/layout/hierarchy4"/>
    <dgm:cxn modelId="{6634384D-3AF8-426B-A1EF-1B2C3202A269}" srcId="{5B801762-EAC3-4587-9F6D-C92E7D32188E}" destId="{7A78F046-0F88-42EC-811C-6D4BA9FD9A38}" srcOrd="1" destOrd="0" parTransId="{7ED3C0CE-50FE-42E4-BF4F-17959700AC8B}" sibTransId="{F7624656-F0B5-498F-989A-DCFCB0981616}"/>
    <dgm:cxn modelId="{A80CB4D3-BB0B-FE4C-8A4E-7BD23583E092}" type="presParOf" srcId="{AA8D9DC5-40C8-4DF5-BA6F-56A1F5A53CA7}" destId="{6AB57555-8486-4014-8FB8-8969FE9FB60E}" srcOrd="0" destOrd="0" presId="urn:microsoft.com/office/officeart/2005/8/layout/hierarchy4"/>
    <dgm:cxn modelId="{43CB35B4-1519-7B4A-9EFB-1AE41594829A}" type="presParOf" srcId="{6AB57555-8486-4014-8FB8-8969FE9FB60E}" destId="{1DC97711-9A24-421C-8802-977EB4EB0FC9}" srcOrd="0" destOrd="0" presId="urn:microsoft.com/office/officeart/2005/8/layout/hierarchy4"/>
    <dgm:cxn modelId="{EE94CEBA-B24B-4040-A241-239D47AF41FC}" type="presParOf" srcId="{6AB57555-8486-4014-8FB8-8969FE9FB60E}" destId="{048501FF-2246-4418-BCC9-4626A6DA326F}" srcOrd="1" destOrd="0" presId="urn:microsoft.com/office/officeart/2005/8/layout/hierarchy4"/>
    <dgm:cxn modelId="{F34D2794-90A6-B540-A313-A1E63DFDE0B3}" type="presParOf" srcId="{6AB57555-8486-4014-8FB8-8969FE9FB60E}" destId="{53DF86C1-4439-4AB7-B8CB-271FBFA58397}" srcOrd="2" destOrd="0" presId="urn:microsoft.com/office/officeart/2005/8/layout/hierarchy4"/>
    <dgm:cxn modelId="{A6DE043A-590E-7B46-B513-FC3963E31C56}" type="presParOf" srcId="{53DF86C1-4439-4AB7-B8CB-271FBFA58397}" destId="{D081EDF2-09DC-4DC5-AC31-467C5D882BB4}" srcOrd="0" destOrd="0" presId="urn:microsoft.com/office/officeart/2005/8/layout/hierarchy4"/>
    <dgm:cxn modelId="{59969A06-EC5D-844C-8E5B-59C2E838EE8F}" type="presParOf" srcId="{D081EDF2-09DC-4DC5-AC31-467C5D882BB4}" destId="{9AF81FA7-D4C5-4381-81D9-548710CB4E1D}" srcOrd="0" destOrd="0" presId="urn:microsoft.com/office/officeart/2005/8/layout/hierarchy4"/>
    <dgm:cxn modelId="{9BEC69B9-B366-6145-9594-0B91A01DAE52}" type="presParOf" srcId="{D081EDF2-09DC-4DC5-AC31-467C5D882BB4}" destId="{C2FBD9DD-6BA4-4A6F-BEEC-DC4D176F2C6C}" srcOrd="1" destOrd="0" presId="urn:microsoft.com/office/officeart/2005/8/layout/hierarchy4"/>
    <dgm:cxn modelId="{05382A47-6571-4A45-972D-66F57E23D679}" type="presParOf" srcId="{D081EDF2-09DC-4DC5-AC31-467C5D882BB4}" destId="{B939D7C8-4974-4CF1-8287-A5DF7C18DE0D}" srcOrd="2" destOrd="0" presId="urn:microsoft.com/office/officeart/2005/8/layout/hierarchy4"/>
    <dgm:cxn modelId="{19BB1B1F-205D-F141-AE1A-BF732B64CD35}" type="presParOf" srcId="{B939D7C8-4974-4CF1-8287-A5DF7C18DE0D}" destId="{B537C75C-506F-498A-B2B1-1B0F3E88F6BD}" srcOrd="0" destOrd="0" presId="urn:microsoft.com/office/officeart/2005/8/layout/hierarchy4"/>
    <dgm:cxn modelId="{DA0E2E9B-456C-3E42-AEE0-9354EB461B2B}" type="presParOf" srcId="{B537C75C-506F-498A-B2B1-1B0F3E88F6BD}" destId="{34EA47CA-5674-48C9-9716-02A9D48FB728}" srcOrd="0" destOrd="0" presId="urn:microsoft.com/office/officeart/2005/8/layout/hierarchy4"/>
    <dgm:cxn modelId="{57A55766-13CC-3341-A70B-3F4647F8A377}" type="presParOf" srcId="{B537C75C-506F-498A-B2B1-1B0F3E88F6BD}" destId="{14F84AC8-7742-46EB-8B93-D4C0EC22352E}" srcOrd="1" destOrd="0" presId="urn:microsoft.com/office/officeart/2005/8/layout/hierarchy4"/>
    <dgm:cxn modelId="{7ACD510E-3159-0848-AF08-6D14BFD5661D}" type="presParOf" srcId="{53DF86C1-4439-4AB7-B8CB-271FBFA58397}" destId="{A1D5E043-AADE-441C-AC89-F133B8A443B6}" srcOrd="1" destOrd="0" presId="urn:microsoft.com/office/officeart/2005/8/layout/hierarchy4"/>
    <dgm:cxn modelId="{0343DE17-F70C-9F48-B0EE-F704E0152FDC}" type="presParOf" srcId="{53DF86C1-4439-4AB7-B8CB-271FBFA58397}" destId="{159C1E58-CA17-48AF-BCEC-D9407BBB8442}" srcOrd="2" destOrd="0" presId="urn:microsoft.com/office/officeart/2005/8/layout/hierarchy4"/>
    <dgm:cxn modelId="{4630ED03-278E-0547-93A1-3E837E310B43}" type="presParOf" srcId="{159C1E58-CA17-48AF-BCEC-D9407BBB8442}" destId="{1C16FE8C-305F-4B45-AF60-68672B8C9E9B}" srcOrd="0" destOrd="0" presId="urn:microsoft.com/office/officeart/2005/8/layout/hierarchy4"/>
    <dgm:cxn modelId="{4C78358F-CB9F-A345-995C-67F124D1A4BD}" type="presParOf" srcId="{159C1E58-CA17-48AF-BCEC-D9407BBB8442}" destId="{37F06A91-1BD9-43FF-8806-7F1DBDB5084B}" srcOrd="1" destOrd="0" presId="urn:microsoft.com/office/officeart/2005/8/layout/hierarchy4"/>
    <dgm:cxn modelId="{3F01C209-A47C-1246-A943-CBE0BEF70881}" type="presParOf" srcId="{159C1E58-CA17-48AF-BCEC-D9407BBB8442}" destId="{B14225D6-8ADE-4C9D-AC16-A6AD16513211}" srcOrd="2" destOrd="0" presId="urn:microsoft.com/office/officeart/2005/8/layout/hierarchy4"/>
    <dgm:cxn modelId="{8BF8C43F-EA9A-9144-A69C-A54C73664146}" type="presParOf" srcId="{B14225D6-8ADE-4C9D-AC16-A6AD16513211}" destId="{4A918F32-7F93-40E2-88CF-BEAA4FB2DA3E}" srcOrd="0" destOrd="0" presId="urn:microsoft.com/office/officeart/2005/8/layout/hierarchy4"/>
    <dgm:cxn modelId="{DE98C356-A24F-D84D-B396-A345975FF473}" type="presParOf" srcId="{4A918F32-7F93-40E2-88CF-BEAA4FB2DA3E}" destId="{534A719B-93D5-4251-AC56-0951D8D52EB2}" srcOrd="0" destOrd="0" presId="urn:microsoft.com/office/officeart/2005/8/layout/hierarchy4"/>
    <dgm:cxn modelId="{CEA48389-916F-A14D-A51C-8DA854995ACE}" type="presParOf" srcId="{4A918F32-7F93-40E2-88CF-BEAA4FB2DA3E}" destId="{F6398CDF-2AF9-49FA-9645-CA9B28D58353}" srcOrd="1" destOrd="0" presId="urn:microsoft.com/office/officeart/2005/8/layout/hierarchy4"/>
    <dgm:cxn modelId="{70FFA8AC-960E-F347-A04B-BFC8263A9BEA}" type="presParOf" srcId="{53DF86C1-4439-4AB7-B8CB-271FBFA58397}" destId="{6A79C5AA-756C-4FC2-B5FB-47BD736B5117}" srcOrd="3" destOrd="0" presId="urn:microsoft.com/office/officeart/2005/8/layout/hierarchy4"/>
    <dgm:cxn modelId="{69451776-ABF3-FC49-800D-AFDFCC4E8207}" type="presParOf" srcId="{53DF86C1-4439-4AB7-B8CB-271FBFA58397}" destId="{F165580A-CD1D-45E1-BEE0-8B34CB6BD671}" srcOrd="4" destOrd="0" presId="urn:microsoft.com/office/officeart/2005/8/layout/hierarchy4"/>
    <dgm:cxn modelId="{0346F414-5644-A948-B4A7-0C581E4D6DD2}" type="presParOf" srcId="{F165580A-CD1D-45E1-BEE0-8B34CB6BD671}" destId="{CAB916C1-C8C6-404D-9162-68D540ADB79B}" srcOrd="0" destOrd="0" presId="urn:microsoft.com/office/officeart/2005/8/layout/hierarchy4"/>
    <dgm:cxn modelId="{D002DED8-8F8F-E740-BB31-E18E68D31B6D}" type="presParOf" srcId="{F165580A-CD1D-45E1-BEE0-8B34CB6BD671}" destId="{6C53163E-4AC5-4F6D-B9F1-AE957BFE277F}" srcOrd="1" destOrd="0" presId="urn:microsoft.com/office/officeart/2005/8/layout/hierarchy4"/>
    <dgm:cxn modelId="{E26FA855-1904-C840-ADBF-5BEF3C0F9646}" type="presParOf" srcId="{F165580A-CD1D-45E1-BEE0-8B34CB6BD671}" destId="{F2F1D230-BD24-46C5-8F6E-11CC876BAAE8}" srcOrd="2" destOrd="0" presId="urn:microsoft.com/office/officeart/2005/8/layout/hierarchy4"/>
    <dgm:cxn modelId="{CF63D764-907F-EC4E-9BD5-5437E31A6DAB}" type="presParOf" srcId="{F2F1D230-BD24-46C5-8F6E-11CC876BAAE8}" destId="{9BDA2549-31EC-4D8C-B9C7-39FBAB3B7679}" srcOrd="0" destOrd="0" presId="urn:microsoft.com/office/officeart/2005/8/layout/hierarchy4"/>
    <dgm:cxn modelId="{3CD0CCE9-3158-A64D-858C-7D207BDE69B4}" type="presParOf" srcId="{9BDA2549-31EC-4D8C-B9C7-39FBAB3B7679}" destId="{5C4D9979-7DBC-4F15-98BB-1E4EF096D552}" srcOrd="0" destOrd="0" presId="urn:microsoft.com/office/officeart/2005/8/layout/hierarchy4"/>
    <dgm:cxn modelId="{1DC375D4-2AAE-0C49-A52A-0F644DF8EF17}" type="presParOf" srcId="{9BDA2549-31EC-4D8C-B9C7-39FBAB3B7679}" destId="{C6559E3F-D5E5-435A-8B8C-E0DAE4AEA73B}" srcOrd="1" destOrd="0" presId="urn:microsoft.com/office/officeart/2005/8/layout/hierarchy4"/>
    <dgm:cxn modelId="{7D5F9FD5-F77B-4D49-B81E-A991EAFB8D82}" type="presParOf" srcId="{53DF86C1-4439-4AB7-B8CB-271FBFA58397}" destId="{CDE1ED03-A470-46AF-BA6C-5C42DBA6AA3B}" srcOrd="5" destOrd="0" presId="urn:microsoft.com/office/officeart/2005/8/layout/hierarchy4"/>
    <dgm:cxn modelId="{A3784226-3587-0B44-8119-7C19D6CAD653}" type="presParOf" srcId="{53DF86C1-4439-4AB7-B8CB-271FBFA58397}" destId="{0E5A12E2-5E7D-4F20-8418-732D977A97F2}" srcOrd="6" destOrd="0" presId="urn:microsoft.com/office/officeart/2005/8/layout/hierarchy4"/>
    <dgm:cxn modelId="{5F4F854B-24C3-CA4A-AFAF-3F91F776A04C}" type="presParOf" srcId="{0E5A12E2-5E7D-4F20-8418-732D977A97F2}" destId="{057C090A-77E1-4BE2-9376-BFB96EF15B31}" srcOrd="0" destOrd="0" presId="urn:microsoft.com/office/officeart/2005/8/layout/hierarchy4"/>
    <dgm:cxn modelId="{53BF7ABF-A514-EB44-8969-0E0531E72469}" type="presParOf" srcId="{0E5A12E2-5E7D-4F20-8418-732D977A97F2}" destId="{FC6CA678-BC5E-499B-BFB7-CDEB515845A1}" srcOrd="1" destOrd="0" presId="urn:microsoft.com/office/officeart/2005/8/layout/hierarchy4"/>
    <dgm:cxn modelId="{B6DC53E6-9F24-C247-9EB1-77C2D1427F3E}" type="presParOf" srcId="{0E5A12E2-5E7D-4F20-8418-732D977A97F2}" destId="{43376B40-DCC0-4014-8B06-671DB835B445}" srcOrd="2" destOrd="0" presId="urn:microsoft.com/office/officeart/2005/8/layout/hierarchy4"/>
    <dgm:cxn modelId="{A3419C72-3974-3B48-BED6-FF6368E5CD3C}" type="presParOf" srcId="{43376B40-DCC0-4014-8B06-671DB835B445}" destId="{690D72C5-720E-4ABA-B4B0-5CFED7E3007B}" srcOrd="0" destOrd="0" presId="urn:microsoft.com/office/officeart/2005/8/layout/hierarchy4"/>
    <dgm:cxn modelId="{6BC4FD03-6C9C-634B-8A1E-1F7DE7B9287C}" type="presParOf" srcId="{690D72C5-720E-4ABA-B4B0-5CFED7E3007B}" destId="{F28107BB-6DB9-4A0A-955B-69E0CF3E6245}" srcOrd="0" destOrd="0" presId="urn:microsoft.com/office/officeart/2005/8/layout/hierarchy4"/>
    <dgm:cxn modelId="{22E22348-7113-4A45-B3F0-01CA33388EE0}" type="presParOf" srcId="{690D72C5-720E-4ABA-B4B0-5CFED7E3007B}" destId="{67E53E38-6BC3-41BA-BF9B-84DB62EBAA2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6C584C-12BB-42B4-878A-F037BCF311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9ED014-3E77-4DF6-AD3A-477791D6C05B}">
      <dgm:prSet/>
      <dgm:spPr>
        <a:solidFill>
          <a:srgbClr val="8B8D09"/>
        </a:solidFill>
      </dgm:spPr>
      <dgm:t>
        <a:bodyPr/>
        <a:lstStyle/>
        <a:p>
          <a:pPr rtl="0"/>
          <a:r>
            <a:rPr lang="en-US" dirty="0" smtClean="0"/>
            <a:t>What are the assumptions that underpin your program model? </a:t>
          </a:r>
          <a:endParaRPr lang="en-US" dirty="0"/>
        </a:p>
      </dgm:t>
    </dgm:pt>
    <dgm:pt modelId="{376FDC56-4C76-4467-B2B8-7F669958E2D1}" type="parTrans" cxnId="{6BAAFCA0-025A-4C34-9931-D42EBB26140F}">
      <dgm:prSet/>
      <dgm:spPr/>
      <dgm:t>
        <a:bodyPr/>
        <a:lstStyle/>
        <a:p>
          <a:endParaRPr lang="en-US"/>
        </a:p>
      </dgm:t>
    </dgm:pt>
    <dgm:pt modelId="{080F18C3-AE1F-4B60-9021-69383554319B}" type="sibTrans" cxnId="{6BAAFCA0-025A-4C34-9931-D42EBB26140F}">
      <dgm:prSet/>
      <dgm:spPr/>
      <dgm:t>
        <a:bodyPr/>
        <a:lstStyle/>
        <a:p>
          <a:endParaRPr lang="en-US"/>
        </a:p>
      </dgm:t>
    </dgm:pt>
    <dgm:pt modelId="{BFE54E1D-6DCC-4768-920B-FF1F547860C5}">
      <dgm:prSet/>
      <dgm:spPr>
        <a:solidFill>
          <a:srgbClr val="8B8D09"/>
        </a:solidFill>
      </dgm:spPr>
      <dgm:t>
        <a:bodyPr/>
        <a:lstStyle/>
        <a:p>
          <a:pPr rtl="0"/>
          <a:r>
            <a:rPr lang="en-US" dirty="0" smtClean="0"/>
            <a:t>How are you going to test them? </a:t>
          </a:r>
          <a:endParaRPr lang="en-US" dirty="0"/>
        </a:p>
      </dgm:t>
    </dgm:pt>
    <dgm:pt modelId="{34804F43-EAF7-45C5-8A66-B5B97FDC4F0A}" type="parTrans" cxnId="{384F57E0-D13D-4AE8-919F-CCCF070BC774}">
      <dgm:prSet/>
      <dgm:spPr/>
      <dgm:t>
        <a:bodyPr/>
        <a:lstStyle/>
        <a:p>
          <a:endParaRPr lang="en-US"/>
        </a:p>
      </dgm:t>
    </dgm:pt>
    <dgm:pt modelId="{D60E7770-9391-470B-8130-6FFBA96C05A1}" type="sibTrans" cxnId="{384F57E0-D13D-4AE8-919F-CCCF070BC774}">
      <dgm:prSet/>
      <dgm:spPr/>
      <dgm:t>
        <a:bodyPr/>
        <a:lstStyle/>
        <a:p>
          <a:endParaRPr lang="en-US"/>
        </a:p>
      </dgm:t>
    </dgm:pt>
    <dgm:pt modelId="{DCD1FD74-1DAC-47FB-A8C3-ED377C5BDA68}">
      <dgm:prSet/>
      <dgm:spPr>
        <a:solidFill>
          <a:srgbClr val="8B8D09"/>
        </a:solidFill>
      </dgm:spPr>
      <dgm:t>
        <a:bodyPr/>
        <a:lstStyle/>
        <a:p>
          <a:pPr rtl="0"/>
          <a:r>
            <a:rPr lang="en-US" dirty="0" smtClean="0"/>
            <a:t>How will you change your model based on what you learn from your tests? </a:t>
          </a:r>
          <a:endParaRPr lang="en-US" dirty="0"/>
        </a:p>
      </dgm:t>
    </dgm:pt>
    <dgm:pt modelId="{13818975-AFBE-4082-A78B-2B0BC45DE78F}" type="parTrans" cxnId="{F028C316-238E-4BFC-A4B5-6A6ECB0D284E}">
      <dgm:prSet/>
      <dgm:spPr/>
      <dgm:t>
        <a:bodyPr/>
        <a:lstStyle/>
        <a:p>
          <a:endParaRPr lang="en-US"/>
        </a:p>
      </dgm:t>
    </dgm:pt>
    <dgm:pt modelId="{7DBB0564-654F-4E2A-BEA4-B22A93306061}" type="sibTrans" cxnId="{F028C316-238E-4BFC-A4B5-6A6ECB0D284E}">
      <dgm:prSet/>
      <dgm:spPr/>
      <dgm:t>
        <a:bodyPr/>
        <a:lstStyle/>
        <a:p>
          <a:endParaRPr lang="en-US"/>
        </a:p>
      </dgm:t>
    </dgm:pt>
    <dgm:pt modelId="{35D8F068-F966-4E6D-B7FC-277DC068CB89}" type="pres">
      <dgm:prSet presAssocID="{7D6C584C-12BB-42B4-878A-F037BCF3118C}" presName="linear" presStyleCnt="0">
        <dgm:presLayoutVars>
          <dgm:animLvl val="lvl"/>
          <dgm:resizeHandles val="exact"/>
        </dgm:presLayoutVars>
      </dgm:prSet>
      <dgm:spPr/>
      <dgm:t>
        <a:bodyPr/>
        <a:lstStyle/>
        <a:p>
          <a:endParaRPr lang="en-US"/>
        </a:p>
      </dgm:t>
    </dgm:pt>
    <dgm:pt modelId="{E644E644-1F33-45CC-BB60-1AF6FAE2444E}" type="pres">
      <dgm:prSet presAssocID="{639ED014-3E77-4DF6-AD3A-477791D6C05B}" presName="parentText" presStyleLbl="node1" presStyleIdx="0" presStyleCnt="3">
        <dgm:presLayoutVars>
          <dgm:chMax val="0"/>
          <dgm:bulletEnabled val="1"/>
        </dgm:presLayoutVars>
      </dgm:prSet>
      <dgm:spPr/>
      <dgm:t>
        <a:bodyPr/>
        <a:lstStyle/>
        <a:p>
          <a:endParaRPr lang="en-US"/>
        </a:p>
      </dgm:t>
    </dgm:pt>
    <dgm:pt modelId="{F9B6DB0D-3C18-496A-99E4-5B99E24FF332}" type="pres">
      <dgm:prSet presAssocID="{080F18C3-AE1F-4B60-9021-69383554319B}" presName="spacer" presStyleCnt="0"/>
      <dgm:spPr/>
    </dgm:pt>
    <dgm:pt modelId="{054BD6E5-61AE-48DD-B704-60C3FBE8BBE3}" type="pres">
      <dgm:prSet presAssocID="{BFE54E1D-6DCC-4768-920B-FF1F547860C5}" presName="parentText" presStyleLbl="node1" presStyleIdx="1" presStyleCnt="3">
        <dgm:presLayoutVars>
          <dgm:chMax val="0"/>
          <dgm:bulletEnabled val="1"/>
        </dgm:presLayoutVars>
      </dgm:prSet>
      <dgm:spPr/>
      <dgm:t>
        <a:bodyPr/>
        <a:lstStyle/>
        <a:p>
          <a:endParaRPr lang="en-US"/>
        </a:p>
      </dgm:t>
    </dgm:pt>
    <dgm:pt modelId="{64A44ED2-FF07-4A2C-9D76-C0E57F94A8C2}" type="pres">
      <dgm:prSet presAssocID="{D60E7770-9391-470B-8130-6FFBA96C05A1}" presName="spacer" presStyleCnt="0"/>
      <dgm:spPr/>
    </dgm:pt>
    <dgm:pt modelId="{17C02997-F076-4AF4-817C-DA743D7588F0}" type="pres">
      <dgm:prSet presAssocID="{DCD1FD74-1DAC-47FB-A8C3-ED377C5BDA68}" presName="parentText" presStyleLbl="node1" presStyleIdx="2" presStyleCnt="3">
        <dgm:presLayoutVars>
          <dgm:chMax val="0"/>
          <dgm:bulletEnabled val="1"/>
        </dgm:presLayoutVars>
      </dgm:prSet>
      <dgm:spPr/>
      <dgm:t>
        <a:bodyPr/>
        <a:lstStyle/>
        <a:p>
          <a:endParaRPr lang="en-US"/>
        </a:p>
      </dgm:t>
    </dgm:pt>
  </dgm:ptLst>
  <dgm:cxnLst>
    <dgm:cxn modelId="{F028C316-238E-4BFC-A4B5-6A6ECB0D284E}" srcId="{7D6C584C-12BB-42B4-878A-F037BCF3118C}" destId="{DCD1FD74-1DAC-47FB-A8C3-ED377C5BDA68}" srcOrd="2" destOrd="0" parTransId="{13818975-AFBE-4082-A78B-2B0BC45DE78F}" sibTransId="{7DBB0564-654F-4E2A-BEA4-B22A93306061}"/>
    <dgm:cxn modelId="{6E6883B7-BC3A-7A46-A640-33190B9557AE}" type="presOf" srcId="{DCD1FD74-1DAC-47FB-A8C3-ED377C5BDA68}" destId="{17C02997-F076-4AF4-817C-DA743D7588F0}" srcOrd="0" destOrd="0" presId="urn:microsoft.com/office/officeart/2005/8/layout/vList2"/>
    <dgm:cxn modelId="{6BAAFCA0-025A-4C34-9931-D42EBB26140F}" srcId="{7D6C584C-12BB-42B4-878A-F037BCF3118C}" destId="{639ED014-3E77-4DF6-AD3A-477791D6C05B}" srcOrd="0" destOrd="0" parTransId="{376FDC56-4C76-4467-B2B8-7F669958E2D1}" sibTransId="{080F18C3-AE1F-4B60-9021-69383554319B}"/>
    <dgm:cxn modelId="{384F57E0-D13D-4AE8-919F-CCCF070BC774}" srcId="{7D6C584C-12BB-42B4-878A-F037BCF3118C}" destId="{BFE54E1D-6DCC-4768-920B-FF1F547860C5}" srcOrd="1" destOrd="0" parTransId="{34804F43-EAF7-45C5-8A66-B5B97FDC4F0A}" sibTransId="{D60E7770-9391-470B-8130-6FFBA96C05A1}"/>
    <dgm:cxn modelId="{6962FCB3-102C-704B-B888-9B66D487839E}" type="presOf" srcId="{7D6C584C-12BB-42B4-878A-F037BCF3118C}" destId="{35D8F068-F966-4E6D-B7FC-277DC068CB89}" srcOrd="0" destOrd="0" presId="urn:microsoft.com/office/officeart/2005/8/layout/vList2"/>
    <dgm:cxn modelId="{B7434D1C-7231-A34B-8948-A003B7321326}" type="presOf" srcId="{BFE54E1D-6DCC-4768-920B-FF1F547860C5}" destId="{054BD6E5-61AE-48DD-B704-60C3FBE8BBE3}" srcOrd="0" destOrd="0" presId="urn:microsoft.com/office/officeart/2005/8/layout/vList2"/>
    <dgm:cxn modelId="{9426A064-2F1F-1E48-AB07-80C119977941}" type="presOf" srcId="{639ED014-3E77-4DF6-AD3A-477791D6C05B}" destId="{E644E644-1F33-45CC-BB60-1AF6FAE2444E}" srcOrd="0" destOrd="0" presId="urn:microsoft.com/office/officeart/2005/8/layout/vList2"/>
    <dgm:cxn modelId="{1D6EB40E-FD8D-5549-A36C-F21020446F0E}" type="presParOf" srcId="{35D8F068-F966-4E6D-B7FC-277DC068CB89}" destId="{E644E644-1F33-45CC-BB60-1AF6FAE2444E}" srcOrd="0" destOrd="0" presId="urn:microsoft.com/office/officeart/2005/8/layout/vList2"/>
    <dgm:cxn modelId="{1F34EBC9-D105-3B44-A9B0-786C22C8A1C7}" type="presParOf" srcId="{35D8F068-F966-4E6D-B7FC-277DC068CB89}" destId="{F9B6DB0D-3C18-496A-99E4-5B99E24FF332}" srcOrd="1" destOrd="0" presId="urn:microsoft.com/office/officeart/2005/8/layout/vList2"/>
    <dgm:cxn modelId="{D0AFFD42-82CE-8847-B4E0-EE84D50620A7}" type="presParOf" srcId="{35D8F068-F966-4E6D-B7FC-277DC068CB89}" destId="{054BD6E5-61AE-48DD-B704-60C3FBE8BBE3}" srcOrd="2" destOrd="0" presId="urn:microsoft.com/office/officeart/2005/8/layout/vList2"/>
    <dgm:cxn modelId="{E6A143E3-E8EA-384D-B4E0-8FB8E8EA1AE1}" type="presParOf" srcId="{35D8F068-F966-4E6D-B7FC-277DC068CB89}" destId="{64A44ED2-FF07-4A2C-9D76-C0E57F94A8C2}" srcOrd="3" destOrd="0" presId="urn:microsoft.com/office/officeart/2005/8/layout/vList2"/>
    <dgm:cxn modelId="{BD77E160-635C-2C48-9469-D572CD91E2B9}" type="presParOf" srcId="{35D8F068-F966-4E6D-B7FC-277DC068CB89}" destId="{17C02997-F076-4AF4-817C-DA743D7588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89350-5795-2945-89C7-21CBBDB2B4A4}" type="datetimeFigureOut">
              <a:rPr lang="en-US" smtClean="0"/>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8B523-5249-FF4F-88B4-2EEB462FAE99}" type="slidenum">
              <a:rPr lang="en-US" smtClean="0"/>
              <a:pPr/>
              <a:t>‹#›</a:t>
            </a:fld>
            <a:endParaRPr lang="en-US"/>
          </a:p>
        </p:txBody>
      </p:sp>
    </p:spTree>
    <p:extLst>
      <p:ext uri="{BB962C8B-B14F-4D97-AF65-F5344CB8AC3E}">
        <p14:creationId xmlns:p14="http://schemas.microsoft.com/office/powerpoint/2010/main" val="1113916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7B8B523-5249-FF4F-88B4-2EEB462FAE99}" type="slidenum">
              <a:rPr lang="en-US" smtClean="0"/>
              <a:pPr/>
              <a:t>1</a:t>
            </a:fld>
            <a:endParaRPr lang="en-US"/>
          </a:p>
        </p:txBody>
      </p:sp>
    </p:spTree>
    <p:extLst>
      <p:ext uri="{BB962C8B-B14F-4D97-AF65-F5344CB8AC3E}">
        <p14:creationId xmlns:p14="http://schemas.microsoft.com/office/powerpoint/2010/main" val="340469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17</a:t>
            </a:fld>
            <a:endParaRPr lang="en-US"/>
          </a:p>
        </p:txBody>
      </p:sp>
    </p:spTree>
    <p:extLst>
      <p:ext uri="{BB962C8B-B14F-4D97-AF65-F5344CB8AC3E}">
        <p14:creationId xmlns:p14="http://schemas.microsoft.com/office/powerpoint/2010/main" val="224240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sz="1100" dirty="0"/>
          </a:p>
          <a:p>
            <a:endParaRPr lang="en-US"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19</a:t>
            </a:fld>
            <a:endParaRPr lang="en-US"/>
          </a:p>
        </p:txBody>
      </p:sp>
    </p:spTree>
    <p:extLst>
      <p:ext uri="{BB962C8B-B14F-4D97-AF65-F5344CB8AC3E}">
        <p14:creationId xmlns:p14="http://schemas.microsoft.com/office/powerpoint/2010/main" val="268511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C7F5B-504A-4B5C-AE4C-B0D99DC9D5DC}" type="slidenum">
              <a:rPr lang="en-US" smtClean="0"/>
              <a:pPr/>
              <a:t>21</a:t>
            </a:fld>
            <a:endParaRPr lang="en-US"/>
          </a:p>
        </p:txBody>
      </p:sp>
    </p:spTree>
    <p:extLst>
      <p:ext uri="{BB962C8B-B14F-4D97-AF65-F5344CB8AC3E}">
        <p14:creationId xmlns:p14="http://schemas.microsoft.com/office/powerpoint/2010/main" val="16408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33C7F5B-504A-4B5C-AE4C-B0D99DC9D5DC}" type="slidenum">
              <a:rPr lang="en-US" smtClean="0"/>
              <a:pPr/>
              <a:t>22</a:t>
            </a:fld>
            <a:endParaRPr lang="en-US"/>
          </a:p>
        </p:txBody>
      </p:sp>
    </p:spTree>
    <p:extLst>
      <p:ext uri="{BB962C8B-B14F-4D97-AF65-F5344CB8AC3E}">
        <p14:creationId xmlns:p14="http://schemas.microsoft.com/office/powerpoint/2010/main" val="352875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C7F5B-504A-4B5C-AE4C-B0D99DC9D5DC}" type="slidenum">
              <a:rPr lang="en-US" smtClean="0"/>
              <a:pPr/>
              <a:t>23</a:t>
            </a:fld>
            <a:endParaRPr lang="en-US"/>
          </a:p>
        </p:txBody>
      </p:sp>
    </p:spTree>
    <p:extLst>
      <p:ext uri="{BB962C8B-B14F-4D97-AF65-F5344CB8AC3E}">
        <p14:creationId xmlns:p14="http://schemas.microsoft.com/office/powerpoint/2010/main" val="1458672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C7F5B-504A-4B5C-AE4C-B0D99DC9D5DC}" type="slidenum">
              <a:rPr lang="en-US" smtClean="0"/>
              <a:pPr/>
              <a:t>24</a:t>
            </a:fld>
            <a:endParaRPr lang="en-US"/>
          </a:p>
        </p:txBody>
      </p:sp>
    </p:spTree>
    <p:extLst>
      <p:ext uri="{BB962C8B-B14F-4D97-AF65-F5344CB8AC3E}">
        <p14:creationId xmlns:p14="http://schemas.microsoft.com/office/powerpoint/2010/main" val="353273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25</a:t>
            </a:fld>
            <a:endParaRPr lang="en-US"/>
          </a:p>
        </p:txBody>
      </p:sp>
    </p:spTree>
    <p:extLst>
      <p:ext uri="{BB962C8B-B14F-4D97-AF65-F5344CB8AC3E}">
        <p14:creationId xmlns:p14="http://schemas.microsoft.com/office/powerpoint/2010/main" val="215730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lnSpc>
                <a:spcPct val="105000"/>
              </a:lnSpc>
              <a:spcBef>
                <a:spcPts val="1135"/>
              </a:spcBef>
              <a:defRPr/>
            </a:pPr>
            <a:endParaRPr lang="en-US" sz="1100" dirty="0"/>
          </a:p>
        </p:txBody>
      </p:sp>
      <p:sp>
        <p:nvSpPr>
          <p:cNvPr id="4" name="Slide Number Placeholder 3"/>
          <p:cNvSpPr>
            <a:spLocks noGrp="1"/>
          </p:cNvSpPr>
          <p:nvPr>
            <p:ph type="sldNum" sz="quarter" idx="10"/>
          </p:nvPr>
        </p:nvSpPr>
        <p:spPr/>
        <p:txBody>
          <a:bodyPr/>
          <a:lstStyle/>
          <a:p>
            <a:fld id="{85BEEE03-DE74-460F-86A0-071326B0FE45}" type="slidenum">
              <a:rPr lang="en-US" smtClean="0"/>
              <a:pPr/>
              <a:t>2</a:t>
            </a:fld>
            <a:endParaRPr lang="en-US"/>
          </a:p>
        </p:txBody>
      </p:sp>
    </p:spTree>
    <p:extLst>
      <p:ext uri="{BB962C8B-B14F-4D97-AF65-F5344CB8AC3E}">
        <p14:creationId xmlns:p14="http://schemas.microsoft.com/office/powerpoint/2010/main" val="289917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8B523-5249-FF4F-88B4-2EEB462FAE99}" type="slidenum">
              <a:rPr lang="en-US" smtClean="0"/>
              <a:pPr/>
              <a:t>4</a:t>
            </a:fld>
            <a:endParaRPr lang="en-US"/>
          </a:p>
        </p:txBody>
      </p:sp>
    </p:spTree>
    <p:extLst>
      <p:ext uri="{BB962C8B-B14F-4D97-AF65-F5344CB8AC3E}">
        <p14:creationId xmlns:p14="http://schemas.microsoft.com/office/powerpoint/2010/main" val="294522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hspm.sph.sc.edu</a:t>
            </a:r>
            <a:r>
              <a:rPr lang="en-US" dirty="0" smtClean="0"/>
              <a:t>/COURSES/Econ/Classes/nhe06/</a:t>
            </a:r>
            <a:endParaRPr lang="en-US"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8</a:t>
            </a:fld>
            <a:endParaRPr lang="en-US"/>
          </a:p>
        </p:txBody>
      </p:sp>
    </p:spTree>
    <p:extLst>
      <p:ext uri="{BB962C8B-B14F-4D97-AF65-F5344CB8AC3E}">
        <p14:creationId xmlns:p14="http://schemas.microsoft.com/office/powerpoint/2010/main" val="164562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6" name="Shape 8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434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990E5-D4B7-4738-95AD-5B674AEACD51}" type="slidenum">
              <a:rPr lang="en-US" smtClean="0"/>
              <a:pPr/>
              <a:t>13</a:t>
            </a:fld>
            <a:endParaRPr lang="en-US" dirty="0"/>
          </a:p>
        </p:txBody>
      </p:sp>
    </p:spTree>
    <p:extLst>
      <p:ext uri="{BB962C8B-B14F-4D97-AF65-F5344CB8AC3E}">
        <p14:creationId xmlns:p14="http://schemas.microsoft.com/office/powerpoint/2010/main" val="240844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Edna</a:t>
            </a:r>
            <a:r>
              <a:rPr lang="en-US" baseline="0" dirty="0" smtClean="0"/>
              <a:t> McConnell Clark Foundation: </a:t>
            </a:r>
            <a:r>
              <a:rPr lang="en-US" i="1" baseline="0" dirty="0" smtClean="0"/>
              <a:t>Three Levels of Quality and Effectiveness</a:t>
            </a:r>
            <a:endParaRPr lang="en-US" i="1" dirty="0"/>
          </a:p>
        </p:txBody>
      </p:sp>
      <p:sp>
        <p:nvSpPr>
          <p:cNvPr id="4" name="Slide Number Placeholder 3"/>
          <p:cNvSpPr>
            <a:spLocks noGrp="1"/>
          </p:cNvSpPr>
          <p:nvPr>
            <p:ph type="sldNum" sz="quarter" idx="10"/>
          </p:nvPr>
        </p:nvSpPr>
        <p:spPr/>
        <p:txBody>
          <a:bodyPr/>
          <a:lstStyle/>
          <a:p>
            <a:fld id="{57B8B523-5249-FF4F-88B4-2EEB462FAE99}" type="slidenum">
              <a:rPr lang="en-US" smtClean="0"/>
              <a:pPr/>
              <a:t>14</a:t>
            </a:fld>
            <a:endParaRPr lang="en-US"/>
          </a:p>
        </p:txBody>
      </p:sp>
    </p:spTree>
    <p:extLst>
      <p:ext uri="{BB962C8B-B14F-4D97-AF65-F5344CB8AC3E}">
        <p14:creationId xmlns:p14="http://schemas.microsoft.com/office/powerpoint/2010/main" val="160364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framework we are working from. You’ve seen this before</a:t>
            </a:r>
          </a:p>
          <a:p>
            <a:endParaRPr lang="en-US" baseline="0" dirty="0" smtClean="0"/>
          </a:p>
          <a:p>
            <a:r>
              <a:rPr lang="en-US" dirty="0"/>
              <a:t>The goal of this work is to identify the “best” evidence that exists for each strategy. Best is not meant to imply any value judgement at all. Instead it shows you the state of the field. I can’t emphasize enough that the state of the research in the social sector is immature – meaning there simply are not a lot of interventions that have been studied to the level to get to the well-supported stage of evidence. </a:t>
            </a:r>
          </a:p>
          <a:p>
            <a:endParaRPr lang="en-US" dirty="0"/>
          </a:p>
          <a:p>
            <a:r>
              <a:rPr lang="en-US" dirty="0"/>
              <a:t>In the social sector we operate in a place mostly here (gesture to promising to undetermined). </a:t>
            </a:r>
          </a:p>
          <a:p>
            <a:r>
              <a:rPr lang="en-US" dirty="0"/>
              <a:t>There are no really great estimates about how many RCT level studies have been conducted on social interventions. One I recently read is somewhere between 1000 and 2000. When you compare that to 350,000 therapeutic RCTs that’s not many.  </a:t>
            </a:r>
          </a:p>
          <a:p>
            <a:endParaRPr lang="en-US" dirty="0"/>
          </a:p>
          <a:p>
            <a:r>
              <a:rPr lang="en-US" dirty="0"/>
              <a:t>This mapping is about helping you understand the reality of the evidence in the areas in which you are working. </a:t>
            </a:r>
          </a:p>
          <a:p>
            <a:endParaRPr lang="en-US" dirty="0"/>
          </a:p>
          <a:p>
            <a:r>
              <a:rPr lang="en-US" dirty="0"/>
              <a:t>As </a:t>
            </a:r>
            <a:r>
              <a:rPr lang="en-US" dirty="0" err="1"/>
              <a:t>grantmakers</a:t>
            </a:r>
            <a:r>
              <a:rPr lang="en-US" dirty="0"/>
              <a:t> its important to know what evidence is out there so that you can both use evidence where it does exist AND help develop the evidence base where it is not as strong. </a:t>
            </a:r>
          </a:p>
          <a:p>
            <a:endParaRPr lang="en-US" baseline="0" dirty="0" smtClean="0"/>
          </a:p>
        </p:txBody>
      </p:sp>
      <p:sp>
        <p:nvSpPr>
          <p:cNvPr id="4" name="Slide Number Placeholder 3"/>
          <p:cNvSpPr>
            <a:spLocks noGrp="1"/>
          </p:cNvSpPr>
          <p:nvPr>
            <p:ph type="sldNum" sz="quarter" idx="10"/>
          </p:nvPr>
        </p:nvSpPr>
        <p:spPr/>
        <p:txBody>
          <a:bodyPr/>
          <a:lstStyle/>
          <a:p>
            <a:fld id="{57B8B523-5249-FF4F-88B4-2EEB462FAE99}" type="slidenum">
              <a:rPr lang="en-US" smtClean="0"/>
              <a:pPr/>
              <a:t>15</a:t>
            </a:fld>
            <a:endParaRPr lang="en-US" dirty="0"/>
          </a:p>
        </p:txBody>
      </p:sp>
    </p:spTree>
    <p:extLst>
      <p:ext uri="{BB962C8B-B14F-4D97-AF65-F5344CB8AC3E}">
        <p14:creationId xmlns:p14="http://schemas.microsoft.com/office/powerpoint/2010/main" val="34658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8B523-5249-FF4F-88B4-2EEB462FAE99}" type="slidenum">
              <a:rPr lang="en-US" smtClean="0"/>
              <a:pPr/>
              <a:t>16</a:t>
            </a:fld>
            <a:endParaRPr lang="en-US"/>
          </a:p>
        </p:txBody>
      </p:sp>
    </p:spTree>
    <p:extLst>
      <p:ext uri="{BB962C8B-B14F-4D97-AF65-F5344CB8AC3E}">
        <p14:creationId xmlns:p14="http://schemas.microsoft.com/office/powerpoint/2010/main" val="2409725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38985"/>
            <a:ext cx="7772400" cy="773429"/>
          </a:xfrm>
        </p:spPr>
        <p:txBody>
          <a:bodyPr>
            <a:normAutofit/>
          </a:bodyPr>
          <a:lstStyle>
            <a:lvl1pPr algn="r">
              <a:defRPr sz="3500">
                <a:latin typeface="Rockwell"/>
                <a:cs typeface="Rockwe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63270"/>
            <a:ext cx="7772400" cy="1227331"/>
          </a:xfrm>
        </p:spPr>
        <p:txBody>
          <a:bodyPr>
            <a:normAutofit/>
          </a:bodyPr>
          <a:lstStyle>
            <a:lvl1pPr marL="0" indent="0" algn="r">
              <a:buNone/>
              <a:defRPr sz="2500" cap="all">
                <a:solidFill>
                  <a:srgbClr val="848C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120424_rootcause_logo_trans.png"/>
          <p:cNvPicPr>
            <a:picLocks noChangeAspect="1"/>
          </p:cNvPicPr>
          <p:nvPr userDrawn="1"/>
        </p:nvPicPr>
        <p:blipFill>
          <a:blip r:embed="rId2"/>
          <a:stretch>
            <a:fillRect/>
          </a:stretch>
        </p:blipFill>
        <p:spPr>
          <a:xfrm>
            <a:off x="6172200" y="2214431"/>
            <a:ext cx="2286000" cy="527538"/>
          </a:xfrm>
          <a:prstGeom prst="rect">
            <a:avLst/>
          </a:prstGeom>
        </p:spPr>
      </p:pic>
      <p:pic>
        <p:nvPicPr>
          <p:cNvPr id="4" name="Picture 3" descr="120228_rootcause_webinar_ppt_chapterstar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0" hasCustomPrompt="1"/>
          </p:nvPr>
        </p:nvSpPr>
        <p:spPr>
          <a:xfrm>
            <a:off x="685800" y="6159498"/>
            <a:ext cx="3082925" cy="447675"/>
          </a:xfrm>
        </p:spPr>
        <p:txBody>
          <a:bodyPr>
            <a:normAutofit/>
          </a:bodyPr>
          <a:lstStyle>
            <a:lvl1pPr>
              <a:buFontTx/>
              <a:buNone/>
              <a:defRPr sz="1600" baseline="0">
                <a:solidFill>
                  <a:schemeClr val="bg1"/>
                </a:solidFill>
              </a:defRPr>
            </a:lvl1pPr>
          </a:lstStyle>
          <a:p>
            <a:pPr lvl="0"/>
            <a:r>
              <a:rPr lang="en-US" sz="1600" dirty="0" smtClean="0"/>
              <a:t>April 24, 2012</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dk1"/>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99105" y="305169"/>
            <a:ext cx="8648085" cy="559543"/>
          </a:xfrm>
          <a:prstGeom prst="rect">
            <a:avLst/>
          </a:prstGeom>
          <a:noFill/>
          <a:ln>
            <a:noFill/>
          </a:ln>
        </p:spPr>
        <p:txBody>
          <a:bodyPr lIns="68575" tIns="68575" rIns="68575" bIns="6857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628650" y="1825625"/>
            <a:ext cx="7886700" cy="4351337"/>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40" name="Shape 40"/>
          <p:cNvSpPr txBox="1">
            <a:spLocks noGrp="1"/>
          </p:cNvSpPr>
          <p:nvPr>
            <p:ph type="ftr" idx="11"/>
          </p:nvPr>
        </p:nvSpPr>
        <p:spPr>
          <a:xfrm>
            <a:off x="3028951" y="6356354"/>
            <a:ext cx="3086099" cy="365124"/>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41" name="Shape 41"/>
          <p:cNvSpPr txBox="1">
            <a:spLocks noGrp="1"/>
          </p:cNvSpPr>
          <p:nvPr>
            <p:ph type="sldNum" idx="12"/>
          </p:nvPr>
        </p:nvSpPr>
        <p:spPr>
          <a:xfrm>
            <a:off x="6830973" y="406718"/>
            <a:ext cx="2057399" cy="365124"/>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pic>
        <p:nvPicPr>
          <p:cNvPr id="42" name="Shape 42"/>
          <p:cNvPicPr preferRelativeResize="0"/>
          <p:nvPr/>
        </p:nvPicPr>
        <p:blipFill rotWithShape="1">
          <a:blip r:embed="rId2">
            <a:alphaModFix/>
          </a:blip>
          <a:srcRect l="5641" t="40423" r="11952" b="25101"/>
          <a:stretch/>
        </p:blipFill>
        <p:spPr>
          <a:xfrm>
            <a:off x="176982" y="6311901"/>
            <a:ext cx="1327355" cy="416281"/>
          </a:xfrm>
          <a:prstGeom prst="rect">
            <a:avLst/>
          </a:prstGeom>
          <a:noFill/>
          <a:ln>
            <a:noFill/>
          </a:ln>
        </p:spPr>
      </p:pic>
      <p:sp>
        <p:nvSpPr>
          <p:cNvPr id="43" name="Shape 43"/>
          <p:cNvSpPr/>
          <p:nvPr/>
        </p:nvSpPr>
        <p:spPr>
          <a:xfrm>
            <a:off x="1504338" y="6431345"/>
            <a:ext cx="7342853" cy="182561"/>
          </a:xfrm>
          <a:prstGeom prst="roundRect">
            <a:avLst>
              <a:gd name="adj" fmla="val 16667"/>
            </a:avLst>
          </a:prstGeom>
          <a:solidFill>
            <a:srgbClr val="4F4F52"/>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Arial"/>
              <a:ea typeface="Arial"/>
              <a:cs typeface="Arial"/>
              <a:sym typeface="Arial"/>
            </a:endParaRPr>
          </a:p>
        </p:txBody>
      </p:sp>
      <p:cxnSp>
        <p:nvCxnSpPr>
          <p:cNvPr id="44" name="Shape 44"/>
          <p:cNvCxnSpPr/>
          <p:nvPr/>
        </p:nvCxnSpPr>
        <p:spPr>
          <a:xfrm>
            <a:off x="176983" y="1163536"/>
            <a:ext cx="8670207" cy="0"/>
          </a:xfrm>
          <a:prstGeom prst="straightConnector1">
            <a:avLst/>
          </a:prstGeom>
          <a:noFill/>
          <a:ln w="9525" cap="flat">
            <a:solidFill>
              <a:srgbClr val="4F4F52"/>
            </a:solidFill>
            <a:prstDash val="solid"/>
            <a:miter/>
            <a:headEnd type="none" w="med" len="med"/>
            <a:tailEnd type="none" w="med" len="med"/>
          </a:ln>
        </p:spPr>
      </p:cxnSp>
      <p:sp>
        <p:nvSpPr>
          <p:cNvPr id="45" name="Shape 45"/>
          <p:cNvSpPr txBox="1">
            <a:spLocks noGrp="1"/>
          </p:cNvSpPr>
          <p:nvPr>
            <p:ph type="body" idx="2"/>
          </p:nvPr>
        </p:nvSpPr>
        <p:spPr>
          <a:xfrm>
            <a:off x="208636" y="780609"/>
            <a:ext cx="8670207" cy="466724"/>
          </a:xfrm>
          <a:prstGeom prst="rect">
            <a:avLst/>
          </a:prstGeom>
          <a:noFill/>
          <a:ln>
            <a:noFill/>
          </a:ln>
        </p:spPr>
        <p:txBody>
          <a:bodyPr lIns="68575" tIns="68575" rIns="68575" bIns="68575" anchor="t" anchorCtr="0"/>
          <a:lstStyle>
            <a:lvl1pPr marL="0" indent="0" rtl="0">
              <a:spcBef>
                <a:spcPts val="0"/>
              </a:spcBef>
              <a:buClr>
                <a:schemeClr val="accent6"/>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02080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3C827A-5430-B540-909A-17BCC5A66B3B}"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408E119-9B81-AB41-BD51-B48E525E58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20424_rootcause_planningengagement_template2.jpg"/>
          <p:cNvPicPr>
            <a:picLocks noChangeAspect="1"/>
          </p:cNvPicPr>
          <p:nvPr userDrawn="1"/>
        </p:nvPicPr>
        <p:blipFill>
          <a:blip r:embed="rId14"/>
          <a:stretch>
            <a:fillRect/>
          </a:stretch>
        </p:blipFill>
        <p:spPr>
          <a:xfrm>
            <a:off x="0" y="5862574"/>
            <a:ext cx="9144000" cy="98755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8E119-9B81-AB41-BD51-B48E525E5806}" type="slidenum">
              <a:rPr lang="en-US" smtClean="0"/>
              <a:pPr/>
              <a:t>‹#›</a:t>
            </a:fld>
            <a:endParaRPr lang="en-US"/>
          </a:p>
        </p:txBody>
      </p:sp>
      <p:sp>
        <p:nvSpPr>
          <p:cNvPr id="9" name="TextBox 8"/>
          <p:cNvSpPr txBox="1"/>
          <p:nvPr userDrawn="1"/>
        </p:nvSpPr>
        <p:spPr>
          <a:xfrm>
            <a:off x="457200" y="6475413"/>
            <a:ext cx="1524000" cy="246062"/>
          </a:xfrm>
          <a:prstGeom prst="rect">
            <a:avLst/>
          </a:prstGeom>
          <a:noFill/>
        </p:spPr>
        <p:txBody>
          <a:bodyPr>
            <a:spAutoFit/>
          </a:bodyPr>
          <a:lstStyle/>
          <a:p>
            <a:r>
              <a:rPr lang="en-US" sz="1000" dirty="0">
                <a:solidFill>
                  <a:srgbClr val="7F7F7F"/>
                </a:solidFill>
                <a:cs typeface="Arial" charset="0"/>
              </a:rPr>
              <a:t>© </a:t>
            </a:r>
            <a:r>
              <a:rPr lang="en-US" sz="1000" dirty="0" smtClean="0">
                <a:solidFill>
                  <a:srgbClr val="7F7F7F"/>
                </a:solidFill>
                <a:cs typeface="Arial" charset="0"/>
              </a:rPr>
              <a:t>2015 </a:t>
            </a:r>
            <a:r>
              <a:rPr lang="en-US" sz="1000" dirty="0">
                <a:solidFill>
                  <a:srgbClr val="7F7F7F"/>
                </a:solidFill>
                <a:cs typeface="Arial" charset="0"/>
              </a:rPr>
              <a:t>by Root Cause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4000" kern="1200">
          <a:solidFill>
            <a:srgbClr val="687117"/>
          </a:solidFill>
          <a:latin typeface="+mj-lt"/>
          <a:ea typeface="+mj-ea"/>
          <a:cs typeface="+mj-cs"/>
        </a:defRPr>
      </a:lvl1pPr>
    </p:titleStyle>
    <p:bodyStyle>
      <a:lvl1pPr marL="342900" indent="-342900" algn="l" defTabSz="457200" rtl="0" eaLnBrk="1" latinLnBrk="0" hangingPunct="1">
        <a:spcBef>
          <a:spcPts val="1200"/>
        </a:spcBef>
        <a:buClr>
          <a:srgbClr val="687117"/>
        </a:buClr>
        <a:buSzPct val="80000"/>
        <a:buFont typeface="Lucida Grande"/>
        <a:buChar char="►"/>
        <a:defRPr sz="23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nces.ed.gov/nationsreportcard/ltt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19100" y="4659157"/>
            <a:ext cx="8343900" cy="1227331"/>
          </a:xfrm>
        </p:spPr>
        <p:txBody>
          <a:bodyPr>
            <a:normAutofit/>
          </a:bodyPr>
          <a:lstStyle/>
          <a:p>
            <a:r>
              <a:rPr lang="en-US" sz="3200" i="1" dirty="0" smtClean="0"/>
              <a:t>Performance Measurement Demystified</a:t>
            </a:r>
            <a:endParaRPr lang="en-US" sz="3200" i="1" dirty="0"/>
          </a:p>
        </p:txBody>
      </p:sp>
      <p:pic>
        <p:nvPicPr>
          <p:cNvPr id="4" name="Picture 3" descr="rootcause_logo_3inch_300dpi_rgb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135" y="1809066"/>
            <a:ext cx="3678579" cy="596526"/>
          </a:xfrm>
          <a:prstGeom prst="rect">
            <a:avLst/>
          </a:prstGeom>
        </p:spPr>
      </p:pic>
      <p:sp>
        <p:nvSpPr>
          <p:cNvPr id="8" name="TextBox 7"/>
          <p:cNvSpPr txBox="1"/>
          <p:nvPr/>
        </p:nvSpPr>
        <p:spPr>
          <a:xfrm>
            <a:off x="685800" y="6279444"/>
            <a:ext cx="2658533" cy="369332"/>
          </a:xfrm>
          <a:prstGeom prst="rect">
            <a:avLst/>
          </a:prstGeom>
          <a:noFill/>
        </p:spPr>
        <p:txBody>
          <a:bodyPr wrap="square" rtlCol="0">
            <a:spAutoFit/>
          </a:bodyPr>
          <a:lstStyle/>
          <a:p>
            <a:r>
              <a:rPr lang="en-US" dirty="0" smtClean="0">
                <a:solidFill>
                  <a:schemeClr val="bg1"/>
                </a:solidFill>
              </a:rPr>
              <a:t>October 21, 2015</a:t>
            </a:r>
            <a:endParaRPr lang="en-US" dirty="0">
              <a:solidFill>
                <a:schemeClr val="bg1"/>
              </a:solidFill>
            </a:endParaRPr>
          </a:p>
        </p:txBody>
      </p:sp>
      <p:pic>
        <p:nvPicPr>
          <p:cNvPr id="5" name="Picture 4"/>
          <p:cNvPicPr>
            <a:picLocks noChangeAspect="1"/>
          </p:cNvPicPr>
          <p:nvPr/>
        </p:nvPicPr>
        <p:blipFill>
          <a:blip r:embed="rId4"/>
          <a:stretch>
            <a:fillRect/>
          </a:stretch>
        </p:blipFill>
        <p:spPr>
          <a:xfrm>
            <a:off x="5168900" y="3150043"/>
            <a:ext cx="3835400" cy="1267813"/>
          </a:xfrm>
          <a:prstGeom prst="rect">
            <a:avLst/>
          </a:prstGeom>
        </p:spPr>
      </p:pic>
      <p:pic>
        <p:nvPicPr>
          <p:cNvPr id="7" name="Picture 6" descr="Screenshot 2015-10-07 21.07.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6988" y="3048000"/>
            <a:ext cx="2561912" cy="1280956"/>
          </a:xfrm>
          <a:prstGeom prst="rect">
            <a:avLst/>
          </a:prstGeom>
        </p:spPr>
      </p:pic>
    </p:spTree>
    <p:extLst>
      <p:ext uri="{BB962C8B-B14F-4D97-AF65-F5344CB8AC3E}">
        <p14:creationId xmlns:p14="http://schemas.microsoft.com/office/powerpoint/2010/main" val="204915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8D09"/>
                </a:solidFill>
              </a:rPr>
              <a:t>Black-White Achievement Gap</a:t>
            </a:r>
            <a:endParaRPr lang="en-US" dirty="0">
              <a:solidFill>
                <a:srgbClr val="8B8D09"/>
              </a:solidFill>
            </a:endParaRPr>
          </a:p>
        </p:txBody>
      </p:sp>
      <p:graphicFrame>
        <p:nvGraphicFramePr>
          <p:cNvPr id="7" name="Chart 6"/>
          <p:cNvGraphicFramePr>
            <a:graphicFrameLocks/>
          </p:cNvGraphicFramePr>
          <p:nvPr>
            <p:extLst>
              <p:ext uri="{D42A27DB-BD31-4B8C-83A1-F6EECF244321}">
                <p14:modId xmlns:p14="http://schemas.microsoft.com/office/powerpoint/2010/main" val="4067975735"/>
              </p:ext>
            </p:extLst>
          </p:nvPr>
        </p:nvGraphicFramePr>
        <p:xfrm>
          <a:off x="457200" y="1417638"/>
          <a:ext cx="8229600" cy="4283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88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5486400"/>
          </a:xfrm>
          <a:prstGeom prst="rect">
            <a:avLst/>
          </a:prstGeom>
        </p:spPr>
      </p:pic>
    </p:spTree>
    <p:extLst>
      <p:ext uri="{BB962C8B-B14F-4D97-AF65-F5344CB8AC3E}">
        <p14:creationId xmlns:p14="http://schemas.microsoft.com/office/powerpoint/2010/main" val="1952883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51300" cy="5249862"/>
          </a:xfrm>
        </p:spPr>
        <p:txBody>
          <a:bodyPr>
            <a:noAutofit/>
          </a:bodyPr>
          <a:lstStyle/>
          <a:p>
            <a:r>
              <a:rPr lang="en-US" sz="6000" i="1" dirty="0">
                <a:solidFill>
                  <a:srgbClr val="8B8D09"/>
                </a:solidFill>
              </a:rPr>
              <a:t>W</a:t>
            </a:r>
            <a:r>
              <a:rPr lang="en-US" sz="6000" i="1" dirty="0" smtClean="0">
                <a:solidFill>
                  <a:srgbClr val="8B8D09"/>
                </a:solidFill>
              </a:rPr>
              <a:t>hat </a:t>
            </a:r>
            <a:r>
              <a:rPr lang="en-US" sz="6000" i="1" dirty="0">
                <a:solidFill>
                  <a:srgbClr val="8B8D09"/>
                </a:solidFill>
              </a:rPr>
              <a:t>cannot be measured cannot be </a:t>
            </a:r>
            <a:r>
              <a:rPr lang="en-US" sz="6000" i="1" dirty="0" smtClean="0">
                <a:solidFill>
                  <a:srgbClr val="8B8D09"/>
                </a:solidFill>
              </a:rPr>
              <a:t>improved</a:t>
            </a:r>
            <a:br>
              <a:rPr lang="en-US" sz="6000" i="1" dirty="0" smtClean="0">
                <a:solidFill>
                  <a:srgbClr val="8B8D09"/>
                </a:solidFill>
              </a:rPr>
            </a:br>
            <a:r>
              <a:rPr lang="en-US" dirty="0" smtClean="0">
                <a:solidFill>
                  <a:srgbClr val="8B8D09"/>
                </a:solidFill>
              </a:rPr>
              <a:t>Lord Kelvin</a:t>
            </a:r>
            <a:r>
              <a:rPr lang="en-US" sz="6000" i="1" dirty="0" smtClean="0">
                <a:solidFill>
                  <a:srgbClr val="8B8D09"/>
                </a:solidFill>
              </a:rPr>
              <a:t> </a:t>
            </a:r>
            <a:endParaRPr lang="en-US" sz="6000" i="1" dirty="0">
              <a:solidFill>
                <a:srgbClr val="8B8D09"/>
              </a:solidFill>
            </a:endParaRPr>
          </a:p>
        </p:txBody>
      </p:sp>
      <p:pic>
        <p:nvPicPr>
          <p:cNvPr id="3" name="Picture 2"/>
          <p:cNvPicPr>
            <a:picLocks noChangeAspect="1"/>
          </p:cNvPicPr>
          <p:nvPr/>
        </p:nvPicPr>
        <p:blipFill>
          <a:blip r:embed="rId2"/>
          <a:stretch>
            <a:fillRect/>
          </a:stretch>
        </p:blipFill>
        <p:spPr>
          <a:xfrm>
            <a:off x="4813300" y="914400"/>
            <a:ext cx="3479800" cy="4851400"/>
          </a:xfrm>
          <a:prstGeom prst="rect">
            <a:avLst/>
          </a:prstGeom>
        </p:spPr>
      </p:pic>
    </p:spTree>
    <p:extLst>
      <p:ext uri="{BB962C8B-B14F-4D97-AF65-F5344CB8AC3E}">
        <p14:creationId xmlns:p14="http://schemas.microsoft.com/office/powerpoint/2010/main" val="2857067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27260" y="2362377"/>
            <a:ext cx="2587957" cy="868680"/>
          </a:xfrm>
          <a:prstGeom prst="rect">
            <a:avLst/>
          </a:prstGeom>
          <a:solidFill>
            <a:srgbClr val="DE8A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302966" y="2362379"/>
            <a:ext cx="2587957" cy="868680"/>
          </a:xfrm>
          <a:prstGeom prst="rect">
            <a:avLst/>
          </a:prstGeom>
          <a:solidFill>
            <a:srgbClr val="6C7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8671" y="2362377"/>
            <a:ext cx="2587957" cy="868680"/>
          </a:xfrm>
          <a:prstGeom prst="rect">
            <a:avLst/>
          </a:prstGeom>
          <a:solidFill>
            <a:srgbClr val="6C7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429768" y="786384"/>
            <a:ext cx="8483987" cy="832104"/>
          </a:xfrm>
        </p:spPr>
        <p:txBody>
          <a:bodyPr>
            <a:noAutofit/>
          </a:bodyPr>
          <a:lstStyle/>
          <a:p>
            <a:r>
              <a:rPr lang="en-US" sz="4000" b="1" spc="-50" dirty="0" smtClean="0">
                <a:solidFill>
                  <a:srgbClr val="A4A59C"/>
                </a:solidFill>
                <a:latin typeface="Rockwell" panose="02060603020205020403" pitchFamily="18" charset="0"/>
                <a:ea typeface="Roboto Slab" pitchFamily="2" charset="0"/>
                <a:cs typeface="+mn-cs"/>
              </a:rPr>
              <a:t>high performance </a:t>
            </a:r>
            <a:r>
              <a:rPr lang="en-US" sz="4000" b="1" i="1" spc="-50" dirty="0" smtClean="0">
                <a:solidFill>
                  <a:srgbClr val="A4A59C"/>
                </a:solidFill>
                <a:latin typeface="Rockwell" panose="02060603020205020403" pitchFamily="18" charset="0"/>
                <a:ea typeface="Roboto Slab" pitchFamily="2" charset="0"/>
                <a:cs typeface="+mn-cs"/>
              </a:rPr>
              <a:t>improves lives</a:t>
            </a:r>
            <a:endParaRPr lang="en-US" sz="4800" b="1" spc="-50" dirty="0">
              <a:solidFill>
                <a:srgbClr val="A4A59C"/>
              </a:solidFill>
              <a:latin typeface="Rockwell" panose="02060603020205020403" pitchFamily="18" charset="0"/>
              <a:ea typeface="Roboto Slab" pitchFamily="2" charset="0"/>
              <a:cs typeface="+mn-cs"/>
            </a:endParaRPr>
          </a:p>
        </p:txBody>
      </p:sp>
      <p:sp>
        <p:nvSpPr>
          <p:cNvPr id="5" name="Content Placeholder 4"/>
          <p:cNvSpPr>
            <a:spLocks noGrp="1"/>
          </p:cNvSpPr>
          <p:nvPr>
            <p:ph idx="1"/>
          </p:nvPr>
        </p:nvSpPr>
        <p:spPr>
          <a:xfrm>
            <a:off x="6227260" y="2362378"/>
            <a:ext cx="2587958" cy="3337560"/>
          </a:xfrm>
          <a:ln>
            <a:solidFill>
              <a:srgbClr val="373831"/>
            </a:solidFill>
            <a:prstDash val="sysDash"/>
          </a:ln>
        </p:spPr>
        <p:txBody>
          <a:bodyPr wrap="square">
            <a:spAutoFit/>
          </a:bodyPr>
          <a:lstStyle/>
          <a:p>
            <a:pPr marL="0" indent="0" algn="ctr">
              <a:buNone/>
            </a:pPr>
            <a:r>
              <a:rPr lang="en-US" sz="2600" b="1" dirty="0" smtClean="0">
                <a:solidFill>
                  <a:schemeClr val="bg1"/>
                </a:solidFill>
              </a:rPr>
              <a:t>High </a:t>
            </a:r>
            <a:r>
              <a:rPr lang="en-US" sz="2600" b="1" dirty="0">
                <a:solidFill>
                  <a:schemeClr val="bg1"/>
                </a:solidFill>
              </a:rPr>
              <a:t>Performance</a:t>
            </a:r>
          </a:p>
          <a:p>
            <a:pPr marL="0" indent="0" algn="ctr">
              <a:lnSpc>
                <a:spcPct val="150000"/>
              </a:lnSpc>
              <a:buNone/>
            </a:pPr>
            <a:r>
              <a:rPr lang="en-US" sz="1800" dirty="0"/>
              <a:t>Working more </a:t>
            </a:r>
            <a:r>
              <a:rPr lang="en-US" sz="1800" dirty="0" smtClean="0"/>
              <a:t>effectively</a:t>
            </a:r>
          </a:p>
          <a:p>
            <a:pPr marL="0" indent="0" algn="ctr">
              <a:spcBef>
                <a:spcPts val="600"/>
              </a:spcBef>
              <a:buNone/>
            </a:pPr>
            <a:r>
              <a:rPr lang="en-US" sz="1800" dirty="0" smtClean="0"/>
              <a:t>and </a:t>
            </a:r>
            <a:r>
              <a:rPr lang="en-US" sz="1800" dirty="0"/>
              <a:t>making better progress towards your </a:t>
            </a:r>
            <a:r>
              <a:rPr lang="en-US" sz="1800" dirty="0" smtClean="0"/>
              <a:t>mission </a:t>
            </a:r>
          </a:p>
          <a:p>
            <a:pPr marL="0" indent="0" algn="ctr">
              <a:spcBef>
                <a:spcPts val="600"/>
              </a:spcBef>
              <a:buNone/>
            </a:pPr>
            <a:r>
              <a:rPr lang="en-US" sz="1800" dirty="0" smtClean="0"/>
              <a:t>in </a:t>
            </a:r>
            <a:r>
              <a:rPr lang="en-US" sz="1800" dirty="0"/>
              <a:t>a culture and framework of continuous </a:t>
            </a:r>
            <a:r>
              <a:rPr lang="en-US" sz="1800" dirty="0" smtClean="0"/>
              <a:t>improvement</a:t>
            </a:r>
            <a:endParaRPr lang="en-US" sz="1800" dirty="0"/>
          </a:p>
        </p:txBody>
      </p:sp>
      <p:sp>
        <p:nvSpPr>
          <p:cNvPr id="4" name="Rectangle 3"/>
          <p:cNvSpPr/>
          <p:nvPr/>
        </p:nvSpPr>
        <p:spPr>
          <a:xfrm>
            <a:off x="3302965" y="2362379"/>
            <a:ext cx="2587958" cy="3337560"/>
          </a:xfrm>
          <a:prstGeom prst="rect">
            <a:avLst/>
          </a:prstGeom>
          <a:ln>
            <a:solidFill>
              <a:srgbClr val="373831"/>
            </a:solidFill>
            <a:prstDash val="sysDash"/>
          </a:ln>
        </p:spPr>
        <p:txBody>
          <a:bodyPr wrap="square">
            <a:spAutoFit/>
          </a:bodyPr>
          <a:lstStyle/>
          <a:p>
            <a:pPr algn="ctr"/>
            <a:r>
              <a:rPr lang="en-US" sz="2600" b="1" dirty="0">
                <a:solidFill>
                  <a:schemeClr val="bg1"/>
                </a:solidFill>
              </a:rPr>
              <a:t>Programmatic Health </a:t>
            </a:r>
          </a:p>
          <a:p>
            <a:pPr lvl="0">
              <a:lnSpc>
                <a:spcPct val="150000"/>
              </a:lnSpc>
            </a:pPr>
            <a:r>
              <a:rPr lang="en-US" dirty="0" smtClean="0"/>
              <a:t>Clear impact:</a:t>
            </a:r>
          </a:p>
          <a:p>
            <a:pPr marL="171450" lvl="0" indent="-171450">
              <a:spcBef>
                <a:spcPts val="600"/>
              </a:spcBef>
              <a:buClr>
                <a:srgbClr val="687117"/>
              </a:buClr>
              <a:buSzPct val="80000"/>
              <a:buFont typeface="Arial" panose="020B0604020202020204" pitchFamily="34" charset="0"/>
              <a:buChar char="•"/>
            </a:pPr>
            <a:r>
              <a:rPr lang="en-US" dirty="0" smtClean="0"/>
              <a:t>Program decisions </a:t>
            </a:r>
            <a:r>
              <a:rPr lang="en-US" dirty="0"/>
              <a:t>based on </a:t>
            </a:r>
            <a:r>
              <a:rPr lang="en-US" dirty="0" smtClean="0"/>
              <a:t>data/evidence</a:t>
            </a:r>
            <a:endParaRPr lang="en-US" dirty="0"/>
          </a:p>
          <a:p>
            <a:pPr marL="171450" indent="-171450">
              <a:spcBef>
                <a:spcPts val="600"/>
              </a:spcBef>
              <a:buClr>
                <a:srgbClr val="687117"/>
              </a:buClr>
              <a:buSzPct val="80000"/>
              <a:buFont typeface="Arial" panose="020B0604020202020204" pitchFamily="34" charset="0"/>
              <a:buChar char="•"/>
            </a:pPr>
            <a:r>
              <a:rPr lang="en-US" dirty="0"/>
              <a:t>Performance measurement </a:t>
            </a:r>
            <a:br>
              <a:rPr lang="en-US" dirty="0"/>
            </a:br>
            <a:r>
              <a:rPr lang="en-US" dirty="0"/>
              <a:t>of improvements to lives of people </a:t>
            </a:r>
            <a:r>
              <a:rPr lang="en-US" dirty="0" smtClean="0"/>
              <a:t>served</a:t>
            </a:r>
            <a:endParaRPr lang="en-US" dirty="0"/>
          </a:p>
        </p:txBody>
      </p:sp>
      <p:sp>
        <p:nvSpPr>
          <p:cNvPr id="7" name="Plus 6"/>
          <p:cNvSpPr/>
          <p:nvPr/>
        </p:nvSpPr>
        <p:spPr>
          <a:xfrm>
            <a:off x="2769691" y="4497958"/>
            <a:ext cx="709683" cy="480988"/>
          </a:xfrm>
          <a:prstGeom prst="math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qual 8"/>
          <p:cNvSpPr/>
          <p:nvPr/>
        </p:nvSpPr>
        <p:spPr>
          <a:xfrm>
            <a:off x="5656483" y="4463387"/>
            <a:ext cx="805218" cy="545911"/>
          </a:xfrm>
          <a:prstGeom prst="mathEqual">
            <a:avLst/>
          </a:prstGeom>
          <a:solidFill>
            <a:srgbClr val="DE8A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78671" y="2362379"/>
            <a:ext cx="2587957" cy="3337560"/>
          </a:xfrm>
          <a:prstGeom prst="rect">
            <a:avLst/>
          </a:prstGeom>
          <a:ln>
            <a:solidFill>
              <a:schemeClr val="tx1"/>
            </a:solidFill>
            <a:prstDash val="sysDash"/>
          </a:ln>
        </p:spPr>
        <p:txBody>
          <a:bodyPr wrap="square">
            <a:spAutoFit/>
          </a:bodyPr>
          <a:lstStyle/>
          <a:p>
            <a:pPr algn="ctr"/>
            <a:r>
              <a:rPr lang="en-US" sz="2600" b="1" dirty="0" smtClean="0">
                <a:solidFill>
                  <a:schemeClr val="bg1"/>
                </a:solidFill>
              </a:rPr>
              <a:t>Organizational Health </a:t>
            </a:r>
            <a:endParaRPr lang="en-US" sz="2600" b="1" i="1" dirty="0" smtClean="0">
              <a:solidFill>
                <a:schemeClr val="bg1"/>
              </a:solidFill>
            </a:endParaRPr>
          </a:p>
          <a:p>
            <a:pPr>
              <a:lnSpc>
                <a:spcPct val="150000"/>
              </a:lnSpc>
            </a:pPr>
            <a:r>
              <a:rPr lang="en-US" dirty="0" smtClean="0"/>
              <a:t>Internal capacity:</a:t>
            </a:r>
          </a:p>
          <a:p>
            <a:pPr marL="171450" indent="-171450">
              <a:spcBef>
                <a:spcPts val="600"/>
              </a:spcBef>
              <a:buClr>
                <a:srgbClr val="687117"/>
              </a:buClr>
              <a:buSzPct val="80000"/>
              <a:buFont typeface="Arial" panose="020B0604020202020204" pitchFamily="34" charset="0"/>
              <a:buChar char="•"/>
            </a:pPr>
            <a:r>
              <a:rPr lang="en-US" dirty="0"/>
              <a:t>Financial sustainability</a:t>
            </a:r>
          </a:p>
          <a:p>
            <a:pPr marL="171450" indent="-171450">
              <a:spcBef>
                <a:spcPts val="600"/>
              </a:spcBef>
              <a:buClr>
                <a:srgbClr val="687117"/>
              </a:buClr>
              <a:buSzPct val="80000"/>
              <a:buFont typeface="Arial" panose="020B0604020202020204" pitchFamily="34" charset="0"/>
              <a:buChar char="•"/>
            </a:pPr>
            <a:r>
              <a:rPr lang="en-US" dirty="0"/>
              <a:t>Strategy and planning</a:t>
            </a:r>
          </a:p>
          <a:p>
            <a:pPr marL="171450" indent="-171450">
              <a:spcBef>
                <a:spcPts val="600"/>
              </a:spcBef>
              <a:buClr>
                <a:srgbClr val="687117"/>
              </a:buClr>
              <a:buSzPct val="80000"/>
              <a:buFont typeface="Arial" panose="020B0604020202020204" pitchFamily="34" charset="0"/>
              <a:buChar char="•"/>
            </a:pPr>
            <a:r>
              <a:rPr lang="en-US" dirty="0"/>
              <a:t>Team and governance</a:t>
            </a:r>
          </a:p>
          <a:p>
            <a:pPr marL="171450" indent="-171450">
              <a:spcBef>
                <a:spcPts val="600"/>
              </a:spcBef>
              <a:buClr>
                <a:srgbClr val="687117"/>
              </a:buClr>
              <a:buSzPct val="80000"/>
              <a:buFont typeface="Arial" panose="020B0604020202020204" pitchFamily="34" charset="0"/>
              <a:buChar char="•"/>
            </a:pPr>
            <a:r>
              <a:rPr lang="en-US" dirty="0"/>
              <a:t>Performance measurement of </a:t>
            </a:r>
            <a:br>
              <a:rPr lang="en-US" dirty="0"/>
            </a:br>
            <a:r>
              <a:rPr lang="en-US" dirty="0"/>
              <a:t>internal benchmarks</a:t>
            </a:r>
          </a:p>
        </p:txBody>
      </p:sp>
      <p:sp>
        <p:nvSpPr>
          <p:cNvPr id="14" name="TextBox 13"/>
          <p:cNvSpPr txBox="1"/>
          <p:nvPr/>
        </p:nvSpPr>
        <p:spPr>
          <a:xfrm>
            <a:off x="2914239" y="1554480"/>
            <a:ext cx="5858020" cy="430887"/>
          </a:xfrm>
          <a:prstGeom prst="rect">
            <a:avLst/>
          </a:prstGeom>
          <a:noFill/>
        </p:spPr>
        <p:txBody>
          <a:bodyPr wrap="square" rtlCol="0">
            <a:spAutoFit/>
          </a:bodyPr>
          <a:lstStyle/>
          <a:p>
            <a:r>
              <a:rPr lang="en-US" sz="2200" b="1" spc="-10" dirty="0" smtClean="0">
                <a:solidFill>
                  <a:srgbClr val="535349"/>
                </a:solidFill>
              </a:rPr>
              <a:t>The framework that guides our </a:t>
            </a:r>
            <a:r>
              <a:rPr lang="en-US" sz="2200" b="1" cap="small" spc="-10" dirty="0" smtClean="0">
                <a:solidFill>
                  <a:srgbClr val="7E7F01"/>
                </a:solidFill>
              </a:rPr>
              <a:t>theory </a:t>
            </a:r>
            <a:r>
              <a:rPr lang="en-US" sz="2200" b="1" cap="small" spc="-10" dirty="0">
                <a:solidFill>
                  <a:srgbClr val="7E7F01"/>
                </a:solidFill>
              </a:rPr>
              <a:t>of </a:t>
            </a:r>
            <a:r>
              <a:rPr lang="en-US" sz="2200" b="1" cap="small" spc="-10" dirty="0" smtClean="0">
                <a:solidFill>
                  <a:srgbClr val="7E7F01"/>
                </a:solidFill>
              </a:rPr>
              <a:t>change</a:t>
            </a:r>
            <a:r>
              <a:rPr lang="en-US" sz="2200" b="1" spc="-10" dirty="0" smtClean="0">
                <a:solidFill>
                  <a:srgbClr val="535349"/>
                </a:solidFill>
              </a:rPr>
              <a:t>. </a:t>
            </a:r>
            <a:endParaRPr lang="en-US" sz="2200" b="1" spc="-10" dirty="0">
              <a:solidFill>
                <a:srgbClr val="535349"/>
              </a:solidFill>
            </a:endParaRPr>
          </a:p>
        </p:txBody>
      </p:sp>
      <p:pic>
        <p:nvPicPr>
          <p:cNvPr id="16" name="Picture 15" descr="rootcause_logo_3inch_300dpi_rgb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971" y="349442"/>
            <a:ext cx="2819494" cy="457215"/>
          </a:xfrm>
          <a:prstGeom prst="rect">
            <a:avLst/>
          </a:prstGeom>
        </p:spPr>
      </p:pic>
    </p:spTree>
    <p:extLst>
      <p:ext uri="{BB962C8B-B14F-4D97-AF65-F5344CB8AC3E}">
        <p14:creationId xmlns:p14="http://schemas.microsoft.com/office/powerpoint/2010/main" val="1680027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8D09"/>
                </a:solidFill>
              </a:rPr>
              <a:t>The Effectiveness Continuum</a:t>
            </a:r>
            <a:endParaRPr lang="en-US" dirty="0">
              <a:solidFill>
                <a:srgbClr val="8B8D09"/>
              </a:solidFill>
            </a:endParaRPr>
          </a:p>
        </p:txBody>
      </p:sp>
      <p:sp>
        <p:nvSpPr>
          <p:cNvPr id="4" name="Slide Number Placeholder 3"/>
          <p:cNvSpPr>
            <a:spLocks noGrp="1"/>
          </p:cNvSpPr>
          <p:nvPr>
            <p:ph type="sldNum" sz="quarter" idx="12"/>
          </p:nvPr>
        </p:nvSpPr>
        <p:spPr/>
        <p:txBody>
          <a:bodyPr/>
          <a:lstStyle/>
          <a:p>
            <a:fld id="{C408E119-9B81-AB41-BD51-B48E525E5806}" type="slidenum">
              <a:rPr lang="en-US" smtClean="0"/>
              <a:pPr/>
              <a:t>14</a:t>
            </a:fld>
            <a:endParaRPr lang="en-US"/>
          </a:p>
        </p:txBody>
      </p:sp>
      <p:graphicFrame>
        <p:nvGraphicFramePr>
          <p:cNvPr id="5" name="Diagram 4"/>
          <p:cNvGraphicFramePr/>
          <p:nvPr>
            <p:extLst>
              <p:ext uri="{D42A27DB-BD31-4B8C-83A1-F6EECF244321}">
                <p14:modId xmlns:p14="http://schemas.microsoft.com/office/powerpoint/2010/main" val="4161395962"/>
              </p:ext>
            </p:extLst>
          </p:nvPr>
        </p:nvGraphicFramePr>
        <p:xfrm>
          <a:off x="457200" y="1570419"/>
          <a:ext cx="8087710" cy="4420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B8D09"/>
                </a:solidFill>
              </a:rPr>
              <a:t>Overview: Stages of Evidence Framework</a:t>
            </a:r>
            <a:endParaRPr lang="en-US" dirty="0">
              <a:solidFill>
                <a:srgbClr val="8B8D09"/>
              </a:solidFill>
            </a:endParaRPr>
          </a:p>
        </p:txBody>
      </p:sp>
      <p:sp>
        <p:nvSpPr>
          <p:cNvPr id="11" name="Rounded Rectangle 10"/>
          <p:cNvSpPr/>
          <p:nvPr/>
        </p:nvSpPr>
        <p:spPr>
          <a:xfrm>
            <a:off x="1427896" y="2387601"/>
            <a:ext cx="914400" cy="3369732"/>
          </a:xfrm>
          <a:prstGeom prst="roundRect">
            <a:avLst/>
          </a:prstGeom>
          <a:solidFill>
            <a:srgbClr val="8B8D09"/>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t>Well–supported Evidence with Implementation Guidance</a:t>
            </a:r>
            <a:endParaRPr lang="en-US" sz="1900" dirty="0"/>
          </a:p>
        </p:txBody>
      </p:sp>
      <p:sp>
        <p:nvSpPr>
          <p:cNvPr id="12" name="Rounded Rectangle 11"/>
          <p:cNvSpPr/>
          <p:nvPr/>
        </p:nvSpPr>
        <p:spPr>
          <a:xfrm>
            <a:off x="2449828" y="2790796"/>
            <a:ext cx="914400" cy="2966537"/>
          </a:xfrm>
          <a:prstGeom prst="roundRect">
            <a:avLst/>
          </a:prstGeom>
          <a:solidFill>
            <a:srgbClr val="8B8D09">
              <a:alpha val="80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t>Well-supported Evidence</a:t>
            </a:r>
            <a:endParaRPr lang="en-US" sz="1900" dirty="0"/>
          </a:p>
        </p:txBody>
      </p:sp>
      <p:sp>
        <p:nvSpPr>
          <p:cNvPr id="16" name="Rounded Rectangle 15"/>
          <p:cNvSpPr/>
          <p:nvPr/>
        </p:nvSpPr>
        <p:spPr>
          <a:xfrm>
            <a:off x="6549804" y="2997200"/>
            <a:ext cx="914400" cy="2760133"/>
          </a:xfrm>
          <a:prstGeom prst="roundRect">
            <a:avLst/>
          </a:prstGeom>
          <a:solidFill>
            <a:srgbClr val="BBB2A6"/>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solidFill>
                  <a:srgbClr val="FFFFFF"/>
                </a:solidFill>
              </a:rPr>
              <a:t>Unsupported Evidence</a:t>
            </a:r>
            <a:endParaRPr lang="en-US" sz="1900" dirty="0">
              <a:solidFill>
                <a:srgbClr val="FFFFFF"/>
              </a:solidFill>
            </a:endParaRPr>
          </a:p>
        </p:txBody>
      </p:sp>
      <p:sp>
        <p:nvSpPr>
          <p:cNvPr id="17" name="Rounded Rectangle 16"/>
          <p:cNvSpPr/>
          <p:nvPr/>
        </p:nvSpPr>
        <p:spPr>
          <a:xfrm>
            <a:off x="7565805" y="2590800"/>
            <a:ext cx="914400" cy="3166532"/>
          </a:xfrm>
          <a:prstGeom prst="roundRect">
            <a:avLst/>
          </a:prstGeom>
          <a:solidFill>
            <a:srgbClr val="535349"/>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t>Evidence of Harm</a:t>
            </a:r>
            <a:endParaRPr lang="en-US" sz="1900" dirty="0"/>
          </a:p>
        </p:txBody>
      </p:sp>
      <p:sp>
        <p:nvSpPr>
          <p:cNvPr id="18" name="Rounded Rectangle 17"/>
          <p:cNvSpPr/>
          <p:nvPr/>
        </p:nvSpPr>
        <p:spPr>
          <a:xfrm>
            <a:off x="3479374" y="3691466"/>
            <a:ext cx="914400" cy="2065867"/>
          </a:xfrm>
          <a:prstGeom prst="roundRect">
            <a:avLst/>
          </a:prstGeom>
          <a:solidFill>
            <a:srgbClr val="4B2A46"/>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t>Promising Evidence</a:t>
            </a:r>
            <a:endParaRPr lang="en-US" sz="1900" dirty="0"/>
          </a:p>
        </p:txBody>
      </p:sp>
      <p:sp>
        <p:nvSpPr>
          <p:cNvPr id="19" name="Rounded Rectangle 18"/>
          <p:cNvSpPr/>
          <p:nvPr/>
        </p:nvSpPr>
        <p:spPr>
          <a:xfrm>
            <a:off x="4503842" y="4182533"/>
            <a:ext cx="914400" cy="1574800"/>
          </a:xfrm>
          <a:prstGeom prst="roundRect">
            <a:avLst/>
          </a:prstGeom>
          <a:solidFill>
            <a:srgbClr val="DF7A26"/>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solidFill>
                  <a:schemeClr val="bg1"/>
                </a:solidFill>
              </a:rPr>
              <a:t>Emerging Evidence</a:t>
            </a:r>
            <a:endParaRPr lang="en-US" sz="1900" dirty="0">
              <a:solidFill>
                <a:schemeClr val="bg1"/>
              </a:solidFill>
            </a:endParaRPr>
          </a:p>
        </p:txBody>
      </p:sp>
      <p:sp>
        <p:nvSpPr>
          <p:cNvPr id="20" name="Rounded Rectangle 19"/>
          <p:cNvSpPr/>
          <p:nvPr/>
        </p:nvSpPr>
        <p:spPr>
          <a:xfrm>
            <a:off x="5562168" y="4572000"/>
            <a:ext cx="914400" cy="1185332"/>
          </a:xfrm>
          <a:prstGeom prst="roundRect">
            <a:avLst/>
          </a:prstGeom>
          <a:solidFill>
            <a:srgbClr val="BBB2A6"/>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900" dirty="0" smtClean="0">
                <a:solidFill>
                  <a:srgbClr val="FFFFFF"/>
                </a:solidFill>
              </a:rPr>
              <a:t>Undeter-mined Evidence</a:t>
            </a:r>
            <a:endParaRPr lang="en-US" sz="1900" dirty="0">
              <a:solidFill>
                <a:srgbClr val="FFFFFF"/>
              </a:solidFill>
            </a:endParaRPr>
          </a:p>
        </p:txBody>
      </p:sp>
      <p:sp>
        <p:nvSpPr>
          <p:cNvPr id="21" name="TextBox 20"/>
          <p:cNvSpPr txBox="1"/>
          <p:nvPr/>
        </p:nvSpPr>
        <p:spPr>
          <a:xfrm>
            <a:off x="321736" y="2404533"/>
            <a:ext cx="970696" cy="369332"/>
          </a:xfrm>
          <a:prstGeom prst="rect">
            <a:avLst/>
          </a:prstGeom>
          <a:noFill/>
        </p:spPr>
        <p:txBody>
          <a:bodyPr wrap="square" rtlCol="0">
            <a:spAutoFit/>
          </a:bodyPr>
          <a:lstStyle/>
          <a:p>
            <a:r>
              <a:rPr lang="en-US" b="1" dirty="0" smtClean="0">
                <a:solidFill>
                  <a:srgbClr val="535349"/>
                </a:solidFill>
              </a:rPr>
              <a:t>Strong</a:t>
            </a:r>
            <a:endParaRPr lang="en-US" b="1" dirty="0">
              <a:solidFill>
                <a:srgbClr val="535349"/>
              </a:solidFill>
            </a:endParaRPr>
          </a:p>
        </p:txBody>
      </p:sp>
      <p:sp>
        <p:nvSpPr>
          <p:cNvPr id="22" name="TextBox 21"/>
          <p:cNvSpPr txBox="1"/>
          <p:nvPr/>
        </p:nvSpPr>
        <p:spPr>
          <a:xfrm>
            <a:off x="321736" y="5130808"/>
            <a:ext cx="807301" cy="369332"/>
          </a:xfrm>
          <a:prstGeom prst="rect">
            <a:avLst/>
          </a:prstGeom>
          <a:noFill/>
        </p:spPr>
        <p:txBody>
          <a:bodyPr wrap="square" rtlCol="0">
            <a:spAutoFit/>
          </a:bodyPr>
          <a:lstStyle/>
          <a:p>
            <a:r>
              <a:rPr lang="en-US" b="1" dirty="0" smtClean="0">
                <a:solidFill>
                  <a:srgbClr val="535349"/>
                </a:solidFill>
              </a:rPr>
              <a:t>Weak</a:t>
            </a:r>
            <a:endParaRPr lang="en-US" b="1" dirty="0">
              <a:solidFill>
                <a:srgbClr val="535349"/>
              </a:solidFill>
            </a:endParaRPr>
          </a:p>
        </p:txBody>
      </p:sp>
      <p:sp>
        <p:nvSpPr>
          <p:cNvPr id="23" name="Down Arrow 22"/>
          <p:cNvSpPr/>
          <p:nvPr/>
        </p:nvSpPr>
        <p:spPr>
          <a:xfrm rot="10800000">
            <a:off x="242569" y="2790796"/>
            <a:ext cx="1021932" cy="2340011"/>
          </a:xfrm>
          <a:prstGeom prst="downArrow">
            <a:avLst/>
          </a:prstGeom>
          <a:solidFill>
            <a:srgbClr val="5353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135035" y="3691467"/>
            <a:ext cx="1236557" cy="11006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DF7A26"/>
                </a:solidFill>
              </a:rPr>
              <a:t>Strength of Research</a:t>
            </a:r>
            <a:endParaRPr lang="en-US" sz="2200" b="1" dirty="0">
              <a:solidFill>
                <a:srgbClr val="DF7A26"/>
              </a:solidFill>
            </a:endParaRPr>
          </a:p>
        </p:txBody>
      </p:sp>
      <p:sp>
        <p:nvSpPr>
          <p:cNvPr id="25" name="Right Arrow 24"/>
          <p:cNvSpPr/>
          <p:nvPr/>
        </p:nvSpPr>
        <p:spPr>
          <a:xfrm rot="10800000">
            <a:off x="2147564" y="1303864"/>
            <a:ext cx="5316639" cy="965200"/>
          </a:xfrm>
          <a:prstGeom prst="rightArrow">
            <a:avLst/>
          </a:prstGeom>
          <a:solidFill>
            <a:srgbClr val="5353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3936574" y="1386152"/>
            <a:ext cx="1947334" cy="8127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DF7A26"/>
                </a:solidFill>
              </a:rPr>
              <a:t>Effectiveness</a:t>
            </a:r>
            <a:endParaRPr lang="en-US" sz="2200" b="1" dirty="0">
              <a:solidFill>
                <a:srgbClr val="DF7A26"/>
              </a:solidFill>
            </a:endParaRPr>
          </a:p>
        </p:txBody>
      </p:sp>
      <p:sp>
        <p:nvSpPr>
          <p:cNvPr id="27" name="TextBox 26"/>
          <p:cNvSpPr txBox="1"/>
          <p:nvPr/>
        </p:nvSpPr>
        <p:spPr>
          <a:xfrm>
            <a:off x="1371592" y="1623626"/>
            <a:ext cx="970696" cy="369332"/>
          </a:xfrm>
          <a:prstGeom prst="rect">
            <a:avLst/>
          </a:prstGeom>
          <a:noFill/>
        </p:spPr>
        <p:txBody>
          <a:bodyPr wrap="square" rtlCol="0">
            <a:spAutoFit/>
          </a:bodyPr>
          <a:lstStyle/>
          <a:p>
            <a:r>
              <a:rPr lang="en-US" b="1" dirty="0" smtClean="0">
                <a:solidFill>
                  <a:srgbClr val="535349"/>
                </a:solidFill>
              </a:rPr>
              <a:t>High</a:t>
            </a:r>
            <a:endParaRPr lang="en-US" b="1" dirty="0">
              <a:solidFill>
                <a:srgbClr val="535349"/>
              </a:solidFill>
            </a:endParaRPr>
          </a:p>
        </p:txBody>
      </p:sp>
      <p:sp>
        <p:nvSpPr>
          <p:cNvPr id="28" name="TextBox 27"/>
          <p:cNvSpPr txBox="1"/>
          <p:nvPr/>
        </p:nvSpPr>
        <p:spPr>
          <a:xfrm>
            <a:off x="7692581" y="1541753"/>
            <a:ext cx="970696" cy="369332"/>
          </a:xfrm>
          <a:prstGeom prst="rect">
            <a:avLst/>
          </a:prstGeom>
          <a:noFill/>
        </p:spPr>
        <p:txBody>
          <a:bodyPr wrap="square" rtlCol="0">
            <a:spAutoFit/>
          </a:bodyPr>
          <a:lstStyle/>
          <a:p>
            <a:r>
              <a:rPr lang="en-US" b="1" dirty="0" smtClean="0">
                <a:solidFill>
                  <a:srgbClr val="535349"/>
                </a:solidFill>
              </a:rPr>
              <a:t>Low</a:t>
            </a:r>
            <a:endParaRPr lang="en-US" b="1" dirty="0">
              <a:solidFill>
                <a:srgbClr val="535349"/>
              </a:solidFill>
            </a:endParaRPr>
          </a:p>
        </p:txBody>
      </p:sp>
      <p:sp>
        <p:nvSpPr>
          <p:cNvPr id="3" name="TextBox 2"/>
          <p:cNvSpPr txBox="1"/>
          <p:nvPr/>
        </p:nvSpPr>
        <p:spPr>
          <a:xfrm>
            <a:off x="2284156" y="6448756"/>
            <a:ext cx="6813795" cy="276999"/>
          </a:xfrm>
          <a:prstGeom prst="rect">
            <a:avLst/>
          </a:prstGeom>
          <a:noFill/>
        </p:spPr>
        <p:txBody>
          <a:bodyPr wrap="square" rtlCol="0">
            <a:spAutoFit/>
          </a:bodyPr>
          <a:lstStyle/>
          <a:p>
            <a:r>
              <a:rPr lang="en-US" sz="1200" dirty="0" smtClean="0">
                <a:solidFill>
                  <a:srgbClr val="535349"/>
                </a:solidFill>
              </a:rPr>
              <a:t>Adapted from: Understanding Evidence: A Guide to the Continuum of Evidence and Effectiveness, CDC</a:t>
            </a:r>
            <a:endParaRPr lang="en-US" sz="1200" dirty="0">
              <a:solidFill>
                <a:srgbClr val="535349"/>
              </a:solidFill>
            </a:endParaRPr>
          </a:p>
        </p:txBody>
      </p:sp>
    </p:spTree>
    <p:extLst>
      <p:ext uri="{BB962C8B-B14F-4D97-AF65-F5344CB8AC3E}">
        <p14:creationId xmlns:p14="http://schemas.microsoft.com/office/powerpoint/2010/main" val="223834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35" y="117613"/>
            <a:ext cx="8229600" cy="1143000"/>
          </a:xfrm>
        </p:spPr>
        <p:txBody>
          <a:bodyPr/>
          <a:lstStyle/>
          <a:p>
            <a:r>
              <a:rPr lang="en-US" dirty="0" smtClean="0">
                <a:solidFill>
                  <a:srgbClr val="8B8D09"/>
                </a:solidFill>
              </a:rPr>
              <a:t>The Performance Measurement Cycle</a:t>
            </a:r>
            <a:endParaRPr lang="en-US" dirty="0">
              <a:solidFill>
                <a:srgbClr val="8B8D09"/>
              </a:solidFill>
            </a:endParaRPr>
          </a:p>
        </p:txBody>
      </p:sp>
      <p:sp>
        <p:nvSpPr>
          <p:cNvPr id="4" name="Oval 3"/>
          <p:cNvSpPr/>
          <p:nvPr/>
        </p:nvSpPr>
        <p:spPr>
          <a:xfrm>
            <a:off x="5326127" y="3349058"/>
            <a:ext cx="972037" cy="990600"/>
          </a:xfrm>
          <a:prstGeom prst="ellipse">
            <a:avLst/>
          </a:prstGeom>
          <a:solidFill>
            <a:srgbClr val="788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 name="Oval 4"/>
          <p:cNvSpPr/>
          <p:nvPr/>
        </p:nvSpPr>
        <p:spPr>
          <a:xfrm>
            <a:off x="4316704" y="4720658"/>
            <a:ext cx="972037" cy="990600"/>
          </a:xfrm>
          <a:prstGeom prst="ellipse">
            <a:avLst/>
          </a:prstGeom>
          <a:solidFill>
            <a:srgbClr val="788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 name="Oval 5"/>
          <p:cNvSpPr/>
          <p:nvPr/>
        </p:nvSpPr>
        <p:spPr>
          <a:xfrm>
            <a:off x="2596946" y="4720658"/>
            <a:ext cx="972037" cy="990600"/>
          </a:xfrm>
          <a:prstGeom prst="ellipse">
            <a:avLst/>
          </a:prstGeom>
          <a:solidFill>
            <a:srgbClr val="788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Oval 6"/>
          <p:cNvSpPr/>
          <p:nvPr/>
        </p:nvSpPr>
        <p:spPr>
          <a:xfrm>
            <a:off x="1699681" y="3349058"/>
            <a:ext cx="972037" cy="990600"/>
          </a:xfrm>
          <a:prstGeom prst="ellipse">
            <a:avLst/>
          </a:prstGeom>
          <a:solidFill>
            <a:srgbClr val="788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cxnSp>
        <p:nvCxnSpPr>
          <p:cNvPr id="8" name="Straight Arrow Connector 7"/>
          <p:cNvCxnSpPr/>
          <p:nvPr/>
        </p:nvCxnSpPr>
        <p:spPr>
          <a:xfrm>
            <a:off x="3643755" y="5252470"/>
            <a:ext cx="598177" cy="1588"/>
          </a:xfrm>
          <a:prstGeom prst="straightConnector1">
            <a:avLst/>
          </a:prstGeom>
          <a:ln w="114300">
            <a:solidFill>
              <a:srgbClr val="BBB2A6"/>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097527" y="4381328"/>
            <a:ext cx="457200" cy="373860"/>
          </a:xfrm>
          <a:prstGeom prst="straightConnector1">
            <a:avLst/>
          </a:prstGeom>
          <a:ln w="114300">
            <a:solidFill>
              <a:srgbClr val="BBB2A6"/>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2368346" y="4418714"/>
            <a:ext cx="457200" cy="299088"/>
          </a:xfrm>
          <a:prstGeom prst="straightConnector1">
            <a:avLst/>
          </a:prstGeom>
          <a:ln w="114300">
            <a:solidFill>
              <a:srgbClr val="BBB2A6"/>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592662" y="2972342"/>
            <a:ext cx="457200" cy="448633"/>
          </a:xfrm>
          <a:prstGeom prst="straightConnector1">
            <a:avLst/>
          </a:prstGeom>
          <a:ln w="114300">
            <a:solidFill>
              <a:srgbClr val="BBB2A6"/>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120351" y="2510858"/>
            <a:ext cx="1644986" cy="914400"/>
          </a:xfrm>
          <a:prstGeom prst="roundRect">
            <a:avLst/>
          </a:prstGeom>
          <a:solidFill>
            <a:srgbClr val="DF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ACTIVITIES AND OPERATIONS</a:t>
            </a:r>
            <a:endParaRPr lang="en-US" sz="1600" b="1" dirty="0"/>
          </a:p>
        </p:txBody>
      </p:sp>
      <p:cxnSp>
        <p:nvCxnSpPr>
          <p:cNvPr id="13" name="Straight Arrow Connector 12"/>
          <p:cNvCxnSpPr/>
          <p:nvPr/>
        </p:nvCxnSpPr>
        <p:spPr>
          <a:xfrm rot="10800000">
            <a:off x="4840109" y="2968058"/>
            <a:ext cx="523405" cy="457200"/>
          </a:xfrm>
          <a:prstGeom prst="straightConnector1">
            <a:avLst/>
          </a:prstGeom>
          <a:ln w="114300">
            <a:solidFill>
              <a:srgbClr val="BBB2A6"/>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676129" y="2167973"/>
            <a:ext cx="534988" cy="1558"/>
          </a:xfrm>
          <a:prstGeom prst="straightConnector1">
            <a:avLst/>
          </a:prstGeom>
          <a:ln w="114300">
            <a:solidFill>
              <a:srgbClr val="BBB2A6"/>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120351" y="1139258"/>
            <a:ext cx="1719758" cy="685800"/>
          </a:xfrm>
          <a:prstGeom prst="roundRect">
            <a:avLst/>
          </a:prstGeom>
          <a:solidFill>
            <a:srgbClr val="4B2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Mission &amp; Vision of Success</a:t>
            </a:r>
            <a:endParaRPr lang="en-US" sz="1600" b="1" dirty="0"/>
          </a:p>
        </p:txBody>
      </p:sp>
      <p:sp>
        <p:nvSpPr>
          <p:cNvPr id="16" name="TextBox 15"/>
          <p:cNvSpPr txBox="1"/>
          <p:nvPr/>
        </p:nvSpPr>
        <p:spPr>
          <a:xfrm>
            <a:off x="1737067" y="3675081"/>
            <a:ext cx="897265" cy="338554"/>
          </a:xfrm>
          <a:prstGeom prst="rect">
            <a:avLst/>
          </a:prstGeom>
          <a:noFill/>
        </p:spPr>
        <p:txBody>
          <a:bodyPr wrap="square" rtlCol="0">
            <a:spAutoFit/>
          </a:bodyPr>
          <a:lstStyle/>
          <a:p>
            <a:pPr algn="ctr"/>
            <a:r>
              <a:rPr lang="en-US" sz="1600" b="1" dirty="0" smtClean="0">
                <a:solidFill>
                  <a:schemeClr val="bg1"/>
                </a:solidFill>
                <a:cs typeface="Arial" pitchFamily="34" charset="0"/>
              </a:rPr>
              <a:t>improve</a:t>
            </a:r>
            <a:endParaRPr lang="en-US" sz="1600" b="1" dirty="0">
              <a:solidFill>
                <a:schemeClr val="bg1"/>
              </a:solidFill>
              <a:cs typeface="Arial" pitchFamily="34" charset="0"/>
            </a:endParaRPr>
          </a:p>
        </p:txBody>
      </p:sp>
      <p:sp>
        <p:nvSpPr>
          <p:cNvPr id="17" name="TextBox 16"/>
          <p:cNvSpPr txBox="1"/>
          <p:nvPr/>
        </p:nvSpPr>
        <p:spPr>
          <a:xfrm>
            <a:off x="5288741" y="3690470"/>
            <a:ext cx="1046809" cy="338554"/>
          </a:xfrm>
          <a:prstGeom prst="rect">
            <a:avLst/>
          </a:prstGeom>
          <a:noFill/>
        </p:spPr>
        <p:txBody>
          <a:bodyPr wrap="square" rtlCol="0">
            <a:spAutoFit/>
          </a:bodyPr>
          <a:lstStyle/>
          <a:p>
            <a:pPr algn="ctr"/>
            <a:r>
              <a:rPr lang="en-US" sz="1600" b="1" dirty="0" smtClean="0">
                <a:solidFill>
                  <a:schemeClr val="bg1"/>
                </a:solidFill>
                <a:cs typeface="Arial" pitchFamily="34" charset="0"/>
              </a:rPr>
              <a:t>measure</a:t>
            </a:r>
            <a:endParaRPr lang="en-US" sz="1600" b="1" dirty="0">
              <a:solidFill>
                <a:schemeClr val="bg1"/>
              </a:solidFill>
              <a:cs typeface="Arial" pitchFamily="34" charset="0"/>
            </a:endParaRPr>
          </a:p>
        </p:txBody>
      </p:sp>
      <p:sp>
        <p:nvSpPr>
          <p:cNvPr id="18" name="TextBox 17"/>
          <p:cNvSpPr txBox="1"/>
          <p:nvPr/>
        </p:nvSpPr>
        <p:spPr>
          <a:xfrm>
            <a:off x="4354090" y="5046681"/>
            <a:ext cx="897265" cy="338554"/>
          </a:xfrm>
          <a:prstGeom prst="rect">
            <a:avLst/>
          </a:prstGeom>
          <a:noFill/>
        </p:spPr>
        <p:txBody>
          <a:bodyPr wrap="square" rtlCol="0">
            <a:spAutoFit/>
          </a:bodyPr>
          <a:lstStyle/>
          <a:p>
            <a:pPr algn="ctr"/>
            <a:r>
              <a:rPr lang="en-US" sz="1600" b="1" dirty="0" smtClean="0">
                <a:solidFill>
                  <a:schemeClr val="bg1"/>
                </a:solidFill>
                <a:cs typeface="Arial" pitchFamily="34" charset="0"/>
              </a:rPr>
              <a:t>report</a:t>
            </a:r>
            <a:endParaRPr lang="en-US" sz="1600" b="1" dirty="0">
              <a:solidFill>
                <a:schemeClr val="bg1"/>
              </a:solidFill>
              <a:cs typeface="Arial" pitchFamily="34" charset="0"/>
            </a:endParaRPr>
          </a:p>
        </p:txBody>
      </p:sp>
      <p:sp>
        <p:nvSpPr>
          <p:cNvPr id="19" name="TextBox 18"/>
          <p:cNvSpPr txBox="1"/>
          <p:nvPr/>
        </p:nvSpPr>
        <p:spPr>
          <a:xfrm>
            <a:off x="2634332" y="5046681"/>
            <a:ext cx="897265" cy="338554"/>
          </a:xfrm>
          <a:prstGeom prst="rect">
            <a:avLst/>
          </a:prstGeom>
          <a:noFill/>
        </p:spPr>
        <p:txBody>
          <a:bodyPr wrap="square" rtlCol="0">
            <a:spAutoFit/>
          </a:bodyPr>
          <a:lstStyle/>
          <a:p>
            <a:pPr algn="ctr"/>
            <a:r>
              <a:rPr lang="en-US" sz="1600" b="1" dirty="0" smtClean="0">
                <a:solidFill>
                  <a:schemeClr val="bg1"/>
                </a:solidFill>
                <a:cs typeface="Arial" pitchFamily="34" charset="0"/>
              </a:rPr>
              <a:t>learn</a:t>
            </a:r>
            <a:endParaRPr lang="en-US" sz="1600" b="1" dirty="0">
              <a:solidFill>
                <a:schemeClr val="bg1"/>
              </a:solidFill>
              <a:cs typeface="Arial" pitchFamily="34" charset="0"/>
            </a:endParaRPr>
          </a:p>
        </p:txBody>
      </p:sp>
      <p:sp>
        <p:nvSpPr>
          <p:cNvPr id="20" name="TextBox 19"/>
          <p:cNvSpPr txBox="1"/>
          <p:nvPr/>
        </p:nvSpPr>
        <p:spPr>
          <a:xfrm>
            <a:off x="5587830" y="4339658"/>
            <a:ext cx="1420670" cy="1015663"/>
          </a:xfrm>
          <a:prstGeom prst="rect">
            <a:avLst/>
          </a:prstGeom>
          <a:noFill/>
        </p:spPr>
        <p:txBody>
          <a:bodyPr wrap="square" rtlCol="0">
            <a:spAutoFit/>
          </a:bodyPr>
          <a:lstStyle/>
          <a:p>
            <a:r>
              <a:rPr lang="en-US" sz="1500" b="1" dirty="0" smtClean="0">
                <a:solidFill>
                  <a:srgbClr val="BBB2A6"/>
                </a:solidFill>
                <a:cs typeface="Arial" pitchFamily="34" charset="0"/>
              </a:rPr>
              <a:t>Track performance using selected indicators</a:t>
            </a:r>
            <a:endParaRPr lang="en-US" sz="1500" b="1" dirty="0">
              <a:solidFill>
                <a:srgbClr val="BBB2A6"/>
              </a:solidFill>
              <a:cs typeface="Arial" pitchFamily="34" charset="0"/>
            </a:endParaRPr>
          </a:p>
        </p:txBody>
      </p:sp>
      <p:sp>
        <p:nvSpPr>
          <p:cNvPr id="21" name="TextBox 20"/>
          <p:cNvSpPr txBox="1"/>
          <p:nvPr/>
        </p:nvSpPr>
        <p:spPr>
          <a:xfrm>
            <a:off x="3905457" y="5732799"/>
            <a:ext cx="2392707" cy="553998"/>
          </a:xfrm>
          <a:prstGeom prst="rect">
            <a:avLst/>
          </a:prstGeom>
          <a:noFill/>
        </p:spPr>
        <p:txBody>
          <a:bodyPr wrap="square" rtlCol="0">
            <a:spAutoFit/>
          </a:bodyPr>
          <a:lstStyle/>
          <a:p>
            <a:r>
              <a:rPr lang="en-US" sz="1500" b="1" dirty="0" smtClean="0">
                <a:solidFill>
                  <a:srgbClr val="BBB2A6"/>
                </a:solidFill>
                <a:cs typeface="Arial" pitchFamily="34" charset="0"/>
              </a:rPr>
              <a:t>Communicate performance internally and externally</a:t>
            </a:r>
            <a:endParaRPr lang="en-US" sz="1500" b="1" dirty="0">
              <a:solidFill>
                <a:srgbClr val="BBB2A6"/>
              </a:solidFill>
              <a:cs typeface="Arial" pitchFamily="34" charset="0"/>
            </a:endParaRPr>
          </a:p>
        </p:txBody>
      </p:sp>
      <p:sp>
        <p:nvSpPr>
          <p:cNvPr id="22" name="TextBox 21"/>
          <p:cNvSpPr txBox="1"/>
          <p:nvPr/>
        </p:nvSpPr>
        <p:spPr>
          <a:xfrm>
            <a:off x="-196866" y="4720658"/>
            <a:ext cx="2775119" cy="1015663"/>
          </a:xfrm>
          <a:prstGeom prst="rect">
            <a:avLst/>
          </a:prstGeom>
          <a:noFill/>
        </p:spPr>
        <p:txBody>
          <a:bodyPr wrap="square" rtlCol="0">
            <a:spAutoFit/>
          </a:bodyPr>
          <a:lstStyle/>
          <a:p>
            <a:pPr algn="r"/>
            <a:r>
              <a:rPr lang="en-US" sz="1500" b="1" dirty="0" smtClean="0">
                <a:solidFill>
                  <a:srgbClr val="BBB2A6"/>
                </a:solidFill>
                <a:cs typeface="Arial" pitchFamily="34" charset="0"/>
              </a:rPr>
              <a:t>Extract knowledge from the data, identify opportunities</a:t>
            </a:r>
          </a:p>
          <a:p>
            <a:pPr algn="r"/>
            <a:r>
              <a:rPr lang="en-US" sz="1500" b="1" dirty="0" smtClean="0">
                <a:solidFill>
                  <a:srgbClr val="BBB2A6"/>
                </a:solidFill>
                <a:cs typeface="Arial" pitchFamily="34" charset="0"/>
              </a:rPr>
              <a:t>for improvement, and make data-driven decisions</a:t>
            </a:r>
            <a:endParaRPr lang="en-US" sz="1500" b="1" dirty="0">
              <a:solidFill>
                <a:srgbClr val="BBB2A6"/>
              </a:solidFill>
              <a:cs typeface="Arial" pitchFamily="34" charset="0"/>
            </a:endParaRPr>
          </a:p>
        </p:txBody>
      </p:sp>
      <p:sp>
        <p:nvSpPr>
          <p:cNvPr id="23" name="TextBox 22"/>
          <p:cNvSpPr txBox="1"/>
          <p:nvPr/>
        </p:nvSpPr>
        <p:spPr>
          <a:xfrm>
            <a:off x="132603" y="3108398"/>
            <a:ext cx="1466597" cy="1246495"/>
          </a:xfrm>
          <a:prstGeom prst="rect">
            <a:avLst/>
          </a:prstGeom>
          <a:noFill/>
        </p:spPr>
        <p:txBody>
          <a:bodyPr wrap="square" rtlCol="0">
            <a:spAutoFit/>
          </a:bodyPr>
          <a:lstStyle/>
          <a:p>
            <a:pPr algn="r"/>
            <a:r>
              <a:rPr lang="en-US" sz="1500" b="1" dirty="0" smtClean="0">
                <a:solidFill>
                  <a:srgbClr val="BBB2A6"/>
                </a:solidFill>
                <a:cs typeface="Arial" pitchFamily="34" charset="0"/>
              </a:rPr>
              <a:t>Implement decisions to improve activities and operations</a:t>
            </a:r>
            <a:endParaRPr lang="en-US" sz="1500" b="1" dirty="0">
              <a:solidFill>
                <a:srgbClr val="BBB2A6"/>
              </a:solidFill>
              <a:cs typeface="Arial" pitchFamily="34" charset="0"/>
            </a:endParaRPr>
          </a:p>
        </p:txBody>
      </p:sp>
      <p:sp>
        <p:nvSpPr>
          <p:cNvPr id="24" name="Oval 23"/>
          <p:cNvSpPr/>
          <p:nvPr/>
        </p:nvSpPr>
        <p:spPr>
          <a:xfrm>
            <a:off x="7120657" y="3349058"/>
            <a:ext cx="972037" cy="990600"/>
          </a:xfrm>
          <a:prstGeom prst="ellipse">
            <a:avLst/>
          </a:prstGeom>
          <a:solidFill>
            <a:srgbClr val="788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TextBox 24"/>
          <p:cNvSpPr txBox="1"/>
          <p:nvPr/>
        </p:nvSpPr>
        <p:spPr>
          <a:xfrm>
            <a:off x="7083271" y="3690470"/>
            <a:ext cx="1046809" cy="338554"/>
          </a:xfrm>
          <a:prstGeom prst="rect">
            <a:avLst/>
          </a:prstGeom>
          <a:noFill/>
        </p:spPr>
        <p:txBody>
          <a:bodyPr wrap="square" rtlCol="0">
            <a:spAutoFit/>
          </a:bodyPr>
          <a:lstStyle/>
          <a:p>
            <a:pPr algn="ctr"/>
            <a:r>
              <a:rPr lang="en-US" sz="1600" b="1" dirty="0" smtClean="0">
                <a:solidFill>
                  <a:schemeClr val="bg1"/>
                </a:solidFill>
                <a:cs typeface="Arial" pitchFamily="34" charset="0"/>
              </a:rPr>
              <a:t>evaluate</a:t>
            </a:r>
            <a:endParaRPr lang="en-US" sz="1600" b="1" dirty="0">
              <a:solidFill>
                <a:schemeClr val="bg1"/>
              </a:solidFill>
              <a:cs typeface="Arial" pitchFamily="34" charset="0"/>
            </a:endParaRPr>
          </a:p>
        </p:txBody>
      </p:sp>
      <p:sp>
        <p:nvSpPr>
          <p:cNvPr id="26" name="TextBox 25"/>
          <p:cNvSpPr txBox="1"/>
          <p:nvPr/>
        </p:nvSpPr>
        <p:spPr>
          <a:xfrm>
            <a:off x="7307588" y="4339658"/>
            <a:ext cx="1869302" cy="1015663"/>
          </a:xfrm>
          <a:prstGeom prst="rect">
            <a:avLst/>
          </a:prstGeom>
          <a:noFill/>
        </p:spPr>
        <p:txBody>
          <a:bodyPr wrap="square" rtlCol="0">
            <a:spAutoFit/>
          </a:bodyPr>
          <a:lstStyle/>
          <a:p>
            <a:r>
              <a:rPr lang="en-US" sz="1500" b="1" dirty="0" smtClean="0">
                <a:solidFill>
                  <a:srgbClr val="BBB2A6"/>
                </a:solidFill>
                <a:cs typeface="Arial" pitchFamily="34" charset="0"/>
              </a:rPr>
              <a:t>Periodically assess effectiveness with rigorous research methodology</a:t>
            </a:r>
            <a:endParaRPr lang="en-US" sz="1500" b="1" dirty="0">
              <a:solidFill>
                <a:srgbClr val="BBB2A6"/>
              </a:solidFill>
              <a:cs typeface="Arial" pitchFamily="34" charset="0"/>
            </a:endParaRPr>
          </a:p>
        </p:txBody>
      </p:sp>
      <p:cxnSp>
        <p:nvCxnSpPr>
          <p:cNvPr id="27" name="Straight Arrow Connector 26"/>
          <p:cNvCxnSpPr/>
          <p:nvPr/>
        </p:nvCxnSpPr>
        <p:spPr>
          <a:xfrm rot="10800000">
            <a:off x="6410323" y="3730058"/>
            <a:ext cx="672949" cy="1588"/>
          </a:xfrm>
          <a:prstGeom prst="straightConnector1">
            <a:avLst/>
          </a:prstGeom>
          <a:ln w="114300">
            <a:solidFill>
              <a:srgbClr val="BBB2A6"/>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35550" y="4033270"/>
            <a:ext cx="672949" cy="1588"/>
          </a:xfrm>
          <a:prstGeom prst="straightConnector1">
            <a:avLst/>
          </a:prstGeom>
          <a:ln w="114300">
            <a:solidFill>
              <a:srgbClr val="BBB2A6"/>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1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5" grpId="0" animBg="1"/>
      <p:bldP spid="16" grpId="0"/>
      <p:bldP spid="17" grpId="0"/>
      <p:bldP spid="18" grpId="0"/>
      <p:bldP spid="19" grpId="0"/>
      <p:bldP spid="20" grpId="0"/>
      <p:bldP spid="21" grpId="0"/>
      <p:bldP spid="22" grpId="0"/>
      <p:bldP spid="23" grpId="0"/>
      <p:bldP spid="24" grpId="0" animBg="1"/>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380697" y="3465536"/>
            <a:ext cx="685018" cy="0"/>
          </a:xfrm>
          <a:prstGeom prst="line">
            <a:avLst/>
          </a:prstGeom>
          <a:solidFill>
            <a:schemeClr val="accent3"/>
          </a:solidFill>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371601" y="3458500"/>
            <a:ext cx="685018" cy="0"/>
          </a:xfrm>
          <a:prstGeom prst="line">
            <a:avLst/>
          </a:prstGeom>
          <a:solidFill>
            <a:schemeClr val="accent3"/>
          </a:solidFill>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68064" y="3439886"/>
            <a:ext cx="685018" cy="0"/>
          </a:xfrm>
          <a:prstGeom prst="line">
            <a:avLst/>
          </a:prstGeom>
          <a:solidFill>
            <a:schemeClr val="accent3"/>
          </a:solidFill>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4260680" y="2131619"/>
            <a:ext cx="3414002" cy="620487"/>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solidFill>
            <a:srgbClr val="8B8D09"/>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lvl="0" algn="ctr" defTabSz="577850">
              <a:lnSpc>
                <a:spcPct val="90000"/>
              </a:lnSpc>
              <a:spcBef>
                <a:spcPct val="0"/>
              </a:spcBef>
              <a:spcAft>
                <a:spcPct val="35000"/>
              </a:spcAft>
            </a:pPr>
            <a:endParaRPr lang="en-US" b="1" dirty="0" smtClean="0">
              <a:solidFill>
                <a:schemeClr val="bg1"/>
              </a:solidFill>
            </a:endParaRPr>
          </a:p>
          <a:p>
            <a:pPr lvl="0" algn="ctr" defTabSz="577850">
              <a:lnSpc>
                <a:spcPct val="90000"/>
              </a:lnSpc>
              <a:spcBef>
                <a:spcPct val="0"/>
              </a:spcBef>
              <a:spcAft>
                <a:spcPct val="35000"/>
              </a:spcAft>
            </a:pPr>
            <a:endParaRPr lang="en-US" b="1" dirty="0" smtClean="0">
              <a:solidFill>
                <a:schemeClr val="bg1"/>
              </a:solidFill>
            </a:endParaRPr>
          </a:p>
          <a:p>
            <a:pPr lvl="0" algn="ctr" defTabSz="577850">
              <a:lnSpc>
                <a:spcPct val="90000"/>
              </a:lnSpc>
              <a:spcBef>
                <a:spcPct val="0"/>
              </a:spcBef>
              <a:spcAft>
                <a:spcPct val="35000"/>
              </a:spcAft>
            </a:pPr>
            <a:endParaRPr lang="en-US" b="1" dirty="0" smtClean="0">
              <a:solidFill>
                <a:schemeClr val="bg1"/>
              </a:solidFill>
            </a:endParaRPr>
          </a:p>
          <a:p>
            <a:pPr lvl="0" algn="ctr" defTabSz="577850">
              <a:lnSpc>
                <a:spcPct val="90000"/>
              </a:lnSpc>
              <a:spcBef>
                <a:spcPct val="0"/>
              </a:spcBef>
              <a:spcAft>
                <a:spcPct val="35000"/>
              </a:spcAft>
            </a:pPr>
            <a:r>
              <a:rPr lang="en-US" b="1" dirty="0" smtClean="0">
                <a:solidFill>
                  <a:schemeClr val="bg1"/>
                </a:solidFill>
              </a:rPr>
              <a:t>Outcomes</a:t>
            </a:r>
          </a:p>
          <a:p>
            <a:pPr lvl="0" algn="ctr" defTabSz="577850">
              <a:lnSpc>
                <a:spcPct val="90000"/>
              </a:lnSpc>
              <a:spcBef>
                <a:spcPct val="0"/>
              </a:spcBef>
              <a:spcAft>
                <a:spcPct val="35000"/>
              </a:spcAft>
            </a:pPr>
            <a:endParaRPr lang="en-US" b="1" dirty="0" smtClean="0">
              <a:solidFill>
                <a:schemeClr val="bg1"/>
              </a:solidFill>
            </a:endParaRPr>
          </a:p>
          <a:p>
            <a:pPr lvl="0" algn="ctr" defTabSz="577850">
              <a:lnSpc>
                <a:spcPct val="90000"/>
              </a:lnSpc>
              <a:spcBef>
                <a:spcPct val="0"/>
              </a:spcBef>
              <a:spcAft>
                <a:spcPct val="35000"/>
              </a:spcAft>
            </a:pPr>
            <a:endParaRPr lang="en-US" b="1" dirty="0" smtClean="0">
              <a:solidFill>
                <a:schemeClr val="bg1"/>
              </a:solidFill>
            </a:endParaRPr>
          </a:p>
          <a:p>
            <a:pPr lvl="0" algn="ctr" defTabSz="577850">
              <a:lnSpc>
                <a:spcPct val="90000"/>
              </a:lnSpc>
              <a:spcBef>
                <a:spcPct val="0"/>
              </a:spcBef>
              <a:spcAft>
                <a:spcPct val="35000"/>
              </a:spcAft>
            </a:pPr>
            <a:endParaRPr lang="en-US" b="1" dirty="0">
              <a:solidFill>
                <a:schemeClr val="bg1"/>
              </a:solidFill>
            </a:endParaRPr>
          </a:p>
        </p:txBody>
      </p:sp>
      <p:sp>
        <p:nvSpPr>
          <p:cNvPr id="2" name="Title 1"/>
          <p:cNvSpPr txBox="1">
            <a:spLocks/>
          </p:cNvSpPr>
          <p:nvPr/>
        </p:nvSpPr>
        <p:spPr>
          <a:xfrm>
            <a:off x="304800" y="427613"/>
            <a:ext cx="8534400" cy="758952"/>
          </a:xfrm>
          <a:prstGeom prst="rect">
            <a:avLst/>
          </a:prstGeom>
        </p:spPr>
        <p:txBody>
          <a:bodyPr>
            <a:normAutofit/>
          </a:bodyPr>
          <a:lstStyle>
            <a:lvl1pPr algn="l" defTabSz="457200" rtl="0" eaLnBrk="1" latinLnBrk="0" hangingPunct="1">
              <a:spcBef>
                <a:spcPct val="0"/>
              </a:spcBef>
              <a:buNone/>
              <a:defRPr sz="4000" kern="1200">
                <a:solidFill>
                  <a:srgbClr val="687117"/>
                </a:solidFill>
                <a:latin typeface="+mj-lt"/>
                <a:ea typeface="+mj-ea"/>
                <a:cs typeface="+mj-cs"/>
              </a:defRPr>
            </a:lvl1pPr>
          </a:lstStyle>
          <a:p>
            <a:r>
              <a:rPr lang="en-US" sz="3600" dirty="0" smtClean="0">
                <a:solidFill>
                  <a:srgbClr val="8B8D09"/>
                </a:solidFill>
              </a:rPr>
              <a:t>Theory of Change Framework</a:t>
            </a:r>
            <a:endParaRPr lang="en-US" sz="3600" dirty="0">
              <a:solidFill>
                <a:srgbClr val="8B8D09"/>
              </a:solidFill>
            </a:endParaRPr>
          </a:p>
        </p:txBody>
      </p:sp>
      <p:sp>
        <p:nvSpPr>
          <p:cNvPr id="19" name="Freeform 18"/>
          <p:cNvSpPr/>
          <p:nvPr/>
        </p:nvSpPr>
        <p:spPr>
          <a:xfrm>
            <a:off x="2766178" y="1486356"/>
            <a:ext cx="1377156" cy="3944184"/>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solidFill>
            <a:srgbClr val="8B8D09"/>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algn="ctr" defTabSz="577850">
              <a:lnSpc>
                <a:spcPct val="90000"/>
              </a:lnSpc>
              <a:spcBef>
                <a:spcPct val="0"/>
              </a:spcBef>
              <a:spcAft>
                <a:spcPct val="35000"/>
              </a:spcAft>
            </a:pPr>
            <a:r>
              <a:rPr lang="en-US" b="1" dirty="0" smtClean="0">
                <a:solidFill>
                  <a:schemeClr val="bg1"/>
                </a:solidFill>
              </a:rPr>
              <a:t>Activities/</a:t>
            </a:r>
          </a:p>
          <a:p>
            <a:pPr algn="ctr" defTabSz="577850">
              <a:lnSpc>
                <a:spcPct val="90000"/>
              </a:lnSpc>
              <a:spcBef>
                <a:spcPct val="0"/>
              </a:spcBef>
              <a:spcAft>
                <a:spcPct val="35000"/>
              </a:spcAft>
            </a:pPr>
            <a:r>
              <a:rPr lang="en-US" b="1" dirty="0" smtClean="0">
                <a:solidFill>
                  <a:schemeClr val="bg1"/>
                </a:solidFill>
              </a:rPr>
              <a:t>Interventions</a:t>
            </a:r>
            <a:endParaRPr lang="en-US" b="1" dirty="0">
              <a:solidFill>
                <a:schemeClr val="bg1"/>
              </a:solidFill>
            </a:endParaRPr>
          </a:p>
        </p:txBody>
      </p:sp>
      <p:sp>
        <p:nvSpPr>
          <p:cNvPr id="13" name="Rounded Rectangle 12"/>
          <p:cNvSpPr/>
          <p:nvPr/>
        </p:nvSpPr>
        <p:spPr>
          <a:xfrm rot="16200000">
            <a:off x="6345003" y="2871027"/>
            <a:ext cx="4191000" cy="1174842"/>
          </a:xfrm>
          <a:prstGeom prst="roundRect">
            <a:avLst>
              <a:gd name="adj" fmla="val 0"/>
            </a:avLst>
          </a:prstGeom>
          <a:solidFill>
            <a:srgbClr val="DF7A26"/>
          </a:solidFill>
        </p:spPr>
        <p:style>
          <a:lnRef idx="1">
            <a:schemeClr val="accent1"/>
          </a:lnRef>
          <a:fillRef idx="3">
            <a:schemeClr val="accent1"/>
          </a:fillRef>
          <a:effectRef idx="2">
            <a:schemeClr val="accent1"/>
          </a:effectRef>
          <a:fontRef idx="minor">
            <a:schemeClr val="lt1"/>
          </a:fontRef>
        </p:style>
        <p:txBody>
          <a:bodyPr vert="vert" rtlCol="0" anchor="ctr"/>
          <a:lstStyle/>
          <a:p>
            <a:pPr lvl="0" algn="ctr"/>
            <a:r>
              <a:rPr lang="en-US" b="1" dirty="0" smtClean="0">
                <a:solidFill>
                  <a:schemeClr val="bg1"/>
                </a:solidFill>
              </a:rPr>
              <a:t>Intended Impact</a:t>
            </a:r>
            <a:endParaRPr lang="en-US" b="1" dirty="0">
              <a:solidFill>
                <a:schemeClr val="bg1"/>
              </a:solidFill>
            </a:endParaRPr>
          </a:p>
        </p:txBody>
      </p:sp>
      <p:sp>
        <p:nvSpPr>
          <p:cNvPr id="22" name="Rounded Rectangle 21"/>
          <p:cNvSpPr/>
          <p:nvPr/>
        </p:nvSpPr>
        <p:spPr>
          <a:xfrm rot="16200000">
            <a:off x="-1345337" y="2951025"/>
            <a:ext cx="4191000" cy="1242874"/>
          </a:xfrm>
          <a:prstGeom prst="roundRect">
            <a:avLst>
              <a:gd name="adj" fmla="val 0"/>
            </a:avLst>
          </a:prstGeom>
          <a:solidFill>
            <a:srgbClr val="DF7A26"/>
          </a:solidFill>
        </p:spPr>
        <p:style>
          <a:lnRef idx="1">
            <a:schemeClr val="accent1"/>
          </a:lnRef>
          <a:fillRef idx="3">
            <a:schemeClr val="accent1"/>
          </a:fillRef>
          <a:effectRef idx="2">
            <a:schemeClr val="accent1"/>
          </a:effectRef>
          <a:fontRef idx="minor">
            <a:schemeClr val="lt1"/>
          </a:fontRef>
        </p:style>
        <p:txBody>
          <a:bodyPr vert="vert" rtlCol="0" anchor="ctr"/>
          <a:lstStyle/>
          <a:p>
            <a:pPr lvl="0" algn="ctr"/>
            <a:r>
              <a:rPr lang="en-US" b="1" dirty="0" smtClean="0">
                <a:solidFill>
                  <a:schemeClr val="bg1"/>
                </a:solidFill>
              </a:rPr>
              <a:t>Social Problem</a:t>
            </a:r>
            <a:endParaRPr lang="en-US" b="1" dirty="0">
              <a:solidFill>
                <a:schemeClr val="bg1"/>
              </a:solidFill>
            </a:endParaRPr>
          </a:p>
        </p:txBody>
      </p:sp>
      <p:sp>
        <p:nvSpPr>
          <p:cNvPr id="12" name="Freeform 11"/>
          <p:cNvSpPr/>
          <p:nvPr/>
        </p:nvSpPr>
        <p:spPr>
          <a:xfrm>
            <a:off x="4260680" y="2981366"/>
            <a:ext cx="1027527" cy="900480"/>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solidFill>
            <a:srgbClr val="C3CF2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algn="ctr" defTabSz="577850">
              <a:lnSpc>
                <a:spcPct val="90000"/>
              </a:lnSpc>
              <a:spcBef>
                <a:spcPct val="0"/>
              </a:spcBef>
              <a:spcAft>
                <a:spcPct val="35000"/>
              </a:spcAft>
            </a:pPr>
            <a:endParaRPr lang="en-US" b="1" dirty="0" smtClean="0">
              <a:solidFill>
                <a:srgbClr val="535349"/>
              </a:solidFill>
            </a:endParaRPr>
          </a:p>
          <a:p>
            <a:pPr algn="ctr" defTabSz="577850">
              <a:lnSpc>
                <a:spcPct val="90000"/>
              </a:lnSpc>
              <a:spcBef>
                <a:spcPct val="0"/>
              </a:spcBef>
              <a:spcAft>
                <a:spcPct val="35000"/>
              </a:spcAft>
            </a:pPr>
            <a:endParaRPr lang="en-US" b="1" dirty="0" smtClean="0">
              <a:solidFill>
                <a:srgbClr val="535349"/>
              </a:solidFill>
            </a:endParaRPr>
          </a:p>
          <a:p>
            <a:pPr algn="ctr" defTabSz="577850">
              <a:lnSpc>
                <a:spcPct val="90000"/>
              </a:lnSpc>
              <a:spcBef>
                <a:spcPct val="0"/>
              </a:spcBef>
              <a:spcAft>
                <a:spcPct val="35000"/>
              </a:spcAft>
            </a:pPr>
            <a:endParaRPr lang="en-US" b="1" dirty="0" smtClean="0">
              <a:solidFill>
                <a:srgbClr val="535349"/>
              </a:solidFill>
            </a:endParaRPr>
          </a:p>
          <a:p>
            <a:pPr algn="ctr" defTabSz="577850">
              <a:lnSpc>
                <a:spcPct val="90000"/>
              </a:lnSpc>
              <a:spcBef>
                <a:spcPct val="0"/>
              </a:spcBef>
              <a:spcAft>
                <a:spcPct val="35000"/>
              </a:spcAft>
            </a:pPr>
            <a:r>
              <a:rPr lang="en-US" sz="1600" b="1" dirty="0" smtClean="0">
                <a:solidFill>
                  <a:srgbClr val="535349"/>
                </a:solidFill>
              </a:rPr>
              <a:t>Short-term</a:t>
            </a:r>
            <a:br>
              <a:rPr lang="en-US" sz="1600" b="1" dirty="0" smtClean="0">
                <a:solidFill>
                  <a:srgbClr val="535349"/>
                </a:solidFill>
              </a:rPr>
            </a:br>
            <a:r>
              <a:rPr lang="en-US" sz="1600" b="1" dirty="0" smtClean="0">
                <a:solidFill>
                  <a:srgbClr val="535349"/>
                </a:solidFill>
              </a:rPr>
              <a:t>(&lt;1 year)</a:t>
            </a:r>
          </a:p>
          <a:p>
            <a:pPr algn="ctr" defTabSz="577850">
              <a:lnSpc>
                <a:spcPct val="90000"/>
              </a:lnSpc>
              <a:spcBef>
                <a:spcPct val="0"/>
              </a:spcBef>
              <a:spcAft>
                <a:spcPct val="35000"/>
              </a:spcAft>
            </a:pPr>
            <a:endParaRPr lang="en-US" b="1" dirty="0" smtClean="0">
              <a:solidFill>
                <a:srgbClr val="535349"/>
              </a:solidFill>
            </a:endParaRPr>
          </a:p>
          <a:p>
            <a:pPr algn="ctr" defTabSz="577850">
              <a:lnSpc>
                <a:spcPct val="90000"/>
              </a:lnSpc>
              <a:spcBef>
                <a:spcPct val="0"/>
              </a:spcBef>
              <a:spcAft>
                <a:spcPct val="35000"/>
              </a:spcAft>
            </a:pPr>
            <a:endParaRPr lang="en-US" b="1" dirty="0" smtClean="0">
              <a:solidFill>
                <a:srgbClr val="535349"/>
              </a:solidFill>
            </a:endParaRPr>
          </a:p>
          <a:p>
            <a:pPr algn="ctr" defTabSz="577850">
              <a:lnSpc>
                <a:spcPct val="90000"/>
              </a:lnSpc>
              <a:spcBef>
                <a:spcPct val="0"/>
              </a:spcBef>
              <a:spcAft>
                <a:spcPct val="35000"/>
              </a:spcAft>
            </a:pPr>
            <a:endParaRPr lang="en-US" b="1" dirty="0">
              <a:solidFill>
                <a:srgbClr val="535349"/>
              </a:solidFill>
            </a:endParaRPr>
          </a:p>
        </p:txBody>
      </p:sp>
      <p:sp>
        <p:nvSpPr>
          <p:cNvPr id="15" name="Freeform 14"/>
          <p:cNvSpPr/>
          <p:nvPr/>
        </p:nvSpPr>
        <p:spPr>
          <a:xfrm>
            <a:off x="6647155" y="2981366"/>
            <a:ext cx="1027527" cy="900480"/>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solidFill>
            <a:srgbClr val="C3CF2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algn="ctr" defTabSz="577850">
              <a:lnSpc>
                <a:spcPct val="90000"/>
              </a:lnSpc>
              <a:spcBef>
                <a:spcPct val="0"/>
              </a:spcBef>
              <a:spcAft>
                <a:spcPct val="35000"/>
              </a:spcAft>
            </a:pPr>
            <a:endParaRPr lang="en-US" sz="1600" b="1" dirty="0" smtClean="0">
              <a:solidFill>
                <a:srgbClr val="535349"/>
              </a:solidFill>
            </a:endParaRPr>
          </a:p>
          <a:p>
            <a:pPr algn="ctr" defTabSz="577850">
              <a:lnSpc>
                <a:spcPct val="90000"/>
              </a:lnSpc>
              <a:spcBef>
                <a:spcPct val="0"/>
              </a:spcBef>
              <a:spcAft>
                <a:spcPct val="35000"/>
              </a:spcAft>
            </a:pPr>
            <a:endParaRPr lang="en-US" sz="1600" b="1" dirty="0" smtClean="0">
              <a:solidFill>
                <a:srgbClr val="535349"/>
              </a:solidFill>
            </a:endParaRPr>
          </a:p>
          <a:p>
            <a:pPr algn="ctr" defTabSz="577850">
              <a:lnSpc>
                <a:spcPct val="90000"/>
              </a:lnSpc>
              <a:spcBef>
                <a:spcPct val="0"/>
              </a:spcBef>
              <a:spcAft>
                <a:spcPct val="35000"/>
              </a:spcAft>
            </a:pPr>
            <a:endParaRPr lang="en-US" sz="1600" b="1" dirty="0" smtClean="0">
              <a:solidFill>
                <a:srgbClr val="535349"/>
              </a:solidFill>
            </a:endParaRPr>
          </a:p>
          <a:p>
            <a:pPr algn="ctr" defTabSz="577850">
              <a:lnSpc>
                <a:spcPct val="90000"/>
              </a:lnSpc>
              <a:spcBef>
                <a:spcPct val="0"/>
              </a:spcBef>
              <a:spcAft>
                <a:spcPct val="35000"/>
              </a:spcAft>
            </a:pPr>
            <a:r>
              <a:rPr lang="en-US" sz="1600" b="1" dirty="0" smtClean="0">
                <a:solidFill>
                  <a:srgbClr val="535349"/>
                </a:solidFill>
              </a:rPr>
              <a:t>Longer-term</a:t>
            </a:r>
            <a:br>
              <a:rPr lang="en-US" sz="1600" b="1" dirty="0" smtClean="0">
                <a:solidFill>
                  <a:srgbClr val="535349"/>
                </a:solidFill>
              </a:rPr>
            </a:br>
            <a:r>
              <a:rPr lang="en-US" sz="1600" b="1" dirty="0" smtClean="0">
                <a:solidFill>
                  <a:srgbClr val="535349"/>
                </a:solidFill>
              </a:rPr>
              <a:t>(&gt;3 years)</a:t>
            </a:r>
          </a:p>
          <a:p>
            <a:pPr algn="ctr" defTabSz="577850">
              <a:lnSpc>
                <a:spcPct val="90000"/>
              </a:lnSpc>
              <a:spcBef>
                <a:spcPct val="0"/>
              </a:spcBef>
              <a:spcAft>
                <a:spcPct val="35000"/>
              </a:spcAft>
            </a:pPr>
            <a:endParaRPr lang="en-US" sz="1600" b="1" dirty="0" smtClean="0">
              <a:solidFill>
                <a:srgbClr val="535349"/>
              </a:solidFill>
            </a:endParaRPr>
          </a:p>
          <a:p>
            <a:pPr algn="ctr" defTabSz="577850">
              <a:lnSpc>
                <a:spcPct val="90000"/>
              </a:lnSpc>
              <a:spcBef>
                <a:spcPct val="0"/>
              </a:spcBef>
              <a:spcAft>
                <a:spcPct val="35000"/>
              </a:spcAft>
            </a:pPr>
            <a:endParaRPr lang="en-US" sz="1600" b="1" dirty="0" smtClean="0">
              <a:solidFill>
                <a:srgbClr val="535349"/>
              </a:solidFill>
            </a:endParaRPr>
          </a:p>
          <a:p>
            <a:pPr algn="ctr" defTabSz="577850">
              <a:lnSpc>
                <a:spcPct val="90000"/>
              </a:lnSpc>
              <a:spcBef>
                <a:spcPct val="0"/>
              </a:spcBef>
              <a:spcAft>
                <a:spcPct val="35000"/>
              </a:spcAft>
            </a:pPr>
            <a:endParaRPr lang="en-US" sz="1600" b="1" dirty="0">
              <a:solidFill>
                <a:srgbClr val="535349"/>
              </a:solidFill>
            </a:endParaRPr>
          </a:p>
        </p:txBody>
      </p:sp>
      <p:sp>
        <p:nvSpPr>
          <p:cNvPr id="16" name="Freeform 15"/>
          <p:cNvSpPr/>
          <p:nvPr/>
        </p:nvSpPr>
        <p:spPr>
          <a:xfrm>
            <a:off x="5453917" y="2981366"/>
            <a:ext cx="1027527" cy="900480"/>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solidFill>
            <a:srgbClr val="C3CF2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lvl="0" algn="ctr" defTabSz="577850">
              <a:lnSpc>
                <a:spcPct val="90000"/>
              </a:lnSpc>
              <a:spcBef>
                <a:spcPct val="0"/>
              </a:spcBef>
              <a:spcAft>
                <a:spcPct val="35000"/>
              </a:spcAft>
            </a:pPr>
            <a:endParaRPr lang="en-US" sz="1600" b="1" dirty="0" smtClean="0">
              <a:solidFill>
                <a:srgbClr val="535349"/>
              </a:solidFill>
            </a:endParaRPr>
          </a:p>
          <a:p>
            <a:pPr lvl="0" algn="ctr" defTabSz="577850">
              <a:lnSpc>
                <a:spcPct val="90000"/>
              </a:lnSpc>
              <a:spcBef>
                <a:spcPct val="0"/>
              </a:spcBef>
              <a:spcAft>
                <a:spcPct val="35000"/>
              </a:spcAft>
            </a:pPr>
            <a:endParaRPr lang="en-US" sz="1600" b="1" dirty="0" smtClean="0">
              <a:solidFill>
                <a:srgbClr val="535349"/>
              </a:solidFill>
            </a:endParaRPr>
          </a:p>
          <a:p>
            <a:pPr lvl="0" algn="ctr" defTabSz="577850">
              <a:lnSpc>
                <a:spcPct val="90000"/>
              </a:lnSpc>
              <a:spcBef>
                <a:spcPct val="0"/>
              </a:spcBef>
              <a:spcAft>
                <a:spcPct val="35000"/>
              </a:spcAft>
            </a:pPr>
            <a:endParaRPr lang="en-US" sz="1600" b="1" dirty="0" smtClean="0">
              <a:solidFill>
                <a:srgbClr val="535349"/>
              </a:solidFill>
            </a:endParaRPr>
          </a:p>
          <a:p>
            <a:pPr lvl="0" algn="ctr" defTabSz="577850">
              <a:lnSpc>
                <a:spcPct val="90000"/>
              </a:lnSpc>
              <a:spcBef>
                <a:spcPct val="0"/>
              </a:spcBef>
              <a:spcAft>
                <a:spcPct val="35000"/>
              </a:spcAft>
            </a:pPr>
            <a:r>
              <a:rPr lang="en-US" sz="1600" b="1" dirty="0" smtClean="0">
                <a:solidFill>
                  <a:srgbClr val="535349"/>
                </a:solidFill>
              </a:rPr>
              <a:t>Medium-term</a:t>
            </a:r>
            <a:br>
              <a:rPr lang="en-US" sz="1600" b="1" dirty="0" smtClean="0">
                <a:solidFill>
                  <a:srgbClr val="535349"/>
                </a:solidFill>
              </a:rPr>
            </a:br>
            <a:r>
              <a:rPr lang="en-US" sz="1600" b="1" dirty="0" smtClean="0">
                <a:solidFill>
                  <a:srgbClr val="535349"/>
                </a:solidFill>
              </a:rPr>
              <a:t>(1-3 years)</a:t>
            </a:r>
          </a:p>
          <a:p>
            <a:pPr lvl="0" algn="ctr" defTabSz="577850">
              <a:lnSpc>
                <a:spcPct val="90000"/>
              </a:lnSpc>
              <a:spcBef>
                <a:spcPct val="0"/>
              </a:spcBef>
              <a:spcAft>
                <a:spcPct val="35000"/>
              </a:spcAft>
            </a:pPr>
            <a:endParaRPr lang="en-US" sz="1600" b="1" dirty="0" smtClean="0">
              <a:solidFill>
                <a:srgbClr val="535349"/>
              </a:solidFill>
            </a:endParaRPr>
          </a:p>
          <a:p>
            <a:pPr lvl="0" algn="ctr" defTabSz="577850">
              <a:lnSpc>
                <a:spcPct val="90000"/>
              </a:lnSpc>
              <a:spcBef>
                <a:spcPct val="0"/>
              </a:spcBef>
              <a:spcAft>
                <a:spcPct val="35000"/>
              </a:spcAft>
            </a:pPr>
            <a:endParaRPr lang="en-US" sz="1600" b="1" dirty="0" smtClean="0">
              <a:solidFill>
                <a:srgbClr val="535349"/>
              </a:solidFill>
            </a:endParaRPr>
          </a:p>
          <a:p>
            <a:pPr lvl="0" algn="ctr" defTabSz="577850">
              <a:lnSpc>
                <a:spcPct val="90000"/>
              </a:lnSpc>
              <a:spcBef>
                <a:spcPct val="0"/>
              </a:spcBef>
              <a:spcAft>
                <a:spcPct val="35000"/>
              </a:spcAft>
            </a:pPr>
            <a:endParaRPr lang="en-US" sz="1600" b="1" dirty="0">
              <a:solidFill>
                <a:srgbClr val="535349"/>
              </a:solidFill>
            </a:endParaRPr>
          </a:p>
        </p:txBody>
      </p:sp>
      <p:sp>
        <p:nvSpPr>
          <p:cNvPr id="17" name="Freeform 16"/>
          <p:cNvSpPr/>
          <p:nvPr/>
        </p:nvSpPr>
        <p:spPr>
          <a:xfrm>
            <a:off x="4260680" y="4070424"/>
            <a:ext cx="3414002" cy="900480"/>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solidFill>
            <a:srgbClr val="4B2A46"/>
          </a:solidFill>
          <a:ln>
            <a:solidFill>
              <a:srgbClr val="53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spcAft>
                <a:spcPct val="35000"/>
              </a:spcAft>
            </a:pPr>
            <a:endParaRPr lang="en-US" b="1" dirty="0" smtClean="0"/>
          </a:p>
          <a:p>
            <a:pPr lvl="0" algn="ctr">
              <a:lnSpc>
                <a:spcPct val="90000"/>
              </a:lnSpc>
              <a:spcBef>
                <a:spcPct val="0"/>
              </a:spcBef>
              <a:spcAft>
                <a:spcPct val="35000"/>
              </a:spcAft>
            </a:pPr>
            <a:endParaRPr lang="en-US" b="1" dirty="0" smtClean="0"/>
          </a:p>
          <a:p>
            <a:pPr lvl="0" algn="ctr">
              <a:lnSpc>
                <a:spcPct val="90000"/>
              </a:lnSpc>
              <a:spcBef>
                <a:spcPct val="0"/>
              </a:spcBef>
              <a:spcAft>
                <a:spcPct val="35000"/>
              </a:spcAft>
            </a:pPr>
            <a:endParaRPr lang="en-US" b="1" dirty="0" smtClean="0"/>
          </a:p>
          <a:p>
            <a:pPr lvl="0" algn="ctr">
              <a:lnSpc>
                <a:spcPct val="90000"/>
              </a:lnSpc>
              <a:spcBef>
                <a:spcPct val="0"/>
              </a:spcBef>
              <a:spcAft>
                <a:spcPct val="35000"/>
              </a:spcAft>
            </a:pPr>
            <a:r>
              <a:rPr lang="en-US" b="1" dirty="0" smtClean="0"/>
              <a:t>Outcomes Indicators</a:t>
            </a:r>
          </a:p>
          <a:p>
            <a:pPr lvl="0" algn="ctr">
              <a:lnSpc>
                <a:spcPct val="90000"/>
              </a:lnSpc>
              <a:spcBef>
                <a:spcPct val="0"/>
              </a:spcBef>
              <a:spcAft>
                <a:spcPct val="35000"/>
              </a:spcAft>
            </a:pPr>
            <a:endParaRPr lang="en-US" b="1" dirty="0" smtClean="0"/>
          </a:p>
          <a:p>
            <a:pPr lvl="0" algn="ctr">
              <a:lnSpc>
                <a:spcPct val="90000"/>
              </a:lnSpc>
              <a:spcBef>
                <a:spcPct val="0"/>
              </a:spcBef>
              <a:spcAft>
                <a:spcPct val="35000"/>
              </a:spcAft>
            </a:pPr>
            <a:endParaRPr lang="en-US" b="1" dirty="0" smtClean="0"/>
          </a:p>
          <a:p>
            <a:pPr lvl="0" algn="ctr">
              <a:lnSpc>
                <a:spcPct val="90000"/>
              </a:lnSpc>
              <a:spcBef>
                <a:spcPct val="0"/>
              </a:spcBef>
              <a:spcAft>
                <a:spcPct val="35000"/>
              </a:spcAft>
            </a:pPr>
            <a:endParaRPr lang="en-US" b="1" dirty="0" smtClean="0"/>
          </a:p>
        </p:txBody>
      </p:sp>
      <p:sp>
        <p:nvSpPr>
          <p:cNvPr id="3" name="Oval 2"/>
          <p:cNvSpPr/>
          <p:nvPr/>
        </p:nvSpPr>
        <p:spPr>
          <a:xfrm>
            <a:off x="2654261" y="4578813"/>
            <a:ext cx="1600990" cy="1093695"/>
          </a:xfrm>
          <a:prstGeom prst="ellipse">
            <a:avLst/>
          </a:prstGeom>
          <a:solidFill>
            <a:srgbClr val="4B2A46"/>
          </a:solidFill>
          <a:ln>
            <a:solidFill>
              <a:srgbClr val="53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ct val="35000"/>
              </a:spcAft>
            </a:pPr>
            <a:r>
              <a:rPr lang="en-US" b="1" dirty="0" smtClean="0"/>
              <a:t>Process Indicators</a:t>
            </a:r>
            <a:endParaRPr lang="en-US" b="1" dirty="0"/>
          </a:p>
        </p:txBody>
      </p:sp>
      <p:sp>
        <p:nvSpPr>
          <p:cNvPr id="5" name="Oval 4"/>
          <p:cNvSpPr/>
          <p:nvPr/>
        </p:nvSpPr>
        <p:spPr>
          <a:xfrm>
            <a:off x="1460636" y="1452536"/>
            <a:ext cx="1188196" cy="4191000"/>
          </a:xfrm>
          <a:prstGeom prst="ellipse">
            <a:avLst/>
          </a:prstGeom>
          <a:solidFill>
            <a:srgbClr val="0039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sp>
        <p:nvSpPr>
          <p:cNvPr id="6" name="TextBox 5"/>
          <p:cNvSpPr txBox="1"/>
          <p:nvPr/>
        </p:nvSpPr>
        <p:spPr>
          <a:xfrm>
            <a:off x="1528337" y="3255220"/>
            <a:ext cx="1252549" cy="369332"/>
          </a:xfrm>
          <a:prstGeom prst="rect">
            <a:avLst/>
          </a:prstGeom>
          <a:noFill/>
        </p:spPr>
        <p:txBody>
          <a:bodyPr wrap="square" rtlCol="0">
            <a:spAutoFit/>
          </a:bodyPr>
          <a:lstStyle/>
          <a:p>
            <a:r>
              <a:rPr lang="en-US" b="1" dirty="0" smtClean="0">
                <a:solidFill>
                  <a:schemeClr val="bg1"/>
                </a:solidFill>
              </a:rPr>
              <a:t>Strategies</a:t>
            </a:r>
            <a:endParaRPr lang="en-US" b="1" dirty="0">
              <a:solidFill>
                <a:schemeClr val="bg1"/>
              </a:solidFill>
            </a:endParaRPr>
          </a:p>
        </p:txBody>
      </p:sp>
    </p:spTree>
    <p:extLst>
      <p:ext uri="{BB962C8B-B14F-4D97-AF65-F5344CB8AC3E}">
        <p14:creationId xmlns:p14="http://schemas.microsoft.com/office/powerpoint/2010/main" val="29755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13" grpId="0" animBg="1"/>
      <p:bldP spid="22" grpId="0" animBg="1"/>
      <p:bldP spid="12" grpId="0" animBg="1"/>
      <p:bldP spid="15" grpId="0" animBg="1"/>
      <p:bldP spid="16" grpId="0" animBg="1"/>
      <p:bldP spid="17" grpId="0" animBg="1"/>
      <p:bldP spid="3"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8D09"/>
                </a:solidFill>
              </a:rPr>
              <a:t>1. Define The Problem You’re Solving</a:t>
            </a:r>
            <a:endParaRPr lang="en-US" dirty="0">
              <a:solidFill>
                <a:srgbClr val="8B8D09"/>
              </a:solidFill>
            </a:endParaRPr>
          </a:p>
        </p:txBody>
      </p:sp>
      <p:pic>
        <p:nvPicPr>
          <p:cNvPr id="3" name="Picture 2"/>
          <p:cNvPicPr>
            <a:picLocks noChangeAspect="1"/>
          </p:cNvPicPr>
          <p:nvPr/>
        </p:nvPicPr>
        <p:blipFill>
          <a:blip r:embed="rId2"/>
          <a:stretch>
            <a:fillRect/>
          </a:stretch>
        </p:blipFill>
        <p:spPr>
          <a:xfrm>
            <a:off x="0" y="1143000"/>
            <a:ext cx="9144000" cy="4810125"/>
          </a:xfrm>
          <a:prstGeom prst="rect">
            <a:avLst/>
          </a:prstGeom>
        </p:spPr>
      </p:pic>
    </p:spTree>
    <p:extLst>
      <p:ext uri="{BB962C8B-B14F-4D97-AF65-F5344CB8AC3E}">
        <p14:creationId xmlns:p14="http://schemas.microsoft.com/office/powerpoint/2010/main" val="2817436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B8D09"/>
                </a:solidFill>
              </a:rPr>
              <a:t>2. Get Intended Impact Right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307100"/>
              </p:ext>
            </p:extLst>
          </p:nvPr>
        </p:nvGraphicFramePr>
        <p:xfrm>
          <a:off x="495300" y="124618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763F347-F2F9-4D23-B0BF-BA87E0171FF5}" type="slidenum">
              <a:rPr lang="en-US" smtClean="0"/>
              <a:pPr/>
              <a:t>19</a:t>
            </a:fld>
            <a:endParaRPr lang="en-US"/>
          </a:p>
        </p:txBody>
      </p:sp>
    </p:spTree>
    <p:extLst>
      <p:ext uri="{BB962C8B-B14F-4D97-AF65-F5344CB8AC3E}">
        <p14:creationId xmlns:p14="http://schemas.microsoft.com/office/powerpoint/2010/main" val="312937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380458"/>
            <a:ext cx="8565622" cy="6248942"/>
          </a:xfrm>
          <a:prstGeom prst="rect">
            <a:avLst/>
          </a:prstGeom>
        </p:spPr>
      </p:pic>
    </p:spTree>
    <p:extLst>
      <p:ext uri="{BB962C8B-B14F-4D97-AF65-F5344CB8AC3E}">
        <p14:creationId xmlns:p14="http://schemas.microsoft.com/office/powerpoint/2010/main" val="1319538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B8D09"/>
                </a:solidFill>
              </a:rPr>
              <a:t>3</a:t>
            </a:r>
            <a:r>
              <a:rPr lang="en-US" dirty="0" smtClean="0">
                <a:solidFill>
                  <a:srgbClr val="8B8D09"/>
                </a:solidFill>
              </a:rPr>
              <a:t>. You and What Army?</a:t>
            </a:r>
            <a:endParaRPr lang="en-US" dirty="0">
              <a:solidFill>
                <a:srgbClr val="8B8D09"/>
              </a:solidFill>
            </a:endParaRPr>
          </a:p>
        </p:txBody>
      </p:sp>
      <p:pic>
        <p:nvPicPr>
          <p:cNvPr id="4" name="Picture 3"/>
          <p:cNvPicPr>
            <a:picLocks noChangeAspect="1"/>
          </p:cNvPicPr>
          <p:nvPr/>
        </p:nvPicPr>
        <p:blipFill rotWithShape="1">
          <a:blip r:embed="rId2"/>
          <a:srcRect b="9196"/>
          <a:stretch/>
        </p:blipFill>
        <p:spPr>
          <a:xfrm>
            <a:off x="0" y="1763889"/>
            <a:ext cx="9144000" cy="4938889"/>
          </a:xfrm>
          <a:prstGeom prst="rect">
            <a:avLst/>
          </a:prstGeom>
        </p:spPr>
      </p:pic>
    </p:spTree>
    <p:extLst>
      <p:ext uri="{BB962C8B-B14F-4D97-AF65-F5344CB8AC3E}">
        <p14:creationId xmlns:p14="http://schemas.microsoft.com/office/powerpoint/2010/main" val="1033238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B8D09"/>
                </a:solidFill>
              </a:rPr>
              <a:t>4. Make The Data Actionable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97073618"/>
              </p:ext>
            </p:extLst>
          </p:nvPr>
        </p:nvGraphicFramePr>
        <p:xfrm>
          <a:off x="329847" y="1259063"/>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159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solidFill>
                  <a:srgbClr val="8B8D09"/>
                </a:solidFill>
              </a:rPr>
              <a:t>Theory of Change Case Study </a:t>
            </a:r>
            <a:br>
              <a:rPr lang="en-US" dirty="0" smtClean="0">
                <a:solidFill>
                  <a:srgbClr val="8B8D09"/>
                </a:solidFill>
              </a:rPr>
            </a:br>
            <a:r>
              <a:rPr lang="en-US" i="1" dirty="0" smtClean="0">
                <a:solidFill>
                  <a:srgbClr val="8B8D09"/>
                </a:solidFill>
              </a:rPr>
              <a:t>Process and Outcome Tests</a:t>
            </a:r>
            <a:endParaRPr lang="en-US" i="1" dirty="0">
              <a:solidFill>
                <a:srgbClr val="8B8D09"/>
              </a:solidFill>
            </a:endParaRPr>
          </a:p>
        </p:txBody>
      </p:sp>
      <p:sp>
        <p:nvSpPr>
          <p:cNvPr id="6" name="Freeform 5"/>
          <p:cNvSpPr/>
          <p:nvPr/>
        </p:nvSpPr>
        <p:spPr>
          <a:xfrm>
            <a:off x="457200" y="2435623"/>
            <a:ext cx="1676400" cy="2667000"/>
          </a:xfrm>
          <a:custGeom>
            <a:avLst/>
            <a:gdLst>
              <a:gd name="connsiteX0" fmla="*/ 0 w 1377156"/>
              <a:gd name="connsiteY0" fmla="*/ 121920 h 1219196"/>
              <a:gd name="connsiteX1" fmla="*/ 121920 w 1377156"/>
              <a:gd name="connsiteY1" fmla="*/ 0 h 1219196"/>
              <a:gd name="connsiteX2" fmla="*/ 1255236 w 1377156"/>
              <a:gd name="connsiteY2" fmla="*/ 0 h 1219196"/>
              <a:gd name="connsiteX3" fmla="*/ 1377156 w 1377156"/>
              <a:gd name="connsiteY3" fmla="*/ 121920 h 1219196"/>
              <a:gd name="connsiteX4" fmla="*/ 1377156 w 1377156"/>
              <a:gd name="connsiteY4" fmla="*/ 1097276 h 1219196"/>
              <a:gd name="connsiteX5" fmla="*/ 1255236 w 1377156"/>
              <a:gd name="connsiteY5" fmla="*/ 1219196 h 1219196"/>
              <a:gd name="connsiteX6" fmla="*/ 121920 w 1377156"/>
              <a:gd name="connsiteY6" fmla="*/ 1219196 h 1219196"/>
              <a:gd name="connsiteX7" fmla="*/ 0 w 1377156"/>
              <a:gd name="connsiteY7" fmla="*/ 1097276 h 1219196"/>
              <a:gd name="connsiteX8" fmla="*/ 0 w 1377156"/>
              <a:gd name="connsiteY8" fmla="*/ 121920 h 121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196">
                <a:moveTo>
                  <a:pt x="0" y="121920"/>
                </a:moveTo>
                <a:cubicBezTo>
                  <a:pt x="0" y="54585"/>
                  <a:pt x="54585" y="0"/>
                  <a:pt x="121920" y="0"/>
                </a:cubicBezTo>
                <a:lnTo>
                  <a:pt x="1255236" y="0"/>
                </a:lnTo>
                <a:cubicBezTo>
                  <a:pt x="1322571" y="0"/>
                  <a:pt x="1377156" y="54585"/>
                  <a:pt x="1377156" y="121920"/>
                </a:cubicBezTo>
                <a:lnTo>
                  <a:pt x="1377156" y="1097276"/>
                </a:lnTo>
                <a:cubicBezTo>
                  <a:pt x="1377156" y="1164611"/>
                  <a:pt x="1322571" y="1219196"/>
                  <a:pt x="1255236" y="1219196"/>
                </a:cubicBezTo>
                <a:lnTo>
                  <a:pt x="121920" y="1219196"/>
                </a:lnTo>
                <a:cubicBezTo>
                  <a:pt x="54585" y="1219196"/>
                  <a:pt x="0" y="1164611"/>
                  <a:pt x="0" y="1097276"/>
                </a:cubicBezTo>
                <a:lnTo>
                  <a:pt x="0" y="121920"/>
                </a:lnTo>
                <a:close/>
              </a:path>
            </a:pathLst>
          </a:custGeom>
          <a:solidFill>
            <a:srgbClr val="DF7A26"/>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lvl="0" algn="ctr" defTabSz="577850">
              <a:lnSpc>
                <a:spcPct val="90000"/>
              </a:lnSpc>
              <a:spcBef>
                <a:spcPct val="0"/>
              </a:spcBef>
              <a:spcAft>
                <a:spcPct val="35000"/>
              </a:spcAft>
            </a:pPr>
            <a:r>
              <a:rPr lang="en-US" kern="1200" dirty="0" smtClean="0"/>
              <a:t>Social Problem:</a:t>
            </a:r>
          </a:p>
          <a:p>
            <a:pPr lvl="0" algn="ctr" defTabSz="577850">
              <a:lnSpc>
                <a:spcPct val="90000"/>
              </a:lnSpc>
              <a:spcBef>
                <a:spcPct val="0"/>
              </a:spcBef>
              <a:spcAft>
                <a:spcPct val="35000"/>
              </a:spcAft>
            </a:pPr>
            <a:r>
              <a:rPr lang="en-US" dirty="0" smtClean="0"/>
              <a:t>Lack of </a:t>
            </a:r>
            <a:r>
              <a:rPr lang="en-US" dirty="0" err="1" smtClean="0"/>
              <a:t>gov’t</a:t>
            </a:r>
            <a:r>
              <a:rPr lang="en-US" dirty="0" smtClean="0"/>
              <a:t> accessibility, transparency and responsiveness</a:t>
            </a:r>
            <a:endParaRPr lang="en-US" kern="1200" dirty="0"/>
          </a:p>
        </p:txBody>
      </p:sp>
      <p:sp>
        <p:nvSpPr>
          <p:cNvPr id="8" name="Freeform 7"/>
          <p:cNvSpPr/>
          <p:nvPr/>
        </p:nvSpPr>
        <p:spPr>
          <a:xfrm>
            <a:off x="2133600" y="3703329"/>
            <a:ext cx="252412" cy="45719"/>
          </a:xfrm>
          <a:custGeom>
            <a:avLst/>
            <a:gdLst>
              <a:gd name="connsiteX0" fmla="*/ 0 w 550862"/>
              <a:gd name="connsiteY0" fmla="*/ 15249 h 30498"/>
              <a:gd name="connsiteX1" fmla="*/ 550862 w 550862"/>
              <a:gd name="connsiteY1" fmla="*/ 15249 h 30498"/>
            </a:gdLst>
            <a:ahLst/>
            <a:cxnLst>
              <a:cxn ang="0">
                <a:pos x="connsiteX0" y="connsiteY0"/>
              </a:cxn>
              <a:cxn ang="0">
                <a:pos x="connsiteX1" y="connsiteY1"/>
              </a:cxn>
            </a:cxnLst>
            <a:rect l="l" t="t" r="r" b="b"/>
            <a:pathLst>
              <a:path w="550862" h="30498">
                <a:moveTo>
                  <a:pt x="0" y="15249"/>
                </a:moveTo>
                <a:lnTo>
                  <a:pt x="550862" y="1524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4359" tIns="1478" rIns="274360" bIns="1477" numCol="1" spcCol="1270" anchor="ctr" anchorCtr="0">
            <a:noAutofit/>
          </a:bodyPr>
          <a:lstStyle/>
          <a:p>
            <a:pPr lvl="0" algn="ctr" defTabSz="222250">
              <a:lnSpc>
                <a:spcPct val="90000"/>
              </a:lnSpc>
              <a:spcBef>
                <a:spcPct val="0"/>
              </a:spcBef>
              <a:spcAft>
                <a:spcPct val="35000"/>
              </a:spcAft>
            </a:pPr>
            <a:endParaRPr lang="en-US" sz="500" kern="1200"/>
          </a:p>
        </p:txBody>
      </p:sp>
      <p:sp>
        <p:nvSpPr>
          <p:cNvPr id="9" name="Freeform 8"/>
          <p:cNvSpPr/>
          <p:nvPr/>
        </p:nvSpPr>
        <p:spPr>
          <a:xfrm>
            <a:off x="2386012" y="2435624"/>
            <a:ext cx="1377156" cy="2667000"/>
          </a:xfrm>
          <a:custGeom>
            <a:avLst/>
            <a:gdLst>
              <a:gd name="connsiteX0" fmla="*/ 0 w 1377156"/>
              <a:gd name="connsiteY0" fmla="*/ 121920 h 1219203"/>
              <a:gd name="connsiteX1" fmla="*/ 121920 w 1377156"/>
              <a:gd name="connsiteY1" fmla="*/ 0 h 1219203"/>
              <a:gd name="connsiteX2" fmla="*/ 1255236 w 1377156"/>
              <a:gd name="connsiteY2" fmla="*/ 0 h 1219203"/>
              <a:gd name="connsiteX3" fmla="*/ 1377156 w 1377156"/>
              <a:gd name="connsiteY3" fmla="*/ 121920 h 1219203"/>
              <a:gd name="connsiteX4" fmla="*/ 1377156 w 1377156"/>
              <a:gd name="connsiteY4" fmla="*/ 1097283 h 1219203"/>
              <a:gd name="connsiteX5" fmla="*/ 1255236 w 1377156"/>
              <a:gd name="connsiteY5" fmla="*/ 1219203 h 1219203"/>
              <a:gd name="connsiteX6" fmla="*/ 121920 w 1377156"/>
              <a:gd name="connsiteY6" fmla="*/ 1219203 h 1219203"/>
              <a:gd name="connsiteX7" fmla="*/ 0 w 1377156"/>
              <a:gd name="connsiteY7" fmla="*/ 1097283 h 1219203"/>
              <a:gd name="connsiteX8" fmla="*/ 0 w 1377156"/>
              <a:gd name="connsiteY8" fmla="*/ 121920 h 12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219203">
                <a:moveTo>
                  <a:pt x="0" y="121920"/>
                </a:moveTo>
                <a:cubicBezTo>
                  <a:pt x="0" y="54585"/>
                  <a:pt x="54585" y="0"/>
                  <a:pt x="121920" y="0"/>
                </a:cubicBezTo>
                <a:lnTo>
                  <a:pt x="1255236" y="0"/>
                </a:lnTo>
                <a:cubicBezTo>
                  <a:pt x="1322571" y="0"/>
                  <a:pt x="1377156" y="54585"/>
                  <a:pt x="1377156" y="121920"/>
                </a:cubicBezTo>
                <a:lnTo>
                  <a:pt x="1377156" y="1097283"/>
                </a:lnTo>
                <a:cubicBezTo>
                  <a:pt x="1377156" y="1164618"/>
                  <a:pt x="1322571" y="1219203"/>
                  <a:pt x="1255236" y="1219203"/>
                </a:cubicBezTo>
                <a:lnTo>
                  <a:pt x="121920" y="1219203"/>
                </a:lnTo>
                <a:cubicBezTo>
                  <a:pt x="54585" y="1219203"/>
                  <a:pt x="0" y="1164618"/>
                  <a:pt x="0" y="1097283"/>
                </a:cubicBezTo>
                <a:lnTo>
                  <a:pt x="0" y="121920"/>
                </a:lnTo>
                <a:close/>
              </a:path>
            </a:pathLst>
          </a:custGeom>
          <a:gradFill>
            <a:gsLst>
              <a:gs pos="7000">
                <a:srgbClr val="8B8D09"/>
              </a:gs>
              <a:gs pos="100000">
                <a:schemeClr val="accent1">
                  <a:hueOff val="0"/>
                  <a:satOff val="0"/>
                  <a:lumOff val="0"/>
                  <a:alphaOff val="0"/>
                  <a:tint val="50000"/>
                  <a:shade val="100000"/>
                  <a:satMod val="350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964" tIns="43964" rIns="43964" bIns="43964" numCol="1" spcCol="1270" anchor="ctr" anchorCtr="0">
            <a:noAutofit/>
          </a:bodyPr>
          <a:lstStyle/>
          <a:p>
            <a:pPr lvl="0" algn="ctr" defTabSz="577850">
              <a:lnSpc>
                <a:spcPct val="90000"/>
              </a:lnSpc>
              <a:spcBef>
                <a:spcPct val="0"/>
              </a:spcBef>
              <a:spcAft>
                <a:spcPct val="35000"/>
              </a:spcAft>
            </a:pPr>
            <a:r>
              <a:rPr lang="en-US" kern="1200" dirty="0" smtClean="0"/>
              <a:t>Interventions </a:t>
            </a:r>
            <a:r>
              <a:rPr lang="en-US" dirty="0" smtClean="0"/>
              <a:t>that introduce and model technology usage for public service offices</a:t>
            </a:r>
            <a:endParaRPr lang="en-US" kern="1200" dirty="0"/>
          </a:p>
        </p:txBody>
      </p:sp>
      <p:sp>
        <p:nvSpPr>
          <p:cNvPr id="12" name="Freeform 11"/>
          <p:cNvSpPr/>
          <p:nvPr/>
        </p:nvSpPr>
        <p:spPr>
          <a:xfrm rot="18320248">
            <a:off x="3562397" y="3330084"/>
            <a:ext cx="952404" cy="30498"/>
          </a:xfrm>
          <a:custGeom>
            <a:avLst/>
            <a:gdLst>
              <a:gd name="connsiteX0" fmla="*/ 0 w 952404"/>
              <a:gd name="connsiteY0" fmla="*/ 15249 h 30498"/>
              <a:gd name="connsiteX1" fmla="*/ 952404 w 952404"/>
              <a:gd name="connsiteY1" fmla="*/ 15249 h 30498"/>
            </a:gdLst>
            <a:ahLst/>
            <a:cxnLst>
              <a:cxn ang="0">
                <a:pos x="connsiteX0" y="connsiteY0"/>
              </a:cxn>
              <a:cxn ang="0">
                <a:pos x="connsiteX1" y="connsiteY1"/>
              </a:cxn>
            </a:cxnLst>
            <a:rect l="l" t="t" r="r" b="b"/>
            <a:pathLst>
              <a:path w="952404" h="30498">
                <a:moveTo>
                  <a:pt x="0" y="15249"/>
                </a:moveTo>
                <a:lnTo>
                  <a:pt x="952404" y="1524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65092" tIns="-8561" rIns="465092" bIns="-8561" numCol="1" spcCol="1270" anchor="ctr" anchorCtr="0">
            <a:noAutofit/>
          </a:bodyPr>
          <a:lstStyle/>
          <a:p>
            <a:pPr lvl="0" algn="ctr" defTabSz="222250">
              <a:lnSpc>
                <a:spcPct val="90000"/>
              </a:lnSpc>
              <a:spcBef>
                <a:spcPct val="0"/>
              </a:spcBef>
              <a:spcAft>
                <a:spcPct val="35000"/>
              </a:spcAft>
            </a:pPr>
            <a:endParaRPr lang="en-US" sz="500" kern="1200"/>
          </a:p>
        </p:txBody>
      </p:sp>
      <p:sp>
        <p:nvSpPr>
          <p:cNvPr id="16" name="Freeform 15"/>
          <p:cNvSpPr/>
          <p:nvPr/>
        </p:nvSpPr>
        <p:spPr>
          <a:xfrm>
            <a:off x="4314030" y="1826023"/>
            <a:ext cx="1553369" cy="1905000"/>
          </a:xfrm>
          <a:custGeom>
            <a:avLst/>
            <a:gdLst>
              <a:gd name="connsiteX0" fmla="*/ 0 w 1377156"/>
              <a:gd name="connsiteY0" fmla="*/ 118933 h 1189332"/>
              <a:gd name="connsiteX1" fmla="*/ 118933 w 1377156"/>
              <a:gd name="connsiteY1" fmla="*/ 0 h 1189332"/>
              <a:gd name="connsiteX2" fmla="*/ 1258223 w 1377156"/>
              <a:gd name="connsiteY2" fmla="*/ 0 h 1189332"/>
              <a:gd name="connsiteX3" fmla="*/ 1377156 w 1377156"/>
              <a:gd name="connsiteY3" fmla="*/ 118933 h 1189332"/>
              <a:gd name="connsiteX4" fmla="*/ 1377156 w 1377156"/>
              <a:gd name="connsiteY4" fmla="*/ 1070399 h 1189332"/>
              <a:gd name="connsiteX5" fmla="*/ 1258223 w 1377156"/>
              <a:gd name="connsiteY5" fmla="*/ 1189332 h 1189332"/>
              <a:gd name="connsiteX6" fmla="*/ 118933 w 1377156"/>
              <a:gd name="connsiteY6" fmla="*/ 1189332 h 1189332"/>
              <a:gd name="connsiteX7" fmla="*/ 0 w 1377156"/>
              <a:gd name="connsiteY7" fmla="*/ 1070399 h 1189332"/>
              <a:gd name="connsiteX8" fmla="*/ 0 w 1377156"/>
              <a:gd name="connsiteY8" fmla="*/ 118933 h 1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189332">
                <a:moveTo>
                  <a:pt x="0" y="118933"/>
                </a:moveTo>
                <a:cubicBezTo>
                  <a:pt x="0" y="53248"/>
                  <a:pt x="53248" y="0"/>
                  <a:pt x="118933" y="0"/>
                </a:cubicBezTo>
                <a:lnTo>
                  <a:pt x="1258223" y="0"/>
                </a:lnTo>
                <a:cubicBezTo>
                  <a:pt x="1323908" y="0"/>
                  <a:pt x="1377156" y="53248"/>
                  <a:pt x="1377156" y="118933"/>
                </a:cubicBezTo>
                <a:lnTo>
                  <a:pt x="1377156" y="1070399"/>
                </a:lnTo>
                <a:cubicBezTo>
                  <a:pt x="1377156" y="1136084"/>
                  <a:pt x="1323908" y="1189332"/>
                  <a:pt x="1258223" y="1189332"/>
                </a:cubicBezTo>
                <a:lnTo>
                  <a:pt x="118933" y="1189332"/>
                </a:lnTo>
                <a:cubicBezTo>
                  <a:pt x="53248" y="1189332"/>
                  <a:pt x="0" y="1136084"/>
                  <a:pt x="0" y="1070399"/>
                </a:cubicBezTo>
                <a:lnTo>
                  <a:pt x="0" y="118933"/>
                </a:lnTo>
                <a:close/>
              </a:path>
            </a:pathLst>
          </a:custGeom>
          <a:gradFill flip="none" rotWithShape="1">
            <a:gsLst>
              <a:gs pos="7000">
                <a:srgbClr val="8B8D09"/>
              </a:gs>
              <a:gs pos="100000">
                <a:schemeClr val="accent1">
                  <a:hueOff val="0"/>
                  <a:satOff val="0"/>
                  <a:lumOff val="0"/>
                  <a:alphaOff val="0"/>
                  <a:tint val="50000"/>
                  <a:shade val="100000"/>
                  <a:satMod val="350000"/>
                </a:schemeClr>
              </a:gs>
            </a:gsLst>
            <a:lin ang="16200000" scaled="1"/>
            <a:tileRec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089" tIns="43089" rIns="43089" bIns="43089" numCol="1" spcCol="1270" anchor="ctr" anchorCtr="0">
            <a:noAutofit/>
          </a:bodyPr>
          <a:lstStyle/>
          <a:p>
            <a:pPr lvl="0" algn="ctr" defTabSz="577850">
              <a:lnSpc>
                <a:spcPct val="90000"/>
              </a:lnSpc>
              <a:spcBef>
                <a:spcPct val="0"/>
              </a:spcBef>
              <a:spcAft>
                <a:spcPct val="35000"/>
              </a:spcAft>
            </a:pPr>
            <a:r>
              <a:rPr lang="en-US" dirty="0" smtClean="0"/>
              <a:t>Co-development with citizens of technologies  by public offices</a:t>
            </a:r>
            <a:endParaRPr lang="en-US" kern="1200" dirty="0"/>
          </a:p>
        </p:txBody>
      </p:sp>
      <p:grpSp>
        <p:nvGrpSpPr>
          <p:cNvPr id="3" name="Group 22"/>
          <p:cNvGrpSpPr/>
          <p:nvPr/>
        </p:nvGrpSpPr>
        <p:grpSpPr>
          <a:xfrm>
            <a:off x="5867400" y="1826022"/>
            <a:ext cx="1723491" cy="1905001"/>
            <a:chOff x="5896508" y="1036932"/>
            <a:chExt cx="1723491" cy="1905001"/>
          </a:xfrm>
        </p:grpSpPr>
        <p:sp>
          <p:nvSpPr>
            <p:cNvPr id="17" name="Freeform 16"/>
            <p:cNvSpPr/>
            <p:nvPr/>
          </p:nvSpPr>
          <p:spPr>
            <a:xfrm>
              <a:off x="5896508" y="2015089"/>
              <a:ext cx="369613" cy="45719"/>
            </a:xfrm>
            <a:custGeom>
              <a:avLst/>
              <a:gdLst>
                <a:gd name="connsiteX0" fmla="*/ 0 w 598213"/>
                <a:gd name="connsiteY0" fmla="*/ 15249 h 30498"/>
                <a:gd name="connsiteX1" fmla="*/ 598213 w 598213"/>
                <a:gd name="connsiteY1" fmla="*/ 15249 h 30498"/>
              </a:gdLst>
              <a:ahLst/>
              <a:cxnLst>
                <a:cxn ang="0">
                  <a:pos x="connsiteX0" y="connsiteY0"/>
                </a:cxn>
                <a:cxn ang="0">
                  <a:pos x="connsiteX1" y="connsiteY1"/>
                </a:cxn>
              </a:cxnLst>
              <a:rect l="l" t="t" r="r" b="b"/>
              <a:pathLst>
                <a:path w="598213" h="30498">
                  <a:moveTo>
                    <a:pt x="0" y="15249"/>
                  </a:moveTo>
                  <a:lnTo>
                    <a:pt x="598213" y="1524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6851" tIns="294" rIns="296851" bIns="293" numCol="1" spcCol="1270" anchor="ctr" anchorCtr="0">
              <a:noAutofit/>
            </a:bodyPr>
            <a:lstStyle/>
            <a:p>
              <a:pPr lvl="0" algn="ctr" defTabSz="222250">
                <a:lnSpc>
                  <a:spcPct val="90000"/>
                </a:lnSpc>
                <a:spcBef>
                  <a:spcPct val="0"/>
                </a:spcBef>
                <a:spcAft>
                  <a:spcPct val="35000"/>
                </a:spcAft>
              </a:pPr>
              <a:endParaRPr lang="en-US" sz="500" kern="1200"/>
            </a:p>
          </p:txBody>
        </p:sp>
        <p:sp>
          <p:nvSpPr>
            <p:cNvPr id="18" name="Freeform 17"/>
            <p:cNvSpPr/>
            <p:nvPr/>
          </p:nvSpPr>
          <p:spPr>
            <a:xfrm>
              <a:off x="6125108" y="1036932"/>
              <a:ext cx="1494891" cy="1905001"/>
            </a:xfrm>
            <a:custGeom>
              <a:avLst/>
              <a:gdLst>
                <a:gd name="connsiteX0" fmla="*/ 0 w 1377156"/>
                <a:gd name="connsiteY0" fmla="*/ 118933 h 1189332"/>
                <a:gd name="connsiteX1" fmla="*/ 118933 w 1377156"/>
                <a:gd name="connsiteY1" fmla="*/ 0 h 1189332"/>
                <a:gd name="connsiteX2" fmla="*/ 1258223 w 1377156"/>
                <a:gd name="connsiteY2" fmla="*/ 0 h 1189332"/>
                <a:gd name="connsiteX3" fmla="*/ 1377156 w 1377156"/>
                <a:gd name="connsiteY3" fmla="*/ 118933 h 1189332"/>
                <a:gd name="connsiteX4" fmla="*/ 1377156 w 1377156"/>
                <a:gd name="connsiteY4" fmla="*/ 1070399 h 1189332"/>
                <a:gd name="connsiteX5" fmla="*/ 1258223 w 1377156"/>
                <a:gd name="connsiteY5" fmla="*/ 1189332 h 1189332"/>
                <a:gd name="connsiteX6" fmla="*/ 118933 w 1377156"/>
                <a:gd name="connsiteY6" fmla="*/ 1189332 h 1189332"/>
                <a:gd name="connsiteX7" fmla="*/ 0 w 1377156"/>
                <a:gd name="connsiteY7" fmla="*/ 1070399 h 1189332"/>
                <a:gd name="connsiteX8" fmla="*/ 0 w 1377156"/>
                <a:gd name="connsiteY8" fmla="*/ 118933 h 11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189332">
                  <a:moveTo>
                    <a:pt x="0" y="118933"/>
                  </a:moveTo>
                  <a:cubicBezTo>
                    <a:pt x="0" y="53248"/>
                    <a:pt x="53248" y="0"/>
                    <a:pt x="118933" y="0"/>
                  </a:cubicBezTo>
                  <a:lnTo>
                    <a:pt x="1258223" y="0"/>
                  </a:lnTo>
                  <a:cubicBezTo>
                    <a:pt x="1323908" y="0"/>
                    <a:pt x="1377156" y="53248"/>
                    <a:pt x="1377156" y="118933"/>
                  </a:cubicBezTo>
                  <a:lnTo>
                    <a:pt x="1377156" y="1070399"/>
                  </a:lnTo>
                  <a:cubicBezTo>
                    <a:pt x="1377156" y="1136084"/>
                    <a:pt x="1323908" y="1189332"/>
                    <a:pt x="1258223" y="1189332"/>
                  </a:cubicBezTo>
                  <a:lnTo>
                    <a:pt x="118933" y="1189332"/>
                  </a:lnTo>
                  <a:cubicBezTo>
                    <a:pt x="53248" y="1189332"/>
                    <a:pt x="0" y="1136084"/>
                    <a:pt x="0" y="1070399"/>
                  </a:cubicBezTo>
                  <a:lnTo>
                    <a:pt x="0" y="118933"/>
                  </a:lnTo>
                  <a:close/>
                </a:path>
              </a:pathLst>
            </a:custGeom>
            <a:gradFill>
              <a:gsLst>
                <a:gs pos="7000">
                  <a:srgbClr val="8B8D09"/>
                </a:gs>
                <a:gs pos="100000">
                  <a:schemeClr val="accent1">
                    <a:hueOff val="0"/>
                    <a:satOff val="0"/>
                    <a:lumOff val="0"/>
                    <a:alphaOff val="0"/>
                    <a:tint val="50000"/>
                    <a:shade val="100000"/>
                    <a:satMod val="350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089" tIns="43089" rIns="43089" bIns="43089" numCol="1" spcCol="1270" anchor="ctr" anchorCtr="0">
              <a:noAutofit/>
            </a:bodyPr>
            <a:lstStyle/>
            <a:p>
              <a:pPr lvl="0" algn="ctr" defTabSz="577850">
                <a:lnSpc>
                  <a:spcPct val="90000"/>
                </a:lnSpc>
                <a:spcBef>
                  <a:spcPct val="0"/>
                </a:spcBef>
                <a:spcAft>
                  <a:spcPct val="35000"/>
                </a:spcAft>
              </a:pPr>
              <a:r>
                <a:rPr lang="en-US" kern="1200" dirty="0" smtClean="0"/>
                <a:t>Citizens increase participation and feedback</a:t>
              </a:r>
              <a:endParaRPr lang="en-US" kern="1200" dirty="0"/>
            </a:p>
          </p:txBody>
        </p:sp>
      </p:grpSp>
      <p:sp>
        <p:nvSpPr>
          <p:cNvPr id="19" name="Freeform 18"/>
          <p:cNvSpPr/>
          <p:nvPr/>
        </p:nvSpPr>
        <p:spPr>
          <a:xfrm rot="2973504">
            <a:off x="3613992" y="4041705"/>
            <a:ext cx="849214" cy="30498"/>
          </a:xfrm>
          <a:custGeom>
            <a:avLst/>
            <a:gdLst>
              <a:gd name="connsiteX0" fmla="*/ 0 w 849214"/>
              <a:gd name="connsiteY0" fmla="*/ 15249 h 30498"/>
              <a:gd name="connsiteX1" fmla="*/ 849214 w 849214"/>
              <a:gd name="connsiteY1" fmla="*/ 15249 h 30498"/>
            </a:gdLst>
            <a:ahLst/>
            <a:cxnLst>
              <a:cxn ang="0">
                <a:pos x="connsiteX0" y="connsiteY0"/>
              </a:cxn>
              <a:cxn ang="0">
                <a:pos x="connsiteX1" y="connsiteY1"/>
              </a:cxn>
            </a:cxnLst>
            <a:rect l="l" t="t" r="r" b="b"/>
            <a:pathLst>
              <a:path w="849214" h="30498">
                <a:moveTo>
                  <a:pt x="0" y="15249"/>
                </a:moveTo>
                <a:lnTo>
                  <a:pt x="849214" y="1524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16076" tIns="-5982" rIns="416077" bIns="-5981" numCol="1" spcCol="1270" anchor="ctr" anchorCtr="0">
            <a:noAutofit/>
          </a:bodyPr>
          <a:lstStyle/>
          <a:p>
            <a:pPr lvl="0" algn="ctr" defTabSz="222250">
              <a:lnSpc>
                <a:spcPct val="90000"/>
              </a:lnSpc>
              <a:spcBef>
                <a:spcPct val="0"/>
              </a:spcBef>
              <a:spcAft>
                <a:spcPct val="35000"/>
              </a:spcAft>
            </a:pPr>
            <a:endParaRPr lang="en-US" sz="500" kern="1200"/>
          </a:p>
        </p:txBody>
      </p:sp>
      <p:sp>
        <p:nvSpPr>
          <p:cNvPr id="20" name="Freeform 19"/>
          <p:cNvSpPr/>
          <p:nvPr/>
        </p:nvSpPr>
        <p:spPr>
          <a:xfrm>
            <a:off x="4343400" y="3883423"/>
            <a:ext cx="1524000" cy="1828800"/>
          </a:xfrm>
          <a:custGeom>
            <a:avLst/>
            <a:gdLst>
              <a:gd name="connsiteX0" fmla="*/ 0 w 1377156"/>
              <a:gd name="connsiteY0" fmla="*/ 137716 h 1450579"/>
              <a:gd name="connsiteX1" fmla="*/ 137716 w 1377156"/>
              <a:gd name="connsiteY1" fmla="*/ 0 h 1450579"/>
              <a:gd name="connsiteX2" fmla="*/ 1239440 w 1377156"/>
              <a:gd name="connsiteY2" fmla="*/ 0 h 1450579"/>
              <a:gd name="connsiteX3" fmla="*/ 1377156 w 1377156"/>
              <a:gd name="connsiteY3" fmla="*/ 137716 h 1450579"/>
              <a:gd name="connsiteX4" fmla="*/ 1377156 w 1377156"/>
              <a:gd name="connsiteY4" fmla="*/ 1312863 h 1450579"/>
              <a:gd name="connsiteX5" fmla="*/ 1239440 w 1377156"/>
              <a:gd name="connsiteY5" fmla="*/ 1450579 h 1450579"/>
              <a:gd name="connsiteX6" fmla="*/ 137716 w 1377156"/>
              <a:gd name="connsiteY6" fmla="*/ 1450579 h 1450579"/>
              <a:gd name="connsiteX7" fmla="*/ 0 w 1377156"/>
              <a:gd name="connsiteY7" fmla="*/ 1312863 h 1450579"/>
              <a:gd name="connsiteX8" fmla="*/ 0 w 1377156"/>
              <a:gd name="connsiteY8" fmla="*/ 137716 h 145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450579">
                <a:moveTo>
                  <a:pt x="0" y="137716"/>
                </a:moveTo>
                <a:cubicBezTo>
                  <a:pt x="0" y="61658"/>
                  <a:pt x="61658" y="0"/>
                  <a:pt x="137716" y="0"/>
                </a:cubicBezTo>
                <a:lnTo>
                  <a:pt x="1239440" y="0"/>
                </a:lnTo>
                <a:cubicBezTo>
                  <a:pt x="1315498" y="0"/>
                  <a:pt x="1377156" y="61658"/>
                  <a:pt x="1377156" y="137716"/>
                </a:cubicBezTo>
                <a:lnTo>
                  <a:pt x="1377156" y="1312863"/>
                </a:lnTo>
                <a:cubicBezTo>
                  <a:pt x="1377156" y="1388921"/>
                  <a:pt x="1315498" y="1450579"/>
                  <a:pt x="1239440" y="1450579"/>
                </a:cubicBezTo>
                <a:lnTo>
                  <a:pt x="137716" y="1450579"/>
                </a:lnTo>
                <a:cubicBezTo>
                  <a:pt x="61658" y="1450579"/>
                  <a:pt x="0" y="1388921"/>
                  <a:pt x="0" y="1312863"/>
                </a:cubicBezTo>
                <a:lnTo>
                  <a:pt x="0" y="137716"/>
                </a:lnTo>
                <a:close/>
              </a:path>
            </a:pathLst>
          </a:custGeom>
          <a:gradFill>
            <a:gsLst>
              <a:gs pos="7000">
                <a:srgbClr val="8B8D09"/>
              </a:gs>
              <a:gs pos="100000">
                <a:schemeClr val="accent1">
                  <a:hueOff val="0"/>
                  <a:satOff val="0"/>
                  <a:lumOff val="0"/>
                  <a:alphaOff val="0"/>
                  <a:tint val="50000"/>
                  <a:shade val="100000"/>
                  <a:satMod val="350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8591" tIns="48591" rIns="48591" bIns="48591" numCol="1" spcCol="1270" anchor="ctr" anchorCtr="0">
            <a:noAutofit/>
          </a:bodyPr>
          <a:lstStyle/>
          <a:p>
            <a:pPr lvl="0" algn="ctr" defTabSz="577850">
              <a:lnSpc>
                <a:spcPct val="90000"/>
              </a:lnSpc>
              <a:spcBef>
                <a:spcPct val="0"/>
              </a:spcBef>
              <a:spcAft>
                <a:spcPct val="35000"/>
              </a:spcAft>
            </a:pPr>
            <a:r>
              <a:rPr lang="en-US" kern="1200" dirty="0" smtClean="0"/>
              <a:t>Adoption and spread of new technologies by public offices</a:t>
            </a:r>
            <a:endParaRPr lang="en-US" kern="1200" dirty="0"/>
          </a:p>
        </p:txBody>
      </p:sp>
      <p:sp>
        <p:nvSpPr>
          <p:cNvPr id="21" name="Freeform 20"/>
          <p:cNvSpPr/>
          <p:nvPr/>
        </p:nvSpPr>
        <p:spPr>
          <a:xfrm rot="174341">
            <a:off x="5868344" y="4485505"/>
            <a:ext cx="443628" cy="51056"/>
          </a:xfrm>
          <a:custGeom>
            <a:avLst/>
            <a:gdLst>
              <a:gd name="connsiteX0" fmla="*/ 0 w 597145"/>
              <a:gd name="connsiteY0" fmla="*/ 15249 h 30498"/>
              <a:gd name="connsiteX1" fmla="*/ 597145 w 597145"/>
              <a:gd name="connsiteY1" fmla="*/ 15249 h 30498"/>
            </a:gdLst>
            <a:ahLst/>
            <a:cxnLst>
              <a:cxn ang="0">
                <a:pos x="connsiteX0" y="connsiteY0"/>
              </a:cxn>
              <a:cxn ang="0">
                <a:pos x="connsiteX1" y="connsiteY1"/>
              </a:cxn>
            </a:cxnLst>
            <a:rect l="l" t="t" r="r" b="b"/>
            <a:pathLst>
              <a:path w="597145" h="30498">
                <a:moveTo>
                  <a:pt x="0" y="15249"/>
                </a:moveTo>
                <a:lnTo>
                  <a:pt x="597145" y="15249"/>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6343" tIns="319" rIns="296344" bIns="321"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6096000" y="3883423"/>
            <a:ext cx="1529556" cy="1831577"/>
          </a:xfrm>
          <a:custGeom>
            <a:avLst/>
            <a:gdLst>
              <a:gd name="connsiteX0" fmla="*/ 0 w 1377156"/>
              <a:gd name="connsiteY0" fmla="*/ 137716 h 1450579"/>
              <a:gd name="connsiteX1" fmla="*/ 137716 w 1377156"/>
              <a:gd name="connsiteY1" fmla="*/ 0 h 1450579"/>
              <a:gd name="connsiteX2" fmla="*/ 1239440 w 1377156"/>
              <a:gd name="connsiteY2" fmla="*/ 0 h 1450579"/>
              <a:gd name="connsiteX3" fmla="*/ 1377156 w 1377156"/>
              <a:gd name="connsiteY3" fmla="*/ 137716 h 1450579"/>
              <a:gd name="connsiteX4" fmla="*/ 1377156 w 1377156"/>
              <a:gd name="connsiteY4" fmla="*/ 1312863 h 1450579"/>
              <a:gd name="connsiteX5" fmla="*/ 1239440 w 1377156"/>
              <a:gd name="connsiteY5" fmla="*/ 1450579 h 1450579"/>
              <a:gd name="connsiteX6" fmla="*/ 137716 w 1377156"/>
              <a:gd name="connsiteY6" fmla="*/ 1450579 h 1450579"/>
              <a:gd name="connsiteX7" fmla="*/ 0 w 1377156"/>
              <a:gd name="connsiteY7" fmla="*/ 1312863 h 1450579"/>
              <a:gd name="connsiteX8" fmla="*/ 0 w 1377156"/>
              <a:gd name="connsiteY8" fmla="*/ 137716 h 145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156" h="1450579">
                <a:moveTo>
                  <a:pt x="0" y="137716"/>
                </a:moveTo>
                <a:cubicBezTo>
                  <a:pt x="0" y="61658"/>
                  <a:pt x="61658" y="0"/>
                  <a:pt x="137716" y="0"/>
                </a:cubicBezTo>
                <a:lnTo>
                  <a:pt x="1239440" y="0"/>
                </a:lnTo>
                <a:cubicBezTo>
                  <a:pt x="1315498" y="0"/>
                  <a:pt x="1377156" y="61658"/>
                  <a:pt x="1377156" y="137716"/>
                </a:cubicBezTo>
                <a:lnTo>
                  <a:pt x="1377156" y="1312863"/>
                </a:lnTo>
                <a:cubicBezTo>
                  <a:pt x="1377156" y="1388921"/>
                  <a:pt x="1315498" y="1450579"/>
                  <a:pt x="1239440" y="1450579"/>
                </a:cubicBezTo>
                <a:lnTo>
                  <a:pt x="137716" y="1450579"/>
                </a:lnTo>
                <a:cubicBezTo>
                  <a:pt x="61658" y="1450579"/>
                  <a:pt x="0" y="1388921"/>
                  <a:pt x="0" y="1312863"/>
                </a:cubicBezTo>
                <a:lnTo>
                  <a:pt x="0" y="137716"/>
                </a:lnTo>
                <a:close/>
              </a:path>
            </a:pathLst>
          </a:custGeom>
          <a:gradFill>
            <a:gsLst>
              <a:gs pos="7000">
                <a:srgbClr val="8B8D09"/>
              </a:gs>
              <a:gs pos="100000">
                <a:schemeClr val="accent1">
                  <a:hueOff val="0"/>
                  <a:satOff val="0"/>
                  <a:lumOff val="0"/>
                  <a:alphaOff val="0"/>
                  <a:tint val="50000"/>
                  <a:shade val="100000"/>
                  <a:satMod val="350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8591" tIns="48591" rIns="48591" bIns="48591" numCol="1" spcCol="1270" anchor="ctr" anchorCtr="0">
            <a:noAutofit/>
          </a:bodyPr>
          <a:lstStyle/>
          <a:p>
            <a:pPr lvl="0" algn="ctr" defTabSz="577850">
              <a:lnSpc>
                <a:spcPct val="90000"/>
              </a:lnSpc>
              <a:spcBef>
                <a:spcPct val="0"/>
              </a:spcBef>
              <a:spcAft>
                <a:spcPct val="35000"/>
              </a:spcAft>
            </a:pPr>
            <a:r>
              <a:rPr lang="en-US" dirty="0" smtClean="0"/>
              <a:t>Public offices are more responsive to citizen input</a:t>
            </a:r>
            <a:endParaRPr lang="en-US" kern="1200" dirty="0"/>
          </a:p>
        </p:txBody>
      </p:sp>
      <p:grpSp>
        <p:nvGrpSpPr>
          <p:cNvPr id="5" name="Group 29"/>
          <p:cNvGrpSpPr/>
          <p:nvPr/>
        </p:nvGrpSpPr>
        <p:grpSpPr>
          <a:xfrm>
            <a:off x="7620000" y="1524000"/>
            <a:ext cx="1295400" cy="4419599"/>
            <a:chOff x="7620000" y="1145777"/>
            <a:chExt cx="1295400" cy="4419599"/>
          </a:xfrm>
          <a:solidFill>
            <a:srgbClr val="DF7A26"/>
          </a:solidFill>
        </p:grpSpPr>
        <p:sp>
          <p:nvSpPr>
            <p:cNvPr id="4" name="Rounded Rectangle 3"/>
            <p:cNvSpPr/>
            <p:nvPr/>
          </p:nvSpPr>
          <p:spPr>
            <a:xfrm rot="16200000">
              <a:off x="6134100" y="2784077"/>
              <a:ext cx="4419599" cy="1143000"/>
            </a:xfrm>
            <a:prstGeom prst="roundRect">
              <a:avLst>
                <a:gd name="adj" fmla="val 0"/>
              </a:avLst>
            </a:prstGeom>
            <a:grpFill/>
          </p:spPr>
          <p:style>
            <a:lnRef idx="1">
              <a:schemeClr val="accent1"/>
            </a:lnRef>
            <a:fillRef idx="3">
              <a:schemeClr val="accent1"/>
            </a:fillRef>
            <a:effectRef idx="2">
              <a:schemeClr val="accent1"/>
            </a:effectRef>
            <a:fontRef idx="minor">
              <a:schemeClr val="lt1"/>
            </a:fontRef>
          </p:style>
          <p:txBody>
            <a:bodyPr vert="vert" rtlCol="0" anchor="ctr"/>
            <a:lstStyle/>
            <a:p>
              <a:pPr lvl="0" algn="ctr"/>
              <a:r>
                <a:rPr lang="en-US" sz="1600" dirty="0" smtClean="0"/>
                <a:t>Intended Impact: </a:t>
              </a:r>
            </a:p>
            <a:p>
              <a:pPr lvl="0" algn="ctr"/>
              <a:r>
                <a:rPr lang="en-US" sz="1600" dirty="0" smtClean="0"/>
                <a:t>Citizens are going to engage and </a:t>
              </a:r>
              <a:r>
                <a:rPr lang="en-US" sz="1600" dirty="0" err="1" smtClean="0"/>
                <a:t>gov’t</a:t>
              </a:r>
              <a:r>
                <a:rPr lang="en-US" sz="1600" dirty="0" smtClean="0"/>
                <a:t> is going to respond</a:t>
              </a:r>
              <a:endParaRPr lang="en-US" sz="1600" dirty="0"/>
            </a:p>
            <a:p>
              <a:pPr algn="ctr"/>
              <a:endParaRPr lang="en-US" sz="1600" dirty="0"/>
            </a:p>
          </p:txBody>
        </p:sp>
        <p:cxnSp>
          <p:nvCxnSpPr>
            <p:cNvPr id="25" name="Straight Connector 24"/>
            <p:cNvCxnSpPr/>
            <p:nvPr/>
          </p:nvCxnSpPr>
          <p:spPr>
            <a:xfrm>
              <a:off x="7620000" y="2438400"/>
              <a:ext cx="152400"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20000" y="4114800"/>
              <a:ext cx="152400" cy="0"/>
            </a:xfrm>
            <a:prstGeom prst="line">
              <a:avLst/>
            </a:prstGeom>
            <a:grpFill/>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5181600" y="4548116"/>
            <a:ext cx="1524000" cy="2081284"/>
            <a:chOff x="5181600" y="4548116"/>
            <a:chExt cx="1524000" cy="2081284"/>
          </a:xfrm>
          <a:solidFill>
            <a:srgbClr val="C3CF21"/>
          </a:solidFill>
        </p:grpSpPr>
        <p:sp>
          <p:nvSpPr>
            <p:cNvPr id="26" name="Oval 25"/>
            <p:cNvSpPr/>
            <p:nvPr/>
          </p:nvSpPr>
          <p:spPr>
            <a:xfrm>
              <a:off x="5181600" y="5486400"/>
              <a:ext cx="1524000" cy="1143000"/>
            </a:xfrm>
            <a:prstGeom prst="ellipse">
              <a:avLst/>
            </a:prstGeom>
            <a:grpFill/>
            <a:ln>
              <a:solidFill>
                <a:srgbClr val="53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 Tests</a:t>
              </a:r>
              <a:endParaRPr lang="en-US" dirty="0"/>
            </a:p>
          </p:txBody>
        </p:sp>
        <p:cxnSp>
          <p:nvCxnSpPr>
            <p:cNvPr id="31" name="Straight Arrow Connector 30"/>
            <p:cNvCxnSpPr/>
            <p:nvPr/>
          </p:nvCxnSpPr>
          <p:spPr>
            <a:xfrm rot="5400000">
              <a:off x="5597513" y="4928322"/>
              <a:ext cx="762000" cy="1588"/>
            </a:xfrm>
            <a:prstGeom prst="straightConnector1">
              <a:avLst/>
            </a:prstGeom>
            <a:grpFill/>
            <a:ln w="76200">
              <a:solidFill>
                <a:srgbClr val="535349"/>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6934200" y="4495800"/>
            <a:ext cx="1752600" cy="2057400"/>
            <a:chOff x="6934200" y="4495800"/>
            <a:chExt cx="1752600" cy="2057400"/>
          </a:xfrm>
          <a:solidFill>
            <a:srgbClr val="C3CF21"/>
          </a:solidFill>
        </p:grpSpPr>
        <p:sp>
          <p:nvSpPr>
            <p:cNvPr id="30" name="Parallelogram 29"/>
            <p:cNvSpPr/>
            <p:nvPr/>
          </p:nvSpPr>
          <p:spPr>
            <a:xfrm>
              <a:off x="6934200" y="5638800"/>
              <a:ext cx="1752600" cy="914400"/>
            </a:xfrm>
            <a:prstGeom prst="parallelogram">
              <a:avLst/>
            </a:prstGeom>
            <a:grpFill/>
            <a:ln>
              <a:solidFill>
                <a:srgbClr val="535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Outcome Tests</a:t>
              </a:r>
              <a:endParaRPr lang="en-US" dirty="0"/>
            </a:p>
          </p:txBody>
        </p:sp>
        <p:cxnSp>
          <p:nvCxnSpPr>
            <p:cNvPr id="32" name="Straight Arrow Connector 31"/>
            <p:cNvCxnSpPr/>
            <p:nvPr/>
          </p:nvCxnSpPr>
          <p:spPr>
            <a:xfrm rot="5400000">
              <a:off x="7315994" y="4876006"/>
              <a:ext cx="762000" cy="1588"/>
            </a:xfrm>
            <a:prstGeom prst="straightConnector1">
              <a:avLst/>
            </a:prstGeom>
            <a:grpFill/>
            <a:ln w="76200">
              <a:solidFill>
                <a:srgbClr val="535349"/>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87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8D09"/>
                </a:solidFill>
              </a:rPr>
              <a:t>Process Test Scenario</a:t>
            </a:r>
            <a:endParaRPr lang="en-US" dirty="0">
              <a:solidFill>
                <a:srgbClr val="8B8D09"/>
              </a:solidFill>
            </a:endParaRPr>
          </a:p>
        </p:txBody>
      </p:sp>
      <p:sp>
        <p:nvSpPr>
          <p:cNvPr id="5" name="Freeform 4"/>
          <p:cNvSpPr/>
          <p:nvPr/>
        </p:nvSpPr>
        <p:spPr>
          <a:xfrm>
            <a:off x="234254" y="1916761"/>
            <a:ext cx="1708048" cy="2976724"/>
          </a:xfrm>
          <a:custGeom>
            <a:avLst/>
            <a:gdLst>
              <a:gd name="connsiteX0" fmla="*/ 0 w 1708048"/>
              <a:gd name="connsiteY0" fmla="*/ 170805 h 2976724"/>
              <a:gd name="connsiteX1" fmla="*/ 170805 w 1708048"/>
              <a:gd name="connsiteY1" fmla="*/ 0 h 2976724"/>
              <a:gd name="connsiteX2" fmla="*/ 1537243 w 1708048"/>
              <a:gd name="connsiteY2" fmla="*/ 0 h 2976724"/>
              <a:gd name="connsiteX3" fmla="*/ 1708048 w 1708048"/>
              <a:gd name="connsiteY3" fmla="*/ 170805 h 2976724"/>
              <a:gd name="connsiteX4" fmla="*/ 1708048 w 1708048"/>
              <a:gd name="connsiteY4" fmla="*/ 2805919 h 2976724"/>
              <a:gd name="connsiteX5" fmla="*/ 1537243 w 1708048"/>
              <a:gd name="connsiteY5" fmla="*/ 2976724 h 2976724"/>
              <a:gd name="connsiteX6" fmla="*/ 170805 w 1708048"/>
              <a:gd name="connsiteY6" fmla="*/ 2976724 h 2976724"/>
              <a:gd name="connsiteX7" fmla="*/ 0 w 1708048"/>
              <a:gd name="connsiteY7" fmla="*/ 2805919 h 2976724"/>
              <a:gd name="connsiteX8" fmla="*/ 0 w 1708048"/>
              <a:gd name="connsiteY8" fmla="*/ 170805 h 297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048" h="2976724">
                <a:moveTo>
                  <a:pt x="0" y="170805"/>
                </a:moveTo>
                <a:cubicBezTo>
                  <a:pt x="0" y="76472"/>
                  <a:pt x="76472" y="0"/>
                  <a:pt x="170805" y="0"/>
                </a:cubicBezTo>
                <a:lnTo>
                  <a:pt x="1537243" y="0"/>
                </a:lnTo>
                <a:cubicBezTo>
                  <a:pt x="1631576" y="0"/>
                  <a:pt x="1708048" y="76472"/>
                  <a:pt x="1708048" y="170805"/>
                </a:cubicBezTo>
                <a:lnTo>
                  <a:pt x="1708048" y="2805919"/>
                </a:lnTo>
                <a:cubicBezTo>
                  <a:pt x="1708048" y="2900252"/>
                  <a:pt x="1631576" y="2976724"/>
                  <a:pt x="1537243" y="2976724"/>
                </a:cubicBezTo>
                <a:lnTo>
                  <a:pt x="170805" y="2976724"/>
                </a:lnTo>
                <a:cubicBezTo>
                  <a:pt x="76472" y="2976724"/>
                  <a:pt x="0" y="2900252"/>
                  <a:pt x="0" y="2805919"/>
                </a:cubicBezTo>
                <a:lnTo>
                  <a:pt x="0" y="17080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57" tIns="61457" rIns="61457" bIns="61457"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b="1" kern="1200" dirty="0" smtClean="0"/>
              <a:t>Will citizens actually upload content? </a:t>
            </a:r>
          </a:p>
        </p:txBody>
      </p:sp>
      <p:sp>
        <p:nvSpPr>
          <p:cNvPr id="6" name="Freeform 5"/>
          <p:cNvSpPr/>
          <p:nvPr/>
        </p:nvSpPr>
        <p:spPr>
          <a:xfrm rot="17161240">
            <a:off x="1537271" y="2860302"/>
            <a:ext cx="1118848" cy="14246"/>
          </a:xfrm>
          <a:custGeom>
            <a:avLst/>
            <a:gdLst>
              <a:gd name="connsiteX0" fmla="*/ 0 w 1118848"/>
              <a:gd name="connsiteY0" fmla="*/ 7123 h 14246"/>
              <a:gd name="connsiteX1" fmla="*/ 1118848 w 1118848"/>
              <a:gd name="connsiteY1" fmla="*/ 7123 h 14246"/>
            </a:gdLst>
            <a:ahLst/>
            <a:cxnLst>
              <a:cxn ang="0">
                <a:pos x="connsiteX0" y="connsiteY0"/>
              </a:cxn>
              <a:cxn ang="0">
                <a:pos x="connsiteX1" y="connsiteY1"/>
              </a:cxn>
            </a:cxnLst>
            <a:rect l="l" t="t" r="r" b="b"/>
            <a:pathLst>
              <a:path w="1118848" h="14246">
                <a:moveTo>
                  <a:pt x="0" y="7123"/>
                </a:moveTo>
                <a:lnTo>
                  <a:pt x="1118848" y="7123"/>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4153" tIns="-20848" rIns="544152" bIns="-20848" numCol="1" spcCol="1270" anchor="ctr" anchorCtr="0">
            <a:noAutofit/>
          </a:bodyPr>
          <a:lstStyle/>
          <a:p>
            <a:pPr lvl="0" algn="ctr" defTabSz="222250">
              <a:lnSpc>
                <a:spcPct val="90000"/>
              </a:lnSpc>
              <a:spcBef>
                <a:spcPct val="0"/>
              </a:spcBef>
              <a:spcAft>
                <a:spcPct val="35000"/>
              </a:spcAft>
            </a:pPr>
            <a:endParaRPr lang="en-US" sz="500" kern="1200"/>
          </a:p>
        </p:txBody>
      </p:sp>
      <p:sp>
        <p:nvSpPr>
          <p:cNvPr id="7" name="Freeform 6"/>
          <p:cNvSpPr/>
          <p:nvPr/>
        </p:nvSpPr>
        <p:spPr>
          <a:xfrm>
            <a:off x="2251087" y="1928518"/>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Uploads meet expectations</a:t>
            </a:r>
            <a:endParaRPr lang="en-US" sz="1400" kern="1200" dirty="0"/>
          </a:p>
        </p:txBody>
      </p:sp>
      <p:sp>
        <p:nvSpPr>
          <p:cNvPr id="8" name="Freeform 7"/>
          <p:cNvSpPr/>
          <p:nvPr/>
        </p:nvSpPr>
        <p:spPr>
          <a:xfrm>
            <a:off x="3351031" y="2322605"/>
            <a:ext cx="308784" cy="14246"/>
          </a:xfrm>
          <a:custGeom>
            <a:avLst/>
            <a:gdLst>
              <a:gd name="connsiteX0" fmla="*/ 0 w 308784"/>
              <a:gd name="connsiteY0" fmla="*/ 7123 h 14246"/>
              <a:gd name="connsiteX1" fmla="*/ 308784 w 308784"/>
              <a:gd name="connsiteY1" fmla="*/ 7123 h 14246"/>
            </a:gdLst>
            <a:ahLst/>
            <a:cxnLst>
              <a:cxn ang="0">
                <a:pos x="connsiteX0" y="connsiteY0"/>
              </a:cxn>
              <a:cxn ang="0">
                <a:pos x="connsiteX1" y="connsiteY1"/>
              </a:cxn>
            </a:cxnLst>
            <a:rect l="l" t="t" r="r" b="b"/>
            <a:pathLst>
              <a:path w="308784" h="14246">
                <a:moveTo>
                  <a:pt x="0" y="7123"/>
                </a:moveTo>
                <a:lnTo>
                  <a:pt x="308784"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9373" tIns="-597" rIns="159372" bIns="-596" numCol="1" spcCol="1270" anchor="ctr" anchorCtr="0">
            <a:noAutofit/>
          </a:bodyPr>
          <a:lstStyle/>
          <a:p>
            <a:pPr lvl="0" algn="ctr" defTabSz="222250">
              <a:lnSpc>
                <a:spcPct val="90000"/>
              </a:lnSpc>
              <a:spcBef>
                <a:spcPct val="0"/>
              </a:spcBef>
              <a:spcAft>
                <a:spcPct val="35000"/>
              </a:spcAft>
            </a:pPr>
            <a:endParaRPr lang="en-US" sz="500" kern="1200"/>
          </a:p>
        </p:txBody>
      </p:sp>
      <p:sp>
        <p:nvSpPr>
          <p:cNvPr id="10" name="Freeform 9"/>
          <p:cNvSpPr/>
          <p:nvPr/>
        </p:nvSpPr>
        <p:spPr>
          <a:xfrm rot="4438760">
            <a:off x="1537271" y="3935697"/>
            <a:ext cx="1118848" cy="14246"/>
          </a:xfrm>
          <a:custGeom>
            <a:avLst/>
            <a:gdLst>
              <a:gd name="connsiteX0" fmla="*/ 0 w 1118848"/>
              <a:gd name="connsiteY0" fmla="*/ 7123 h 14246"/>
              <a:gd name="connsiteX1" fmla="*/ 1118848 w 1118848"/>
              <a:gd name="connsiteY1" fmla="*/ 7123 h 14246"/>
            </a:gdLst>
            <a:ahLst/>
            <a:cxnLst>
              <a:cxn ang="0">
                <a:pos x="connsiteX0" y="connsiteY0"/>
              </a:cxn>
              <a:cxn ang="0">
                <a:pos x="connsiteX1" y="connsiteY1"/>
              </a:cxn>
            </a:cxnLst>
            <a:rect l="l" t="t" r="r" b="b"/>
            <a:pathLst>
              <a:path w="1118848" h="14246">
                <a:moveTo>
                  <a:pt x="0" y="7123"/>
                </a:moveTo>
                <a:lnTo>
                  <a:pt x="1118848" y="7123"/>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4153" tIns="-20849" rIns="544153" bIns="-20848" numCol="1" spcCol="1270" anchor="ctr" anchorCtr="0">
            <a:noAutofit/>
          </a:bodyPr>
          <a:lstStyle/>
          <a:p>
            <a:pPr lvl="0" algn="ctr" defTabSz="222250">
              <a:lnSpc>
                <a:spcPct val="90000"/>
              </a:lnSpc>
              <a:spcBef>
                <a:spcPct val="0"/>
              </a:spcBef>
              <a:spcAft>
                <a:spcPct val="35000"/>
              </a:spcAft>
            </a:pPr>
            <a:endParaRPr lang="en-US" sz="500" kern="1200"/>
          </a:p>
        </p:txBody>
      </p:sp>
      <p:sp>
        <p:nvSpPr>
          <p:cNvPr id="11" name="Freeform 10"/>
          <p:cNvSpPr/>
          <p:nvPr/>
        </p:nvSpPr>
        <p:spPr>
          <a:xfrm>
            <a:off x="2251087" y="4079308"/>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Uploads below expectations</a:t>
            </a:r>
            <a:endParaRPr lang="en-US" sz="1400" kern="1200" dirty="0"/>
          </a:p>
        </p:txBody>
      </p:sp>
      <p:sp>
        <p:nvSpPr>
          <p:cNvPr id="12" name="Freeform 11"/>
          <p:cNvSpPr/>
          <p:nvPr/>
        </p:nvSpPr>
        <p:spPr>
          <a:xfrm>
            <a:off x="3351031" y="4473394"/>
            <a:ext cx="308784" cy="14246"/>
          </a:xfrm>
          <a:custGeom>
            <a:avLst/>
            <a:gdLst>
              <a:gd name="connsiteX0" fmla="*/ 0 w 308784"/>
              <a:gd name="connsiteY0" fmla="*/ 7123 h 14246"/>
              <a:gd name="connsiteX1" fmla="*/ 308784 w 308784"/>
              <a:gd name="connsiteY1" fmla="*/ 7123 h 14246"/>
            </a:gdLst>
            <a:ahLst/>
            <a:cxnLst>
              <a:cxn ang="0">
                <a:pos x="connsiteX0" y="connsiteY0"/>
              </a:cxn>
              <a:cxn ang="0">
                <a:pos x="connsiteX1" y="connsiteY1"/>
              </a:cxn>
            </a:cxnLst>
            <a:rect l="l" t="t" r="r" b="b"/>
            <a:pathLst>
              <a:path w="308784" h="14246">
                <a:moveTo>
                  <a:pt x="0" y="7123"/>
                </a:moveTo>
                <a:lnTo>
                  <a:pt x="308784"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9373" tIns="-596" rIns="159372" bIns="-597" numCol="1" spcCol="1270" anchor="ctr" anchorCtr="0">
            <a:noAutofit/>
          </a:bodyPr>
          <a:lstStyle/>
          <a:p>
            <a:pPr lvl="0" algn="ctr" defTabSz="222250">
              <a:lnSpc>
                <a:spcPct val="90000"/>
              </a:lnSpc>
              <a:spcBef>
                <a:spcPct val="0"/>
              </a:spcBef>
              <a:spcAft>
                <a:spcPct val="35000"/>
              </a:spcAft>
            </a:pPr>
            <a:endParaRPr lang="en-US" sz="500" kern="1200"/>
          </a:p>
        </p:txBody>
      </p:sp>
      <p:sp>
        <p:nvSpPr>
          <p:cNvPr id="13" name="Freeform 12"/>
          <p:cNvSpPr/>
          <p:nvPr/>
        </p:nvSpPr>
        <p:spPr>
          <a:xfrm>
            <a:off x="3659815" y="4079308"/>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Convene user groups</a:t>
            </a:r>
            <a:endParaRPr lang="en-US" sz="1400" kern="1200" dirty="0"/>
          </a:p>
        </p:txBody>
      </p:sp>
      <p:sp>
        <p:nvSpPr>
          <p:cNvPr id="14" name="Freeform 13"/>
          <p:cNvSpPr/>
          <p:nvPr/>
        </p:nvSpPr>
        <p:spPr>
          <a:xfrm rot="17384644">
            <a:off x="4457126" y="4043236"/>
            <a:ext cx="914052" cy="14246"/>
          </a:xfrm>
          <a:custGeom>
            <a:avLst/>
            <a:gdLst>
              <a:gd name="connsiteX0" fmla="*/ 0 w 914052"/>
              <a:gd name="connsiteY0" fmla="*/ 7123 h 14246"/>
              <a:gd name="connsiteX1" fmla="*/ 914052 w 914052"/>
              <a:gd name="connsiteY1" fmla="*/ 7123 h 14246"/>
            </a:gdLst>
            <a:ahLst/>
            <a:cxnLst>
              <a:cxn ang="0">
                <a:pos x="connsiteX0" y="connsiteY0"/>
              </a:cxn>
              <a:cxn ang="0">
                <a:pos x="connsiteX1" y="connsiteY1"/>
              </a:cxn>
            </a:cxnLst>
            <a:rect l="l" t="t" r="r" b="b"/>
            <a:pathLst>
              <a:path w="914052" h="14246">
                <a:moveTo>
                  <a:pt x="0" y="7123"/>
                </a:moveTo>
                <a:lnTo>
                  <a:pt x="914052"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6874" tIns="-15729" rIns="446875" bIns="-15728"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Freeform 14"/>
          <p:cNvSpPr/>
          <p:nvPr/>
        </p:nvSpPr>
        <p:spPr>
          <a:xfrm>
            <a:off x="5068544" y="3218992"/>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Revise App</a:t>
            </a:r>
            <a:endParaRPr lang="en-US" sz="1400" kern="1200" dirty="0"/>
          </a:p>
        </p:txBody>
      </p:sp>
      <p:sp>
        <p:nvSpPr>
          <p:cNvPr id="16" name="Freeform 15"/>
          <p:cNvSpPr/>
          <p:nvPr/>
        </p:nvSpPr>
        <p:spPr>
          <a:xfrm>
            <a:off x="6168488" y="3613078"/>
            <a:ext cx="308784" cy="14246"/>
          </a:xfrm>
          <a:custGeom>
            <a:avLst/>
            <a:gdLst>
              <a:gd name="connsiteX0" fmla="*/ 0 w 308784"/>
              <a:gd name="connsiteY0" fmla="*/ 7123 h 14246"/>
              <a:gd name="connsiteX1" fmla="*/ 308784 w 308784"/>
              <a:gd name="connsiteY1" fmla="*/ 7123 h 14246"/>
            </a:gdLst>
            <a:ahLst/>
            <a:cxnLst>
              <a:cxn ang="0">
                <a:pos x="connsiteX0" y="connsiteY0"/>
              </a:cxn>
              <a:cxn ang="0">
                <a:pos x="connsiteX1" y="connsiteY1"/>
              </a:cxn>
            </a:cxnLst>
            <a:rect l="l" t="t" r="r" b="b"/>
            <a:pathLst>
              <a:path w="308784" h="14246">
                <a:moveTo>
                  <a:pt x="0" y="7123"/>
                </a:moveTo>
                <a:lnTo>
                  <a:pt x="308784"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9373" tIns="-596" rIns="159372" bIns="-597" numCol="1" spcCol="1270" anchor="ctr" anchorCtr="0">
            <a:noAutofit/>
          </a:bodyPr>
          <a:lstStyle/>
          <a:p>
            <a:pPr lvl="0" algn="ctr" defTabSz="222250">
              <a:lnSpc>
                <a:spcPct val="90000"/>
              </a:lnSpc>
              <a:spcBef>
                <a:spcPct val="0"/>
              </a:spcBef>
              <a:spcAft>
                <a:spcPct val="35000"/>
              </a:spcAft>
            </a:pPr>
            <a:endParaRPr lang="en-US" sz="500" kern="1200"/>
          </a:p>
        </p:txBody>
      </p:sp>
      <p:sp>
        <p:nvSpPr>
          <p:cNvPr id="17" name="Freeform 16"/>
          <p:cNvSpPr/>
          <p:nvPr/>
        </p:nvSpPr>
        <p:spPr>
          <a:xfrm>
            <a:off x="6477272" y="3218992"/>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Repeat test</a:t>
            </a:r>
            <a:endParaRPr lang="en-US" sz="1400" kern="1200" dirty="0"/>
          </a:p>
        </p:txBody>
      </p:sp>
      <p:sp>
        <p:nvSpPr>
          <p:cNvPr id="18" name="Freeform 17"/>
          <p:cNvSpPr/>
          <p:nvPr/>
        </p:nvSpPr>
        <p:spPr>
          <a:xfrm rot="18340337">
            <a:off x="7466852" y="3397999"/>
            <a:ext cx="529512" cy="14246"/>
          </a:xfrm>
          <a:custGeom>
            <a:avLst/>
            <a:gdLst>
              <a:gd name="connsiteX0" fmla="*/ 0 w 529512"/>
              <a:gd name="connsiteY0" fmla="*/ 7123 h 14246"/>
              <a:gd name="connsiteX1" fmla="*/ 529512 w 529512"/>
              <a:gd name="connsiteY1" fmla="*/ 7123 h 14246"/>
            </a:gdLst>
            <a:ahLst/>
            <a:cxnLst>
              <a:cxn ang="0">
                <a:pos x="connsiteX0" y="connsiteY0"/>
              </a:cxn>
              <a:cxn ang="0">
                <a:pos x="connsiteX1" y="connsiteY1"/>
              </a:cxn>
            </a:cxnLst>
            <a:rect l="l" t="t" r="r" b="b"/>
            <a:pathLst>
              <a:path w="529512" h="14246">
                <a:moveTo>
                  <a:pt x="0" y="7123"/>
                </a:moveTo>
                <a:lnTo>
                  <a:pt x="529512"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218" tIns="-6114" rIns="264218" bIns="-6116" numCol="1" spcCol="1270" anchor="ctr" anchorCtr="0">
            <a:noAutofit/>
          </a:bodyPr>
          <a:lstStyle/>
          <a:p>
            <a:pPr lvl="0" algn="ctr" defTabSz="222250">
              <a:lnSpc>
                <a:spcPct val="90000"/>
              </a:lnSpc>
              <a:spcBef>
                <a:spcPct val="0"/>
              </a:spcBef>
              <a:spcAft>
                <a:spcPct val="35000"/>
              </a:spcAft>
            </a:pPr>
            <a:endParaRPr lang="en-US" sz="500" kern="1200"/>
          </a:p>
        </p:txBody>
      </p:sp>
      <p:sp>
        <p:nvSpPr>
          <p:cNvPr id="19" name="Freeform 18"/>
          <p:cNvSpPr/>
          <p:nvPr/>
        </p:nvSpPr>
        <p:spPr>
          <a:xfrm>
            <a:off x="7886001" y="2788834"/>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dirty="0" smtClean="0"/>
              <a:t>Advance to next stage of development</a:t>
            </a:r>
            <a:endParaRPr lang="en-US" sz="1400" dirty="0"/>
          </a:p>
        </p:txBody>
      </p:sp>
      <p:sp>
        <p:nvSpPr>
          <p:cNvPr id="20" name="Freeform 19"/>
          <p:cNvSpPr/>
          <p:nvPr/>
        </p:nvSpPr>
        <p:spPr>
          <a:xfrm rot="3259663">
            <a:off x="7466852" y="3828157"/>
            <a:ext cx="529512" cy="14246"/>
          </a:xfrm>
          <a:custGeom>
            <a:avLst/>
            <a:gdLst>
              <a:gd name="connsiteX0" fmla="*/ 0 w 529512"/>
              <a:gd name="connsiteY0" fmla="*/ 7123 h 14246"/>
              <a:gd name="connsiteX1" fmla="*/ 529512 w 529512"/>
              <a:gd name="connsiteY1" fmla="*/ 7123 h 14246"/>
            </a:gdLst>
            <a:ahLst/>
            <a:cxnLst>
              <a:cxn ang="0">
                <a:pos x="connsiteX0" y="connsiteY0"/>
              </a:cxn>
              <a:cxn ang="0">
                <a:pos x="connsiteX1" y="connsiteY1"/>
              </a:cxn>
            </a:cxnLst>
            <a:rect l="l" t="t" r="r" b="b"/>
            <a:pathLst>
              <a:path w="529512" h="14246">
                <a:moveTo>
                  <a:pt x="0" y="7123"/>
                </a:moveTo>
                <a:lnTo>
                  <a:pt x="529512"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219" tIns="-6115" rIns="264217" bIns="-6115" numCol="1" spcCol="1270" anchor="ctr" anchorCtr="0">
            <a:noAutofit/>
          </a:bodyPr>
          <a:lstStyle/>
          <a:p>
            <a:pPr lvl="0" algn="ctr" defTabSz="222250">
              <a:lnSpc>
                <a:spcPct val="90000"/>
              </a:lnSpc>
              <a:spcBef>
                <a:spcPct val="0"/>
              </a:spcBef>
              <a:spcAft>
                <a:spcPct val="35000"/>
              </a:spcAft>
            </a:pPr>
            <a:endParaRPr lang="en-US" sz="500" kern="1200"/>
          </a:p>
        </p:txBody>
      </p:sp>
      <p:sp>
        <p:nvSpPr>
          <p:cNvPr id="21" name="Freeform 20"/>
          <p:cNvSpPr/>
          <p:nvPr/>
        </p:nvSpPr>
        <p:spPr>
          <a:xfrm>
            <a:off x="7886001" y="3649150"/>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C3C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App dropped</a:t>
            </a:r>
            <a:endParaRPr lang="en-US" sz="1400" kern="1200" dirty="0"/>
          </a:p>
        </p:txBody>
      </p:sp>
      <p:sp>
        <p:nvSpPr>
          <p:cNvPr id="22" name="Freeform 21"/>
          <p:cNvSpPr/>
          <p:nvPr/>
        </p:nvSpPr>
        <p:spPr>
          <a:xfrm rot="4215356">
            <a:off x="4457126" y="4903552"/>
            <a:ext cx="914052" cy="14246"/>
          </a:xfrm>
          <a:custGeom>
            <a:avLst/>
            <a:gdLst>
              <a:gd name="connsiteX0" fmla="*/ 0 w 914052"/>
              <a:gd name="connsiteY0" fmla="*/ 7123 h 14246"/>
              <a:gd name="connsiteX1" fmla="*/ 914052 w 914052"/>
              <a:gd name="connsiteY1" fmla="*/ 7123 h 14246"/>
            </a:gdLst>
            <a:ahLst/>
            <a:cxnLst>
              <a:cxn ang="0">
                <a:pos x="connsiteX0" y="connsiteY0"/>
              </a:cxn>
              <a:cxn ang="0">
                <a:pos x="connsiteX1" y="connsiteY1"/>
              </a:cxn>
            </a:cxnLst>
            <a:rect l="l" t="t" r="r" b="b"/>
            <a:pathLst>
              <a:path w="914052" h="14246">
                <a:moveTo>
                  <a:pt x="0" y="7123"/>
                </a:moveTo>
                <a:lnTo>
                  <a:pt x="914052"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6874" tIns="-15728" rIns="446875" bIns="-15729" numCol="1" spcCol="1270" anchor="ctr" anchorCtr="0">
            <a:noAutofit/>
          </a:bodyPr>
          <a:lstStyle/>
          <a:p>
            <a:pPr lvl="0" algn="ctr" defTabSz="222250">
              <a:lnSpc>
                <a:spcPct val="90000"/>
              </a:lnSpc>
              <a:spcBef>
                <a:spcPct val="0"/>
              </a:spcBef>
              <a:spcAft>
                <a:spcPct val="35000"/>
              </a:spcAft>
            </a:pPr>
            <a:endParaRPr lang="en-US" sz="500" kern="1200"/>
          </a:p>
        </p:txBody>
      </p:sp>
      <p:sp>
        <p:nvSpPr>
          <p:cNvPr id="23" name="Freeform 22"/>
          <p:cNvSpPr/>
          <p:nvPr/>
        </p:nvSpPr>
        <p:spPr>
          <a:xfrm>
            <a:off x="5068544" y="4939624"/>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PR/Marketing</a:t>
            </a:r>
            <a:endParaRPr lang="en-US" sz="1400" kern="1200" dirty="0"/>
          </a:p>
        </p:txBody>
      </p:sp>
      <p:sp>
        <p:nvSpPr>
          <p:cNvPr id="24" name="Freeform 23"/>
          <p:cNvSpPr/>
          <p:nvPr/>
        </p:nvSpPr>
        <p:spPr>
          <a:xfrm>
            <a:off x="6168488" y="5333710"/>
            <a:ext cx="308784" cy="14246"/>
          </a:xfrm>
          <a:custGeom>
            <a:avLst/>
            <a:gdLst>
              <a:gd name="connsiteX0" fmla="*/ 0 w 308784"/>
              <a:gd name="connsiteY0" fmla="*/ 7123 h 14246"/>
              <a:gd name="connsiteX1" fmla="*/ 308784 w 308784"/>
              <a:gd name="connsiteY1" fmla="*/ 7123 h 14246"/>
            </a:gdLst>
            <a:ahLst/>
            <a:cxnLst>
              <a:cxn ang="0">
                <a:pos x="connsiteX0" y="connsiteY0"/>
              </a:cxn>
              <a:cxn ang="0">
                <a:pos x="connsiteX1" y="connsiteY1"/>
              </a:cxn>
            </a:cxnLst>
            <a:rect l="l" t="t" r="r" b="b"/>
            <a:pathLst>
              <a:path w="308784" h="14246">
                <a:moveTo>
                  <a:pt x="0" y="7123"/>
                </a:moveTo>
                <a:lnTo>
                  <a:pt x="308784"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9373" tIns="-596" rIns="159372" bIns="-597" numCol="1" spcCol="1270" anchor="ctr" anchorCtr="0">
            <a:noAutofit/>
          </a:bodyPr>
          <a:lstStyle/>
          <a:p>
            <a:pPr lvl="0" algn="ctr" defTabSz="222250">
              <a:lnSpc>
                <a:spcPct val="90000"/>
              </a:lnSpc>
              <a:spcBef>
                <a:spcPct val="0"/>
              </a:spcBef>
              <a:spcAft>
                <a:spcPct val="35000"/>
              </a:spcAft>
            </a:pPr>
            <a:endParaRPr lang="en-US" sz="500" kern="1200"/>
          </a:p>
        </p:txBody>
      </p:sp>
      <p:sp>
        <p:nvSpPr>
          <p:cNvPr id="25" name="Freeform 24"/>
          <p:cNvSpPr/>
          <p:nvPr/>
        </p:nvSpPr>
        <p:spPr>
          <a:xfrm>
            <a:off x="6477272" y="4939624"/>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Repeat test</a:t>
            </a:r>
            <a:endParaRPr lang="en-US" sz="1400" kern="1200" dirty="0"/>
          </a:p>
        </p:txBody>
      </p:sp>
      <p:sp>
        <p:nvSpPr>
          <p:cNvPr id="26" name="Freeform 25"/>
          <p:cNvSpPr/>
          <p:nvPr/>
        </p:nvSpPr>
        <p:spPr>
          <a:xfrm rot="18340337">
            <a:off x="7466852" y="5118631"/>
            <a:ext cx="529512" cy="14246"/>
          </a:xfrm>
          <a:custGeom>
            <a:avLst/>
            <a:gdLst>
              <a:gd name="connsiteX0" fmla="*/ 0 w 529512"/>
              <a:gd name="connsiteY0" fmla="*/ 7123 h 14246"/>
              <a:gd name="connsiteX1" fmla="*/ 529512 w 529512"/>
              <a:gd name="connsiteY1" fmla="*/ 7123 h 14246"/>
            </a:gdLst>
            <a:ahLst/>
            <a:cxnLst>
              <a:cxn ang="0">
                <a:pos x="connsiteX0" y="connsiteY0"/>
              </a:cxn>
              <a:cxn ang="0">
                <a:pos x="connsiteX1" y="connsiteY1"/>
              </a:cxn>
            </a:cxnLst>
            <a:rect l="l" t="t" r="r" b="b"/>
            <a:pathLst>
              <a:path w="529512" h="14246">
                <a:moveTo>
                  <a:pt x="0" y="7123"/>
                </a:moveTo>
                <a:lnTo>
                  <a:pt x="529512"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219" tIns="-6115" rIns="264217" bIns="-6115" numCol="1" spcCol="1270" anchor="ctr" anchorCtr="0">
            <a:noAutofit/>
          </a:bodyPr>
          <a:lstStyle/>
          <a:p>
            <a:pPr lvl="0" algn="ctr" defTabSz="222250">
              <a:lnSpc>
                <a:spcPct val="90000"/>
              </a:lnSpc>
              <a:spcBef>
                <a:spcPct val="0"/>
              </a:spcBef>
              <a:spcAft>
                <a:spcPct val="35000"/>
              </a:spcAft>
            </a:pPr>
            <a:endParaRPr lang="en-US" sz="500" kern="1200"/>
          </a:p>
        </p:txBody>
      </p:sp>
      <p:sp>
        <p:nvSpPr>
          <p:cNvPr id="27" name="Freeform 26"/>
          <p:cNvSpPr/>
          <p:nvPr/>
        </p:nvSpPr>
        <p:spPr>
          <a:xfrm>
            <a:off x="7886001" y="4509466"/>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dirty="0" smtClean="0"/>
              <a:t>Advance to next stage of development</a:t>
            </a:r>
            <a:endParaRPr lang="en-US" sz="1400" dirty="0"/>
          </a:p>
        </p:txBody>
      </p:sp>
      <p:sp>
        <p:nvSpPr>
          <p:cNvPr id="28" name="Freeform 27"/>
          <p:cNvSpPr/>
          <p:nvPr/>
        </p:nvSpPr>
        <p:spPr>
          <a:xfrm rot="3259663">
            <a:off x="7466852" y="5548789"/>
            <a:ext cx="529512" cy="14246"/>
          </a:xfrm>
          <a:custGeom>
            <a:avLst/>
            <a:gdLst>
              <a:gd name="connsiteX0" fmla="*/ 0 w 529512"/>
              <a:gd name="connsiteY0" fmla="*/ 7123 h 14246"/>
              <a:gd name="connsiteX1" fmla="*/ 529512 w 529512"/>
              <a:gd name="connsiteY1" fmla="*/ 7123 h 14246"/>
            </a:gdLst>
            <a:ahLst/>
            <a:cxnLst>
              <a:cxn ang="0">
                <a:pos x="connsiteX0" y="connsiteY0"/>
              </a:cxn>
              <a:cxn ang="0">
                <a:pos x="connsiteX1" y="connsiteY1"/>
              </a:cxn>
            </a:cxnLst>
            <a:rect l="l" t="t" r="r" b="b"/>
            <a:pathLst>
              <a:path w="529512" h="14246">
                <a:moveTo>
                  <a:pt x="0" y="7123"/>
                </a:moveTo>
                <a:lnTo>
                  <a:pt x="529512" y="71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218" tIns="-6116" rIns="264218" bIns="-6114" numCol="1" spcCol="1270" anchor="ctr" anchorCtr="0">
            <a:noAutofit/>
          </a:bodyPr>
          <a:lstStyle/>
          <a:p>
            <a:pPr lvl="0" algn="ctr" defTabSz="222250">
              <a:lnSpc>
                <a:spcPct val="90000"/>
              </a:lnSpc>
              <a:spcBef>
                <a:spcPct val="0"/>
              </a:spcBef>
              <a:spcAft>
                <a:spcPct val="35000"/>
              </a:spcAft>
            </a:pPr>
            <a:endParaRPr lang="en-US" sz="500" kern="1200"/>
          </a:p>
        </p:txBody>
      </p:sp>
      <p:sp>
        <p:nvSpPr>
          <p:cNvPr id="29" name="Freeform 28"/>
          <p:cNvSpPr/>
          <p:nvPr/>
        </p:nvSpPr>
        <p:spPr>
          <a:xfrm>
            <a:off x="7886001" y="5369782"/>
            <a:ext cx="1099944" cy="802418"/>
          </a:xfrm>
          <a:custGeom>
            <a:avLst/>
            <a:gdLst>
              <a:gd name="connsiteX0" fmla="*/ 0 w 1099944"/>
              <a:gd name="connsiteY0" fmla="*/ 80242 h 802418"/>
              <a:gd name="connsiteX1" fmla="*/ 80242 w 1099944"/>
              <a:gd name="connsiteY1" fmla="*/ 0 h 802418"/>
              <a:gd name="connsiteX2" fmla="*/ 1019702 w 1099944"/>
              <a:gd name="connsiteY2" fmla="*/ 0 h 802418"/>
              <a:gd name="connsiteX3" fmla="*/ 1099944 w 1099944"/>
              <a:gd name="connsiteY3" fmla="*/ 80242 h 802418"/>
              <a:gd name="connsiteX4" fmla="*/ 1099944 w 1099944"/>
              <a:gd name="connsiteY4" fmla="*/ 722176 h 802418"/>
              <a:gd name="connsiteX5" fmla="*/ 1019702 w 1099944"/>
              <a:gd name="connsiteY5" fmla="*/ 802418 h 802418"/>
              <a:gd name="connsiteX6" fmla="*/ 80242 w 1099944"/>
              <a:gd name="connsiteY6" fmla="*/ 802418 h 802418"/>
              <a:gd name="connsiteX7" fmla="*/ 0 w 1099944"/>
              <a:gd name="connsiteY7" fmla="*/ 722176 h 802418"/>
              <a:gd name="connsiteX8" fmla="*/ 0 w 1099944"/>
              <a:gd name="connsiteY8" fmla="*/ 80242 h 8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944" h="802418">
                <a:moveTo>
                  <a:pt x="0" y="80242"/>
                </a:moveTo>
                <a:cubicBezTo>
                  <a:pt x="0" y="35926"/>
                  <a:pt x="35926" y="0"/>
                  <a:pt x="80242" y="0"/>
                </a:cubicBezTo>
                <a:lnTo>
                  <a:pt x="1019702" y="0"/>
                </a:lnTo>
                <a:cubicBezTo>
                  <a:pt x="1064018" y="0"/>
                  <a:pt x="1099944" y="35926"/>
                  <a:pt x="1099944" y="80242"/>
                </a:cubicBezTo>
                <a:lnTo>
                  <a:pt x="1099944" y="722176"/>
                </a:lnTo>
                <a:cubicBezTo>
                  <a:pt x="1099944" y="766492"/>
                  <a:pt x="1064018" y="802418"/>
                  <a:pt x="1019702" y="802418"/>
                </a:cubicBezTo>
                <a:lnTo>
                  <a:pt x="80242" y="802418"/>
                </a:lnTo>
                <a:cubicBezTo>
                  <a:pt x="35926" y="802418"/>
                  <a:pt x="0" y="766492"/>
                  <a:pt x="0" y="722176"/>
                </a:cubicBezTo>
                <a:lnTo>
                  <a:pt x="0" y="80242"/>
                </a:lnTo>
                <a:close/>
              </a:path>
            </a:pathLst>
          </a:custGeom>
          <a:solidFill>
            <a:srgbClr val="C3C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92" tIns="32392" rIns="32392" bIns="32392" numCol="1" spcCol="1270" anchor="ctr" anchorCtr="0">
            <a:noAutofit/>
          </a:bodyPr>
          <a:lstStyle/>
          <a:p>
            <a:pPr lvl="0" algn="ctr" defTabSz="622300">
              <a:lnSpc>
                <a:spcPct val="90000"/>
              </a:lnSpc>
              <a:spcBef>
                <a:spcPct val="0"/>
              </a:spcBef>
              <a:spcAft>
                <a:spcPct val="35000"/>
              </a:spcAft>
            </a:pPr>
            <a:r>
              <a:rPr lang="en-US" sz="1400" kern="1200" dirty="0" smtClean="0"/>
              <a:t>App dropped</a:t>
            </a:r>
            <a:endParaRPr lang="en-US" sz="1400" kern="1200" dirty="0"/>
          </a:p>
        </p:txBody>
      </p:sp>
      <p:sp>
        <p:nvSpPr>
          <p:cNvPr id="4" name="Freeform 3"/>
          <p:cNvSpPr/>
          <p:nvPr/>
        </p:nvSpPr>
        <p:spPr>
          <a:xfrm>
            <a:off x="3657586" y="1904998"/>
            <a:ext cx="1127025" cy="801039"/>
          </a:xfrm>
          <a:custGeom>
            <a:avLst/>
            <a:gdLst>
              <a:gd name="connsiteX0" fmla="*/ 0 w 1127025"/>
              <a:gd name="connsiteY0" fmla="*/ 80104 h 801039"/>
              <a:gd name="connsiteX1" fmla="*/ 80104 w 1127025"/>
              <a:gd name="connsiteY1" fmla="*/ 0 h 801039"/>
              <a:gd name="connsiteX2" fmla="*/ 1046921 w 1127025"/>
              <a:gd name="connsiteY2" fmla="*/ 0 h 801039"/>
              <a:gd name="connsiteX3" fmla="*/ 1127025 w 1127025"/>
              <a:gd name="connsiteY3" fmla="*/ 80104 h 801039"/>
              <a:gd name="connsiteX4" fmla="*/ 1127025 w 1127025"/>
              <a:gd name="connsiteY4" fmla="*/ 720935 h 801039"/>
              <a:gd name="connsiteX5" fmla="*/ 1046921 w 1127025"/>
              <a:gd name="connsiteY5" fmla="*/ 801039 h 801039"/>
              <a:gd name="connsiteX6" fmla="*/ 80104 w 1127025"/>
              <a:gd name="connsiteY6" fmla="*/ 801039 h 801039"/>
              <a:gd name="connsiteX7" fmla="*/ 0 w 1127025"/>
              <a:gd name="connsiteY7" fmla="*/ 720935 h 801039"/>
              <a:gd name="connsiteX8" fmla="*/ 0 w 1127025"/>
              <a:gd name="connsiteY8" fmla="*/ 80104 h 80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25" h="801039">
                <a:moveTo>
                  <a:pt x="0" y="80104"/>
                </a:moveTo>
                <a:cubicBezTo>
                  <a:pt x="0" y="35864"/>
                  <a:pt x="35864" y="0"/>
                  <a:pt x="80104" y="0"/>
                </a:cubicBezTo>
                <a:lnTo>
                  <a:pt x="1046921" y="0"/>
                </a:lnTo>
                <a:cubicBezTo>
                  <a:pt x="1091161" y="0"/>
                  <a:pt x="1127025" y="35864"/>
                  <a:pt x="1127025" y="80104"/>
                </a:cubicBezTo>
                <a:lnTo>
                  <a:pt x="1127025" y="720935"/>
                </a:lnTo>
                <a:cubicBezTo>
                  <a:pt x="1127025" y="765175"/>
                  <a:pt x="1091161" y="801039"/>
                  <a:pt x="1046921" y="801039"/>
                </a:cubicBezTo>
                <a:lnTo>
                  <a:pt x="80104" y="801039"/>
                </a:lnTo>
                <a:cubicBezTo>
                  <a:pt x="35864" y="801039"/>
                  <a:pt x="0" y="765175"/>
                  <a:pt x="0" y="720935"/>
                </a:cubicBezTo>
                <a:lnTo>
                  <a:pt x="0" y="80104"/>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352" tIns="32352" rIns="32352" bIns="32352" numCol="1" spcCol="1270" anchor="ctr" anchorCtr="0">
            <a:noAutofit/>
          </a:bodyPr>
          <a:lstStyle/>
          <a:p>
            <a:pPr lvl="0" algn="ctr" defTabSz="622300">
              <a:lnSpc>
                <a:spcPct val="90000"/>
              </a:lnSpc>
              <a:spcBef>
                <a:spcPct val="0"/>
              </a:spcBef>
              <a:spcAft>
                <a:spcPct val="35000"/>
              </a:spcAft>
            </a:pPr>
            <a:r>
              <a:rPr lang="en-US" sz="1400" kern="1200" dirty="0" smtClean="0"/>
              <a:t>Advance to next stage of development</a:t>
            </a:r>
            <a:endParaRPr lang="en-US" sz="1400" kern="1200" dirty="0"/>
          </a:p>
        </p:txBody>
      </p:sp>
      <p:sp>
        <p:nvSpPr>
          <p:cNvPr id="9" name="Freeform 8"/>
          <p:cNvSpPr/>
          <p:nvPr/>
        </p:nvSpPr>
        <p:spPr>
          <a:xfrm rot="18171859">
            <a:off x="4585208" y="1874260"/>
            <a:ext cx="871993" cy="130078"/>
          </a:xfrm>
          <a:custGeom>
            <a:avLst/>
            <a:gdLst>
              <a:gd name="connsiteX0" fmla="*/ 0 w 871993"/>
              <a:gd name="connsiteY0" fmla="*/ 65039 h 130078"/>
              <a:gd name="connsiteX1" fmla="*/ 871993 w 871993"/>
              <a:gd name="connsiteY1" fmla="*/ 65039 h 130078"/>
            </a:gdLst>
            <a:ahLst/>
            <a:cxnLst>
              <a:cxn ang="0">
                <a:pos x="connsiteX0" y="connsiteY0"/>
              </a:cxn>
              <a:cxn ang="0">
                <a:pos x="connsiteX1" y="connsiteY1"/>
              </a:cxn>
            </a:cxnLst>
            <a:rect l="l" t="t" r="r" b="b"/>
            <a:pathLst>
              <a:path w="871993" h="130078">
                <a:moveTo>
                  <a:pt x="0" y="65039"/>
                </a:moveTo>
                <a:lnTo>
                  <a:pt x="871993" y="65039"/>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6897" tIns="43239" rIns="426896" bIns="43239"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5257799" y="1301281"/>
            <a:ext cx="820004" cy="543599"/>
          </a:xfrm>
          <a:custGeom>
            <a:avLst/>
            <a:gdLst>
              <a:gd name="connsiteX0" fmla="*/ 0 w 820004"/>
              <a:gd name="connsiteY0" fmla="*/ 54360 h 543599"/>
              <a:gd name="connsiteX1" fmla="*/ 54360 w 820004"/>
              <a:gd name="connsiteY1" fmla="*/ 0 h 543599"/>
              <a:gd name="connsiteX2" fmla="*/ 765644 w 820004"/>
              <a:gd name="connsiteY2" fmla="*/ 0 h 543599"/>
              <a:gd name="connsiteX3" fmla="*/ 820004 w 820004"/>
              <a:gd name="connsiteY3" fmla="*/ 54360 h 543599"/>
              <a:gd name="connsiteX4" fmla="*/ 820004 w 820004"/>
              <a:gd name="connsiteY4" fmla="*/ 489239 h 543599"/>
              <a:gd name="connsiteX5" fmla="*/ 765644 w 820004"/>
              <a:gd name="connsiteY5" fmla="*/ 543599 h 543599"/>
              <a:gd name="connsiteX6" fmla="*/ 54360 w 820004"/>
              <a:gd name="connsiteY6" fmla="*/ 543599 h 543599"/>
              <a:gd name="connsiteX7" fmla="*/ 0 w 820004"/>
              <a:gd name="connsiteY7" fmla="*/ 489239 h 543599"/>
              <a:gd name="connsiteX8" fmla="*/ 0 w 820004"/>
              <a:gd name="connsiteY8" fmla="*/ 54360 h 5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04" h="543599">
                <a:moveTo>
                  <a:pt x="0" y="54360"/>
                </a:moveTo>
                <a:cubicBezTo>
                  <a:pt x="0" y="24338"/>
                  <a:pt x="24338" y="0"/>
                  <a:pt x="54360" y="0"/>
                </a:cubicBezTo>
                <a:lnTo>
                  <a:pt x="765644" y="0"/>
                </a:lnTo>
                <a:cubicBezTo>
                  <a:pt x="795666" y="0"/>
                  <a:pt x="820004" y="24338"/>
                  <a:pt x="820004" y="54360"/>
                </a:cubicBezTo>
                <a:lnTo>
                  <a:pt x="820004" y="489239"/>
                </a:lnTo>
                <a:cubicBezTo>
                  <a:pt x="820004" y="519261"/>
                  <a:pt x="795666" y="543599"/>
                  <a:pt x="765644" y="543599"/>
                </a:cubicBezTo>
                <a:lnTo>
                  <a:pt x="54360" y="543599"/>
                </a:lnTo>
                <a:cubicBezTo>
                  <a:pt x="24338" y="543599"/>
                  <a:pt x="0" y="519261"/>
                  <a:pt x="0" y="489239"/>
                </a:cubicBezTo>
                <a:lnTo>
                  <a:pt x="0" y="54360"/>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811" tIns="24811" rIns="24811" bIns="24811" numCol="1" spcCol="1270" anchor="ctr" anchorCtr="0">
            <a:noAutofit/>
          </a:bodyPr>
          <a:lstStyle/>
          <a:p>
            <a:pPr lvl="0" algn="ctr" defTabSz="622300">
              <a:lnSpc>
                <a:spcPct val="90000"/>
              </a:lnSpc>
              <a:spcBef>
                <a:spcPct val="0"/>
              </a:spcBef>
              <a:spcAft>
                <a:spcPct val="35000"/>
              </a:spcAft>
            </a:pPr>
            <a:r>
              <a:rPr lang="en-US" sz="1400" kern="1200" dirty="0" smtClean="0"/>
              <a:t>Pilot</a:t>
            </a:r>
            <a:endParaRPr lang="en-US" sz="1400" kern="1200" dirty="0"/>
          </a:p>
        </p:txBody>
      </p:sp>
      <p:sp>
        <p:nvSpPr>
          <p:cNvPr id="33" name="Freeform 32"/>
          <p:cNvSpPr/>
          <p:nvPr/>
        </p:nvSpPr>
        <p:spPr>
          <a:xfrm rot="21193240">
            <a:off x="4780799" y="2176119"/>
            <a:ext cx="1090427" cy="130078"/>
          </a:xfrm>
          <a:custGeom>
            <a:avLst/>
            <a:gdLst>
              <a:gd name="connsiteX0" fmla="*/ 0 w 1090427"/>
              <a:gd name="connsiteY0" fmla="*/ 65039 h 130078"/>
              <a:gd name="connsiteX1" fmla="*/ 1090427 w 1090427"/>
              <a:gd name="connsiteY1" fmla="*/ 65039 h 130078"/>
            </a:gdLst>
            <a:ahLst/>
            <a:cxnLst>
              <a:cxn ang="0">
                <a:pos x="connsiteX0" y="connsiteY0"/>
              </a:cxn>
              <a:cxn ang="0">
                <a:pos x="connsiteX1" y="connsiteY1"/>
              </a:cxn>
            </a:cxnLst>
            <a:rect l="l" t="t" r="r" b="b"/>
            <a:pathLst>
              <a:path w="1090427" h="130078">
                <a:moveTo>
                  <a:pt x="0" y="65039"/>
                </a:moveTo>
                <a:lnTo>
                  <a:pt x="1090427" y="65039"/>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30652" tIns="37779" rIns="530653" bIns="37777"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5867415" y="1904998"/>
            <a:ext cx="820004" cy="543599"/>
          </a:xfrm>
          <a:custGeom>
            <a:avLst/>
            <a:gdLst>
              <a:gd name="connsiteX0" fmla="*/ 0 w 820004"/>
              <a:gd name="connsiteY0" fmla="*/ 54360 h 543599"/>
              <a:gd name="connsiteX1" fmla="*/ 54360 w 820004"/>
              <a:gd name="connsiteY1" fmla="*/ 0 h 543599"/>
              <a:gd name="connsiteX2" fmla="*/ 765644 w 820004"/>
              <a:gd name="connsiteY2" fmla="*/ 0 h 543599"/>
              <a:gd name="connsiteX3" fmla="*/ 820004 w 820004"/>
              <a:gd name="connsiteY3" fmla="*/ 54360 h 543599"/>
              <a:gd name="connsiteX4" fmla="*/ 820004 w 820004"/>
              <a:gd name="connsiteY4" fmla="*/ 489239 h 543599"/>
              <a:gd name="connsiteX5" fmla="*/ 765644 w 820004"/>
              <a:gd name="connsiteY5" fmla="*/ 543599 h 543599"/>
              <a:gd name="connsiteX6" fmla="*/ 54360 w 820004"/>
              <a:gd name="connsiteY6" fmla="*/ 543599 h 543599"/>
              <a:gd name="connsiteX7" fmla="*/ 0 w 820004"/>
              <a:gd name="connsiteY7" fmla="*/ 489239 h 543599"/>
              <a:gd name="connsiteX8" fmla="*/ 0 w 820004"/>
              <a:gd name="connsiteY8" fmla="*/ 54360 h 5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04" h="543599">
                <a:moveTo>
                  <a:pt x="0" y="54360"/>
                </a:moveTo>
                <a:cubicBezTo>
                  <a:pt x="0" y="24338"/>
                  <a:pt x="24338" y="0"/>
                  <a:pt x="54360" y="0"/>
                </a:cubicBezTo>
                <a:lnTo>
                  <a:pt x="765644" y="0"/>
                </a:lnTo>
                <a:cubicBezTo>
                  <a:pt x="795666" y="0"/>
                  <a:pt x="820004" y="24338"/>
                  <a:pt x="820004" y="54360"/>
                </a:cubicBezTo>
                <a:lnTo>
                  <a:pt x="820004" y="489239"/>
                </a:lnTo>
                <a:cubicBezTo>
                  <a:pt x="820004" y="519261"/>
                  <a:pt x="795666" y="543599"/>
                  <a:pt x="765644" y="543599"/>
                </a:cubicBezTo>
                <a:lnTo>
                  <a:pt x="54360" y="543599"/>
                </a:lnTo>
                <a:cubicBezTo>
                  <a:pt x="24338" y="543599"/>
                  <a:pt x="0" y="519261"/>
                  <a:pt x="0" y="489239"/>
                </a:cubicBezTo>
                <a:lnTo>
                  <a:pt x="0" y="54360"/>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811" tIns="24811" rIns="24811" bIns="24811" numCol="1" spcCol="1270" anchor="ctr" anchorCtr="0">
            <a:noAutofit/>
          </a:bodyPr>
          <a:lstStyle/>
          <a:p>
            <a:pPr lvl="0" algn="ctr" defTabSz="622300">
              <a:lnSpc>
                <a:spcPct val="90000"/>
              </a:lnSpc>
              <a:spcBef>
                <a:spcPct val="0"/>
              </a:spcBef>
              <a:spcAft>
                <a:spcPct val="35000"/>
              </a:spcAft>
            </a:pPr>
            <a:r>
              <a:rPr lang="en-US" sz="1400" kern="1200" dirty="0" smtClean="0"/>
              <a:t>Scale</a:t>
            </a:r>
            <a:endParaRPr lang="en-US" sz="1400" kern="1200" dirty="0"/>
          </a:p>
        </p:txBody>
      </p:sp>
      <p:sp>
        <p:nvSpPr>
          <p:cNvPr id="35" name="Freeform 34"/>
          <p:cNvSpPr/>
          <p:nvPr/>
        </p:nvSpPr>
        <p:spPr>
          <a:xfrm rot="582213">
            <a:off x="4770670" y="2404721"/>
            <a:ext cx="1948873" cy="130078"/>
          </a:xfrm>
          <a:custGeom>
            <a:avLst/>
            <a:gdLst>
              <a:gd name="connsiteX0" fmla="*/ 0 w 1948873"/>
              <a:gd name="connsiteY0" fmla="*/ 65039 h 130078"/>
              <a:gd name="connsiteX1" fmla="*/ 1948873 w 1948873"/>
              <a:gd name="connsiteY1" fmla="*/ 65039 h 130078"/>
            </a:gdLst>
            <a:ahLst/>
            <a:cxnLst>
              <a:cxn ang="0">
                <a:pos x="connsiteX0" y="connsiteY0"/>
              </a:cxn>
              <a:cxn ang="0">
                <a:pos x="connsiteX1" y="connsiteY1"/>
              </a:cxn>
            </a:cxnLst>
            <a:rect l="l" t="t" r="r" b="b"/>
            <a:pathLst>
              <a:path w="1948873" h="130078">
                <a:moveTo>
                  <a:pt x="0" y="65039"/>
                </a:moveTo>
                <a:lnTo>
                  <a:pt x="1948873" y="65039"/>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8413" tIns="16317" rIns="938416" bIns="16317" numCol="1" spcCol="1270" anchor="ctr" anchorCtr="0">
            <a:noAutofit/>
          </a:bodyPr>
          <a:lstStyle/>
          <a:p>
            <a:pPr lvl="0" algn="ctr" defTabSz="266700">
              <a:lnSpc>
                <a:spcPct val="90000"/>
              </a:lnSpc>
              <a:spcBef>
                <a:spcPct val="0"/>
              </a:spcBef>
              <a:spcAft>
                <a:spcPct val="35000"/>
              </a:spcAft>
            </a:pPr>
            <a:endParaRPr lang="en-US" sz="600" kern="1200"/>
          </a:p>
        </p:txBody>
      </p:sp>
      <p:sp>
        <p:nvSpPr>
          <p:cNvPr id="36" name="Freeform 35"/>
          <p:cNvSpPr/>
          <p:nvPr/>
        </p:nvSpPr>
        <p:spPr>
          <a:xfrm>
            <a:off x="6705602" y="2362202"/>
            <a:ext cx="820004" cy="543599"/>
          </a:xfrm>
          <a:custGeom>
            <a:avLst/>
            <a:gdLst>
              <a:gd name="connsiteX0" fmla="*/ 0 w 820004"/>
              <a:gd name="connsiteY0" fmla="*/ 54360 h 543599"/>
              <a:gd name="connsiteX1" fmla="*/ 54360 w 820004"/>
              <a:gd name="connsiteY1" fmla="*/ 0 h 543599"/>
              <a:gd name="connsiteX2" fmla="*/ 765644 w 820004"/>
              <a:gd name="connsiteY2" fmla="*/ 0 h 543599"/>
              <a:gd name="connsiteX3" fmla="*/ 820004 w 820004"/>
              <a:gd name="connsiteY3" fmla="*/ 54360 h 543599"/>
              <a:gd name="connsiteX4" fmla="*/ 820004 w 820004"/>
              <a:gd name="connsiteY4" fmla="*/ 489239 h 543599"/>
              <a:gd name="connsiteX5" fmla="*/ 765644 w 820004"/>
              <a:gd name="connsiteY5" fmla="*/ 543599 h 543599"/>
              <a:gd name="connsiteX6" fmla="*/ 54360 w 820004"/>
              <a:gd name="connsiteY6" fmla="*/ 543599 h 543599"/>
              <a:gd name="connsiteX7" fmla="*/ 0 w 820004"/>
              <a:gd name="connsiteY7" fmla="*/ 489239 h 543599"/>
              <a:gd name="connsiteX8" fmla="*/ 0 w 820004"/>
              <a:gd name="connsiteY8" fmla="*/ 54360 h 5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04" h="543599">
                <a:moveTo>
                  <a:pt x="0" y="54360"/>
                </a:moveTo>
                <a:cubicBezTo>
                  <a:pt x="0" y="24338"/>
                  <a:pt x="24338" y="0"/>
                  <a:pt x="54360" y="0"/>
                </a:cubicBezTo>
                <a:lnTo>
                  <a:pt x="765644" y="0"/>
                </a:lnTo>
                <a:cubicBezTo>
                  <a:pt x="795666" y="0"/>
                  <a:pt x="820004" y="24338"/>
                  <a:pt x="820004" y="54360"/>
                </a:cubicBezTo>
                <a:lnTo>
                  <a:pt x="820004" y="489239"/>
                </a:lnTo>
                <a:cubicBezTo>
                  <a:pt x="820004" y="519261"/>
                  <a:pt x="795666" y="543599"/>
                  <a:pt x="765644" y="543599"/>
                </a:cubicBezTo>
                <a:lnTo>
                  <a:pt x="54360" y="543599"/>
                </a:lnTo>
                <a:cubicBezTo>
                  <a:pt x="24338" y="543599"/>
                  <a:pt x="0" y="519261"/>
                  <a:pt x="0" y="489239"/>
                </a:cubicBezTo>
                <a:lnTo>
                  <a:pt x="0" y="54360"/>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811" tIns="24811" rIns="24811" bIns="24811" numCol="1" spcCol="1270" anchor="ctr" anchorCtr="0">
            <a:noAutofit/>
          </a:bodyPr>
          <a:lstStyle/>
          <a:p>
            <a:pPr lvl="0" algn="ctr" defTabSz="622300">
              <a:lnSpc>
                <a:spcPct val="90000"/>
              </a:lnSpc>
              <a:spcBef>
                <a:spcPct val="0"/>
              </a:spcBef>
              <a:spcAft>
                <a:spcPct val="35000"/>
              </a:spcAft>
            </a:pPr>
            <a:r>
              <a:rPr lang="en-US" sz="1400" kern="1200" dirty="0" smtClean="0"/>
              <a:t>Sustain</a:t>
            </a:r>
            <a:endParaRPr lang="en-US" sz="1400" kern="1200" dirty="0"/>
          </a:p>
        </p:txBody>
      </p:sp>
    </p:spTree>
    <p:extLst>
      <p:ext uri="{BB962C8B-B14F-4D97-AF65-F5344CB8AC3E}">
        <p14:creationId xmlns:p14="http://schemas.microsoft.com/office/powerpoint/2010/main" val="38978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4" grpId="0" animBg="1"/>
      <p:bldP spid="9" grpId="0" animBg="1"/>
      <p:bldP spid="32" grpId="0" animBg="1"/>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8D09"/>
                </a:solidFill>
              </a:rPr>
              <a:t>Outcome Test Scenario</a:t>
            </a:r>
            <a:endParaRPr lang="en-US" dirty="0">
              <a:solidFill>
                <a:srgbClr val="8B8D09"/>
              </a:solidFill>
            </a:endParaRPr>
          </a:p>
        </p:txBody>
      </p:sp>
      <p:sp>
        <p:nvSpPr>
          <p:cNvPr id="5" name="Freeform 4"/>
          <p:cNvSpPr/>
          <p:nvPr/>
        </p:nvSpPr>
        <p:spPr>
          <a:xfrm>
            <a:off x="233951" y="1438404"/>
            <a:ext cx="1314560" cy="3666998"/>
          </a:xfrm>
          <a:custGeom>
            <a:avLst/>
            <a:gdLst>
              <a:gd name="connsiteX0" fmla="*/ 0 w 1314560"/>
              <a:gd name="connsiteY0" fmla="*/ 131456 h 3666998"/>
              <a:gd name="connsiteX1" fmla="*/ 131456 w 1314560"/>
              <a:gd name="connsiteY1" fmla="*/ 0 h 3666998"/>
              <a:gd name="connsiteX2" fmla="*/ 1183104 w 1314560"/>
              <a:gd name="connsiteY2" fmla="*/ 0 h 3666998"/>
              <a:gd name="connsiteX3" fmla="*/ 1314560 w 1314560"/>
              <a:gd name="connsiteY3" fmla="*/ 131456 h 3666998"/>
              <a:gd name="connsiteX4" fmla="*/ 1314560 w 1314560"/>
              <a:gd name="connsiteY4" fmla="*/ 3535542 h 3666998"/>
              <a:gd name="connsiteX5" fmla="*/ 1183104 w 1314560"/>
              <a:gd name="connsiteY5" fmla="*/ 3666998 h 3666998"/>
              <a:gd name="connsiteX6" fmla="*/ 131456 w 1314560"/>
              <a:gd name="connsiteY6" fmla="*/ 3666998 h 3666998"/>
              <a:gd name="connsiteX7" fmla="*/ 0 w 1314560"/>
              <a:gd name="connsiteY7" fmla="*/ 3535542 h 3666998"/>
              <a:gd name="connsiteX8" fmla="*/ 0 w 1314560"/>
              <a:gd name="connsiteY8" fmla="*/ 131456 h 36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3666998">
                <a:moveTo>
                  <a:pt x="0" y="131456"/>
                </a:moveTo>
                <a:cubicBezTo>
                  <a:pt x="0" y="58855"/>
                  <a:pt x="58855" y="0"/>
                  <a:pt x="131456" y="0"/>
                </a:cubicBezTo>
                <a:lnTo>
                  <a:pt x="1183104" y="0"/>
                </a:lnTo>
                <a:cubicBezTo>
                  <a:pt x="1255705" y="0"/>
                  <a:pt x="1314560" y="58855"/>
                  <a:pt x="1314560" y="131456"/>
                </a:cubicBezTo>
                <a:lnTo>
                  <a:pt x="1314560" y="3535542"/>
                </a:lnTo>
                <a:cubicBezTo>
                  <a:pt x="1314560" y="3608143"/>
                  <a:pt x="1255705" y="3666998"/>
                  <a:pt x="1183104" y="3666998"/>
                </a:cubicBezTo>
                <a:lnTo>
                  <a:pt x="131456" y="3666998"/>
                </a:lnTo>
                <a:cubicBezTo>
                  <a:pt x="58855" y="3666998"/>
                  <a:pt x="0" y="3608143"/>
                  <a:pt x="0" y="3535542"/>
                </a:cubicBezTo>
                <a:lnTo>
                  <a:pt x="0" y="131456"/>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2" tIns="48662" rIns="48662" bIns="48662" numCol="1" spcCol="1270" anchor="ctr" anchorCtr="0">
            <a:noAutofit/>
          </a:bodyPr>
          <a:lstStyle/>
          <a:p>
            <a:pPr lvl="0" algn="ctr" defTabSz="711200">
              <a:lnSpc>
                <a:spcPct val="90000"/>
              </a:lnSpc>
              <a:spcBef>
                <a:spcPct val="0"/>
              </a:spcBef>
              <a:spcAft>
                <a:spcPct val="35000"/>
              </a:spcAft>
            </a:pPr>
            <a:r>
              <a:rPr lang="en-US" sz="1600" kern="1200" dirty="0" smtClean="0"/>
              <a:t>Can citizen content change </a:t>
            </a:r>
            <a:r>
              <a:rPr lang="en-US" sz="1600" kern="1200" dirty="0" err="1" smtClean="0"/>
              <a:t>gov’t</a:t>
            </a:r>
            <a:r>
              <a:rPr lang="en-US" sz="1600" kern="1200" dirty="0" smtClean="0"/>
              <a:t> behavior?</a:t>
            </a:r>
            <a:endParaRPr lang="en-US" sz="1600" kern="1200" dirty="0"/>
          </a:p>
        </p:txBody>
      </p:sp>
      <p:sp>
        <p:nvSpPr>
          <p:cNvPr id="6" name="Freeform 5"/>
          <p:cNvSpPr/>
          <p:nvPr/>
        </p:nvSpPr>
        <p:spPr>
          <a:xfrm rot="18073517">
            <a:off x="1304267" y="2829293"/>
            <a:ext cx="1014312" cy="17846"/>
          </a:xfrm>
          <a:custGeom>
            <a:avLst/>
            <a:gdLst>
              <a:gd name="connsiteX0" fmla="*/ 0 w 1014312"/>
              <a:gd name="connsiteY0" fmla="*/ 8923 h 17846"/>
              <a:gd name="connsiteX1" fmla="*/ 1014312 w 1014312"/>
              <a:gd name="connsiteY1" fmla="*/ 8923 h 17846"/>
            </a:gdLst>
            <a:ahLst/>
            <a:cxnLst>
              <a:cxn ang="0">
                <a:pos x="connsiteX0" y="connsiteY0"/>
              </a:cxn>
              <a:cxn ang="0">
                <a:pos x="connsiteX1" y="connsiteY1"/>
              </a:cxn>
            </a:cxnLst>
            <a:rect l="l" t="t" r="r" b="b"/>
            <a:pathLst>
              <a:path w="1014312" h="17846">
                <a:moveTo>
                  <a:pt x="0" y="8923"/>
                </a:moveTo>
                <a:lnTo>
                  <a:pt x="1014312" y="8923"/>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4498" tIns="-16436" rIns="494498" bIns="-16434" numCol="1" spcCol="1270" anchor="ctr" anchorCtr="0">
            <a:noAutofit/>
          </a:bodyPr>
          <a:lstStyle/>
          <a:p>
            <a:pPr lvl="0" algn="ctr" defTabSz="711200">
              <a:lnSpc>
                <a:spcPct val="90000"/>
              </a:lnSpc>
              <a:spcBef>
                <a:spcPct val="0"/>
              </a:spcBef>
              <a:spcAft>
                <a:spcPct val="35000"/>
              </a:spcAft>
            </a:pPr>
            <a:endParaRPr lang="en-US" sz="1600" kern="1200"/>
          </a:p>
        </p:txBody>
      </p:sp>
      <p:sp>
        <p:nvSpPr>
          <p:cNvPr id="7" name="Freeform 6"/>
          <p:cNvSpPr/>
          <p:nvPr/>
        </p:nvSpPr>
        <p:spPr>
          <a:xfrm>
            <a:off x="2074335" y="1837253"/>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Pothole fixes at or above expectations</a:t>
            </a:r>
            <a:endParaRPr lang="en-US" sz="1600" kern="1200" dirty="0"/>
          </a:p>
        </p:txBody>
      </p:sp>
      <p:sp>
        <p:nvSpPr>
          <p:cNvPr id="8" name="Freeform 7"/>
          <p:cNvSpPr/>
          <p:nvPr/>
        </p:nvSpPr>
        <p:spPr>
          <a:xfrm rot="21544743">
            <a:off x="3388861" y="2391379"/>
            <a:ext cx="525892" cy="17846"/>
          </a:xfrm>
          <a:custGeom>
            <a:avLst/>
            <a:gdLst>
              <a:gd name="connsiteX0" fmla="*/ 0 w 525892"/>
              <a:gd name="connsiteY0" fmla="*/ 8923 h 17846"/>
              <a:gd name="connsiteX1" fmla="*/ 525892 w 525892"/>
              <a:gd name="connsiteY1" fmla="*/ 8923 h 17846"/>
            </a:gdLst>
            <a:ahLst/>
            <a:cxnLst>
              <a:cxn ang="0">
                <a:pos x="connsiteX0" y="connsiteY0"/>
              </a:cxn>
              <a:cxn ang="0">
                <a:pos x="connsiteX1" y="connsiteY1"/>
              </a:cxn>
            </a:cxnLst>
            <a:rect l="l" t="t" r="r" b="b"/>
            <a:pathLst>
              <a:path w="525892" h="17846">
                <a:moveTo>
                  <a:pt x="0" y="8923"/>
                </a:moveTo>
                <a:lnTo>
                  <a:pt x="525892"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2499" tIns="-4224" rIns="262499" bIns="-4225" numCol="1" spcCol="1270" anchor="ctr" anchorCtr="0">
            <a:noAutofit/>
          </a:bodyPr>
          <a:lstStyle/>
          <a:p>
            <a:pPr lvl="0" algn="ctr" defTabSz="711200">
              <a:lnSpc>
                <a:spcPct val="90000"/>
              </a:lnSpc>
              <a:spcBef>
                <a:spcPct val="0"/>
              </a:spcBef>
              <a:spcAft>
                <a:spcPct val="35000"/>
              </a:spcAft>
            </a:pPr>
            <a:endParaRPr lang="en-US" sz="1600" kern="1200"/>
          </a:p>
        </p:txBody>
      </p:sp>
      <p:sp>
        <p:nvSpPr>
          <p:cNvPr id="9" name="Freeform 8"/>
          <p:cNvSpPr/>
          <p:nvPr/>
        </p:nvSpPr>
        <p:spPr>
          <a:xfrm>
            <a:off x="3914719" y="1828801"/>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Advance to next stage of development</a:t>
            </a:r>
            <a:endParaRPr lang="en-US" sz="1600" kern="1200" dirty="0"/>
          </a:p>
        </p:txBody>
      </p:sp>
      <p:sp>
        <p:nvSpPr>
          <p:cNvPr id="10" name="Freeform 9"/>
          <p:cNvSpPr/>
          <p:nvPr/>
        </p:nvSpPr>
        <p:spPr>
          <a:xfrm rot="3669731">
            <a:off x="1266338" y="3740469"/>
            <a:ext cx="1090170" cy="17846"/>
          </a:xfrm>
          <a:custGeom>
            <a:avLst/>
            <a:gdLst>
              <a:gd name="connsiteX0" fmla="*/ 0 w 1090170"/>
              <a:gd name="connsiteY0" fmla="*/ 8923 h 17846"/>
              <a:gd name="connsiteX1" fmla="*/ 1090170 w 1090170"/>
              <a:gd name="connsiteY1" fmla="*/ 8923 h 17846"/>
            </a:gdLst>
            <a:ahLst/>
            <a:cxnLst>
              <a:cxn ang="0">
                <a:pos x="connsiteX0" y="connsiteY0"/>
              </a:cxn>
              <a:cxn ang="0">
                <a:pos x="connsiteX1" y="connsiteY1"/>
              </a:cxn>
            </a:cxnLst>
            <a:rect l="l" t="t" r="r" b="b"/>
            <a:pathLst>
              <a:path w="1090170" h="17846">
                <a:moveTo>
                  <a:pt x="0" y="8923"/>
                </a:moveTo>
                <a:lnTo>
                  <a:pt x="1090170" y="8923"/>
                </a:lnTo>
              </a:path>
            </a:pathLst>
          </a:custGeom>
          <a:noFill/>
          <a:ln>
            <a:solidFill>
              <a:srgbClr val="535349"/>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30530" tIns="-18331" rIns="530531" bIns="-18331" numCol="1" spcCol="1270" anchor="ctr" anchorCtr="0">
            <a:noAutofit/>
          </a:bodyPr>
          <a:lstStyle/>
          <a:p>
            <a:pPr lvl="0" algn="ctr" defTabSz="711200">
              <a:lnSpc>
                <a:spcPct val="90000"/>
              </a:lnSpc>
              <a:spcBef>
                <a:spcPct val="0"/>
              </a:spcBef>
              <a:spcAft>
                <a:spcPct val="35000"/>
              </a:spcAft>
            </a:pPr>
            <a:endParaRPr lang="en-US" sz="1600" kern="1200"/>
          </a:p>
        </p:txBody>
      </p:sp>
      <p:sp>
        <p:nvSpPr>
          <p:cNvPr id="11" name="Freeform 10"/>
          <p:cNvSpPr/>
          <p:nvPr/>
        </p:nvSpPr>
        <p:spPr>
          <a:xfrm>
            <a:off x="2074335" y="3659605"/>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Pothole fixes below expectations</a:t>
            </a:r>
            <a:endParaRPr lang="en-US" sz="1600" kern="1200" dirty="0"/>
          </a:p>
        </p:txBody>
      </p:sp>
      <p:sp>
        <p:nvSpPr>
          <p:cNvPr id="12" name="Freeform 11"/>
          <p:cNvSpPr/>
          <p:nvPr/>
        </p:nvSpPr>
        <p:spPr>
          <a:xfrm rot="19472207">
            <a:off x="3329013" y="4030679"/>
            <a:ext cx="645588" cy="17846"/>
          </a:xfrm>
          <a:custGeom>
            <a:avLst/>
            <a:gdLst>
              <a:gd name="connsiteX0" fmla="*/ 0 w 645588"/>
              <a:gd name="connsiteY0" fmla="*/ 8923 h 17846"/>
              <a:gd name="connsiteX1" fmla="*/ 645588 w 645588"/>
              <a:gd name="connsiteY1" fmla="*/ 8923 h 17846"/>
            </a:gdLst>
            <a:ahLst/>
            <a:cxnLst>
              <a:cxn ang="0">
                <a:pos x="connsiteX0" y="connsiteY0"/>
              </a:cxn>
              <a:cxn ang="0">
                <a:pos x="connsiteX1" y="connsiteY1"/>
              </a:cxn>
            </a:cxnLst>
            <a:rect l="l" t="t" r="r" b="b"/>
            <a:pathLst>
              <a:path w="645588" h="17846">
                <a:moveTo>
                  <a:pt x="0" y="8923"/>
                </a:moveTo>
                <a:lnTo>
                  <a:pt x="645588"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9355" tIns="-7217" rIns="319353" bIns="-7217" numCol="1" spcCol="1270" anchor="ctr" anchorCtr="0">
            <a:noAutofit/>
          </a:bodyPr>
          <a:lstStyle/>
          <a:p>
            <a:pPr lvl="0" algn="ctr" defTabSz="711200">
              <a:lnSpc>
                <a:spcPct val="90000"/>
              </a:lnSpc>
              <a:spcBef>
                <a:spcPct val="0"/>
              </a:spcBef>
              <a:spcAft>
                <a:spcPct val="35000"/>
              </a:spcAft>
            </a:pPr>
            <a:endParaRPr lang="en-US" sz="1600" kern="1200"/>
          </a:p>
        </p:txBody>
      </p:sp>
      <p:sp>
        <p:nvSpPr>
          <p:cNvPr id="13" name="Freeform 12"/>
          <p:cNvSpPr/>
          <p:nvPr/>
        </p:nvSpPr>
        <p:spPr>
          <a:xfrm>
            <a:off x="3914719" y="3285048"/>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400" kern="1200" dirty="0" smtClean="0"/>
              <a:t>Review training and </a:t>
            </a:r>
            <a:r>
              <a:rPr lang="en-US" sz="1350" kern="1200" dirty="0" smtClean="0"/>
              <a:t>communication</a:t>
            </a:r>
            <a:r>
              <a:rPr lang="en-US" sz="1400" kern="1200" dirty="0" smtClean="0"/>
              <a:t> with agency staff</a:t>
            </a:r>
            <a:endParaRPr lang="en-US" sz="1400" kern="1200" dirty="0"/>
          </a:p>
        </p:txBody>
      </p:sp>
      <p:sp>
        <p:nvSpPr>
          <p:cNvPr id="14" name="Freeform 13"/>
          <p:cNvSpPr/>
          <p:nvPr/>
        </p:nvSpPr>
        <p:spPr>
          <a:xfrm rot="21544786">
            <a:off x="5229246" y="3839177"/>
            <a:ext cx="525891" cy="17846"/>
          </a:xfrm>
          <a:custGeom>
            <a:avLst/>
            <a:gdLst>
              <a:gd name="connsiteX0" fmla="*/ 0 w 525891"/>
              <a:gd name="connsiteY0" fmla="*/ 8923 h 17846"/>
              <a:gd name="connsiteX1" fmla="*/ 525891 w 525891"/>
              <a:gd name="connsiteY1" fmla="*/ 8923 h 17846"/>
            </a:gdLst>
            <a:ahLst/>
            <a:cxnLst>
              <a:cxn ang="0">
                <a:pos x="connsiteX0" y="connsiteY0"/>
              </a:cxn>
              <a:cxn ang="0">
                <a:pos x="connsiteX1" y="connsiteY1"/>
              </a:cxn>
            </a:cxnLst>
            <a:rect l="l" t="t" r="r" b="b"/>
            <a:pathLst>
              <a:path w="525891" h="17846">
                <a:moveTo>
                  <a:pt x="0" y="8923"/>
                </a:moveTo>
                <a:lnTo>
                  <a:pt x="525891"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2498" tIns="-4224" rIns="262498" bIns="-4224" numCol="1" spcCol="1270" anchor="ctr" anchorCtr="0">
            <a:noAutofit/>
          </a:bodyPr>
          <a:lstStyle/>
          <a:p>
            <a:pPr lvl="0" algn="ctr" defTabSz="711200">
              <a:lnSpc>
                <a:spcPct val="90000"/>
              </a:lnSpc>
              <a:spcBef>
                <a:spcPct val="0"/>
              </a:spcBef>
              <a:spcAft>
                <a:spcPct val="35000"/>
              </a:spcAft>
            </a:pPr>
            <a:endParaRPr lang="en-US" sz="1600" kern="1200"/>
          </a:p>
        </p:txBody>
      </p:sp>
      <p:sp>
        <p:nvSpPr>
          <p:cNvPr id="15" name="Freeform 14"/>
          <p:cNvSpPr/>
          <p:nvPr/>
        </p:nvSpPr>
        <p:spPr>
          <a:xfrm>
            <a:off x="5755104" y="3276602"/>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Repeat test</a:t>
            </a:r>
            <a:endParaRPr lang="en-US" sz="1600" kern="1200" dirty="0"/>
          </a:p>
        </p:txBody>
      </p:sp>
      <p:sp>
        <p:nvSpPr>
          <p:cNvPr id="16" name="Freeform 15"/>
          <p:cNvSpPr/>
          <p:nvPr/>
        </p:nvSpPr>
        <p:spPr>
          <a:xfrm rot="17335433">
            <a:off x="6521899" y="3068094"/>
            <a:ext cx="1621354" cy="17846"/>
          </a:xfrm>
          <a:custGeom>
            <a:avLst/>
            <a:gdLst>
              <a:gd name="connsiteX0" fmla="*/ 0 w 1621354"/>
              <a:gd name="connsiteY0" fmla="*/ 8923 h 17846"/>
              <a:gd name="connsiteX1" fmla="*/ 1621354 w 1621354"/>
              <a:gd name="connsiteY1" fmla="*/ 8923 h 17846"/>
            </a:gdLst>
            <a:ahLst/>
            <a:cxnLst>
              <a:cxn ang="0">
                <a:pos x="connsiteX0" y="connsiteY0"/>
              </a:cxn>
              <a:cxn ang="0">
                <a:pos x="connsiteX1" y="connsiteY1"/>
              </a:cxn>
            </a:cxnLst>
            <a:rect l="l" t="t" r="r" b="b"/>
            <a:pathLst>
              <a:path w="1621354" h="17846">
                <a:moveTo>
                  <a:pt x="0" y="8923"/>
                </a:moveTo>
                <a:lnTo>
                  <a:pt x="1621354"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82843" tIns="-31612" rIns="782843" bIns="-31610" numCol="1" spcCol="1270" anchor="ctr" anchorCtr="0">
            <a:noAutofit/>
          </a:bodyPr>
          <a:lstStyle/>
          <a:p>
            <a:pPr lvl="0" algn="ctr" defTabSz="711200">
              <a:lnSpc>
                <a:spcPct val="90000"/>
              </a:lnSpc>
              <a:spcBef>
                <a:spcPct val="0"/>
              </a:spcBef>
              <a:spcAft>
                <a:spcPct val="35000"/>
              </a:spcAft>
            </a:pPr>
            <a:endParaRPr lang="en-US" sz="1600" kern="1200"/>
          </a:p>
        </p:txBody>
      </p:sp>
      <p:sp>
        <p:nvSpPr>
          <p:cNvPr id="17" name="Freeform 16"/>
          <p:cNvSpPr/>
          <p:nvPr/>
        </p:nvSpPr>
        <p:spPr>
          <a:xfrm>
            <a:off x="7595488" y="1742881"/>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C3C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Drop app</a:t>
            </a:r>
            <a:endParaRPr lang="en-US" sz="1600" kern="1200" dirty="0"/>
          </a:p>
        </p:txBody>
      </p:sp>
      <p:sp>
        <p:nvSpPr>
          <p:cNvPr id="18" name="Freeform 17"/>
          <p:cNvSpPr/>
          <p:nvPr/>
        </p:nvSpPr>
        <p:spPr>
          <a:xfrm rot="19814782">
            <a:off x="7029740" y="3684665"/>
            <a:ext cx="605671" cy="17846"/>
          </a:xfrm>
          <a:custGeom>
            <a:avLst/>
            <a:gdLst>
              <a:gd name="connsiteX0" fmla="*/ 0 w 605671"/>
              <a:gd name="connsiteY0" fmla="*/ 8923 h 17846"/>
              <a:gd name="connsiteX1" fmla="*/ 605671 w 605671"/>
              <a:gd name="connsiteY1" fmla="*/ 8923 h 17846"/>
            </a:gdLst>
            <a:ahLst/>
            <a:cxnLst>
              <a:cxn ang="0">
                <a:pos x="connsiteX0" y="connsiteY0"/>
              </a:cxn>
              <a:cxn ang="0">
                <a:pos x="connsiteX1" y="connsiteY1"/>
              </a:cxn>
            </a:cxnLst>
            <a:rect l="l" t="t" r="r" b="b"/>
            <a:pathLst>
              <a:path w="605671" h="17846">
                <a:moveTo>
                  <a:pt x="0" y="8923"/>
                </a:moveTo>
                <a:lnTo>
                  <a:pt x="605671"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0394" tIns="-6219" rIns="300393" bIns="-6219" numCol="1" spcCol="1270" anchor="ctr" anchorCtr="0">
            <a:noAutofit/>
          </a:bodyPr>
          <a:lstStyle/>
          <a:p>
            <a:pPr lvl="0" algn="ctr" defTabSz="711200">
              <a:lnSpc>
                <a:spcPct val="90000"/>
              </a:lnSpc>
              <a:spcBef>
                <a:spcPct val="0"/>
              </a:spcBef>
              <a:spcAft>
                <a:spcPct val="35000"/>
              </a:spcAft>
            </a:pPr>
            <a:endParaRPr lang="en-US" sz="1600" kern="1200"/>
          </a:p>
        </p:txBody>
      </p:sp>
      <p:sp>
        <p:nvSpPr>
          <p:cNvPr id="19" name="Freeform 18"/>
          <p:cNvSpPr/>
          <p:nvPr/>
        </p:nvSpPr>
        <p:spPr>
          <a:xfrm>
            <a:off x="7595488" y="2976024"/>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Advance to next stage of development</a:t>
            </a:r>
            <a:endParaRPr lang="en-US" sz="1600" kern="1200" dirty="0"/>
          </a:p>
        </p:txBody>
      </p:sp>
      <p:sp>
        <p:nvSpPr>
          <p:cNvPr id="20" name="Freeform 19"/>
          <p:cNvSpPr/>
          <p:nvPr/>
        </p:nvSpPr>
        <p:spPr>
          <a:xfrm rot="3943727">
            <a:off x="3012206" y="4801024"/>
            <a:ext cx="1279202" cy="17846"/>
          </a:xfrm>
          <a:custGeom>
            <a:avLst/>
            <a:gdLst>
              <a:gd name="connsiteX0" fmla="*/ 0 w 1279202"/>
              <a:gd name="connsiteY0" fmla="*/ 8923 h 17846"/>
              <a:gd name="connsiteX1" fmla="*/ 1279202 w 1279202"/>
              <a:gd name="connsiteY1" fmla="*/ 8923 h 17846"/>
            </a:gdLst>
            <a:ahLst/>
            <a:cxnLst>
              <a:cxn ang="0">
                <a:pos x="connsiteX0" y="connsiteY0"/>
              </a:cxn>
              <a:cxn ang="0">
                <a:pos x="connsiteX1" y="connsiteY1"/>
              </a:cxn>
            </a:cxnLst>
            <a:rect l="l" t="t" r="r" b="b"/>
            <a:pathLst>
              <a:path w="1279202" h="17846">
                <a:moveTo>
                  <a:pt x="0" y="8923"/>
                </a:moveTo>
                <a:lnTo>
                  <a:pt x="1279202"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0320" tIns="-23057" rIns="620321" bIns="-23057" numCol="1" spcCol="1270" anchor="ctr" anchorCtr="0">
            <a:noAutofit/>
          </a:bodyPr>
          <a:lstStyle/>
          <a:p>
            <a:pPr lvl="0" algn="ctr" defTabSz="711200">
              <a:lnSpc>
                <a:spcPct val="90000"/>
              </a:lnSpc>
              <a:spcBef>
                <a:spcPct val="0"/>
              </a:spcBef>
              <a:spcAft>
                <a:spcPct val="35000"/>
              </a:spcAft>
            </a:pPr>
            <a:endParaRPr lang="en-US" sz="1600" kern="1200"/>
          </a:p>
        </p:txBody>
      </p:sp>
      <p:sp>
        <p:nvSpPr>
          <p:cNvPr id="21" name="Freeform 20"/>
          <p:cNvSpPr/>
          <p:nvPr/>
        </p:nvSpPr>
        <p:spPr>
          <a:xfrm>
            <a:off x="3914719" y="4825738"/>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Review quality of data</a:t>
            </a:r>
            <a:endParaRPr lang="en-US" sz="1600" kern="1200" dirty="0"/>
          </a:p>
        </p:txBody>
      </p:sp>
      <p:sp>
        <p:nvSpPr>
          <p:cNvPr id="22" name="Freeform 21"/>
          <p:cNvSpPr/>
          <p:nvPr/>
        </p:nvSpPr>
        <p:spPr>
          <a:xfrm>
            <a:off x="5229280" y="5384091"/>
            <a:ext cx="525824" cy="17846"/>
          </a:xfrm>
          <a:custGeom>
            <a:avLst/>
            <a:gdLst>
              <a:gd name="connsiteX0" fmla="*/ 0 w 525824"/>
              <a:gd name="connsiteY0" fmla="*/ 8923 h 17846"/>
              <a:gd name="connsiteX1" fmla="*/ 525824 w 525824"/>
              <a:gd name="connsiteY1" fmla="*/ 8923 h 17846"/>
            </a:gdLst>
            <a:ahLst/>
            <a:cxnLst>
              <a:cxn ang="0">
                <a:pos x="connsiteX0" y="connsiteY0"/>
              </a:cxn>
              <a:cxn ang="0">
                <a:pos x="connsiteX1" y="connsiteY1"/>
              </a:cxn>
            </a:cxnLst>
            <a:rect l="l" t="t" r="r" b="b"/>
            <a:pathLst>
              <a:path w="525824" h="17846">
                <a:moveTo>
                  <a:pt x="0" y="8923"/>
                </a:moveTo>
                <a:lnTo>
                  <a:pt x="525824"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2466" tIns="-4223" rIns="262467" bIns="-4222" numCol="1" spcCol="1270" anchor="ctr" anchorCtr="0">
            <a:noAutofit/>
          </a:bodyPr>
          <a:lstStyle/>
          <a:p>
            <a:pPr lvl="0" algn="ctr" defTabSz="711200">
              <a:lnSpc>
                <a:spcPct val="90000"/>
              </a:lnSpc>
              <a:spcBef>
                <a:spcPct val="0"/>
              </a:spcBef>
              <a:spcAft>
                <a:spcPct val="35000"/>
              </a:spcAft>
            </a:pPr>
            <a:endParaRPr lang="en-US" sz="1600" kern="1200"/>
          </a:p>
        </p:txBody>
      </p:sp>
      <p:sp>
        <p:nvSpPr>
          <p:cNvPr id="23" name="Freeform 22"/>
          <p:cNvSpPr/>
          <p:nvPr/>
        </p:nvSpPr>
        <p:spPr>
          <a:xfrm>
            <a:off x="5755104" y="4825738"/>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8B8D0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Repeat test</a:t>
            </a:r>
            <a:endParaRPr lang="en-US" sz="1600" kern="1200" dirty="0"/>
          </a:p>
        </p:txBody>
      </p:sp>
      <p:sp>
        <p:nvSpPr>
          <p:cNvPr id="24" name="Freeform 23"/>
          <p:cNvSpPr/>
          <p:nvPr/>
        </p:nvSpPr>
        <p:spPr>
          <a:xfrm rot="18627491">
            <a:off x="6927406" y="5075805"/>
            <a:ext cx="810340" cy="17846"/>
          </a:xfrm>
          <a:custGeom>
            <a:avLst/>
            <a:gdLst>
              <a:gd name="connsiteX0" fmla="*/ 0 w 810340"/>
              <a:gd name="connsiteY0" fmla="*/ 8923 h 17846"/>
              <a:gd name="connsiteX1" fmla="*/ 810340 w 810340"/>
              <a:gd name="connsiteY1" fmla="*/ 8923 h 17846"/>
            </a:gdLst>
            <a:ahLst/>
            <a:cxnLst>
              <a:cxn ang="0">
                <a:pos x="connsiteX0" y="connsiteY0"/>
              </a:cxn>
              <a:cxn ang="0">
                <a:pos x="connsiteX1" y="connsiteY1"/>
              </a:cxn>
            </a:cxnLst>
            <a:rect l="l" t="t" r="r" b="b"/>
            <a:pathLst>
              <a:path w="810340" h="17846">
                <a:moveTo>
                  <a:pt x="0" y="8923"/>
                </a:moveTo>
                <a:lnTo>
                  <a:pt x="810340"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7611" tIns="-11335" rIns="397611" bIns="-11337" numCol="1" spcCol="1270" anchor="ctr" anchorCtr="0">
            <a:noAutofit/>
          </a:bodyPr>
          <a:lstStyle/>
          <a:p>
            <a:pPr lvl="0" algn="ctr" defTabSz="711200">
              <a:lnSpc>
                <a:spcPct val="90000"/>
              </a:lnSpc>
              <a:spcBef>
                <a:spcPct val="0"/>
              </a:spcBef>
              <a:spcAft>
                <a:spcPct val="35000"/>
              </a:spcAft>
            </a:pPr>
            <a:endParaRPr lang="en-US" sz="1600" kern="1200"/>
          </a:p>
        </p:txBody>
      </p:sp>
      <p:sp>
        <p:nvSpPr>
          <p:cNvPr id="25" name="Freeform 24"/>
          <p:cNvSpPr/>
          <p:nvPr/>
        </p:nvSpPr>
        <p:spPr>
          <a:xfrm>
            <a:off x="7595488" y="4209167"/>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C3C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Drop app</a:t>
            </a:r>
            <a:endParaRPr lang="en-US" sz="1600" kern="1200" dirty="0"/>
          </a:p>
        </p:txBody>
      </p:sp>
      <p:sp>
        <p:nvSpPr>
          <p:cNvPr id="26" name="Freeform 25"/>
          <p:cNvSpPr/>
          <p:nvPr/>
        </p:nvSpPr>
        <p:spPr>
          <a:xfrm rot="2972509">
            <a:off x="6927406" y="5692377"/>
            <a:ext cx="810340" cy="17846"/>
          </a:xfrm>
          <a:custGeom>
            <a:avLst/>
            <a:gdLst>
              <a:gd name="connsiteX0" fmla="*/ 0 w 810340"/>
              <a:gd name="connsiteY0" fmla="*/ 8923 h 17846"/>
              <a:gd name="connsiteX1" fmla="*/ 810340 w 810340"/>
              <a:gd name="connsiteY1" fmla="*/ 8923 h 17846"/>
            </a:gdLst>
            <a:ahLst/>
            <a:cxnLst>
              <a:cxn ang="0">
                <a:pos x="connsiteX0" y="connsiteY0"/>
              </a:cxn>
              <a:cxn ang="0">
                <a:pos x="connsiteX1" y="connsiteY1"/>
              </a:cxn>
            </a:cxnLst>
            <a:rect l="l" t="t" r="r" b="b"/>
            <a:pathLst>
              <a:path w="810340" h="17846">
                <a:moveTo>
                  <a:pt x="0" y="8923"/>
                </a:moveTo>
                <a:lnTo>
                  <a:pt x="810340" y="8923"/>
                </a:lnTo>
              </a:path>
            </a:pathLst>
          </a:custGeom>
          <a:noFill/>
          <a:ln>
            <a:solidFill>
              <a:srgbClr val="535349"/>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7611" tIns="-11337" rIns="397611" bIns="-11335" numCol="1" spcCol="1270" anchor="ctr" anchorCtr="0">
            <a:noAutofit/>
          </a:bodyPr>
          <a:lstStyle/>
          <a:p>
            <a:pPr lvl="0" algn="ctr" defTabSz="711200">
              <a:lnSpc>
                <a:spcPct val="90000"/>
              </a:lnSpc>
              <a:spcBef>
                <a:spcPct val="0"/>
              </a:spcBef>
              <a:spcAft>
                <a:spcPct val="35000"/>
              </a:spcAft>
            </a:pPr>
            <a:endParaRPr lang="en-US" sz="1600" kern="1200"/>
          </a:p>
        </p:txBody>
      </p:sp>
      <p:sp>
        <p:nvSpPr>
          <p:cNvPr id="27" name="Freeform 26"/>
          <p:cNvSpPr/>
          <p:nvPr/>
        </p:nvSpPr>
        <p:spPr>
          <a:xfrm>
            <a:off x="7595488" y="5442310"/>
            <a:ext cx="1314560" cy="1134550"/>
          </a:xfrm>
          <a:custGeom>
            <a:avLst/>
            <a:gdLst>
              <a:gd name="connsiteX0" fmla="*/ 0 w 1314560"/>
              <a:gd name="connsiteY0" fmla="*/ 113455 h 1134550"/>
              <a:gd name="connsiteX1" fmla="*/ 113455 w 1314560"/>
              <a:gd name="connsiteY1" fmla="*/ 0 h 1134550"/>
              <a:gd name="connsiteX2" fmla="*/ 1201105 w 1314560"/>
              <a:gd name="connsiteY2" fmla="*/ 0 h 1134550"/>
              <a:gd name="connsiteX3" fmla="*/ 1314560 w 1314560"/>
              <a:gd name="connsiteY3" fmla="*/ 113455 h 1134550"/>
              <a:gd name="connsiteX4" fmla="*/ 1314560 w 1314560"/>
              <a:gd name="connsiteY4" fmla="*/ 1021095 h 1134550"/>
              <a:gd name="connsiteX5" fmla="*/ 1201105 w 1314560"/>
              <a:gd name="connsiteY5" fmla="*/ 1134550 h 1134550"/>
              <a:gd name="connsiteX6" fmla="*/ 113455 w 1314560"/>
              <a:gd name="connsiteY6" fmla="*/ 1134550 h 1134550"/>
              <a:gd name="connsiteX7" fmla="*/ 0 w 1314560"/>
              <a:gd name="connsiteY7" fmla="*/ 1021095 h 1134550"/>
              <a:gd name="connsiteX8" fmla="*/ 0 w 1314560"/>
              <a:gd name="connsiteY8" fmla="*/ 113455 h 113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560" h="1134550">
                <a:moveTo>
                  <a:pt x="0" y="113455"/>
                </a:moveTo>
                <a:cubicBezTo>
                  <a:pt x="0" y="50796"/>
                  <a:pt x="50796" y="0"/>
                  <a:pt x="113455" y="0"/>
                </a:cubicBezTo>
                <a:lnTo>
                  <a:pt x="1201105" y="0"/>
                </a:lnTo>
                <a:cubicBezTo>
                  <a:pt x="1263764" y="0"/>
                  <a:pt x="1314560" y="50796"/>
                  <a:pt x="1314560" y="113455"/>
                </a:cubicBezTo>
                <a:lnTo>
                  <a:pt x="1314560" y="1021095"/>
                </a:lnTo>
                <a:cubicBezTo>
                  <a:pt x="1314560" y="1083754"/>
                  <a:pt x="1263764" y="1134550"/>
                  <a:pt x="1201105" y="1134550"/>
                </a:cubicBezTo>
                <a:lnTo>
                  <a:pt x="113455" y="1134550"/>
                </a:lnTo>
                <a:cubicBezTo>
                  <a:pt x="50796" y="1134550"/>
                  <a:pt x="0" y="1083754"/>
                  <a:pt x="0" y="1021095"/>
                </a:cubicBezTo>
                <a:lnTo>
                  <a:pt x="0" y="113455"/>
                </a:lnTo>
                <a:close/>
              </a:path>
            </a:pathLst>
          </a:custGeom>
          <a:solidFill>
            <a:srgbClr val="DF7A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390" tIns="43390" rIns="43390" bIns="43390" numCol="1" spcCol="1270" anchor="ctr" anchorCtr="0">
            <a:noAutofit/>
          </a:bodyPr>
          <a:lstStyle/>
          <a:p>
            <a:pPr lvl="0" algn="ctr" defTabSz="711200">
              <a:lnSpc>
                <a:spcPct val="90000"/>
              </a:lnSpc>
              <a:spcBef>
                <a:spcPct val="0"/>
              </a:spcBef>
              <a:spcAft>
                <a:spcPct val="35000"/>
              </a:spcAft>
            </a:pPr>
            <a:r>
              <a:rPr lang="en-US" sz="1600" kern="1200" dirty="0" smtClean="0"/>
              <a:t>Advance to next stage of development</a:t>
            </a:r>
            <a:endParaRPr lang="en-US" sz="1600" kern="1200" dirty="0"/>
          </a:p>
        </p:txBody>
      </p:sp>
    </p:spTree>
    <p:extLst>
      <p:ext uri="{BB962C8B-B14F-4D97-AF65-F5344CB8AC3E}">
        <p14:creationId xmlns:p14="http://schemas.microsoft.com/office/powerpoint/2010/main" val="346285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1132" y="238107"/>
            <a:ext cx="8769217" cy="897105"/>
          </a:xfrm>
          <a:prstGeom prst="rect">
            <a:avLst/>
          </a:prstGeom>
        </p:spPr>
        <p:txBody>
          <a:bodyPr>
            <a:noAutofit/>
          </a:bodyPr>
          <a:lstStyle>
            <a:lvl1pPr algn="l" defTabSz="457200" rtl="0" eaLnBrk="1" latinLnBrk="0" hangingPunct="1">
              <a:spcBef>
                <a:spcPct val="0"/>
              </a:spcBef>
              <a:buNone/>
              <a:defRPr sz="4000" kern="1200">
                <a:solidFill>
                  <a:srgbClr val="687117"/>
                </a:solidFill>
                <a:latin typeface="+mj-lt"/>
                <a:ea typeface="+mj-ea"/>
                <a:cs typeface="+mj-cs"/>
              </a:defRPr>
            </a:lvl1pPr>
          </a:lstStyle>
          <a:p>
            <a:r>
              <a:rPr lang="en-US" sz="3600" b="1" dirty="0" smtClean="0">
                <a:solidFill>
                  <a:srgbClr val="8B8D09"/>
                </a:solidFill>
              </a:rPr>
              <a:t>Sample Theory of Change: </a:t>
            </a:r>
            <a:r>
              <a:rPr lang="en-US" sz="3600" dirty="0" smtClean="0">
                <a:solidFill>
                  <a:srgbClr val="8B8D09"/>
                </a:solidFill>
              </a:rPr>
              <a:t>CollegeSpring</a:t>
            </a:r>
            <a:endParaRPr lang="en-US" sz="3600" dirty="0">
              <a:solidFill>
                <a:srgbClr val="8B8D0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77485350"/>
              </p:ext>
            </p:extLst>
          </p:nvPr>
        </p:nvGraphicFramePr>
        <p:xfrm>
          <a:off x="3593621" y="909071"/>
          <a:ext cx="4354351" cy="4912381"/>
        </p:xfrm>
        <a:graphic>
          <a:graphicData uri="http://schemas.openxmlformats.org/drawingml/2006/table">
            <a:tbl>
              <a:tblPr firstRow="1" bandRow="1">
                <a:tableStyleId>{00A15C55-8517-42AA-B614-E9B94910E393}</a:tableStyleId>
              </a:tblPr>
              <a:tblGrid>
                <a:gridCol w="1025805"/>
                <a:gridCol w="1138269"/>
                <a:gridCol w="1101689"/>
                <a:gridCol w="1088588"/>
              </a:tblGrid>
              <a:tr h="345300">
                <a:tc gridSpan="4">
                  <a:txBody>
                    <a:bodyPr/>
                    <a:lstStyle/>
                    <a:p>
                      <a:pPr algn="ctr"/>
                      <a:r>
                        <a:rPr lang="en-US" sz="1400" dirty="0" smtClean="0"/>
                        <a:t>Outcomes and Indicators</a:t>
                      </a:r>
                      <a:endParaRPr lang="en-US" sz="1400" dirty="0"/>
                    </a:p>
                  </a:txBody>
                  <a:tcPr/>
                </a:tc>
                <a:tc hMerge="1">
                  <a:txBody>
                    <a:bodyPr/>
                    <a:lstStyle/>
                    <a:p>
                      <a:pPr algn="ctr"/>
                      <a:endParaRPr lang="en-US" sz="1400" dirty="0"/>
                    </a:p>
                  </a:txBody>
                  <a:tcPr/>
                </a:tc>
                <a:tc hMerge="1">
                  <a:txBody>
                    <a:bodyPr/>
                    <a:lstStyle/>
                    <a:p>
                      <a:endParaRPr lang="en-US"/>
                    </a:p>
                  </a:txBody>
                  <a:tcPr/>
                </a:tc>
                <a:tc hMerge="1">
                  <a:txBody>
                    <a:bodyPr/>
                    <a:lstStyle/>
                    <a:p>
                      <a:endParaRPr lang="en-US"/>
                    </a:p>
                  </a:txBody>
                  <a:tcPr/>
                </a:tc>
              </a:tr>
              <a:tr h="492921">
                <a:tc>
                  <a:txBody>
                    <a:bodyPr/>
                    <a:lstStyle/>
                    <a:p>
                      <a:pPr algn="ctr"/>
                      <a:r>
                        <a:rPr lang="en-US" sz="1200" b="1" dirty="0" smtClean="0"/>
                        <a:t>Process Indicators</a:t>
                      </a:r>
                      <a:endParaRPr lang="en-US" sz="1200" b="1" dirty="0"/>
                    </a:p>
                  </a:txBody>
                  <a:tcPr anchor="ctr"/>
                </a:tc>
                <a:tc>
                  <a:txBody>
                    <a:bodyPr/>
                    <a:lstStyle/>
                    <a:p>
                      <a:pPr algn="ctr"/>
                      <a:r>
                        <a:rPr lang="en-US" sz="1200" b="1" dirty="0" smtClean="0"/>
                        <a:t>Short-term</a:t>
                      </a:r>
                      <a:r>
                        <a:rPr lang="en-US" sz="1200" b="1" baseline="0" dirty="0" smtClean="0"/>
                        <a:t> </a:t>
                      </a:r>
                    </a:p>
                    <a:p>
                      <a:pPr algn="ctr"/>
                      <a:r>
                        <a:rPr lang="en-US" sz="1200" b="1" baseline="0" dirty="0" smtClean="0"/>
                        <a:t>(&lt;1 year)</a:t>
                      </a:r>
                      <a:endParaRPr lang="en-US" sz="1200" b="1" dirty="0"/>
                    </a:p>
                  </a:txBody>
                  <a:tcPr anchor="ctr"/>
                </a:tc>
                <a:tc>
                  <a:txBody>
                    <a:bodyPr/>
                    <a:lstStyle/>
                    <a:p>
                      <a:pPr algn="ctr"/>
                      <a:r>
                        <a:rPr lang="en-US" sz="1200" b="1" dirty="0" smtClean="0"/>
                        <a:t>Medium-term</a:t>
                      </a:r>
                      <a:r>
                        <a:rPr lang="en-US" sz="1200" b="1" baseline="0" dirty="0" smtClean="0"/>
                        <a:t> </a:t>
                      </a:r>
                    </a:p>
                    <a:p>
                      <a:pPr algn="ctr"/>
                      <a:r>
                        <a:rPr lang="en-US" sz="1200" b="1" baseline="0" dirty="0" smtClean="0"/>
                        <a:t>(1-3 years)</a:t>
                      </a:r>
                      <a:endParaRPr lang="en-US" sz="1200" b="1" dirty="0"/>
                    </a:p>
                  </a:txBody>
                  <a:tcPr anchor="ctr"/>
                </a:tc>
                <a:tc>
                  <a:txBody>
                    <a:bodyPr/>
                    <a:lstStyle/>
                    <a:p>
                      <a:pPr algn="ctr"/>
                      <a:r>
                        <a:rPr lang="en-US" sz="1200" b="1" dirty="0" smtClean="0"/>
                        <a:t>Long-term</a:t>
                      </a:r>
                      <a:r>
                        <a:rPr lang="en-US" sz="1200" b="1" baseline="0" dirty="0" smtClean="0"/>
                        <a:t> </a:t>
                      </a:r>
                    </a:p>
                    <a:p>
                      <a:pPr algn="ctr"/>
                      <a:r>
                        <a:rPr lang="en-US" sz="1200" b="1" baseline="0" dirty="0" smtClean="0"/>
                        <a:t>(3+ years)</a:t>
                      </a:r>
                      <a:endParaRPr lang="en-US" sz="1200" b="1" dirty="0"/>
                    </a:p>
                  </a:txBody>
                  <a:tcPr anchor="ctr"/>
                </a:tc>
              </a:tr>
              <a:tr h="4074160">
                <a:tc>
                  <a:txBody>
                    <a:bodyPr/>
                    <a:lstStyle/>
                    <a:p>
                      <a:pPr marL="0" marR="0" indent="0" algn="l" defTabSz="577850" rtl="0" eaLnBrk="1" fontAlgn="auto" latinLnBrk="0" hangingPunct="1">
                        <a:lnSpc>
                          <a:spcPct val="90000"/>
                        </a:lnSpc>
                        <a:spcBef>
                          <a:spcPct val="0"/>
                        </a:spcBef>
                        <a:spcAft>
                          <a:spcPct val="35000"/>
                        </a:spcAft>
                        <a:buClrTx/>
                        <a:buSzTx/>
                        <a:buFontTx/>
                        <a:buNone/>
                        <a:tabLst/>
                        <a:defRPr/>
                      </a:pPr>
                      <a:r>
                        <a:rPr lang="en-US" sz="1200" dirty="0" smtClean="0"/>
                        <a:t># of SAT</a:t>
                      </a:r>
                      <a:r>
                        <a:rPr lang="en-US" sz="1200" baseline="0" dirty="0" smtClean="0"/>
                        <a:t> prep classes </a:t>
                      </a:r>
                    </a:p>
                    <a:p>
                      <a:pPr marL="0" marR="0" indent="0" algn="l" defTabSz="577850" rtl="0" eaLnBrk="1" fontAlgn="auto" latinLnBrk="0" hangingPunct="1">
                        <a:lnSpc>
                          <a:spcPct val="90000"/>
                        </a:lnSpc>
                        <a:spcBef>
                          <a:spcPct val="0"/>
                        </a:spcBef>
                        <a:spcAft>
                          <a:spcPct val="35000"/>
                        </a:spcAft>
                        <a:buClrTx/>
                        <a:buSzTx/>
                        <a:buFontTx/>
                        <a:buNone/>
                        <a:tabLst/>
                        <a:defRPr/>
                      </a:pPr>
                      <a:endParaRPr lang="en-US" sz="1200" baseline="0" dirty="0" smtClean="0"/>
                    </a:p>
                    <a:p>
                      <a:pPr marL="0" marR="0" indent="0" algn="l" defTabSz="577850" rtl="0" eaLnBrk="1" fontAlgn="auto" latinLnBrk="0" hangingPunct="1">
                        <a:lnSpc>
                          <a:spcPct val="90000"/>
                        </a:lnSpc>
                        <a:spcBef>
                          <a:spcPct val="0"/>
                        </a:spcBef>
                        <a:spcAft>
                          <a:spcPct val="35000"/>
                        </a:spcAft>
                        <a:buClrTx/>
                        <a:buSzTx/>
                        <a:buFontTx/>
                        <a:buNone/>
                        <a:tabLst/>
                        <a:defRPr/>
                      </a:pPr>
                      <a:r>
                        <a:rPr lang="en-US" sz="1200" baseline="0" dirty="0" smtClean="0"/>
                        <a:t># of diagnostic tests administered</a:t>
                      </a:r>
                      <a:endParaRPr lang="en-US" sz="1200" dirty="0" smtClean="0"/>
                    </a:p>
                  </a:txBody>
                  <a:tcPr anchor="ctr"/>
                </a:tc>
                <a:tc>
                  <a:txBody>
                    <a:bodyPr/>
                    <a:lstStyle/>
                    <a:p>
                      <a:pPr marL="0" marR="0" indent="0" algn="l" defTabSz="577850" rtl="0" eaLnBrk="1" fontAlgn="auto" latinLnBrk="0" hangingPunct="1">
                        <a:lnSpc>
                          <a:spcPct val="90000"/>
                        </a:lnSpc>
                        <a:spcBef>
                          <a:spcPct val="0"/>
                        </a:spcBef>
                        <a:spcAft>
                          <a:spcPct val="35000"/>
                        </a:spcAft>
                        <a:buClrTx/>
                        <a:buSzTx/>
                        <a:buFontTx/>
                        <a:buNone/>
                        <a:tabLst/>
                        <a:defRPr/>
                      </a:pPr>
                      <a:r>
                        <a:rPr lang="en-US" sz="1200" baseline="0" dirty="0" smtClean="0"/>
                        <a:t># or % of students completing the program</a:t>
                      </a:r>
                      <a:endParaRPr lang="en-US" sz="1200" dirty="0" smtClean="0"/>
                    </a:p>
                    <a:p>
                      <a:pPr marL="0" marR="0" indent="0" algn="l" defTabSz="577850" rtl="0" eaLnBrk="1" fontAlgn="auto" latinLnBrk="0" hangingPunct="1">
                        <a:lnSpc>
                          <a:spcPct val="90000"/>
                        </a:lnSpc>
                        <a:spcBef>
                          <a:spcPct val="0"/>
                        </a:spcBef>
                        <a:spcAft>
                          <a:spcPct val="35000"/>
                        </a:spcAft>
                        <a:buClrTx/>
                        <a:buSzTx/>
                        <a:buFontTx/>
                        <a:buNone/>
                        <a:tabLst/>
                        <a:defRPr/>
                      </a:pPr>
                      <a:endParaRPr lang="en-US" sz="1200" dirty="0" smtClean="0"/>
                    </a:p>
                    <a:p>
                      <a:pPr marL="0" marR="0" indent="0" algn="l" defTabSz="577850" rtl="0" eaLnBrk="1" fontAlgn="auto" latinLnBrk="0" hangingPunct="1">
                        <a:lnSpc>
                          <a:spcPct val="90000"/>
                        </a:lnSpc>
                        <a:spcBef>
                          <a:spcPct val="0"/>
                        </a:spcBef>
                        <a:spcAft>
                          <a:spcPct val="35000"/>
                        </a:spcAft>
                        <a:buClrTx/>
                        <a:buSzTx/>
                        <a:buFontTx/>
                        <a:buNone/>
                        <a:tabLst/>
                        <a:defRPr/>
                      </a:pPr>
                      <a:r>
                        <a:rPr lang="en-US" sz="1200" dirty="0" smtClean="0"/>
                        <a:t>% of</a:t>
                      </a:r>
                      <a:r>
                        <a:rPr lang="en-US" sz="1200" baseline="0" dirty="0" smtClean="0"/>
                        <a:t> students who are more confident as a result of the program</a:t>
                      </a:r>
                    </a:p>
                    <a:p>
                      <a:pPr marL="0" marR="0" indent="0" algn="l" defTabSz="577850" rtl="0" eaLnBrk="1" fontAlgn="auto" latinLnBrk="0" hangingPunct="1">
                        <a:lnSpc>
                          <a:spcPct val="90000"/>
                        </a:lnSpc>
                        <a:spcBef>
                          <a:spcPct val="0"/>
                        </a:spcBef>
                        <a:spcAft>
                          <a:spcPct val="35000"/>
                        </a:spcAft>
                        <a:buClrTx/>
                        <a:buSzTx/>
                        <a:buFontTx/>
                        <a:buNone/>
                        <a:tabLst/>
                        <a:defRPr/>
                      </a:pPr>
                      <a:endParaRPr lang="en-US" sz="1200" baseline="0" dirty="0" smtClean="0"/>
                    </a:p>
                    <a:p>
                      <a:pPr marL="0" marR="0" indent="0" algn="l" defTabSz="577850" rtl="0" eaLnBrk="1" fontAlgn="auto" latinLnBrk="0" hangingPunct="1">
                        <a:lnSpc>
                          <a:spcPct val="90000"/>
                        </a:lnSpc>
                        <a:spcBef>
                          <a:spcPct val="0"/>
                        </a:spcBef>
                        <a:spcAft>
                          <a:spcPct val="35000"/>
                        </a:spcAft>
                        <a:buClrTx/>
                        <a:buSzTx/>
                        <a:buFontTx/>
                        <a:buNone/>
                        <a:tabLst/>
                        <a:defRPr/>
                      </a:pPr>
                      <a:r>
                        <a:rPr lang="en-US" sz="1200" baseline="0" dirty="0" smtClean="0"/>
                        <a:t>% or absolute increases in SAT diagnostic scores (in-program)</a:t>
                      </a:r>
                      <a:endParaRPr lang="en-US" sz="12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t>%</a:t>
                      </a:r>
                      <a:r>
                        <a:rPr lang="en-US" sz="1200" baseline="0" dirty="0" smtClean="0"/>
                        <a:t> or absolute increases in SAT scores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 of students applying to 4-year colleges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dirty="0" smtClean="0"/>
                        <a:t>% of students accepted to 4-year colleges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t>%</a:t>
                      </a:r>
                      <a:r>
                        <a:rPr lang="en-US" sz="1200" baseline="0" dirty="0" smtClean="0"/>
                        <a:t> r</a:t>
                      </a:r>
                      <a:r>
                        <a:rPr lang="en-US" sz="1200" dirty="0" smtClean="0"/>
                        <a:t>etention of partners </a:t>
                      </a:r>
                    </a:p>
                  </a:txBody>
                  <a:tcPr anchor="ctr"/>
                </a:tc>
                <a:tc>
                  <a:txBody>
                    <a:bodyPr/>
                    <a:lstStyle/>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 of students </a:t>
                      </a:r>
                      <a:r>
                        <a:rPr lang="en-US" sz="1200" dirty="0" smtClean="0"/>
                        <a:t>showing</a:t>
                      </a:r>
                      <a:r>
                        <a:rPr lang="en-US" sz="1200" baseline="0" dirty="0" smtClean="0"/>
                        <a:t> </a:t>
                      </a:r>
                      <a:r>
                        <a:rPr lang="en-US" sz="1200" dirty="0" smtClean="0"/>
                        <a:t>college </a:t>
                      </a:r>
                      <a:r>
                        <a:rPr lang="en-US" sz="1200" dirty="0"/>
                        <a:t>persistence over 1-2 years</a:t>
                      </a:r>
                      <a:endParaRPr lang="en-US" sz="1200" baseline="0" dirty="0"/>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 of students successfully graduating from college</a:t>
                      </a: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5399975"/>
              </p:ext>
            </p:extLst>
          </p:nvPr>
        </p:nvGraphicFramePr>
        <p:xfrm>
          <a:off x="7947972" y="905196"/>
          <a:ext cx="1196028" cy="4936923"/>
        </p:xfrm>
        <a:graphic>
          <a:graphicData uri="http://schemas.openxmlformats.org/drawingml/2006/table">
            <a:tbl>
              <a:tblPr firstRow="1" bandRow="1">
                <a:tableStyleId>{F5AB1C69-6EDB-4FF4-983F-18BD219EF322}</a:tableStyleId>
              </a:tblPr>
              <a:tblGrid>
                <a:gridCol w="1196028"/>
              </a:tblGrid>
              <a:tr h="844039">
                <a:tc>
                  <a:txBody>
                    <a:bodyPr/>
                    <a:lstStyle/>
                    <a:p>
                      <a:pPr algn="ctr"/>
                      <a:r>
                        <a:rPr lang="en-US" sz="1400" dirty="0" smtClean="0"/>
                        <a:t>Intended Impact</a:t>
                      </a:r>
                      <a:endParaRPr lang="en-US" sz="1400" dirty="0"/>
                    </a:p>
                  </a:txBody>
                  <a:tcPr anchor="ctr">
                    <a:solidFill>
                      <a:srgbClr val="DF7A26"/>
                    </a:solidFill>
                  </a:tcPr>
                </a:tc>
              </a:tr>
              <a:tr h="4092884">
                <a:tc>
                  <a:txBody>
                    <a:bodyPr/>
                    <a:lstStyle/>
                    <a:p>
                      <a:pPr marL="0" indent="0" algn="ctr">
                        <a:buNone/>
                      </a:pPr>
                      <a:r>
                        <a:rPr lang="en-US" sz="1200" i="0" dirty="0"/>
                        <a:t>Students from low-income backgrounds are able to confidently pursue and graduate with</a:t>
                      </a:r>
                      <a:r>
                        <a:rPr lang="en-US" sz="1200" i="0" baseline="0" dirty="0"/>
                        <a:t> </a:t>
                      </a:r>
                      <a:r>
                        <a:rPr lang="en-US" sz="1200" i="0" dirty="0"/>
                        <a:t>4-year</a:t>
                      </a:r>
                      <a:r>
                        <a:rPr lang="en-US" sz="1200" i="0" baseline="0" dirty="0"/>
                        <a:t> </a:t>
                      </a:r>
                      <a:r>
                        <a:rPr lang="en-US" sz="1200" i="0" dirty="0"/>
                        <a:t>college degrees.</a:t>
                      </a:r>
                    </a:p>
                    <a:p>
                      <a:pPr algn="ctr"/>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5626855"/>
              </p:ext>
            </p:extLst>
          </p:nvPr>
        </p:nvGraphicFramePr>
        <p:xfrm>
          <a:off x="0" y="915758"/>
          <a:ext cx="1237081" cy="4947660"/>
        </p:xfrm>
        <a:graphic>
          <a:graphicData uri="http://schemas.openxmlformats.org/drawingml/2006/table">
            <a:tbl>
              <a:tblPr firstRow="1" bandRow="1">
                <a:tableStyleId>{F5AB1C69-6EDB-4FF4-983F-18BD219EF322}</a:tableStyleId>
              </a:tblPr>
              <a:tblGrid>
                <a:gridCol w="1237081"/>
              </a:tblGrid>
              <a:tr h="858966">
                <a:tc>
                  <a:txBody>
                    <a:bodyPr/>
                    <a:lstStyle/>
                    <a:p>
                      <a:pPr algn="ctr"/>
                      <a:r>
                        <a:rPr lang="en-US" sz="1400" dirty="0" smtClean="0"/>
                        <a:t>Community/ Social</a:t>
                      </a:r>
                      <a:r>
                        <a:rPr lang="en-US" sz="1400" baseline="0" dirty="0" smtClean="0"/>
                        <a:t> Problem</a:t>
                      </a:r>
                      <a:endParaRPr lang="en-US" sz="1400" dirty="0"/>
                    </a:p>
                  </a:txBody>
                  <a:tcPr anchor="ctr">
                    <a:solidFill>
                      <a:srgbClr val="DF7A26"/>
                    </a:solidFill>
                  </a:tcPr>
                </a:tc>
              </a:tr>
              <a:tr h="40886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373831"/>
                          </a:solidFill>
                          <a:effectLst/>
                          <a:uLnTx/>
                          <a:uFillTx/>
                          <a:latin typeface="+mn-lt"/>
                          <a:ea typeface="+mn-ea"/>
                          <a:cs typeface="+mn-cs"/>
                        </a:rPr>
                        <a:t>Low-income minority students are under-represented in 4-year colleges. Barriers to college include the SAT and navigating the college admissions process.</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3887422"/>
              </p:ext>
            </p:extLst>
          </p:nvPr>
        </p:nvGraphicFramePr>
        <p:xfrm>
          <a:off x="2466441" y="909071"/>
          <a:ext cx="1186677" cy="4933048"/>
        </p:xfrm>
        <a:graphic>
          <a:graphicData uri="http://schemas.openxmlformats.org/drawingml/2006/table">
            <a:tbl>
              <a:tblPr firstRow="1" bandRow="1">
                <a:tableStyleId>{5C22544A-7EE6-4342-B048-85BDC9FD1C3A}</a:tableStyleId>
              </a:tblPr>
              <a:tblGrid>
                <a:gridCol w="1186677"/>
              </a:tblGrid>
              <a:tr h="858888">
                <a:tc>
                  <a:txBody>
                    <a:bodyPr/>
                    <a:lstStyle/>
                    <a:p>
                      <a:pPr algn="ctr"/>
                      <a:r>
                        <a:rPr lang="en-US" sz="1400" dirty="0" smtClean="0"/>
                        <a:t>Activities</a:t>
                      </a:r>
                      <a:endParaRPr lang="en-US" sz="1400" dirty="0"/>
                    </a:p>
                  </a:txBody>
                  <a:tcPr anchor="ctr">
                    <a:solidFill>
                      <a:srgbClr val="8B8D09"/>
                    </a:solidFill>
                  </a:tcPr>
                </a:tc>
              </a:tr>
              <a:tr h="52999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373831"/>
                          </a:solidFill>
                        </a:rPr>
                        <a:t>40 hours</a:t>
                      </a:r>
                      <a:r>
                        <a:rPr lang="en-US" sz="1200" baseline="0" dirty="0" smtClean="0">
                          <a:solidFill>
                            <a:srgbClr val="373831"/>
                          </a:solidFill>
                        </a:rPr>
                        <a:t> of classes</a:t>
                      </a:r>
                    </a:p>
                  </a:txBody>
                  <a:tcPr anchor="ctr"/>
                </a:tc>
              </a:tr>
              <a:tr h="40473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Diagnostic tests</a:t>
                      </a:r>
                    </a:p>
                  </a:txBody>
                  <a:tcPr anchor="ctr"/>
                </a:tc>
              </a:tr>
              <a:tr h="436880">
                <a:tc>
                  <a:txBody>
                    <a:bodyPr/>
                    <a:lstStyle/>
                    <a:p>
                      <a:r>
                        <a:rPr lang="en-US" sz="1200" dirty="0" smtClean="0">
                          <a:solidFill>
                            <a:schemeClr val="tx1"/>
                          </a:solidFill>
                        </a:rPr>
                        <a:t>1:1 feedback</a:t>
                      </a:r>
                      <a:endParaRPr lang="en-US" sz="1200" dirty="0">
                        <a:solidFill>
                          <a:schemeClr val="tx1"/>
                        </a:solidFill>
                      </a:endParaRPr>
                    </a:p>
                  </a:txBody>
                  <a:tcPr anchor="ctr"/>
                </a:tc>
              </a:tr>
              <a:tr h="643516">
                <a:tc>
                  <a:txBody>
                    <a:bodyPr/>
                    <a:lstStyle/>
                    <a:p>
                      <a:r>
                        <a:rPr lang="en-US" sz="1200" dirty="0" smtClean="0">
                          <a:solidFill>
                            <a:schemeClr val="tx1"/>
                          </a:solidFill>
                        </a:rPr>
                        <a:t>Seminars</a:t>
                      </a:r>
                      <a:endParaRPr lang="en-US" sz="1200" dirty="0">
                        <a:solidFill>
                          <a:schemeClr val="tx1"/>
                        </a:solidFill>
                      </a:endParaRPr>
                    </a:p>
                  </a:txBody>
                  <a:tcPr anchor="ctr"/>
                </a:tc>
              </a:tr>
              <a:tr h="643516">
                <a:tc>
                  <a:txBody>
                    <a:bodyPr/>
                    <a:lstStyle/>
                    <a:p>
                      <a:r>
                        <a:rPr lang="en-US" sz="1200" dirty="0" smtClean="0">
                          <a:solidFill>
                            <a:schemeClr val="tx1"/>
                          </a:solidFill>
                        </a:rPr>
                        <a:t>Essay Review</a:t>
                      </a:r>
                    </a:p>
                  </a:txBody>
                  <a:tcPr anchor="ctr"/>
                </a:tc>
              </a:tr>
              <a:tr h="643516">
                <a:tc>
                  <a:txBody>
                    <a:bodyPr/>
                    <a:lstStyle/>
                    <a:p>
                      <a:r>
                        <a:rPr lang="en-US" sz="1200" dirty="0" smtClean="0">
                          <a:solidFill>
                            <a:schemeClr val="tx1"/>
                          </a:solidFill>
                        </a:rPr>
                        <a:t>College targeting</a:t>
                      </a:r>
                      <a:endParaRPr lang="en-US" sz="1200" dirty="0">
                        <a:solidFill>
                          <a:schemeClr val="tx1"/>
                        </a:solidFill>
                      </a:endParaRPr>
                    </a:p>
                  </a:txBody>
                  <a:tcPr anchor="ctr"/>
                </a:tc>
              </a:tr>
              <a:tr h="772012">
                <a:tc>
                  <a:txBody>
                    <a:bodyPr/>
                    <a:lstStyle/>
                    <a:p>
                      <a:r>
                        <a:rPr lang="en-US" sz="1200" dirty="0" smtClean="0">
                          <a:solidFill>
                            <a:schemeClr val="tx1"/>
                          </a:solidFill>
                        </a:rPr>
                        <a:t>Match students with recent program grads</a:t>
                      </a:r>
                      <a:endParaRPr lang="en-US" sz="1200" dirty="0">
                        <a:solidFill>
                          <a:schemeClr val="tx1"/>
                        </a:solidFill>
                      </a:endParaRPr>
                    </a:p>
                  </a:txBody>
                  <a:tcPr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699898"/>
              </p:ext>
            </p:extLst>
          </p:nvPr>
        </p:nvGraphicFramePr>
        <p:xfrm>
          <a:off x="1237081" y="915758"/>
          <a:ext cx="1229360" cy="4926361"/>
        </p:xfrm>
        <a:graphic>
          <a:graphicData uri="http://schemas.openxmlformats.org/drawingml/2006/table">
            <a:tbl>
              <a:tblPr firstRow="1" bandRow="1">
                <a:tableStyleId>{5C22544A-7EE6-4342-B048-85BDC9FD1C3A}</a:tableStyleId>
              </a:tblPr>
              <a:tblGrid>
                <a:gridCol w="1229360"/>
              </a:tblGrid>
              <a:tr h="852201">
                <a:tc>
                  <a:txBody>
                    <a:bodyPr/>
                    <a:lstStyle/>
                    <a:p>
                      <a:pPr algn="ctr"/>
                      <a:r>
                        <a:rPr lang="en-US" sz="1400" dirty="0" smtClean="0"/>
                        <a:t>Strategies</a:t>
                      </a:r>
                      <a:endParaRPr lang="en-US" sz="1400" dirty="0"/>
                    </a:p>
                  </a:txBody>
                  <a:tcPr anchor="ctr">
                    <a:solidFill>
                      <a:srgbClr val="4B2A46"/>
                    </a:solidFill>
                  </a:tcPr>
                </a:tc>
              </a:tr>
              <a:tr h="1361440">
                <a:tc>
                  <a:txBody>
                    <a:bodyPr/>
                    <a:lstStyle/>
                    <a:p>
                      <a:pPr algn="ctr"/>
                      <a:r>
                        <a:rPr lang="en-US" sz="1200" dirty="0" smtClean="0"/>
                        <a:t>SAT</a:t>
                      </a:r>
                      <a:r>
                        <a:rPr lang="en-US" sz="1200" baseline="0" dirty="0" smtClean="0"/>
                        <a:t> Prep</a:t>
                      </a:r>
                      <a:endParaRPr lang="en-US" sz="1200" dirty="0"/>
                    </a:p>
                  </a:txBody>
                  <a:tcPr anchor="ctr"/>
                </a:tc>
              </a:tr>
              <a:tr h="19405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College Readiness Instruction</a:t>
                      </a:r>
                    </a:p>
                    <a:p>
                      <a:endParaRPr lang="en-US" sz="1200" dirty="0"/>
                    </a:p>
                  </a:txBody>
                  <a:tcPr anchor="ctr"/>
                </a:tc>
              </a:tr>
              <a:tr h="772160">
                <a:tc>
                  <a:txBody>
                    <a:bodyPr/>
                    <a:lstStyle/>
                    <a:p>
                      <a:pPr algn="ctr"/>
                      <a:r>
                        <a:rPr lang="en-US" sz="1200" dirty="0" smtClean="0"/>
                        <a:t>Mentoring</a:t>
                      </a:r>
                      <a:endParaRPr lang="en-US" sz="1200" dirty="0"/>
                    </a:p>
                  </a:txBody>
                  <a:tcPr anchor="ctr"/>
                </a:tc>
              </a:tr>
            </a:tbl>
          </a:graphicData>
        </a:graphic>
      </p:graphicFrame>
    </p:spTree>
    <p:extLst>
      <p:ext uri="{BB962C8B-B14F-4D97-AF65-F5344CB8AC3E}">
        <p14:creationId xmlns:p14="http://schemas.microsoft.com/office/powerpoint/2010/main" val="9518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300" y="178275"/>
            <a:ext cx="8153400" cy="5626100"/>
          </a:xfrm>
          <a:prstGeom prst="rect">
            <a:avLst/>
          </a:prstGeom>
        </p:spPr>
      </p:pic>
    </p:spTree>
    <p:extLst>
      <p:ext uri="{BB962C8B-B14F-4D97-AF65-F5344CB8AC3E}">
        <p14:creationId xmlns:p14="http://schemas.microsoft.com/office/powerpoint/2010/main" val="617156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de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786" y="3728143"/>
            <a:ext cx="2190750" cy="2190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noChangeArrowheads="1"/>
          </p:cNvSpPr>
          <p:nvPr>
            <p:ph type="title"/>
          </p:nvPr>
        </p:nvSpPr>
        <p:spPr bwMode="auto">
          <a:xfrm>
            <a:off x="4512955" y="3807856"/>
            <a:ext cx="4156972"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Aft>
                <a:spcPct val="0"/>
              </a:spcAft>
            </a:pPr>
            <a:r>
              <a:rPr kumimoji="0" lang="en-US" altLang="en-US" sz="1800" b="1" i="0" u="none" strike="noStrike" cap="none" normalizeH="0" baseline="0" dirty="0" smtClean="0">
                <a:ln>
                  <a:noFill/>
                </a:ln>
                <a:solidFill>
                  <a:srgbClr val="8A8D09"/>
                </a:solidFill>
                <a:effectLst/>
                <a:latin typeface="+mn-lt"/>
              </a:rPr>
              <a:t>Stephen M. Pratt, Root Cause </a:t>
            </a:r>
            <a:r>
              <a:rPr kumimoji="0" lang="en-US" altLang="en-US" sz="1800" b="0" i="1" u="none" strike="noStrike" cap="none" normalizeH="0" baseline="0" dirty="0" smtClean="0">
                <a:ln>
                  <a:noFill/>
                </a:ln>
                <a:solidFill>
                  <a:schemeClr val="tx1"/>
                </a:solidFill>
                <a:effectLst/>
                <a:latin typeface="+mn-lt"/>
              </a:rPr>
              <a:t/>
            </a:r>
            <a:br>
              <a:rPr kumimoji="0" lang="en-US" altLang="en-US" sz="1800" b="0" i="1" u="none" strike="noStrike" cap="none" normalizeH="0" baseline="0" dirty="0" smtClean="0">
                <a:ln>
                  <a:noFill/>
                </a:ln>
                <a:solidFill>
                  <a:schemeClr val="tx1"/>
                </a:solidFill>
                <a:effectLst/>
                <a:latin typeface="+mn-lt"/>
              </a:rPr>
            </a:br>
            <a:r>
              <a:rPr kumimoji="0" lang="en-US" altLang="en-US" sz="1800" b="0" i="1" u="none" strike="noStrike" cap="none" normalizeH="0" baseline="0" dirty="0" smtClean="0">
                <a:ln>
                  <a:noFill/>
                </a:ln>
                <a:solidFill>
                  <a:schemeClr val="tx1"/>
                </a:solidFill>
                <a:effectLst/>
                <a:latin typeface="+mn-lt"/>
              </a:rPr>
              <a:t>Partner &amp; Director of Advisory Services </a:t>
            </a:r>
            <a:r>
              <a:rPr kumimoji="0" lang="en-US" altLang="en-US" sz="1800" b="0" i="0" u="none" strike="noStrike" cap="none" normalizeH="0" baseline="0" dirty="0" smtClean="0">
                <a:ln>
                  <a:noFill/>
                </a:ln>
                <a:solidFill>
                  <a:schemeClr val="tx1"/>
                </a:solidFill>
                <a:effectLst/>
                <a:latin typeface="+mn-lt"/>
              </a:rPr>
              <a:t/>
            </a:r>
            <a:br>
              <a:rPr kumimoji="0" lang="en-US" altLang="en-US" sz="1800" b="0" i="0" u="none" strike="noStrike" cap="none" normalizeH="0" baseline="0" dirty="0" smtClean="0">
                <a:ln>
                  <a:noFill/>
                </a:ln>
                <a:solidFill>
                  <a:schemeClr val="tx1"/>
                </a:solidFill>
                <a:effectLst/>
                <a:latin typeface="+mn-lt"/>
              </a:rPr>
            </a:br>
            <a:r>
              <a:rPr lang="en-US" altLang="en-US" sz="1800" b="1" dirty="0" smtClean="0">
                <a:solidFill>
                  <a:srgbClr val="DE791B"/>
                </a:solidFill>
                <a:latin typeface="+mn-lt"/>
              </a:rPr>
              <a:t>web        	</a:t>
            </a:r>
            <a:r>
              <a:rPr lang="en-US" altLang="en-US" sz="1800" dirty="0" smtClean="0">
                <a:solidFill>
                  <a:schemeClr val="tx1"/>
                </a:solidFill>
                <a:latin typeface="+mn-lt"/>
              </a:rPr>
              <a:t>rootcause.org</a:t>
            </a:r>
            <a:br>
              <a:rPr lang="en-US" altLang="en-US" sz="1800" dirty="0" smtClean="0">
                <a:solidFill>
                  <a:schemeClr val="tx1"/>
                </a:solidFill>
                <a:latin typeface="+mn-lt"/>
              </a:rPr>
            </a:br>
            <a:r>
              <a:rPr lang="en-US" altLang="en-US" sz="1800" b="1" dirty="0">
                <a:solidFill>
                  <a:srgbClr val="DE791B"/>
                </a:solidFill>
                <a:latin typeface="+mn-lt"/>
              </a:rPr>
              <a:t>email   </a:t>
            </a:r>
            <a:r>
              <a:rPr lang="en-US" altLang="en-US" sz="1800" dirty="0">
                <a:solidFill>
                  <a:schemeClr val="tx1"/>
                </a:solidFill>
                <a:latin typeface="+mn-lt"/>
              </a:rPr>
              <a:t>   </a:t>
            </a:r>
            <a:r>
              <a:rPr lang="en-US" altLang="en-US" sz="1800" dirty="0" smtClean="0">
                <a:solidFill>
                  <a:schemeClr val="tx1"/>
                </a:solidFill>
                <a:latin typeface="+mn-lt"/>
              </a:rPr>
              <a:t>	spratt@rootcause.org</a:t>
            </a:r>
            <a:r>
              <a:rPr kumimoji="0" lang="en-US" altLang="en-US" sz="1800" b="0" i="0" u="none" strike="noStrike" cap="none" normalizeH="0" baseline="0" dirty="0" smtClean="0">
                <a:ln>
                  <a:noFill/>
                </a:ln>
                <a:solidFill>
                  <a:schemeClr val="tx1"/>
                </a:solidFill>
                <a:effectLst/>
                <a:latin typeface="+mn-lt"/>
              </a:rPr>
              <a:t/>
            </a:r>
            <a:br>
              <a:rPr kumimoji="0" lang="en-US" altLang="en-US" sz="1800" b="0" i="0" u="none" strike="noStrike" cap="none" normalizeH="0" baseline="0" dirty="0" smtClean="0">
                <a:ln>
                  <a:noFill/>
                </a:ln>
                <a:solidFill>
                  <a:schemeClr val="tx1"/>
                </a:solidFill>
                <a:effectLst/>
                <a:latin typeface="+mn-lt"/>
              </a:rPr>
            </a:br>
            <a:r>
              <a:rPr kumimoji="0" lang="en-US" altLang="en-US" sz="1800" b="1" i="0" u="none" strike="noStrike" cap="none" normalizeH="0" baseline="0" dirty="0" smtClean="0">
                <a:ln>
                  <a:noFill/>
                </a:ln>
                <a:solidFill>
                  <a:srgbClr val="DE791B"/>
                </a:solidFill>
                <a:effectLst/>
                <a:latin typeface="+mn-lt"/>
              </a:rPr>
              <a:t>twitter</a:t>
            </a:r>
            <a:r>
              <a:rPr lang="en-US" altLang="en-US" sz="1800" dirty="0">
                <a:solidFill>
                  <a:schemeClr val="tx1"/>
                </a:solidFill>
                <a:latin typeface="+mn-lt"/>
              </a:rPr>
              <a:t> </a:t>
            </a:r>
            <a:r>
              <a:rPr lang="en-US" altLang="en-US" sz="1800" dirty="0" smtClean="0">
                <a:solidFill>
                  <a:schemeClr val="tx1"/>
                </a:solidFill>
                <a:latin typeface="+mn-lt"/>
              </a:rPr>
              <a:t>  	@</a:t>
            </a:r>
            <a:r>
              <a:rPr lang="en-US" altLang="en-US" sz="1800" dirty="0" err="1" smtClean="0">
                <a:solidFill>
                  <a:schemeClr val="tx1"/>
                </a:solidFill>
                <a:latin typeface="+mn-lt"/>
              </a:rPr>
              <a:t>RootCause</a:t>
            </a:r>
            <a:r>
              <a:rPr lang="en-US" altLang="en-US" sz="1800" dirty="0" smtClean="0">
                <a:solidFill>
                  <a:schemeClr val="tx1"/>
                </a:solidFill>
                <a:latin typeface="+mn-lt"/>
              </a:rPr>
              <a:t>   </a:t>
            </a:r>
            <a:r>
              <a:rPr lang="en-US" altLang="en-US" sz="1800" dirty="0">
                <a:solidFill>
                  <a:schemeClr val="tx1"/>
                </a:solidFill>
                <a:latin typeface="+mn-lt"/>
              </a:rPr>
              <a:t>@</a:t>
            </a:r>
            <a:r>
              <a:rPr kumimoji="0" lang="en-US" altLang="en-US" sz="1800" b="0" i="0" u="none" strike="noStrike" cap="none" normalizeH="0" baseline="0" dirty="0" err="1" smtClean="0">
                <a:ln>
                  <a:noFill/>
                </a:ln>
                <a:solidFill>
                  <a:schemeClr val="tx1"/>
                </a:solidFill>
                <a:effectLst/>
                <a:latin typeface="+mn-lt"/>
              </a:rPr>
              <a:t>ImpactCatalysts</a:t>
            </a:r>
            <a:r>
              <a:rPr lang="en-US" altLang="en-US" sz="1800" dirty="0">
                <a:solidFill>
                  <a:schemeClr val="tx1"/>
                </a:solidFill>
                <a:latin typeface="+mn-lt"/>
              </a:rPr>
              <a:t/>
            </a:r>
            <a:br>
              <a:rPr lang="en-US" altLang="en-US" sz="1800" dirty="0">
                <a:solidFill>
                  <a:schemeClr val="tx1"/>
                </a:solidFill>
                <a:latin typeface="+mn-lt"/>
              </a:rPr>
            </a:br>
            <a:r>
              <a:rPr lang="en-US" altLang="en-US" sz="1800" b="1" dirty="0" err="1" smtClean="0">
                <a:solidFill>
                  <a:srgbClr val="DE791B"/>
                </a:solidFill>
                <a:latin typeface="+mn-lt"/>
              </a:rPr>
              <a:t>linkedin</a:t>
            </a:r>
            <a:r>
              <a:rPr lang="en-US" altLang="en-US" sz="1800" dirty="0">
                <a:solidFill>
                  <a:schemeClr val="tx1"/>
                </a:solidFill>
                <a:latin typeface="+mn-lt"/>
              </a:rPr>
              <a:t> </a:t>
            </a:r>
            <a:r>
              <a:rPr lang="en-US" altLang="en-US" sz="1800" dirty="0" smtClean="0">
                <a:solidFill>
                  <a:schemeClr val="tx1"/>
                </a:solidFill>
                <a:latin typeface="+mn-lt"/>
              </a:rPr>
              <a:t> 	/</a:t>
            </a:r>
            <a:r>
              <a:rPr lang="en-US" altLang="en-US" sz="1800" dirty="0" err="1" smtClean="0">
                <a:solidFill>
                  <a:schemeClr val="tx1"/>
                </a:solidFill>
                <a:latin typeface="+mn-lt"/>
              </a:rPr>
              <a:t>stephenmpratt</a:t>
            </a: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b="1" dirty="0">
                <a:solidFill>
                  <a:srgbClr val="DE791B"/>
                </a:solidFill>
                <a:latin typeface="+mn-lt"/>
              </a:rPr>
              <a:t>phone</a:t>
            </a:r>
            <a:r>
              <a:rPr lang="en-US" altLang="en-US" sz="1800" dirty="0" smtClean="0">
                <a:solidFill>
                  <a:schemeClr val="tx1"/>
                </a:solidFill>
                <a:latin typeface="+mn-lt"/>
              </a:rPr>
              <a:t>	</a:t>
            </a:r>
            <a:r>
              <a:rPr lang="en-US" sz="1800" dirty="0">
                <a:solidFill>
                  <a:schemeClr val="tx1"/>
                </a:solidFill>
                <a:latin typeface="+mn-lt"/>
              </a:rPr>
              <a:t>617.394.8126</a:t>
            </a:r>
            <a:endParaRPr lang="en-US" altLang="en-US" sz="1800" dirty="0">
              <a:solidFill>
                <a:schemeClr val="tx1"/>
              </a:solidFill>
              <a:latin typeface="+mn-lt"/>
            </a:endParaRPr>
          </a:p>
        </p:txBody>
      </p:sp>
      <p:sp>
        <p:nvSpPr>
          <p:cNvPr id="5" name="Title 3"/>
          <p:cNvSpPr txBox="1">
            <a:spLocks noChangeArrowheads="1"/>
          </p:cNvSpPr>
          <p:nvPr/>
        </p:nvSpPr>
        <p:spPr bwMode="auto">
          <a:xfrm>
            <a:off x="4512955" y="1631098"/>
            <a:ext cx="3106748"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algn="l" defTabSz="457200" rtl="0" eaLnBrk="1" latinLnBrk="0" hangingPunct="1">
              <a:spcBef>
                <a:spcPct val="0"/>
              </a:spcBef>
              <a:buNone/>
              <a:defRPr sz="4000" kern="1200">
                <a:solidFill>
                  <a:srgbClr val="687117"/>
                </a:solidFill>
                <a:latin typeface="+mj-lt"/>
                <a:ea typeface="+mj-ea"/>
                <a:cs typeface="+mj-cs"/>
              </a:defRPr>
            </a:lvl1pPr>
          </a:lstStyle>
          <a:p>
            <a:r>
              <a:rPr lang="en-US" sz="1800" b="1" dirty="0" smtClean="0">
                <a:solidFill>
                  <a:srgbClr val="009999"/>
                </a:solidFill>
                <a:latin typeface="+mn-lt"/>
              </a:rPr>
              <a:t>Marc Jacobs, JFS of </a:t>
            </a:r>
            <a:r>
              <a:rPr lang="en-US" sz="1800" b="1" dirty="0" err="1" smtClean="0">
                <a:solidFill>
                  <a:srgbClr val="009999"/>
                </a:solidFill>
                <a:latin typeface="+mn-lt"/>
              </a:rPr>
              <a:t>Metrowest</a:t>
            </a:r>
            <a:r>
              <a:rPr lang="en-US" sz="1800" i="1" dirty="0" smtClean="0">
                <a:solidFill>
                  <a:srgbClr val="009999"/>
                </a:solidFill>
                <a:latin typeface="+mn-lt"/>
              </a:rPr>
              <a:t/>
            </a:r>
            <a:br>
              <a:rPr lang="en-US" sz="1800" i="1" dirty="0" smtClean="0">
                <a:solidFill>
                  <a:srgbClr val="009999"/>
                </a:solidFill>
                <a:latin typeface="+mn-lt"/>
              </a:rPr>
            </a:br>
            <a:r>
              <a:rPr lang="en-US" sz="1800" i="1" dirty="0" smtClean="0">
                <a:solidFill>
                  <a:schemeClr val="tx1"/>
                </a:solidFill>
                <a:latin typeface="+mn-lt"/>
              </a:rPr>
              <a:t>Chief Executive Officer</a:t>
            </a:r>
            <a:br>
              <a:rPr lang="en-US" sz="1800" i="1" dirty="0" smtClean="0">
                <a:solidFill>
                  <a:schemeClr val="tx1"/>
                </a:solidFill>
                <a:latin typeface="+mn-lt"/>
              </a:rPr>
            </a:br>
            <a:r>
              <a:rPr lang="en-US" altLang="en-US" sz="1800" b="1" dirty="0">
                <a:solidFill>
                  <a:srgbClr val="DE791B"/>
                </a:solidFill>
                <a:latin typeface="+mn-lt"/>
              </a:rPr>
              <a:t>web	</a:t>
            </a:r>
            <a:r>
              <a:rPr lang="en-US" altLang="en-US" sz="1800" b="1" dirty="0" smtClean="0">
                <a:solidFill>
                  <a:srgbClr val="DE791B"/>
                </a:solidFill>
                <a:latin typeface="+mn-lt"/>
              </a:rPr>
              <a:t>	</a:t>
            </a:r>
            <a:r>
              <a:rPr lang="en-US" altLang="en-US" sz="1800" dirty="0" smtClean="0">
                <a:solidFill>
                  <a:schemeClr val="tx1"/>
                </a:solidFill>
                <a:latin typeface="+mn-lt"/>
              </a:rPr>
              <a:t>jfsmw.org</a:t>
            </a:r>
            <a:br>
              <a:rPr lang="en-US" altLang="en-US" sz="1800" dirty="0" smtClean="0">
                <a:solidFill>
                  <a:schemeClr val="tx1"/>
                </a:solidFill>
                <a:latin typeface="+mn-lt"/>
              </a:rPr>
            </a:br>
            <a:r>
              <a:rPr lang="en-US" altLang="en-US" sz="1800" b="1" dirty="0">
                <a:solidFill>
                  <a:srgbClr val="DE791B"/>
                </a:solidFill>
                <a:latin typeface="+mn-lt"/>
              </a:rPr>
              <a:t>email  </a:t>
            </a:r>
            <a:r>
              <a:rPr lang="en-US" altLang="en-US" sz="1800" b="1" dirty="0" smtClean="0">
                <a:solidFill>
                  <a:srgbClr val="009999"/>
                </a:solidFill>
                <a:latin typeface="+mn-lt"/>
              </a:rPr>
              <a:t>   </a:t>
            </a:r>
            <a:r>
              <a:rPr lang="en-US" altLang="en-US" sz="1800" b="1" dirty="0" smtClean="0">
                <a:solidFill>
                  <a:srgbClr val="DE791B"/>
                </a:solidFill>
                <a:latin typeface="+mn-lt"/>
              </a:rPr>
              <a:t> 	</a:t>
            </a:r>
            <a:r>
              <a:rPr lang="en-US" sz="1800" dirty="0" smtClean="0">
                <a:solidFill>
                  <a:schemeClr val="tx1"/>
                </a:solidFill>
                <a:latin typeface="+mn-lt"/>
              </a:rPr>
              <a:t>mjacobs@jfsmw.org</a:t>
            </a:r>
            <a:r>
              <a:rPr lang="en-US" altLang="en-US" sz="1800" dirty="0" smtClean="0">
                <a:solidFill>
                  <a:schemeClr val="tx1"/>
                </a:solidFill>
                <a:latin typeface="+mn-lt"/>
              </a:rPr>
              <a:t/>
            </a:r>
            <a:br>
              <a:rPr lang="en-US" altLang="en-US" sz="1800" dirty="0" smtClean="0">
                <a:solidFill>
                  <a:schemeClr val="tx1"/>
                </a:solidFill>
                <a:latin typeface="+mn-lt"/>
              </a:rPr>
            </a:br>
            <a:r>
              <a:rPr lang="en-US" altLang="en-US" sz="1800" b="1" dirty="0">
                <a:solidFill>
                  <a:srgbClr val="DE791B"/>
                </a:solidFill>
                <a:latin typeface="+mn-lt"/>
              </a:rPr>
              <a:t>phone   </a:t>
            </a:r>
            <a:r>
              <a:rPr lang="en-US" altLang="en-US" sz="1800" dirty="0" smtClean="0">
                <a:solidFill>
                  <a:schemeClr val="tx1"/>
                </a:solidFill>
                <a:latin typeface="+mn-lt"/>
              </a:rPr>
              <a:t>	</a:t>
            </a:r>
            <a:r>
              <a:rPr lang="en-US" sz="1800" dirty="0" smtClean="0">
                <a:solidFill>
                  <a:schemeClr val="tx1"/>
                </a:solidFill>
                <a:latin typeface="+mn-lt"/>
              </a:rPr>
              <a:t>508.875.3100 x140</a:t>
            </a:r>
            <a:endParaRPr lang="en-US" altLang="en-US" sz="1800" dirty="0" smtClean="0">
              <a:solidFill>
                <a:schemeClr val="tx1"/>
              </a:solidFill>
              <a:latin typeface="+mn-lt"/>
            </a:endParaRPr>
          </a:p>
        </p:txBody>
      </p:sp>
      <p:pic>
        <p:nvPicPr>
          <p:cNvPr id="6" name="Picture 5" descr="Marc Jac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661" y="153566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57200" y="274638"/>
            <a:ext cx="8229600" cy="96105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rgbClr val="687117"/>
                </a:solidFill>
                <a:latin typeface="+mj-lt"/>
                <a:ea typeface="+mj-ea"/>
                <a:cs typeface="+mj-cs"/>
              </a:defRPr>
            </a:lvl1pPr>
          </a:lstStyle>
          <a:p>
            <a:r>
              <a:rPr lang="en-US" b="1" dirty="0" smtClean="0">
                <a:solidFill>
                  <a:srgbClr val="8B8D09"/>
                </a:solidFill>
              </a:rPr>
              <a:t>Thank you. </a:t>
            </a:r>
            <a:r>
              <a:rPr lang="en-US" dirty="0" smtClean="0">
                <a:solidFill>
                  <a:srgbClr val="8B8D09"/>
                </a:solidFill>
              </a:rPr>
              <a:t>Please stay in touch.</a:t>
            </a:r>
            <a:endParaRPr lang="en-US" dirty="0">
              <a:solidFill>
                <a:srgbClr val="8B8D09"/>
              </a:solidFill>
            </a:endParaRPr>
          </a:p>
        </p:txBody>
      </p:sp>
    </p:spTree>
    <p:extLst>
      <p:ext uri="{BB962C8B-B14F-4D97-AF65-F5344CB8AC3E}">
        <p14:creationId xmlns:p14="http://schemas.microsoft.com/office/powerpoint/2010/main" val="333257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2015-10-15 09.37.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8" y="262467"/>
            <a:ext cx="5257800" cy="2870200"/>
          </a:xfrm>
          <a:prstGeom prst="rect">
            <a:avLst/>
          </a:prstGeom>
        </p:spPr>
      </p:pic>
      <p:pic>
        <p:nvPicPr>
          <p:cNvPr id="7" name="Picture 6" descr="Screenshot 2015-10-15 09.42.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534" y="3132667"/>
            <a:ext cx="5854700" cy="2527300"/>
          </a:xfrm>
          <a:prstGeom prst="rect">
            <a:avLst/>
          </a:prstGeom>
        </p:spPr>
      </p:pic>
    </p:spTree>
    <p:extLst>
      <p:ext uri="{BB962C8B-B14F-4D97-AF65-F5344CB8AC3E}">
        <p14:creationId xmlns:p14="http://schemas.microsoft.com/office/powerpoint/2010/main" val="272986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2DBC92-8069-4D57-9323-73B2AB477816}" type="slidenum">
              <a:rPr lang="en-US" smtClean="0"/>
              <a:pPr/>
              <a:t>4</a:t>
            </a:fld>
            <a:endParaRPr lang="en-US" dirty="0"/>
          </a:p>
        </p:txBody>
      </p:sp>
      <p:sp>
        <p:nvSpPr>
          <p:cNvPr id="17" name="Rectangle 16"/>
          <p:cNvSpPr/>
          <p:nvPr/>
        </p:nvSpPr>
        <p:spPr>
          <a:xfrm>
            <a:off x="567489" y="1722147"/>
            <a:ext cx="1359923" cy="3552088"/>
          </a:xfrm>
          <a:prstGeom prst="rect">
            <a:avLst/>
          </a:prstGeom>
          <a:solidFill>
            <a:schemeClr val="accent4">
              <a:lumMod val="75000"/>
              <a:lumOff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The Community/ Social Problem</a:t>
            </a:r>
          </a:p>
          <a:p>
            <a:pPr algn="ctr"/>
            <a:endParaRPr lang="en-US" sz="1100" b="1" dirty="0">
              <a:solidFill>
                <a:schemeClr val="bg1"/>
              </a:solidFill>
            </a:endParaRPr>
          </a:p>
          <a:p>
            <a:pPr algn="ctr"/>
            <a:r>
              <a:rPr lang="en-US" sz="1200" dirty="0"/>
              <a:t>Children, families and elders </a:t>
            </a:r>
            <a:r>
              <a:rPr lang="en-US" sz="1200" dirty="0" smtClean="0"/>
              <a:t> in both the Jewish and  broader communities are </a:t>
            </a:r>
            <a:r>
              <a:rPr lang="en-US" sz="1200" dirty="0"/>
              <a:t>in significant distress, facing critical life challenges </a:t>
            </a:r>
            <a:r>
              <a:rPr lang="en-US" sz="1200" dirty="0" smtClean="0"/>
              <a:t>without </a:t>
            </a:r>
            <a:r>
              <a:rPr lang="en-US" sz="1200" dirty="0"/>
              <a:t>sufficient options or resources.</a:t>
            </a:r>
            <a:endParaRPr lang="en-US" sz="1200" dirty="0" smtClean="0">
              <a:solidFill>
                <a:schemeClr val="bg1"/>
              </a:solidFill>
            </a:endParaRPr>
          </a:p>
        </p:txBody>
      </p:sp>
      <p:sp>
        <p:nvSpPr>
          <p:cNvPr id="25" name="Rectangle 24"/>
          <p:cNvSpPr/>
          <p:nvPr/>
        </p:nvSpPr>
        <p:spPr>
          <a:xfrm>
            <a:off x="7097062" y="1722147"/>
            <a:ext cx="1589738" cy="3552088"/>
          </a:xfrm>
          <a:prstGeom prst="rect">
            <a:avLst/>
          </a:prstGeom>
          <a:solidFill>
            <a:schemeClr val="accent4">
              <a:lumMod val="75000"/>
              <a:lumOff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FFFF"/>
                </a:solidFill>
              </a:rPr>
              <a:t>Intended Impact</a:t>
            </a:r>
          </a:p>
          <a:p>
            <a:pPr algn="ctr"/>
            <a:endParaRPr lang="en-US" sz="1050" b="1" dirty="0" smtClean="0">
              <a:solidFill>
                <a:srgbClr val="FFFFFF"/>
              </a:solidFill>
            </a:endParaRPr>
          </a:p>
          <a:p>
            <a:pPr algn="ctr"/>
            <a:endParaRPr lang="en-US" sz="1050" b="1" dirty="0" smtClean="0">
              <a:solidFill>
                <a:srgbClr val="FFFFFF"/>
              </a:solidFill>
            </a:endParaRPr>
          </a:p>
          <a:p>
            <a:pPr algn="ctr"/>
            <a:r>
              <a:rPr lang="en-US" sz="1200"/>
              <a:t>The lives of individuals and families improve, given the tools to meet life’s obstacles and manage through crises, to attain stabilization and, in the long run, to achieve self-sufficiency and/or optimal functioning.</a:t>
            </a:r>
            <a:endParaRPr lang="en-US" sz="1200" dirty="0" smtClean="0">
              <a:solidFill>
                <a:srgbClr val="FFFFFF"/>
              </a:solidFill>
            </a:endParaRPr>
          </a:p>
        </p:txBody>
      </p:sp>
      <p:sp>
        <p:nvSpPr>
          <p:cNvPr id="20" name="Title 1"/>
          <p:cNvSpPr>
            <a:spLocks noGrp="1"/>
          </p:cNvSpPr>
          <p:nvPr>
            <p:ph type="title"/>
          </p:nvPr>
        </p:nvSpPr>
        <p:spPr>
          <a:xfrm>
            <a:off x="457200" y="274638"/>
            <a:ext cx="6308538" cy="1143000"/>
          </a:xfrm>
        </p:spPr>
        <p:txBody>
          <a:bodyPr>
            <a:normAutofit/>
          </a:bodyPr>
          <a:lstStyle/>
          <a:p>
            <a:r>
              <a:rPr lang="en-US" sz="3200"/>
              <a:t>JFS Theory of Change</a:t>
            </a:r>
          </a:p>
        </p:txBody>
      </p:sp>
      <p:sp>
        <p:nvSpPr>
          <p:cNvPr id="35" name="Curved Left Arrow 34"/>
          <p:cNvSpPr>
            <a:spLocks noChangeArrowheads="1"/>
          </p:cNvSpPr>
          <p:nvPr/>
        </p:nvSpPr>
        <p:spPr bwMode="auto">
          <a:xfrm>
            <a:off x="4561974" y="1843911"/>
            <a:ext cx="1638616" cy="3270319"/>
          </a:xfrm>
          <a:prstGeom prst="curvedLeftArrow">
            <a:avLst>
              <a:gd name="adj1" fmla="val 25000"/>
              <a:gd name="adj2" fmla="val 50000"/>
              <a:gd name="adj3" fmla="val 34301"/>
            </a:avLst>
          </a:prstGeom>
          <a:solidFill>
            <a:schemeClr val="accent4">
              <a:lumMod val="90000"/>
              <a:lumOff val="10000"/>
            </a:schemeClr>
          </a:solidFill>
          <a:ln w="3175">
            <a:solidFill>
              <a:schemeClr val="tx1"/>
            </a:solidFill>
            <a:miter lim="800000"/>
            <a:headEnd/>
            <a:tailEnd/>
          </a:ln>
          <a:effectLst>
            <a:outerShdw dist="23000" dir="5400000" rotWithShape="0">
              <a:srgbClr val="808080">
                <a:alpha val="34998"/>
              </a:srgbClr>
            </a:outerShdw>
          </a:effectLst>
        </p:spPr>
        <p:txBody>
          <a:bodyPr anchor="ctr"/>
          <a:lstStyle/>
          <a:p>
            <a:pPr algn="ctr" eaLnBrk="1" hangingPunct="1">
              <a:defRPr/>
            </a:pPr>
            <a:endParaRPr lang="en-US">
              <a:latin typeface="+mn-lt"/>
              <a:ea typeface="+mn-ea"/>
              <a:cs typeface="+mn-cs"/>
            </a:endParaRPr>
          </a:p>
        </p:txBody>
      </p:sp>
      <p:sp>
        <p:nvSpPr>
          <p:cNvPr id="36" name="Curved Left Arrow 35"/>
          <p:cNvSpPr>
            <a:spLocks noChangeArrowheads="1"/>
          </p:cNvSpPr>
          <p:nvPr/>
        </p:nvSpPr>
        <p:spPr bwMode="auto">
          <a:xfrm rot="10800000">
            <a:off x="2801681" y="1598706"/>
            <a:ext cx="1714083" cy="3336293"/>
          </a:xfrm>
          <a:prstGeom prst="curvedLeftArrow">
            <a:avLst>
              <a:gd name="adj1" fmla="val 25010"/>
              <a:gd name="adj2" fmla="val 50000"/>
              <a:gd name="adj3" fmla="val 33671"/>
            </a:avLst>
          </a:prstGeom>
          <a:solidFill>
            <a:schemeClr val="accent4">
              <a:lumMod val="90000"/>
              <a:lumOff val="10000"/>
            </a:schemeClr>
          </a:solidFill>
          <a:ln w="3175">
            <a:solidFill>
              <a:schemeClr val="tx1"/>
            </a:solidFill>
            <a:miter lim="800000"/>
            <a:headEnd/>
            <a:tailEnd/>
          </a:ln>
          <a:effectLst>
            <a:outerShdw dist="23000" dir="5400000" rotWithShape="0">
              <a:srgbClr val="808080">
                <a:alpha val="34998"/>
              </a:srgbClr>
            </a:outerShdw>
          </a:effectLst>
        </p:spPr>
        <p:txBody>
          <a:bodyPr anchor="ctr"/>
          <a:lstStyle/>
          <a:p>
            <a:pPr algn="ctr" eaLnBrk="1" hangingPunct="1">
              <a:defRPr/>
            </a:pPr>
            <a:endParaRPr lang="en-US">
              <a:latin typeface="+mn-lt"/>
              <a:ea typeface="+mn-ea"/>
              <a:cs typeface="+mn-cs"/>
            </a:endParaRPr>
          </a:p>
        </p:txBody>
      </p:sp>
      <p:sp>
        <p:nvSpPr>
          <p:cNvPr id="22" name="Rectangle 21"/>
          <p:cNvSpPr/>
          <p:nvPr/>
        </p:nvSpPr>
        <p:spPr>
          <a:xfrm>
            <a:off x="5374817" y="4528766"/>
            <a:ext cx="1390921" cy="585464"/>
          </a:xfrm>
          <a:prstGeom prst="rect">
            <a:avLst/>
          </a:prstGeom>
          <a:solidFill>
            <a:srgbClr val="6C91E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1"/>
                </a:solidFill>
                <a:cs typeface="Arial"/>
              </a:rPr>
              <a:t>Elder and Family Caregiver Services </a:t>
            </a:r>
          </a:p>
        </p:txBody>
      </p:sp>
      <p:sp>
        <p:nvSpPr>
          <p:cNvPr id="24" name="Rectangle 23"/>
          <p:cNvSpPr/>
          <p:nvPr/>
        </p:nvSpPr>
        <p:spPr>
          <a:xfrm>
            <a:off x="2271561" y="4388357"/>
            <a:ext cx="1638614" cy="885878"/>
          </a:xfrm>
          <a:prstGeom prst="rect">
            <a:avLst/>
          </a:prstGeom>
          <a:solidFill>
            <a:srgbClr val="6C91E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bg1"/>
                </a:solidFill>
              </a:rPr>
              <a:t>Community-building and local leadership development in the Jewish community</a:t>
            </a:r>
          </a:p>
        </p:txBody>
      </p:sp>
      <p:sp>
        <p:nvSpPr>
          <p:cNvPr id="26" name="Rectangle 25"/>
          <p:cNvSpPr/>
          <p:nvPr/>
        </p:nvSpPr>
        <p:spPr>
          <a:xfrm>
            <a:off x="2331241" y="1843911"/>
            <a:ext cx="1060237" cy="528306"/>
          </a:xfrm>
          <a:prstGeom prst="rect">
            <a:avLst/>
          </a:prstGeom>
          <a:solidFill>
            <a:srgbClr val="6C91E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1"/>
                </a:solidFill>
                <a:cs typeface="Arial"/>
              </a:rPr>
              <a:t>Family Assistance</a:t>
            </a:r>
          </a:p>
        </p:txBody>
      </p:sp>
      <p:sp>
        <p:nvSpPr>
          <p:cNvPr id="27" name="Rectangle 26"/>
          <p:cNvSpPr/>
          <p:nvPr/>
        </p:nvSpPr>
        <p:spPr>
          <a:xfrm>
            <a:off x="4748847" y="1626515"/>
            <a:ext cx="1804353" cy="808897"/>
          </a:xfrm>
          <a:prstGeom prst="rect">
            <a:avLst/>
          </a:prstGeom>
          <a:solidFill>
            <a:srgbClr val="6C91E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1"/>
                </a:solidFill>
                <a:cs typeface="Arial"/>
              </a:rPr>
              <a:t>Immigrants and their Families</a:t>
            </a:r>
          </a:p>
        </p:txBody>
      </p:sp>
      <p:sp>
        <p:nvSpPr>
          <p:cNvPr id="16" name="Right Arrow 15"/>
          <p:cNvSpPr/>
          <p:nvPr/>
        </p:nvSpPr>
        <p:spPr>
          <a:xfrm>
            <a:off x="2050473" y="2882537"/>
            <a:ext cx="2312351" cy="1106758"/>
          </a:xfrm>
          <a:prstGeom prst="rightArrow">
            <a:avLst>
              <a:gd name="adj1" fmla="val 50000"/>
              <a:gd name="adj2" fmla="val 25968"/>
            </a:avLst>
          </a:prstGeom>
          <a:solidFill>
            <a:srgbClr val="0099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a:t>Crisis response and fulfillment of basic needs</a:t>
            </a:r>
          </a:p>
        </p:txBody>
      </p:sp>
      <p:sp>
        <p:nvSpPr>
          <p:cNvPr id="18" name="Right Arrow 17"/>
          <p:cNvSpPr/>
          <p:nvPr/>
        </p:nvSpPr>
        <p:spPr>
          <a:xfrm>
            <a:off x="4547033" y="2882537"/>
            <a:ext cx="2445436" cy="1106758"/>
          </a:xfrm>
          <a:prstGeom prst="rightArrow">
            <a:avLst>
              <a:gd name="adj1" fmla="val 50000"/>
              <a:gd name="adj2" fmla="val 35141"/>
            </a:avLst>
          </a:prstGeom>
          <a:solidFill>
            <a:srgbClr val="0099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00"/>
              <a:t>Longer-term life strategies and deeper engagement</a:t>
            </a:r>
          </a:p>
        </p:txBody>
      </p:sp>
    </p:spTree>
    <p:extLst>
      <p:ext uri="{BB962C8B-B14F-4D97-AF65-F5344CB8AC3E}">
        <p14:creationId xmlns:p14="http://schemas.microsoft.com/office/powerpoint/2010/main" val="145628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8B8D09"/>
                </a:solidFill>
              </a:rPr>
              <a:t>Total US Philanthropy</a:t>
            </a:r>
            <a:endParaRPr lang="en-US" dirty="0">
              <a:solidFill>
                <a:srgbClr val="8B8D09"/>
              </a:solidFill>
            </a:endParaRPr>
          </a:p>
        </p:txBody>
      </p:sp>
      <p:sp>
        <p:nvSpPr>
          <p:cNvPr id="8" name="Text Placeholder 7"/>
          <p:cNvSpPr>
            <a:spLocks noGrp="1"/>
          </p:cNvSpPr>
          <p:nvPr>
            <p:ph type="body" idx="1"/>
          </p:nvPr>
        </p:nvSpPr>
        <p:spPr>
          <a:xfrm>
            <a:off x="457200" y="1538288"/>
            <a:ext cx="4040188" cy="639762"/>
          </a:xfrm>
        </p:spPr>
        <p:txBody>
          <a:bodyPr>
            <a:noAutofit/>
          </a:bodyPr>
          <a:lstStyle/>
          <a:p>
            <a:r>
              <a:rPr lang="en-US" sz="5400" dirty="0" smtClean="0">
                <a:solidFill>
                  <a:srgbClr val="535349"/>
                </a:solidFill>
              </a:rPr>
              <a:t>1985</a:t>
            </a:r>
            <a:endParaRPr lang="en-US" sz="5400" dirty="0">
              <a:solidFill>
                <a:srgbClr val="535349"/>
              </a:solidFill>
            </a:endParaRPr>
          </a:p>
        </p:txBody>
      </p:sp>
      <p:sp>
        <p:nvSpPr>
          <p:cNvPr id="9" name="Content Placeholder 8"/>
          <p:cNvSpPr>
            <a:spLocks noGrp="1"/>
          </p:cNvSpPr>
          <p:nvPr>
            <p:ph sz="half" idx="2"/>
          </p:nvPr>
        </p:nvSpPr>
        <p:spPr>
          <a:xfrm>
            <a:off x="457200" y="2178051"/>
            <a:ext cx="4040188" cy="3948112"/>
          </a:xfrm>
        </p:spPr>
        <p:txBody>
          <a:bodyPr>
            <a:normAutofit/>
          </a:bodyPr>
          <a:lstStyle/>
          <a:p>
            <a:pPr marL="0" indent="0">
              <a:buNone/>
            </a:pPr>
            <a:r>
              <a:rPr lang="en-US" sz="9600" dirty="0" smtClean="0">
                <a:solidFill>
                  <a:srgbClr val="535349"/>
                </a:solidFill>
              </a:rPr>
              <a:t>$163B</a:t>
            </a:r>
          </a:p>
        </p:txBody>
      </p:sp>
      <p:sp>
        <p:nvSpPr>
          <p:cNvPr id="10" name="Text Placeholder 9"/>
          <p:cNvSpPr>
            <a:spLocks noGrp="1"/>
          </p:cNvSpPr>
          <p:nvPr>
            <p:ph type="body" sz="quarter" idx="3"/>
          </p:nvPr>
        </p:nvSpPr>
        <p:spPr/>
        <p:txBody>
          <a:bodyPr>
            <a:noAutofit/>
          </a:bodyPr>
          <a:lstStyle/>
          <a:p>
            <a:r>
              <a:rPr lang="en-US" sz="5400" dirty="0" smtClean="0">
                <a:solidFill>
                  <a:srgbClr val="535349"/>
                </a:solidFill>
              </a:rPr>
              <a:t>2011</a:t>
            </a:r>
            <a:endParaRPr lang="en-US" sz="5400" dirty="0">
              <a:solidFill>
                <a:srgbClr val="535349"/>
              </a:solidFill>
            </a:endParaRPr>
          </a:p>
        </p:txBody>
      </p:sp>
      <p:sp>
        <p:nvSpPr>
          <p:cNvPr id="11" name="Content Placeholder 10"/>
          <p:cNvSpPr>
            <a:spLocks noGrp="1"/>
          </p:cNvSpPr>
          <p:nvPr>
            <p:ph sz="quarter" idx="4"/>
          </p:nvPr>
        </p:nvSpPr>
        <p:spPr/>
        <p:txBody>
          <a:bodyPr>
            <a:normAutofit/>
          </a:bodyPr>
          <a:lstStyle/>
          <a:p>
            <a:pPr marL="0" indent="0">
              <a:buNone/>
            </a:pPr>
            <a:r>
              <a:rPr lang="en-US" sz="9600" dirty="0" smtClean="0">
                <a:solidFill>
                  <a:srgbClr val="535349"/>
                </a:solidFill>
              </a:rPr>
              <a:t>$298B</a:t>
            </a:r>
          </a:p>
        </p:txBody>
      </p:sp>
    </p:spTree>
    <p:extLst>
      <p:ext uri="{BB962C8B-B14F-4D97-AF65-F5344CB8AC3E}">
        <p14:creationId xmlns:p14="http://schemas.microsoft.com/office/powerpoint/2010/main" val="589853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538288"/>
            <a:ext cx="4040188" cy="639762"/>
          </a:xfrm>
        </p:spPr>
        <p:txBody>
          <a:bodyPr>
            <a:noAutofit/>
          </a:bodyPr>
          <a:lstStyle/>
          <a:p>
            <a:r>
              <a:rPr lang="en-US" sz="5400" dirty="0" smtClean="0">
                <a:solidFill>
                  <a:srgbClr val="535349"/>
                </a:solidFill>
              </a:rPr>
              <a:t>1985</a:t>
            </a:r>
            <a:endParaRPr lang="en-US" sz="5400" dirty="0">
              <a:solidFill>
                <a:srgbClr val="535349"/>
              </a:solidFill>
            </a:endParaRPr>
          </a:p>
        </p:txBody>
      </p:sp>
      <p:sp>
        <p:nvSpPr>
          <p:cNvPr id="9" name="Content Placeholder 8"/>
          <p:cNvSpPr>
            <a:spLocks noGrp="1"/>
          </p:cNvSpPr>
          <p:nvPr>
            <p:ph sz="half" idx="2"/>
          </p:nvPr>
        </p:nvSpPr>
        <p:spPr>
          <a:xfrm>
            <a:off x="457200" y="2178051"/>
            <a:ext cx="4040188" cy="3948112"/>
          </a:xfrm>
        </p:spPr>
        <p:txBody>
          <a:bodyPr>
            <a:normAutofit/>
          </a:bodyPr>
          <a:lstStyle/>
          <a:p>
            <a:pPr marL="0" indent="0">
              <a:buNone/>
            </a:pPr>
            <a:r>
              <a:rPr lang="en-US" sz="9600" dirty="0" smtClean="0">
                <a:solidFill>
                  <a:srgbClr val="535349"/>
                </a:solidFill>
              </a:rPr>
              <a:t>36</a:t>
            </a:r>
            <a:endParaRPr lang="en-US" sz="9600" dirty="0">
              <a:solidFill>
                <a:srgbClr val="535349"/>
              </a:solidFill>
            </a:endParaRPr>
          </a:p>
        </p:txBody>
      </p:sp>
      <p:sp>
        <p:nvSpPr>
          <p:cNvPr id="10" name="Text Placeholder 9"/>
          <p:cNvSpPr>
            <a:spLocks noGrp="1"/>
          </p:cNvSpPr>
          <p:nvPr>
            <p:ph type="body" sz="quarter" idx="3"/>
          </p:nvPr>
        </p:nvSpPr>
        <p:spPr/>
        <p:txBody>
          <a:bodyPr>
            <a:noAutofit/>
          </a:bodyPr>
          <a:lstStyle/>
          <a:p>
            <a:r>
              <a:rPr lang="en-US" sz="5400" dirty="0" smtClean="0">
                <a:solidFill>
                  <a:srgbClr val="535349"/>
                </a:solidFill>
              </a:rPr>
              <a:t>2011</a:t>
            </a:r>
            <a:endParaRPr lang="en-US" sz="5400" dirty="0">
              <a:solidFill>
                <a:srgbClr val="535349"/>
              </a:solidFill>
            </a:endParaRPr>
          </a:p>
        </p:txBody>
      </p:sp>
      <p:sp>
        <p:nvSpPr>
          <p:cNvPr id="11" name="Content Placeholder 10"/>
          <p:cNvSpPr>
            <a:spLocks noGrp="1"/>
          </p:cNvSpPr>
          <p:nvPr>
            <p:ph sz="quarter" idx="4"/>
          </p:nvPr>
        </p:nvSpPr>
        <p:spPr/>
        <p:txBody>
          <a:bodyPr>
            <a:normAutofit/>
          </a:bodyPr>
          <a:lstStyle/>
          <a:p>
            <a:pPr marL="0" indent="0">
              <a:buNone/>
            </a:pPr>
            <a:r>
              <a:rPr lang="en-US" sz="9600" dirty="0" smtClean="0">
                <a:solidFill>
                  <a:srgbClr val="535349"/>
                </a:solidFill>
              </a:rPr>
              <a:t>132</a:t>
            </a:r>
            <a:endParaRPr lang="en-US" sz="9600" dirty="0">
              <a:solidFill>
                <a:srgbClr val="535349"/>
              </a:solidFill>
            </a:endParaRPr>
          </a:p>
        </p:txBody>
      </p:sp>
      <p:sp>
        <p:nvSpPr>
          <p:cNvPr id="12" name="Title 6"/>
          <p:cNvSpPr txBox="1">
            <a:spLocks/>
          </p:cNvSpPr>
          <p:nvPr/>
        </p:nvSpPr>
        <p:spPr>
          <a:xfrm>
            <a:off x="382588" y="2049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rgbClr val="687117"/>
                </a:solidFill>
                <a:latin typeface="+mj-lt"/>
                <a:ea typeface="+mj-ea"/>
                <a:cs typeface="+mj-cs"/>
              </a:defRPr>
            </a:lvl1pPr>
          </a:lstStyle>
          <a:p>
            <a:r>
              <a:rPr lang="en-US" dirty="0" smtClean="0">
                <a:solidFill>
                  <a:srgbClr val="8B8D09"/>
                </a:solidFill>
              </a:rPr>
              <a:t># of Foundations with $440M+ Assets</a:t>
            </a:r>
          </a:p>
        </p:txBody>
      </p:sp>
    </p:spTree>
    <p:extLst>
      <p:ext uri="{BB962C8B-B14F-4D97-AF65-F5344CB8AC3E}">
        <p14:creationId xmlns:p14="http://schemas.microsoft.com/office/powerpoint/2010/main" val="348009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8B8D09"/>
                </a:solidFill>
              </a:rPr>
              <a:t>Americans Living in Poverty</a:t>
            </a:r>
            <a:endParaRPr lang="en-US" dirty="0">
              <a:solidFill>
                <a:srgbClr val="8B8D09"/>
              </a:solidFill>
            </a:endParaRPr>
          </a:p>
        </p:txBody>
      </p:sp>
      <p:sp>
        <p:nvSpPr>
          <p:cNvPr id="8" name="Text Placeholder 7"/>
          <p:cNvSpPr>
            <a:spLocks noGrp="1"/>
          </p:cNvSpPr>
          <p:nvPr>
            <p:ph type="body" idx="1"/>
          </p:nvPr>
        </p:nvSpPr>
        <p:spPr>
          <a:xfrm>
            <a:off x="457200" y="1538288"/>
            <a:ext cx="4040188" cy="639762"/>
          </a:xfrm>
        </p:spPr>
        <p:txBody>
          <a:bodyPr>
            <a:noAutofit/>
          </a:bodyPr>
          <a:lstStyle/>
          <a:p>
            <a:r>
              <a:rPr lang="en-US" sz="5400" dirty="0" smtClean="0">
                <a:solidFill>
                  <a:srgbClr val="535349"/>
                </a:solidFill>
              </a:rPr>
              <a:t>1985</a:t>
            </a:r>
            <a:endParaRPr lang="en-US" sz="5400" dirty="0">
              <a:solidFill>
                <a:srgbClr val="535349"/>
              </a:solidFill>
            </a:endParaRPr>
          </a:p>
        </p:txBody>
      </p:sp>
      <p:sp>
        <p:nvSpPr>
          <p:cNvPr id="9" name="Content Placeholder 8"/>
          <p:cNvSpPr>
            <a:spLocks noGrp="1"/>
          </p:cNvSpPr>
          <p:nvPr>
            <p:ph sz="half" idx="2"/>
          </p:nvPr>
        </p:nvSpPr>
        <p:spPr>
          <a:xfrm>
            <a:off x="457200" y="2178051"/>
            <a:ext cx="4040188" cy="3948112"/>
          </a:xfrm>
        </p:spPr>
        <p:txBody>
          <a:bodyPr>
            <a:normAutofit/>
          </a:bodyPr>
          <a:lstStyle/>
          <a:p>
            <a:pPr marL="0" indent="0">
              <a:buNone/>
            </a:pPr>
            <a:r>
              <a:rPr lang="en-US" sz="9600" dirty="0" smtClean="0">
                <a:solidFill>
                  <a:srgbClr val="535349"/>
                </a:solidFill>
              </a:rPr>
              <a:t>14%</a:t>
            </a:r>
            <a:endParaRPr lang="en-US" sz="9600" dirty="0">
              <a:solidFill>
                <a:srgbClr val="535349"/>
              </a:solidFill>
            </a:endParaRPr>
          </a:p>
        </p:txBody>
      </p:sp>
      <p:sp>
        <p:nvSpPr>
          <p:cNvPr id="10" name="Text Placeholder 9"/>
          <p:cNvSpPr>
            <a:spLocks noGrp="1"/>
          </p:cNvSpPr>
          <p:nvPr>
            <p:ph type="body" sz="quarter" idx="3"/>
          </p:nvPr>
        </p:nvSpPr>
        <p:spPr/>
        <p:txBody>
          <a:bodyPr>
            <a:noAutofit/>
          </a:bodyPr>
          <a:lstStyle/>
          <a:p>
            <a:r>
              <a:rPr lang="en-US" sz="5400" dirty="0" smtClean="0">
                <a:solidFill>
                  <a:srgbClr val="535349"/>
                </a:solidFill>
              </a:rPr>
              <a:t>2013</a:t>
            </a:r>
            <a:endParaRPr lang="en-US" sz="5400" dirty="0">
              <a:solidFill>
                <a:srgbClr val="535349"/>
              </a:solidFill>
            </a:endParaRPr>
          </a:p>
        </p:txBody>
      </p:sp>
      <p:sp>
        <p:nvSpPr>
          <p:cNvPr id="11" name="Content Placeholder 10"/>
          <p:cNvSpPr>
            <a:spLocks noGrp="1"/>
          </p:cNvSpPr>
          <p:nvPr>
            <p:ph sz="quarter" idx="4"/>
          </p:nvPr>
        </p:nvSpPr>
        <p:spPr/>
        <p:txBody>
          <a:bodyPr>
            <a:normAutofit/>
          </a:bodyPr>
          <a:lstStyle/>
          <a:p>
            <a:pPr marL="0" indent="0">
              <a:buNone/>
            </a:pPr>
            <a:r>
              <a:rPr lang="en-US" sz="9600" dirty="0" smtClean="0">
                <a:solidFill>
                  <a:srgbClr val="535349"/>
                </a:solidFill>
              </a:rPr>
              <a:t>16%</a:t>
            </a:r>
            <a:endParaRPr lang="en-US" sz="9600" dirty="0">
              <a:solidFill>
                <a:srgbClr val="535349"/>
              </a:solidFill>
            </a:endParaRPr>
          </a:p>
        </p:txBody>
      </p:sp>
    </p:spTree>
    <p:extLst>
      <p:ext uri="{BB962C8B-B14F-4D97-AF65-F5344CB8AC3E}">
        <p14:creationId xmlns:p14="http://schemas.microsoft.com/office/powerpoint/2010/main" val="351951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8D09"/>
                </a:solidFill>
              </a:rPr>
              <a:t>Health Care Spending as % of GDP</a:t>
            </a:r>
            <a:endParaRPr lang="en-US" dirty="0">
              <a:solidFill>
                <a:srgbClr val="8B8D09"/>
              </a:solidFill>
            </a:endParaRPr>
          </a:p>
        </p:txBody>
      </p:sp>
      <p:sp>
        <p:nvSpPr>
          <p:cNvPr id="3" name="Text Placeholder 2"/>
          <p:cNvSpPr>
            <a:spLocks noGrp="1"/>
          </p:cNvSpPr>
          <p:nvPr>
            <p:ph type="body" idx="1"/>
          </p:nvPr>
        </p:nvSpPr>
        <p:spPr/>
        <p:txBody>
          <a:bodyPr>
            <a:noAutofit/>
          </a:bodyPr>
          <a:lstStyle/>
          <a:p>
            <a:r>
              <a:rPr lang="en-US" sz="5400" dirty="0" smtClean="0">
                <a:solidFill>
                  <a:srgbClr val="535349"/>
                </a:solidFill>
              </a:rPr>
              <a:t>1985</a:t>
            </a:r>
            <a:endParaRPr lang="en-US" sz="5400" dirty="0">
              <a:solidFill>
                <a:srgbClr val="535349"/>
              </a:solidFill>
            </a:endParaRPr>
          </a:p>
        </p:txBody>
      </p:sp>
      <p:sp>
        <p:nvSpPr>
          <p:cNvPr id="4" name="Content Placeholder 3"/>
          <p:cNvSpPr>
            <a:spLocks noGrp="1"/>
          </p:cNvSpPr>
          <p:nvPr>
            <p:ph sz="half" idx="2"/>
          </p:nvPr>
        </p:nvSpPr>
        <p:spPr/>
        <p:txBody>
          <a:bodyPr>
            <a:normAutofit/>
          </a:bodyPr>
          <a:lstStyle/>
          <a:p>
            <a:pPr marL="0" indent="0">
              <a:buNone/>
            </a:pPr>
            <a:r>
              <a:rPr lang="en-US" sz="9600" dirty="0" smtClean="0">
                <a:solidFill>
                  <a:srgbClr val="535349"/>
                </a:solidFill>
              </a:rPr>
              <a:t>10%</a:t>
            </a:r>
            <a:endParaRPr lang="en-US" sz="9600" dirty="0">
              <a:solidFill>
                <a:srgbClr val="535349"/>
              </a:solidFill>
            </a:endParaRPr>
          </a:p>
        </p:txBody>
      </p:sp>
      <p:sp>
        <p:nvSpPr>
          <p:cNvPr id="5" name="Text Placeholder 4"/>
          <p:cNvSpPr>
            <a:spLocks noGrp="1"/>
          </p:cNvSpPr>
          <p:nvPr>
            <p:ph type="body" sz="quarter" idx="3"/>
          </p:nvPr>
        </p:nvSpPr>
        <p:spPr/>
        <p:txBody>
          <a:bodyPr>
            <a:noAutofit/>
          </a:bodyPr>
          <a:lstStyle/>
          <a:p>
            <a:r>
              <a:rPr lang="en-US" sz="5400" dirty="0" smtClean="0">
                <a:solidFill>
                  <a:srgbClr val="535349"/>
                </a:solidFill>
              </a:rPr>
              <a:t>2011</a:t>
            </a:r>
            <a:endParaRPr lang="en-US" sz="5400" dirty="0">
              <a:solidFill>
                <a:srgbClr val="535349"/>
              </a:solidFill>
            </a:endParaRPr>
          </a:p>
        </p:txBody>
      </p:sp>
      <p:sp>
        <p:nvSpPr>
          <p:cNvPr id="6" name="Content Placeholder 5"/>
          <p:cNvSpPr>
            <a:spLocks noGrp="1"/>
          </p:cNvSpPr>
          <p:nvPr>
            <p:ph sz="quarter" idx="4"/>
          </p:nvPr>
        </p:nvSpPr>
        <p:spPr/>
        <p:txBody>
          <a:bodyPr>
            <a:normAutofit/>
          </a:bodyPr>
          <a:lstStyle/>
          <a:p>
            <a:pPr marL="0" indent="0">
              <a:buNone/>
            </a:pPr>
            <a:r>
              <a:rPr lang="en-US" sz="9600" dirty="0" smtClean="0">
                <a:solidFill>
                  <a:srgbClr val="535349"/>
                </a:solidFill>
              </a:rPr>
              <a:t>18%</a:t>
            </a:r>
            <a:endParaRPr lang="en-US" sz="9600" dirty="0">
              <a:solidFill>
                <a:srgbClr val="535349"/>
              </a:solidFill>
            </a:endParaRPr>
          </a:p>
        </p:txBody>
      </p:sp>
      <p:sp>
        <p:nvSpPr>
          <p:cNvPr id="7" name="TextBox 6"/>
          <p:cNvSpPr txBox="1"/>
          <p:nvPr/>
        </p:nvSpPr>
        <p:spPr>
          <a:xfrm>
            <a:off x="736600" y="4279900"/>
            <a:ext cx="7950200" cy="1323439"/>
          </a:xfrm>
          <a:prstGeom prst="rect">
            <a:avLst/>
          </a:prstGeom>
          <a:noFill/>
        </p:spPr>
        <p:txBody>
          <a:bodyPr wrap="square" rtlCol="0">
            <a:spAutoFit/>
          </a:bodyPr>
          <a:lstStyle/>
          <a:p>
            <a:r>
              <a:rPr lang="en-US" sz="2400" dirty="0" smtClean="0">
                <a:solidFill>
                  <a:srgbClr val="8B8D09"/>
                </a:solidFill>
              </a:rPr>
              <a:t>Commonwealth Fund rating of US Health Care Quality 2011: </a:t>
            </a:r>
            <a:br>
              <a:rPr lang="en-US" sz="2400" dirty="0" smtClean="0">
                <a:solidFill>
                  <a:srgbClr val="8B8D09"/>
                </a:solidFill>
              </a:rPr>
            </a:br>
            <a:endParaRPr lang="en-US" sz="2400" dirty="0" smtClean="0">
              <a:solidFill>
                <a:srgbClr val="8B8D09"/>
              </a:solidFill>
            </a:endParaRPr>
          </a:p>
          <a:p>
            <a:r>
              <a:rPr lang="en-US" sz="3200" i="1" dirty="0" smtClean="0">
                <a:solidFill>
                  <a:srgbClr val="535349"/>
                </a:solidFill>
              </a:rPr>
              <a:t>Last </a:t>
            </a:r>
            <a:r>
              <a:rPr lang="en-US" sz="3200" dirty="0" smtClean="0">
                <a:solidFill>
                  <a:srgbClr val="535349"/>
                </a:solidFill>
              </a:rPr>
              <a:t>among industrialized nations surveyed</a:t>
            </a:r>
            <a:endParaRPr lang="en-US" sz="3200" dirty="0">
              <a:solidFill>
                <a:srgbClr val="535349"/>
              </a:solidFill>
            </a:endParaRPr>
          </a:p>
        </p:txBody>
      </p:sp>
    </p:spTree>
    <p:extLst>
      <p:ext uri="{BB962C8B-B14F-4D97-AF65-F5344CB8AC3E}">
        <p14:creationId xmlns:p14="http://schemas.microsoft.com/office/powerpoint/2010/main" val="37091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prstClr val="white"/>
          </a:bgClr>
        </a:pattFill>
        <a:effectLst/>
      </p:bgPr>
    </p:bg>
    <p:spTree>
      <p:nvGrpSpPr>
        <p:cNvPr id="1" name="Shape 869"/>
        <p:cNvGrpSpPr/>
        <p:nvPr/>
      </p:nvGrpSpPr>
      <p:grpSpPr>
        <a:xfrm>
          <a:off x="0" y="0"/>
          <a:ext cx="0" cy="0"/>
          <a:chOff x="0" y="0"/>
          <a:chExt cx="0" cy="0"/>
        </a:xfrm>
      </p:grpSpPr>
      <p:sp>
        <p:nvSpPr>
          <p:cNvPr id="871" name="Shape 871"/>
          <p:cNvSpPr txBox="1">
            <a:spLocks noGrp="1"/>
          </p:cNvSpPr>
          <p:nvPr>
            <p:ph type="title"/>
          </p:nvPr>
        </p:nvSpPr>
        <p:spPr>
          <a:xfrm>
            <a:off x="219696" y="402449"/>
            <a:ext cx="8648099" cy="559599"/>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4F4F52"/>
              </a:buClr>
              <a:buSzPct val="25000"/>
              <a:buFont typeface="Arial"/>
              <a:buNone/>
            </a:pPr>
            <a:r>
              <a:rPr lang="en" sz="2600" dirty="0">
                <a:solidFill>
                  <a:srgbClr val="8B8D09"/>
                </a:solidFill>
              </a:rPr>
              <a:t>In 40 years, spending has doubled while achievement has not</a:t>
            </a:r>
          </a:p>
        </p:txBody>
      </p:sp>
      <p:pic>
        <p:nvPicPr>
          <p:cNvPr id="3" name="Image 2" descr="chart_p5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074" y="1507067"/>
            <a:ext cx="6108700" cy="4250267"/>
          </a:xfrm>
          <a:prstGeom prst="rect">
            <a:avLst/>
          </a:prstGeom>
        </p:spPr>
      </p:pic>
      <p:sp>
        <p:nvSpPr>
          <p:cNvPr id="4" name="Rectangle 3"/>
          <p:cNvSpPr/>
          <p:nvPr/>
        </p:nvSpPr>
        <p:spPr>
          <a:xfrm>
            <a:off x="219695" y="1419264"/>
            <a:ext cx="2414338" cy="861774"/>
          </a:xfrm>
          <a:prstGeom prst="rect">
            <a:avLst/>
          </a:prstGeom>
        </p:spPr>
        <p:txBody>
          <a:bodyPr wrap="square">
            <a:spAutoFit/>
          </a:bodyPr>
          <a:lstStyle/>
          <a:p>
            <a:r>
              <a:rPr lang="fr-FR" sz="1000" b="1" dirty="0" smtClean="0">
                <a:solidFill>
                  <a:srgbClr val="535349"/>
                </a:solidFill>
              </a:rPr>
              <a:t>AVERAGE US PER-PUPIL EXPENDITURES AVERAGE SCALE SCORES ON NATIONAL ASESSMENT OF EDUCATIONAL PROGRESS (NAEP). SPENDING DATA IN CONSTANT 2011-12 US DOLLARS.</a:t>
            </a:r>
            <a:endParaRPr lang="fr-FR" sz="1000" b="1" dirty="0">
              <a:solidFill>
                <a:srgbClr val="535349"/>
              </a:solidFill>
            </a:endParaRPr>
          </a:p>
        </p:txBody>
      </p:sp>
      <p:sp>
        <p:nvSpPr>
          <p:cNvPr id="8" name="ZoneTexte 7"/>
          <p:cNvSpPr txBox="1"/>
          <p:nvPr/>
        </p:nvSpPr>
        <p:spPr>
          <a:xfrm>
            <a:off x="8520545" y="6375144"/>
            <a:ext cx="355748" cy="215444"/>
          </a:xfrm>
          <a:prstGeom prst="rect">
            <a:avLst/>
          </a:prstGeom>
          <a:noFill/>
        </p:spPr>
        <p:txBody>
          <a:bodyPr wrap="square" rtlCol="0">
            <a:spAutoFit/>
          </a:bodyPr>
          <a:lstStyle/>
          <a:p>
            <a:r>
              <a:rPr lang="fr-FR" sz="800" b="1" dirty="0" smtClean="0">
                <a:solidFill>
                  <a:schemeClr val="tx1"/>
                </a:solidFill>
              </a:rPr>
              <a:t>50</a:t>
            </a:r>
            <a:endParaRPr lang="fr-FR" sz="800" b="1" dirty="0">
              <a:solidFill>
                <a:schemeClr val="tx1"/>
              </a:solidFill>
            </a:endParaRPr>
          </a:p>
        </p:txBody>
      </p:sp>
      <p:sp>
        <p:nvSpPr>
          <p:cNvPr id="5" name="Slide Number Placeholder 4"/>
          <p:cNvSpPr>
            <a:spLocks noGrp="1"/>
          </p:cNvSpPr>
          <p:nvPr>
            <p:ph type="sldNum" idx="12"/>
          </p:nvPr>
        </p:nvSpPr>
        <p:spPr/>
        <p:txBody>
          <a:bodyPr/>
          <a:lstStyle/>
          <a:p>
            <a:pPr marL="0" lvl="0" indent="-69850">
              <a:spcBef>
                <a:spcPts val="0"/>
              </a:spcBef>
              <a:buClr>
                <a:srgbClr val="000000"/>
              </a:buClr>
              <a:buFont typeface="Arial"/>
              <a:buChar char="●"/>
            </a:pPr>
            <a:endParaRPr lang="en-IN" dirty="0" smtClean="0"/>
          </a:p>
          <a:p>
            <a:pPr marL="342900" lvl="1" indent="-69850">
              <a:spcBef>
                <a:spcPts val="0"/>
              </a:spcBef>
              <a:buClr>
                <a:srgbClr val="000000"/>
              </a:buClr>
              <a:buFont typeface="Courier New"/>
              <a:buChar char="o"/>
            </a:pPr>
            <a:endParaRPr lang="en-IN" dirty="0" smtClean="0"/>
          </a:p>
          <a:p>
            <a:pPr marL="685800" lvl="2" indent="-69850">
              <a:spcBef>
                <a:spcPts val="0"/>
              </a:spcBef>
              <a:buClr>
                <a:srgbClr val="000000"/>
              </a:buClr>
              <a:buFont typeface="Wingdings"/>
              <a:buChar char="§"/>
            </a:pPr>
            <a:endParaRPr lang="en-IN" dirty="0" smtClean="0"/>
          </a:p>
          <a:p>
            <a:pPr marL="1028700" lvl="3" indent="-69850">
              <a:spcBef>
                <a:spcPts val="0"/>
              </a:spcBef>
              <a:buClr>
                <a:srgbClr val="000000"/>
              </a:buClr>
              <a:buFont typeface="Arial"/>
              <a:buChar char="●"/>
            </a:pPr>
            <a:endParaRPr lang="en-IN" dirty="0" smtClean="0"/>
          </a:p>
          <a:p>
            <a:pPr marL="1371600" lvl="4" indent="-69850">
              <a:spcBef>
                <a:spcPts val="0"/>
              </a:spcBef>
              <a:buClr>
                <a:srgbClr val="000000"/>
              </a:buClr>
              <a:buFont typeface="Courier New"/>
              <a:buChar char="o"/>
            </a:pPr>
            <a:endParaRPr lang="en-IN" dirty="0" smtClean="0"/>
          </a:p>
          <a:p>
            <a:pPr marL="1714500" lvl="5" indent="-69850">
              <a:spcBef>
                <a:spcPts val="0"/>
              </a:spcBef>
              <a:buClr>
                <a:srgbClr val="000000"/>
              </a:buClr>
              <a:buFont typeface="Wingdings"/>
              <a:buChar char="§"/>
            </a:pPr>
            <a:endParaRPr lang="en-IN" dirty="0" smtClean="0"/>
          </a:p>
          <a:p>
            <a:pPr marL="2057400" lvl="6" indent="-69850">
              <a:spcBef>
                <a:spcPts val="0"/>
              </a:spcBef>
              <a:buClr>
                <a:srgbClr val="000000"/>
              </a:buClr>
              <a:buFont typeface="Arial"/>
              <a:buChar char="●"/>
            </a:pPr>
            <a:endParaRPr lang="en-IN" dirty="0" smtClean="0"/>
          </a:p>
          <a:p>
            <a:pPr marL="2400300" lvl="7" indent="-69850">
              <a:spcBef>
                <a:spcPts val="0"/>
              </a:spcBef>
              <a:buClr>
                <a:srgbClr val="000000"/>
              </a:buClr>
              <a:buFont typeface="Courier New"/>
              <a:buChar char="o"/>
            </a:pPr>
            <a:endParaRPr lang="en-IN" dirty="0" smtClean="0"/>
          </a:p>
          <a:p>
            <a:pPr marL="2743200" lvl="8" indent="-69850">
              <a:spcBef>
                <a:spcPts val="0"/>
              </a:spcBef>
              <a:buClr>
                <a:srgbClr val="000000"/>
              </a:buClr>
              <a:buFont typeface="Wingdings"/>
              <a:buChar char="§"/>
            </a:pPr>
            <a:endParaRPr lang="en-IN" dirty="0"/>
          </a:p>
        </p:txBody>
      </p:sp>
      <p:sp>
        <p:nvSpPr>
          <p:cNvPr id="10" name="Shape 161"/>
          <p:cNvSpPr/>
          <p:nvPr/>
        </p:nvSpPr>
        <p:spPr>
          <a:xfrm>
            <a:off x="1520263" y="6290959"/>
            <a:ext cx="7315200" cy="107722"/>
          </a:xfrm>
          <a:prstGeom prst="rect">
            <a:avLst/>
          </a:prstGeom>
          <a:noFill/>
          <a:ln>
            <a:noFill/>
          </a:ln>
        </p:spPr>
        <p:txBody>
          <a:bodyPr lIns="0" tIns="0" rIns="0" bIns="0" anchor="b" anchorCtr="0">
            <a:spAutoFit/>
          </a:bodyPr>
          <a:lstStyle/>
          <a:p>
            <a:pPr lvl="0">
              <a:buClr>
                <a:schemeClr val="lt1"/>
              </a:buClr>
              <a:buSzPct val="25000"/>
            </a:pPr>
            <a:r>
              <a:rPr lang="en" sz="700" dirty="0">
                <a:solidFill>
                  <a:schemeClr val="lt1"/>
                </a:solidFill>
              </a:rPr>
              <a:t>Source: National Center for Education </a:t>
            </a:r>
            <a:r>
              <a:rPr lang="en" sz="700" dirty="0" smtClean="0">
                <a:solidFill>
                  <a:schemeClr val="lt1"/>
                </a:solidFill>
              </a:rPr>
              <a:t>Statistics</a:t>
            </a:r>
            <a:r>
              <a:rPr lang="en-US" sz="700" dirty="0" smtClean="0">
                <a:solidFill>
                  <a:schemeClr val="lt1"/>
                </a:solidFill>
              </a:rPr>
              <a:t> </a:t>
            </a:r>
            <a:r>
              <a:rPr lang="fr-FR" sz="700" dirty="0" smtClean="0">
                <a:solidFill>
                  <a:srgbClr val="B3B5B1"/>
                </a:solidFill>
                <a:hlinkClick r:id="rId4"/>
              </a:rPr>
              <a:t>http</a:t>
            </a:r>
            <a:r>
              <a:rPr lang="fr-FR" sz="700" dirty="0">
                <a:solidFill>
                  <a:srgbClr val="B3B5B1"/>
                </a:solidFill>
                <a:hlinkClick r:id="rId4"/>
              </a:rPr>
              <a:t>://nces.ed.gov/nationsreportcard/lttdata</a:t>
            </a:r>
            <a:endParaRPr lang="en" sz="700" dirty="0">
              <a:solidFill>
                <a:schemeClr val="lt1"/>
              </a:solidFill>
            </a:endParaRPr>
          </a:p>
        </p:txBody>
      </p:sp>
      <p:sp>
        <p:nvSpPr>
          <p:cNvPr id="11" name="Shape 161"/>
          <p:cNvSpPr/>
          <p:nvPr/>
        </p:nvSpPr>
        <p:spPr>
          <a:xfrm>
            <a:off x="3021999" y="6639826"/>
            <a:ext cx="5803404" cy="207385"/>
          </a:xfrm>
          <a:prstGeom prst="rect">
            <a:avLst/>
          </a:prstGeom>
          <a:noFill/>
          <a:ln>
            <a:noFill/>
          </a:ln>
        </p:spPr>
        <p:txBody>
          <a:bodyPr lIns="0" tIns="0" rIns="0" bIns="0" anchor="ctr" anchorCtr="0">
            <a:noAutofit/>
          </a:bodyPr>
          <a:lstStyle/>
          <a:p>
            <a:pPr marL="0" marR="0" lvl="0" indent="0" algn="r" rtl="0">
              <a:spcBef>
                <a:spcPts val="0"/>
              </a:spcBef>
              <a:buClr>
                <a:schemeClr val="lt1"/>
              </a:buClr>
              <a:buSzPct val="25000"/>
              <a:buFont typeface="Cabin"/>
              <a:buNone/>
            </a:pPr>
            <a:r>
              <a:rPr lang="en" sz="800" b="0" i="0" u="none" strike="noStrike" cap="none" baseline="0" dirty="0" smtClean="0">
                <a:solidFill>
                  <a:schemeClr val="lt1"/>
                </a:solidFill>
                <a:sym typeface="Arial"/>
              </a:rPr>
              <a:t>#ReimaginED2015</a:t>
            </a:r>
            <a:endParaRPr lang="en" sz="800" dirty="0">
              <a:solidFill>
                <a:schemeClr val="lt1"/>
              </a:solidFill>
            </a:endParaRPr>
          </a:p>
        </p:txBody>
      </p:sp>
    </p:spTree>
    <p:extLst>
      <p:ext uri="{BB962C8B-B14F-4D97-AF65-F5344CB8AC3E}">
        <p14:creationId xmlns:p14="http://schemas.microsoft.com/office/powerpoint/2010/main" val="260198678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ROOT CAUSE">
      <a:dk1>
        <a:srgbClr val="373831"/>
      </a:dk1>
      <a:lt1>
        <a:sysClr val="window" lastClr="FFFFFF"/>
      </a:lt1>
      <a:dk2>
        <a:srgbClr val="908779"/>
      </a:dk2>
      <a:lt2>
        <a:srgbClr val="F1EFE5"/>
      </a:lt2>
      <a:accent1>
        <a:srgbClr val="6C7124"/>
      </a:accent1>
      <a:accent2>
        <a:srgbClr val="E0E07F"/>
      </a:accent2>
      <a:accent3>
        <a:srgbClr val="DE8A30"/>
      </a:accent3>
      <a:accent4>
        <a:srgbClr val="00395A"/>
      </a:accent4>
      <a:accent5>
        <a:srgbClr val="007492"/>
      </a:accent5>
      <a:accent6>
        <a:srgbClr val="CCA11B"/>
      </a:accent6>
      <a:hlink>
        <a:srgbClr val="6C7124"/>
      </a:hlink>
      <a:folHlink>
        <a:srgbClr val="DE8A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4755</TotalTime>
  <Words>1243</Words>
  <Application>Microsoft Office PowerPoint</Application>
  <PresentationFormat>On-screen Show (4:3)</PresentationFormat>
  <Paragraphs>282</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Cabin</vt:lpstr>
      <vt:lpstr>Calibri</vt:lpstr>
      <vt:lpstr>Courier New</vt:lpstr>
      <vt:lpstr>Lucida Grande</vt:lpstr>
      <vt:lpstr>Roboto Slab</vt:lpstr>
      <vt:lpstr>Rockwell</vt:lpstr>
      <vt:lpstr>Wingdings</vt:lpstr>
      <vt:lpstr>Office Theme</vt:lpstr>
      <vt:lpstr>PowerPoint Presentation</vt:lpstr>
      <vt:lpstr>PowerPoint Presentation</vt:lpstr>
      <vt:lpstr>PowerPoint Presentation</vt:lpstr>
      <vt:lpstr>JFS Theory of Change</vt:lpstr>
      <vt:lpstr>Total US Philanthropy</vt:lpstr>
      <vt:lpstr>PowerPoint Presentation</vt:lpstr>
      <vt:lpstr>Americans Living in Poverty</vt:lpstr>
      <vt:lpstr>Health Care Spending as % of GDP</vt:lpstr>
      <vt:lpstr>In 40 years, spending has doubled while achievement has not</vt:lpstr>
      <vt:lpstr>Black-White Achievement Gap</vt:lpstr>
      <vt:lpstr>PowerPoint Presentation</vt:lpstr>
      <vt:lpstr>What cannot be measured cannot be improved Lord Kelvin </vt:lpstr>
      <vt:lpstr>high performance improves lives</vt:lpstr>
      <vt:lpstr>The Effectiveness Continuum</vt:lpstr>
      <vt:lpstr>Overview: Stages of Evidence Framework</vt:lpstr>
      <vt:lpstr>The Performance Measurement Cycle</vt:lpstr>
      <vt:lpstr>PowerPoint Presentation</vt:lpstr>
      <vt:lpstr>1. Define The Problem You’re Solving</vt:lpstr>
      <vt:lpstr>2. Get Intended Impact Right</vt:lpstr>
      <vt:lpstr>3. You and What Army?</vt:lpstr>
      <vt:lpstr>4. Make The Data Actionable</vt:lpstr>
      <vt:lpstr>Theory of Change Case Study  Process and Outcome Tests</vt:lpstr>
      <vt:lpstr>Process Test Scenario</vt:lpstr>
      <vt:lpstr>Outcome Test Scenario</vt:lpstr>
      <vt:lpstr>PowerPoint Presentation</vt:lpstr>
      <vt:lpstr>PowerPoint Presentation</vt:lpstr>
      <vt:lpstr>Stephen M. Pratt, Root Cause  Partner &amp; Director of Advisory Services  web         rootcause.org email       spratt@rootcause.org twitter    @RootCause   @ImpactCatalysts linkedin   /stephenmpratt phone 617.394.8126</vt:lpstr>
    </vt:vector>
  </TitlesOfParts>
  <Company>J Sherman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dc:creator>
  <cp:lastModifiedBy>Elizabeth Leberman</cp:lastModifiedBy>
  <cp:revision>139</cp:revision>
  <dcterms:created xsi:type="dcterms:W3CDTF">2013-05-07T20:23:04Z</dcterms:created>
  <dcterms:modified xsi:type="dcterms:W3CDTF">2015-10-16T15:55:43Z</dcterms:modified>
</cp:coreProperties>
</file>