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35"/>
  </p:notesMasterIdLst>
  <p:handoutMasterIdLst>
    <p:handoutMasterId r:id="rId36"/>
  </p:handoutMasterIdLst>
  <p:sldIdLst>
    <p:sldId id="326" r:id="rId2"/>
    <p:sldId id="353" r:id="rId3"/>
    <p:sldId id="352" r:id="rId4"/>
    <p:sldId id="354" r:id="rId5"/>
    <p:sldId id="369" r:id="rId6"/>
    <p:sldId id="374" r:id="rId7"/>
    <p:sldId id="375" r:id="rId8"/>
    <p:sldId id="376" r:id="rId9"/>
    <p:sldId id="379" r:id="rId10"/>
    <p:sldId id="380" r:id="rId11"/>
    <p:sldId id="384" r:id="rId12"/>
    <p:sldId id="390" r:id="rId13"/>
    <p:sldId id="391" r:id="rId14"/>
    <p:sldId id="385" r:id="rId15"/>
    <p:sldId id="392" r:id="rId16"/>
    <p:sldId id="386" r:id="rId17"/>
    <p:sldId id="387" r:id="rId18"/>
    <p:sldId id="395" r:id="rId19"/>
    <p:sldId id="393" r:id="rId20"/>
    <p:sldId id="396" r:id="rId21"/>
    <p:sldId id="381" r:id="rId22"/>
    <p:sldId id="397" r:id="rId23"/>
    <p:sldId id="383" r:id="rId24"/>
    <p:sldId id="378" r:id="rId25"/>
    <p:sldId id="370" r:id="rId26"/>
    <p:sldId id="371" r:id="rId27"/>
    <p:sldId id="373" r:id="rId28"/>
    <p:sldId id="365" r:id="rId29"/>
    <p:sldId id="361" r:id="rId30"/>
    <p:sldId id="398" r:id="rId31"/>
    <p:sldId id="400" r:id="rId32"/>
    <p:sldId id="399" r:id="rId33"/>
    <p:sldId id="364" r:id="rId34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Farina" initials="JF" lastIdx="2" clrIdx="0">
    <p:extLst>
      <p:ext uri="{19B8F6BF-5375-455C-9EA6-DF929625EA0E}">
        <p15:presenceInfo xmlns:p15="http://schemas.microsoft.com/office/powerpoint/2012/main" userId="S-1-5-21-1939873187-2113618696-1538882281-44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A87B"/>
    <a:srgbClr val="FFDB69"/>
    <a:srgbClr val="FF3300"/>
    <a:srgbClr val="BD92DE"/>
    <a:srgbClr val="A0D553"/>
    <a:srgbClr val="58CAEE"/>
    <a:srgbClr val="C40C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598" autoAdjust="0"/>
    <p:restoredTop sz="88323" autoAdjust="0"/>
  </p:normalViewPr>
  <p:slideViewPr>
    <p:cSldViewPr snapToGrid="0">
      <p:cViewPr varScale="1">
        <p:scale>
          <a:sx n="80" d="100"/>
          <a:sy n="80" d="100"/>
        </p:scale>
        <p:origin x="7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%</a:t>
            </a:r>
            <a:r>
              <a:rPr lang="en-US" baseline="0" dirty="0"/>
              <a:t> of Revenue </a:t>
            </a:r>
            <a:r>
              <a:rPr lang="en-US" baseline="0" dirty="0" smtClean="0"/>
              <a:t>Goal </a:t>
            </a:r>
            <a:r>
              <a:rPr lang="en-US" baseline="0" dirty="0"/>
              <a:t>Achieved - FY16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57150">
                <a:solidFill>
                  <a:schemeClr val="lt1"/>
                </a:solidFill>
              </a:ln>
              <a:effectLst/>
              <a:sp3d contourW="5715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3.1135531135531136E-2"/>
                  <c:y val="-3.946963072197957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'Revenue Sample #1'!$A$9:$A$10</c:f>
              <c:strCache>
                <c:ptCount val="2"/>
                <c:pt idx="0">
                  <c:v>% of Revenue Goal Achieved</c:v>
                </c:pt>
                <c:pt idx="1">
                  <c:v>% of Revenue Goal Remaining</c:v>
                </c:pt>
              </c:strCache>
            </c:strRef>
          </c:cat>
          <c:val>
            <c:numRef>
              <c:f>'Revenue Sample #1'!$B$9:$B$10</c:f>
              <c:numCache>
                <c:formatCode>0%</c:formatCode>
                <c:ptCount val="2"/>
                <c:pt idx="0">
                  <c:v>0.41666666666666669</c:v>
                </c:pt>
                <c:pt idx="1">
                  <c:v>0.58333333333333337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/>
              <a:t>FY 16 YTD Spending &amp; Budget Remaining - </a:t>
            </a:r>
          </a:p>
          <a:p>
            <a:pPr>
              <a:defRPr/>
            </a:pPr>
            <a:r>
              <a:rPr lang="en-US"/>
              <a:t>AS OF 9/30/15</a:t>
            </a:r>
          </a:p>
        </c:rich>
      </c:tx>
      <c:overlay val="1"/>
      <c:spPr>
        <a:noFill/>
        <a:ln w="9525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'Budget vs Actual Charts'!$A$2</c:f>
              <c:strCache>
                <c:ptCount val="1"/>
                <c:pt idx="0">
                  <c:v>Budget spent to date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'Budget vs Actual Charts'!$B$1:$C$1</c:f>
              <c:strCache>
                <c:ptCount val="2"/>
                <c:pt idx="0">
                  <c:v>Admin</c:v>
                </c:pt>
                <c:pt idx="1">
                  <c:v>Program A</c:v>
                </c:pt>
              </c:strCache>
            </c:strRef>
          </c:cat>
          <c:val>
            <c:numRef>
              <c:f>'Budget vs Actual Charts'!$B$2:$C$2</c:f>
              <c:numCache>
                <c:formatCode>_(* #,##0_);_(* \(#,##0\);_(* "-"_);_(@_)</c:formatCode>
                <c:ptCount val="2"/>
                <c:pt idx="0">
                  <c:v>28700</c:v>
                </c:pt>
                <c:pt idx="1">
                  <c:v>79200</c:v>
                </c:pt>
              </c:numCache>
            </c:numRef>
          </c:val>
        </c:ser>
        <c:ser>
          <c:idx val="1"/>
          <c:order val="1"/>
          <c:tx>
            <c:strRef>
              <c:f>'Budget vs Actual Charts'!$A$3</c:f>
              <c:strCache>
                <c:ptCount val="1"/>
                <c:pt idx="0">
                  <c:v>Budget Remaining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'Budget vs Actual Charts'!$B$1:$C$1</c:f>
              <c:strCache>
                <c:ptCount val="2"/>
                <c:pt idx="0">
                  <c:v>Admin</c:v>
                </c:pt>
                <c:pt idx="1">
                  <c:v>Program A</c:v>
                </c:pt>
              </c:strCache>
            </c:strRef>
          </c:cat>
          <c:val>
            <c:numRef>
              <c:f>'Budget vs Actual Charts'!$B$3:$C$3</c:f>
              <c:numCache>
                <c:formatCode>_(* #,##0_);_(* \(#,##0\);_(* "-"_);_(@_)</c:formatCode>
                <c:ptCount val="2"/>
                <c:pt idx="0">
                  <c:v>95850</c:v>
                </c:pt>
                <c:pt idx="1">
                  <c:v>97550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48835264"/>
        <c:axId val="148835824"/>
      </c:barChart>
      <c:catAx>
        <c:axId val="148835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48835824"/>
        <c:crosses val="autoZero"/>
        <c:auto val="1"/>
        <c:lblAlgn val="ctr"/>
        <c:lblOffset val="100"/>
        <c:noMultiLvlLbl val="0"/>
      </c:catAx>
      <c:valAx>
        <c:axId val="148835824"/>
        <c:scaling>
          <c:orientation val="minMax"/>
        </c:scaling>
        <c:delete val="1"/>
        <c:axPos val="l"/>
        <c:numFmt formatCode="_(* #,##0_);_(* \(#,##0\);_(* &quot;-&quot;_);_(@_)" sourceLinked="1"/>
        <c:majorTickMark val="none"/>
        <c:minorTickMark val="none"/>
        <c:tickLblPos val="nextTo"/>
        <c:crossAx val="148835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Revenue/Subscriber</a:t>
            </a:r>
            <a:r>
              <a:rPr lang="en-US" baseline="0"/>
              <a:t> Comparison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'Business Metrics Chart'!$A$3</c:f>
              <c:strCache>
                <c:ptCount val="1"/>
                <c:pt idx="0">
                  <c:v>2015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'Business Metrics Chart'!$B$2:$J$2</c:f>
              <c:strCache>
                <c:ptCount val="9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</c:strCache>
            </c:strRef>
          </c:cat>
          <c:val>
            <c:numRef>
              <c:f>'Business Metrics Chart'!$B$3:$J$3</c:f>
              <c:numCache>
                <c:formatCode>_(* #,##0.00_);_(* \(#,##0.00\);_(* "-"??_);_(@_)</c:formatCode>
                <c:ptCount val="9"/>
                <c:pt idx="0">
                  <c:v>3.2727272727272729</c:v>
                </c:pt>
                <c:pt idx="1">
                  <c:v>3.4570135746606336</c:v>
                </c:pt>
                <c:pt idx="2">
                  <c:v>3.3888888888888888</c:v>
                </c:pt>
                <c:pt idx="3">
                  <c:v>3.4</c:v>
                </c:pt>
                <c:pt idx="4">
                  <c:v>3.4523954438744457</c:v>
                </c:pt>
                <c:pt idx="5">
                  <c:v>2.7844897959183674</c:v>
                </c:pt>
                <c:pt idx="6">
                  <c:v>2.766</c:v>
                </c:pt>
                <c:pt idx="7">
                  <c:v>2.5438281250000001</c:v>
                </c:pt>
                <c:pt idx="8">
                  <c:v>2.3571428571428572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'Business Metrics Chart'!$A$4</c:f>
              <c:strCache>
                <c:ptCount val="1"/>
                <c:pt idx="0">
                  <c:v>2014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'Business Metrics Chart'!$B$2:$J$2</c:f>
              <c:strCache>
                <c:ptCount val="9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</c:strCache>
            </c:strRef>
          </c:cat>
          <c:val>
            <c:numRef>
              <c:f>'Business Metrics Chart'!$B$4:$J$4</c:f>
              <c:numCache>
                <c:formatCode>_(* #,##0.00_);_(* \(#,##0.00\);_(* "-"??_);_(@_)</c:formatCode>
                <c:ptCount val="9"/>
                <c:pt idx="0">
                  <c:v>3.8461538461538463</c:v>
                </c:pt>
                <c:pt idx="1">
                  <c:v>3.8842345773038844</c:v>
                </c:pt>
                <c:pt idx="2">
                  <c:v>3.9045678747587389</c:v>
                </c:pt>
                <c:pt idx="3">
                  <c:v>3.9095079206357557</c:v>
                </c:pt>
                <c:pt idx="4">
                  <c:v>3.8559924274809161</c:v>
                </c:pt>
                <c:pt idx="5">
                  <c:v>3.9267176213799413</c:v>
                </c:pt>
                <c:pt idx="6">
                  <c:v>3.9813822903272729</c:v>
                </c:pt>
                <c:pt idx="7">
                  <c:v>3.9477610337514535</c:v>
                </c:pt>
                <c:pt idx="8">
                  <c:v>3.9336286172737935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8837504"/>
        <c:axId val="148838064"/>
      </c:lineChart>
      <c:catAx>
        <c:axId val="148837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838064"/>
        <c:crosses val="autoZero"/>
        <c:auto val="1"/>
        <c:lblAlgn val="ctr"/>
        <c:lblOffset val="100"/>
        <c:noMultiLvlLbl val="0"/>
      </c:catAx>
      <c:valAx>
        <c:axId val="148838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837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Facility Rental</c:v>
                </c:pt>
              </c:strCache>
            </c:strRef>
          </c:tx>
          <c:spPr>
            <a:solidFill>
              <a:srgbClr val="F1A87B"/>
            </a:solidFill>
            <a:ln>
              <a:noFill/>
            </a:ln>
            <a:effectLst/>
          </c:spPr>
          <c:invertIfNegative val="0"/>
          <c:cat>
            <c:numRef>
              <c:f>Sheet1!$A$4:$A$9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Sheet1!$B$4:$B$9</c:f>
              <c:numCache>
                <c:formatCode>_(* #,##0_);_(* \(#,##0\);_(* "-"??_);_(@_)</c:formatCode>
                <c:ptCount val="6"/>
                <c:pt idx="0">
                  <c:v>10000</c:v>
                </c:pt>
                <c:pt idx="1">
                  <c:v>10000</c:v>
                </c:pt>
                <c:pt idx="2">
                  <c:v>15000</c:v>
                </c:pt>
                <c:pt idx="3">
                  <c:v>12000</c:v>
                </c:pt>
                <c:pt idx="4">
                  <c:v>20000</c:v>
                </c:pt>
                <c:pt idx="5">
                  <c:v>20000</c:v>
                </c:pt>
              </c:numCache>
            </c:numRef>
          </c:val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Entertainment</c:v>
                </c:pt>
              </c:strCache>
            </c:strRef>
          </c:tx>
          <c:spPr>
            <a:solidFill>
              <a:srgbClr val="A0D553"/>
            </a:solidFill>
            <a:ln>
              <a:noFill/>
            </a:ln>
            <a:effectLst/>
          </c:spPr>
          <c:invertIfNegative val="0"/>
          <c:cat>
            <c:numRef>
              <c:f>Sheet1!$A$4:$A$9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Sheet1!$C$4:$C$9</c:f>
              <c:numCache>
                <c:formatCode>_(* #,##0_);_(* \(#,##0\);_(* "-"??_);_(@_)</c:formatCode>
                <c:ptCount val="6"/>
                <c:pt idx="0">
                  <c:v>2000</c:v>
                </c:pt>
                <c:pt idx="1">
                  <c:v>2000</c:v>
                </c:pt>
                <c:pt idx="2">
                  <c:v>3500</c:v>
                </c:pt>
                <c:pt idx="3">
                  <c:v>3000</c:v>
                </c:pt>
                <c:pt idx="4">
                  <c:v>2500</c:v>
                </c:pt>
                <c:pt idx="5">
                  <c:v>3000</c:v>
                </c:pt>
              </c:numCache>
            </c:numRef>
          </c:val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Meals</c:v>
                </c:pt>
              </c:strCache>
            </c:strRef>
          </c:tx>
          <c:spPr>
            <a:solidFill>
              <a:srgbClr val="58CAEE"/>
            </a:solidFill>
            <a:ln>
              <a:noFill/>
            </a:ln>
            <a:effectLst/>
          </c:spPr>
          <c:invertIfNegative val="0"/>
          <c:cat>
            <c:numRef>
              <c:f>Sheet1!$A$4:$A$9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Sheet1!$D$4:$D$9</c:f>
              <c:numCache>
                <c:formatCode>_(* #,##0_);_(* \(#,##0\);_(* "-"??_);_(@_)</c:formatCode>
                <c:ptCount val="6"/>
                <c:pt idx="0">
                  <c:v>4575</c:v>
                </c:pt>
                <c:pt idx="1">
                  <c:v>5525</c:v>
                </c:pt>
                <c:pt idx="2">
                  <c:v>6360</c:v>
                </c:pt>
                <c:pt idx="3">
                  <c:v>3220</c:v>
                </c:pt>
                <c:pt idx="4">
                  <c:v>4333</c:v>
                </c:pt>
                <c:pt idx="5">
                  <c:v>5000</c:v>
                </c:pt>
              </c:numCache>
            </c:numRef>
          </c:val>
        </c:ser>
        <c:ser>
          <c:idx val="3"/>
          <c:order val="3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2">
                <a:tint val="58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Sheet1!$A$4:$A$9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3208928"/>
        <c:axId val="153209488"/>
      </c:barChart>
      <c:catAx>
        <c:axId val="153208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209488"/>
        <c:crosses val="autoZero"/>
        <c:auto val="1"/>
        <c:lblAlgn val="ctr"/>
        <c:lblOffset val="100"/>
        <c:noMultiLvlLbl val="0"/>
      </c:catAx>
      <c:valAx>
        <c:axId val="153209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53208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Facility Rental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Sheet1!$A$4:$A$9</c:f>
              <c:strCach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 Forecast</c:v>
                </c:pt>
              </c:strCache>
            </c:strRef>
          </c:cat>
          <c:val>
            <c:numRef>
              <c:f>Sheet1!$B$4:$B$9</c:f>
            </c:numRef>
          </c:val>
          <c:smooth val="0"/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Entertainment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Sheet1!$A$4:$A$9</c:f>
              <c:strCach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 Forecast</c:v>
                </c:pt>
              </c:strCache>
            </c:strRef>
          </c:cat>
          <c:val>
            <c:numRef>
              <c:f>Sheet1!$C$4:$C$9</c:f>
            </c:numRef>
          </c:val>
          <c:smooth val="0"/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Meals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Sheet1!$A$4:$A$9</c:f>
              <c:strCach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 Forecast</c:v>
                </c:pt>
              </c:strCache>
            </c:strRef>
          </c:cat>
          <c:val>
            <c:numRef>
              <c:f>Sheet1!$D$4:$D$9</c:f>
            </c:numRef>
          </c:val>
          <c:smooth val="0"/>
        </c:ser>
        <c:ser>
          <c:idx val="3"/>
          <c:order val="3"/>
          <c:tx>
            <c:strRef>
              <c:f>Sheet1!$E$3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Sheet1!$A$4:$A$9</c:f>
              <c:strCach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 Forecast</c:v>
                </c:pt>
              </c:strCache>
            </c:strRef>
          </c:cat>
          <c:val>
            <c:numRef>
              <c:f>Sheet1!$E$4:$E$9</c:f>
            </c:numRef>
          </c:val>
          <c:smooth val="0"/>
        </c:ser>
        <c:ser>
          <c:idx val="4"/>
          <c:order val="4"/>
          <c:tx>
            <c:strRef>
              <c:f>Sheet1!$F$3</c:f>
              <c:strCache>
                <c:ptCount val="1"/>
                <c:pt idx="0">
                  <c:v>Donations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Sheet1!$A$4:$A$9</c:f>
              <c:strCach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 Forecast</c:v>
                </c:pt>
              </c:strCache>
            </c:strRef>
          </c:cat>
          <c:val>
            <c:numRef>
              <c:f>Sheet1!$F$4:$F$9</c:f>
            </c:numRef>
          </c:val>
          <c:smooth val="0"/>
        </c:ser>
        <c:ser>
          <c:idx val="5"/>
          <c:order val="5"/>
          <c:tx>
            <c:strRef>
              <c:f>Sheet1!$G$3</c:f>
              <c:strCache>
                <c:ptCount val="1"/>
                <c:pt idx="0">
                  <c:v>Guests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Sheet1!$A$4:$A$9</c:f>
              <c:strCach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 Forecast</c:v>
                </c:pt>
              </c:strCache>
            </c:strRef>
          </c:cat>
          <c:val>
            <c:numRef>
              <c:f>Sheet1!$G$4:$G$9</c:f>
            </c:numRef>
          </c:val>
          <c:smooth val="0"/>
        </c:ser>
        <c:ser>
          <c:idx val="6"/>
          <c:order val="6"/>
          <c:tx>
            <c:strRef>
              <c:f>Sheet1!$H$3</c:f>
              <c:strCache>
                <c:ptCount val="1"/>
                <c:pt idx="0">
                  <c:v>Donations per Guest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Sheet1!$A$4:$A$9</c:f>
              <c:strCach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 Forecast</c:v>
                </c:pt>
              </c:strCache>
            </c:strRef>
          </c:cat>
          <c:val>
            <c:numRef>
              <c:f>Sheet1!$H$4:$H$9</c:f>
              <c:numCache>
                <c:formatCode>_(* #,##0_);_(* \(#,##0\);_(* "-"??_);_(@_)</c:formatCode>
                <c:ptCount val="6"/>
                <c:pt idx="0">
                  <c:v>1762.5</c:v>
                </c:pt>
                <c:pt idx="1">
                  <c:v>1543</c:v>
                </c:pt>
                <c:pt idx="2">
                  <c:v>1421</c:v>
                </c:pt>
                <c:pt idx="3">
                  <c:v>1511.1111111111111</c:v>
                </c:pt>
                <c:pt idx="4">
                  <c:v>1636.6666666666667</c:v>
                </c:pt>
                <c:pt idx="5">
                  <c:v>1750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3215088"/>
        <c:axId val="153215648"/>
      </c:lineChart>
      <c:catAx>
        <c:axId val="153215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53215648"/>
        <c:crosses val="autoZero"/>
        <c:auto val="1"/>
        <c:lblAlgn val="ctr"/>
        <c:lblOffset val="100"/>
        <c:noMultiLvlLbl val="0"/>
      </c:catAx>
      <c:valAx>
        <c:axId val="153215648"/>
        <c:scaling>
          <c:orientation val="minMax"/>
          <c:min val="1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53215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Sheet2!$D$35</c:f>
              <c:strCache>
                <c:ptCount val="1"/>
                <c:pt idx="0">
                  <c:v>Salary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Sheet2!$E$34:$H$34</c:f>
              <c:strCache>
                <c:ptCount val="4"/>
                <c:pt idx="0">
                  <c:v>Assistant</c:v>
                </c:pt>
                <c:pt idx="1">
                  <c:v>Instructional Staff</c:v>
                </c:pt>
                <c:pt idx="2">
                  <c:v>Co-hort/Teacher leaders</c:v>
                </c:pt>
                <c:pt idx="3">
                  <c:v>Specialist</c:v>
                </c:pt>
              </c:strCache>
            </c:strRef>
          </c:cat>
          <c:val>
            <c:numRef>
              <c:f>Sheet2!$E$35:$H$35</c:f>
              <c:numCache>
                <c:formatCode>_(* #,##0_);_(* \(#,##0\);_(* "-"??_);_(@_)</c:formatCode>
                <c:ptCount val="4"/>
                <c:pt idx="0">
                  <c:v>40000</c:v>
                </c:pt>
                <c:pt idx="1">
                  <c:v>60000</c:v>
                </c:pt>
                <c:pt idx="2">
                  <c:v>65000</c:v>
                </c:pt>
                <c:pt idx="3">
                  <c:v>80000</c:v>
                </c:pt>
              </c:numCache>
            </c:numRef>
          </c:val>
        </c:ser>
        <c:ser>
          <c:idx val="1"/>
          <c:order val="1"/>
          <c:tx>
            <c:strRef>
              <c:f>Sheet2!$D$36</c:f>
              <c:strCache>
                <c:ptCount val="1"/>
                <c:pt idx="0">
                  <c:v>Salary Plus Benefits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Sheet2!$E$34:$H$34</c:f>
              <c:strCache>
                <c:ptCount val="4"/>
                <c:pt idx="0">
                  <c:v>Assistant</c:v>
                </c:pt>
                <c:pt idx="1">
                  <c:v>Instructional Staff</c:v>
                </c:pt>
                <c:pt idx="2">
                  <c:v>Co-hort/Teacher leaders</c:v>
                </c:pt>
                <c:pt idx="3">
                  <c:v>Specialist</c:v>
                </c:pt>
              </c:strCache>
            </c:strRef>
          </c:cat>
          <c:val>
            <c:numRef>
              <c:f>Sheet2!$E$36:$H$36</c:f>
              <c:numCache>
                <c:formatCode>_(* #,##0_);_(* \(#,##0\);_(* "-"??_);_(@_)</c:formatCode>
                <c:ptCount val="4"/>
                <c:pt idx="0">
                  <c:v>45860</c:v>
                </c:pt>
                <c:pt idx="1">
                  <c:v>73990</c:v>
                </c:pt>
                <c:pt idx="2">
                  <c:v>80072.5</c:v>
                </c:pt>
                <c:pt idx="3">
                  <c:v>100320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3220688"/>
        <c:axId val="153221248"/>
      </c:barChart>
      <c:catAx>
        <c:axId val="153220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221248"/>
        <c:crosses val="autoZero"/>
        <c:auto val="1"/>
        <c:lblAlgn val="ctr"/>
        <c:lblOffset val="100"/>
        <c:noMultiLvlLbl val="0"/>
      </c:catAx>
      <c:valAx>
        <c:axId val="153221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220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B3700-3851-4EE8-9672-C14B5ACF79FF}" type="datetimeFigureOut">
              <a:rPr lang="en-US" smtClean="0"/>
              <a:t>10/19/2015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9BF55-1C2A-4D14-9A61-A63D3DBC3D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651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5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324A1-A333-4334-ACB4-85AE93C4AC33}" type="datetimeFigureOut">
              <a:rPr lang="en-US" smtClean="0"/>
              <a:t>10/19/2015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8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5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8AA93-1B58-493F-91CC-15FB2FAB66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037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89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219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7858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069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7149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246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311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034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9125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487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914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606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83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26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33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513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F3F18-5561-49E4-8FC6-D2C6928DC98E}" type="datetimeFigureOut">
              <a:rPr lang="en-US" smtClean="0"/>
              <a:t>10/19/2015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573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F3F18-5561-49E4-8FC6-D2C6928DC98E}" type="datetimeFigureOut">
              <a:rPr lang="en-US" smtClean="0"/>
              <a:t>10/19/2015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38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  <p:sldLayoutId id="214748378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1.xlsx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Excel_Worksheet2.xlsx"/><Relationship Id="rId4" Type="http://schemas.openxmlformats.org/officeDocument/2006/relationships/oleObject" Target="../embeddings/oleObject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mailto:khegarty@insourceservices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Relationship Id="rId4" Type="http://schemas.openxmlformats.org/officeDocument/2006/relationships/hyperlink" Target="mailto:sgallucci@insourceservices.co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5343469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11729" y="1824849"/>
            <a:ext cx="2320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October 21, 2015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1521" y="2497389"/>
            <a:ext cx="76809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Advancing Your Team's Top Performers with Financial Information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1376" y="3833234"/>
            <a:ext cx="8400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by:</a:t>
            </a:r>
          </a:p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Steve Gallucci &amp; Karen Hegarty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Senior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Consultants,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Consulting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63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5343469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there are risks, right?</a:t>
            </a:r>
          </a:p>
        </p:txBody>
      </p:sp>
      <p:sp>
        <p:nvSpPr>
          <p:cNvPr id="4" name="Rectangle 3"/>
          <p:cNvSpPr/>
          <p:nvPr/>
        </p:nvSpPr>
        <p:spPr>
          <a:xfrm>
            <a:off x="1569308" y="2413338"/>
            <a:ext cx="60053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It’s work…sometimes a lot of 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It’s uncomfortable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It’s a leap of faith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There’s not always good news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requires setting boundaries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doesn’t always bring out the best in people</a:t>
            </a:r>
          </a:p>
        </p:txBody>
      </p:sp>
    </p:spTree>
    <p:extLst>
      <p:ext uri="{BB962C8B-B14F-4D97-AF65-F5344CB8AC3E}">
        <p14:creationId xmlns:p14="http://schemas.microsoft.com/office/powerpoint/2010/main" val="408047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5343469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Is It worth the Risks?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064609" y="3262184"/>
            <a:ext cx="5014783" cy="69197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Yes, if done correctly!</a:t>
            </a:r>
          </a:p>
          <a:p>
            <a:pPr>
              <a:lnSpc>
                <a:spcPct val="90000"/>
              </a:lnSpc>
              <a:defRPr/>
            </a:pPr>
            <a:endParaRPr lang="en-U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endParaRPr lang="en-U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52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5343469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33400" y="1595826"/>
            <a:ext cx="8077200" cy="361872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to Share</a:t>
            </a:r>
          </a:p>
          <a:p>
            <a:pPr>
              <a:lnSpc>
                <a:spcPct val="90000"/>
              </a:lnSpc>
              <a:defRPr/>
            </a:pPr>
            <a:endParaRPr lang="en-U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endParaRPr lang="en-U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93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5343469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All Information Is Equal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728916" y="1834869"/>
            <a:ext cx="5686168" cy="336721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all information is appropriate to share</a:t>
            </a:r>
          </a:p>
          <a:p>
            <a:pPr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information for different roles</a:t>
            </a:r>
          </a:p>
          <a:p>
            <a:pPr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It’s not all about financial information</a:t>
            </a:r>
          </a:p>
          <a:p>
            <a:pPr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Shared information should be </a:t>
            </a:r>
            <a:r>
              <a:rPr lang="en-US" alt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meaningful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 it tell a story?</a:t>
            </a:r>
          </a:p>
          <a:p>
            <a:pPr lvl="1"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it easy to measure?</a:t>
            </a:r>
          </a:p>
          <a:p>
            <a:pPr lvl="1"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it easy to understand?</a:t>
            </a:r>
          </a:p>
          <a:p>
            <a:pPr>
              <a:buClrTx/>
              <a:buFont typeface="Arial" panose="020B0604020202020204" pitchFamily="34" charset="0"/>
              <a:buChar char="•"/>
              <a:defRPr/>
            </a:pPr>
            <a:endParaRPr lang="en-US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3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5343469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All Information Is Equal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124333" y="2687596"/>
            <a:ext cx="4895335" cy="181026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Getting to engagement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Beware the “Information Tsunami”</a:t>
            </a:r>
          </a:p>
        </p:txBody>
      </p:sp>
    </p:spTree>
    <p:extLst>
      <p:ext uri="{BB962C8B-B14F-4D97-AF65-F5344CB8AC3E}">
        <p14:creationId xmlns:p14="http://schemas.microsoft.com/office/powerpoint/2010/main" val="321597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5343469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33400" y="1595826"/>
            <a:ext cx="8077200" cy="361872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to Share</a:t>
            </a:r>
          </a:p>
          <a:p>
            <a:pPr>
              <a:lnSpc>
                <a:spcPct val="90000"/>
              </a:lnSpc>
              <a:defRPr/>
            </a:pPr>
            <a:endParaRPr lang="en-U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endParaRPr lang="en-US" alt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10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5343469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to Share</a:t>
            </a:r>
            <a:endParaRPr lang="en-US" sz="2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39114" y="2218038"/>
            <a:ext cx="7265773" cy="239637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subjects, different cycles, different audiences </a:t>
            </a:r>
          </a:p>
          <a:p>
            <a:pPr>
              <a:buClrTx/>
              <a:buFont typeface="Arial" panose="020B0604020202020204" pitchFamily="34" charset="0"/>
              <a:buChar char="•"/>
              <a:defRPr/>
            </a:pPr>
            <a:endParaRPr lang="en-US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“Breaking News”</a:t>
            </a:r>
          </a:p>
          <a:p>
            <a:pPr>
              <a:buClrTx/>
              <a:buFont typeface="Arial" panose="020B0604020202020204" pitchFamily="34" charset="0"/>
              <a:buChar char="•"/>
              <a:defRPr/>
            </a:pPr>
            <a:endParaRPr lang="en-US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consistent!</a:t>
            </a:r>
            <a:endParaRPr lang="en-US" altLang="en-US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Arial" panose="020B0604020202020204" pitchFamily="34" charset="0"/>
              <a:buChar char="•"/>
              <a:defRPr/>
            </a:pPr>
            <a:endParaRPr lang="en-US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Arial" panose="020B0604020202020204" pitchFamily="34" charset="0"/>
              <a:buChar char="•"/>
              <a:defRPr/>
            </a:pPr>
            <a:endParaRPr lang="en-US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11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5343469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9462" y="2596896"/>
            <a:ext cx="2725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Share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79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5343469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Share</a:t>
            </a:r>
            <a:endParaRPr lang="en-US" sz="2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760838" y="1987380"/>
            <a:ext cx="5622324" cy="378322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 the stage 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explicit about trust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Educate the audience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a shared financial language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common touchstone metrics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 the boundaries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Expect they’ll be tested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endParaRPr lang="en-US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21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5343469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Share (Continued)</a:t>
            </a:r>
            <a:endParaRPr lang="en-US" sz="2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902941" y="1950312"/>
            <a:ext cx="5338119" cy="319010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should present?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Arias, duets, and backup singers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creative!</a:t>
            </a:r>
          </a:p>
          <a:p>
            <a:pPr lvl="1"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visual – use graphs &amp; charts. 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Keep it simple! 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Invite questions</a:t>
            </a:r>
          </a:p>
          <a:p>
            <a:pPr>
              <a:lnSpc>
                <a:spcPct val="90000"/>
              </a:lnSpc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Provoke thoughts</a:t>
            </a:r>
          </a:p>
        </p:txBody>
      </p:sp>
    </p:spTree>
    <p:extLst>
      <p:ext uri="{BB962C8B-B14F-4D97-AF65-F5344CB8AC3E}">
        <p14:creationId xmlns:p14="http://schemas.microsoft.com/office/powerpoint/2010/main" val="259957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5343469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39208" y="2596896"/>
            <a:ext cx="24655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72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5343469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0879" y="3105835"/>
            <a:ext cx="21072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16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6208445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30449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Sample:  Revenue Information</a:t>
            </a:r>
            <a:endParaRPr lang="en-US" sz="2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030977"/>
              </p:ext>
            </p:extLst>
          </p:nvPr>
        </p:nvGraphicFramePr>
        <p:xfrm>
          <a:off x="2693298" y="1564864"/>
          <a:ext cx="3650857" cy="1760962"/>
        </p:xfrm>
        <a:graphic>
          <a:graphicData uri="http://schemas.openxmlformats.org/drawingml/2006/table">
            <a:tbl>
              <a:tblPr/>
              <a:tblGrid>
                <a:gridCol w="2609974"/>
                <a:gridCol w="1040883"/>
              </a:tblGrid>
              <a:tr h="251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FY16 Full Year Budget - all sources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 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6M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YTD Revenue (all sources)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$2.5M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Revenue to be raised to meet goal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$3.5M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56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of Year Completed (4 months)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of Revenue Goal Achieved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of Revenue Goal Remaining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0628974"/>
              </p:ext>
            </p:extLst>
          </p:nvPr>
        </p:nvGraphicFramePr>
        <p:xfrm>
          <a:off x="939113" y="3449594"/>
          <a:ext cx="6934200" cy="25741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1950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5343469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Sample: Revenue Information #2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641582"/>
              </p:ext>
            </p:extLst>
          </p:nvPr>
        </p:nvGraphicFramePr>
        <p:xfrm>
          <a:off x="192145" y="2249905"/>
          <a:ext cx="875971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Worksheet" r:id="rId4" imgW="7667714" imgH="2400300" progId="Excel.Sheet.12">
                  <p:embed/>
                </p:oleObj>
              </mc:Choice>
              <mc:Fallback>
                <p:oleObj name="Worksheet" r:id="rId4" imgW="7667714" imgH="24003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2145" y="2249905"/>
                        <a:ext cx="8759710" cy="274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593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6121948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3503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Sample: </a:t>
            </a:r>
            <a:r>
              <a:rPr lang="en-US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 vs. Actual</a:t>
            </a:r>
            <a:endParaRPr lang="en-US" sz="2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0775426"/>
              </p:ext>
            </p:extLst>
          </p:nvPr>
        </p:nvGraphicFramePr>
        <p:xfrm>
          <a:off x="1143000" y="1177925"/>
          <a:ext cx="6864956" cy="430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Worksheet" r:id="rId5" imgW="9410605" imgH="5905595" progId="Excel.Sheet.12">
                  <p:embed/>
                </p:oleObj>
              </mc:Choice>
              <mc:Fallback>
                <p:oleObj name="Worksheet" r:id="rId5" imgW="9410605" imgH="590559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3000" y="1177925"/>
                        <a:ext cx="6864956" cy="4308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671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6097232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43951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Sample:  Budget vs. Actual (chart)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6122061"/>
              </p:ext>
            </p:extLst>
          </p:nvPr>
        </p:nvGraphicFramePr>
        <p:xfrm>
          <a:off x="1283043" y="1633618"/>
          <a:ext cx="67818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988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5343469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Sample:  Financial &amp; Non-Financial Metrics</a:t>
            </a:r>
            <a:endParaRPr lang="en-US" sz="2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297535"/>
              </p:ext>
            </p:extLst>
          </p:nvPr>
        </p:nvGraphicFramePr>
        <p:xfrm>
          <a:off x="457200" y="1905000"/>
          <a:ext cx="8229604" cy="3112101"/>
        </p:xfrm>
        <a:graphic>
          <a:graphicData uri="http://schemas.openxmlformats.org/drawingml/2006/table">
            <a:tbl>
              <a:tblPr/>
              <a:tblGrid>
                <a:gridCol w="2134453"/>
                <a:gridCol w="633711"/>
                <a:gridCol w="682680"/>
                <a:gridCol w="682680"/>
                <a:gridCol w="682680"/>
                <a:gridCol w="682680"/>
                <a:gridCol w="682680"/>
                <a:gridCol w="682680"/>
                <a:gridCol w="682680"/>
                <a:gridCol w="682680"/>
              </a:tblGrid>
              <a:tr h="18204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Year (2015)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of Paid Subscribers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22,000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22,100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22,500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23,000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23,002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24,500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25,600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28,000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Change in # of Subscribers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400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1,498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600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2,400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37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Subscription Revenue ($)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72,000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76,400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76,250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78,200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79,412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68,220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69,150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65,122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66,000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Change in Subscription Revenue ($)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4,400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(150)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1,950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1,212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(11,192)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930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(4,028)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878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Revenue/Subscriber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3.27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3.46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3.39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3.40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3.45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2.78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2.77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2.54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2.36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 Year (2014)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of Paid Subscribers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18,200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18,382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18,652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19,001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19,650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19,682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19,800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20,368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20,850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Change in # of Subscribers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182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270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349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649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32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118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568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482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37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Subscription Revenue ($)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70,000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71,400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72,828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74,285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75,770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77,286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78,831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80,408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82,016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Change in Subscription Revenue ($)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1,400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1,428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1,457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1,486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1,515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1,546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1,577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1,608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37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0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Revenue/Subscriber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3.85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3.88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3.90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3.91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3.86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3.93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3.98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3.95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3.93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86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5343469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Sample:  Financial &amp; Non-Financial Metrics (chart)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5833915"/>
              </p:ext>
            </p:extLst>
          </p:nvPr>
        </p:nvGraphicFramePr>
        <p:xfrm>
          <a:off x="1335881" y="1821656"/>
          <a:ext cx="6472238" cy="3214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1581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5751242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Sample:  Gala Expenses by Year</a:t>
            </a:r>
            <a:endParaRPr lang="en-US" sz="2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567522"/>
              </p:ext>
            </p:extLst>
          </p:nvPr>
        </p:nvGraphicFramePr>
        <p:xfrm>
          <a:off x="240699" y="1841157"/>
          <a:ext cx="8662601" cy="3225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7118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601073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Sample:  Gala Donations by Year</a:t>
            </a:r>
            <a:endParaRPr lang="en-US" sz="2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8184565"/>
              </p:ext>
            </p:extLst>
          </p:nvPr>
        </p:nvGraphicFramePr>
        <p:xfrm>
          <a:off x="932935" y="1768820"/>
          <a:ext cx="7278130" cy="3890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5668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6146660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Sample: Employee Costs</a:t>
            </a:r>
            <a:endParaRPr lang="en-US" sz="2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4654755"/>
              </p:ext>
            </p:extLst>
          </p:nvPr>
        </p:nvGraphicFramePr>
        <p:xfrm>
          <a:off x="1173891" y="1773194"/>
          <a:ext cx="6709719" cy="3910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18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5343469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Overview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16182" y="1915375"/>
            <a:ext cx="591163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Sharing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Information: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share financial information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to share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to share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share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</a:t>
            </a:r>
          </a:p>
        </p:txBody>
      </p:sp>
    </p:spTree>
    <p:extLst>
      <p:ext uri="{BB962C8B-B14F-4D97-AF65-F5344CB8AC3E}">
        <p14:creationId xmlns:p14="http://schemas.microsoft.com/office/powerpoint/2010/main" val="56093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6121948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 of Shareable Information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706336" y="1785555"/>
            <a:ext cx="5731329" cy="391091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YTD Revenue (may separate by type) vs. 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Budget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Forecast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 year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Donor Information: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# of donors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# of new donors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gift/donor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75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5343469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 of Shareable (continued)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785553"/>
            <a:ext cx="8229600" cy="321893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Event performance: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Revenue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 of attendees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 proceeds (funds left over after running the event that revert back to the Organization – consider using the shared currency.  “The gala resulted in 25 scholarships!”</a:t>
            </a:r>
          </a:p>
        </p:txBody>
      </p:sp>
    </p:spTree>
    <p:extLst>
      <p:ext uri="{BB962C8B-B14F-4D97-AF65-F5344CB8AC3E}">
        <p14:creationId xmlns:p14="http://schemas.microsoft.com/office/powerpoint/2010/main" val="220992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6060164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69814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 of Shareable (continued)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526058"/>
            <a:ext cx="8229600" cy="453072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 Metrics: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 served YTD vs. prior periods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 of hotline calls fielded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 of students supported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 of locations supported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Growth in employees vs. growth in population served (efficiency of support)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Growth in fundraising employees vs. growth in donations (efficiency of fundraising efforts)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28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815" y="6060112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08028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 &amp; Answers</a:t>
            </a:r>
            <a:endParaRPr lang="en-US" sz="2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373658"/>
            <a:ext cx="8229600" cy="449580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Karen Hegarty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Senior Consultant, Financial Consulting Practice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khegarty@insourceservices.com</a:t>
            </a:r>
            <a:endParaRPr lang="en-US" altLang="en-US" sz="24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Steve Gallucci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Senior Consultant, Financial Consulting Practice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sgallucci@insourceservices.com</a:t>
            </a:r>
            <a:endParaRPr lang="en-US" altLang="en-US" sz="24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Insource Services, Inc.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148 Linden St.  Wellesley, MA 02482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781-235-1490</a:t>
            </a:r>
          </a:p>
          <a:p>
            <a:pPr algn="ctr">
              <a:buFont typeface="Wingdings" panose="05000000000000000000" pitchFamily="2" charset="2"/>
              <a:buNone/>
            </a:pPr>
            <a:endParaRPr lang="en-US" altLang="en-US" sz="24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33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5343469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6184" y="2596896"/>
            <a:ext cx="6671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Share Financial Information?</a:t>
            </a:r>
          </a:p>
        </p:txBody>
      </p:sp>
    </p:spTree>
    <p:extLst>
      <p:ext uri="{BB962C8B-B14F-4D97-AF65-F5344CB8AC3E}">
        <p14:creationId xmlns:p14="http://schemas.microsoft.com/office/powerpoint/2010/main" val="401238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5343469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Share?</a:t>
            </a:r>
            <a:endParaRPr lang="en-US" sz="2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39452" y="2340322"/>
            <a:ext cx="726509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Motivate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team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Build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 engagement &amp; loyalty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Aid problem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solving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abilities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Enable succession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</a:p>
        </p:txBody>
      </p:sp>
    </p:spTree>
    <p:extLst>
      <p:ext uri="{BB962C8B-B14F-4D97-AF65-F5344CB8AC3E}">
        <p14:creationId xmlns:p14="http://schemas.microsoft.com/office/powerpoint/2010/main" val="227244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5343469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Motivate Your Team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3000" y="1950984"/>
            <a:ext cx="6858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motivates employees?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Compensation &amp; benefits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Status/Position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do employees work for nonprofits?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Connection to the mission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part of the solution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motivations present a unique opportunity</a:t>
            </a:r>
          </a:p>
        </p:txBody>
      </p:sp>
    </p:spTree>
    <p:extLst>
      <p:ext uri="{BB962C8B-B14F-4D97-AF65-F5344CB8AC3E}">
        <p14:creationId xmlns:p14="http://schemas.microsoft.com/office/powerpoint/2010/main" val="123762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5343469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 </a:t>
            </a:r>
            <a:r>
              <a:rPr lang="en-US" sz="27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Employee Engagement &amp; Loyalty</a:t>
            </a:r>
          </a:p>
        </p:txBody>
      </p:sp>
      <p:sp>
        <p:nvSpPr>
          <p:cNvPr id="4" name="Rectangle 3"/>
          <p:cNvSpPr/>
          <p:nvPr/>
        </p:nvSpPr>
        <p:spPr>
          <a:xfrm>
            <a:off x="1902941" y="2186286"/>
            <a:ext cx="5795318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Builds comradery &amp; creates 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stakeholders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Creates 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ambassadors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Creates shared 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Reduces turnover</a:t>
            </a:r>
          </a:p>
        </p:txBody>
      </p:sp>
    </p:spTree>
    <p:extLst>
      <p:ext uri="{BB962C8B-B14F-4D97-AF65-F5344CB8AC3E}">
        <p14:creationId xmlns:p14="http://schemas.microsoft.com/office/powerpoint/2010/main" val="157984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5343469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Aid Problem Solving Abilities</a:t>
            </a:r>
            <a:endParaRPr lang="en-US" sz="2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2201218"/>
            <a:ext cx="4572000" cy="201593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heads are better than 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Varying perspectives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Culture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shared celebration</a:t>
            </a:r>
          </a:p>
        </p:txBody>
      </p:sp>
    </p:spTree>
    <p:extLst>
      <p:ext uri="{BB962C8B-B14F-4D97-AF65-F5344CB8AC3E}">
        <p14:creationId xmlns:p14="http://schemas.microsoft.com/office/powerpoint/2010/main" val="359637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29" y="5343469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Succession Planning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2248930" y="2361856"/>
            <a:ext cx="4633784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Informed &amp; engaged 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</a:t>
            </a:r>
          </a:p>
          <a:p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 steep learning curve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Leverage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comradery</a:t>
            </a:r>
          </a:p>
        </p:txBody>
      </p:sp>
    </p:spTree>
    <p:extLst>
      <p:ext uri="{BB962C8B-B14F-4D97-AF65-F5344CB8AC3E}">
        <p14:creationId xmlns:p14="http://schemas.microsoft.com/office/powerpoint/2010/main" val="309176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3743</TotalTime>
  <Words>890</Words>
  <Application>Microsoft Office PowerPoint</Application>
  <PresentationFormat>On-screen Show (4:3)</PresentationFormat>
  <Paragraphs>303</Paragraphs>
  <Slides>33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Microsoft Excel Worksheet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Insource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Ethos History Timeline</dc:title>
  <dc:creator>Jessica Farina</dc:creator>
  <cp:lastModifiedBy>Steve Gallucci</cp:lastModifiedBy>
  <cp:revision>224</cp:revision>
  <cp:lastPrinted>2014-09-22T20:11:59Z</cp:lastPrinted>
  <dcterms:created xsi:type="dcterms:W3CDTF">2014-05-14T18:30:45Z</dcterms:created>
  <dcterms:modified xsi:type="dcterms:W3CDTF">2015-10-19T20:23:57Z</dcterms:modified>
</cp:coreProperties>
</file>