
<file path=[Content_Types].xml><?xml version="1.0" encoding="utf-8"?>
<Types xmlns="http://schemas.openxmlformats.org/package/2006/content-types"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5.xml" ContentType="application/vnd.openxmlformats-officedocument.presentationml.tags+xml"/>
  <Override PartName="/ppt/slideLayouts/slideLayout1.xml" ContentType="application/vnd.openxmlformats-officedocument.presentationml.slideLayout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2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tags/tag15.xml" ContentType="application/vnd.openxmlformats-officedocument.presentationml.tags+xml"/>
  <Override PartName="/ppt/tags/tag14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tags/tag17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slides/slide10.xml" ContentType="application/vnd.openxmlformats-officedocument.presentationml.slide+xml"/>
  <Override PartName="/ppt/tags/tag20.xml" ContentType="application/vnd.openxmlformats-officedocument.presentationml.tags+xml"/>
  <Override PartName="/ppt/tags/tag19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slides/slide11.xml" ContentType="application/vnd.openxmlformats-officedocument.presentationml.slide+xml"/>
  <Override PartName="/ppt/tags/tag22.xml" ContentType="application/vnd.openxmlformats-officedocument.presentationml.tags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8.xml" ContentType="application/vnd.openxmlformats-officedocument.presentationml.notesSlide+xml"/>
  <Override PartName="/ppt/tags/tag23.xml" ContentType="application/vnd.openxmlformats-officedocument.presentationml.tags+xml"/>
  <Override PartName="/ppt/slides/slide13.xml" ContentType="application/vnd.openxmlformats-officedocument.presentationml.slide+xml"/>
  <Override PartName="/ppt/notesSlides/notesSlide9.xml" ContentType="application/vnd.openxmlformats-officedocument.presentationml.notesSlide+xml"/>
  <Override PartName="/ppt/tags/tag24.xml" ContentType="application/vnd.openxmlformats-officedocument.presentationml.tags+xml"/>
  <Override PartName="/ppt/slides/slide1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1.xml" ContentType="application/vnd.openxmlformats-officedocument.presentationml.notesSlide+xml"/>
  <Override PartName="/ppt/tags/tag25.xml" ContentType="application/vnd.openxmlformats-officedocument.presentationml.tags+xml"/>
  <Override PartName="/ppt/slides/slide16.xml" ContentType="application/vnd.openxmlformats-officedocument.presentationml.slide+xml"/>
  <Override PartName="/ppt/notesSlides/notesSlide12.xml" ContentType="application/vnd.openxmlformats-officedocument.presentationml.notesSlide+xml"/>
  <Override PartName="/ppt/tags/tag26.xml" ContentType="application/vnd.openxmlformats-officedocument.presentationml.tags+xml"/>
  <Override PartName="/ppt/slides/slide17.xml" ContentType="application/vnd.openxmlformats-officedocument.presentationml.slide+xml"/>
  <Override PartName="/ppt/notesSlides/notesSlide13.xml" ContentType="application/vnd.openxmlformats-officedocument.presentationml.notesSlide+xml"/>
  <Override PartName="/ppt/tags/tag27.xml" ContentType="application/vnd.openxmlformats-officedocument.presentationml.tags+xml"/>
  <Override PartName="/ppt/slides/slide18.xml" ContentType="application/vnd.openxmlformats-officedocument.presentationml.slide+xml"/>
  <Override PartName="/ppt/notesSlides/notesSlide14.xml" ContentType="application/vnd.openxmlformats-officedocument.presentationml.notesSlide+xml"/>
  <Override PartName="/ppt/tags/tag28.xml" ContentType="application/vnd.openxmlformats-officedocument.presentationml.tags+xml"/>
  <Override PartName="/ppt/slides/slide19.xml" ContentType="application/vnd.openxmlformats-officedocument.presentationml.slide+xml"/>
  <Override PartName="/ppt/tags/tag30.xml" ContentType="application/vnd.openxmlformats-officedocument.presentationml.tags+xml"/>
  <Override PartName="/ppt/tags/tag29.xml" ContentType="application/vnd.openxmlformats-officedocument.presentationml.tags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tags/tag31.xml" ContentType="application/vnd.openxmlformats-officedocument.presentationml.tags+xml"/>
  <Override PartName="/ppt/slides/slide21.xml" ContentType="application/vnd.openxmlformats-officedocument.presentationml.slide+xml"/>
  <Override PartName="/ppt/tags/tag32.xml" ContentType="application/vnd.openxmlformats-officedocument.presentationml.tags+xml"/>
  <Override PartName="/ppt/slides/slide22.xml" ContentType="application/vnd.openxmlformats-officedocument.presentationml.slide+xml"/>
  <Override PartName="/ppt/tags/tag35.xml" ContentType="application/vnd.openxmlformats-officedocument.presentationml.tags+xml"/>
  <Override PartName="/ppt/tags/tag34.xml" ContentType="application/vnd.openxmlformats-officedocument.presentationml.tags+xml"/>
  <Override PartName="/ppt/tags/tag33.xml" ContentType="application/vnd.openxmlformats-officedocument.presentationml.tags+xml"/>
  <Override PartName="/ppt/notesSlides/notesSlide16.xml" ContentType="application/vnd.openxmlformats-officedocument.presentationml.notesSlide+xml"/>
  <Override PartName="/ppt/slides/slide23.xml" ContentType="application/vnd.openxmlformats-officedocument.presentationml.slide+xml"/>
  <Override PartName="/ppt/tags/tag38.xml" ContentType="application/vnd.openxmlformats-officedocument.presentationml.tags+xml"/>
  <Override PartName="/ppt/tags/tag37.xml" ContentType="application/vnd.openxmlformats-officedocument.presentationml.tags+xml"/>
  <Override PartName="/ppt/tags/tag36.xml" ContentType="application/vnd.openxmlformats-officedocument.presentationml.tags+xml"/>
  <Override PartName="/ppt/notesSlides/notesSlide17.xml" ContentType="application/vnd.openxmlformats-officedocument.presentationml.notesSlide+xml"/>
  <Override PartName="/ppt/slides/slide24.xml" ContentType="application/vnd.openxmlformats-officedocument.presentationml.slide+xml"/>
  <Override PartName="/ppt/tags/tag41.xml" ContentType="application/vnd.openxmlformats-officedocument.presentationml.tags+xml"/>
  <Override PartName="/ppt/tags/tag40.xml" ContentType="application/vnd.openxmlformats-officedocument.presentationml.tags+xml"/>
  <Override PartName="/ppt/tags/tag39.xml" ContentType="application/vnd.openxmlformats-officedocument.presentationml.tags+xml"/>
  <Override PartName="/ppt/notesSlides/notesSlide18.xml" ContentType="application/vnd.openxmlformats-officedocument.presentationml.notesSlide+xml"/>
  <Override PartName="/ppt/slides/slide25.xml" ContentType="application/vnd.openxmlformats-officedocument.presentationml.slide+xml"/>
  <Override PartName="/ppt/tags/tag42.xml" ContentType="application/vnd.openxmlformats-officedocument.presentationml.tags+xml"/>
  <Override PartName="/ppt/slides/slide26.xml" ContentType="application/vnd.openxmlformats-officedocument.presentationml.slide+xml"/>
  <Override PartName="/ppt/tags/tag43.xml" ContentType="application/vnd.openxmlformats-officedocument.presentationml.tags+xml"/>
  <Override PartName="/ppt/slides/slide27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ustom.xml" ContentType="application/vnd.openxmlformats-officedocument.custom-properties+xml"/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</Types>
</file>

<file path=_rels/.rels>&#65279;<?xml version="1.0" encoding="UTF-8" standalone="yes"?>
<Relationships xmlns="http://schemas.openxmlformats.org/package/2006/relationships">
  <Relationship Id="rId3" Type="http://schemas.openxmlformats.org/officeDocument/2006/relationships/extended-properties" Target="docProps/app.xml" />
  <Relationship Id="rId2" Type="http://schemas.openxmlformats.org/package/2006/relationships/metadata/core-properties" Target="docProps/core.xml" />
  <Relationship Id="rId1" Type="http://schemas.openxmlformats.org/officeDocument/2006/relationships/officeDocument" Target="ppt/presentation.xml" />
  <Relationship Id="rId4" Type="http://schemas.openxmlformats.org/officeDocument/2006/relationships/custom-properties" Target="docProps/custom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3"/>
  </p:sldMasterIdLst>
  <p:notesMasterIdLst>
    <p:notesMasterId r:id="rId31"/>
  </p:notesMasterIdLst>
  <p:handoutMasterIdLst>
    <p:handoutMasterId r:id="rId32"/>
  </p:handoutMasterIdLst>
  <p:sldIdLst>
    <p:sldId id="256" r:id="rId4"/>
    <p:sldId id="257" r:id="rId5"/>
    <p:sldId id="272" r:id="rId6"/>
    <p:sldId id="289" r:id="rId7"/>
    <p:sldId id="283" r:id="rId8"/>
    <p:sldId id="269" r:id="rId9"/>
    <p:sldId id="265" r:id="rId10"/>
    <p:sldId id="275" r:id="rId11"/>
    <p:sldId id="306" r:id="rId12"/>
    <p:sldId id="278" r:id="rId13"/>
    <p:sldId id="271" r:id="rId14"/>
    <p:sldId id="296" r:id="rId15"/>
    <p:sldId id="292" r:id="rId16"/>
    <p:sldId id="304" r:id="rId17"/>
    <p:sldId id="308" r:id="rId18"/>
    <p:sldId id="309" r:id="rId19"/>
    <p:sldId id="302" r:id="rId20"/>
    <p:sldId id="295" r:id="rId21"/>
    <p:sldId id="260" r:id="rId22"/>
    <p:sldId id="274" r:id="rId23"/>
    <p:sldId id="287" r:id="rId24"/>
    <p:sldId id="281" r:id="rId25"/>
    <p:sldId id="282" r:id="rId26"/>
    <p:sldId id="288" r:id="rId27"/>
    <p:sldId id="303" r:id="rId28"/>
    <p:sldId id="310" r:id="rId29"/>
    <p:sldId id="305" r:id="rId30"/>
  </p:sldIdLst>
  <p:sldSz cx="9729788" cy="7443788"/>
  <p:notesSz cx="7026275" cy="9312275"/>
  <p:custDataLst>
    <p:tags r:id="rId33"/>
  </p:custDataLst>
  <p:defaultTextStyle>
    <a:defPPr>
      <a:defRPr lang="en-US"/>
    </a:defPPr>
    <a:lvl1pPr marL="0" algn="l" defTabSz="981334" rtl="0" eaLnBrk="1" latinLnBrk="0" hangingPunct="1">
      <a:defRPr lang="en-CA" sz="1900" kern="1200">
        <a:solidFill>
          <a:schemeClr val="tx1"/>
        </a:solidFill>
        <a:latin typeface="+mn-lt"/>
        <a:ea typeface="+mn-ea"/>
        <a:cs typeface="+mn-cs"/>
      </a:defRPr>
    </a:lvl1pPr>
    <a:lvl2pPr marL="490667" algn="l" defTabSz="9813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81334" algn="l" defTabSz="9813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72001" algn="l" defTabSz="9813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62668" algn="l" defTabSz="9813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53335" algn="l" defTabSz="9813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44002" algn="l" defTabSz="9813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34669" algn="l" defTabSz="9813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25336" algn="l" defTabSz="9813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4AC"/>
    <a:srgbClr val="0860A8"/>
    <a:srgbClr val="00A9E0"/>
    <a:srgbClr val="00437A"/>
    <a:srgbClr val="FCD64D"/>
    <a:srgbClr val="17305D"/>
    <a:srgbClr val="99CCFF"/>
    <a:srgbClr val="366858"/>
    <a:srgbClr val="666666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97" autoAdjust="0"/>
    <p:restoredTop sz="90791" autoAdjust="0"/>
  </p:normalViewPr>
  <p:slideViewPr>
    <p:cSldViewPr snapToGrid="0">
      <p:cViewPr>
        <p:scale>
          <a:sx n="70" d="100"/>
          <a:sy n="70" d="100"/>
        </p:scale>
        <p:origin x="-1200" y="-258"/>
      </p:cViewPr>
      <p:guideLst>
        <p:guide orient="horz" pos="1213"/>
        <p:guide pos="682"/>
      </p:guideLst>
    </p:cSldViewPr>
  </p:slideViewPr>
  <p:outlineViewPr>
    <p:cViewPr>
      <p:scale>
        <a:sx n="33" d="100"/>
        <a:sy n="33" d="100"/>
      </p:scale>
      <p:origin x="0" y="6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-3276" y="-126"/>
      </p:cViewPr>
      <p:guideLst>
        <p:guide orient="horz" pos="2933"/>
        <p:guide pos="2213"/>
      </p:guideLst>
    </p:cSldViewPr>
  </p:notesViewPr>
  <p:gridSpacing cx="76200" cy="76200"/>
</p:viewPr>
</file>

<file path=ppt/_rels/presentation.xml.rels>&#65279;<?xml version="1.0" encoding="UTF-8" standalone="yes"?>
<Relationships xmlns="http://schemas.openxmlformats.org/package/2006/relationships">
  <Relationship Id="rId4" Type="http://schemas.openxmlformats.org/officeDocument/2006/relationships/slide" Target="slides/slide1.xml" />
  <Relationship Id="rId5" Type="http://schemas.openxmlformats.org/officeDocument/2006/relationships/slide" Target="slides/slide2.xml" />
  <Relationship Id="rId6" Type="http://schemas.openxmlformats.org/officeDocument/2006/relationships/slide" Target="slides/slide3.xml" />
  <Relationship Id="rId7" Type="http://schemas.openxmlformats.org/officeDocument/2006/relationships/slide" Target="slides/slide4.xml" />
  <Relationship Id="rId8" Type="http://schemas.openxmlformats.org/officeDocument/2006/relationships/slide" Target="slides/slide5.xml" />
  <Relationship Id="rId9" Type="http://schemas.openxmlformats.org/officeDocument/2006/relationships/slide" Target="slides/slide6.xml" />
  <Relationship Id="rId10" Type="http://schemas.openxmlformats.org/officeDocument/2006/relationships/slide" Target="slides/slide7.xml" />
  <Relationship Id="rId11" Type="http://schemas.openxmlformats.org/officeDocument/2006/relationships/slide" Target="slides/slide8.xml" />
  <Relationship Id="rId12" Type="http://schemas.openxmlformats.org/officeDocument/2006/relationships/slide" Target="slides/slide9.xml" />
  <Relationship Id="rId13" Type="http://schemas.openxmlformats.org/officeDocument/2006/relationships/slide" Target="slides/slide10.xml" />
  <Relationship Id="rId14" Type="http://schemas.openxmlformats.org/officeDocument/2006/relationships/slide" Target="slides/slide11.xml" />
  <Relationship Id="rId15" Type="http://schemas.openxmlformats.org/officeDocument/2006/relationships/slide" Target="slides/slide12.xml" />
  <Relationship Id="rId16" Type="http://schemas.openxmlformats.org/officeDocument/2006/relationships/slide" Target="slides/slide13.xml" />
  <Relationship Id="rId17" Type="http://schemas.openxmlformats.org/officeDocument/2006/relationships/slide" Target="slides/slide14.xml" />
  <Relationship Id="rId18" Type="http://schemas.openxmlformats.org/officeDocument/2006/relationships/slide" Target="slides/slide15.xml" />
  <Relationship Id="rId19" Type="http://schemas.openxmlformats.org/officeDocument/2006/relationships/slide" Target="slides/slide16.xml" />
  <Relationship Id="rId20" Type="http://schemas.openxmlformats.org/officeDocument/2006/relationships/slide" Target="slides/slide17.xml" />
  <Relationship Id="rId21" Type="http://schemas.openxmlformats.org/officeDocument/2006/relationships/slide" Target="slides/slide18.xml" />
  <Relationship Id="rId22" Type="http://schemas.openxmlformats.org/officeDocument/2006/relationships/slide" Target="slides/slide19.xml" />
  <Relationship Id="rId23" Type="http://schemas.openxmlformats.org/officeDocument/2006/relationships/slide" Target="slides/slide20.xml" />
  <Relationship Id="rId24" Type="http://schemas.openxmlformats.org/officeDocument/2006/relationships/slide" Target="slides/slide21.xml" />
  <Relationship Id="rId25" Type="http://schemas.openxmlformats.org/officeDocument/2006/relationships/slide" Target="slides/slide22.xml" />
  <Relationship Id="rId26" Type="http://schemas.openxmlformats.org/officeDocument/2006/relationships/slide" Target="slides/slide23.xml" />
  <Relationship Id="rId27" Type="http://schemas.openxmlformats.org/officeDocument/2006/relationships/slide" Target="slides/slide24.xml" />
  <Relationship Id="rId28" Type="http://schemas.openxmlformats.org/officeDocument/2006/relationships/slide" Target="slides/slide25.xml" />
  <Relationship Id="rId29" Type="http://schemas.openxmlformats.org/officeDocument/2006/relationships/slide" Target="slides/slide26.xml" />
  <Relationship Id="rId30" Type="http://schemas.openxmlformats.org/officeDocument/2006/relationships/slide" Target="slides/slide27.xml" />
  <Relationship Id="rId3" Type="http://schemas.openxmlformats.org/officeDocument/2006/relationships/slideMaster" Target="slideMasters/slideMaster1.xml" />
  <Relationship Id="rId34" Type="http://schemas.openxmlformats.org/officeDocument/2006/relationships/presProps" Target="presProps.xml" />
  <Relationship Id="rId33" Type="http://schemas.openxmlformats.org/officeDocument/2006/relationships/tags" Target="tags/tag1.xml" />
  <Relationship Id="rId2" Type="http://schemas.openxmlformats.org/officeDocument/2006/relationships/customXml" Target="../customXml/item2.xml" />
  <Relationship Id="rId1" Type="http://schemas.openxmlformats.org/officeDocument/2006/relationships/customXml" Target="../customXml/item1.xml" />
  <Relationship Id="rId32" Type="http://schemas.openxmlformats.org/officeDocument/2006/relationships/handoutMaster" Target="handoutMasters/handoutMaster1.xml" />
  <Relationship Id="rId37" Type="http://schemas.openxmlformats.org/officeDocument/2006/relationships/tableStyles" Target="tableStyles.xml" />
  <Relationship Id="rId36" Type="http://schemas.openxmlformats.org/officeDocument/2006/relationships/theme" Target="theme/theme1.xml" />
  <Relationship Id="rId31" Type="http://schemas.openxmlformats.org/officeDocument/2006/relationships/notesMaster" Target="notesMasters/notesMaster1.xml" />
  <Relationship Id="rId35" Type="http://schemas.openxmlformats.org/officeDocument/2006/relationships/viewProps" Target="viewProps.xml" />
</Relationships>
</file>

<file path=ppt/drawings/_rels/vmlDrawing1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2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3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4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5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handoutMasters/_rels/handout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3.xml" />
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80337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9088374C-FBE6-4B8B-93A6-5FAFFFD20233}" type="datetimeFigureOut">
              <a:rPr lang="en-US" smtClean="0"/>
              <a:pPr/>
              <a:t>10/24/2014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4506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80337" y="8844506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C0708A86-4735-4E3C-A53A-ACD9DD50FEDE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89731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2.xml" />
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9563" y="211138"/>
            <a:ext cx="6407150" cy="490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1604" y="5276957"/>
            <a:ext cx="6696040" cy="3836658"/>
          </a:xfrm>
          <a:prstGeom prst="rect">
            <a:avLst/>
          </a:prstGeom>
        </p:spPr>
        <p:txBody>
          <a:bodyPr vert="horz" lIns="93360" tIns="46680" rIns="93360" bIns="4668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284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.xml" />
  <Relationship Id="rId1" Type="http://schemas.openxmlformats.org/officeDocument/2006/relationships/notesMaster" Target="../notesMasters/notesMaster1.xml" />
</Relationships>
</file>

<file path=ppt/notesSlides/_rels/notesSlide10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4.xml" />
  <Relationship Id="rId1" Type="http://schemas.openxmlformats.org/officeDocument/2006/relationships/notesMaster" Target="../notesMasters/notesMaster1.xml" />
</Relationships>
</file>

<file path=ppt/notesSlides/_rels/notesSlide1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5.xml" />
  <Relationship Id="rId1" Type="http://schemas.openxmlformats.org/officeDocument/2006/relationships/notesMaster" Target="../notesMasters/notesMaster1.xml" />
</Relationships>
</file>

<file path=ppt/notesSlides/_rels/notesSlide12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6.xml" />
  <Relationship Id="rId1" Type="http://schemas.openxmlformats.org/officeDocument/2006/relationships/notesMaster" Target="../notesMasters/notesMaster1.xml" />
</Relationships>
</file>

<file path=ppt/notesSlides/_rels/notesSlide13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7.xml" />
  <Relationship Id="rId1" Type="http://schemas.openxmlformats.org/officeDocument/2006/relationships/notesMaster" Target="../notesMasters/notesMaster1.xml" />
</Relationships>
</file>

<file path=ppt/notesSlides/_rels/notesSlide14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8.xml" />
  <Relationship Id="rId1" Type="http://schemas.openxmlformats.org/officeDocument/2006/relationships/notesMaster" Target="../notesMasters/notesMaster1.xml" />
</Relationships>
</file>

<file path=ppt/notesSlides/_rels/notesSlide15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9.xml" />
  <Relationship Id="rId1" Type="http://schemas.openxmlformats.org/officeDocument/2006/relationships/notesMaster" Target="../notesMasters/notesMaster1.xml" />
</Relationships>
</file>

<file path=ppt/notesSlides/_rels/notesSlide16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2.xml" />
  <Relationship Id="rId1" Type="http://schemas.openxmlformats.org/officeDocument/2006/relationships/notesMaster" Target="../notesMasters/notesMaster1.xml" />
</Relationships>
</file>

<file path=ppt/notesSlides/_rels/notesSlide17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3.xml" />
  <Relationship Id="rId1" Type="http://schemas.openxmlformats.org/officeDocument/2006/relationships/notesMaster" Target="../notesMasters/notesMaster1.xml" />
</Relationships>
</file>

<file path=ppt/notesSlides/_rels/notesSlide18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4.xml" />
  <Relationship Id="rId1" Type="http://schemas.openxmlformats.org/officeDocument/2006/relationships/notesMaster" Target="../notesMasters/notesMaster1.xml" />
</Relationships>
</file>

<file path=ppt/notesSlides/_rels/notesSlide19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7.xml" />
  <Relationship Id="rId1" Type="http://schemas.openxmlformats.org/officeDocument/2006/relationships/notesMaster" Target="../notesMasters/notesMaster1.xml" />
</Relationships>
</file>

<file path=ppt/notesSlides/_rels/notesSlide2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5.xml" />
  <Relationship Id="rId1" Type="http://schemas.openxmlformats.org/officeDocument/2006/relationships/notesMaster" Target="../notesMasters/notesMaster1.xml" />
</Relationships>
</file>

<file path=ppt/notesSlides/_rels/notesSlide3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7.xml" />
  <Relationship Id="rId1" Type="http://schemas.openxmlformats.org/officeDocument/2006/relationships/notesMaster" Target="../notesMasters/notesMaster1.xml" />
</Relationships>
</file>

<file path=ppt/notesSlides/_rels/notesSlide4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8.xml" />
  <Relationship Id="rId1" Type="http://schemas.openxmlformats.org/officeDocument/2006/relationships/notesMaster" Target="../notesMasters/notesMaster1.xml" />
</Relationships>
</file>

<file path=ppt/notesSlides/_rels/notesSlide5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9.xml" />
  <Relationship Id="rId1" Type="http://schemas.openxmlformats.org/officeDocument/2006/relationships/notesMaster" Target="../notesMasters/notesMaster1.xml" />
</Relationships>
</file>

<file path=ppt/notesSlides/_rels/notesSlide6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0.xml" />
  <Relationship Id="rId1" Type="http://schemas.openxmlformats.org/officeDocument/2006/relationships/notesMaster" Target="../notesMasters/notesMaster1.xml" />
</Relationships>
</file>

<file path=ppt/notesSlides/_rels/notesSlide7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1.xml" />
  <Relationship Id="rId1" Type="http://schemas.openxmlformats.org/officeDocument/2006/relationships/notesMaster" Target="../notesMasters/notesMaster1.xml" />
</Relationships>
</file>

<file path=ppt/notesSlides/_rels/notesSlide8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2.xml" />
  <Relationship Id="rId1" Type="http://schemas.openxmlformats.org/officeDocument/2006/relationships/notesMaster" Target="../notesMasters/notesMaster1.xml" />
</Relationships>
</file>

<file path=ppt/notesSlides/_rels/notesSlide9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3.xml" />
  <Relationship Id="rId1" Type="http://schemas.openxmlformats.org/officeDocument/2006/relationships/notesMaster" Target="../notesMasters/notesMaster1.xml" />
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136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464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95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27429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9157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91851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9563" y="211138"/>
            <a:ext cx="6407150" cy="4900612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35100" y="427038"/>
            <a:ext cx="9904413" cy="7577137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651" y="8008341"/>
            <a:ext cx="6722106" cy="1151414"/>
          </a:xfrm>
          <a:noFill/>
        </p:spPr>
        <p:txBody>
          <a:bodyPr/>
          <a:lstStyle/>
          <a:p>
            <a:endParaRPr lang="pt-BR" alt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00175" y="436563"/>
            <a:ext cx="9977438" cy="763270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00175" y="436563"/>
            <a:ext cx="9977438" cy="763270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9563" y="211138"/>
            <a:ext cx="6407150" cy="4900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794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698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9563" y="211138"/>
            <a:ext cx="6407150" cy="4900612"/>
          </a:xfrm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7441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9563" y="211138"/>
            <a:ext cx="6407150" cy="4900612"/>
          </a:xfrm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872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43550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782687817"/>
      </p:ext>
    </p:extLst>
  </p:cSld>
  <p:clrMapOvr>
    <a:masterClrMapping/>
  </p:clrMapOvr>
</p:notes>
</file>

<file path=ppt/slideLayouts/_rels/slideLayout1.xml.rels>&#65279;<?xml version="1.0" encoding="UTF-8" standalone="yes"?>
<Relationships xmlns="http://schemas.openxmlformats.org/package/2006/relationships">
  <Relationship Id="rId3" Type="http://schemas.openxmlformats.org/officeDocument/2006/relationships/slideMaster" Target="../slideMasters/slideMaster1.xml" />
  <Relationship Id="rId7" Type="http://schemas.openxmlformats.org/officeDocument/2006/relationships/image" Target="../media/image3.png" />
  <Relationship Id="rId2" Type="http://schemas.openxmlformats.org/officeDocument/2006/relationships/tags" Target="../tags/tag3.xml" />
  <Relationship Id="rId1" Type="http://schemas.openxmlformats.org/officeDocument/2006/relationships/vmlDrawing" Target="../drawings/vmlDrawing2.vml" />
  <Relationship Id="rId6" Type="http://schemas.openxmlformats.org/officeDocument/2006/relationships/image" Target="../media/image2.png" />
  <Relationship Id="rId5" Type="http://schemas.openxmlformats.org/officeDocument/2006/relationships/image" Target="../media/image1.emf" />
  <Relationship Id="rId4" Type="http://schemas.openxmlformats.org/officeDocument/2006/relationships/oleObject" Target="../embeddings/oleObject2.bin" />
</Relationships>
</file>

<file path=ppt/slideLayouts/_rels/slideLayout2.xml.rels>&#65279;<?xml version="1.0" encoding="UTF-8" standalone="yes"?>
<Relationships xmlns="http://schemas.openxmlformats.org/package/2006/relationships">
  <Relationship Id="rId3" Type="http://schemas.openxmlformats.org/officeDocument/2006/relationships/slideMaster" Target="../slideMasters/slideMaster1.xml" />
  <Relationship Id="rId7" Type="http://schemas.openxmlformats.org/officeDocument/2006/relationships/image" Target="../media/image3.png" />
  <Relationship Id="rId2" Type="http://schemas.openxmlformats.org/officeDocument/2006/relationships/tags" Target="../tags/tag4.xml" />
  <Relationship Id="rId1" Type="http://schemas.openxmlformats.org/officeDocument/2006/relationships/vmlDrawing" Target="../drawings/vmlDrawing3.vml" />
  <Relationship Id="rId6" Type="http://schemas.openxmlformats.org/officeDocument/2006/relationships/image" Target="../media/image2.png" />
  <Relationship Id="rId5" Type="http://schemas.openxmlformats.org/officeDocument/2006/relationships/image" Target="../media/image1.emf" />
  <Relationship Id="rId4" Type="http://schemas.openxmlformats.org/officeDocument/2006/relationships/oleObject" Target="../embeddings/oleObject3.bin" />
</Relationships>
</file>

<file path=ppt/slideLayouts/_rels/slideLayout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image" Target="../media/image4.png" />
  <Relationship Id="rId1" Type="http://schemas.openxmlformats.org/officeDocument/2006/relationships/slideMaster" Target="../slideMasters/slideMaster1.xml" />
</Relationships>
</file>

<file path=ppt/slideLayouts/_rels/slideLayout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image" Target="../media/image6.jpeg" />
  <Relationship Id="rId1" Type="http://schemas.openxmlformats.org/officeDocument/2006/relationships/slideMaster" Target="../slideMasters/slideMaster1.xml" />
  <Relationship Id="rId4" Type="http://schemas.openxmlformats.org/officeDocument/2006/relationships/image" Target="../media/image5.png" />
</Relationships>
</file>

<file path=ppt/slideLayouts/_rels/slideLayout5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image" Target="../media/image4.png" />
  <Relationship Id="rId1" Type="http://schemas.openxmlformats.org/officeDocument/2006/relationships/slideMaster" Target="../slideMasters/slideMaster1.xml" />
</Relationships>
</file>

<file path=ppt/slideLayouts/_rels/slideLayout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image" Target="../media/image7.jpeg" />
  <Relationship Id="rId1" Type="http://schemas.openxmlformats.org/officeDocument/2006/relationships/slideMaster" Target="../slideMasters/slideMaster1.xml" />
  <Relationship Id="rId4" Type="http://schemas.openxmlformats.org/officeDocument/2006/relationships/image" Target="../media/image5.png" />
</Relationships>
</file>

<file path=ppt/slideLayouts/_rels/slideLayout7.xml.rels>&#65279;<?xml version="1.0" encoding="UTF-8" standalone="yes"?>
<Relationships xmlns="http://schemas.openxmlformats.org/package/2006/relationships">
  <Relationship Id="rId8" Type="http://schemas.openxmlformats.org/officeDocument/2006/relationships/image" Target="../media/image5.png" />
  <Relationship Id="rId3" Type="http://schemas.openxmlformats.org/officeDocument/2006/relationships/slideMaster" Target="../slideMasters/slideMaster1.xml" />
  <Relationship Id="rId7" Type="http://schemas.openxmlformats.org/officeDocument/2006/relationships/image" Target="../media/image4.png" />
  <Relationship Id="rId2" Type="http://schemas.openxmlformats.org/officeDocument/2006/relationships/tags" Target="../tags/tag5.xml" />
  <Relationship Id="rId1" Type="http://schemas.openxmlformats.org/officeDocument/2006/relationships/vmlDrawing" Target="../drawings/vmlDrawing4.vml" />
  <Relationship Id="rId6" Type="http://schemas.openxmlformats.org/officeDocument/2006/relationships/image" Target="../media/image8.png" />
  <Relationship Id="rId5" Type="http://schemas.openxmlformats.org/officeDocument/2006/relationships/image" Target="../media/image1.emf" />
  <Relationship Id="rId4" Type="http://schemas.openxmlformats.org/officeDocument/2006/relationships/oleObject" Target="../embeddings/oleObject4.bin" />
</Relationships>
</file>

<file path=ppt/slideLayouts/_rels/slideLayout8.xml.rels>&#65279;<?xml version="1.0" encoding="UTF-8" standalone="yes"?>
<Relationships xmlns="http://schemas.openxmlformats.org/package/2006/relationships">
  <Relationship Id="rId3" Type="http://schemas.openxmlformats.org/officeDocument/2006/relationships/slideMaster" Target="../slideMasters/slideMaster1.xml" />
  <Relationship Id="rId7" Type="http://schemas.openxmlformats.org/officeDocument/2006/relationships/image" Target="../media/image5.png" />
  <Relationship Id="rId2" Type="http://schemas.openxmlformats.org/officeDocument/2006/relationships/tags" Target="../tags/tag6.xml" />
  <Relationship Id="rId1" Type="http://schemas.openxmlformats.org/officeDocument/2006/relationships/vmlDrawing" Target="../drawings/vmlDrawing5.vml" />
  <Relationship Id="rId6" Type="http://schemas.openxmlformats.org/officeDocument/2006/relationships/image" Target="../media/image4.png" />
  <Relationship Id="rId5" Type="http://schemas.openxmlformats.org/officeDocument/2006/relationships/image" Target="../media/image1.emf" />
  <Relationship Id="rId4" Type="http://schemas.openxmlformats.org/officeDocument/2006/relationships/oleObject" Target="../embeddings/oleObject5.bin" 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5778435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Bridgespan blue band.png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729789" cy="7443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652" y="6452266"/>
            <a:ext cx="2271288" cy="86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52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70685327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Bridgespan blue band.png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729789" cy="7443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652" y="6452266"/>
            <a:ext cx="2271288" cy="86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31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790" y="5465379"/>
            <a:ext cx="3477768" cy="19784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028" y="154265"/>
            <a:ext cx="8530971" cy="110401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 rot="5400000">
            <a:off x="280726" y="427336"/>
            <a:ext cx="586445" cy="588306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72426" y="6423159"/>
            <a:ext cx="1712976" cy="15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37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3" b="30599"/>
          <a:stretch/>
        </p:blipFill>
        <p:spPr bwMode="auto">
          <a:xfrm>
            <a:off x="0" y="-405110"/>
            <a:ext cx="9744036" cy="7848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028" y="154265"/>
            <a:ext cx="8530971" cy="110401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 rot="5400000">
            <a:off x="1889608" y="-1181545"/>
            <a:ext cx="586445" cy="380607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790" y="5465379"/>
            <a:ext cx="3477768" cy="19784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72426" y="6423159"/>
            <a:ext cx="1712976" cy="15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04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028" y="154265"/>
            <a:ext cx="8530971" cy="110401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 rot="5400000">
            <a:off x="1889608" y="-1181545"/>
            <a:ext cx="586445" cy="380607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790" y="5465379"/>
            <a:ext cx="3477768" cy="19784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72426" y="6423159"/>
            <a:ext cx="1712976" cy="15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4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1" r="6385"/>
          <a:stretch/>
        </p:blipFill>
        <p:spPr bwMode="auto">
          <a:xfrm>
            <a:off x="0" y="0"/>
            <a:ext cx="9745557" cy="744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028" y="154265"/>
            <a:ext cx="8530971" cy="110401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 rot="5400000">
            <a:off x="1889608" y="-1181545"/>
            <a:ext cx="586445" cy="380607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790" y="5465379"/>
            <a:ext cx="3477768" cy="19784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72426" y="6423159"/>
            <a:ext cx="1712976" cy="15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3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93792436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Bridgespan blue band.png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480"/>
          <a:stretch/>
        </p:blipFill>
        <p:spPr>
          <a:xfrm>
            <a:off x="-8572" y="-1"/>
            <a:ext cx="9754130" cy="74437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790" y="5465379"/>
            <a:ext cx="3477768" cy="197840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-8572" y="-1"/>
            <a:ext cx="5106089" cy="1923394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4083" y="73572"/>
            <a:ext cx="4908332" cy="1744718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72426" y="6423159"/>
            <a:ext cx="1712976" cy="15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41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1427558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790" y="5465379"/>
            <a:ext cx="3477768" cy="197840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-8572" y="-1"/>
            <a:ext cx="5106089" cy="1923394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4083" y="73572"/>
            <a:ext cx="4908332" cy="1744718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72426" y="6423159"/>
            <a:ext cx="1712976" cy="15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47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8.xml" />
  <Relationship Id="rId13" Type="http://schemas.openxmlformats.org/officeDocument/2006/relationships/image" Target="../media/image1.emf" />
  <Relationship Id="rId3" Type="http://schemas.openxmlformats.org/officeDocument/2006/relationships/slideLayout" Target="../slideLayouts/slideLayout3.xml" />
  <Relationship Id="rId7" Type="http://schemas.openxmlformats.org/officeDocument/2006/relationships/slideLayout" Target="../slideLayouts/slideLayout7.xml" />
  <Relationship Id="rId12" Type="http://schemas.openxmlformats.org/officeDocument/2006/relationships/oleObject" Target="../embeddings/oleObject1.bin" />
  <Relationship Id="rId2" Type="http://schemas.openxmlformats.org/officeDocument/2006/relationships/slideLayout" Target="../slideLayouts/slideLayout2.xml" />
  <Relationship Id="rId1" Type="http://schemas.openxmlformats.org/officeDocument/2006/relationships/slideLayout" Target="../slideLayouts/slideLayout1.xml" />
  <Relationship Id="rId6" Type="http://schemas.openxmlformats.org/officeDocument/2006/relationships/slideLayout" Target="../slideLayouts/slideLayout6.xml" />
  <Relationship Id="rId11" Type="http://schemas.openxmlformats.org/officeDocument/2006/relationships/tags" Target="../tags/tag2.xml" />
  <Relationship Id="rId5" Type="http://schemas.openxmlformats.org/officeDocument/2006/relationships/slideLayout" Target="../slideLayouts/slideLayout5.xml" />
  <Relationship Id="rId10" Type="http://schemas.openxmlformats.org/officeDocument/2006/relationships/vmlDrawing" Target="../drawings/vmlDrawing1.vml" />
  <Relationship Id="rId4" Type="http://schemas.openxmlformats.org/officeDocument/2006/relationships/slideLayout" Target="../slideLayouts/slideLayout4.xml" />
  <Relationship Id="rId9" Type="http://schemas.openxmlformats.org/officeDocument/2006/relationships/theme" Target="../theme/theme1.xml" 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5" name="think-cell Slide" r:id="rId12" imgW="360" imgH="360" progId="TCLayout.ActiveDocument.1">
                  <p:embed/>
                </p:oleObj>
              </mc:Choice>
              <mc:Fallback>
                <p:oleObj name="think-cell Slide" r:id="rId12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80000" y="147600"/>
            <a:ext cx="9396000" cy="90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CA" noProof="1" smtClean="0"/>
          </a:p>
        </p:txBody>
      </p:sp>
      <p:sp>
        <p:nvSpPr>
          <p:cNvPr id="15" name="SlideNumber"/>
          <p:cNvSpPr/>
          <p:nvPr/>
        </p:nvSpPr>
        <p:spPr>
          <a:xfrm>
            <a:off x="9061704" y="7223760"/>
            <a:ext cx="320040" cy="91440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 defTabSz="914400"/>
            <a:endParaRPr lang="fr-FR" sz="800" b="1" dirty="0" smtClean="0">
              <a:solidFill>
                <a:srgbClr val="080808"/>
              </a:solidFill>
            </a:endParaRPr>
          </a:p>
        </p:txBody>
      </p:sp>
      <p:sp>
        <p:nvSpPr>
          <p:cNvPr id="9" name="Notes"/>
          <p:cNvSpPr txBox="1">
            <a:spLocks noChangeArrowheads="1"/>
          </p:cNvSpPr>
          <p:nvPr/>
        </p:nvSpPr>
        <p:spPr bwMode="auto">
          <a:xfrm>
            <a:off x="182881" y="6959830"/>
            <a:ext cx="6962763" cy="153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b">
            <a:spAutoFit/>
          </a:bodyPr>
          <a:lstStyle/>
          <a:p>
            <a:pPr marL="184150" indent="-184150" defTabSz="881063" fontAlgn="t"/>
            <a:endParaRPr sz="1000" dirty="0">
              <a:solidFill>
                <a:prstClr val="black"/>
              </a:solidFill>
            </a:endParaRPr>
          </a:p>
        </p:txBody>
      </p:sp>
      <p:sp>
        <p:nvSpPr>
          <p:cNvPr id="8" name="VCT_Marker_ID_8" hidden="1"/>
          <p:cNvSpPr/>
          <p:nvPr>
            <p:custDataLst>
              <p:tags r:id="rId11"/>
            </p:custDataLst>
          </p:nvPr>
        </p:nvSpPr>
        <p:spPr>
          <a:xfrm>
            <a:off x="1270000" y="127000"/>
            <a:ext cx="127000" cy="12700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 defTabSz="914400"/>
            <a:endParaRPr lang="en-US" sz="20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783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3" r:id="rId4"/>
    <p:sldLayoutId id="2147483794" r:id="rId5"/>
    <p:sldLayoutId id="2147483795" r:id="rId6"/>
    <p:sldLayoutId id="2147483791" r:id="rId7"/>
    <p:sldLayoutId id="2147483792" r:id="rId8"/>
  </p:sldLayoutIdLst>
  <p:timing>
    <p:tnLst>
      <p:par>
        <p:cTn id="1" dur="indefinite" restart="never" nodeType="tmRoot"/>
      </p:par>
    </p:tnLst>
  </p:timing>
  <p:txStyles>
    <p:titleStyle>
      <a:lvl1pPr algn="l" defTabSz="981334" rtl="0" eaLnBrk="1" latinLnBrk="0" hangingPunct="1">
        <a:spcBef>
          <a:spcPct val="0"/>
        </a:spcBef>
        <a:buNone/>
        <a:defRPr sz="26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71463" marR="0" indent="-271463" algn="l" defTabSz="981075" rtl="0" eaLnBrk="1" fontAlgn="base" latinLnBrk="0" hangingPunct="1">
        <a:lnSpc>
          <a:spcPct val="100000"/>
        </a:lnSpc>
        <a:spcBef>
          <a:spcPct val="40000"/>
        </a:spcBef>
        <a:spcAft>
          <a:spcPct val="0"/>
        </a:spcAft>
        <a:buClr>
          <a:schemeClr val="tx1"/>
        </a:buClr>
        <a:buSzPts val="2400"/>
        <a:buFont typeface="Verdana" pitchFamily="34" charset="0"/>
        <a:buChar char="•"/>
        <a:tabLst/>
        <a:defRPr kumimoji="0" lang="en-US" altLang="zh-CN" sz="2000" b="0" i="0" u="none" strike="noStrike" kern="1200" cap="none" spc="0" normalizeH="0" baseline="0" noProof="1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574675" marR="0" indent="-119063" algn="l" defTabSz="98107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Verdana"/>
        <a:buChar char="-"/>
        <a:tabLst/>
        <a:defRPr lang="en-CA" altLang="zh-CN" sz="1800" kern="1200" baseline="0" noProof="1">
          <a:solidFill>
            <a:schemeClr val="tx1"/>
          </a:solidFill>
          <a:latin typeface="+mn-lt"/>
          <a:ea typeface="+mn-ea"/>
          <a:cs typeface="+mn-cs"/>
        </a:defRPr>
      </a:lvl2pPr>
      <a:lvl3pPr marL="1052513" marR="0" indent="-287338" algn="l" defTabSz="98107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Marlett" pitchFamily="2" charset="2"/>
        <a:buChar char="8"/>
        <a:tabLst/>
        <a:defRPr lang="zh-CN" altLang="en-US" sz="1800" kern="1200" noProof="1">
          <a:solidFill>
            <a:schemeClr val="tx1"/>
          </a:solidFill>
          <a:latin typeface="+mn-lt"/>
          <a:ea typeface="+mn-ea"/>
          <a:cs typeface="+mn-cs"/>
        </a:defRPr>
      </a:lvl3pPr>
      <a:lvl4pPr marL="1453896" marR="0" indent="-210312" algn="l" defTabSz="981334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1"/>
        </a:buClr>
        <a:buSzTx/>
        <a:buFont typeface="Verdana" pitchFamily="34" charset="0"/>
        <a:buChar char="-"/>
        <a:tabLst/>
        <a:defRPr lang="en-CA" alt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08002" indent="-245334" algn="l" defTabSz="981334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698669" indent="-245334" algn="l" defTabSz="98133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89336" indent="-245334" algn="l" defTabSz="98133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80003" indent="-245334" algn="l" defTabSz="98133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670" indent="-245334" algn="l" defTabSz="98133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813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90667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1334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72001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2668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53335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44002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34669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25336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2.xml" />
</Relationships>
</file>

<file path=ppt/slides/_rels/slide10.xml.rels>&#65279;<?xml version="1.0" encoding="UTF-8" standalone="yes"?>
<Relationships xmlns="http://schemas.openxmlformats.org/package/2006/relationships">
  <Relationship Id="rId3" Type="http://schemas.openxmlformats.org/officeDocument/2006/relationships/tags" Target="../tags/tag20.xml" />
  <Relationship Id="rId2" Type="http://schemas.openxmlformats.org/officeDocument/2006/relationships/tags" Target="../tags/tag19.xml" />
  <Relationship Id="rId1" Type="http://schemas.openxmlformats.org/officeDocument/2006/relationships/tags" Target="../tags/tag18.xml" />
  <Relationship Id="rId5" Type="http://schemas.openxmlformats.org/officeDocument/2006/relationships/notesSlide" Target="../notesSlides/notesSlide6.xml" />
  <Relationship Id="rId4" Type="http://schemas.openxmlformats.org/officeDocument/2006/relationships/slideLayout" Target="../slideLayouts/slideLayout3.xml" />
</Relationships>
</file>

<file path=ppt/slides/_rels/slide11.xml.rels>&#65279;<?xml version="1.0" encoding="UTF-8" standalone="yes"?>
<Relationships xmlns="http://schemas.openxmlformats.org/package/2006/relationships">
  <Relationship Id="rId3" Type="http://schemas.openxmlformats.org/officeDocument/2006/relationships/slideLayout" Target="../slideLayouts/slideLayout3.xml" />
  <Relationship Id="rId2" Type="http://schemas.openxmlformats.org/officeDocument/2006/relationships/tags" Target="../tags/tag22.xml" />
  <Relationship Id="rId1" Type="http://schemas.openxmlformats.org/officeDocument/2006/relationships/tags" Target="../tags/tag21.xml" />
  <Relationship Id="rId6" Type="http://schemas.openxmlformats.org/officeDocument/2006/relationships/image" Target="../media/image22.emf" />
  <Relationship Id="rId5" Type="http://schemas.openxmlformats.org/officeDocument/2006/relationships/image" Target="../media/image21.emf" />
  <Relationship Id="rId4" Type="http://schemas.openxmlformats.org/officeDocument/2006/relationships/notesSlide" Target="../notesSlides/notesSlide7.xml" />
</Relationships>
</file>

<file path=ppt/slides/_rels/slide12.xml.rels>&#65279;<?xml version="1.0" encoding="UTF-8" standalone="yes"?>
<Relationships xmlns="http://schemas.openxmlformats.org/package/2006/relationships">
  <Relationship Id="rId3" Type="http://schemas.openxmlformats.org/officeDocument/2006/relationships/notesSlide" Target="../notesSlides/notesSlide8.xml" />
  <Relationship Id="rId2" Type="http://schemas.openxmlformats.org/officeDocument/2006/relationships/slideLayout" Target="../slideLayouts/slideLayout3.xml" />
  <Relationship Id="rId1" Type="http://schemas.openxmlformats.org/officeDocument/2006/relationships/tags" Target="../tags/tag23.xml" />
</Relationships>
</file>

<file path=ppt/slides/_rels/slide13.xml.rels>&#65279;<?xml version="1.0" encoding="UTF-8" standalone="yes"?>
<Relationships xmlns="http://schemas.openxmlformats.org/package/2006/relationships">
  <Relationship Id="rId3" Type="http://schemas.openxmlformats.org/officeDocument/2006/relationships/notesSlide" Target="../notesSlides/notesSlide9.xml" />
  <Relationship Id="rId2" Type="http://schemas.openxmlformats.org/officeDocument/2006/relationships/slideLayout" Target="../slideLayouts/slideLayout3.xml" />
  <Relationship Id="rId1" Type="http://schemas.openxmlformats.org/officeDocument/2006/relationships/tags" Target="../tags/tag24.xml" />
</Relationships>
</file>

<file path=ppt/slides/_rels/slide14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0.xml" />
  <Relationship Id="rId1" Type="http://schemas.openxmlformats.org/officeDocument/2006/relationships/slideLayout" Target="../slideLayouts/slideLayout6.xml" />
</Relationships>
</file>

<file path=ppt/slides/_rels/slide15.xml.rels>&#65279;<?xml version="1.0" encoding="UTF-8" standalone="yes"?>
<Relationships xmlns="http://schemas.openxmlformats.org/package/2006/relationships">
  <Relationship Id="rId3" Type="http://schemas.openxmlformats.org/officeDocument/2006/relationships/notesSlide" Target="../notesSlides/notesSlide11.xml" />
  <Relationship Id="rId2" Type="http://schemas.openxmlformats.org/officeDocument/2006/relationships/slideLayout" Target="../slideLayouts/slideLayout3.xml" />
  <Relationship Id="rId1" Type="http://schemas.openxmlformats.org/officeDocument/2006/relationships/tags" Target="../tags/tag25.xml" />
  <Relationship Id="rId4" Type="http://schemas.openxmlformats.org/officeDocument/2006/relationships/image" Target="../media/image23.emf" />
</Relationships>
</file>

<file path=ppt/slides/_rels/slide16.xml.rels>&#65279;<?xml version="1.0" encoding="UTF-8" standalone="yes"?>
<Relationships xmlns="http://schemas.openxmlformats.org/package/2006/relationships">
  <Relationship Id="rId3" Type="http://schemas.openxmlformats.org/officeDocument/2006/relationships/notesSlide" Target="../notesSlides/notesSlide12.xml" />
  <Relationship Id="rId2" Type="http://schemas.openxmlformats.org/officeDocument/2006/relationships/slideLayout" Target="../slideLayouts/slideLayout3.xml" />
  <Relationship Id="rId1" Type="http://schemas.openxmlformats.org/officeDocument/2006/relationships/tags" Target="../tags/tag26.xml" />
  <Relationship Id="rId4" Type="http://schemas.openxmlformats.org/officeDocument/2006/relationships/image" Target="../media/image24.emf" />
</Relationships>
</file>

<file path=ppt/slides/_rels/slide17.xml.rels>&#65279;<?xml version="1.0" encoding="UTF-8" standalone="yes"?>
<Relationships xmlns="http://schemas.openxmlformats.org/package/2006/relationships">
  <Relationship Id="rId3" Type="http://schemas.openxmlformats.org/officeDocument/2006/relationships/notesSlide" Target="../notesSlides/notesSlide13.xml" />
  <Relationship Id="rId2" Type="http://schemas.openxmlformats.org/officeDocument/2006/relationships/slideLayout" Target="../slideLayouts/slideLayout3.xml" />
  <Relationship Id="rId1" Type="http://schemas.openxmlformats.org/officeDocument/2006/relationships/tags" Target="../tags/tag27.xml" />
  <Relationship Id="rId4" Type="http://schemas.openxmlformats.org/officeDocument/2006/relationships/image" Target="../media/image25.emf" />
</Relationships>
</file>

<file path=ppt/slides/_rels/slide18.xml.rels>&#65279;<?xml version="1.0" encoding="UTF-8" standalone="yes"?>
<Relationships xmlns="http://schemas.openxmlformats.org/package/2006/relationships">
  <Relationship Id="rId3" Type="http://schemas.openxmlformats.org/officeDocument/2006/relationships/notesSlide" Target="../notesSlides/notesSlide14.xml" />
  <Relationship Id="rId2" Type="http://schemas.openxmlformats.org/officeDocument/2006/relationships/slideLayout" Target="../slideLayouts/slideLayout3.xml" />
  <Relationship Id="rId1" Type="http://schemas.openxmlformats.org/officeDocument/2006/relationships/tags" Target="../tags/tag28.xml" />
</Relationships>
</file>

<file path=ppt/slides/_rels/slide19.xml.rels>&#65279;<?xml version="1.0" encoding="UTF-8" standalone="yes"?>
<Relationships xmlns="http://schemas.openxmlformats.org/package/2006/relationships">
  <Relationship Id="rId3" Type="http://schemas.openxmlformats.org/officeDocument/2006/relationships/slideLayout" Target="../slideLayouts/slideLayout3.xml" />
  <Relationship Id="rId2" Type="http://schemas.openxmlformats.org/officeDocument/2006/relationships/tags" Target="../tags/tag30.xml" />
  <Relationship Id="rId1" Type="http://schemas.openxmlformats.org/officeDocument/2006/relationships/tags" Target="../tags/tag29.xml" />
  <Relationship Id="rId4" Type="http://schemas.openxmlformats.org/officeDocument/2006/relationships/notesSlide" Target="../notesSlides/notesSlide15.xml" />
</Relationships>
</file>

<file path=ppt/slides/_rels/slide2.xml.rels>&#65279;<?xml version="1.0" encoding="UTF-8" standalone="yes"?>
<Relationships xmlns="http://schemas.openxmlformats.org/package/2006/relationships">
  <Relationship Id="rId8" Type="http://schemas.openxmlformats.org/officeDocument/2006/relationships/image" Target="../media/image13.png" />
  <Relationship Id="rId3" Type="http://schemas.openxmlformats.org/officeDocument/2006/relationships/notesSlide" Target="../notesSlides/notesSlide1.xml" />
  <Relationship Id="rId7" Type="http://schemas.openxmlformats.org/officeDocument/2006/relationships/image" Target="../media/image12.png" />
  <Relationship Id="rId12" Type="http://schemas.openxmlformats.org/officeDocument/2006/relationships/image" Target="../media/image16.jpeg" />
  <Relationship Id="rId2" Type="http://schemas.openxmlformats.org/officeDocument/2006/relationships/slideLayout" Target="../slideLayouts/slideLayout3.xml" />
  <Relationship Id="rId1" Type="http://schemas.openxmlformats.org/officeDocument/2006/relationships/tags" Target="../tags/tag7.xml" />
  <Relationship Id="rId6" Type="http://schemas.openxmlformats.org/officeDocument/2006/relationships/image" Target="../media/image11.png" />
  <Relationship Id="rId11" Type="http://schemas.openxmlformats.org/officeDocument/2006/relationships/image" Target="../media/image15.jpeg" />
  <Relationship Id="rId5" Type="http://schemas.openxmlformats.org/officeDocument/2006/relationships/image" Target="../media/image10.jpg" />
  <Relationship Id="rId10" Type="http://schemas.openxmlformats.org/officeDocument/2006/relationships/image" Target="../media/image14.png" />
  <Relationship Id="rId4" Type="http://schemas.openxmlformats.org/officeDocument/2006/relationships/image" Target="../media/image9.gif" />
  <Relationship Id="rId9" Type="http://schemas.openxmlformats.org/officeDocument/2006/relationships/hyperlink" Target="http://www.google.com/url?sa=i&amp;rct=j&amp;q=&amp;esrc=s&amp;frm=1&amp;source=images&amp;cd=&amp;cad=rja&amp;uact=8&amp;docid=p5R1sMwVlnmJSM&amp;tbnid=3EXqvX7fbs0n6M:&amp;ved=0CAcQjRw&amp;url=http://www.youtube.com/watch?v%3D5LXUynTZ9MM&amp;ei=a_wRVO7mJ6u1sQS7voCYDw&amp;bvm=bv.75097201,d.cWc&amp;psig=AFQjCNGdgcjOzkEx8nsTf7qFCs0p5Ockbg&amp;ust=1410551243566524" TargetMode="External" />
</Relationships>
</file>

<file path=ppt/slides/_rels/slide20.xml.rels>&#65279;<?xml version="1.0" encoding="UTF-8" standalone="yes"?>
<Relationships xmlns="http://schemas.openxmlformats.org/package/2006/relationships">
  <Relationship Id="rId2" Type="http://schemas.openxmlformats.org/officeDocument/2006/relationships/slideLayout" Target="../slideLayouts/slideLayout3.xml" />
  <Relationship Id="rId1" Type="http://schemas.openxmlformats.org/officeDocument/2006/relationships/tags" Target="../tags/tag31.xml" />
</Relationships>
</file>

<file path=ppt/slides/_rels/slide21.xml.rels>&#65279;<?xml version="1.0" encoding="UTF-8" standalone="yes"?>
<Relationships xmlns="http://schemas.openxmlformats.org/package/2006/relationships">
  <Relationship Id="rId2" Type="http://schemas.openxmlformats.org/officeDocument/2006/relationships/slideLayout" Target="../slideLayouts/slideLayout3.xml" />
  <Relationship Id="rId1" Type="http://schemas.openxmlformats.org/officeDocument/2006/relationships/tags" Target="../tags/tag32.xml" />
</Relationships>
</file>

<file path=ppt/slides/_rels/slide22.xml.rels>&#65279;<?xml version="1.0" encoding="UTF-8" standalone="yes"?>
<Relationships xmlns="http://schemas.openxmlformats.org/package/2006/relationships">
  <Relationship Id="rId3" Type="http://schemas.openxmlformats.org/officeDocument/2006/relationships/tags" Target="../tags/tag35.xml" />
  <Relationship Id="rId2" Type="http://schemas.openxmlformats.org/officeDocument/2006/relationships/tags" Target="../tags/tag34.xml" />
  <Relationship Id="rId1" Type="http://schemas.openxmlformats.org/officeDocument/2006/relationships/tags" Target="../tags/tag33.xml" />
  <Relationship Id="rId5" Type="http://schemas.openxmlformats.org/officeDocument/2006/relationships/notesSlide" Target="../notesSlides/notesSlide16.xml" />
  <Relationship Id="rId4" Type="http://schemas.openxmlformats.org/officeDocument/2006/relationships/slideLayout" Target="../slideLayouts/slideLayout3.xml" />
</Relationships>
</file>

<file path=ppt/slides/_rels/slide23.xml.rels>&#65279;<?xml version="1.0" encoding="UTF-8" standalone="yes"?>
<Relationships xmlns="http://schemas.openxmlformats.org/package/2006/relationships">
  <Relationship Id="rId3" Type="http://schemas.openxmlformats.org/officeDocument/2006/relationships/tags" Target="../tags/tag38.xml" />
  <Relationship Id="rId2" Type="http://schemas.openxmlformats.org/officeDocument/2006/relationships/tags" Target="../tags/tag37.xml" />
  <Relationship Id="rId1" Type="http://schemas.openxmlformats.org/officeDocument/2006/relationships/tags" Target="../tags/tag36.xml" />
  <Relationship Id="rId5" Type="http://schemas.openxmlformats.org/officeDocument/2006/relationships/notesSlide" Target="../notesSlides/notesSlide17.xml" />
  <Relationship Id="rId4" Type="http://schemas.openxmlformats.org/officeDocument/2006/relationships/slideLayout" Target="../slideLayouts/slideLayout3.xml" />
</Relationships>
</file>

<file path=ppt/slides/_rels/slide24.xml.rels>&#65279;<?xml version="1.0" encoding="UTF-8" standalone="yes"?>
<Relationships xmlns="http://schemas.openxmlformats.org/package/2006/relationships">
  <Relationship Id="rId3" Type="http://schemas.openxmlformats.org/officeDocument/2006/relationships/tags" Target="../tags/tag41.xml" />
  <Relationship Id="rId2" Type="http://schemas.openxmlformats.org/officeDocument/2006/relationships/tags" Target="../tags/tag40.xml" />
  <Relationship Id="rId1" Type="http://schemas.openxmlformats.org/officeDocument/2006/relationships/tags" Target="../tags/tag39.xml" />
  <Relationship Id="rId5" Type="http://schemas.openxmlformats.org/officeDocument/2006/relationships/notesSlide" Target="../notesSlides/notesSlide18.xml" />
  <Relationship Id="rId4" Type="http://schemas.openxmlformats.org/officeDocument/2006/relationships/slideLayout" Target="../slideLayouts/slideLayout3.xml" />
</Relationships>
</file>

<file path=ppt/slides/_rels/slide25.xml.rels>&#65279;<?xml version="1.0" encoding="UTF-8" standalone="yes"?>
<Relationships xmlns="http://schemas.openxmlformats.org/package/2006/relationships">
  <Relationship Id="rId2" Type="http://schemas.openxmlformats.org/officeDocument/2006/relationships/slideLayout" Target="../slideLayouts/slideLayout3.xml" />
  <Relationship Id="rId1" Type="http://schemas.openxmlformats.org/officeDocument/2006/relationships/tags" Target="../tags/tag42.xml" />
</Relationships>
</file>

<file path=ppt/slides/_rels/slide26.xml.rels>&#65279;<?xml version="1.0" encoding="UTF-8" standalone="yes"?>
<Relationships xmlns="http://schemas.openxmlformats.org/package/2006/relationships">
  <Relationship Id="rId2" Type="http://schemas.openxmlformats.org/officeDocument/2006/relationships/slideLayout" Target="../slideLayouts/slideLayout3.xml" />
  <Relationship Id="rId1" Type="http://schemas.openxmlformats.org/officeDocument/2006/relationships/tags" Target="../tags/tag43.xml" />
</Relationships>
</file>

<file path=ppt/slides/_rels/slide27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.png" />
  <Relationship Id="rId2" Type="http://schemas.openxmlformats.org/officeDocument/2006/relationships/notesSlide" Target="../notesSlides/notesSlide19.xml" />
  <Relationship Id="rId1" Type="http://schemas.openxmlformats.org/officeDocument/2006/relationships/slideLayout" Target="../slideLayouts/slideLayout3.xml" />
  <Relationship Id="rId4" Type="http://schemas.openxmlformats.org/officeDocument/2006/relationships/image" Target="../media/image3.png" />
</Relationships>
</file>

<file path=ppt/slides/_rels/slide3.xml.rels>&#65279;<?xml version="1.0" encoding="UTF-8" standalone="yes"?>
<Relationships xmlns="http://schemas.openxmlformats.org/package/2006/relationships">
  <Relationship Id="rId2" Type="http://schemas.openxmlformats.org/officeDocument/2006/relationships/slideLayout" Target="../slideLayouts/slideLayout3.xml" />
  <Relationship Id="rId1" Type="http://schemas.openxmlformats.org/officeDocument/2006/relationships/tags" Target="../tags/tag8.xml" />
</Relationships>
</file>

<file path=ppt/slides/_rels/slide4.xml.rels>&#65279;<?xml version="1.0" encoding="UTF-8" standalone="yes"?>
<Relationships xmlns="http://schemas.openxmlformats.org/package/2006/relationships">
  <Relationship Id="rId2" Type="http://schemas.openxmlformats.org/officeDocument/2006/relationships/slideLayout" Target="../slideLayouts/slideLayout3.xml" />
  <Relationship Id="rId1" Type="http://schemas.openxmlformats.org/officeDocument/2006/relationships/tags" Target="../tags/tag9.xml" />
</Relationships>
</file>

<file path=ppt/slides/_rels/slide5.xml.rels>&#65279;<?xml version="1.0" encoding="UTF-8" standalone="yes"?>
<Relationships xmlns="http://schemas.openxmlformats.org/package/2006/relationships">
  <Relationship Id="rId3" Type="http://schemas.openxmlformats.org/officeDocument/2006/relationships/notesSlide" Target="../notesSlides/notesSlide2.xml" />
  <Relationship Id="rId2" Type="http://schemas.openxmlformats.org/officeDocument/2006/relationships/slideLayout" Target="../slideLayouts/slideLayout3.xml" />
  <Relationship Id="rId1" Type="http://schemas.openxmlformats.org/officeDocument/2006/relationships/tags" Target="../tags/tag10.xml" />
</Relationships>
</file>

<file path=ppt/slides/_rels/slide6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4.xml" />
</Relationships>
</file>

<file path=ppt/slides/_rels/slide7.xml.rels>&#65279;<?xml version="1.0" encoding="UTF-8" standalone="yes"?>
<Relationships xmlns="http://schemas.openxmlformats.org/package/2006/relationships">
  <Relationship Id="rId3" Type="http://schemas.openxmlformats.org/officeDocument/2006/relationships/slideLayout" Target="../slideLayouts/slideLayout3.xml" />
  <Relationship Id="rId2" Type="http://schemas.openxmlformats.org/officeDocument/2006/relationships/tags" Target="../tags/tag12.xml" />
  <Relationship Id="rId1" Type="http://schemas.openxmlformats.org/officeDocument/2006/relationships/tags" Target="../tags/tag11.xml" />
  <Relationship Id="rId6" Type="http://schemas.openxmlformats.org/officeDocument/2006/relationships/image" Target="../media/image18.emf" />
  <Relationship Id="rId5" Type="http://schemas.openxmlformats.org/officeDocument/2006/relationships/image" Target="../media/image17.emf" />
  <Relationship Id="rId4" Type="http://schemas.openxmlformats.org/officeDocument/2006/relationships/notesSlide" Target="../notesSlides/notesSlide3.xml" />
</Relationships>
</file>

<file path=ppt/slides/_rels/slide8.xml.rels>&#65279;<?xml version="1.0" encoding="UTF-8" standalone="yes"?>
<Relationships xmlns="http://schemas.openxmlformats.org/package/2006/relationships">
  <Relationship Id="rId3" Type="http://schemas.openxmlformats.org/officeDocument/2006/relationships/tags" Target="../tags/tag15.xml" />
  <Relationship Id="rId2" Type="http://schemas.openxmlformats.org/officeDocument/2006/relationships/tags" Target="../tags/tag14.xml" />
  <Relationship Id="rId1" Type="http://schemas.openxmlformats.org/officeDocument/2006/relationships/tags" Target="../tags/tag13.xml" />
  <Relationship Id="rId5" Type="http://schemas.openxmlformats.org/officeDocument/2006/relationships/notesSlide" Target="../notesSlides/notesSlide4.xml" />
  <Relationship Id="rId4" Type="http://schemas.openxmlformats.org/officeDocument/2006/relationships/slideLayout" Target="../slideLayouts/slideLayout3.xml" />
</Relationships>
</file>

<file path=ppt/slides/_rels/slide9.xml.rels>&#65279;<?xml version="1.0" encoding="UTF-8" standalone="yes"?>
<Relationships xmlns="http://schemas.openxmlformats.org/package/2006/relationships">
  <Relationship Id="rId3" Type="http://schemas.openxmlformats.org/officeDocument/2006/relationships/slideLayout" Target="../slideLayouts/slideLayout3.xml" />
  <Relationship Id="rId2" Type="http://schemas.openxmlformats.org/officeDocument/2006/relationships/tags" Target="../tags/tag17.xml" />
  <Relationship Id="rId1" Type="http://schemas.openxmlformats.org/officeDocument/2006/relationships/tags" Target="../tags/tag16.xml" />
  <Relationship Id="rId6" Type="http://schemas.openxmlformats.org/officeDocument/2006/relationships/image" Target="../media/image20.emf" />
  <Relationship Id="rId5" Type="http://schemas.openxmlformats.org/officeDocument/2006/relationships/image" Target="../media/image19.emf" />
  <Relationship Id="rId4" Type="http://schemas.openxmlformats.org/officeDocument/2006/relationships/notesSlide" Target="../notesSlides/notesSlide5.xml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1312985" y="4772757"/>
            <a:ext cx="4646613" cy="34424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MNN Conference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312985" y="2653705"/>
            <a:ext cx="7329488" cy="99695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Collaboration-to-Merger </a:t>
            </a:r>
            <a:r>
              <a:rPr lang="en-US" sz="4000" dirty="0">
                <a:solidFill>
                  <a:schemeClr val="tx2"/>
                </a:solidFill>
                <a:latin typeface="Calibri" panose="020F0502020204030204" pitchFamily="34" charset="0"/>
              </a:rPr>
              <a:t>O</a:t>
            </a:r>
            <a:r>
              <a:rPr lang="en-US" sz="4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ptions</a:t>
            </a:r>
            <a:endParaRPr lang="en-US" sz="28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endParaRPr lang="en-US" sz="100" dirty="0" smtClean="0">
              <a:solidFill>
                <a:srgbClr val="FFFFFF"/>
              </a:solidFill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312985" y="5045561"/>
            <a:ext cx="4646613" cy="584200"/>
          </a:xfrm>
          <a:prstGeom prst="rect">
            <a:avLst/>
          </a:prstGeom>
        </p:spPr>
        <p:txBody>
          <a:bodyPr/>
          <a:lstStyle>
            <a:lvl1pPr marL="271463" marR="0" indent="-271463" algn="l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ts val="2400"/>
              <a:buFont typeface="Verdana" pitchFamily="34" charset="0"/>
              <a:buChar char="•"/>
              <a:tabLst/>
              <a:defRPr kumimoji="0" lang="en-US" altLang="zh-CN" sz="2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574675" marR="0" indent="-119063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200"/>
              <a:buFont typeface="Verdana"/>
              <a:buChar char="-"/>
              <a:tabLst/>
              <a:defRPr lang="en-CA" altLang="zh-CN" sz="1800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2513" marR="0" indent="-287338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200"/>
              <a:buFont typeface="Marlett" pitchFamily="2" charset="2"/>
              <a:buChar char="8"/>
              <a:tabLst/>
              <a:defRPr lang="zh-CN" altLang="en-US" sz="180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3896" marR="0" indent="-210312" algn="l" defTabSz="981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Verdana" pitchFamily="34" charset="0"/>
              <a:buChar char="-"/>
              <a:tabLst/>
              <a:defRPr lang="en-CA" alt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08002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698669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9336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80003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70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Verdana" pitchFamily="34" charset="0"/>
              <a:buNone/>
            </a:pPr>
            <a:r>
              <a:rPr lang="en-US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October 29, 2014</a:t>
            </a:r>
            <a:endParaRPr lang="en-US" sz="16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86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itle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Why are there fewer mergers in the nonprofit sector?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BainBulletsConfiguration" hidden="1"/>
          <p:cNvSpPr txBox="1"/>
          <p:nvPr/>
        </p:nvSpPr>
        <p:spPr>
          <a:xfrm>
            <a:off x="12704" y="12705"/>
            <a:ext cx="8892902" cy="107768"/>
          </a:xfrm>
          <a:prstGeom prst="rect">
            <a:avLst/>
          </a:prstGeom>
          <a:noFill/>
        </p:spPr>
        <p:txBody>
          <a:bodyPr vert="horz" lIns="91467" tIns="45734" rIns="91467" bIns="45734" rtlCol="0">
            <a:spAutoFit/>
          </a:bodyPr>
          <a:lstStyle/>
          <a:p>
            <a:r>
              <a:rPr lang="en-US" sz="100" dirty="0" smtClean="0">
                <a:solidFill>
                  <a:srgbClr val="FFFFFF"/>
                </a:solidFill>
              </a:rPr>
              <a:t>3_84</a:t>
            </a:r>
            <a:endParaRPr lang="en-US" sz="10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1068577" y="1603210"/>
            <a:ext cx="8471208" cy="4414029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pPr marL="342900" indent="-342900">
              <a:spcBef>
                <a:spcPts val="1152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Calibri" panose="020F0502020204030204" pitchFamily="34" charset="0"/>
              </a:rPr>
              <a:t>Less pressure from stakeholders</a:t>
            </a:r>
          </a:p>
          <a:p>
            <a:pPr marL="609600" lvl="1" indent="-342900" fontAlgn="base">
              <a:spcBef>
                <a:spcPts val="480"/>
              </a:spcBef>
              <a:buSzPct val="100000"/>
              <a:buFont typeface="Calibri" panose="020F0502020204030204" pitchFamily="34" charset="0"/>
              <a:buChar char="-"/>
            </a:pPr>
            <a:r>
              <a:rPr lang="en-US" sz="2000" dirty="0">
                <a:latin typeface="Calibri" panose="020F0502020204030204" pitchFamily="34" charset="0"/>
              </a:rPr>
              <a:t>No shareholder or board pressure</a:t>
            </a:r>
          </a:p>
          <a:p>
            <a:pPr marL="609600" lvl="1" indent="-342900" fontAlgn="base">
              <a:spcBef>
                <a:spcPts val="480"/>
              </a:spcBef>
              <a:buSzPct val="100000"/>
              <a:buFont typeface="Calibri" panose="020F0502020204030204" pitchFamily="34" charset="0"/>
              <a:buChar char="-"/>
            </a:pPr>
            <a:r>
              <a:rPr lang="en-US" sz="2000" dirty="0">
                <a:latin typeface="Calibri" panose="020F0502020204030204" pitchFamily="34" charset="0"/>
              </a:rPr>
              <a:t>No personal financial rewards</a:t>
            </a:r>
          </a:p>
          <a:p>
            <a:pPr marL="342900" indent="-342900">
              <a:spcBef>
                <a:spcPts val="1152"/>
              </a:spcBef>
              <a:buSzPct val="100000"/>
              <a:buFont typeface="Wingdings" panose="05000000000000000000" pitchFamily="2" charset="2"/>
              <a:buChar char="§"/>
            </a:pPr>
            <a:endParaRPr lang="en-US" sz="2200" dirty="0" smtClean="0">
              <a:latin typeface="Calibri" panose="020F0502020204030204" pitchFamily="34" charset="0"/>
            </a:endParaRPr>
          </a:p>
          <a:p>
            <a:pPr marL="342900" indent="-342900">
              <a:spcBef>
                <a:spcPts val="1152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Calibri" panose="020F0502020204030204" pitchFamily="34" charset="0"/>
              </a:rPr>
              <a:t>Hard to sell the benefits</a:t>
            </a:r>
          </a:p>
          <a:p>
            <a:pPr marL="609600" lvl="1" indent="-342900" fontAlgn="base">
              <a:spcBef>
                <a:spcPts val="480"/>
              </a:spcBef>
              <a:buSzPct val="100000"/>
              <a:buFont typeface="Calibri" panose="020F0502020204030204" pitchFamily="34" charset="0"/>
              <a:buChar char="-"/>
            </a:pPr>
            <a:r>
              <a:rPr lang="en-US" sz="2000" dirty="0">
                <a:latin typeface="Calibri" panose="020F0502020204030204" pitchFamily="34" charset="0"/>
              </a:rPr>
              <a:t>Future mission impact is hard to quantify</a:t>
            </a:r>
          </a:p>
          <a:p>
            <a:pPr marL="342900" indent="-342900">
              <a:spcBef>
                <a:spcPts val="1152"/>
              </a:spcBef>
              <a:buSzPct val="100000"/>
              <a:buFont typeface="Wingdings" panose="05000000000000000000" pitchFamily="2" charset="2"/>
              <a:buChar char="§"/>
            </a:pPr>
            <a:endParaRPr lang="en-US" sz="2200" dirty="0">
              <a:latin typeface="Calibri" panose="020F0502020204030204" pitchFamily="34" charset="0"/>
            </a:endParaRPr>
          </a:p>
          <a:p>
            <a:pPr marL="342900" indent="-342900">
              <a:spcBef>
                <a:spcPts val="1152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Calibri" panose="020F0502020204030204" pitchFamily="34" charset="0"/>
              </a:rPr>
              <a:t>Little assistance</a:t>
            </a:r>
          </a:p>
          <a:p>
            <a:pPr marL="609600" lvl="1" indent="-342900" fontAlgn="base">
              <a:spcBef>
                <a:spcPts val="480"/>
              </a:spcBef>
              <a:buSzPct val="100000"/>
              <a:buFont typeface="Calibri" panose="020F0502020204030204" pitchFamily="34" charset="0"/>
              <a:buChar char="-"/>
            </a:pPr>
            <a:r>
              <a:rPr lang="en-US" sz="2000" dirty="0">
                <a:latin typeface="Calibri" panose="020F0502020204030204" pitchFamily="34" charset="0"/>
              </a:rPr>
              <a:t>Few match makers</a:t>
            </a:r>
          </a:p>
          <a:p>
            <a:pPr marL="609600" lvl="1" indent="-342900" fontAlgn="base">
              <a:spcBef>
                <a:spcPts val="480"/>
              </a:spcBef>
              <a:buSzPct val="100000"/>
              <a:buFont typeface="Calibri" panose="020F0502020204030204" pitchFamily="34" charset="0"/>
              <a:buChar char="-"/>
            </a:pPr>
            <a:r>
              <a:rPr lang="en-US" sz="2000" dirty="0">
                <a:latin typeface="Calibri" panose="020F0502020204030204" pitchFamily="34" charset="0"/>
              </a:rPr>
              <a:t>Screening, due diligence, and integration take time and money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115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3. After the great recession of 2008-9, did the merger rate in the nonprofit sector go up or down?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endParaRPr lang="en-US" sz="100" dirty="0" smtClean="0">
              <a:solidFill>
                <a:srgbClr val="FFFFFF"/>
              </a:solidFill>
            </a:endParaRPr>
          </a:p>
        </p:txBody>
      </p:sp>
      <p:sp>
        <p:nvSpPr>
          <p:cNvPr id="6" name="Rectangle 5" descr="Enter Chart Description Here:&#10;&#10; End of Chart Description&#10;DO NOT ALTER TEXT BELOW THIS POINT! IF YOU DO YOUR CHART WILL NOT BE EDITABLE!&#10;mkko__4HooU0THZk28POP9trq+pbTvvzd/gcV8t56cq85kb3NDTsUhojRA0EsgEHHMH7oYP1SYpn09ysXVivguJdhTvfyVMsBLTGvcX7WPTor/CmUVPK/Q5UPebRlaFg2t3zyuraAr9HuDiVi5nnjQEjIIY0bGeYhWRJfQID98GnGfyE237CymZNmdpPfL+6OnofQNvriY+5/WAwtoyNISnWYtrRNKfo7xddL9Gh2zTgpbZgPYkRPRerKiq81uA+zs06wFz+eLP8is28xwvJIYLg9nr3p8ORnmb35iR8Tkxltp3jGMx+2GIdOxfWAvLZn8Z8cLHszeNV63kCQWu4f7fwbIE2mDHE3cDLGTN0UW8XKyhwmZ4GddH1b7zpmdvwxTEA8hzR+m70jjrOXW7u3HcQ78ukW10zKqnlMCkEQ9Z500wJK6TOQYQ98iOlrmqm1XWlj4w/07349dSyDd3pUS46WyLR3TE08XpkVPd9o8q6PBfgNRL2jqf0nLnvyGrLstdoUg3y/kH+vVM339kE8CrQf/VqRXnf0QtJa8jK0dxctyC5ICOaxCqIGgo2w4y/IlFGpKesjWCnmqpT/TmP12D/ur0I+mvh3JE1R9G77JEMJJS7+t+l2xFVUNl8qxCATGfKQhRQNBUKmcVp8SlPQSmQb/q6GKI9T54fLngI5QhX88H4TFAGJNkLPPslgObF6EKfnvDKhGFQaPwPatiwemVZ8L7VGflMw1q2NDaGpiOgKVV816xNfKaDzYdPe6ngiLKRObfY2L/wM366IQ76pGPY3q7pOwLJmVZ61zv37u4JPFsP3OYX39QuKkItfuDb9sgOWc6eB4mCHvzfXkvlecfqHomeJBUUC1SX6VHSv2HguN90eOcDkCbBot7hsrBJQx/yxBCibD6MmP61KFhwDPY4mi9P2GqYm/TI33htgD4Z4eZZZ01cFn41WJrDrqG9ogR/W2YBtBiibe2jDVg3AfB1g58GiZmWfBS+6FlVrWDxff9x/bgZp0xBpEkcnQgEIGEh8pB90NsdCTi34RWRHtTKms0DIPn5OsonC+yPmQ/uElvGLkD886YT9I8GH6cpaPx8HkPX3s8fF1dTppbhTuDDbVLFgZAhGUqJ2MK2m5QRRJzgTlmsxABpuHD0+LRhHFtdsQnKjYCh56G0mDQmWsSC0vPNE3cZbHj9y/dk3mi1byXa1L8HUlGhyop5q+zrgNy2pO682OZg3X5NoDVztHkglYiKWm29gekJQshb/TOiOBgzttzMp7yF52n5UqrdZFbMSuJcveBE2KZDPFkIeAvRXSF7+zz1BGwXXaMq8oS/R852rd5aGTUrkfdncwpwRmXleZ8izc+cchEWFiH4jHYakfkOg0Too9JUZuCAItTYqYZmOJDLtASFOG2Anxi2LukYgkTdEBe6D5aDaSeQXl+GPIYZmLZm3wDn9XWB8NJJfWjDCJjNjEtwOvcS/b9/Pa+Q1zDP4pt7opzU/9cmG3+NIE511f80gooAlvNm4ydJYPyaPJay6yO7fWobgJkk39FXuCN5gS7DKiR/OvKSAwqLSPjgkxNCLi5Hn7nf3C6s/i8lw+GUWim6fp0oCUt0bfi3PE7z8yGkPVZDru4CTwuA2LkrhdefJ73mu+6WLjld00069l0EabhGAiTNSoV6MbZkXdUSc2MDfBRYVH8lE921NDvXn8A8yrc9aJfhYnlaPnrwarxKERfd8Y5Rbc1QuaMksprSfZBuGzwQtEb3Fr5o9zC1SKQs73ahPj+EjicrDMjL9cD5Mo6WfZK0OtU/zPX/5MJe0hCim5kK9zaWKQOFXtlc7wYWYDeu0e4GjAeQ/tXE2B0uZN30r8+M+F/6k93CxqNup+DC4DsVpJGeD0ndz/o4VP5xf3EdZNMeNkWWyw4UGkeQ2Av2PGeipaATUBaYzY1SSU2EUezwgVY2Pmw1yUWPghnXqhtsUSjM2/aEVCVCnQlsBIY6Jd9EQ8wZSRFB5vUhFHG6yMVxFN2CLiCr7FhiMQXfKwSO5Goo0nQu71lT/dx7APfSoY0oROR1VzIsS4o7ZGIyGHYMbVhZsVAp61c7G/VsCB6+a4xszAH/+KSZYb1jFp/HpCILrSRdmpL88FgBx+OIDSkEyNMC5DUKi6yvC9s3Fn9iOfnJysQfVMROGFOHA4YkRnpzpAxpRCPIoy8i8cjqGK5wgp/Ka+4BLaZ0zAwKLLpc4AluSivVvQbHRNtVThniePEpMvyJ+oM2NHV+SK1boLswIIwm2eMI2VxXH3Ib1VlzyCt4nz/BOdSic9zbAnERxQSjRpL6bc4gXAIdAh7SEl6IvU+UW8BQUcwgNGzj/fD1ixJPSH3eU9LvSTzg7ULtfO4o+t0kfDqyt+qlMs8rt11KpD03xZAVysisC9lCLpx2cjINFE0jDqNDmuiKWLOIu1r4La0YzRd6b38qRVl7SgFVrGypUQUJJa2yMHSGkLVE45qNgL3Z3JdfGc62iTHQD97/AuaCSWLrO2vFCGux2uix+5CJRrGJbuSwgHk1xVa75/fqDGN9486WA0GIfYKcDCWPH1BwKNTLfDtnd4+pl0SYUoDhV9qY58pe2v29E7N+QbEBS409JC6bEXwysA+lzZ+iKx+IWOGSVCaGjT+pxkq5Vm1mMywJE1OE607rOlKmSooh0R6TviIiI0ZFNXQaQ9/iEIwP6RxKryvvFwq+snTf/RMznejyQXVe8WX19REdUF4fQdPsGiJYNvEzNGLSrlUG/xwXncPN1oFDpfrPrDtJASJ2Ur83YQWTYPlJyMpsTaaN1EFGjfiD7/wnQjbF1rwRLKR56opb7IbUifciLDepuBftrVisXDG68fVWXWlIDMPtGbLGi01lUrIlT2auZyk1Ow09kE2pnd7dYdHqxzf3tUtwFk9UY0CXIgGbx/5Mi944udJZnFxw1exjNKHCTiyqHUVJS/MhrxC8vgfDDUFBmEA73V3gjEZ1UZkx4U7UA0TDtOKtSzBSjsh/8L8ZAzWlbGtK2XU4lIHv8Vd11X9Yvw3VTjneLSzm/7MjhUoKg0bt6qFvk8Zx+2dqgfWfNPKLRq0ZlvLzDxRp2ncllVbYp1Agf4RHwqTucrmbrUYKsoEqhTbOrzQJ32uvAaNAwTkUJopFrAkQ2t2wz5w4AJti3cFBRfXEFNWQ41XgVWGnyxXepM4dKNVzy476V3HJlWjEIarrq7tJpMMZ/d0z/3v6ljL6ZFYYqd1CEdwXNoMOM0W6wZVdh6zmwp5bM4tgzN6pZ9rLXIkUq4U6zraedeR+Bf9ziruW6WrpBehoDGHOdUvKL1+mhUGZloSVEHZEFlEMpAqfvdnJIb469LeGlx76dFfY9oDpCZL5Y4A2RW4FvX8tpI2sWyRZ7ncgEf2nbx+duZ+ChEpn1jpfpIeHYc5D3128toqqe/gRzQUCAy1e35gEJ/tln6JU/nO+m+f+iRKA8dSV0O5L1AOl3rO1QQx7PGXNpM2DTxpyDu6hPLBWKSrqIpw1vWl9d9Ai1zCcH+/F4NTbM0TJYEQ5FdFIgjx2te7YoVoCyGuw2ULuYho8nc9GoZ8zsW1+il6XmEoFcO4NdCFmt0zcHDH/fjc+w9VXorJkA0JqtTLJQbxQK+ceDYpJM8NcAmUUuioog0GeBHf3pW2LmP7sxJBZ7+L5P6RhYtkpx9bpMMPHNQQdDsmryegaGnsDC7MViwIi/eCGno+uVp9EZWYorcAspBFY4vZCiYi/L72ad+xsYpvbNvCfJzi0+KiSKqb8aIaJrbTnOLpEm/w+p/6YnmEdykRu7x6ySW0ehkSQkZLOe7xvr9KOsnoC04lREeaLgZbrOuzcy5qNEAIug+8CwOTAUsxJOoULAfIvCUwOG2ocriGRBygGtECGdj0kFMzDg/NhkPn1sTwxiOiJDzdKlNi76F05u7JljhiIrEKJZc2q8a0auPvT/QoXLHgPWIxJhswt0SDWRyjvdUFSzTLjU3MgOdkFvAljnOQpe79dblzcTkhdkiB10UhbOFi1EYchA4y2rpSJYu96Q35kCRtF7bY/4dJJ6r0fjZVhh66JkyNDvd6gIhzf6TeAfPpmAQ5xr/de7PUdnFG9Z3HQ+sodv1KZZLIX+YU+BfK89Evey8Lvja45KhzhC5iXHyS29JOX9xcyc5aNv94dT9nhq4treDiuBoYxh7aBcMUNYRhsubPULRN6jzUJImnH/Q5L4pJDqyK0Vo8fxcLyH6nT3hX1fx2eo4mFDOzK7eY3EkS4EbBMIJ5WUOuJg3atnRSglkuSwD2SyBWiHde+J7PJzj+v/3/to5TyQqicOrryF+FS+Wxp6NwVvwmnd7Xh2qSmocMoB0kmCt3ufkw8joP13cSvKxa5EAH7T9mq7wAACs6qjNV/zX4WYCIwV7o/wnFKptRAtXO7aaGIaWrf21KoZ7QvJvz8RcacbIfrzpPTCt+HkGfHk3iaKKYCLIbw0nTbPuh9axUWFkVfYLtf5mFISDUNHcmO5wpFtnY7+2y0EKdKX9z7pAI86RdOyyxxWN9VQZgt2exyduzUABoDbX7NABQon7D133L2MC7Ak1KpKR2tRbkxk3m0/8SsLOr93WsakQD/mJE1KZXUv7y0o3t5s/NI1xsxRlZnQ7W9jIw8TTZviZAXCGYJgGcwo1jihkuQc4s81IbK3ePb6cLzUo5p2DPlOnjhXIlF2WnvpHsLg9hQmU6B2RsTzhpBNnHQb8c0zyTL2+OeKPvwU4hhUXHM/PqbGoODhzVg0RHZr3s1Eip6R41xmhYXmkC/fj4/tMILpTnbJ0wn5VnEOl0gBFhQoCoh+E0POZNA7+DaQX8aJOWH7tsCHhcWIYicGyXL1ftgnNmu3bBVhfQx9VBHkVT3siG8/gc01LEeRtshsW5r+JV+JlhbvWQMuL5745nUux0+17qPOriyTsIXrflTIaKNKrv38vbQHt/hhDE/wA2LLsKa+AIDK+VyGOMsES9PY4kkf3gIuWTiu0SkZlh1I+ESNaE0YkpCyjgVNtf4jeuS4ThU0wW0Rhl+PR7/SrfOOKhC0RtKLFc04EFpk8zia1erj5sWYJM9XJE4MHWHDC7lRiPYaV3wPd5XTfqaSlCrB2C3yG+LAZGqXLmAY2Lxszi0s10BnsfyGuNQgFbzc8qYexwGuxpRI17Yn667r5PKKhFrLr05YuujxZsDG/Wli9jTgKCmfUXTC61el7VIgk5dELNZcE57g3glQxZ5kGMYll9RUdDr9mo1DYBKZIjB7iuBTxcd8eCLf0C9UFxxtGDgQxm398wgGYvSBkqAqOe4HVQZHpFWisO52/9+gmmGq00PrlT9CAu9qIkoxwpsBgAQ7UfOJcCqSuCzBnqSVZ1nFS29YxY5ifcnNAroDd1WtNY2Bh+5QWq6EdBIjoTyYjvhbgwjXIaedipJUN+JPF/sNHoJ9I7hBS0pSszN6OfbsEvAD1pAfkaUv1GDb6GMymOnDzO8bh5YLc3VT4z4uMPIjh3jPleQsxHo73zWZGI12BWrt4tePRXZkRZ8FK+RfTVMeexbZxog56v0VqZyDufvcPMdYsgKe4s7rJmcBxW/GBNHKaXgjddYf62K6X0TsqzqcRytNh6ID+gJCCCPNxyGqEGE8WWXusj6Cq/ezPK2cEa3D+6vB9HNDqoOuODFNKnQT7FiSG2xBra34PVgMw07iHEM7EsxVbrepgqlkQKD/4zyNGPDUFkCtaCq/Gg1zlf/I91sXLJ4NwvrEN2MTZiHmbUB3fCcvPHj2rmFBfEHclqI8NR5k+NHJD2SZZ8HQoobVcMQriI4SCg5T2oqjGlfQXp7Mi+eFSF1WmABpOlCT4aHHn0JR+iOyBqSQF4xAU37DVHgBX9E1BspN7qWdA96XQ6cwXOVgpqQy0gkVmOVlfmkbiUFGQHfZljZf4wYqbZ27qtntqyvubTf4Y7cWOBVDKppwr0re+aX7iLnWa1bWfDNpLw7TBdspbNpAU3hA279pOvM+uQ5w2IpziYawTYyVJr1Q/zU1DiDwJM/KSiR/BOXrf1pSNaGsO9GFKr+aVo2D1yZXNdd2xuuAAOZrqNZdLereVg5FZULvvjql9ZqOaAAzpIhuFJUX1wkqKYeB+84LW0j9AQgDfYqCOBuROcEb3T4Ubok+wm5k/EsF1Oy9uUYoE6Ec45KngvwkXJU2E5XXHFvO+BPbWypXW/9mWlKm4kEodGMUWZZDVk95tQqT7uyVYAwrLWC1zWdlVioGwUA4LPbiYQAlUXl6e+rALcCrtLJFxMYavPmhxI+L9EsSzFXCtXu0bZ8AVjWwlVs//0dh9/Lxe9dGTpBrzuOx8a0CvbDgzdj8jur7a3d4Nh11C+YbxmhgGKeKKpJav/h6UVNd4MVzvVnnJ6/TyEoTTfZtT4paq7OtWFd3ix6RAfj8jhsZWxcnv/4K9pNRW07NDrplAM1scK9/1yWBd5BvPwioQxXBE7jHXjtGIlfXTmodruTU3aBPlYrgjVqjr08ujZG1UUPuyixJ8rP7eo5+z7PITd6SbviCEJBD/fdtKsHNATQkj+2TOKEBZ3yvoqg8ANyHCWqCg6wLIQRwiUOLKvUWGE+2ETRD1OnITo1Pl4UO4I01CTiT918DPNSUwuwAzmgElugW/Rij/gHZfGpfoSVjugqoM3HJOxdJ5RL1VhoVsX4w7yGHMJqhabgRdCQmr+GQfatuphkjI+krzGyJJ/5IaupPTbWRwUvLzZPLNb7kLFegzNr0KDTnKIgUyIDEKx8jHTWrxk0D85QXl6rnumSF/8l9ABtrncbQPknQqnkyIboQjIhO2mQubZofX0hfGJUlyjlwW2aaCFDnYxkfucOnMvx6NvgZMe+KQXEi6Vsu199Cf3ya+v0F/rGNgeObrcqcPyOmCPw823j03tw+9zHAU6ZrZcd9mdK63Ssdxr61aq8Ly6lXeeWjD93wDz7L+pSlDW5n8vBb9NObDqbyRBGdfdWaU6ZSm2vHZ4BcMieYIdFsssYKCqHn1eM6IdinVnkTxs891JxOfAudpKbYlQ0YqhGHgAYFP9u8Xbj6su/WqwKsaT5cvIn5ZTzrdCCr9T15ZTA8g7WEtNmYVbo3EMwWJEB3gDO3yEl/kHoJ8fDYHi+ZoD/ypqHdH/aZ1fICzblhVTO1C+8AGC1VXDl4xoLGzopoOIVu3wD5ioBvTLQjrHi+D9J3VdkxxdWG+HlUIorsmRQGKbvyx5jNU3FxL4EsRjYHHUq4kzP/p9Nuh+gYe5pd0qLlANv+KzqD5G53HGJZKiUpJnBQMtZS9fQmY9d8VLmyDG2YdpBBZmCJ7uHyNep3QUQ+L7nO3uWMNtDJL6JyMOLh6ILOWjntszBAMroxfojCHvdEGSIkh3go4DKZqb39rlqmbO+F+K12WPFdKJGCXZFmCB+McTtsuZ569qWhdUvzIQ3G4pXFEKNWmj7gbsZvOBgyxpuA28ixAL6HgU7BJE+sJVWQFe3BSREgA6P8JeDydyb0xezEpcCz67yavK2XiiS/F5qtcdKV/mOk61HzESuHWycs+TvwIaLrlOciQdTM0Bqj7lMX9pBOEHJrcLDe9Q2SN7AAYB1mj45E+0ZhpUC4gT/YHXFGa0wIbe2IbKzqAuYhGQqIQ/OCfInr7bxM22MxXl0vCSTzyFZ+VKmKS16bFtsBy/dOSivMai51MDHROVZrkABG8xOKXNiIAvaglTSzrK7JLasPLm5lvHddu7sWazPjKwQEskflAx7mK6XfEwj5TdWn1T6+auONcRrTXqn6+ol/9yPgrEp8R3ZJP66wLkiX9g4PSiHuqycP1oIEzQ09OvLBbF4ofZQVWGgsoj77QHG7cwjN0qhFZhEgN7oc/TGqzcRafS/tC5tDKc9XgGeP7X53PJZei+f3UBou9R82cr+3Mi5DmY36vlbQe1opWFGwBkplswWv7yHWGqw269diNWIIqs7zPA5f9ctMldHkDZ1eokoQjDl3gjct2UsZUUPPyezCr8q375ip8rT9odhf10wkiAorefAlxdZAKblR3w2V/zgMb9P7kk4YB1qhGOCetbQ9eZRAuPAfGTYt6ImBvamKnYAXgfL2d1ybkO/KZNpmUwKvZts5xFLukV/9iZmqpDZpe+8D/4WybVS7sTW69QRtVsGy15v8WBI53gJpqcSB8hVm4Pe52n1qvGI94h/+J3QVgJzfGW0z7jTP/l5yHMQEIK94I5YhrwPoludg8JGNdIGRQKGf/Pps6XdK4FqlKkZV+7wMb8QHpRgvvJUWg2ZWk8rooi1RPeAsJGikYs1+YcYmuoSePOD92X4T/AGdrKhpL/3L77IlioLNlTQOtrTH11z0jS4YGaWHXXElI/tcTHyY8ulzvy/Do57+rHHF+8HnRI2dO2tTFLPzPx4i3gQTC0X0F4IZceysH/fvai049IwWMOCC8fZ17TBFhWHyM5fbC1J0/xdAw35LN2lWVykCTyW9rI1fXDvq5+ya+v9+QtceHu4m44EU9oztS9eDmB0l20HMdFOGlc3eT2YFw1HxhTM6J7Eptq84H5/atlLCimQ5gJFoBSDnGM6vh7My1xEAAjKaiixhnLcV0enWy2rCY04QXIY+fu4BK7o/1AQ57t20z1EMH+MgpoNFhP2Mc/cXfP8hVgHQC4g5NUJcIFc+LQA8NlopMQErdrHI0HPZ7+zY8B0atadtecyCXDqz1biaQyj+bpFZ5icmB8RmhRNi+cVQ0ecF1SZoCEmjpb4qd1bFK+qoq6yyl4TCvz1uFELapeavzrWQ+HV3VXvC9EsfeMgfHgFHQzvii0R08WrrIwFvAfiPycIFBY445OzY5dMWSX0M3yKXiysp52JffSPJDsOzgKklKEyQy4NaAxp6h11MjqUgzEh+8BD4XxR5SPeLSPIfYz1iDjlxNqyhSW3ejzd0J5Gx20zEEYEbpZbwgiwXDfGi3R0AYrVluYhxRGPtTH2NwAufiRS+2xD1RlniIBYjc2zToIbOaqBeAd5SLWyTCbhZSY34ZNvl0z5y32Z3KS/pI7JioioYfmw+iGd9uWMSBdJTHVxUUZv70MTJfUhiHN25NUpfMyfS/gjVZCaxz2EMr61gK3jMFL4B51lgdtZ76WS1IVD2YifBRU5E84hV7qsUsjKL3FRWBiXT00FN5v3Rd7aMeC+34blzGhMO14jU1hDxIxdVokV0s4Ukw22yVsFhadsD1Ig3Fi7KUSVNMJmdLHRTp8VUZHfKAtm3+1jA8pyu40W8yG//xbqTfzD3PCKBKrO7X1e1qLdb5WLtTdSPJlcmx9FHxidEOXXTNh1xjIZ9BQsmmquVTbbYupjNI9AICQQGxiJnwTjq7sIYcHMIlGUR/wEuzC5uFsWPno19EO8fr5RV9TcLJXmAigiA5/jS77NOEAsuE43YUhSFa8YgR8cY4VjsFbO3DZSIdeBAVUsVLvPZK57/qAvvyyy+cTngjFRKBnpFWDX8N2XTm8A8iULNJavEQ/UsGETnpmR1KPUvieX4tfLcw2YSRSEMs4BqV0TjfuvtMyWWWBvyCdAaOuGGA0KesnlYjm+ylpC+L+DLfGl0f5ZRaE9OZt+qnQsalSmqzKZq+ib7wtsD7ytJmmmBpA7jOBC6pbjdSjFqHkREsjsbTnwj6/SSJF2yCdQkKRBuc93brG94LUXWpju+355p69HAIc4UzG9iHxHXaffhfMQHR60L4lNfsf7oBopjgFLz1IMVxV3L7F8gyz1dOTtenm2vrYzQgnlNe7UnzKxL5K8DfwtcRpsX0Ovz7ZRJycowLxtzVR2IhYNLOE8Z5+ft6j1uYEu4c/3Xz9NJ7HTqeJijBKhmya19rY/npk9ein1UDarpAOe22/3+0b6Cki4eEA5ldm+kX6PMMbmq98WhHgKpw/AzZGY5+Re8OEEiUocBKTs8gOwljI7UL3omPgB0qQnpp9jpuXUKIx6V6SBuME0hUEbJCgC7Y4Z04fRPsQiTg/fMFafCjpg9nGFT8uqwSxfXf5cxf+cgTr9qu9nHok5Hy7VzYHPvfbvfAnTNzbIBBsjvTTn8AiatRmpTVE30rrDQfP/W8UIadii4/pOlMcY5B82FFK6tYaTQVYYOZZRXiwWscWbIN6jNy00t3pJK2iGrtdfIiNGH5DkToMfJMqpYM9P7c/W0YZdGVxkjc9XYpF1bVIDJT6BnIflzCvd8vg8/eDw2gvdggzRib1FvUFz6Fej02SvT4sG5wHPlbJEPHh8BE1463fdzTM43wzxgF3Dh3VG8G02XZtNnluJNRYq3IM0XZhy/DERK98sxyiIseUedvRYtSyAHZ4lHSPnrFkbjBtDzjkPJNAs/ZFE4PyprPc9WqL4VO7bcZ+AUue9SlitgxCnztOqUHo/Fu2YrfyfpzN36n+fppk5g4wsNUh2LUbjQInlLe1CegZdl0c0R8Rnhxt7hYnfIjZXdEsgXf+wbxa9lc3OwG57InohQmutF7q8lQSaw1nFh1hZ1mUBc47nDclmogiArN5DC69gBX8aECedS57N8SJ5bEzvzGL8yycsQX0X11tTxtN0NZxRQzSe2VYijr5cwRXFcCAHG6Iexsv4pDfn+e+MHSxSJDpKk1La+GZWHni9ZsYk7NzmPbLecuTGn0KA8nPUa+eUGwVlaHL6jw7mP2gKxMcJPR/MhI+VBmaXqf7GnFAVZ8x63oHqG7f8duUTTPd7aCtUzDBVHDFo42Fgnx29vqR4d7UR3p8SCn7fwDqQhv9Vi64IL1unYcClIHj10Wt1W1Bo+RBu8VsJbGuxWBFzJ8yXc9YlMKwmVU2y+vkM4RKbMaCXbAlzwP89S0Ej3BOtnRyRbytoVn4G/mBIWVevG7dhmIKVJJD7atWTJA63G04hLwyte3W0rlKS75hm09MzE5ScVBNkJAFyTT2Sx6iK73r2W084ZU2IOqhDqCZV0s3MQJpNRU7bXfi9ucyjYNxXRr0LzP+KsaIQhvl4pQOnO+87zO4lVFiIC7HWPC9R4t0FNnMphWMnGVUj18Xf6z8Qi26+KfJ5EI8tYPFmIYCrIaqKigBOseRQyYuZTLHVQW0/anvCjVLrJVeEH3q+Jfy5rxJ1soCrcXrYXevWaXThti54k8Q+PGq77rled701EmFwcsp0JqQX5enqxNYz/2l0B3ABaYbQptetifNck5l2k+yWTDMSXmiPuf7gLNXYz7hZdB99E79U9I/368UBIdEhYtjlvkp+JeH99wPL2lz4ZR9Uk5dUpd6n4BPw5ts0ikO23fkVJGpJdbI0pAJhweXnEKIW0D7S4BJ9GCyq+zKgBMMLstkqKkt2mqcWmdJNO7OLjRSAyoELCv3dSAC7IuPlETgER3hbM6O4u7AlJYb5iKsF//QvZYHCIt0VgZz00eHTwLYHP2SWGVlnqWyCLIUqbWWFyt/A16aWCFtEmz/b4m6Hgx2wB2kXHOkVlOgk9lNl6rjy95FNjR3GsMaO8NwhkfZL7o7PwTDJCscXZBdc6CW5fZ9zAQDkPExwjp9keFMZvrvheK9iKUepnAoCpeerN9OSoMtGLiOrQ6c645QDk8oGzeG7nu6YSNQVValTOYq2YIlHHS3olsXi97M4VuGXsBWKldSyMXNPbdORby6Srpwa3KJQAskE/xPdQ6ft6cGmJtzU0RcsYcJz84ZvSWN9qIcteWU/sIK8ct1tgtfCGdDIVG5op1Nv0h0AQQ1iJ9Sl21SKIG9DKxk/Ot0QDbfZn9aIFs5ZK6sxAHI8E6O6ydZg9hs/4L/0LjulBD6+eBbX3O/u+7MuAJ1tcCAaKP6To4rCHKsU0SXklifq2lfOJufK6emddv3T0MTCKrfkQiEzXW77ogywgxboKKyF9SnuoaAhbQHUjbSKg7DvWQnX0MyYevAcV3aYQ3+8+58+75afBz/NIxtowmgQazgv0bYpbN7v4vjU0FirTncg0y+cp8MSMpZKHo+x6PNzknM95ja3eYNHiLkP91OWW8r4nTQlVNVfNIT3ZemJbrFFc5l00Sa+binLhza/xCd6SSjShUSp2hDLoCKettRc7txS/y1j0b4wIRFid+Mn+3yAk2AR8OVzEvmXcLWirKrpbpxqM3xCs56c+nWIQB8kQH5iqu7Md/iA4zd3SeyIo8Sd+YPQ8ogyIq1Dolo/02fZ3PgAKzuBMmrLnqK/bqbZnhwg8QoBNFbh+bJJvHihUJ9TmZkgKBEqCcChY4+d8txV+/0Qhw5RTMhqH2/vRZvxmGjkRO6+WNvbenZ9qqK5kWKLPKBwWcGvpr96Sgu03BeUkZjFrvvA/uAz1xPnYw2d+zsBy0t999cr3VVQzBakFpkF85JjgA3iDDq58FmxCnNSjRCgKlmA5BexN/Qck/rSRDftUCMCEB4EL8IrkgJwN79Txj4oUQ2FFRNtqwtbPD74S4wXdtlkGlJo6XZLEUrpfp8OrpeTDlvEiy6vddTdxXv0GkC3UX/TRdE8iUTIDEFX8QtbA+LjCQBf0EaQKNkCGA5XgtwcmLHtRGaYlUT5KJo8JAtC1ZB/HITvhjj6MrA38lNn5xiySFZVwZ22Xlv92mgCo7zuBQVegJgyD32FMyc2KWUfVhHkYoA/IHyA1hD+p5GG9anVVmaF3vFORS56H+c2PUBWt2KZ6xktOeZHMF2TFG6cNku9gBqQNzb1tM3EA0kRf/9Wl1cZJCEv1GuOLnRHKfhqa58AO3kBGWwDnNPUrmGextMkXjuzCSv/G9beg7+A7kDb/lMjTR6LnK5KqmdX8KzLOQo2ON56A9nh+Amh1eSJBkO04C57prLeodmzsMYnvjV+lMoS1UrjC5IvgHwAN7deqlmRZI6PR3MEs+eE3AeFgjYXDbXd20edIjaVlcTk5CdFvtJk1VBW1Z54d3VpTfufbeaR2ERWb4cjZf7ajA/fbvLNHH5xW0+dpc1/fJXuyPega89LQTJMByKFgbTou5FogQO0QsHigyu6PXD/CHevn/eaCrwoEONO7gLD7B1fW4ys2FIEkh4W+qXNMxs8AMnkO9NNbT0723XgzuPmFsnYshV98r+XUPVj+8Bo0zFkUuGeTgabrxCKqNarHWk+InSbxtlNKvTOg62aN89GCVBAOm2NcVFuEdb50mjbcQpvFPj7JVCyWL+dFfx+eO8E650YzcQWR0jXco4i/v+t7vxJOQ1QYLeaBfb6avWu5MdyusGePs5Vmzn3lNNL6rYY6ILHIct1YZhmdl6JTXPsDFi2dSi3MijrqRRGTSpojcPSi547452I0nOL6vM3BjT6Og4krc8Q6ASLv+ijvK8TPkAW6xxnlHgJpZVHrDnGxM+Vou/X3IEyb3n65i/dwp4au8Nib+i6EH37XkA0B75i0aHQnnk7foReA2Jb4Q4eFzxtfcOhMMTvJyxsHGixExqtZn8Ap4mUFIgoB8JawUeV5Tj3OXiG17McwGSoOnSQ6LW8HkWd+8qfrRqQHNcLAyDaiBFMEZt9T97dJIMZa6EWRc2bqGcbb00dakf8AFaB29Hj97tifzmD0gH6M5s6fV1EQfzIK3MtiqZbbEuk+v62n4KO01KPohlLgen4VHV8HibGWqz8K3vtWww4OT3EwX4vhm++KUawQBQSd2KeYhs1fj/yrT8bcKlQeyOP0ZccCiiIAXP40iXk4Kfq0sSvuqG1s74HidQ9sT5YsKnDgxmAaraHDh0kXPNQlPeLT0EQ03OAhnfdlp3NAf5gEavCkjAI4b+i7ubUk0JQV/ci0i2fxf2/LMS3Do5qGCePoseZvbyb5fyhowBhPZOfD6x/CmQRjgrq2/u95SbGDRuhxz3biSyh4rHxyAsyNt/uf74NdeUe3/vMON8s4GmOsVaPy0ylHoZqyvibFMnuHXEVA81pQtxabv6nBNCHPjKXDSNQD3HbCUbDZyOxXqgpsyaoR+PzLq1ED2efWZBPmE2bC7Yh2pZHvdlfcqfZ8+MYbb3lFFkF1+OSDyX2p0h/PYuxRiO2j04ndqAzMbBaz00wJMewMNVyLOVQi9/YmTAV5W0vHg+1v8xbAJK93UtKq+NHiaqDTqCoS+WjdRsLJtStRun4/VC9gIAJgDbscmzTLAXrxmIJnCf5O6T1LXKzvjXwbTq3DLDQv/l2MNUjD2YQZjjP9XLCt6zMz0duRlts807cUmAasaad/lGNHxpmgB4+7GW6z0s+0KM7lg6AUaU/vx+FWxgIEpVLsJ7ocG7hVTsc9hmWIeH8GbcgDH905q2jx7YGVELBN246y7CtdlZBfnNC/FlZhDu7Znwl0kwkUb1iRIYTgSzAdt1vX9o0XHVituSYZxd+xWCamdUgOHHNDNgUBQVqeBN4l8Wvw0M1tUeuecE7T3sOR58D3rGXA2vCkLBhSBMmlTl5KDxtSt/C/oqEXR4Ygd2rZ0rh8YMLkQByXK7yc7UyHFWco8sBYfKtPF/B7em6cfdMw3HRdTKPwKyC35wbt4FcDo3Hpkpmvdgj75VA1cATNg7/K2P+amPO+c4IoRYHMO2MdarFGob/WSKmx4LsRg1apsxApiVCslg7fSkYqIlwjIG2Oa8JNc5CgSmC28n9cMcjYUM4NX/Q/dvm3pJRO99qNQgxbeEDF6ndYcIWlAT+XbclSuka4dSTdI3U7+eK01YpCsKI3uLc3Zky/44OI3YZV80r7uZ5Bcemu7QwOCAp1/DgkmW3QiLFnyzEqcHg3DAPbU97nTaKgBlhUVqZsBvzQEtwFnOJBTBllJdlEbaYZ9Omm4LbLlx29Qoo2NQJxItJmw1KdkV/uUeu0z3I2DoCvK3BqiZqnACgw+Da9HpYGrxrsEww266ItjFACowMVu6pNRszqTFGA5Xxj1Er7uWJ+jtepDhyG+hQgGhDrIdT+xsw17At7DAITZFvluZ2laFW8BG+OomRj+af2IR+t3Hd83aObLT/ZhSX+FFLLi0KX4pliLOfxFwQp5BY/P51ebqbN1rAeUvx1po765IQ4dn1x7a8JkXZjoQH+aY8AJAC2mI27ca2tYov656n0FmcTzL0NpeNGuzuev53OuK5I6S/K+oUy18I+kM8YV0NtTK5RA7Gpkn3QykTIyVkBiJvJfg7LH/02FZystC8IKKp8SBT/8/MchDX07wFMuGHkEKB78RerQKoBCp4fc51dpuE2DYvtSSaO4g43LLxsmerLttPHl23SCDn57tGMUkyjqjGl3AjaPtfNktB2AJYz9T4lx+UEfvE3nFEOOUSafwF9XShohYuR6a2o/6g0o1tBRNU2o+UmoH37xOFbMON2AVub5IYmmvX9d9Uu1qdgRJwZnAA1huIrnLI1BBGcz6jhSHPOpaGk6EafQb14Z1rdB9RTLTOM6JLAThaXGSUMGdJHKkbYVLiFVWCMMU+EZ3aUMIzpwYjU+Oo8eYLT7lwWHSNvcYmvlVznUkwKnjKLVPJ7xhloHEDTftltdkCMkiFMvGg4rjhkAEjdm6Wda30ewC4A2lci/D/BrHbAazaN7Q+FbazPioe3Bznc66cUR8xb55ZJ04n+Lo0lCR3vrqdLIYW12ycsUof057LF6J2daFzmYH5n8h+7MYSm9UGi1gOnb4YentQ030axtAaIW9LG5n7zNiT0Yp92CfBHIwRd9IVlHchayfsOIyGjUu7Iqy+4e6LV7p99mbnXtzoSgD7YaMyfbUGwxUeW/x67ICOrO/oZectvw6kWSHc7ravGBgfK1DMiewi2eEwD/KgBSgSczjxQXp7+iwmsbgYXgDSVh/l2LxK27vE4/7qLo8ZuG2YXb0Dgjz5LKWcrsLtwxqdz1+OrLNnPrKdQ/SZfp/ZGKTSp3d5ATh/o6a1gizou9YGgUs+veiOhRpaCG94G0ffQCTBgmY91nn5z3WB/adfxwiksnOhLuc4mdPKz498b3OWvxSdm7MxKyGyx7zE3k3XySjSHEZ6Rax2XK78ubXHyGjq5CqF+7a2jI+qyDdiRc2BvlwudN8ERmfcWQ7moAodyOQQe3DE+3xPIdTtGrwOTdyVYo5TRu0nGIcenJ5T1qej57Sn3Kq1zXDNFek00ykY9qcVr9scQfy4784Mjl4wzvqKgGxaeCXx+kgbd8jc4zunvXedFrNqQBe/2INxiV+6XoUGmGkQJZBGWf5WYDzECXlNk7IfdbKMulAFocKYDgKBb5KDetE8q+iV64ZUeRcwRl391VHMBIojEaVpL9FC2EHFdMBq70PBs3WSUWt4Jgm+KDuIFm4AF2qhPOkynWR5Uvs42sz7MhMtLNyF5A8M4AZjrzdJhpC6UuP1tk4ofZjB/FVjDPoukMdDM8sQrdljmsFULZMC+aJSdC3IOgXeMZl2l3rTSLliBPVmvTmUJHMkZmES8rPr6G9kO7p3is3r3ZxXazQhdYOdSanx7lje165f5IZOyQsbKTYsR81/MyuS9nrCbmLP/S1tPIeVg6r1MgMdc0lxX6hwfN2KarOJoesMGsEoLhjHMpoohS8tqUvatmtoQbZCLjs4Ny43h2W7cTBckyAFV56vFWpw78heJti0uDe1vhL8vPg3nPcLWQI3hMSg2A685n/ZsRyxB8BL5OY061ZzuFvq0IPr0pipv87AwGdmQEug/BNOt0TbMlGQKmGxAE7xU9Hbc1tgvTvHQS9cDrJD3kwHOw4EB8PoAskxbLeUIj1edxji4PEshc1G+8bJ+HCHUz/1j7THDtseJTcNYndKZ1hrvIo2N1viqSdMh8PG/D8sgMzqocxELnEVNCQFAakfN0yqkgyYuOaDLjBiBje8JibL764tKJwAZ21XEUqm93+3MNgu8/JVKClIwtyQADTPHwu8zsy8qfq+oTc9/6h+M0pypdtAd0Rv9hm1TQ+8hV92lSpsXB+Hs9vCOsizV3wWOXmajVuHaj1TbCtEEDLVRmLhQWD6eL3jAyhEacdj3478bLn819x9OI5KBm1XpcMHLZz34GRHMys0Ou9iLeeUzhtp7sxOfJY9J/kjmOhPVWjaROPSG3guFpeIL6K7nFNH9QyT0/4ZxfTo2Pi0d6Ryf2m3BbFOjgx0BkOsDSNQ5D8iWD775eBxDTk9T4FQADR1IiZKjNEByZaJBPI3DnGtR4ewZEgBzgexBjmA3slmgxm+Fxou65HDPfAVTg+j4hDSdCcUeDMQk48OZlxLqu4M2qU85u7yiGLZhbi5XeJPuzDROYPG90VxDJFGCrtapUNKcQqw6v9hF8hKpOYWV9P/H7iRK8EDi6/tMXij8iNuikn12qusXDwyRntoils7Rkn5CSQUZnhs1eyj/FmXZy5CP9tg0fmDibCKneMJbvwaPnQA8ztmf8PngEsDFfvV1q+cUoUYUoSqhNPcvcTZWUW5VUFbH4PDDGdsVlMnWJOpysXXw/oJk0eVTuza68RKYFieGP4995QTjKYKXjMgc3KI/rwPfhwVVU1f5+CZr9SsroSOyCQ0yCFw62guuqd8rQQ0+CNMhjpwnpNTH/nSxX7i2J5HQvtdANbJn5F8Y8wtydeZHAqRWTWXpvNRzLT2uX7/3prEDpVFlvL1021axYhL3doY+pOfPOaSqbo0f9ah6jf27jW2gW2kt8ed9i0B+bDH/I6P3AqfDwVrvG73gZoM5YEfBrDywursWfuSbEPsR6GIHDbrS4IslAK5ws+/UtBYxkzWrzWgu2xoP5L3J5ojSpDWFY3XPM+HPXr5uUbMXBY1LYABDkKc6EYgoewu0WI2PsAj0sE5+IRvpHstuUIm/P4f+vrcRBsY+dWOkej6Ft3qydnZ4LmyZoEe6ydN2TPOYpy1taOyCJAc2dDxyR55w8CUhaUBRBUtVutXAUXJ9BKzzbXpxyfzk9+25PasL9mfU7eiPgbhFXCwsoqNmBBQ0uKrs4d8T/crII/iGCJYxHn3yHGKEFPcf8yGAeL68qdNpWn5ZhL+eU90HVxNcydcZcD8NO0Ahu7kP1tc6wgXb6zrgL9Imz7jcKyi/AOaXQuv/KwSnyQVE9S5cZRZfqYrB3oJl7A7SKicnQiKH2MfGwN0XmTsDk3XJ2q38d4ccJrAHxymdeTY8w0fFBLtzVX/Woob5mrhy/ys8ke+ZUypAYMoSR++F2oqNn3xmBfakfAuSKvl7vPhW6lX8kbO+7qQWkF8xCrSor9Lp+qfHqWfSUAuHdzdU5cgeAEF6GOV/d3XX9cRNGSkgjL/dO3xwXzU/ji57FJVzZYq8a0SNG+sUWZFkm2HPqqeFJC4Fx2RYGABCuk98xkYLX/DVGM9OFn58vkMfVWC/a3rg+FrtGfTixzpaRCKkqlGjQKRE7/MLZkiGTGwudnsJ6SYKRMyJAd1GlqDFvFTyjCNccL+K4TYAV/1sMCajwugpxta7vDNxfb1OSac5ZqBcv1adGitIi33fy3jOBYOPV/hEBThmDaVrx/ZaStbrXZ0WwExsfI9zLU3kMX1Nw+MukoSrFxeq9CjiN0R/0JihLThL2mpN3/OFS9b/3hdYUtUpHamrZsL9VuTd4TUm5RQ41bAbMVm6DneqKG8ziZE1pWF7iaNrPVdz7jeO6W89vcS7F+VSemXWu+SBfZce7O4UVevHPlr83R462gBsApMoBS+WqATE4JSf/Q0VPqe2UoMh5+rxaqiGTPP6Rgmt+dKHbXcEQBy6q9hCmTrV39uLXeOpSiMU80CXylMkMBLlpkjOpndlhNgvcsWoVcigKQ0Lspr5faHsJJki6s+6coJmVZg9KLRyTsTibCspVWl3CjpCahxyA2KGGjsZNw9qzWOPHBw9ZdTFe7Po5IWhdflVeS+YkWJXvBtVyhnL4Z4PcaZYEqaYwrhY779Pr+ndo3xNgNGkoFx8kklZkBYVEX5DQlmQFMmsOA0GoDoowYqVS16QEQBSsO85cXCGjV8vI5eRsd1Pe0OPOsiNhUE2lvznOeHbHYOXGogCiW9GqS22AxBiy4KxCuI0rv+6FOC3mdQZ3mlZEy5U2jZdqjpGCQNklHjZVf6e3jKXBcYA0+aYKcne//AcTXOZth//JtCHFn2y+odn0O8ssNOvn2XN+8gQG8UG7hFXKzcPy3m2+CtU8W1kRgK27CqomHvQKkaL1hbtXK50L6hKK53ta596VSpTPDDF3UGeTp6i3cre83ZKaDca3URzP/2JeRU4kS1jDeqSuO7mZlfTRe6m53PStMy1i16JGQyTumXI2cQhaC1YhILbvRllbVkGsh97bndDbyzGhoZcVuGYeI3i7YVs/hca7oxz0iMGnKgKuJLxvL1ixdamtqLy4yVWG5Ye7c8QJ+jFILKiz7r/ffY+cmYW6q0ozODR7w4kk5L+ctf4RG39uN0r7m79LKIu0jSBB19Ymi6l4G280rIzgVHqfwMDeYlfipLHx1ZUm/TrgFMSbsDU5avcMUUaX8xPuKNNDqWFMTrN4E0lvMqBOcFQ+2NfMSVlSUgh7/iD8qYfRShLJ7ocZg65jlgfHwR1DzV7+5QtsNUca7psN52/vO6LLoTUzhh3FD4jswHKeWpIV7prBs5yfDbYNOmugMiej2fbn2RqBD9jW006xdmXJrIFqSEUY+vRBUGRrIqNIm+ImlHcuP//R2bNvSmZcedITYt3pSbfb2K9OVCgUSns639hQ0up3n0yJy9Oiib1OrQ7ZSrynXf5nt9NXlbxSqjMRJh5k0GFPIRuVej3NZQ0ZgpDdGe9/Hy9riXJJ3pPEP+FRbBL/PpF4U8kLq7Qf3vmN0NKu3S+ZTQ+dj5ux3FS1q0Rn25brcyT19Lyjz4ChxWVj2ureUuv+NoJ5NlPB5BhwGMss3PPqahFI6ZLbvwxWGYHq6CkjpNx87sgL239z4Fgha2zI5BXoMCOZ6AwKig6OPpoF05FPx7wPaRkS82EKd7Qp4TtbH6s51RSaf7HOj8UI8yNCm70ZGDigdXggzMmDU+mw6a+H6B30H987G55UXRyq10JEDLZ9E1h8YlHpcG0shGx2zg0c0GLaRFgnUljAyrafX8JPmAXNeXEgVwBpIVi3EEuo1cXmPN2hdxpumz4vl7uG80RxQrr+DC2sy3Z4p0o4VV8H5XVCpiNSLf63ErEKaETIXHoMqOXQletpytHHiob0h/l7g8kIDDU3vGPfcIInFjR/BoOXkttAHhN4NAB1VYhfv2P910wcts0+WvFUrhCFMLVW91TfXzqiCsCqHdZ4AiUh0oDAzWVKxwYY7WxS1u0cFCUNTAQbdaJ2T9yIXN85zd8SHAJWjzADs7Su+mrN0kSO2raWj2ysxPgJW+/fN566+tnxgOmyvvqvgaD1yBxJMRoUeIS6nqdzO68CSqtx+NLL/mm2tGLYTi7X/i30nS/BPlEsrfFgAKms9dV/Ldv4jFpXPp5fJdKARx60tSd0uD89q71xAq8dGp6UczQi3n69uprMM3yB60zMf48IvT5b7PhJvdTCBZE5dEcgYJazy+8dGnQ4D3+OwcnbGY0hR5IPvGpsur2XBlV4LVRKdZYxOMj0cY39unEeqSUfU17Dw95tM53/SgtXPpe/qOpXAas4NZTXgKIn/muz9YwiqD6HbCoBpxr7gSqdNRhsblAONB4M1JUrHSY1Szyy2xylZ+KO0msyn06omZ9Jgf2SQxkfvO477Dgcl9Ik4Uag9gIttBzo2rG/4PfJQ2lHsdPz8Z22oZrGpm/o7Wu6KpRjMuJomG/6uPyEQqSHoyRAC2zi1BysWebfvYIwBdwv7ymJQikNdADaKZXerv37rgK2pbsYTGvRB8/pa49K2rRO5QtYXWlhKcx0OpwvXK6sLW5MFy4MFmJqEO3F109T9PA8LMu7/pjdDcuSnDMnwLKA3W4CUogpkObP0iJd15aSfLcFjard8TUdSW2az06iLrdIOgpYSdip0DGvDHbqkw/59oFTG3RDNycIUvDiKv7DAQ2WH+9hJTVsiCO439LLdSr5HZn3ZPlwlKMRF6XhEnRvyf6uCrGto7TmLKle6MFZUkmb91HGtc6/M4AAuq83qefTKJa9h0fW94mbhiAqqXMoxY894zekxfSfIYbLZsKCWyKpUSdpfcr5FPx1/Eo+BYmyJhBWPyUM0EkYxRWll+l1MhZsxNG23JKBBJRvCmiusUnvRr7HuJzL+sDC/RX9PBYqwEju+Ul5Nvu1mi6w+JQeVOnOV7rG1X6lryCwhl9KGbQWve07JnTWmqbANUhLGkAcpfxg82z3LK+Tegx1F5BYvn4r/w2Nke4pgYMl5D/dLSh4dEAM42h230gOvL9uu6GzXH5Si5Ht41E/0v53LRXWb2wlknQLcMOchRnrZDLGMd+eOxeD5fSk2xlgTkgLFMt+LC+AFFfKbUeRzCDdeztZ14zo6ulsr6tUR7h3NN54j8uMUlA9VTyHNq+tKNX0QOMV9mwVFdQcllTLtODaKTPMzxJJJy0lQkUeQW2XeqFGQx5W+I/hQ9wjyv49KsBvc3j/75NQm9NMxrCgjn9NcSIVt2gnLj3ABGz2+NjrMNj4nJ8CNHFXtwKtSNsjvMR8mKsH5kc52OWGp7d7uY6/95LaJWFV693jxDRCJtwQkCGzHNhgI1uAEoOWx9EH+USHuDZBx3jGIeesj24/oDGz5rMePd3BzmrUFpd9WJ8CeLI5sp2oN6/lyUkHHxgBsL/bWUbqgPLAK/uufVtMRwEznvMbgNOo7U5sONzIFwUHi9qe+Ywes3B814JlpdE3zUd0qhHmk5+tOxtf4fuPMXzzGsl7mVxVo6S7WOaAHXeq8TLkKO2OPnCLebKQuVnxbj1w0ZvS/BwVkVGFg8isoPd+0pp/SrNotNxpx2NhgKhzO/lc3GBIXvTQZdIKgbhBiwyMU5dC4sNFxVImoiNSPCB4N0HCaV8FGl/FwQA8hTdw+swGrDPOD7H8V2JetAFMwwRDCeR4FXb++h6RDRCzzMekqf6TX0jymeQ22jyTqwITIKfvwGX8mZlNeKQVHe+1uVfyb4iwyoFudhrpFU+EPLzecmdHDAWbJq6kqcyBME6LiAWY1JTe1/QWVVExsE5EtygkQwypJhxOnXb5HbblFCtwkXxXEiy4q/Qg4snyv7OnsPYqK/n41nXB12+ua+vgFUsORDGQPlIHwI3yoY9veQuLjPXtIC9IZk6dnt0LSAJQRSSwpHUWlSZeD03o3QAlQRaUpFwaZttUgMOB3JVHgD0fFBtZQcCEs4nGQBcoU/yAgpcAEvqvSF5nGTWyJPEViIO+FCCZfZcjj6mt3E2NFHWcO4A0P3gYRPV8QgDG+a1YuNkMHVSEU0BNXTuiXUOFFsb9dGno3rlC1gY0XX/Ept//drjupzlvV+m6/97QFKIGF7o3uy2VnG9j8C+sLSkh+2330KnyG8wdijKaScJ+3oKxmLWqWMGhcC67K8NxYKwcx2A2MOy4M80I3+92/5RDuYUiTj5dvATqRAKaAw4EmutTVny1ZZ0vQm9rO+4qNibz9/83hme8P7AUGgDToyIK5EKguKok68O2yZdam+uwBjBS5d+U8A07U+IyzK/So6ippDfYwKilfe3xZe2g9mD9QicPJ/Zo2HBcsA8GrhdXMotqHkeLY1ktBR3QiRemLGS7sp4eLEXK34w0dYmh/WjzaRRtM2Gn16ZRCO5xgf4sGR3iMo2WhMqNKG3JMAbvc3Em5d8UCUCSkLulDbQsUSqi7uMae2bsuh0Eakew+msL4k5nbyI0gRKYjWaegComs1La4CaOMrZVNYJPZMn25o1dftxPAd35i8GnQZ7gvlw8xa/4EufOdzFZK3SSmX3fBQLwjv4jdfXzHk9FTbnBCAdbEswnjtpyUzlivnj6fnAIWu2FMZ5FmhO+E+xb9HfOVRQLby2hv0vmj03Ys+RbUYVtI/TE1y5z4GgtFCUhjfpLwLUhZR3OVDa9I25BpNUlPsU+/Fc7DlhImjZTPknU1J7qtQcpi4T7FJHJiJWNLM5UcT5RRfGSaf+dp6YGGUdvODI7L1VoJWJ6dzRMgu0Uh4s3ICkaItzEw6FYpn16OrSMZI/vvnOXXkSCIk25CN+gbHyOusrA6vEdcAh4rXkO5xJvYSVOosbKYMzXkMVoEPyWLTqQq7sdcC81UbMTqmQlndFoHO37wKt0fZ9zYCAg/s2hN/pOOgTuVRS22ZOPOK8sfK3kJIwBR2r14rebRfreZJ3ArqvDrP9a3wi+XbvcFUjsjGn5nEscJL0HkyEeew4Yo1UdexPV0DO5gd2fbzuLxP9CpJbWLNHioa3FNlgJX8ni+1yC/BYEXxAPtqGF7WopeWJCGhmvlSDCoCoTuzuUtcB2UAw2BBZKlKaWzAu+OiEjxWopew6TtJ57FA4UGTr2zyIKuZQc3PcvinHBF2qIr6ANqYdkeZBn51GOqt4WKSBK0N3o1ZagZhNwiYRkEAL/IczC2CU23gkX/KODy+qsuTieRtuP7sqTTIr1c1ScTyxdGGQUW/hMZFIAaVpXGmF95jakbiu66zoqmLgFPW+P28qTrJnUyr4xoV4m59xcuC/guyYg/FFR33sCHDL9PQX5SO+SFb1VzZ3DLQCQIiqX50UfjheKUS+bdjb+D/5tjQP9gWO871WB48OtkiKPEkHYAK9ZrrFAD/Cv1Dc3ae5kxgYyJa3mnwEZjRQwedEToFuJxI6EUUchMfqnqULYq/Z4RVmly5c3K/i2AjVRad9P0fJFoYxfxMDFURfBKdZ27O0Vsjihp2moIeDUrRq6vjAT1/ETfDPEJX+j9SZN6A2DrRfR/X9Fh6fjQ3H0N7VO5s/k9HT0vlzM/jumWhW1QTGpS+8ZSwmlKpCP6uvYCH6IAqM5ld413iDaaVsfUpeLVVX3YB6RM60CqeEcCYCKi0ZBx9elxTqWh7RFI/o0ZmnT+vk0YkbBmjO3E2Ex7b84I+wiOmg5tEWibpCORaKbEx6KTLw9Z24bqSlHZgFG0SSpuQ2X+2qrYW3jjnCPjvY=" title="Mekko Graphics Chart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76054" y="2020569"/>
            <a:ext cx="4364990" cy="553339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905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en-US" sz="2000" dirty="0" smtClean="0">
              <a:solidFill>
                <a:schemeClr val="tx2"/>
              </a:solidFill>
            </a:endParaRPr>
          </a:p>
        </p:txBody>
      </p:sp>
      <p:sp>
        <p:nvSpPr>
          <p:cNvPr id="7" name="Rectangle 6" descr="Enter Chart Description Here:&#10;&#10; End of Chart Description&#10;DO NOT ALTER TEXT BELOW THIS POINT! IF YOU DO YOUR CHART WILL NOT BE EDITABLE!&#10;mkko__4HooU0THZk28POP9trq+pbTvvzd/gcV8t56cq85kb3NDTsUhojRA0EsgEHHMH7oYP1SYpn09ysXVivguJdhTvfyVMsBLTGvcX7WPTor/CmUVPK/Q5UPebRlaFg2t3zyuraAr9HuDiVi5nnjQEjIIY0bGeYhWRJfQID98GnGfyE237CymZNmdpPfL+6OnofQNvriY+5/WAwtoyNISnWYtrRNKfo7xddL9Gh2zTgpbZgPYkRPRerKiq81uA+zs06wFz+eLP8is28xwvJIYLg9nr3p8ORnmb35iR8Tkxltp3jGMx+2GIdOxfWAvLZn8Z8cLHszeNV63kCQWu4f7fwbIE2mDHE3cDLGTN0UW8XKyhwmZ4GddH1b7zpmdvwxTEA8hzR+m70jjrOXW7u3HcQ78ukW10zKqnlMCkEQ9Z500wJKO+WkG0lT/puyLe5jESE6iqRIbrJUnaO5GEw6a1+HC+baLTm3CPWIqEhTkHW7i4jLpA7DtSDnNqcmnvNm4qJj2zFQrjEHDt6nsojjFSHe7e4PL+T212SgXlqIhEiRXg9X2JtEBUyIJgO8Ns+QImBzBmH7LjYSXk2M+gfAdzypu7Hse5aWci8P5UI+qIxJbqyOWp/W2l/3J66WDS8UrIuSOCaivL0keSkoDsAs3oMNNaQhMGm9nMb/5BqVmM4IDrTI15eZO9E6qDhLNfsv+7uqC+bD8wUuGLQYx391giEsGsLa+TJm+std10jJHWebFudywFjnHqlRr/FROx2ChH2XLKcf805iu/UP/vkq+Y6bH3u6I6uhDcw2qLPsRz6ZxsyVu451IonnxsNrrP0TmzJVWFvoZHDWif6Gg7dST0iGHW1J+oS6Yti8w0XH0WwArXzbUkCYZBWhX+J2gqoMKILVwbHeKKlKbvQlhnZm6av8tNbKYcxipGDHd7Sfrlp/uaHQO731hXDutEdXzdYR/vH9nFRmnb9TozLp+XOOsvIpAYH11apgJ5scYwbi2rKezHYDEvQj1JAr8dzyPOun1m+nPPyuBEMvgh4lLT7EW+l6EQWU3Vr6Zb7Tzt4ev1V/pQG2q9CAsReKqPeMyivu9aZgvYWe+5pkBp2ttxJ5gz6VCCIJYP3sLhX0HKyU+GoFaQKzRTwUtNSoxABmrDf7op0Awo7iqMpoLhyNgOUy8xh/ByIGG6lA8fCgW8y7jz9qGhIFPf87aKIHaA2tfE4Bt+G/HWfoIAQT0d6VoV6wQzA6UQVSdxjCbLz7KicluKCFWVDwP25+AwgMh2X3LyrkazqzRPaKkyp8h7P92ZXidVYhS5U3rHlT+6zbhePbZP+JVnZxfU83lRXdRQWzHA/8bi9J12iGfblkYvKxig/VflH57ALjHyzpmPbO7Pn1vSZcHuC92Itgcg3yzJhJDIE6CsEvTGuM8QmvlaFC2C+J8/3UGfjMmRDREucOh1uZn57Ga7xJJAC+DWhbedKF3qHPKyWaVt2p9dwWN6vAjvbOXjqgz9hLiYK4fWPjMlUVJowxPkl+7dcmRjomA/nh6BWa3Nr5uxgHP04ZfpLgRwpSwDtC2cs5sNk71DSsfamJtzUj+BHTmyvlifse7jsOc1DuLEApKpT5116MeP/SyAIP6v157DZSWbgDtS+H7CWBffb5gzxALYYnlJt4cEbB07Qf+QOQ5F4JF0suKJHmhhCgD2GxUQKEHpjt6Jm+xZlAXOwKVm1fhrkWgIkyxC4VcGAkaWObwJv8KJgFxuBjHYGyESCfqONqfz4NQGqEdqn60qOgljEjE568Fty5+2ROCpxE+NqOM/MPZWOIxCiDBOI27Zzg7ZHaeJjTuy1qtQ416mTvtAKy9zzX9nf5zfu6iLf4FMLNmamwd7iS3WnnIYfTEOmZsoMyNlgixLr67pukloBzjXDHVYZutA0N7gudZpipjrFOePWx8s+gF+3ZFkx8q3CZEYzOVlaXVHEixUL8jlwh0s4US+Vhmn16qlAQIgr3HUXhzpAUd7psdNwcCz/O5lzE+z3XY8d1OCRfOsn2qhYG0+Cymy1SpYN64y3j04iQYukWUw5V4cQTte5shwFprLGO0oE3Wh0VDabeWvVL1z7oqhUKW6VwZaueTTexXgeffsJexVERUYk+q7r3usm5UX1fL+ZYnW6itAaVxk504ZaR7OydnBE16YDDJ58unh4qUpUMO4Z2c9ZdPv6wi7qOyVOaIMxTS1tt+ZEv0vlymZSjaP5lyLhseJFSlSkgLMASwrBxMz9Zqzw7PIxDEShT0MV8aWZAyzg6RwBpRe7BI5Lk04Hr5yjtPDiEX95G3PhVj9hmTUDP8rHUzrciFGIoEQLPwfBZXRiK/Avh66SvPMJva8pLPi0KJczIj/YetsuwyvFEz9oFoc0W3mjV3v4b9lNmESZhI/ScySBvu5yxLHlyxUFTof0MXw9RCwBUTuJXlXxjrH22y76pmjboFxdgzX4Pc1r8gflMaAubu56W/+MALrR3pbGE82xJg98yyuQSxlwe2ayZbufbPmAWKBklPVqKSuGIiw7MMPOa3vGBXme+eNep708oILfpUkcnWJmfe3My96khHN3Fn63KXJirN6pOk+YC2zwCIDAXNdi8Gw/lDhIOSFRAnrPk6Jk3r2RrJS/QMdTwDCxT+/7nyWcR0IP1zZ8J02tAclqkSpCPXJjM9/hF/Jgh5frvHhBD4g+5wzbaof3cEFnMnjYI6qJp1R42XZvTl2f7k1wBZjTrlKoobTXmKQdG00c6ZnoRjCZ3D6D07HPQnJiYMl4Mk65FGtJhqy4zH/F0OxuarwZCsu34SbetcPZrKeqwuSRbkFbXLFqw7R3k9ppJnfONgX3Up9xc7CaAjhHx34sL08deOo4kiKVUlTdUXEN1laOhHIagcpX1ygBv6biVSfrW+zDRUjPu5yasHRrdBhWwyKNOoSzxILfDtt16ui7yj5IIlr8f/zoFYSuhru2nKQHFvtLlIDdrWlctrpUygsoFXHy/o+egOUY0LE4viMgTc1JdyOtPTlEZZNRsk251lVJPoybzViBGtSnURcP5ZIzSIdg9pc836RMF+AR1cL8sPNIzLWpRmLqV3zZiZ1Hp1k/xX10w2p2dR0EXhSiuXbAkeZxC2VM2Q/ejb8glEhKqEhfXpJWcF8zWy9EsWAUjXCa+kH2/hMDC6/830Zb7XgdSjzy0o5yB235NZ+hy6TnV8FLTkWqG+U88I/N/CJzQi9xnndFLsLIKRBq2kaKmgW4e7ebkY0mUpmZZNHog09BX+68ooLLoeyOi8XVuiXvjpBP+u1puBa+ns2Lj6YFxjdLMBGKtjHLc28Bx4XdI9Mm2kLhlPH28DH/Xk2Mb2oC24x4PEjzvQGa+twjQIhZTyI2I56Cw8xGSJh+7WQ5R61Y0YZGtZue0rWLmIjVRqtWVc5yFMAQOa0n7u34GvFE1xCc9p04F0wiY1/yw3j+2FoQ9h2uTkUE+2EezXGkMae9+2S/1eYNs48JxzkiRicR1X1rqtiGjEwwczhSVZYr5kVI9RS98/HGc++dMAwUxwHUGk+MCC03DsKLw5khb/wHgT9kcBUcbGJjfDKhzrKB1SdO+cDMlj2J82XRtPKjizFYBsl7yn4jwilKtJ+Z4faTPu9GyXVgIJFTsD8btqXYPh2KWvpJuod9HW0/GduXJ+U3AEm7DelBxo+n438nFA1UTXQemUCUnABmwim5PghvPHFhWB+whKfaDV63rwZuIHwqA+QmVDaWF4CzHi8/0h8V+TCS/uBLmgmtH8VB5xzR+mwyptWNytHAESdhD4UjJPCMFZmks+8cmzfxZdHhhvifEe92vH7hXWy6u+VLL9VmoHc0HYddGYf3guoDO+Jl6Qw6ibQCS98R0xY4cxiG04JGHJ55tvoVKUSOEJsTGvNKhuFQyfgeDNadXo6nqyFzfwa8oz0fZp99s0gPtx/tuJH8Z8PAzoa2OX2Qj3fRxWTk7toBIbfmnHdpm5UU6nhtDmxUQVcjcMDmsWtN8SwCgn5WFD+GD3DBq5ey9c60ICRKRMTD7hhKEO3pL8MNADlBinvDUV8UALwmUxLnAXz1kIv5HOED+/i9sjFlI2gLe95oNOF2jkRjI+eXaPQQrWBoB2957ATw2mQU3DoUIgFDSQWvtLX+wVOQ7c9IB5yKlFNEWwpq5t0iQY4tA9fHHd1agf8nQJbvRZ6JNXIobnuv6pXDJmX2XnMxKjwM6zPuhrSx8Rrl0CBjQQyGTm7ClTq6E5BBvUkvjB99cmhA5Wekq2GiXKchYHEYu7kywf0PEjHRy5EIUMiLcrH46q9xALpZqlqEfe80tjlQ0Yu/m8aTb5quflpKmMwK9vc+bzR3XaUzUMya6t67UY2p2bOLEXmn17odAL4psm1ollmZJNMo6RPk0g95OFc0dmAT101RpluqVUdcW2Y4Vehdk8QazZ+LpDnJmGszvl6HUSOorDRIz5yc5Z9nU+0yaFEFScMzHHXh2ZT/qamnvDIAdH7T9kUxYwTfNjDwFePTCZTbURX+JKTcdbvEyP1SU4W6s2nyC1fyaxTyKMmMH1JY5g/fOfxGC0yLWute9eashxiA38EWMEwpu52ZwmKWqR9ET56MvrLfW7ZCEc4bNRm3yw2j7oO97dboDg312kWhVw7/6IgaMQi9r+XZo5/8688BqHoeFNvQjE66HXiFHQ15kqoHbkKCu2mHju2snnDDywcTHs214MLH9ZeFUD+jHa6WKEY+b5aGyjDahZSB51oDvWGy21vGm60UPZJwjH6B7zZYvejXPebqQxWu6OVN0KWj0JchNa1sUITkscG//MWGNGk4ZxE/lTQ6ZyUooLnSDXkstGUVJTTvXfg/jPipD6k90RCb9k2qlGc2tdj2socWZRygT0+rdWqWjQSKYGiFgeXqmI5b1g5iXiCSjuP+CrDcZZRy2PNiDf0y+WQ6PNYoOLb+N9XKlSCmImQCDnAbbt+bRXea3ana5feWfN8JphWEHtPSGbBR/fB1W9uxjjOzX/dGkzJnK7o8XHotk+jp3m25varDbxXuru85OKUP7/Ma0u6k0cIog6lpb8M14X2zbgWp8PpZvmjxWJ8JbBoXHuo0hcIWW17ZKAVbMqu9bEwl+BEnqbwcAIfppNxKi7d8c5r90XkDOBIzeZw2JlSRfC5i0SwropFpqgvJb6kHV17f7J1WYJjV5RwkOIwARrgzlGEpYmgZulnkAliqyGj84OD6M32AWcqblX3ouo+sMGuPi1LS+Y90zfWXu+tlkrzOnLodSch19d3JcE60BDLECLh99r9SolM4q/av71HM3ps/WmGT4YDxa+tw8Gw+4Yq3oIiPXZLuYf1jg8bU70qRoUJRxfcq2E/4K/1QLqu0dgcwBYfd0S0XkISBdh+5zAsW4HR1JcIPcfCf84tH7HYr1ZfviRXhVk40QuulWa2RoKEd0goBDvPhd1OqhkNaTopFgUFFCljw3OEx4b1F+q0GmVYRl0ElHo4sN4T1xYHH4U2brkpVmltP6FX073xCk/inQ6ooK1OMtnwc68L2zp0EnBZgUwl3WCfPzGQ/WH/a9KiHaJj3FEg8T0aR5r4RRmBo0LNcxPlTEx3emjJCi+xrbyArc3tuwKLmrFiGASKjEQWZ7UGol5yd72vyUBGkYU1fXY9PFjBZkcChGpDb0ViF+8ccaZFsnTfN9mE9ylltJuIA2p5AvFstww6PiAnafChwa+eb1U4FdpFyWCOdcYalzsU6gfJCF5VRxitO61HKoR9ZG8v1Dvl/adqMzFwjLFQQDtUReYIRJBCmExXuY/x9ppHB5/vTRSwg0Gd423C1nc5ClqCarH9dQI2we/1UKD0RBupJ95/e3ogHPfme55R0zkJGE701oTTYvv/PhT5TEovyKLyxP6dR9mHjOsyu5lYFAzWXP8OQCrlZoFfWYkSvW6sfyO4dtdRr+nKKDKxUr9Tm6AnZ3sWfPwwWg+l72T1iB6oLOsPSFrWn3MlFEalaDpKGAlpu7PLsPz6Tnqx26PeI7F5Mp8dDKNG+pnikCfYTT+mgzVk6AyAbm4fGfSQC25g0boJ2tN0xtfL3OSP+Bxxiq0VVkSF8bujQaeyGK4SkfKzHueQQVR6hJ0PRDJh0xC2BF6F2nmtPWQfXGa26Si6eLRhvZ6dVSgWjvM2NHvPiyCzZgd9HufkDtuYYyklI7CDKXuyyo1TEquYdUqrOjV3Do+qoJTCRYIM4nDNwv0iLh5AxFlZnISN6MtPCiZJ524BXwUyex7eskcano7kmFIe1m0n95JDN6NXmDQ45WnhdUi0RcJlzDQwTFYk4FdNyXEIHVz84fP/ZZycmEjpaW4gY1qo00bNmHtAf/q9jLvzvxmqLrAqjEd8ZIcdNOFh7LZtG22/fioa0GRQBteSG1NFy8qrC/M3ZfpuGCRIXi+qaOZPAeUhwSCFKZXJtQNhbytQa0HsxZ01cqOfum37HU/wpDsPJLLLZ1smZeV+jzTFwHRAJOKRjVS5wz04WTNOzIStYpzK3xISEQDChubCvDE2SToR7t+2AHjNjU+xubnJ0P0GWl3qVKYkQfcMiu/n4tAwGXqrXik8vIvaSKNeg3RQPBpo0ohNqQ7/NXErz9myZKQHZvZcxkhb2D/jjIU2N2Tlri29h8O/n1sf6A7jriBcb9BIHIGfCmr/uZydS5AMXVzqzWWR3bxV0qTvJBCeIXDFloq+fZKhTmH3G1ZIzWhsG9DAm+Tp710cURIPH1EVIH0XqoLwx1hOEhEEddmKXTmlwOcNnLios6qjV8yd7JThUBFEoaYLZ8ctwmpnn5PWS0iEBXYbMOLug3aZHAnoRVUkP84R5mtrGFGVVQbUZ6I9VBjg7ZNrbYasGYh4oEXSFhu5kQUV6QMKQdOBw8KfIivOLfuCYm+aiEfJJ3rcuBD9lI+v5HIchC6oQJ66HONtM61ZTSnKCiTR0iDTCke/pe1a/NwXjM1qrRJUz8/rke0AkXVsVGfWI+DrnkGVlddP4YXI+3jAby6UTrqHEBtYkKGQDrsUsNuzj2pVIdQj9FwzmO2GuFkxDfOBAe9CZCyTP5CC/4Ga1OLqwNUZ/nfNukcY2LJKpAf6XiQ8UY5o5Dp2Pni2e6n5ztorrMAOlmK7FTVnNuUCyxaP2K9q0VZsBE3wLjDVjeM/Ki3IQ5Z9F4VZ6kicZc13ogbU76gvQ1IGykgya2p/dqaQlsENToM/+D7mn2WX+olTJdb+YXh/f+bUVae6ID5I1YlJAzrxMfvztXJdctvnenS53Vri7E85R2NKcEk9ynMdJQw5WEZkPHW6r4TjXoCYimxQtX1/wb9DmUxEhZNTqWVMZ3yNYu6RVbs60KJ81YtOWIkajljGYIHM7UKkn0adtOPdxTXSh1zwhjwEgonyCLyqy2riLCklJyto26Ep6cBrHIBxerKlxO8RnEMavGCLslQAz+a0BkHAZZ+3bUtyEXEsRm3uXSO7/bWvfz4OMIzsqSq/fuNG0CrtP+9+/kqCPQGO3z6ycaOSDF39tHij7t8Sz48XKfEV2fryOSte/QzRRFEYvuZT+A9MtJuGwWsADre1WE3LuNJFa74Lfxr15uMD6+SuwWi175mPXqzZ/NMFVqoVjSNjDb8oW4PKur6WyvHQmr5+CpRja9wO+sbfdw8uwuQrUUC5dMNgi4PDqgxzTGSgvMbFtWEWNqJN37h4lkEKzsqLZfp4IL7BbMgESut0yM7kPOWLN1Pngy8ebO4jd9jSXV86Yvf1nmIKQdpTe57sgOyuUDcw9QT8lsIW7QnomdEUkRNnPA9LL0xylUOMBa+rs9+HW7tQMNCaFMr6VbqVT6WfxKRfRTjcc2ysvu8Rn3hDPbs9p4XgiDyzbtPtRnYvSlzZVbBevyxBiIQmtC8XJ8Jd+986UcialAvldjuZVbDZDuCYoGz/XNGTzyuqnfJZ9XAbwAxWibOMgaIgWrXE0pqM6MUnJsXX/EsIyq00LTmJLfzgLmCWhrWSAMrh6yxNpCJOEGqW4Ut/FDhdo4y6GZacR3dEnwGhGQ9JbJUOX+EA7P0kM4XXAee0OIr9jFJabic5ThXG5qW0JCtmmdptifqFbBwZZfc60HOf6f8Jgab4hbskLmbbNU/yyO/NK9eP1zb+TNiihY6TdeO+4IuE5RgI55XgSEliXbiwvcP6ERb/hB50txF6hHmLApmOAM5K+aCfijUILQflNDUX6HLdG0f0+IiE8DZB5fjT2fIQbcx5sK7sHjsYK4igNMr11iSVe+YnYv6wfnF17lhGAIlfx5lUT9JbLKLLcCMCeB398YbNYWsr3+kDp4WcJajoXP+DJX5PRMX0Qp7yrpITYdGwbecKMZuGY0htGAS6epDSQSP7dRID/7FL0a9gDH2cRGVnjwVxv9WY1WOd2xxZ+VaGCehBUcIBwU+0n0ICGJoEgXowmS/oQqD1el8p6vi5nJC3p7Yzti7bqxDdXNy7UUWjc2A5Vc2QQ7p3mOJuOOohW/KLuBxZFxDA1E+2UZrFPjzNI8idrelQ1xlD9EqZtnB+r3c2linbESLx3FPpgBwMzsgoy8SScfBCoW5QHKt3UWWMolfusexinoYpD7QWLvRKeGT6QhjJP9T3Y/czxAUZliR19CyaKBKE6wJnOO7jWt99KPjXeXG8kZPKG9ENqGlsOlPtWogWxynXRXkMn1FKzEgTsDWukzsQCQb3+femIW2Oln6L9Oveb+Okx0hS965kOn6btu0XGNVG9PBIJEU9sICiGjZbl7Z3BrhJSMNOg4oO+VnJEU6WJfmXn7pdO+PxJrs5tWAkC29KAlv1QHGpT0Cwk0Jps7QZrivfN+SjqJaEvOSWMO8uBOVFbr3stXN2fkWdHORoH6kxjdLToJYSSDBduSAkoyxAbVHGrrrUlfhFw0VoepWOnJvJEKCCsKoOEU9My0/wODvkipdaLWRSZPp041UyEO0iPIwEHx5RhHu6lE+3zhv9nmOaN/eAJ/kbmb79x7YrmYKeT3n5981pc5xdII29nwatDDcOiwCTa3Ge3on6tt35DbPtBw8YL0aLcHUDL6UdXC/N77Pm0fjNfULkMDAU88/OZLl3bKqZ7HvidZ95blKhYd3H0RLh+DLiFWDbAFxNme2x3kCeTaKYb+44oOQKaNhmsr9c0UrpgM7oALSnHi1NyzfcpHrZpYPagVFqKugd3IpmfRAYD+ovDovpyu4EYFGIDZd4JtccaH9nqKDJElWEEDGwYPgpAv06XD3fjHUNcM3XDbRdUE8Rkf4klYU3gWbsxG/dJqJU+rlk2IWkBWA2byXK+0CUN2k3Jh1ILqR2AjifxCHf5yQSUlc5aK1P5uRGRfU5sL1cBAQj4g2Ro4sWLDjh39+X6BWTcj6B+kQchSbptPAOQsjaavzchtx1hmxqmlkQTAKLi2ho5xRmIO/Nvb75Kkfo1kbRIWHcuwUyqD3oLttUfSTeXQQkoYYjh205MO+RjPBo9wNM5EJ2ErlaShrSvwdQnRiN1pWZijwhcxduXFBpPvp75mz1x3LEZaEePv9cEahGJqo69wYjfvMh90MYZAowmMcCXtDm49RKIyNusVJw85aY0UHcebUcl6m8xaSHjsEW6oBSnxAAHj6Fdp0d4gMXX2Iot+VadOHimbjVbvYyzwaTdxKhGzHo3VHAwfxa+fKaPK7Tbc2/5NW324/HQnUgzYltxpRe4p90t8lRnw3tx0mihBO6Jq+bEmElQb8G9KHeZtKvEk083WhRdfcSM21Mkxbsn4GKBrMBnWPwPMUbUgGIevX5tzCxup6If+HTRglL8DtXGMQyH2/Fz3uO8QKUMU0GYqOLnH2TnOuTS+NUv4NH45IKPYQFRJ5FS/mfRU0bGNq2IivB+P5VucWGw2pRuAEDdvBVK/UhCzdtvVGIF0VySXhqgM8q2QD9yruX4sR6iSqrTwYMNbelpttfeG4f99Hrl+LydUTufXNXFE051x6/2KT5gyjQvPetyImdMxuKoxSVfhhC/kr/3jirpdukeG5YKgCuB/GqQgYccNBgQfEJnpRPNoDpMTJ7JkGXkpSLilNNbJzuMovnD5R5LLQcBeHAXHy23AeChBb+QeeSrcvj2WYsBKjsxg40Y8c2+/WC2d+swaX6BTAE51Tsvh4OkVXsbcFYL1GMpMo573ldp56Lv02Fw1yFBvGEE/gZs7DPFxDAy3GyGy55v+QIPVzln30Lj5rP7LRkgITFvc2P93n238f291zrNzq9t9tqBJI96ilqeKoQK02s0FvaKIHq9sm59R52A/u1eHcykDq50WvQkyVgxt3DNzfgfHGccT/OMpFzPyq3tLIlsXo2ZBc2yRlUZL8O9hJ1Ty7lfhgFzQYOxyPTx0FoU/XLe5hW+kDFeHufCwPoMJI6i7RTuZ+12lxmFH3OXIP38FCIsTl5azO7V1xuAWK5uWXx2n4V/Es4xrlFKzlhDgSeoWbpe7Su+1L03hYT5G7HqGmNJwFy47pfbaGOb1lOHKfM/zcTEY+lZGt9Ajo10lfjF/lNvsWRnTGTEG7fXQU8FkxC0Fh7pnm6obcSfXkP3ehfsA19em48IC/8vb/DOmpbg81Swf1hfvYIBRTbFMzx8XSCcRvoFE+PzRtMlK36bnn6H+2lLiu+CVZV4j6YF/WlPRbNzX6R7JmX3m6QnMzLkpZRRFHtcKB7TdCKkyPWLNHjCukrYtR53Ukp8HNjNan4G5Xw2Ne+Zj5i6fWSKGAenxixeMbNdXnwTmFRVv6zvFUGdYRgmaYaVHcbHphjjYrwrG64nevflUSOAV7KlSCwQ+0k8u507wAP6QBgkAGAFxz0KETMGhtE5ATr7ZtFcAAFMN+nD1RveP1r9BorScUQNBfm9tfpPEnsxdFGrNIps34zDeZ3QJP0zbIpbKCbU+Rl1EMPIuKuqN7lpokmct1slMlObiaGFg/6WIP3yzhJTStEeyEDWTumdKNf6RxxtR7niEsEKk8u+MOXWZJnbwdiLQ5FfivkT8bdYt/pgXoJ7b4Jf7gekhsBqGqFAe5mPrwQaCXxNbUexi/9ujqAo9rdhSsF8IINpqJPfkxbtX5RA/lkg1Ky+rZGwZ8zDIn4Ofq88oFLUASrSlrqFpl11/u1FxaE/YsBtwTCKezFb7K/DRxO+627fEfvQfB9HD6Uq5UgWy3BVe28b5kdz9KANArNcpXNgaZGnTXhBGbmG8uXx738ZdzVWL6kGMJ+YUtX4ksrn/SBpZGWf/JrRHdMd0mNATrKzXQi74IsoLI5lwFyPP0HGp8GzTUZBQgQj+vETQ4iMALscG3A2ghePAMf0gZX7Fi9n+am6eMMoJQ88d7a56oInDIAkrts/rfOjGOyEjeZ8INx4Y7Sc881E2IYVroV6Bcz6pt1rjQznDv+FdgyJ0icwJSDrb4FRh1aNXlNd/NFV0Z+rre3SnJd1xA7mU7vDw9CrgR/poUzds1/+hHFSaDsSulEdrK00yWzYmDOYBes/K7Q49K1Kc3KlIby75B5+2PpsFEq2ZPivDir43ouYlNKgC9pTzOOyZPDjiiV2EWu24nYa64uKlKrqjvwZBe52Y4tkOzE9KheCMRGG3DqJNgjfSRGtHIu5PIt+KijbpCdHwDfp6F/Xvrce51Tb6Z2SUxau6N3eWX2DARg47sMlbR7Yo71PLKMehGUMeggeGbzxIbxBXy1DbOKwI4SXPWZoJu5yIl0zjMCF6lgpJMxWnBlSdGWntkde3StVftpUciD4T/nCqe0OwlDY96BjaZyTZO66cq5KgtH/NmWR3X87QDVBPvecyH01LVAxPU4V5GlP/eDhCUviisYYslPB0HuMszbpr1VIxZN6mXKej6qclRmwx715ONZ8MzXkjDN6j40Ww2pTARhjIfWh56Ra+gOQ3Jra48gO8DhzHi17HtkmfG6rf/VpSwWrlrEpFoStZoXF8eonRq6Hw8HBXKmu/YOoB+I2RoJR2cOhhNVSWJXmWZKmynXru38HRETwjBVoRfbefKVR7zgq3Ow6HCJvvp+3IvmNTq9udvrltwsVtHYbqUZo3zwIWjPmQsRuBB9nNMUoW8ByuTXD7Fz6rWPWAfRn0a+0YDVQD/vTTeTN89HG3+cfUcbdiXVIOVv7EbIIlnecmwV2sXLQHsBMLWC8bY6PutACh4q7A7+VjzXPxEj9YNCGQggIfUrtA6mHYAYvh3xTHVGNXB1GWl6WiKk/t5Px6wQ3DrNqR6w6JSjm1TRgJMd+8UbCQ46+YkeA0cylNjvg1Vztl1uGv1lO4rGPELRJlPCTdv3BHCnolIAI4cG9LMUVf+2tWo+gdtFcyWq4iO8OE7DUdZHljgBreU7c2Xtl9tlaiL6akeyktc2W79nR+5nOYZqwCmRftLYGkVXt3k7FchgLGDhVfWa9aVJEFFOyGSNsmJKmn8G9HAyZEptuL7ClE8k3D5wbWoiT5OVLxODpW05v1tbI6SN0HhmrDZhVUw0AxEkVJ3NVzTtybYySBLbh5v6KEjD68L7SYCza8cMRfp+QMG2EJn08+06AlT+rrwdzb01NOUl8vCRxI81g0d9y3IOcTk22Iptc/T9dOxVvW/07a3m70Hx6LzPTF/DmDx+GE0mevtvUy1HjGpbyyQzFrqD5/wcq1M4geNTuGu2cx4idw981P0+wOu0oSNlzxN87+n6kIAo+k+OKdFY8tQOwSJo1RLskQZ14eB5VhoTFedgotbR9sOY0+6L+Bdi69HmmlDMXb7t1/zX8OC4mE/8YwtLmHrKEovhsJVsYRYb8Shp9z+7W4WZbLBA7bLFoLakmS/rcY1hHn5g+fIp9K0y2ur9XJqrDnqp70TOruJblFM2W2HlYDUj/5j8xYWtx9SzJ+6YY55Okr35B/EqEvZS+CIrflUUTfO4ae7LVbSqMsRQ43t3kHOvrnWbj8U2rpQ/Z1QcBlT4K7evUx8iamhxqmTS9wFiOAZmiUzp0E8k20EYx0bxcgoX0APOKrX0Z8QknuifoG4bwXVEsNzmb79BdSUUamUvKfl5jh14oGlkLRURggo0G5yTNvpdmJOHYpBPWHQ8Nj24j2jVjRIiMxEImJRYLU5kWHLMjN8cElRPrqIoCgKkDGca8MfN49Tj/07r8DJkUunnW9dWSA6BmhzSI4WQI+wCh53SBYLyvYqKm+7mE9EyRk6avFvWvdb0zg8TefbDPy4mjGNVMBETWTysyxcwsE8So+7pMK1KjVKlvk32/VNFSbf6j0/JnkqhZwmRBvZzKBhYE7exYpZdIpuEd4qwKK+p8epKp8MMFjONvNmhGSw9JOoja1DI4v7/tUKJttI/FzIX4pel89q29rLmC9b6CJ1JHjlkDa/3pqlK5txA+Yji3JkVu6lreebdpZJdJR/SNHSCpekSx+HmFB22xJVTZuC0WgmRgm57BkP9kDQtyI+fa2us++a0xh6VtbeSKIfYp6AflJjUKINfmCemPDoBpPDvYLYTzYk02Agub7aL+9lULnMWbZWKUm8T8t/IZJBAUrR/MrN+JKn0a/cqNwaEJo92lDH/XQVwpHDKFeu8JDggM2OmGxdAWE9roGccUlqZZcX9n+josOvjrajtZXhOSYHFDFVD+p8I69xAjJsEHx3JLH5ZcnyyIP+aEYtaO9Pv/HhQ8sTkUJenCafW88PQsCeCUpcV2PuJNOF5A+vtsR+u+sPvxsJ2y8K4pS4WSgGZVCGkf2/DGtQ/4bWKynN8mSqQIiLq84WPfEEBtJNB6hpVaFOIiNhN7kp6gR64l+5eQijp7MWefdnLqP+41F6nzx75V4Ia/mPcW1a18YwH652Re7+GOZj7l5yK68HawCNouqPtXSXHLXnE0MP7n7xuPdgpNJR1tosoacv6kv6kX9jrAWTDeFP8qxIFrPHp+f3xgw1OKcbFl1q+T1pfNq/MaLwBbgnVIEQZ3e3q02OJ5bndCkTpPXvtuXzuAWGfv5yblOJvASkKdxxd/Fr1SsX8niRvjCH/Ch1o5yr9a72a/1YeEGjdHm+eaGpq+6YTwwMdywkt7fBCMqdQ74lBatpTZV7tMwGqjuXTuxeAoWN+SymHeZ2WQT9Tns7qhZJv+eiDoYnLquf20wW7c7HzijHj/hj5gWUgl/Hm928H29RTs4DZ9DLm4/eoCJiztbN/p060+jLMz9IvrVYc32ElrOIZ/HvzfJ5zvZ+QeQjSisXlqDQVU9b18rWxhtIhwlA9j/pOGGIQ/BvGO9RPSFoiwaQ/kym3C3fdnznAKYeSwSNdfeOnXnZXxi0KP//bfyx8PvT2f7cLL1j2/p5kH6QNngY+f1tG95J6kt+92/zbqbOdksJJA29Q+YgNObslYiqxg2X0HcbNOxdy85WbRt7w8UOxdmJo6d9oOQ9vj1e3FzgwxcJIMSQNrVVHcT44AlE75OwekODMnoSCsDeUlMI92IkBO9dIvW+rWZe6Tc7XH/Ecee0OT6GW6UmBG9xRH7fzy4VDGfySrCISbPt854IIIlrQTLM9zgdQevoFsUzFrVNGfVZXaoywxV1qAuF2vto6UdSwxp2GCaPaw/bKtam+1t8Y8llB/O7K+OvYUSrn6H/jk7+H+pXSfSwDznmQAMK3RXffVe1y64x9Zl6Bfqoo2lSkhZHPVEzS2R2M2ZrwZsliIQmoUwTxBSGfCQ2EtGzPKdABN9tKEyD4HpXWDWhnpGeN5IvrkP2Y36pOWn3UJGQX4fsjavU74B7ZyR9IaG5yemcyDkCfOV9oEuHZuVgPPR7VEW9pmOJZ8au95xuugej8olKIPSptLvSM8zMmaiYnbdcynsrI16jXPHGcFkz/bG2D5Pms9PXyV28kkvHx10o6vCsV9cOub/ngI9uVH188CJUCTY3gXdPzXi5VHtnvEt783Cro2BfF8WuoEx66tgZ0s0izxMWbFHOHHMKS6GgYs2EsfFv37to0wcvA/859QY9Vw4lfBcKqWlJgCknxdpaJ9cSSrNsL4aBtZHMzan82jg8ipJD9rkovK76C1bbIWrSJ4aVDLFTTcePYofXW6McRUJLheK9IhtMWzRaJtccxwc7+8XKG5SsUNjWLnIvrcVm+jVG2h9TXbl3XIBUFgds/29P/8poykdKWkthuBv4j0d8kQDAXbTp+q+V3fi7/NPXjls4HLDBGNmLf47QS1SrlCdnZ1YwMmi4Bttb3IX3dnPs5H+A5NwTAkhyEreI9Cejq3DaqTDiYZRQV0U3jqkZDAsO3eXbTCZLtxg8YN0/mzuqGpLOab/WC2tU8xP9Slu1EIT/hlJqyTq5c75wEwPYPDf5CXNZWG7Tq7JWQp48P7HppK88z7SD4RPXIoWnLdZK3KpVdcaPxcVTpmcquuL6NGKto7FSaU55UEjCJ1dhB28ndrbAGNe3f4qsA5WlqCRo+Bitj0UtANZuh8uW+/mvMrqQg5CM8A4k9mfP0VZPmre1mH0r5j99deR3/TLFq/MgvMxQVovujYXXJSosjulXvUWGGOk9yBbesLALMh4hKfyw/l+0UNIGcZo/f1EEtp5naAmUo8mWuSRYBqFzM8eGdTjeUauEWypFA+gGv9aif5aM35GY8xGVeZ0aXiW21BjUoJoshy7FjcWeTSRT9/V5CWgsyVUt8k/IEOD163tWkddvGWi6RIUcnolUledztivlqVpPuVblYWuzuIrMeWTjdMMhYylhnhGIVDhZbttDSnNz5zN/HjCjadLmuOGYUXxoYra6vjNhZtqcaUZqNmJpjQ0Fn2HKLhR8a9Vwfe9JmWRuznhd1l/OFfIsLNEnEWl7tGe0SbGWlvGAB0aMK4unhboiphuiAaHCLWAaCym8qZ4opF6jzWb9ZkeC2HSiPvUzIlPv+WvQaX8Tkjld1gJivfLDNR5JAOSnqC+m88SXbM8BO0wX24prQw5OmWXoHsod3R6B6vumBz08AsIc2JYwBT+dAVGBND20q2G8Cv3IMcFfjb3T+ajt59h2xG+slTb5iT1G2ttvJ8smqzsGyhTw9a3O7ewJxCz2sCJAxDZbXbcB8dxXw3LmlF4qY98asDOdggUzYypoywBSi68U1JWQJcALPCshwtg5oXmSL45MdmyMehJa0oTcJ4G7I0m01+7joDNbPSjZ7KKQ+u06ncuXpqRtRVbXBHjz5xJuX4vM6a1+aJtBh1QK0T7Jvg4nuXXbJ5qWd/4GfyED/keCdrjgnsPxqU4ZN3atCoMtkqPg0lcHy8vcwkD0RDw0YQcGsELWQv5R2e6ozv/i66o0XkiQAPeTIc7UzTFAxhQX8AKFATuqliHzng06E+daCNJWsCRt+P2T+3kbaPb+Yejx9YQ4ZU7ndUdUi14OpPtg6pHJ6Nqq0vZqoqS0g6jaL7caO/PKvqlH1B7LRz26ApIgpuUQth/omauTLdejs5tupWX0bDU752EMpFeTFl0dLbPkQ6CmptsL7TRHFaJSrUNY2pPBfFX1ee7+8Gymh19XwapEDMtJafjBClbknN+HBA1aWDTZlpu8i2BPnRaAWR8FikiCABUMfpexpGDlv/gPyXdXGs3cS5heW2Jkw17sIDjVfUTkEK8fhHHFLOcXzSKUqQS8TkkOYxkEp+H0t/cLvbGmvmZndVUUnX/sWX4aBRbANiJNDbaKzliR+sltTkeYcMBDxc9Ep0PqRJr4/SvLHXensF2tKDxGtxu+cKDXU6nEpJqIahrS3aKaGezngiaCShhK6+Bx2Q6/oWusf3JDM5YwOWUN1NkE0+Ordw3iEXVjMRpt6yIcUnG96E3bsBns1qz/PhrPVwxlzT/CqBOkXM1AUwn6sABakpNNzuaOyvmxqa3chnz+3szUMdVyPAfwgq6/RQTEb1k1bUdpigYZmYYgMdGvw+I53QLrIRUNcxutfhfIoaNB1ZjgFYw/yTqASiOZIvdpLEl36EJtTXgfyli2oGXb2iIFcO0LFXHpz1HfOLbTHDs3Lx1lb+XID4UpMkHaU/YoAOzMKcQ3E90kGllvPpScx9y74BA2UO3k4h4TaeToIhMSp6SgQbpU+BZMVygJcn/NItfzOpOBD0gcEWbrDCmh8d4jb0k2iHpVZ1nDtn7EDyA1PPcoc4XefgtBDbAHgj+tmDb9AExNWOavRoA8qpLxaAlgvFEaRtqE34LntgzDC9jfy5Z38M6T4P+1ZhK97ifhhWB5BVHTklf3CNWR53bZPqBb+Tyy1mg+o/cV0bP/TkO9XweVTEu/LFPb960WjTT3buTMMtfqooI981FX40icJvhX3qVlKYmPHn0YOvDJQXRTLL3gQi71io/E/ejhw021L4tTuETtNlDI4c4AitOUoMpOMOjrJgpWgdfM7dr059njSfN5sTk/p8KsOGdth7FIPos3ErDHpWd8imgRz/UZjiOG20nRjz8FXnAr7yNY95p7n0Sy+b6RUwnTMa+fqIJy/KvL9FwXmdKlWHbrcTM/lX+tfKoD2BxFb6l6IFI51O/tE+/563kS/CyZbc/+4a79mFmnl8rYnpn08MJvvn+WkPHpyrur6toDvjszFqgnP8Qw/FLc/ngJchBTXHhhihrYiIc8NmHLSSaEklDfpP4fWwA0ec3n81HauO8butNd7JPW0rZ86lfaiqfOiE3Yvr38+M8DmWSzX1tw1eVl6IRBDW/n7x3pVLWG7ujFe8deoWM2VNxqdGuHl2knq4TN51h3eP+WIV+I7JZmevJT3pVNCFAsACZ2J4UsPwKqldk/V9wM5r3cl/71y/I+N+lsTuCmSh53KyyUUsV2nfkut13fMzK1Tj0YMOV31/fumBD9sknQvMp2DrkCk7dlqbISegpz8Lx4NWzrJojjk/23g2fq3jSPX7azEG6TOSFlkaTp9hEO9OluPytzWE5lzgujB6bwCj3WjJ6DowI3sUMzeg+S9bz6L70SfojO9w+6YzJG02nr0Vk0lFbSPkMmcr+gxOYo2gzvvid6cpURQRRm18gKNwz7lWl1BEeIav6rHGU5a+vHymMmE9badMmjmBeSDnVoRtWVs9faRoTB54wQ+RVNie93PbQtg/HdOXVdsD7c63rZgERdQIdd4sktpaAGBe11GkfzCEBS0tklajuHKy5R1ZPTPtWqZxKzWw1ewywUOFHXDQ2LGAjQaBWlMJwothvXY3l4IkJ3OBtGq6QZkcOfjugNW9i7l4TRfkp1qYbbNqmCc5DPzUTD7MGcfuJ3pq43E4vHRDzykI5rYQfW5B0AqRJPNmf48FnmVgc4aqIoElwJikEf8GfGrEtKYIzZUsvpZ4XTqT799mPJsXXevssUYkruKN5M1wyjkvq2SUq/DZaGEPMhiP63rzysrkw7yEkslLPcCfDZsEdbZ0p0el7m+I10BsPVBO7Zb7j7mKE0UetLud2qeMB7uFK8moL1bARHwT2U0FZ9QrCaZ71Ou1CRZixyQ/yUHwR7asd30aNeM82xD0mtKI29DOvcyxdg9bkJjOZLEUqmgLmQYKCn2cwDNxo8Vrqpq8bpRA4ZWseQlGYeeJXzIeJFosOxcEMCHfDt5DvafaO3vUuEITw5oko8zFlvzCgLJNM7k9/BsknM8lgyqea6g+VxOtlojUHv+VN+0QubXepchUVVroWcdyviIRD+BaHCZoZyHV0NA5vsHHMgEfIDYnhreVxWV2ujhm5JHUw8cUw4kIvggkVbNbS3BOsJdtxMBlD9plHUdfO15wAA1Xt8PlKL8G92RPpuczE402Wn4z8CAc7sTcIciqQP3rIMWF9WeWvo0j30+iL/0vgmPDshb+yY0a9M9lIFCqqWMxwsMSJ4Fbg3/7sU0uRzXzA7DEfs7FHCql7g4FVuRPWEW/NOf8hQOjugyUyVj/T0oMymaBDOn3lLXceoqk3eJDdv/cyQInLk2NC3d7zCL/LtL3VTyoq3CH9eaMI+hucQ/fZ1aIuMXDi7GOC8shaxmYZn12/MqUJYZgw8NN87dvFwfSSj55rVbbCYMZ9bTvq4vPAjJB4uHJBREXy6T2w9/2v11/3TXTqNG+ycc9sS2eiF3pxVcozh5g9UzGRcNDioQKgFe3F54pcSgZH5CrKak+4GpP7c5U3vP4zKO+tIkcBdhIBEbaozaV/eOV7onqvR5RbrG61M53UQPJ7m5L2vioEiZxJdnfl8JRpC+erAp+OixRDyEGqdTVjf6ZWmQ+JpHJstlYGMTrA/aBew67dtlcCTpd51HNYN/TbTObHpDsFsGjsQ1XM3uEAYGZmQS7lPhj4XwaXvFwxznPT8JhaMSfXU0XjCuRSZyQQRFL7MVWf0iWZUI7IM/DxwQtT5304dNMjI2HLfKDfgy9ZtUPwN5wsfgJf1wn865GIxfbe1qvMpqv1WQTSW9NaCBq/4uDc84CJjjlFI5PqjwU7x4QzCFb/64mPR1R5xD7k+0MRUih5cbrjNLqZkQGDucKBR3W3LuzDE6Cm1/f3mSGLg+qQK7KLja+ZVsgfEd7kJH5L5jK4sLQZCiY4Ga1/uv1Zel5WOJoXKmq0aopVyc0zSla+8UT8kUe2ZnnQxh2biKo48I15IEfnSFnWyGcYkQ6gr4CpVtf16uVe74uHfw/O5ghCs7N2mi4r4WNr7pLXG21V+oV6bl6YpdwJ2RQuuuh+kJoof/37e+JClwa5bqkSMWYLNsU7n+k1T2Fp3RL4FANjngpm8L4shh2pQ9ytsiEvfJ3RIZLb9BR90B9/j86jt4O6ZgvIr9QFuG4ZKALUhUoI5DhHEyj3NpLOfmSD24fmxs2ATZekQh4aEQey5tpZCITRd+fmtIL5gWHvB2Y5sVbzr7IUZW3mpuIOVpY1jPaVakhSZLayVSuqoVZE6dehGXb9C1D6m9Sm89iKboJAd2iVGdjOLng1udVyU8sDsDsLu9ouDWX/FcM3vxBBLxRDE7AEtMgzadkyQTLMpdJOvbpm0wMaUKvl46WRYpxk0f3HLcAWiOlJO1zqAA7VhS4ndmxjzb8AL6PZvi1g2B4menEh+07erzPVBGPXFXtGDlcG75aFRhYEBZUbN5AU4gDln+wk/VM+ekR/VDfSTry7GrhOSewRPymyAPGHjOypEoOeKFThZvFNUXYWbjyEENZdG1axqCQhVGaPk+HZ51C8X0ssHyy7TDbmxo+vAD1Mb+A050aA6IOkDYcH2FL4nrRnSGaW2CCaCYXHEuipO6l9v03d2JXTp92fNZI0P+9G/Y8nqdI50P+X52ATeE9KnzLFRQq2ZZcOfkpKnguKs+/pJIIis0cu/OsSLy+GZhkDnUuFVYwS5ZLkBTY5NOfHfnsZ0U6ZxBDi96gFH4HzHLos3dlnyoNFVzae3UT2yQbabWzF3li+8brQxuDGRFekoSxwQ0U+V+F9YL5LMqe6kOxHJmEjRJKagE9R8LcG1ZmTRm8vZSzWYfEUsFUEwMSTtHgcrtkyE/Jiav3o5pP9JRu6ywTSqlEszMbujGPt/YizJvZnQbxAXf5Gcr1GLtKWjnLFy5edpe6cW3qDRJ2EFIoKDE0sCURNn2XiZytJxN/Kwkr6uS6XYytkpB7gmcG7JUod6G5pBF+D0zVRWwQpNm1Z4tl2q//Mk+tvYsP45dmvSvV6Muou2uA7JWke+6SmhFarVVAv5pGdAakTnIB89aWCFggZf/I9Q0Tdkm/nzmed3QT8TNsPXsHQMOopFwhJu5BQxIBQHWgenB6GAlXVZL9q+XXQlPxpBT6fuBjk0aFBfmxniD/HFdysBKCXNkCw4DFnTCn4v5OLqv3LfHmi4tpuowbkaf6X8Yd/ilPF9iDNH061w/X5ou2Nga4MlTeGw4WDKz0HPZii+4BwacKVdrEzFg52PPgA4og/IyGO99f3veRv6woL+jBqzcoqlX4cH52qj/sbghbsBqj+rpxcYwOfR4dNpNzjoilAPCo83p7M/Bop3AsC0fVaAc46eNxHFC5hWFLv9IcESPAtmi2wInsIsXjBFxTqRpDLH2okzT7+p9IwBchL5EOzGpCCF17JQ9iDyyQO1PpTyEg3bBlugdtXZg2q1iT+OD9WbopZATR0CSlw1oa1rdFojY4j+TTqxfgBPH2Y9g4qK/5UBR8CEd9druas0/nU9Z3UwfJGR3zlicS5oGri6ApzkPoa8a0iEoRt4CSP0xKh0lBKZ0WMAmwhiTLe53A5K8Fo0cktuEKh9KDJIMyWOgdmMrY1S9OXZ7zvPysHwO0RmFHSjn4Zs3kaXlsfw6ab0pKOzanyrrt9SVvwSduvQst20UAiol30NWeGOvlE2852DSOjSEHvsezNK+tbFd5N6aTNSC0EJi0Ve0eTOdrej90EYcaZFzLkK88TAqTHzG5hH99MBG4v1O1f02TX/zqIZL5fti5jE8rLJMIU9oG/CsSekd5/RM4kpskuSNf3U0h6zTV9hW/d6aNJGdlVLcg6F32ijR3p+TsXIOJdwJX9XdhL2uIzXvKKBPpnBiMG4kOSpV9ght2nQvBCpvU1qIC3IbnPe/T+JQgFH6E4V7Z9t/eruy1bEkqSbUgBDKOQDCsjNKDTiLpr7iUpFnJIJve//jz4hii42OcTgRxOMfJrtuo2RoVtH0FQvbxNMhBP9n2In6CJmoMJufFXeiaYX9IRLYaACYHrHNeZNHnumAcdoPgrY1LNdgt1sSnhLGqQw33Oe1eV8skaAoU1ioEpGj/ao0agMjSm1UyRJd+bu6P3tKStnCNCMxgbESEWV6iw5Llsc68yW+b7NaNyjBjnNuCS68uW5BqwgOhhx5OVOU6iyoo8tRX/GW/vP0FatBqqzTpeRcQ/FIxJeNQeUdPlRSBWOJaYYt0Ma4anvfpUDs9IGILdSLRwBnECgGdv8yrnO/ZHoaic+1PjQiDyr2gbLQljIekiM2JijtLAn6QQwAP5lYUyvLg1jzSW1+DCBSb6cc+SZP826sGVBB/UtD3PSBm9PwVgX74V5Ep9zeiVcvB1n1C9g763VDS40x55onAr5weFZkKZGnD6P/hw+tcoHpB7TmpTvShOiP17B1GIWlHcEllxuxW/iftY9H4HjAqHpyQwHBRkftxWLSE/FAwT4d6ABSSGDqhc06tzM/IGI2F/tJ85xZiwROUJysmA8Ai5W02TzMNLNERa/acM9OYzFCuqpOFYwj+6Mf+9drjaFiZit6yalO+CJsNe0eEIwTRKGBThbop8UVGgFf4x1y+ht6PfmVU5dGcjlRY19z+d9z8EEGXT2F4O4Im1NRwyvthFxgkObliITU+o4hdK21u4z1GJlSI15sgYoc/jWR43nCXHsfP/bUcr6dpIuXDacfxGDPA9Ds2NV6oRRLBaN6zKS5zuZvMR5/CWHC8EFFmO8vc5ldqoHnhaazKWSHwE1AxlFwJKQVyxNRbLfBnB/orN4m4aK1kRErMP/q4fU2+lCu1rldms228PuB2jPrp/mK+/vEWbQX7rV+Jge5mqfN7dlFtSsoTOCfH46+ayzgxKiERBkRdE3dLp+QPVb90qUhfnpc5NswPc5/QJzmX5nWyR7wEt6FBNs1QQ9m3MiQ9DrJVGcwzo5pDG4bwyDiGMHNz8sbpirQp97LW3LS+z9UTct0ictJ9L8yGuATrAPnqrKwzSchVECWrtUJbKS+tFdFeZ/fPSYiIIdde2bxSM+MSdXgVOrVnWhNy6AuH7kMSBgioOU+IU672STdV2mVP97uJH3d9ymYvUmyAa2Ac0Loq+jj+icN/E84e8cmYYksJIxuorh+G9nT2CIM+PN/BYyCtm/HGn2wW/hvy5Ir8ijAtORzWojvDYfegO74O1QMnmmw/DguDqfk+t7u3PqFOKW39TCxj4tBkeF2kak1R0Fdc9e4s6VSp5WwRWj0v97JqLthc6/8vuQdqKqmC91EqMlU0f8yicUwghZUdN+MXnGHBmx6lJ+YH4jtpFIznopXErtctBmQX4aepLHLaU6/GMFp9aH4DQ6YU4bUx3xr++TaS5c6HJzsLC1vRkdmG/sumng77GtCb7ArodEvaABg9YENiLnuqm7y2ty7nsNdlh4WP6dCvyV4vS1mRTV5g46vmaGl3MzJV45DicrOjaDhrG91Neg7uApmb/+3EVGOMrmJDgHfwtvHgp9GLwc7X/NExz23Yaaa+DKwD68or2nTWxRisyrMiK52jqkCGZrfJ/bEY3KctEoubrjV3w72fGflxDh+hUEDfVpzxmOT452e6JoBS5S2aqIR1xq2UzBD0Vbo+3DJcH4nSXc6e4jiKEzTefc5ypWwnP0jWkbXqa/8fGdI5BvIODiUVtacba+UwMrMt2rflVogvpdVWiCOGB+imh7OySBvrW02BiyK5UAOm11MIaOtZaAxASsaTjaGFZ7aPu1Yq5BHyW8weS6rKog4nmCAq6SCTxgs2NkkUhsFQTTRcZgc3XAFLzB6kxGN3cIgB5Cz6hcVbcD6DRSe0/oCQ/YuRBj49UwCo6KPiGYDqFe87Cajp1kgIxYv2crRZgWTuTUSmkZLv/ky0i1/f5PtHkvAd4w+cR8fXKr4tgFVE1catGejvJrUVSicm8v2rrr05oKBJ8Ufhv4JfjCX4WL1xWUSxvtCGCauJn9kKwIkQUkuRhgTX9zO1tIQQ7pj0CL1uvV8BakXFU4YTRt2vdV+3qVMEwTGfdQAL15ttyo5IuScdIfDdhkwkENECRPvt/mM6kzWWgURZ9k46hTEEXZSSxOnkjhG//iJOAIpMC1kl+DQHKbaUDuerSpkm5jVqtWvVAJx6hCls5EGKBoWnQ7D7eCsJzFE0qVedNkeIRIjbl7WcP6BI6qlX7zgfBwZvffeyszIUdamfqIJuhqcmlTuFBHXXKZlZhrY2p5EuaTTWMSYEPjBHiLwJcsk+pXDEMfyc5zqFSJi4iGZBh4ERXjHeBe+KDR0YdRilJKMBMASmdQ2aKcDMs4nC6fqbs/pWcSbO9GZyt581jojRa6yqDc58/i1BtEAEXPknmwLPO4VMUl2+L5b71xy5YDQbgWJ3YoJ5yk3bWE6v1ehnZBa6dckBMnT5R/xFlRaqSqO8VsSmdKh6hYERx/uGB3dS7oaASMqOSGtvMA99dsIXggNQ1b0AG2Vg7BzBduv/uoCPYKkI4yJwPF5a4XCqh9rcqIBjMfPS99LwszoRQio6ugiQNJ1pTZ7Du1fTgvcGJHpTQA4fgvPM384hLAN8cX9eGrPy0dPHZN9M1n04LRdJJ3bs9g99jM7/SZl16AYg+pDw4Qq9jeEMogn9J/+clhZ63n3QKTCvUUoUkXoOLl+5ZNRUngYQtrYi8CKRje7+Ah/aan1dZiU+VL" title="Mekko Graphics Chart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5235734" y="2035809"/>
            <a:ext cx="4364990" cy="553339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905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en-US" sz="2000" dirty="0" smtClean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1534" y="1341120"/>
            <a:ext cx="3396314" cy="646331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>
            <a:defPPr>
              <a:defRPr lang="en-US"/>
            </a:defPPr>
            <a:lvl1pPr>
              <a:defRPr sz="1800" b="1" cap="all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The total number of mergers </a:t>
            </a:r>
          </a:p>
          <a:p>
            <a:r>
              <a:rPr lang="en-US" dirty="0"/>
              <a:t>went up…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45496" y="1341120"/>
            <a:ext cx="3899580" cy="646331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>
            <a:defPPr>
              <a:defRPr lang="en-US"/>
            </a:defPPr>
            <a:lvl1pPr>
              <a:defRPr sz="1800" b="1" cap="all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But the number of nonprofits grew, so the rate went down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0716" y="7015655"/>
            <a:ext cx="8655269" cy="246221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r>
              <a:rPr lang="en-US" sz="1000" dirty="0" smtClean="0"/>
              <a:t>Source: Bridgespan analysis from “Why Nonprofit Mergers Continue to Lag,” SSIR, 2009</a:t>
            </a:r>
          </a:p>
        </p:txBody>
      </p:sp>
    </p:spTree>
    <p:extLst>
      <p:ext uri="{BB962C8B-B14F-4D97-AF65-F5344CB8AC3E}">
        <p14:creationId xmlns:p14="http://schemas.microsoft.com/office/powerpoint/2010/main" val="185391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Why didn’t the recession lead to more mergers?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1063635" y="1603003"/>
            <a:ext cx="7117926" cy="4019049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pPr marL="342900" indent="-342900">
              <a:spcBef>
                <a:spcPts val="1152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</a:rPr>
              <a:t>F</a:t>
            </a:r>
            <a:r>
              <a:rPr lang="en-US" sz="2200" dirty="0" smtClean="0">
                <a:latin typeface="Calibri" panose="020F0502020204030204" pitchFamily="34" charset="0"/>
              </a:rPr>
              <a:t>inancial trouble </a:t>
            </a:r>
            <a:r>
              <a:rPr lang="en-US" sz="2200" dirty="0">
                <a:latin typeface="Calibri" panose="020F0502020204030204" pitchFamily="34" charset="0"/>
              </a:rPr>
              <a:t>is not a great reason to merge</a:t>
            </a:r>
          </a:p>
          <a:p>
            <a:pPr marL="609600" lvl="1" indent="-342900" fontAlgn="base">
              <a:spcBef>
                <a:spcPts val="480"/>
              </a:spcBef>
              <a:buSzPct val="100000"/>
              <a:buFont typeface="Calibri" panose="020F0502020204030204" pitchFamily="34" charset="0"/>
              <a:buChar char="-"/>
            </a:pPr>
            <a:r>
              <a:rPr lang="en-US" sz="2000" dirty="0">
                <a:latin typeface="Calibri" panose="020F0502020204030204" pitchFamily="34" charset="0"/>
              </a:rPr>
              <a:t>Two bad balance sheets don’t make a good one</a:t>
            </a:r>
          </a:p>
          <a:p>
            <a:pPr marL="609600" lvl="1" indent="-342900" fontAlgn="base">
              <a:spcBef>
                <a:spcPts val="480"/>
              </a:spcBef>
              <a:buSzPct val="100000"/>
              <a:buFont typeface="Calibri" panose="020F0502020204030204" pitchFamily="34" charset="0"/>
              <a:buChar char="-"/>
            </a:pPr>
            <a:r>
              <a:rPr lang="en-US" sz="2000" dirty="0">
                <a:latin typeface="Calibri" panose="020F0502020204030204" pitchFamily="34" charset="0"/>
              </a:rPr>
              <a:t>“Dead or alive, but not on life support”</a:t>
            </a:r>
          </a:p>
          <a:p>
            <a:pPr marL="609600" lvl="1" indent="-342900" fontAlgn="base">
              <a:spcBef>
                <a:spcPts val="480"/>
              </a:spcBef>
              <a:buSzPct val="100000"/>
              <a:buFont typeface="Calibri" panose="020F0502020204030204" pitchFamily="34" charset="0"/>
              <a:buChar char="-"/>
            </a:pPr>
            <a:r>
              <a:rPr lang="en-US" sz="2000" dirty="0">
                <a:latin typeface="Calibri" panose="020F0502020204030204" pitchFamily="34" charset="0"/>
              </a:rPr>
              <a:t>Tightening the belt means less time for proactive M&amp;A</a:t>
            </a:r>
          </a:p>
          <a:p>
            <a:pPr marL="266700" lvl="1">
              <a:spcBef>
                <a:spcPts val="480"/>
              </a:spcBef>
              <a:buSzPct val="100000"/>
            </a:pPr>
            <a:endParaRPr lang="en-US" sz="2000" dirty="0">
              <a:latin typeface="Calibri" panose="020F0502020204030204" pitchFamily="34" charset="0"/>
            </a:endParaRPr>
          </a:p>
          <a:p>
            <a:pPr marL="342900" indent="-342900">
              <a:spcBef>
                <a:spcPts val="1152"/>
              </a:spcBef>
              <a:buSzPct val="100000"/>
              <a:buFont typeface="Wingdings" panose="05000000000000000000" pitchFamily="2" charset="2"/>
              <a:buChar char="§"/>
            </a:pPr>
            <a:endParaRPr lang="en-US" sz="2200" dirty="0" smtClean="0">
              <a:latin typeface="Calibri" panose="020F0502020204030204" pitchFamily="34" charset="0"/>
            </a:endParaRPr>
          </a:p>
          <a:p>
            <a:pPr marL="342900" indent="-342900">
              <a:spcBef>
                <a:spcPts val="1152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Calibri" panose="020F0502020204030204" pitchFamily="34" charset="0"/>
              </a:rPr>
              <a:t>Soft hurdles still exist</a:t>
            </a:r>
          </a:p>
          <a:p>
            <a:pPr marL="609600" lvl="1" indent="-342900" fontAlgn="base">
              <a:spcBef>
                <a:spcPts val="480"/>
              </a:spcBef>
              <a:buSzPct val="100000"/>
              <a:buFont typeface="Calibri" panose="020F0502020204030204" pitchFamily="34" charset="0"/>
              <a:buChar char="-"/>
            </a:pPr>
            <a:r>
              <a:rPr lang="en-US" sz="2000" dirty="0">
                <a:latin typeface="Calibri" panose="020F0502020204030204" pitchFamily="34" charset="0"/>
              </a:rPr>
              <a:t>Board alignment</a:t>
            </a:r>
          </a:p>
          <a:p>
            <a:pPr marL="609600" lvl="1" indent="-342900" fontAlgn="base">
              <a:spcBef>
                <a:spcPts val="480"/>
              </a:spcBef>
              <a:buSzPct val="100000"/>
              <a:buFont typeface="Calibri" panose="020F0502020204030204" pitchFamily="34" charset="0"/>
              <a:buChar char="-"/>
            </a:pPr>
            <a:r>
              <a:rPr lang="en-US" sz="2000" dirty="0">
                <a:latin typeface="Calibri" panose="020F0502020204030204" pitchFamily="34" charset="0"/>
              </a:rPr>
              <a:t>Senior staff roles</a:t>
            </a:r>
          </a:p>
          <a:p>
            <a:pPr marL="609600" lvl="1" indent="-342900" fontAlgn="base">
              <a:spcBef>
                <a:spcPts val="480"/>
              </a:spcBef>
              <a:buSzPct val="100000"/>
              <a:buFont typeface="Calibri" panose="020F0502020204030204" pitchFamily="34" charset="0"/>
              <a:buChar char="-"/>
            </a:pPr>
            <a:r>
              <a:rPr lang="en-US" sz="2000" dirty="0">
                <a:latin typeface="Calibri" panose="020F0502020204030204" pitchFamily="34" charset="0"/>
              </a:rPr>
              <a:t>Brand</a:t>
            </a:r>
          </a:p>
        </p:txBody>
      </p:sp>
      <p:sp>
        <p:nvSpPr>
          <p:cNvPr id="5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r>
              <a:rPr lang="en-US" sz="100" dirty="0" smtClean="0">
                <a:solidFill>
                  <a:srgbClr val="FFFFFF"/>
                </a:solidFill>
              </a:rPr>
              <a:t>4_84</a:t>
            </a:r>
          </a:p>
        </p:txBody>
      </p:sp>
    </p:spTree>
    <p:extLst>
      <p:ext uri="{BB962C8B-B14F-4D97-AF65-F5344CB8AC3E}">
        <p14:creationId xmlns:p14="http://schemas.microsoft.com/office/powerpoint/2010/main" val="252845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In addition to mergers, there are other forms of collaboration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r>
              <a:rPr lang="en-US" sz="100" dirty="0" smtClean="0">
                <a:solidFill>
                  <a:srgbClr val="FFFFFF"/>
                </a:solidFill>
              </a:rPr>
              <a:t>8_84</a:t>
            </a:r>
          </a:p>
        </p:txBody>
      </p:sp>
      <p:sp>
        <p:nvSpPr>
          <p:cNvPr id="4" name="Rectangle 3"/>
          <p:cNvSpPr/>
          <p:nvPr/>
        </p:nvSpPr>
        <p:spPr>
          <a:xfrm>
            <a:off x="483395" y="1359693"/>
            <a:ext cx="2095500" cy="1600201"/>
          </a:xfrm>
          <a:prstGeom prst="rect">
            <a:avLst/>
          </a:prstGeom>
          <a:solidFill>
            <a:srgbClr val="70CDE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100" dirty="0" smtClean="0">
                <a:solidFill>
                  <a:schemeClr val="tx2"/>
                </a:solidFill>
                <a:latin typeface="Calibri" panose="020F0502020204030204" pitchFamily="34" charset="0"/>
              </a:rPr>
              <a:t>Associations</a:t>
            </a:r>
            <a:r>
              <a:rPr lang="en-US" sz="1200" dirty="0">
                <a:solidFill>
                  <a:schemeClr val="tx2"/>
                </a:solidFill>
                <a:latin typeface="Calibri" panose="020F0502020204030204" pitchFamily="34" charset="0"/>
              </a:rPr>
              <a:t> </a:t>
            </a:r>
          </a:p>
          <a:p>
            <a:pPr algn="ctr"/>
            <a:endParaRPr lang="en-US" sz="1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(</a:t>
            </a: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</a:rPr>
              <a:t>Includes coalitions, </a:t>
            </a:r>
            <a:r>
              <a:rPr lang="en-US" sz="1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collaboratives)</a:t>
            </a:r>
            <a:endParaRPr lang="en-US" sz="1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ctr"/>
            <a:endParaRPr lang="en-US" sz="1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05895" y="1359693"/>
            <a:ext cx="2095500" cy="1600201"/>
          </a:xfrm>
          <a:prstGeom prst="rect">
            <a:avLst/>
          </a:prstGeom>
          <a:solidFill>
            <a:srgbClr val="00A9E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en-US" sz="2100" dirty="0" smtClean="0">
                <a:solidFill>
                  <a:schemeClr val="tx2"/>
                </a:solidFill>
                <a:latin typeface="Calibri" panose="020F0502020204030204" pitchFamily="34" charset="0"/>
              </a:rPr>
              <a:t>Joint Programming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4928395" y="1359693"/>
            <a:ext cx="2095500" cy="1600201"/>
          </a:xfrm>
          <a:prstGeom prst="rect">
            <a:avLst/>
          </a:prstGeom>
          <a:solidFill>
            <a:srgbClr val="0484A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en-US" sz="2100" dirty="0" smtClean="0">
                <a:solidFill>
                  <a:schemeClr val="tx2"/>
                </a:solidFill>
                <a:latin typeface="Calibri" panose="020F0502020204030204" pitchFamily="34" charset="0"/>
              </a:rPr>
              <a:t>Shared Services</a:t>
            </a:r>
          </a:p>
        </p:txBody>
      </p:sp>
      <p:sp>
        <p:nvSpPr>
          <p:cNvPr id="7" name="Rectangle 6"/>
          <p:cNvSpPr/>
          <p:nvPr/>
        </p:nvSpPr>
        <p:spPr>
          <a:xfrm>
            <a:off x="7150894" y="1359693"/>
            <a:ext cx="2095500" cy="1600201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en-US" sz="2100" dirty="0" smtClean="0">
                <a:solidFill>
                  <a:schemeClr val="tx2"/>
                </a:solidFill>
                <a:latin typeface="Calibri" panose="020F0502020204030204" pitchFamily="34" charset="0"/>
              </a:rPr>
              <a:t>Merger</a:t>
            </a:r>
          </a:p>
          <a:p>
            <a:pPr algn="ctr"/>
            <a:endParaRPr lang="en-US" sz="1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(</a:t>
            </a: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</a:rPr>
              <a:t>i</a:t>
            </a:r>
            <a:r>
              <a:rPr lang="en-US" sz="1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ncludes affiliate </a:t>
            </a: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</a:rPr>
              <a:t>and subsidiary structures)</a:t>
            </a:r>
            <a:endParaRPr lang="en-US" sz="14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grpSp>
        <p:nvGrpSpPr>
          <p:cNvPr id="8" name="Group 7"/>
          <p:cNvGrpSpPr/>
          <p:nvPr>
            <p:custDataLst>
              <p:tags r:id="rId1"/>
            </p:custDataLst>
          </p:nvPr>
        </p:nvGrpSpPr>
        <p:grpSpPr>
          <a:xfrm>
            <a:off x="459408" y="6217267"/>
            <a:ext cx="8763000" cy="762000"/>
            <a:chOff x="459408" y="6369667"/>
            <a:chExt cx="8763000" cy="762000"/>
          </a:xfrm>
          <a:gradFill flip="none" rotWithShape="1">
            <a:gsLst>
              <a:gs pos="64000">
                <a:srgbClr val="0484AC"/>
              </a:gs>
              <a:gs pos="34000">
                <a:srgbClr val="00A9E0"/>
              </a:gs>
              <a:gs pos="0">
                <a:srgbClr val="70CDE3"/>
              </a:gs>
              <a:gs pos="100000">
                <a:schemeClr val="bg2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grpSpPr>
        <p:sp>
          <p:nvSpPr>
            <p:cNvPr id="9" name="Left-Right Arrow 8"/>
            <p:cNvSpPr/>
            <p:nvPr/>
          </p:nvSpPr>
          <p:spPr>
            <a:xfrm>
              <a:off x="459408" y="6369667"/>
              <a:ext cx="8763000" cy="762000"/>
            </a:xfrm>
            <a:prstGeom prst="leftRightArrow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45720" rtlCol="0" anchor="ctr"/>
            <a:lstStyle/>
            <a:p>
              <a:pPr algn="ctr"/>
              <a:endParaRPr lang="en-US" sz="2000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50453" y="6569839"/>
              <a:ext cx="1447800" cy="369332"/>
            </a:xfrm>
            <a:prstGeom prst="rect">
              <a:avLst/>
            </a:prstGeom>
            <a:grp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8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Less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927768" y="6569839"/>
              <a:ext cx="933450" cy="369332"/>
            </a:xfrm>
            <a:prstGeom prst="rect">
              <a:avLst/>
            </a:prstGeom>
            <a:grpFill/>
          </p:spPr>
          <p:txBody>
            <a:bodyPr wrap="square" lIns="45720" rIns="45720" rtlCol="0">
              <a:spAutoFit/>
            </a:bodyPr>
            <a:lstStyle/>
            <a:p>
              <a:pPr algn="r"/>
              <a:r>
                <a:rPr lang="en-US" sz="18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More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50394" y="6569839"/>
              <a:ext cx="3429000" cy="369332"/>
            </a:xfrm>
            <a:prstGeom prst="rect">
              <a:avLst/>
            </a:prstGeom>
            <a:grpFill/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Level of integration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83394" y="3036094"/>
            <a:ext cx="2095500" cy="3046988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Definition: Working together to accomplish shared goals.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Association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members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are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joined by a formal agreement, but separately governed and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work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is done separately (including community collaboratives)</a:t>
            </a:r>
          </a:p>
          <a:p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05894" y="3036094"/>
            <a:ext cx="2095500" cy="280076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Definition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: Working with another organization to deliver a program. The joint programming is integrated and agreed upon in a contract, but the two organizations remain separately governed </a:t>
            </a:r>
          </a:p>
          <a:p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81096" y="3036094"/>
            <a:ext cx="2222499" cy="3046988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Definition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Two or more organizations sharing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admin. functions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(such as accounting, HR, and IT). This includes one organization contracting with another for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admin. services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, as well as two or more organizations jointly hiring a third party to provide those services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150894" y="3036094"/>
            <a:ext cx="2095500" cy="230832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/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Definition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: Legally linking the governance of two organizations. This includes integrating them into one entity, establishing an affiliate or subsidiary, or creating a new entity</a:t>
            </a:r>
          </a:p>
        </p:txBody>
      </p:sp>
    </p:spTree>
    <p:extLst>
      <p:ext uri="{BB962C8B-B14F-4D97-AF65-F5344CB8AC3E}">
        <p14:creationId xmlns:p14="http://schemas.microsoft.com/office/powerpoint/2010/main" val="172591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endParaRPr lang="en-US" sz="100" dirty="0" smtClean="0">
              <a:solidFill>
                <a:srgbClr val="FFFFFF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0601" y="154265"/>
            <a:ext cx="8530971" cy="1104018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Pop quiz: Collaborations</a:t>
            </a: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40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1. Which collaboration type is most prevalent today?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endParaRPr lang="en-US" sz="100" dirty="0" smtClean="0">
              <a:solidFill>
                <a:srgbClr val="FFFFFF"/>
              </a:solidFill>
            </a:endParaRPr>
          </a:p>
        </p:txBody>
      </p:sp>
      <p:sp>
        <p:nvSpPr>
          <p:cNvPr id="7" name="Rectangle 6" descr="Enter Chart Description Here:&#10;&#10; End of Chart Description&#10;DO NOT ALTER TEXT BELOW THIS POINT! IF YOU DO YOUR CHART WILL NOT BE EDITABLE!&#10;mkko__4HooU0THZk28POP9trq+pbTvvzd/gcV8t56cq85kb3NDTsUhojRA0EsgEHHMH7oYP1SYpn09ysXVivguJdhTvfyVMsBLTGvcX7WPTor/CmUVPK/Q5UPebRlaFg2t3zyuraAr9HuDiVi5nnjQEjIIY4iKwjgl89fwvixEq7GBvLb4ipu4JBu2aKusuAVO0c99VyxHLcmle/5X22XIPy9GCQW+XRu6tmBdga3THDfGM6KoB2pcF+yTq2/ehrrZi/XX0uShfuT0Nf5xlBywd68bDFFIRJzh5s/KtQmCkAMIv0A4W+v960rJSLt1+QYyriOcvLY4UqJHwXmVUP3IX3hymhJTRjJcZpbxb4D9F7OJEvVb7DopXwtCu6DkwNmIEHYBvZxrugNBqasuU444USaPGTzYxvFuCwpGFpC3swoK9wETzNBovXHQyV10pPmsUh/vGs2yi9EI3/54JKdQtxonX5QDH/W/Swls0nnYnHsH5S5gIwfRnOipS0fqxRmbW+ZyJrv+HtngxlCcgIYX8pHkxnGWyGrvR1gVvA2Ya+Va/1aM+IhkB/CxzsG32OiuzbCv1bmBqcRBQlF8LzH4zKLsgptfy4+WH8rjSCQ/pPylgTki5G1wNa05Bsws/JNV7s+Y2k2FEweKbW5/eZnMFvdosO2nndiSZ6Qay+vKjMG4I+U7WOuoxFUCVOcJbt1vj6r3fGLm/O9xTlNDbJEVwSZcRUfOxpgyOYv7rExIc/mISQi3evXuk5eIQ3G+wkmZcvhekf4/inVmvAYudZfFJ8lAzdN+CKmtmp7gZte+5HtmipZkp5jV+06o3Hl2Jp+E80dTQTnpwCyMhKPoiUEjQ4f793Vt2Mf6TOn8o+Flcuhaibdu0Sb70m7fKjqMdzMGT0ins6MP1sOtAXLn9vTtF8q28hPrmY95UfzOlGmYINBHpj0c42+AtWYKjiI9nwi6+GiZwAxq6DuDOnrRWIb22mpHpNQ/psv9tdoFkWzCPT/TkvxeiFOipp7ukQQ/KxYcnGvaiCLYw4FMYyY5YxG7aNbiTTV3Dj0k+qdMW1QiamkLJTC0Tp05J3H4pCcLuKXnmeocpXyZGkNOEb7RA5QrlqNYfulom3ktCjS7d+lqSYieFyKw7ZQCcPo91XKkiu66/vtZOOorKmnY3u/7nRPtQt6H0SkgRupSbmWAt2vDOyZ3IVjDHCiqHxrW+YiRcvoz/S0Lf1A0jsx1QfFyUlsJiaxppUuQjvQbUL9Nk0Ow7Su5mse77fSaF047reDUfsgti5dqqlqCtf9vf1sLNqnErDSs8htbUZ284pDXg+G+oPBeessokTCyvDI7VAOtWjmXVITGTsausTIOKBBbY/INXRPrjK3kbJWodW4IaNIhxA0/5wP39D1tx1pSqq7q/N+aBc5Q9Ile6l6BZyxKQmmQgt1PjaHwfeTJdJmQFz2jrhIAjMVgogeYxq5aGvgKTDF6S94r1gNNYjrxlkfB4Zq96DfM7L/ckz/r23B1RZmkKxUkupzc7Q5LZ+rshSslBUS0QnNos1ixsb3jhefPSF0rgdWRuHWoHvr7sneYGsshjEW89GEgFEHvsnLfJ/ae+JrqJ8E2UUBtqDNC6cSIF0MT4Wb7VtlroAKhv+xCzOHLGmaTOngwCVzd1XI+bhSyhBPBXulPwDoRBMYC60ilY3wrZxoUE6W5urxcuImU12mCB39ur5Gkmk7YPySxepnBBoJp9SmWWf+DDnXl5RIDrUktREa9tEvseYKA6nHIeGQ6gHincvgGhDdFfYhlbZg5tU0DFuUkgI8Y8u3xYKg9Vu5mr80nmtk88jbGpb6vFOqOX4EUKXj+ztbJyujzKcfXVsxfdxjzBtERjg8S+J69wYjoUlSsOCQzVdsBTanqtS5Gqm7nIKVhjdkVVRjujqTkxrXK9qOeIxZOqTiVBuHozSi7qGRl3HZDxtusnCxOSFJaYs622cg8SaCdLJwfeXpdNWHY6DwzYWtCR6TNvvvrOlUSELmut+v7rIQHG/ydk9ZxaVYZwOF7hl7USI+nlihW2eFsfceX9+6Vm0UqzK/EGlw082UkHz8ZIII9a78UBkyxFFlpX9lKleEH2AjdglsNay9RaUhwPf066ZSkcLtV2YNAa/Laxgfjv+UtUC2Sd41bLzuiLIadnYOGOHuCPKOLmBJfm0t7e6PK6tWutVYqQtOfyzrrJKV3uug25Yi1JesxpadxrOgDCdRegPrtmg1BuUBeM2yNoojC7yrc/RjxXgv6EMGv/Na1wue08OsO+U1gp20vudfuS3jpNpjF2RDSNWB3HFb7WuDwL2By/S30Ox0V9qFMjBQCW6DxlczS59KnfUyY42rpiXMpoxyUmNOw+xiTlYCC0INtOC1Y/TvPJ/b7nLJTCx+TyceEVDYwgxjcbxzGE1hpLAms8c2msEqKAcx0Yw9g/sShXgf/T26B9By/UVCX2IPNc832tfbWik6Nkn5/ftvXU91x4oDb/oGcSe7BElLS6tx4qIM4LduuFQWuw+y+0SWYLy9R/FYLDbOKCXA4EEwhI4VKB6FtA7OLAroAWU5M2yxrgbPapWXFE/ftetmjFEJY4B1EhlAWs8qMovbcKasumf6IKODmECypZB4LeqU5PidoyRrpniJnrlb9J9ip1RgVjbDBdVAfHFb/zAnK2r9dF5tVoS4A+s60dDLjHZRrXVlj65xc8CTVprHP3W4f1YqIs9yDvrzpbAzeU0Ecy/hwN0NATz0ESLyc8qG0pYVlbhdzFAVWEIwSkB4s7FG/NQ1RJKh4alXMi9vjYtItaAS03wQHjMrhkSMYUnkqd3QWvs7+eegApyaTMdCx/DabkYVZ1CWvGhziIWzMHk5Ezp21z1nXczHcQd3o9FvSfRLui4js3fux/TkO+pzTlvtlgEdBfVYhIiY6adLMOKdiVgHyOj6W8T61R/x81mM4XjVj4ViJQpMomuggGbw/7ywc659v2dJa99dNa+TqdZTEQLRMqPrmWmxbUHgvfrQ9yKRZtowJvKjysqZ9rTzdb0ScTog2eNXkphrvUK4th/7b2sQavxNuzMuCgovD5SN8NYP2pKcm9gGjlnXatsdlItbOq+HbtgxTUDyd49Xhum/xcqoUMs32ZVkqKlcjU4w6N5Fq0/efJjnLg/1NbB9MLlKRw/MWP2kSFrR/dOLGIlDScaLS6Poo3vuVl4pKJ8jw4MdFaBfUSqX5xqs3C/r4dkpoZE7VTqOjoX8tpG7EMPYX2YUdwPRzJogWGV3bbu1IWCFHI2O988px7AY8nJ5cbjnqPFPUpbeZugCvbgnRMAEEnHJD3DAZhDtdqe7m+ADH3KnzDiDYeNKVUYoH0vOfAEwjPcq4+NOMp18LpRlMvtJVa8clREVSr2k6PPdCHa9Fb7xzW5Fpbp2CqiUvlqwTBGXSZRYqZSmvLlw2NlR5pgJCCQNbOvpG05M8PKQTmPo3FMxbwdQnCXkou2m+J+WzKKpMlKZbw1jQh6Z1HUobZje7Nho+44UVIaRqIdP0ROvsYXS6r80cxblkeuR2NFl0+Ji3YT9JNacvLIbzPVIShL2IJ7R6yKLfrj1Bx1fxqDcSjoeETq8gwdQWlEXe7jce+FpOtbBcggJdJRNsSN2cm1R1UPpcybF+QpxjPTy3UTip8ShkEqmc09hcL1LtGqUA05ylzEYepv4cGjvf9PEpuQpAZ9A0RCOQivd7VFtIh67QuGsCAKB+HyQHJ/ZEEuIvgEpJSUDRxOqzopIqlgDhbQD98BqVIEJpN9U550IPDpJzQCqNzCncQMpPZ2yFoPoOX5+AdpfipHbYvKdgFrHC5CB5ybP1sS1VCtpH2aWjIeaVDo2ITQCrMZzpnspjRwVUkOK1xp+33H+/Jz/MpKvN/BUFh6TeDS2oVd0IGF8v6gRnjAdNW2skQw0kxO8gzOGmgNEPGh+ZXolX6TzSexoY2sFVtnpDXt4lHnaBVRDJ/iBBeI1Wx2Omc1lbGy+t4FJMqxvk5EhnQG7W89DTmNc0uk2Nrd9pVSHbhlp8y8vnQu1tsniBA/dh9dRQNSGmIQ8oYltwgK/+2wHv38IUaxziS16sQIVzrabynI5mLKvDDedP7XfFBqAatLE1G9nTPgoO5tHXKZf7vpmMBT+ODtdwdeDBuCuYWEN3oq/4Q98bPCF9aNHaQSejIFQyikjm6K51OQIKsoBZct7C2BWrtVJNu5X3er5W/53pokcwELSzgrT89jNTBg0SaSuRi9c3qAl4lmk93DHxwRMmXBUuc2eRmph691THWoTQ9Ch/GRsBUU0q7gf+7ueRVzB4JzkEubRUYvQbuYeykmcTzuj4MnSKZpYQKf7F0EQGKlUAUqZG4/9DACimplYBb/gWAyzbgedhDzvxQLUcXipoAhCnOkdHAOov6I9GKz54d7FegY8CD9fnCBJ3O277eMU1pQe+VTc4LlEZqwlN9m21bMcDE3vPQ2SAsB/n4JiiZsYymEN9mhyyMB+qHGtVFTcHe+pW4KKHi4PtDgVCb3hN2Wep6+SjDLRoK+/zV7pPFm9z+Uwr+8tzh7tavQMn7E5ab4HebLiJHf1utUU0X6RjENUhoCkTc4m5Ct1+Rpu/7dKhplGdpzjngchLb0MzM8FtxMNYxnYkVRUwjLJJZEfxUDslzI7pVTPbguGJ28PvQsDm9xrbN1h1uJ505HqvOWan/2hM+zn3JK/PT/zgeNZf+YrZDwNLKDRpMBm0uBPCIalmHBL4FDOmmEU0ZxVmBz1zqfN92VRyLujmke5d0y6fK8wzOYs0xRRpCQY0ot0TAXkoACaqdLVjAvRPaT7xzA1z9x3QG5gdOZJZZuqFiTeHQRBQb7J2gHAVvbjgCtkowACJ8H02zB8BJ2G4BuSLwEAK8wBQzCiqeedpNrCSmd1GOVxTM+4Cg1f/y57+Zfg1iBLD0hxvr6IpbpkiSUTtlZgZMDaHYm2oERytvd3j5jmV/3w11sVE5cFj5o2SCSRpE8JbVvfkS+NqOBQiC3G1hO5Oa98ep0H5Lgk6FYUJUtI5ScIgIuZbiZEdACzpmRWQnrvvBpCC9E9eZnl0R5hkQe/2sNhtRt+uTOfBqO//KGDuqSKLJsLGlSw2i7mxb2daNHdrpZKsyj/IUkuPz7aImY3ItbEj6mYaFVvDV9/j1ppXUiUker6BfNRZCeuZJt3RTnnl13V7CG8ERsNMz4omeMelU7fivMDZkDdZej88b53ImVuUV7roRl/txzhy0UeqaFWDGCj+5i/cLRXjez7hZ/RWPzJV8G05bbiWmW2vWWCtO4sEf9pnyGaE3LX01hPm78Jacdv5IszJ4zl7gYceW8XxH/JGv9RNFwfTmPSAdYdMQDTlY/tGz/mbdWMDi1LVsUkD6wTtwpoR4NNE7xb70kTOCltX0/nbxXzyWtOiy4ShRywhXZ0u3KGON3gVMiCkZeO3lNLOOvEiMXN35NbvnQF7KeNy7NFioAqpeKJbaYoezNF09yfbOhG9V6uUM0LZ2htrJ/KcQ/9mWfoCY53j6Fw/MdSed+1vBeKcYfFUs2C9WxzQHhmaZMPOimtcRVkrwOnq6S4obO+BPfGydpwDGJJSN0wovtfeDT6DKZLVvrWIaj9X5d3UUQKtGS7FBDHZ6BEIpBgGME228Xilx7ZxzYVoknhFhq5v+qZ2s8+G87J6eGKQrS7GdUN0jpiSmsgAI25ckxqhG1poDg3YSUoqMh5mBK8F3Cp6+C1kiK+cutqM/FiUdPa88xse/6BymK+O2y5nmUmubuAOfFUCXfamb7txgbUlWk/fFr56VINugTZp0IUPJuvT7DtCeJWMmWu97gGzzUnHAtHMzSuPVL0sQeFDgCfDv/9poXQdu9sSlcVZFthjkLIItgWxoZ+SM3ivebALia0GxvxDr8x1Wm+ExzQ69gUiuRttywt0hpbzuXHUh0Np0ZyZ5yLcgG0u7K2u2ucUh4Uq+gI0D3T1FYE8vTSbUwagpdfcAFTS5DWaa1fgzqQeccunJykZcBJrCx+wlZTRpdJ5zD+7+cPqfZeJ7rlKlgLxnR5tzfSSnfD9Ff5X2nT+4OcGH1m+LCw6ZK3XEnOrjwkHxLx4qRGMSiFgpdsuWZLbKqwQr+xYVkdSiQ/iEYB9hRWZVWaK5YpMh6ksJESr+/uBsWF0NjCI2XuzVCSOQOC7p1AmvIg+YULr44bG1b8yB1MlLUwLpuTDaqBcQ2J10rNdBswHvT/YbD2iaUtZb72xWev9/07r+pMWJvghcLcpddLWUYpoB0NNRC6GvriV9+kQt66TnYlb4dvuvHLc/PQwjJdOUNKodm86P1Q6URaCMb7poNtKC3bfsMpwQ0oIek8Q/QF7rEUGVlLOTlNsuk2zpA8s8V7svfOjulisY0W7hs564ZcoMvq7T+yZ+Vd+PDEhc5VtOEpy0+OOCygRn3Qcdt9/UDLm0ePYqYtZ3QOP6dA2lIsPPeRQPbf0q1Ay9pWIUDMoLva6ToPhv+lKCyB0dsSAm1RnrqkmGSrury+Ywgm70pa2VSPrt1fbKweLZVLsWyzgjVmo0N2QZS+5JKTQmS7gZf4Fp/jsMGaJ1SXGJkQ12jmspxsRqlkJ4DA+lPPcDzjZd41Ub4R9p4AetDsIT1onb2ZDFItehPp64GCXCiaiWYkVjWd6sE1AfjttP5KZKOz3SIg5p+0IMQxDg6j4UJfCGlP9HY193SP/ZbEVZDF0J9FvNvv+XF15SAS6c9HZXDJLMcoyYs6YhivrsTY5XuRWeTDGjkzg0LAKyjlE8cmDxlHoUw/EP4M9xeibFZgxvVfxKQXCDmJ9XCbeT/KIFzbK7R8p7/E1DhRysehYJsHsQEnn6AVyjU7D6PoPSEMDF2pPdYvdLS7yB75OkTlD5z7mZ327yar/OdlvDRv8epirZ2nk3n2l4PhZbiRl26aHHHDRvV4fdWcuqADfNhEha1/r29sOlAM/avH1mqQyRETPSmvyWkUwz1do2xUeF9YujpPpQqXZCP1mQNmsuAPLV+DDiFRzh2YUh1Q/jwyFKay+Owl21akPqEzEsp0L0WyvS+Bg84ECKTpsDN/Wcei3w+em1FUo82g24bYRw0ozG1Pu5ql3QwQb1op/pr0Fo9eex5yTlr0H/v/Le8y1yJeQTLw0DBfjT3p38rl+uvRas5dA/fIlDZxddfL2UIuYafmRHrtWbjSf4yv8OzJbC41R6FCa6f2Tie6O5Q5lc1DLEW5GEO0dD1yqMKWQ7UL+r0/5f4Up3FUo2RvIa9j90oCjDQbur+u+R3MkRvjpPICWQLggH1bQd9gcQbvNcB2OZ8BTrZhB/k9xl5GB8aWz169mxVaMiYVpEZaGXS33AI/aMfjp4ZUQLhkZZEd9zVtm2lnJwnT5E4X7Ap6JAGWWMNRJbhiIbFq/WdUKQkqOA2v9i/Fs0IWJJKluXJAyIA78sza4yZ/NMny5+ZZ4ovFzitNYtHaCTmeiH8tD0xm63W3/PEWL4vKgxbHjZi5P6bnvuJzHD4Fcl4Z7xGr/4wNVY50Yh7lSUF81JLkple8WPGS1IUQgjD6nWmneiY7Z6STfMlLkty+Y3E52/7/xWQE0KQxsn7Mwyw8L+uish7kZ2ohpeym6zppzRoqYNGf0ODmDzBDAbmbdtvVtKKazTx/SFOoFO8/g3MSmOR+uPWqZ88SwcknjuQteFu3RCSWOBvIw1xHka3osepjXDIGZ5sFnvZER1aPceQPdzdjvatMxnxF81oueCmsqLSlfOMKUFWdtKeVyBBB78DEZYDKopmW7OZwptMASuZK5ZsypZpcOm1FHXnDWX4mMwGDe0FjSs2mFTRq+45u6WutzJxE8JJENo3QdQVNMpF6hlcdXRDin4iNVp3k1p8BNiDeE4MLGeNdmnSpjMuN/H2nJkaIGUJKoUlVVBeQIVSuw+Y+if6ESn1wMyFDKB6GQEAoXejhrSqQtIKvLBmL6azI87t4YYNKrSwD3ZvvMTvmrUNrxZpiBNGbqI79dPP8WvWBZ+Z8OLhw1iNeh77ahwprv/AshK07CfdkNy5QwMTIwNSdd3c/odZhQoUP/6zcBPVZcpKcvoEpETbyI/gnpVtuyS2qsqQyG3VlpONl+0DvqyV9VZniYxyz4hPS41Tq9xAZWgJn7QlrBhe8gpXBI+L75vcK6xfwqmw/6oA2ip4Z9Ngk55PtDTyHgpQNW867U5cKWU19LdO/v50JerxughvTxSO7l1LraH2ak+Xr8JbPwSFtKDkRCwzwhcLyC28jV2hu6O2m+i0eH9VudR33s1wGF+8ASUryvogEXb6NWEgDKWIVIpQ5YDcs1AKuE7tJvXD1v68bcHm50wtm24QEnyYrnvoH3GVOGOad7LRfYwJpjP+i9VNlrsA9nzNGLmmmGfcTtT12YGG42ZGJpuo70UV5PGwCfK/CxMHJAAtxpj/cds5aoWDNLJPjMOyD06W1JvYZqkBvn7462vGMdPoutvM3iIrER/vV5O3lLipvJhBwG1OwdVvjOzZhE3vbkqU7sqLS+diIXKjIlCjtt4k4dPNDzf02EegMONCuXW7rhCJI+XjlNLLRqI+sNGC9LiATYWjGsI2gmlkOP0PE6SDBgDlDXi6M78UEq/+Q6ZoIEVFyA+g/VvWuN6n4JqdkA6INxfcW2+pTTwM1ZdYP1VSU/73pfYALaJq3IAmZDjYHmu4VxTf7XxloSK+HsMq4bpx9f4QNFoKzwSYuGhTeI1hOqvMTiKRP23oTdzSzlS4i+/16Wslq5v5vToPh5rH6+BL14oO3F4ttOmznU60q58T4TwulmQMcGzjUR6HewjoxJ9Mxel9rs2EmByzEHnrguyfPSfjscCI2DjIWCOPYdiZSqlEe/Dci/0oa6XrqRknATuOPsIJhyOo+kDwH9tlAYj9mvpBAPvdhuwRomDopaZ6w4DCZabpbP6nifVCbDGfqsa6/xJAnBqcHvIpHt4mcUx57Rh7UbGLeR66ci3J1i/yHdXuWdAlOZZO9uBPydTbrMmJnhAeLPvF3URwY/X6QFRU1ydLuxUw5Hfw8lmRBJpvj6+4lB3RpR8UZQUQ+YWP4TcfO5xpkWahPLDe1yHqwltaP5lSHyy4DQcGUDflgawgmoKWjyNRkYtR/R1v2c6yBbx1AK46LajmUQvRDUVAgfUNdoSfC9kXHF0QXcxCiCnlv527eWOAag23ulmDssEG2E6l5+IsufJ/R2D+1c1d3GurutWGTY6Y2mRjQZ1D684t5XLomipMjpfBEf6q/HKCqmKB0gCjMZuvjsKenpqTHsnbBcAZV0ggA6tevSSxqqBr60yZk1IHSukz35dEC6v9I7hZuU5slhqs18q2dQ99k0iJWeUoY6oTbfqIpxV5x2jHhjgGn19fZa8JwcavFH3/rz+jH26m2XCmNToVsEOOkiV2c21yRo9R31xK9HCpfFfSIx1Z02p/sLS5aTQ+3nkXxDY9YnxwCUKc7Ld+WxgeVKX9dThLLnyp24xkJebn/NZjwtHmpuxTcwkhttrv+6A5f9VWrtlHL9SnHqZdFlC7V+gVZRGpI1qvIvu2tcUbUiWv+/ohXKP7Vl/5ZEHFjehpbtpWmm8Idff0c+rqIbz0oSMB9/zOMO5M1qP8gH/BblUlqhihtFflunxEbh7PI2rjNU4kOML8o2erS+Ldkv1+uh+1fi8eb4kZEYJIKkI89b0XCdZz1hxAUJQX9hcXUhQZUHoZLYxJPg4L7EcZwxroBWgSa9vxcQPsNva8lIuQ8ZJxV+nKsCmyBaTtCr78cuVtUiOLLGtQJuncdPJLWQD4ay6Zr9r/H2O9crt3QJeQc9POXr5ZO4llG8VXlmhfyV3eYhxgzxLeUqPq0Ekz0Me5i9D4tL0hkntHNlKa6VTKwWwZMEObSZuxcXwyY8bUqM0TjhUUaYxl6zNOXR+jaaGSbK6zlfCIMQVhwnDz5TpVM3QtDm6KtHdEV8gDM18ZF0ynsOSmupTMObxxOMgUbdWWqmEiflh8jwF7sYtCQoYpcUk1Pq/vwol44FruhMxu3TXt5Hgb6lQm0rbungyjZVYEMEanw33kDXFl3Q3VE1QNnwqlLxRhhFAHCaMnlIvVISRMB7wHTbG8/yj00/lN/CltAzGXStLT3byRsDXHGbO9e9pDHVp8dIkoJ/+f7K4H1WN2YIBF1EmbG3JmL1al61OCmxy8S9OcF5ocLQ21+zX3gUBaWQrtTBJLmN2nyG6MK5AiMR57SDdn30bvr+ATbedyjK7pwE4ErQ+bglzszhfxDSKZwPUdgPL0cvxeE2mvLML5HDNyHY7ZTal5EFt1dLhloCAOyudeyxvJLb+7bC58+ZRO5wYPn8LcbHrB5GkC0elCdioMKy58nZAtiVbIHNYXwb83jDMWAvqgH5mXQ0Xrt/6Lfo16GvBj88EM/ffsOTh62eNUyTOaqPx+ZG3LobF9jyd1ACAtRPYAsBXkLNfEaCWdxxrzajtwTEbfuSki3uKRTVzuxXx6I8+uEQtfxxkY8ELsDjK1rUcOwluQDyPIWXkLQonn+oyJjLFIpeAyK5YrGx37AMW/byxkePBBIduYHCNsnAHP6yF0Eo/IUAK7NTctCIpz1hTVxoDlQwP6SiHMPP2Fy3m8/5B9rGqhhNgawU4k8cY/bZr1V7kgcfdoHFaGvhRhq35NJHQAdyk19rXfK5ESYMABZcwH2hYiguKJcxpvUxTURc9Xz6xJ7+hW3Knv8oYiQq605K0jYjVulK+FJsul7yfg0aK/kuD227YRQsJtt0pQvVsNCB3DBUYd84QELiNdXAFtiCl1XUa6tOInwH8d+XNedTikYRVrfUPzOg3bs/I05W3Ds17X/+wH6nHUSJfHZmDP4xrqCUZ3hdc4l1OoZ//2iEbHgOPf3FyUwP3mdcyUIL3gkrtPJA40VMeMYQGGNAqHGqF7Uz0i0UMOnv3z1S7ifCqwhaZ6qYBN0VZFxvuqOqruR7WVlkJG39NLmLpdykxOXw53iiepZ+4qngob6TlOXVCJTxuxgRCq05F9Hd/5vPlUEFqDGbVA7ky2dOugYaqQoQWKNkPAZKJxGmbP09bn6XK+cVf9KHLhOkqIY2CHxfZFU5AkyQZigGez2etDO0WlZ1d5vannRcypGoiwVGPwjnWyXt8cLmpJPW/Nxsue9/RvD3TbBHUIexyyt48fk6Qq88YgtLSJTvdiua2MSUPjV/qZ0nUKOYXWxO+XzbUwb7PZ+MfkcccLFIIiEdmPoieUcLBAZtXOksiGD6QbWc1OxyuNzDOopX5Z41GdG0pLNDW7nsOII8WoZTkJMLBL3NTs/ds4nSItC6uC77pMYbJn0pQefOjw13aVXvSTQb5qvHghccBjHudGhxpOzMTdzpxMYzWCBV4bk2XcNrW3ZuNlyZ7E37AZmyFHCrTCUeyWfe/NwZhr6m2Mt/WEgcGK19+n6P0pa4cdkM6z7hPYPGvOHj9BKROvYH6LYN87hq+2vilVjXIz/GaGwcQ/a9vXkZD+C0BUt0H12eF45yD1thXkUTXQfl7PaMPyanHOtPVoPqMQrJw1ACUL2vz/JilA9qnwLP28DXKzCOgloHsSn2zA67dGQhuv6143/AIS+wYUgiz1PZ9Q6lIN6fD7cP5V4SucfywFpqEA4vMupe/Yq5xhLarLNTrYfdz+qpIm+rZWb+aXN2AJIxdhMT26bwMYTY8Xr3YLzrNf6Gi5sRjuWY+tCFVH/cGT2rqKzpe4bxvGoMbRi4exqOX0q0FZa4RCgG7MOqa/OETPI53hZ++h9A0sMCScACTjiNF5xW0lq899e5H+xOWseQisUiIvmet+5ZXFa5CFHqoXuaGSBT4zClq1qUtoEDT3hmS/Cl6Ertw/ByUw/evJ6+8bGSd3Lwkkhvr008ULU6ipgwqXvgDIQ5l3uZmplhuw/+VxeO+Ij8WEIz1bO3YxlZGVD08PUmI+5L+Guly3gWH4rKZnb3N2Ksk8aBVoTQ0KW+skHpZflZBHbOZ9Q1ylXbi7yM0ofjFYSSRxw14x4zh3tBF2wqaLn9j5SHJmlJIiyWm3Y+5wxUIuppzDAL9uV86I2+XeLPVFNmZ2QJmsOllb0Rf/QQAPu60nxU7gvfuy5t3DMgxlKLi4mh1gXQZ/4wJdEMrf7WBe4KmI60S02TPjJFry50L9dhK4pMNroaFiyZ1MPPOsWU/0YIjyA5SQKQ8+TGb8aHihAsPdLptQw+mVUBWNnGKldCBCZxjqQehhLS3JQ63xQ8zgH7k21KBzcGUs9QlOpwBrp6GbMqI1PyUE2xSrBO15ucpaYkBCycq1Acj0RlpkoZfqO5bsecm0kIUhcvYU0CGk7QAqTCbYz9hpObz7PkQQdta8tRmTXHDus/dmrrvoC41sE36cgPz2lzrNQdHvQicbU2XwiGh/v4aAEF1i6RSCPmwNPPMjx04PdRr/4tfasv3UOiB3KrjDprGdoMhRAF5zqhKGS3UDTTb6zq1lY2LX1kZArjkkBTdhsGc13UODcWTO82uZ+xsYoF9iC7bJ78hrEOxh3lHGUyPqtitOylkXr/s5F6qZ+8vXGpGeKsTED1e2j50XBPY0ArTZmQe9QYTFHW688Ohlx/NozYyC/1LET5IPOk/0UwpIYy+XY71+/pqT7hrPSDuaMtxw0UZReDAjfOJ9RcslTzjmt2yfrvmiErfqNn/9EavGf1y2M/CNtVPrzMW7SIM67CxRMUVndRb0oN8+XIn+MErzh+3D4Dqqs3eF2IkWJgEBoxTtcWymdkDA3Yl54lzF0yUATKOP2uLDgk+yzxITbv9rw/v3/mIgY6cJD/oFDM71B7znHELo6r4Lsa/iIkpCNeenh8//86fZy/iPXOBZJ3mhgQpcn9ZqCYs8aZu+dP84Kfd7NUUuqXoURs7fxG0bcgBIoNumCL4XdZ0WkAu+Z9ZNb5erLdKpMZ7aU/KXMb/swngfmahlect8P9xFFxIXxOVV/5CdGSp8h3+dIQyIrat1uPOlqaBEPhjHNqXYvUpRxEkQbzw6yyRXDVz/KnZ0SZnjaR7WVipSPH5uc3poR6FR1ltg3T9KqcWfKbjv6XRC3BzBFAKvCqOLlosMx4uT1netj1IJgFeuuWNxC3I4Ruy3iopaegdVbOfDFWMZelEMENkM08ssQlJIxAelIqk3XvLJJUOR1gdOKX1Sl1ygJ7ILUr4gqHPtzi3ozDwq5pM4+U+MDoVrmMXNS0FcH+k3C5xAU2+qz6ULiCiGfpQUP9PJURWpx+7SrSymL9wHmV+JQ94YWcj2FU79aIyYKrDxv4pSqStoNQBqpBl7X8BmmdZ+gyktu5aphccjhh17MWraIEvy/ym+NPEa0vZWd2b+/JFV8ydmwO43Iuqq48eOL2zH/xJtQ/oDMWIDdbFFZqcbNuAqGausheEdlzZ2tm70DSVV8devMRSjUxGaEAZ+ASI3bJTEDz793whnDcsBWrGnWsucYAukJMrj0plERCATxUnkaoWjoTZRN7O9eHVCAdNSKanjf0z7AsbsvRmTqVNlOIYyG2b07NmEkX1/WJhMKk/2e0+RU5OwFHSkz6aHRexvb1b+3bA+LkjOk9gArDmirpWMu3CCnfrS85SdaJ3Oly2Cf41/VpsMm4pUicciscrmIVpXRTo9CoGedhnZVuNQKITP8O8aVg0/SfeaG6UW/Uy9XFwSa0azGBLqQZRlcbyyP6JkBbeUMWqet+WvWJT9yg0KcCxfOHdcV0+w8dM4UDimwm4LcLNoZAebDjBfm9+K7tLIQ1v1E9CiAeSeBLuWzk5ztRs8XwP+SVTYzCoBiyOtqnPleOnQmsOfA4nJ6sZ2mde/CinRovIRi600rVQtMZtEkeZvRP6iWrTVZy+DC0VjPkIgS2Pp/meQXf1lrBGCAy0+3BWO3yxaxxYTmF5Uyk165LC0HIItrZqVe/Auab75eGD3zI6GbUuhm1L+PaCb3o49+FzaeKEUiSiakiTMyAKRtzVGiU7wsBvm6F60Sk8gQwXRnwZC5pF36jLK7zmuvk0tMKFbfb+HwZg1U56Vo/YdtjRgMpYvt/Iz8Q3hpd/NGECBmFYUu4vWr4g0YbuOf1NMNCUVGBuLQVaUO4XP3aiUaOavCqvyiAh0h6scCnoRgUH8RqDkqZKbPmpsWYUnABWdPHAFDLBcYX4ntABrcgNrGA96NiA+HgYuojKTBIUAqVREiCDU36btluLNdK9S6mPuu1+tsA2TQjN6GwvCwhQqf2CbDBQrFFuStT3jEJ/wJ6oC8hNV7ouKMY3ej9u6SFowrM9z0hdVjOXOrtqdEdfaJgFge0R36sueagqSfrxlEnaufT8npeDs09LqjXpcdZCwQp4bNcLNmZpftHZwd9MhdJACZkvge9ejJwyUyySRiTk8nlzCS5q7K1ytSwGLmRt6ZsZKPX+ZPVz+qgiLav1p8Om+3KHzr/Q2qNCmoxj8xrcHUvNXeY46A+uSWbzF2N6UVbTaZ+secuM7kBlEK3LEwv5UWnaIA0kIjaO7oG5yQ0ZOUdX7ppNX3P8U2s0gqaKgHN4DJRlgt6OydLrwBvOMCyPWggZjTipWsy8eu0gzmGZqx5f62otLJpzZxhPe6eiVyEI30TpgIigyn03c0/YFufs9rQaX/NJAGzI+42a7nvU2DT7fLwyZ0HfDbJ2e+omnZWEzPikFK8eW88KpXmqzdfl44mJM9h9WC74mTjgGfiCDKUcEpx5nj2lJWK+AVmxpjzZ64K/gZ6uhIoLa4Pgl/S8c+I4IjHBgxxmsKQguTM0nzjiiwvLplCLynw87VXVTL+00oPXJ6+9kPGhTqP+5HjsC6lZqUhFThlBAErOuiL1lHUsfvz+/6DEPLOGqa7WzyGkUlOjNpcGMf5qGlgfsNKI7CkeZmd2sGx6utMpDozZF8+3RdlxCf6H8V09KKIdMCH2QYB7o/iz+AB+Ehx42GqONILVoH1zooi3oRv79agRSzoTd9uDSoeMLPzBlmYJhrznG9eK0aaKX7aWRAFyEmbn/5qsDGSMqmMpOa3Jou/Eh/iwWmWdToJuYHT5Etuzfv3nScxnioZGiK7aYudTRdNluscofcrMxTnwl4pvNavIR5SvhqQTCS2YhqZZS9CQHmas+RUzqRjWayogrZfTYrYBG6FzT45gu3n1v1AIjGzrNrYosC2SuwWO5QiEJadmLzRz4EaMJsy3iMK+GhXTTuplNn8/ywuvmcIWCkRFwvU8DOE4kUuPcgXDT2JwV6UPuAmLmPwq2Ic2ra2akvjAJiaa9AaVIuk4agFRdVa7LHHRTH0mpp+ZEX4H5vBDYSCbAYUzHVqAKHrsGvTJB3hiYXGwYCRdLUDYikkOGteR8Jk+m7HnK1lFiIoLMV4jiI+1lPrjm/P0JouK0sTl/dEE2S5SipPj4ABGs86WF7tMABCruor1lXgNXDFrOGsjwi5j76J2r7tg1VGVPtRfMu0hSVpwVG9lrWsUDDw5rJMviPK0Bk6g0deYvcE3exs7ABYvU/8SCRR2nlgR8jFBFbfY1w9W0PLN+0Qy74ZGtv/Ys6FXuMBp6U5PDvbAuUphA5XimKGDvxcJGdocYc64QpBuH98Fad3pPYalpJZobr+kppKAmJsknCydUVQZcM/lawxih3oKz4ATEfo0rcaYLPWiSPB5drBYfuN0pcm/BqdzSGTO9T2WZxC7MI6NeHp4j1ww9d6wDLzWcpSLzfpe8EvXcH1jyuLwHWMH8Qf8NRZX/n1t/Re6yaVPegtR/X/CBU+wIUJjq6JxpAUCmkmcIAa5VcxPRA33XPYixOLGeQzlkcBBZ00p1pmiX++R6Xn//M7dlGZiAyOaSCTIISm+FKaCYovBg+Mxvyvr0x2omiKpxCZcX0SKgmu1em91fCKF+SYQZPc/LKry8JnW0HXcmPUhyRteCTrb4tSpYScAiWGuUV9U4YKd1lOq3xbc4+q1AmI7Fq6oszbuRLuyzX9qFtSlZm6dugF8J7uH5qTE8X+uD8YvuSh3AaECWLQZ/Y3jRLxmrNhJkN35cRt85qIgfh9KYiD558ZWpD1o5ijhkuzRBrwUJ6ZIcw7atAvijtnpotnXKfx6PO4HAAdWzHY1093B0JwNaa68jHuNvzXFd/W6omdeTUtIFxptFULW2uM3XgiuGUtnYZLdVgPw+CRx+BWWsBuT+lu9As54YZOkAO7v/MNeqCYZR64VAvT/loAFEOOgc1VDPexZAAzft5cLF3zHcIKy/4RTwWyknRLV6xNZ/00DWnV0fyuSAQNM34RoqqkuoEw++E4baGA6Yra8vN9bXlVcN80MbXDbOjORPPJH+Vs294JA7CVDB65Go9RrezNCm+ucXTbB9BrVwTP3KEhx5MRm7GdVNjR6i6dOVG1rXDHSkDeWauTtYuaq/4dng24nQrSsOEBmt+7RJ0fCS8w39SPOQlKw1hYOBE9Pvb2Oi/inI+4MJNs7hKsSbvqxfLISDjnXZ7kgi98ueFD2+mJi9eXmVsLMNRqWbuPxdo1DO8vult3Mfkc7yyjdA9D2WGJd9nYKiaWfprOslejw6oKbIqsxp2SJ4GGjiFJ/5gVC5FXSlHvkoP/skfjJ8E7ENDYN1HumQJOUnKHXJMjN5t5WFpm5qAKYYXwxdPLOIqfx1CslfYQn6ubVWOnKWWsm1dVdmpSIpPwYBLOhnhBWEPAyjNtDW1viEuuiEigC9/sWXHhG0FPNwpjO3daksfyWjdAFG3ZWMT2U23uZ819P/uNKwRRfNypB6dbxozStt0x7jzV3cKiU+YtFKvAmlE3w6ve0Ielo80jthJg9FJ7qUdo+yLbIzWN4mZKSJDEX/DtT8InbHqiffVKEG3PrikEBwnfXoM5f7Li3CEFMQ2jTkq7u60q9SRU4+WXRYFTZEHmGpeNBafihAFJJ7fbi0etP9lwA5FxNHMsSWCg8kUzrZRig9u6dd4zaXZ4uOOIrdi4taqiPLkESdQ1Mf8x3ZbFkuuKYD6WwxUqBcBcIR7Vq6b7GLDB+WeqpjguUvd/ZswTjbkx2TCzZZ5r9UiFAvOb4r1Emw273M4EkTYw72MBvBBkUIlEpXvlZGfz1BPT5g0W4nxitSdsCcV0bBmqqC2lnvJiHiW+uybNdguCFQL1kmQHie1VfUhoRlNugAADsfWrzSKTZN2Uetwt9iE8GPPLSSrcIx4+NeKtXqllsahf6SUPgBlwjBqu5hBrBsYlWvBZ4qyDymX93w+pCI6qdh3t+bThuaBB49Qr5s09RH93w5zeYc3sS0CPDSYa6EzC+kQseNevRJkS8l2vETk9A/OMXJUj0okl2BdHStCiIQldNT1fLMX6VgVkIoJAn0Pi8xTLMDoU2+j3D3pvLxIIK6JCD25p5dsOP9EnfQAnu325+UvR7I4JxbcwGNmxY+0wh0+i9wFKbGiktsXYdk61bShykHVjmWupq0bHqjATtdUwQUtR/gwPhXHduN1E1HAOvJIj4LeraNgN66TJfCXssvZXCbTP1kZa50zrPGsQwlY0H+fMGQ8fU3Oy800o7KM/iC+zQP074X63gADzTgNFf6nIZD+SlHkJAR+i4ka9pRE0aidh1EBCH9P+mhfVpa8jC0gz0J11o2IUFEVrOv3aAncfmdAZnOm4gGXC61AAJetHCLewAf9CK44zHLe02jC5Zpak9vXmT86wTtoAUoyC5THWnZaAYn/zjX1jXO3jnQ9TjnJEKuVf19cB2lc4pIpcRa7ohOnKs/BHda1XZUFbz4R/Zvzn4OC/oh17CVa0siSGqiv5F49fLH44gORgQGTJH7W7GSuHdnrloRMYxJvOItCQUKJq8zWkdQJ9WL1kg8S6W31ADlGeqYnHFnpokmnc6s+38CEDeQ9XbE0mkDrog1hMiRPRv9Mqj9b2NbXl4IUw5c5UOgSG7B+HjtfxDiTsrPoQ9SvFU8HcnvTYCChOa/muSd3CdqvIfmp1pRS7scK80xwqcE5/AEvSZvQjHI3K7QwGpm6rUhVXFvsEj9Y34KUshdZlYwf8QCSsrQ2muZnmJxNIXJQJJXlK1ryAt6jeh9wizZ4HDWBO75VcFN/kwyGjk5KXpXf5UhbaEiSd8D1z1j+/CNCJ2bgM9aFJkxP6/qMGRgw00zM2hFZLsQ5sRrHPsjXkTlFaz84dTFRKy89oetH/Cp2lOIlmyjBkZTv92WUBYrcggYamLcw6VbsrBtEDdastLSdPvmeBfgyIfFBt7pLMMYFjCcoFvSIiAd/w1kcfqzA3bIloB8ygCDTrdjXHUs9PRWh8C5fNV/TSjtK+l+jtXuqJJhvS70Fkw0z9UBq+dIP0Y8sfTElP1h4jCvzI9BqFQS77XShh1YWJ/0CC3oVmoxIUBZfk5HcJdCPbfNFyiylgMPcp/fS2GqZE+vtKw2Ua7q1J6Og6QFvIpbeSo6+SQ4CJaaKSvAaae5Iv+64HBdN/11KpUzj8YZveaFK8NIp/LYxdA2KVLTg9pQ7Nl8Th1EU8H0nXiI5FrkX0UW5lZfTykZKMY1GVgSsINmwlB2ftL1oECCmpXG6LgNB8Ocxbl/dXhmuILiVIXlLWXdrbVpX+Y3B/E9g74BUgwdfSACgClHFVgZc/DniWNZkppzKO2bj3i/qAuh4f0SLqsqPwh5RNyehI4cqOvFbkVwrYWfss5PpR61cd8NIa4iXc61mfgZ3QrVumwks7R2nfHJlWfzb4vv1inCYb41UM17qWZSMIyUpQNhmx3sfWnsZbs6jyOVyGzR1wn2t3uFn2824Fvi0y2qKAc9ve5WpOpJpN7uB2rQqY/pl5voUSiE/0eLz4a+/LRL6cmSEtAkW1Rk62GUPa0NzrLld04654a+ztdcLfBkPzgW692ch/D2/NtonF7JOL7ZbsXIF3OEq7iK7GaWz8tLgBGe9Ujonir9PWS0N4i4JCZIDUIulbS0iF30n8j65y9dDTLcf8oQQIKdJG6y8JXg5q71a2tm6SbmHKgwpk6vapccJoScftyvkxjsK61Sms8lE5mkwisbHATRFH+lSPtJeye+7JWjycmM3JnxLRoEIz7TklWxlWn5Ksa+9y8aNOFTzkhzKvSdEMtGrvLR11xIR9o6uk91ExwH1JYHujkp1+Bon3Jasu0Br+NxHkTiHx7QrDnI9jr0coqgLN1ouzLuPkbA2+9/IIuecTLfycR8hzXskV7a/WxD2/hnmEJ5wBrwtDA459Jn1PVyLaSll37FlOklxj44aXICZl51Jr/tGKTAiF9xsBPLazki5suAjsUGVFtqjev5tMRn7z4/w+4+wV49tMzUv2LIzOy2oy8UruTCxBi+dq/SY96SULUYi3SSzfyHOnw56+EyWRN827GdWM2iYuTMSd1QowCELAmOVUQcLXUReIXevVXEuYCXYrpySowImquJSEs8w7QKYpH3wu+7qFtVtd1pivd4sXpwh2jGWqkBZDQ4pshZU+UuM4FXJ7jGthXW026F88p+8a5tvh/9uknwERtjrLbyd3kQlQOgiX3glXIuikiZGNM2aCrV8PqeOuca19mXQLqq9/ByKqCF4rl+xQN+uNyUjD7rVX68SMGX3/b5FXA6TXNXlNMez1spwrrj5EERpc+X1GM7wlgTMr9QRTMhzew8i60hGe3mhSuBELBJeMMGc1+a5UPdgH6pdaFSUOFqfHdubzxd2O2mc/R10gRHeVq0/rHJDqLY1ezEnPqKOzQbDGaJgZvTja6Iiwy8WsE+G+yiyUVx4tXJNdhVvlqzbLVrUYbm3W4dKFN0ACz7wUrIJXcIV0WusObuEH3/ZA2r5c4Xw5IH+yRFO47QuFOSvav1Fxd8uIQIiEadFCc18JgjNJx0gRBcWrgO7zblTBYPCBXPIJCCxamEg1S26EkslDXun4UK1MFanffeFVNqF+Xq6aWpwV1wAP6/s0ByIAocd6V8gc6ecW8BBdGFCXMb2/v+HkmAQ+kWj9pBhZdQXxIVL7aW90BGOLoqQeXCuRQbXucQWQkk1Kex4IE1J9Wu6od1ms47zEaKg9RREQhwolE3aSSiez6+T97ws1gBwOJpznU7BbEsN1P/7nGeFMaedRY/ch+2134F6Gr8/mJItvmGXq1onqPFfK/MPtnclkvHya6zmzrT2036LdqCS1LUjRpkj6V37df8JWSgLp0f2afkT0tEWpvLQLuwOuEVHDHfYCCi8cvEk+B520HVYTQCg0MexIIA10PU8WRHJ8godoeh43hw3XUw0SqSE/Fb6wiVoQnhx2ie8ugR0itn2RmKviRP/wCsllrZGDyt301EHxQA23JruKME6+G/r4WLyH4LEYrDYBxte9qCHmARaIt5FFmOpvVeVvsC63SXh49XZI3IpsdSGxdS0RDFo1JjLPt82xpAXdzlRsWvKT16kSmR7sn/lX8VaWoiKnposK2Og+2MP2QWH6mjV45LEypZPkYKEwD/kGavElihgK9+2h58HYVm8ONGt+LWmAFTa/ZiBvL4cq9ITASNe1JxldWfswojqe/ifBBzDZJwJeoB1NvYGSrnQtzHepEz51uYxNFfzlAweGM+BKW9yu1m7OC0Frw+KgTIJH0sozLNjgUrSe5hZSepAajfvJ/hTQW7/RgPsCDlIf0tqyKlCLOC8xnc2fJ8I5p5S9kfp8CwTNr/E98WWd3zbaTQMfB0Ma62KP5ranARawUuPKpoyDtC0Z0vrgbU20N7sTAcJjv56FQ/h8nfRjD9zFu/YiE6xT98f8nuO9D0UYN9hE14FRrYFx4mrdrgevlQi2QezcpYEgzrRzSp89/13ipcpHGXW5CbxR3hGrvL5qjkR39fD4crBpMxrO3FOxqim/nDI1O2/DIZqHZDrwJlRtq2/lrtNAY6XYulnDg2mm804wwXlC9JXi/9pQ7siDJvyXpTi1C7k3Od21uHAW15qCe3NCe/JVoHyaevkh71x3rulVtyyj2W3ehbEy9KYNSQ2piH4LJNclsVxKjRenIX67PMN/jGWB0x0R479eAu2pyX3BHAc9Ey2sRFT+n+MO3JqvqxHgSyTfELgcxQ1/SSe3LzjRWl2vrQKOUPcO2YZasjHR/s6Ns7qL+kPlrwRq3Nf+sHigOhLUDq/uNu2DK+yfFxDHHAGuyxpeHxPOOirkwdX/JWij60FxfHRIfla80SKNg+7raZF4+C6mBM/A+LnE/tOhU16m3yuh70xd/c1+d9HbZ8Ww7V6u4RthP+IaMq05MKJD74S5G8yUowEV+CiE+aQTyaefGRA8DIxcBz/05Vk3cu6NUTWvklDnoFOVDbSjyhKDYiNNHZNL4OxRpA6rJQ4hKBJbdVtskQe7+QUxWf866NdSsI9kADeNwWrlfQD5Aua+JSTm/WK4tFxN6AgL7walo9+3/V2czWAGZVQ8iU3oyajNhhHhG5kYdOIkdZKDwfWdpQcUYQ0iD0NFsGAVfF1RW/AAJgB324tg+2TfbGB3IHen57a+AgwSgZ0+kfd7ERBALMRFD+mysqMTrwT8SWTV4SICV60jCEM+jVqUq/b2nqDI9X79R7R11E3dkWVUyCFueTtgmx+GpiSFgA0xj4thBNgnegM7NmkhOJNIB63mLPeLlNx3w9fc9NCdp/QpQ2B7JHHZmTOgG5hkuZsU+J0VMrRwYrW1I9wdLI2mHe/QpgW5vHCVAn0EjJtGvzDD0RFX5S+XLaKTB4MDfPIHJ3GXQdIcob+phqY8Qk/xgazGubJmmMYChUSjzMgQyoIGFW8AxiCLhcmr8CWGkjkLlou1rsHsI5oPACXOd4VM8xKXP4HVIVnJkjcUgAN3IMV62Q07nUC0uBCeE+VPv7jLiW/GHCHt+gQo8Dt7iYgB0acCEa4UYwXrk0bNR8rHUbQFu8T/xq1EByMCz92msz9j3+S1QMU/IidXhbaSn0/UCBorVCMot5XJpf8CPEd5SVIMOrhpObc4Be/BJtmqTVezLxN6vFSArRveqzRFa4uDnDxfJJQLttdjKHuFb76/u7ILbZ0/TlikPXHxL+NJ01MmAiNxfi/VIURHbhLYfh0ddIbEsmHTio7Wdu3s0fVDh6WAuTYPiKYDZp5SdYKJh6qhG+iwdBMVEZswkXHG0ATKCtbG18K5fiGPW3k8hmJ2Ml5EjPXMZjUu0Ti6zmS/5ixC9SlBcxd9xpMoBwaCNdIJ6I6eAN/qpaVXcKJ6Unx/5SVUoGG5bau+2goI/AFfgPeIHcBEJwkW9O0QpIkVjnrS79dbhkVGTxcOYll7f/Dc7U6bEIHH/ZIavU4NGcIHuv860lpeoXSuT+9cpoGvT25OpMUdqwd1TwfgoESapr9fvt6hCj/3bOrr3gZskcLHRTIkXNVvR0B2GgFMbYLrsCV0UfFRn+HfNJbVIme7gnqtc3ZQQostkZdvMIzD5xcQPPIx97vQhJ+WxIdyyD7zvnAPoyu+cAMfC9iVFDEkPwNZwEN7eLFJAyLcOBrxXRyZ4Pr2HKopI8m4vhJdqH3xgErIiHeIemvFn8dhWWikaPhTnQ6DehoPjOAxN3HQVLSfULi/AWa/NhdeQxtI9gMmyLP8glvcU8EBBd7OLzlaJWY9aoe6RQBaK3KokuVblkD/ljmcNKLdyXADuundjtlHksSK0nNkMosUOUVDCcnAsCzfKfw0v0oV0ytaKE5QubEY6rm/9IBkkgwmah5OoMNtJf7GMGvGvmUp/z9I/SXYBV+z18ZkIGsKRUMulgeA/ndDqqmKC9PiZhEn+L+AKarpREK9srofP04tfSRn558/BM1x+nEBbiSMAY9Z0yllpDKGcpTfOdtpndGGZg+GcybOeCtK+ujQlweFwpE0pi/rY/8PFVVh22QTNRhLYQixZODh1cgh1xVRxYCQuK+BlRk8bM5S0RuSkaGbQVThw41EXPueQoZM3jHAWR7/7w/MLNK5/GtaAUjpf7YmUtHMRGCbFNmlOdo5D74iC/RvxiH591xnAYbL3vZNaXGFFO0kvDitJGF1cWPOmncVa3bpdLlxFyaIbqFYnJquUYSnAgK52bpBzw37vXuI9PexI0e5iQs1v0Kd91Axsn9hzEMxMgiOAs+sQrv0Zhz4A05rPAGkGRYTZe9Lq44h4mLpGT11UyUv6ZwrWD/L6wxyjVEvkjw1lLJHjv7PzeCrBIeIEk8DDOrLLm8PYswcszlvUcoQLvlnKaln3aMNQacP6FoksOSrSeJDj0xAMRj32QvmFPMnizh/kj7arScrgmfWXHrx0JLh9Xq3gO7CawCqUs/Yv1kVFmkgjr4X97fG2jv0umpsV4sUuwgslH0HZ5W7eV+0wiktIL0Vyl5OLR7BkQtlgC4vPT/SnUliHsoUnjXYrdT5UBLCYQYwhrPKotIWI8T+E0lG7Tn/0mCbhmBrWKe/dPr7LqQnll1I3/ZfSgZGOo/IUN2H63FOZqxaFcUyD1bnH9Xfr9nzsSWsP16u9cXbt2TyBjuKXgdYEUiATmZe1n1Sh999bZQyOSK4o95lHgpUthtGJWiWtb2WqehT0I/hWOFIlMc3F5nzKKRAvHzblmWzXvlWpw8T0r4jTgOgmd245rNxRnJPQMWjrZysgkIiCQpoAfxHRDd7XxbE++6MpLJNipvseih2mJJV79wsHA6Djz2LiPn5XB2sV1Z5nug8xfQzKB8VLFHZ/5jBWFjuiWh88jFR6SGVNFvooykpUoXftowON5LrbEgZUIFnv1TGqqEGP7hI7CjI0/8CuI4KYoxZUm222Juzd2u8N8qWa8AUjDAELKu/zBdSnyy5y3x+FCq622KACBOn7nwJV0mprczsDm8xDgZYN64Jgv4wpArDjDjWOUP4d/K98wPsKcin3EfAA7cfSHchPNvbKTJ+KwCkyXnHR0FdkoGkPmgHJU/HWtw7At/H0p6RY5n7wq+7JpqM3GG68YYnMEPVQuDzKTiIo2vhDWD5mw7aW5+8gzqYICKy+z+qhg/F1nDehTGQaSVfXnJa2fYhgMFT+uskw28KCHZA06FHzOSPvWMBS2zgvLUp/gSUF+WoIgC9Dft+DG6s2PVVJzlKyWeoNg8UbZdlk7mgQ2W96Xmd89+Ta3cBWj8N9XzrH+g/EdzHE2Y0aRDU6lswmrOFIzoqcDPqyGSax3qrQlqcjWqRCY28nXyGnINRJ/Cxio2anT33kcC+MLW7SjeYnQmvj0JjlAVoRImeYhyg/rgknfucOXRSDNRfIS7H3yboMJQPnzALYWN6kSmDhRKb0jN0c37tFX5zvzmXxFgNfsqg4MhGuB63jWgC0le0UabOCjnyotX48FVsXSiUGiB/baXTDgpVHxLthuC0qSyHS4NTzzyDBx7hSTstBPs2680DwEsFmO1yuATfc94JJTJNVS2uCcVpEnh8vc5GeD9PJvjsU7lklPPKlzTVrRg8SQRj90M9jf4xaHm9tO4gnGPhpPzo2hnluY282fxQ6gZdaMBtboqS5rq6wlKS+D+iI90reHX95g3MWDXn0gSs3Vzi2yXgUyNeVdDRu/nF14kLJI7R5uxBCBZN3AZl5nTK/hKcmWh2KHpAGOBZ8F5ZFv++55FWDRRj1qjpZ52LrS/4hy5xsv3DuIECP04qN1Nwrz3kJ3JNvt8YHFI7uKAgZAcaeNU0X+dK9LCN2xIuCByBtSJMR1azq1VDmldRXP1ssd9T9zkYoF3LHZVsO6jD/bbRLV279ilsMFA4HX0zadL3VPxN6fNRvJB6PD4fldPtiFH0lYbIO92vfYaAGEdpr+/LiWsgB/uI8roE00NFzIAXmWMjPAAZO4Rb27bdvASMFjGx6vBs+r3fvSPy3wZbbCeXh+bG255bK+xRqfVJsH73anln+8nLKd3XeBabkSUr+vBVbG96OPqh5CYsvFRtoLShhcYoZNz3APxODLjRzZ1epI0As2jFH5wOjTehxDMRKD+gPuizGmHOnqgB5BVc1bcUCDOda0cU6QmOFf2LKyNjHahzabNmpbLZFprD1MgoaaEtfw7byPmzk7MxQMZNPQoCUqhxgpwhhBsJ8kcRzdrZpE/cCyB1Qm4+Cxmr64BKpedQrZoP1hCdOvfmfOsOFLaDv6cA5P+YcLDvgGqMlu1MjFTn9X25XjXMyf5p0JP0jESLhL3ap4BIbvmKcutXOAAb5Z3f0GQvbU3MpTQBV+7+31DcddxMhiSlStMLRPyuhtnFG5QQRpHEhF2+tx//+f021fJk5qc80EZRa9lbSnXDMI0LZqGzUBoKT6At8TKysLTTV7xjT5RxsBhCv8+66KO1D5eLsnibXIayfoLa98Gbuf/o9g2ENUJ7WSLIS2VEN707MZWCN29gD4x9xXXfaxG3+mGPkbiZ18VoIS53xrpX+rgC9E0FBrz8uPCd2zhCZOnOY0DRowpNxLqh/5FbPQxMBve0alCP/cK1D6yQzIl/of4I662e5ZIHOgqlRfgN8aGv4xgDXrMTtOdaCfPI5VrZib3i4dswPuEKMKGFupwJ9BWZ8uqrN0kbsDkViw4GdWlNbI66i6BNotag5gf66cy1FFzj0Y/V0aSqTTzYcRK6vIQ7wMfvfRePP4QPzWoT63EUv9VAAlg6nW//H6GyWkE37l+b2RQQ3H/z5XPU24i1nLY/B6gTysPdsJa7ANW1goUHOpjg1Dnk7u+fGKWjmUIho2q5L3y8+O81AE2xzxZjL2LV1gqRRiPteLw95OA7Fv650jWiWlUvW1CQ2NPUZkeeuj8JK426V4DQNtZs+Q1hKkmyWcTfupjbdOeUM2B8TEJ/Z6VfuJHC5BDVe306FINH72C41WlXcmyO5ODS9dQeV3Ragm+wjKfNnIaaorjl+e7bdlzqslK9NTzul2KI14nmGcxlVfrFLqT0ATdHXyojKhDn+29ohuw3Xso95i34Ec6eNizaXpdhGaigq+yikYlrRD6JvjRyBdkznbvnNXCcI9VQR4WLs5I8ODM2vb7WeOaNBtVkkdatw7KAN84wL6bLz7PiBbtiH/Woq6oXyqMCEf2an7xeFb5a+aCfa1M0FyYVhESZgcAJwPXAls0qI7J+cIq0qRLulr1fiKapO9Yy7B2WZwON8pjE1+K+Vyxj3XoqHe931s7yfab0RiDQCVAa6Ivehz/MXvjeh8rBH6icdf3yJLu7HC5OnK/Bs6k3mhuxES3dkn/S2lSBULAf+Qi64I8xD2YACq66vD6vEIRa+45g2qfsTXd7A0x92jh5h8vCFjjOSLmNdB47vBFqgCEW564kFeoZjLMoOA5AYOESC0nIcRhMRnGLpaLUFnJPHsel70t9fONcfos8Oa4KNLlAOGt7RlE9HUSjvqIB19WCwVanX5ly8seq1QOUW2/eO/dCIAk3zSq64ZHf5ZT/0OetLT0jfRJXXta8/nhQQmkQGiu4JSCEzl462QS4SKrctqQ/nohB4df+osYWa+hOOWDCSW9hvP8u//SCwmlXt9PtF6DiE/ajDki/+IBTX1id1kr0qbmJT7XhViEBbkOOSKimYbyaUC45jHWH27rLnSTPhLgen1uRuUvB2WxZBV6T05FTTrp9BFJOIuFqb0xI9eABqvBA2uUGDYRgB+4pu70nCEjiBHKEwAPv4mgPX9rwqwOXwjh/O5FqPFeBtE9QbT4k/GGMdLmvGB3fvmsK7Vuwb321qgSiBCUl0cyYhoKlZHBRm+6kUBGzxSo272IRNK3Jpm234ZQG3Rbwpr3IeDFU1v8B6i9Yie2tZA3fpo3tRRHMM1x4HhnXJQ/SW0lRNCKm+ylXthl+ChOg+oJf/cJf5uHrtUK/1OLRnviipqeB+YHtJu0Z4+jpRXyNDlA+4Y0fmPy6JawVepDoAdwMi7P2atMc9OAPvDxAwTIGpDLo+XWD6SffBDnXKGN5JZyg0jiBZzl9MAhLr8GtXVgpuijQH9gCp9i24kPuFswgCYv7BY2K6yPDTZOzPRIELRu97b30tVLC+Qg6/k/zQutxYYyxFqMlfwnZmwWG0ZHzAEx3sfmUIBTxEIlt5ni00xOi0zeXevdzWdi4sTMb3NZpK4AJDkDeaqBAuXOdJ9bUWEZfg4vDbswaYi+eLAwn4+oykj/2JpOS1FL6er8yY4oBHZtySgWRKT0g5ftd95wFJvsCd+lAzNnAtZH1LIBz4nqYzwlokLMSQptJMR9ivpVP74D6NlstFDbzjaWFZztu3t50hnYuITVjHZmRVGpR7ggm+8nuHh1L5lxUJgu61ik98tMXf5sp8gsHGNWvvLVxjclWnmOC6SYUsboBs/MgzGDlkeekLsujw+SuY3mhjQbguzZkzvFDNUxFVuMzs4Q+KVOsi7ZPNQsI7X0mC3wfd3WYY2QqJwQn0qErySwM842pHWCgIZ8hpn/WcIrhqTVlvXoI9Qmr6zXDwBiJIRVFneq2b82ZMESnmhoPi8f62FldQS15KwYKvWEw7bD3wLHkmubj68Y37s3IkbQPLQpNBErqRHFWvNh3uiBh7usdWDIZsvtmtfTHaNLg8xFYG6W/2euiJZAibGRBoK47JTE2qH+OW2UpsvU3+nJrkYh/BqqUZkLAhx3u5w/ihv10AapjbcXwV2LdzL1C2fW7Iw+xVzrEnQ/VFACVDFp+atcJgxZkbm5KGpPxaPrwbszcGD70/GccuFKasyxX4LqITke6cblrPEQsOivoewo0pUiIzxFamb4sHueQy1BDLcHuCFUO5FNdDpzsx+uRdPdcgdkIk7zH4Q9KRBY0b2XXTorAYwt7DS3Fx4+cJyyGxw3tLCZc26pdhLJ/4dyQa6NVPL1iYe0nPwPnOwFQUptmkKl6IUG8olPVYgaqW2/VlyhlcSaqJgDgmlOfPA5euVYhAtvRhOtVa5l6QF2G1f4s5Dyj2V3BUbALGqTMh4EKMUVicG34NUFAwco7kZyiTMNHloaQBHXk3cy7LeDDqhMuvmrNsuwYeEKhBpUuRnWcsLqpwk34pn7g5EHyRclxqyeeQIBm6cg7zJlgJ4IR5KGQMViKZyxODt43dpX+irrU4JXqa4wYLC2pNZOuiB4/NRmM2zrXAetyTE8gJ4QXn3XBsscQK2jBYqjsoKALkchegMn/wuBXK5GyO0vyHE4d2zWszff4N9ktwLGTdKBQI5snSD/BHMJvdqjwJ1HRLTNtuPnKSPLIpACgxmMO9g8KzpsBOdX9ow6OwHFyYbZKVp/4jiTg4iGLfQb/Vmd4ynXo/6vEE/YYajhr2B7WCJ+8OEbMYISugztOrsZySi8AbFfaNhtZVE/RWV5sWywiK7hMB779PSlX72x1Xe4i7K/XSmWbYXCPJXka/y7WOBPTBS1iVsA=" title="Mekko Graphics Chart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390146" y="1021339"/>
            <a:ext cx="8981440" cy="553339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905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en-US" sz="2000" dirty="0" smtClean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" y="6893907"/>
            <a:ext cx="9280609" cy="307777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r>
              <a:rPr lang="en-US" sz="1000" dirty="0" smtClean="0">
                <a:latin typeface="Calibri" panose="020F0502020204030204" pitchFamily="34" charset="0"/>
              </a:rPr>
              <a:t>Note: Data reflects a survey of nonprofit CEOs with n=232. Surveyed asked about CEO’s experience with collaboration in the last three years</a:t>
            </a:r>
          </a:p>
          <a:p>
            <a:r>
              <a:rPr lang="en-US" sz="1000" dirty="0" smtClean="0">
                <a:latin typeface="Calibri" panose="020F0502020204030204" pitchFamily="34" charset="0"/>
              </a:rPr>
              <a:t>Source: Survey data</a:t>
            </a:r>
          </a:p>
        </p:txBody>
      </p:sp>
    </p:spTree>
    <p:extLst>
      <p:ext uri="{BB962C8B-B14F-4D97-AF65-F5344CB8AC3E}">
        <p14:creationId xmlns:p14="http://schemas.microsoft.com/office/powerpoint/2010/main" val="401837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2. Which type of collaboration do nonprofits wish they could do more?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endParaRPr lang="en-US" sz="100" dirty="0" smtClean="0">
              <a:solidFill>
                <a:srgbClr val="FFFFFF"/>
              </a:solidFill>
            </a:endParaRPr>
          </a:p>
        </p:txBody>
      </p:sp>
      <p:sp>
        <p:nvSpPr>
          <p:cNvPr id="10" name="Rectangle 9" descr="Enter Chart Description Here:&#10;&#10; End of Chart Description&#10;DO NOT ALTER TEXT BELOW THIS POINT! IF YOU DO YOUR CHART WILL NOT BE EDITABLE!&#10;mkko__4HooU0THZk28POP9trq+pbTvvzd/gcV8t56cq85kb3NDTsUhojRA0EsgEHHMH7oYP1SYpn09ysXVivguJdhTvfyVMsBLTGvcX7WPTor/CmUVPK/Q5UPebRlaFg2t3zyuraAr9HuDiVi5nnjQEjIIY4iKwjgl89fwvixEq7GBvLb4ipu4JBu2aKusuAVO0c99VyxHLcmle/5X22XIPy9GCQW+XRu6tmBdga3THDfGM6KoB2pcF+yTq2/ehrrZi/XX0uShfuT0Nf5xlBywd68bDFFIRJzh5s/KtQmCkAMIv0A4W+v960rJSLt1+QYyriOcvLY4UqJHwXmVUP3IX3hymhJTRjJcZpbxb4D9F7OJEvVb7DopXwtCu6DkwNmIEHYBvZxrugNBqasuU444USaPGTzYxvFuCwpGFpC3swoK9wHzyyIRaUCgfIYawzSw6yUKxwKL1jk9MqFZgp3ZLAWIX3bBwjD4S6P/7F0sgr7llme33cvk8yssn0cTjojBGeP/XssoYaBwyJbNPa1zaQ67tGsLQnQ75efd6ZeZ5Mjx/blqpU5CR9mgLinIJZgCXESPRNVlDobASL134lFs+VUKsyholSB2Yj5f5/dsWLAcAUZaPyT9BgkjZEraXOt/7TRDBNm6xlPcET2tI6zEphTZ0Q80zhLS6IbRoknIDinx/fEwI604EytekZXPVXxWzSOrPcJufocq8bNwSQsKYg0Zf0S8r0eUq+tM+JK/L+4wg0Qg6FCBBz+USxh7ZC1PsoQ1uajuLWJJ8J+VhqNzCHTxgThyx3V+c5kkdnEczXp7pooT9irsG45j0EmM3gRkM1yMqv1uoZuhiTGR5Tw0TE/nA2gJlu0T/fS61h9FsNeUAyahmF8Knsn+mTH4wNvWS2mo4/uuOhOzEEAoffudrSgvIQIw7VY7scJjtnxve6jhJi+TwH0XtxzSTaMp6Wn9SNg7E8IC58mKBvKxMPstQWHSjxdnyoceedd0WEiUcqmEorF4hlpTF313ER9aB2bZziXje2PRWMLp7RETEyR1OrB5+DiwC/Qmh70dcvWB73VPC/kkaL62Xk1VxYqKlE2JPmd2f2k2e2kNepbKjT6BorBSB16DNKL1vf7klI4N4f6pwFvwvsjj3+Oem/lBw7rp1rJmDJiyEGg4j2oq7IunM8TtfIuvmF6XgfQrth5r3oO5SgCUqaGRuQX+A09NqOfGxoTkef4JeNdy8v3mBuCvpuuIEjNFtGIQNFrufiUdtZCVmD8tENwu6ooh5wGAwVFhrf3uozmnk4DYEEKBEfdCwZYkGrCCyQv5nbc3RR8x3n+WwgfTre6NHf8F794tL7gjh12QRdO4WK87xK3wCvN45yUqtHePECKlKiu9MMuFIGmJxJhTjE1e4zB2KWxh3jnrA3UgXxQwzmc9ZbYdbMFWpHZtb4zXtSOipxRBxn8B2nQDG27vE1Gu7mvVOhKDvgd0vLWUk2SRVCQ0X2583DOq/tjaJEPEB2kn9V42Pfn6Leb1bdV5w9/qmSUCwYOOymJ99vk1qfmVVTuq2txHj3Lhd+BV2PGBMk2qe0c2GsUGv3ALeG/VzG3CjDxLXiPEViWAALR3/FL9zRUEOSVs52hjd8ZQV5kCFBvt3Zse/YFOQcKyf5tlA3FRQXDisyFxx22EuZ0TQKnsEu5b2gr5eErfaHve1lO5zYl6YfYpXnlonctb7cNhXZIeQIGkn4aOsMizKjyjBizZffjozVVFanBNEqmko6HBNm3KMzF05J5KLwgQZ1lEmuaJ/UBI8/lneBFU31QlP3QdF6JNW/Q1Z0gnIWpS+Dda9NBxnW2qf3fKqL/Q6yxwCCw3eGVpjRFwmWkgo0iTO2pavzXz0hnwKIz6QzY78wSfjTN31QhZ/uoRjOrWFVzKxn2xNPTuOLj5RaPPVsxWKLS2KEruztVtKOcRJyWKpuwi0DQg8OlHBvFZcy2FaUejLA1y7aSanC2eA2wWDlar/Mtmm36ZXdM8KFcmD0NJ6csxE2FHEhYBe8yFzIU7D3+dylSUZ0vA4JCFIZMFO57AlXIoxer6+REkDGoQKacOGYjYiqI43OXUvUsTa+rPGiCygc4K4hb44HTiJwPEu/KRKSrIBjd6z816Gx+CSuCSQV7mSGz255HfPAL/iA7C23zVH6zY2hPErZMVxHm/Icq9XtLCPyZVMWCeGxk+vvgWE9OGcF6DTkrC4QGBs08kkTme+0Z0c8CNT7fB58RJdBI62xqO2C9Eiu5uQK3DC/mjOP1IQvCKPJntpsMkP+mTHf8tn2VWsHK3H6DT0/uZQED810XfFc34zVn62VVRKj1GsmfR92ozIOokGmDWrozdI2JNr95XUmab+73z/dAPHAnnSI9jvmx/2IIDsU6Vk9K4kT+i3DVq+jzLJtWYVT7HotRD3itNpgHxKxoJTejuEn12F4ADjUsagto9JSbkNTAxOxeSXWIzvxc++z85pjwLmpqNLvOngk4Gdn32FTsUcwktNT1+LmWIQa8EdnKXe90dqmGAXO0+OnxfDcdraXF8BntPc7sfT2wcg5tK4vqardolQajTHglGKB9Nn4GDRkgKpWuwj/ImZXkvRPBt22cYhzxr2ixxiCPLEFD7B7AoCflQyZyM8NMV+koxHoUZxVk4S7RVy6Bxz1S7jGdilOcuARvzV8XSpgUnY2wAjhuKU718By6SYpnkNORw8HC4ROqFbceelLhQDK9zK5gus/YPQy3MUeBfOjlynWuVm27/tQuKDw2w32gglZZq3sqx0Xi09moY51tuc5cedOp0E6aCqX1g9n2eaZ4zjequjd+O6LF6v0+wcBG/aTWu4nMf+iov6pu4Xdf5TSL4zG6obLT2v+xNCu2zJBeZvcRpD9sqidNvoQHXONiw7+beNXqL9L3x13tV/goOefNFLnla0VZzygtU/jnACKjcceyR4URn4+uzQMVJr77pTaaIEooGnf3PUUfre1jPDNENzwqERVx6ZDYJvQVjK3SexkKP2mLqFhl1H41v/DywKr4onyQ7jH3/WuqJnIyHpalleLFv7x6wmDkVpIXg7vU1ninqSiqYPz3wKZAIXkMm3J5G6BBvVlctVxCkp44M6UYLYA5Jy0pEguK46jySnKq/T7F29HaRBmzBbrJR4GB/TI1ufq8DasEd0UbPbZR+Ar7ttk2gdgiqfCA4osNrM3VJEdhFQRU2XfCf75GNzIfTrZ98IJFbJI/3Zkgo37cTXR8alJev5PiPvmgGQ9ZH1oBjRgqNpUNlN6jk1Q2lKp8XODIQzHIa63jgQj9a3DtLU74Vx+IDC9eaWE5ZjFlUxND7wGl1Cza5+ucuex9rVqIPZIU5MyosCJQnQod5rtTOgMTCp+9BosJHh7qOAq7lQ9/dhNy6qBXz9vGSkxA2VBiNqg4kKUhiKIEv5f8tbnw05Lv+WT5lXqbLaBO9DBHC+4VZkRKPL3niaN+qvLoYsdJsxTjVLzQUSWil+VBKksNxiByTJba14v85MU4EyYJ8aht31QY47EFZNVMEjnMaYSOHuGF8IrPHMVnqAe1DUA0Rnn7hfjGcwJ8E3B2yt3OizzreAFmu0Qla2lOu9C+fAaJW6atrK1/3+j92JZ27rYz1bEQHALyT+4oqLPSkk4sFdbs7lvOR76/3lqKasQ42pgLjXIqT2bLLZswHQ7s+ClF+71QMvH/92hoiwExvFl1F4jTJBuUjiI/I7dfxnYrElKyJtCSdpo9P8GOSX6d4JMC6/bw3aryeiDGbr2N9Pxa13cxDoIS6toCqaCpFxu7e0/JZ40l6FWVzn4LhNILFRSCv6PtN7cWmpHOJkYd5wW4nGimt2rghNCgf4j4xYrGVgsEq1W6EDBv5b+TWkYJ2dhyReO83CvohOF4DJ2mqddrt+ykJ8D4J6ks8kcP4ZVHamr2sXHb0vKGpXJcXA9kwFEbmN+0Yhh1xoIT7rBl84BNoJfTA2/gDTCJJo1mdqrvgCTfHFFZRq+GAgyN268baAZ7tfsscQJ8HAn2cniKJ653GbY5EUDyemA8XAQgcpYjPCWtCh8uXEnV5ytsnlebWHJfZ1etJnK4A0Y5nd9PIzEkX0wM9I6qaOqvPo8tyzhmWq/zEq4uTEs8kACV36+Qg5R30awSaxOhafLeZFZnYHgRs+QuBBtvHHtyg1bKd6RLypZmuH+nYqz4MQwdi71a4Th33/lTX2L2la48YL6682vqFUXmuv+zCzZo2e+vghu0ivdleJLGFK+iNKjgW/swUQd3y1dSOaczBH8gMh1JcN2ubFboMAFCLHnY5zBVc8TsqBlprZO1xs70lTFRKCdZFxgcixdWwaFsp3/MK+150vzHsPkp8SPquc+SfcDaz019DB0EsQd+SliyqsYQZQxlICKYt/Ibd+S8bnz8UqFrM4pb8Aqtl1bbM53C5HUcUF3Sf00Wi74iW5YiPsMZMRyxJ/qZyQzeL+cl5vLaqfoO6lRpyVh4T5v4fE/oMvpAC8BoPLRxT2H5E0TPallaILihS7WfwRq7bCd97vMgI+W+fc7zpM5G6frUEX1+q5c2OttLNKc6AzJtMvxAackxOu1zCAtt9TpLKTW6cK/i6ba+tSMbJ/WQsMB6ALklzmaHx93gXbzeCDAe+iqkxj+kMcKuhaNX6MKmuroz/aHrUFohfL1fAzDNm43oZUSaQUGjMLOnHa99/xJQtoJBsPwb047e7LlaWhhlAlb1qwOgfR7pbGeSiv1eezxboucmuekVh4xay7omvS1dXbHrmWSJhonSi/8eLdD0cEzeMqFoswBfTfiJkZttJzeFd1IHtJ9MNZ4jXG+SwpHKIEiX1xA3zuo4XHPJZN/wWcBvMO/Rwzpjtfy8PID0I3Q3SRbKTGBkMo438XavThnjDkQpsnKJz+fPn9RH9eWijc/Am8GPnsP/VQI4G4Q5B/MeTJ08Nf+os01zDh02TSYru1QTNTBuN/AVSvz+YrBE5zZeATB0OsXsNbC3jHuKUE9Y1A6BSu8zzuR5knyhI7NcizIjrfVjwB+E/vUmoEIDnfwBOTPVYsjLH+Qr7c7RB+yhDEdQhe2ZHBQrJF4u2qSnWC7A0bW3Kqv7ldMfj1nfeltmW0XUd/hlLEX+Gltb/4PGaPQC4BIKt1xaU9Ep2SfJvnd+oVPvddD4DN0vSmn5kCmd4p0lI/fXBaBHII3I51b83+kxJJ4YieCcimDCGREzgnx0Yd7SaKrRdvYwDZT3x3nZgzuWiQi1X+DnpavJ9okN6smrAg9V8tVzypodRNlRmU2aPM/n+IT1cd84zCk7jaM4SVwZ2HbBclYFNba+LLSoY3p4tvzW6oi/rzkl3k4iQhHIpT0zoTF74ZJY24WXZT8dQW9rubb+jNwI39Ziy88I4ogIEjWEHi4/1U/TPFAg+AHCJ/vWIEBdllzyvBlPMwz80mjbzlLDoYLGo5Ngd/6TvUkLP2DVDRF3RDSAt2Bnbgujr+8MDLo1UZzBxV7dXYo8uSo1xcNi+YsvaCwBzWwfd8ZMG3K/Ml9pD2u0z/E+tEzfbmhjIHUpwV8G1LPDgKzqlwiBAVwcrPuWD7ljYyaZrg1xCfSCe5xRAb83OURHIAUAE+KYXabH8EW53uyFi9bkxIhbacVmG53rfC1Pya97bpvG3KvUt+XOf7bftokiTArMLlN8cqKwW24nw6gPsoGslPJTqrcHevY7wH+gBUcpFNOWemAyWengOVej7tBQI4IjBf5u7RTKuFvMmPILSTzmHHQrdMYneGCFSVeoHjsXgcc2fqOuA1cIdGXzwMB2ukJ6ngiz3W30gsoVnasGth56CQLDK9vTsDZbFu9xxiouUjscFydbrIP1c6uEW4KuHmR5Wzk2OII/CdH5mFxihVTJwrtnqrQM51o6wOynyir/os3zXZDDKXfZcgB0W4ktjV8FAxazztDVRpiPDw8JUqnqeY65bEdWyT3UZyhLo1vFOc/x2450mXHgBNLbkPajhX6Hso6cgMwILp+fBuK/OQrvEzPsHdOqgO2dGQ48EfdsnqnWuCv8l/Il5jDK/TpUBbjwy538FDYpfcArShyneqMTyT1rMcwk+u60o6mXdBRRVV2XHLgTdgh6Hz4dpuuzpa2s7H5EUdnUCfwQMwqyy5Q0P+j/GZiB3wiz/XPrJRB1h/LbDQ2tFa6NSG509zeWEzPkhqKTN9jeG3GBh6LxWyYXuxwhV8MDUA78ujpqzriAPpaeEk7RxGMye4Z061PSKr17y/qDDgPqVNpsTR1Ielfqxb4F5RluNNttgGe9bxTcE0nfk7WnOiR+1Yb4Tp3fL8y+eWUz+NC/runhJPAwGKb8IdMksg1G0CcBn0Vc13K9d9fuHSKru+9Qbk5R4SO7xSgOP234AL9RP03r7c6/opMPqlP9KPKGcRMgEBPmK3fMfRm7MWIkrSnq15RVFyYmLRJ6n2Qc6c3gQAEWBGEZpDGK5HMo0sFdFbqG70OEb0YSLTmmIIiTCDorSQB0E/mj3AzhHOGzKri8kEN9M9TigwMZRj/yZ2LomFRnEZH+RSDLr6d9BsLHHeXGs88w1iOfBXoeKnFZbAjG2VS+ZIzVrjONhWnXgp7Xjt0DAExInODEkojd1Jlsk+DLqNZdRmWnMDkHTyFDa+UOEaEDvEmN4FI/1X6JuWGmLfpsS8WAo2juO2OJEz2Vjs8H4Ezc2gEtkz99s+oc4NrJaTHGsjy/fj7wkN9P3aRykilAjSLzJPhrtXvv7DwV8JeSrK+Ma/9MIShEcIYY5zregZxaJrBuicwBNXb4uG4pXHqoaMxQNjpwI7CDOwOgX7KBoJ1VpReGdwlw5BhT0QMca9HGksjs5IxMPUhZMFe5c5UozMJLTQuevAmx594kkUeaY3wlACrXSvR8Fjw04MeZ5UuR4Otw2OMlc2KXEillfGbeinbbW3ZY1g3yWibiBXaWz0Elxy7zApAO5J/uwGTGJGGWuPKkEboIPLDWt4ll71Tlug21IuL183moVzIo63D68ZFrO5xgj16BD0137kxy5Boszx0p0L0mkNZtiieaOrf0j1fzlo+OEzDxIx8Cqspxx5JwokwdsHijbRLn8Z0Ad9p6PQh2vlTVvon8enhttS4As0YmnStb0roOvnsBQSYfb1GTpHad7m5TbGLVHoA5NjjctgvxK7fU6jvnHPqeytMUywGnwbUKlFW4Qu62Lc3JHqSUZMV1NK9whgryNFviMhb/Q87r1FQxMFeUF1kbP6ChkfQMBZMj4p13Lrd2mo0W+2F9GaD0zzh/ebVvffwu3B/Hw2M4SM5SPBW1/B5NdWz2ltZBJKQq9Zt3BlrUqBtOnU262TxNRhpRIIG1tjeM//vBTSL4dFLEW/lQMOtUBfIAEbVOq0S8o2/wo9sQHGS/83bIh4bLiJV+DK0ccHt8YrgMNbOmA2K++3Ytd6V6wret2/bXAsO0OT7+N/GONE/Iu4q5w+QkJAB1mBUzuWnDXfaxQK74pEl4r1tupdRHILk5/wUJkQMh9P6ChxepFgqRNEciingj7j7Ix4AemBpic8g6a4NJDYArJxUO/qmaeuYgrdrvtYAA/L+dYcH3+5Xd4C9Brztdp1NFh6j2SwdrdciflUNInK8ojZqB8HUy8ZEsag95oYjEK5/0BBYJywJxRT3E8+HA7K5yAzHzILAlE3U7+ow1YTVW8SXdudm8Kkp41zOKkAjtlugTn6/DFVQiC4vh3Cie0MQE1yEnTyS7CT+dNaGOxPHx1tSfVgy0TUFl0PSALTfqxDP8ETiQFMHhrxgTeClKyZ3oIC1Wo9buYPRG+x9zp3yNdUf5elZOvLFBfjHt1FaKhEgYuGhnWDWFkHREkQK4ZuCph/YGLUSAmy6FOgQOJLcrnRO14V/OfPumc7MQNfkLFl+1mT7/Bd6FmEQPR/avrcWXaJcrIOLPukx8n9WlOEFX2LDGLAU4sKCpUkUPvRum1aZ0h3KZe5FSJRVkQHCNeN0rSdPR3dYG9lbCbPc1NfC2BaMePfeE7SxKjpRyasBq1uTi3/PYCor0FG2TsQ7xQFTalEup0jhqPxK+6VMnRV5apTJtmRRdyrbYLmui+gtieTDJQ5pfcHnVhrYTHeM+BTrf+OjXwgAYxXLeX/7nR05/2+1z3oHv5dZ/z71DmtkxAF1TBuWtGIWDzCt4eUvgAowH/OpIWy1/gmkLBg/qQz0WSgd9ZJp7655b5Ny/atgKArv92nJxFnlCVVONJMEs+hUrcTumHOTgBLB3ez9P881DFp8AJSvk2XC7PnN3ubeZ6USSbP1mZ/H4Acm/xS+d2qhgyu/8rf+40P5YtrHHo+oun0I7RHAr3AbT5fRmBRpyYNvW9NYENzqd485v7FJFS4O4qQ2W+HXCvKCvOa0KV1jbTY+95G/Gwp0cSjvRjAG1/TKVlFUV2ycbck9ejRUsePqAa8i95Tv5fIpvhKN28t/vWwk6kWlyfRYusW7f53JcNhtswKESsCu16oOpbrf5OmVJziGhobvYD0mEGMV2QlGpyekBNdxNDo54jaMr2qbnbAzMHPNIVw7apRthAi5kRIGTjgVgMk96wGNIS9VbU+NZ7lmdigtVyXH2MWB7+ba7Glt8xjikoH0IQc8YMGwWlvQRzOniTjjzSQxmos35Mjsbk0usmibsP2wrwSvVk4TCdfon15mC8FyK8P2FlLVhfPRtTULjeq3ixKWmmYvA6DDugE4G/kIjEJgu6X9O1UpAuMxoSKZJ+EremCM8PDZdhC9DzGAyh4dtOiFNeVDtC3XgroXLU20IicOuvnCJJ52yEmCw+BL1DyjG+JJEtiPflIXFkvbrroOYUqO4XcoUYAAsD1cagCenQItdO81HirSzVkyqqRcHB/B2KW/W6yUQR0Lsw4N2KCQ31vQvDmX9nwXMlKJjTQjzhxP0WmA3ItKwq/VCXstumfyXtcPPlMVi1+LlLAKclAnmnYG+oBKtNlqsWpxfWKRhh8f85/48XI9z+m1W8w6lmm7sW3QC2HkpZBC2veg55bcdisDGaWVCoLHwyQoe6iSzt3nuQF1Ua7A7x3pWR0CQQJR99HgmyCwRAwvebQcHx+gsu0jcrqVXVBe66IOAqsM/IsEw3OjFo6Pu+U+7OQnVpSQfqS+f0TuGXTnQS4ZV0/aI6kfIz77Mb7pYoWupuCvrJcOTIdo3Nfx6skvfdqi7RL7kbnol/gcdcoP1wE2Tn12AjQi9GnsSI9xL1E11kqnpPs+YWjeg5s54FaPcjUKAT+izAocmopRkNI+QkHzXYuJybdj2Sk/VRl1KytyUzJ/pvZ45o+byzZHHJhORuEnlZM8j8MIX5w/p0fGbgMcgRwX/7FH4RF+rjvtwfJn2kqbmA+3yTAdNa8DWnZZNeqULvCoNvlCJ2OcQt/BCRvInHvgG0A+uyQEL/TWeK31egLCRuXEPTyz3lcqAHI2U3T4Jb1vDncs7C02fPk9jS8eezBpiEH2//sXIZIb0OkYsWm619JvmLNGV0/hwL9w0smoUAaSm6Kg9sNSXXD4vYe5cQga4J4ASnSUW7FqWVp+Tt3AAPASswB4dvsWIMKhJQWz+HearCRFtRZRBN4/Qrbr1Jk6RJvJhb8S8B9NEDmfL/kODgV/MVy6cI8u++pPazpJdF8jhAi2PWlcntTkCFJWfFITxVWJLp9LF8wOF5/5F0+/qE9b3Blv7xvLGcM5bYCI2nKwiZW7UHwLqxuYlpqjk91S31QDk3JUelB5EKD7xDNawEOGgkboUptINTzaGguhSZ7K4kZlXBSLVO7OzJyHQzx7M5mco0/UwEjXqhkGQFEno0X+yRr7h5vi+hkx1GA8er4UnSrDj0J7TX4lut77yUSbaM+Q+h++NhghUQ/YwqswhsoNXpJTvEl9LurhtUaltVbqIE34RK6bGIvHu837gjC9wfvAEdWrLeKFdm+vYDrpM8H8HHsxnqseW7F1t9hls+TMdQfCa2dbRqjGUPyqT2+nRmCcbVg9f9Q9TF4TFmWlrf503P/TNDqBVF5+MPip54n/Rr0Rv5nGgRZrOycWSGRQMf1i5vbUMW5RF84e3orqnXEsRZeXuVhsxt+PIGAwXSdztr1ucCo028y4eSE43r6YZjW5/RUgKKRdeddHSNC679MUHu29k7A4T92tAOZl9dGuNz9dxIcmRBxH/4dfdlLIMHna1Du1tQE+cRrXcKDYrWfkcaFf4YxKX1GYAU0CeiYOqmcOIgklRCC6wuDm4rOcus1UpoWkJoS3uC5I3ybzsaS67jyz3FC5GcICC6tmhfsCFaJV0pcvLhS4s7hHJjABTB/nJaBbbFC7tLyNaKqQUt/cX52c1F9ifTJ1voPV4Gbn6+XZMg6S9wruZ2AibK8iTcsxrzMWZNodPuI5CkPlw6AHqTcmi5JWrMg6Ph/x5HXILdsfwuzUJcm9QWvY+HKFutKP0Pd7AF26zjdEfLiii8Nq6810iSUkad2ZoIOiQpiaq9I7gs7V43Amwk9wCnKucJQE5oydUaG9NjcYKZJGwOqbg5+8Ro1dAki9RFEQQ+8C2OrumGdPlszyvNepZH8nP9rY3p2yrK3AY1u/n7slarsyxKyi0KpBCo0TNO+WcfFwL726xFKay3KhpmJijmF0BaYbGSEXPQSSEsgUnoshs8Z11UVhsN7IULrfKJrs35LN6dmRo8X0E4oxo4ROW+wxA3p1haG37/3EerzwOg8l6JEN92GOMn8kfo0AJLWsUUm+DAUWX+Wrleg075k5+s5kf6Hf5+ibcwjLXpCHnrZ6La8vSPmEjYJZvu0Gf7yWxRAzkLweVMw7KppxioXtHVtUTv6NRsfIGw9SHJcXmk3TLxVEjZRfLZPuV2mxs1CE4CcMDZRObuBac9EZ3FoWmhlZr1WWKDZIkEhRWPxUJq8AfGG7YQWss/RL/yEJoDUWveqcgJ/keFjNpPYWFYLJ+V/ACuDZDppCD1Ory8xIO7ObZUY0oqpOEvQHzj765payenz0yu1ux6Ksa6gXRNwlyE83DRzMfkzBL7Cgszzxd0y9rZrogFgd3mwmajqj2C1qAhm1DR/ZJXXCoToMdBtY7L9iplfG+H2slZ0Lh3ALyuxqXyz7R1Sgm/3WZ5jiNQ803JVO0IEgHtitGURvjB/vfvbasZ6GgOyot80w+R1sQqe7WaQvMOAAarAqou/szKNytsGibVg3KMOFlN6QjyRDEnVV64psTjb6432YYmKq+651UFGzHWum3dUdH/3wzfeiqgJ3dkOaxHLB8L31xTMmXRiAs1A1S1ArRcoI6+l7xJoKLrmVwiFHqZZ7FIPaLYK+f74LgV9raDix4pngSDjkaNbJtJcPG3oqq3WQPoaUq18pgZmnTfMpgVnWE1E1T9CXZLVLz/SB5Q5ZhvMq9KQpYyg13AH9/0IuQn6iIT8hog8A8WZEoV57B14wWnXZIIfE3TmQTPCrAM3SYTHbWF3HD3f+vBIQgD0tTLxoq6mhKgYTBUpo/y2KnJS+ZgXx/hJjAmUxuUOdjWwvimx8Gmpk3bURfM8W4r2RB6Q73R7d+KGx2E/eSLE8IUZJLgylJQT6l6fpbEyh7VO1IKNR7tt5AF8eZFminLWY8/vKEK6pjqm+sgBPMYLFNr07GepWI342irqORXW5Vz5bmPF1cTYn/ziYruWGseKVm78uNiZOkbMAdoTaK76citpOpEHtnQ0oXrmy5uvlLjeVXf8PB9pUjJi2EXStwVyaHTTvmCdEnyuSD+o75BPnqP6+8VkfucXRcKdxey3KpeMLMIrgu796FCVF2iWINlRGDiDgYYAK2a5FiSVGLi/bug4Qjq3g8V+e3IEQ6THFq77oT7qQBOwsHP4jqdsL1fXDHJHyxS09D+emHgiM/Fm2FwHTlnzAeyfPXtWTTmfpWFyq0cXmiqnYKP0HQ1mMAa/enWcMHIWiPsx30PUYtQ61RnGSoFZRdTdUuFh4ahw6o9gsGdvcoeGNGdNFqVTSKpPYhnSBw3mav5wKwZpwXNjxKyBB8wpePgkJ2rHLYuFpToGHjn6qdFb6OI+6IFeL9T4+N7E6ZgPuEeyZgGmVQ830+slnwJmQlp/FONQWgeLlm0e8lWvMM28GYQQ7upowjLlhq3ufaB9AClfaQxrV++JQNpt/AZQdDwscVyo229Y4OOw3ceHhnJHxCEtnMh3n434QomoNf4M8zf677Rz86hHex9VoklpWZouFtGsjZBzzTLfgcRnDevguXTDXWKovx/P/M0ahOPUogkwLTYaROHi4JwJVNstwi/qwk2exywaVzSLCzq/Aa6UnL9aQ/rLtluBSjtwzFwbGYII036eaGdvgCYKbaBSNhcT4tJiajXf97EkMmK04mjV9Uh2JsYbgjAwHd/UaCyehrzq94Oula/WhAV1OxTI6hVE60dEUzCDbu05gkEEoKgSyX9Nu8kZddkbhkqSCUgwLK4+29YBAhLgJNrDxbu6EjAQ8AWbJs0T4oK4mHtCUpRcCV0FeGcmgG4XGeH1BvhguPGC+YbdWm9E111JOLx1BNEVC9TPLGGjNuKYIQbMNc+Fpk8HNy5dDNlOrRDO1zDWmlekmtiob29ZVYvoJUHW6pgwr6VwyJzzndsNOvu4C1LFwnFWDYpEiFHtgo8/Yny/v5kpt27saCLgc/XgaVgely81fsew1mJwDDACDk2Z8L0JWGFZs1ttiFlcawzH1LR2fwVbhO9mhV12cnnf8FU8ifR1eF8dVjHjwbo1QHQLSS2GIE+PmEbtlyFoo1xSJxzpf5anY8JkSgzpT48NfBKZhBoAWWPE1+x7WngWCoZoqOPPxCyij6jJ6rphKpp1iCQwKoqrou6iLf+CB4jlivoml4FnDW/+BTs4puaQRRpQa/U13NOOqAXUDJAXSCaN0ttYlUr37ZQ7BopP9KMVvNNGV6l9oNw9minTwdHo9yKd9nS/ub26tBHkKkttGsd8QID35w2dJ4wt8eKT/AZ5q1iYZAkrcbNW/nOEiqKZKZ6bJNqsWoc7iR49nBUfLx48px2BjiJsIre1OvmVKQ8kQ53cIhyq+8z0UQmjlrkgWSy+MfJ3SHvQmbgayvKz7njzNd5MQEZ5+KOsugcifdvOE6TBQM/EwcQOQkpC3IzB3HgKBoe8Le/dLcfOhokxo4f3USGEAOIV5/+Nx6n9AdwpDO2p5KkFqyVeB79gvzSJFqjdpQl3pFgvepvecgOw0gM9fPqf8JSWgQSl1fSEXB0VCAhwCMIjP7zMiaGKc3uvvdlrOvDpIAUsHlQ3GQY3XAd8DJ41/Is4b8A5sVHTRBMwFGrCzlRADkfu3R6OirzXUZIumBfUvVt++OS7kJg/ikOtWTrMxDdkEbpMSmZheEHWoK1xDWPMwz8mryItPAmwy1iDH35FQsHxCWp7IcjLXWnqfYeDGeXNonslnNDz83fSig34i1a/qHA86fDySs8a1b4TJq2CcKMiuXpA6aZZ/bIrHmG0Q8uCalAECOwmxQbjbISnAEF/6i/32yvH5f/Y0Hdb6KnibHyBV/uOPleDIv0mKsknJQsvYpiDrV/Cele5Dj9rSlxDijD0e16YVc6YaXfXNQzBIQ+5kJyDpTEYRlfRvlUgMouFC7uvuZdCknRGjVmP6fSpliI/+1B7aCeB3Pfl74cq2APHnbl3lKmUG+WTCSIattV1XEJa2+8XE1hkVDllGhxQDnOkPr6897LqBlONfe7F1tqTew8kORvKnTzG0v5rhRoa8fmIOoMHeOZMcKcHlfg4S17yUVAJmLOzz3GkMTn6BcRg5H3pWFFMXmosXaHwBT3giuMfMjNTrlS7Q4VtySsF1a2uDrPV2K1Rdek6VtmaBBc6XJkNXMhve2q7NWG+icL7JfbXlzIiCl5sjgmcfd1oHQsgGl/BRGtW72SgaBz5dCx1Q78XsRH9wv7QbkC/CjbyW9NT38ylYmQactoV+nLWhW1+6KI5h0EsXIoeVk3jJciFrgdlCeTDElts2VlItH12acPLRxAhhPKalCj8W8Q86q2M5pdC+cf1347dnS4Iucpu5FuhabtcQPHH36+soEmJwcc5y+bvtV5GT99LATVmCLJUpP6MRubfB8FVx5lPVvJ7Cm9zOwoakAs98bo5oz1FyffCu/0gt3tUbIIfaAv5YnHvSTiMPh8GlURVhMgNIMW67jF706W0MospKhSN6r9tf5IUY+Qssa8lhrJmdyzHYr4y+yESbq1W1b9V3Be/PABaekmpGVIetq1QNlfMqHqzWyn7WkYjLpFKttNx//KNCjiuo9gOJLgGaL5L1o7xdr3x2CM+4qFf6sgypeZSUBAJSn/WDQdtyp2+5T+soIEopDR50X7NzY+uZvr5Vuug1pKqJqs150pmKtRxA2JZrPk3l7DuXPQBqfj+QJ3VXiSPiz7r9vEwDzyXvnZtt4qBKN55KDS//XwrmGKyBW5JTesSQ6UwcIRDKLlPpTLa8ApyUdja+ZlbnOKrpP2JyVBo8rg2sOg4PESumsc1w0OLRxx5n/fAhNxYldmAIMSLlY1JCCsg5a22MUU1Ql86EX5kJ7qlfUYhT+PSWGFXCphsMJ3v0Oez3F324lfvONv91VVuPpDD+W+JYEPgPvafncXSu8QkMwEtm2bS75UWOrafKP3klShmO3wtfI/I1rA0w0jyAmAeMfydWqCXkri4otqnCanWpc9XjyRRqlu9+FzdjtDa2toEwV5xdLx2MyKCesDgElPr1uYilFagW6VKH4Jph6nXMUerjhXDjDj53EXmiNBxdjYYDqCc9qelbWEjKI0QKWUessDNI1pJHJV3P8chUfF6YQXbn+QJW+X4waEZFqMH2W10cD00091zZcJjM87UMtSWweem8spxnZWAv+giJp4aqduyax1kR1y/Ur+v3UfFUg9rotsFHaI35pBwYEaeY8RzmyqEjLxV91SXf2GPLVf8G8WCd+FLZTMy9K7RhK7rA0J28ToYJkXSYZZWMuuPRJyJ773aUjDkBqNERwPgIiKOgrUtNt+uxYdwkOFNR6cqWZLCqpXGxHuR7K1d1+/6nFH2BkhiRoedmkheCdHgERTgV8Thw7kJETatePyN3854+08XjxnEVopcBekki+cul/6tP6nznaflgO6jTDJwapcuzsqZy9TL4MjNeFMqsTdv1OiPTXJO0F4XbN8tvPj9gQlYGQ1rAF/nCXj1p8QZ9deNkHhRQnY1gbtTtkJt5kmQOALLvQIE1OLngRBfjaDBhmqYrUBOrxfHJ7uLuZO3Qik7+HPLR1Qfhm5o2SRcztkQX/39REvP+JIkkJ5fHcrpfsOfOqbju2JVCrQTQzc39O5lx3Jcq7/oYZBol0WLni4UWU+ZR3f2/7xcS+wz8ccv5bG970Uv15JyTE4wdaDhNEpBm2wLEuOtSaaiJYuEaAcKl4GCT6JAbsYoqcZpBjxRU8d3xnF3UPYYMZosL7mGashVe1y5D/JVGUj1nE7Tq2ZVbMxfiLgLtSjvtgu7Jg+P+u7cu7eoV53NzbXbU8YBiF1Fz2rE0QwJ1Qejchre9TC2W6L8BzgtIIDl2enrGebZgYg2Hdr9LIMrb6aPLotWxqdXDgmPOcFwmrI1y3ok+fNyHEgRUSWaqXg+5N8gCqJAkekYa/olCclf9hgmsuavZrLrC4ctqjKI9u1xA8r/mryOjHlf/1BRT9WclXaBTXOLQ+H4PYTJ42Lhvf9UJ1/dEaonSkq+hZaDFr1FQzcoGvtXoydO3/m66EGMxrhSfkmIzcCfxcmpoItLn/vmJG3TbgP/H1Q0B/yZmU9BWztcN1yXCV+PBNxTXbbtISXAv9w5B6PLAIgQakScVeqhrl/T7yM9VQNV57pagvU4IRfYAOkRmiiCarhYMxVgYXlzDDXJ9Al875WvkDawdDDO3femtFVV0IGguFnTemOcMdwbXw6/ZkL5mXRb11a+0iXdEx5nLBFCz15bLIetUHrB115sWvLy3cYySpyha5j4l2uuMekyZTUmTs9VjmkhylMVoj8f7rUoJOA1DHbJUz38IeuLn1IemEb3+Rvy1tSFuq0cYyhadDGA5s78VJQ7FRRGTGdA5aPshTO9h+in5HgbVJP4ZHoK5wPuTOkmDdkrMOWf5ARMWLH0yPF8rj8+c0oC2Q43o8vl+XgimFC6pn+FJX+bWhLdZiMTYYq+KgTOaJZB4WYvsYDp6yvqvn8hoihQKFgu0Y1icL6jE/RiBAw9HjTv8gXTvpR86f2cVLS+UyKlOdQDf1UUt/3C7zBqVNDlJHXXqNfUUsctQ34NJYckYJWGI3IzHAkxHT1vju0WILpc0jz2G91HF7SSlNK3Dd4DfhvMLuZZtBmsolvhOz24qjYkH9oSJVljz+j9ZQae/7f02x1FIQ9iJdMPUsW9OQ2kkEIz9k7HL9Xk/bfpp7SOGNVVg4xgchNsdyF0i6AgKh4/HZYkIM4OLj9hZPM4aQHQ9axQYsnHFtm4m9gBZkrpqjhZw3ZzqUjBh/WL2K4qfzkWbexongrBnBN5TRrEE+VdZ05rpCLVKoioajGecPI/M73m0Imi/bpDfFNUnHrNeRJjj1yDxwN/lhcaXkoJ4eLG/QNwMx7TNCCpelfzxdOHf73yqomgck/sEVIX+n2vxr+cft3Wn07xgwr/bOMpiKWU9XlWFxqy+R7HwaTgsXu+ww7o/nf+H6WidCWHWm+rVlu/okiWJz9MzQD/rFn8LUoTKsK2RM7pgPnR1SQWu7ZX3YypucovwpI8cUwLSOMw5D3FcP2S8wkjbRr4O8s8xIPB/LeUvguE/8cSdJesZIn+kMTerxnOpZKbEz1+osDguqPD2EaNwfNC2MGRgmrRpRjYqegbP6J4RTyA0UesOoPEUIr0EfGggE70MJhFxkHjYPgqREggiSWUiY1CbdVFuHVRWVR4CAIlvEpf5c18UuQsA/qOfGSqt9Ql8dNHVhFrx3u5yJIv7WA+wS8PCfW0gwSaK3t9PAx8jysn+SW0F1RYelSGEiDkHrTKHQgTIRD7TDiYIFDVYuDVQytS9VJXTsgAGKGWPCMR3s7BhAwNC5sfwnvJCfLLkHXQmLP2h3I+MAp1ydOmYjSYSa25LkgnUEj7Ap/MS+3a7++8S4Q5pqF2izvja1/CqCaltssUg1qReqLhlCc/+crE4yG0VGGEtWXU0vmDvtmyvLngvxtKGvCo/XL4DtsxUagBs8+vbW6IOgSY2GInA9/PmtwQFJwaCsnNdM0XyV/fAjWthoKmhXVGJEMRw762H5ARKpSNZTKPcgQHxzNCd2BXlRV2BGmaUp9K/JUY9Kn6pub0udgE3jP+5CHz6HtNEHj2A9kHNgZji1bct+bmq39IGRnsKPmyT3WEEW1eCFPH8yGIBb45WPIO8u1jVBRjSmI++ZUJyzAsahLIZUnmlHasCd7RCU0+jC860M1GM5/kWyuDWHkSwnKoanXAmfG48Xx3ueV0IqvdpVF3vV+xwOJ3FbZlS9QwwuFSp6eNvYQTcdVoRuuzdyb3W2EI0Wjt6US0Z+xu7dliEHu8wKqW0biel3KjkARNge5SRZ73yw+lm4SLRd9D3ZJkDlvHo7wfCs+DRg3WHc6qbQQHFRQ9Eo9s13sWMUZNwTOUr46NjJHjavUflulnCP00aASrXCJnsrTiPfcABG2kXAOEfYbz5t98iUuZTJiFLHgz7jMvoa8eJcmTU8yCvYBsB61E/UkPzOqPbItkzVXFNuCTs6odOC0zQnUUK8MClxQA8kAozS+RWOX73Jhv9vNL6tIka6iSadVYkNPBh3P323WpbJY4brp8P9P8CX8P8kg7GBV5KxqJT7zxm4THRvq3+vTG0WyQczMVFvkMRpK5ENqRI1T6/FL2Nmj4SgJ5AvcPkuxtr69Roo0RsbjmQ7J4zhI5stmxpQ3Jk5/1O6X8QUOuxhRK9q4OYIf1X5vs8GiGIufSuVMmYmKzml73lu6CAgpQ5y+uIwH4TDQUEdRbsB6kAkV6mFZJXDAaZFVuOOGFkuTSRHBNQNMy1s3HK/sVHLZHtAGtFqxazM9ZMXgFUK+A7/wzukq4pkTPoAayA9w5QJkDYKy1fMfqmR8/4ddttesLnhqhvnbsS/yyM4bP0GVcPdgh6ZdtyGr/viTFgJCmFwxxnBOO41DfxKCTKAbFLhQgTZjeTTmS/Xj33f4T6enXC/p4ZdCswz7VMi9TontOoABnYyBX2vRSQAlQu2LyzmL2gd7JPY7H70CSPhm7HuiamDtfGFizEeaVARjhJbpbf0aNYK8xBkOI37zGNGKuh+RNDQmQ854qHC9msOYX5jzHzwOui/8aYmBzf5JVvPfCD5S9vLtTVlkr7Btlg9AXq5HN6vjc5cD80i3lqQSLuZSVcZS0m7tX2ULN6cVGflC8NVGkG3P8iBrywCprH9OhrojYsHX0pXB81/3ZyUYy2u4UYSGSbbmbPildrBuiam6u9sxrr29GkyWPylQ6YOO+/apE5f58FyhAcNNd5wxaRBW1ZF/sCiQhppv2cs0pM6fOlc1Z9vYSPeFQXOePYKjxR1PUaiMmE/YvD5INm3i3Z11UZH9ubXyzJ178wYyaItW2YyFHycMXGemPb1HK/ciaxiS5VCPDcN9rYB3UJ+NAjl3AkSFkDNVBYkl4zhGIZ5xwvsqV5l89VgXeCUwHmR2AJ2+RD0JxftElyLDakOArB9HbmY8VIEzhEk01aKihOtMCBbnJnK9zy2B4JVzquTh9pjGO7ebm+njW6F0e3roszEvIblF3pfLPuhoGqbDojCsiG0AGCs72i6a/1twvgXXNPtUa84sCbupLnploaJrs/D/KJSKG8HlWCBRvYx985VBT92sdxuzLypD8CxREKhMqdjpmgvD0zjm3Iq9pF3oWQWR90v7SbuNGMKN0XvpuitS/K6+z4p0Bt9I5t5hyDWyvBq0xPVAzecJBO57q7EQTECEm6sLBAIKlgWTFoua56lg1V7zBvYf281/1WpCTodIu27seaEOCHElhzqTfI8mFQP+q9uWpf3py07JWMlRcacEMX2y2ax5z+3zQBXZgxH7Xr3TENbF2uKP+09NYiYIn9w8FuX/G5f/qr/8h0tuBi6KDZtSK2leuczlFVHehHW+2DgI3RH3FPYaYM72shazCQrhelj/xiY28RIYkCJF8yHdKXHeL/X4zKNbVi3q+Y44Xv3EfYV5YNjpLa4fyUjY+9PYp5q6KMVPjWn45Rpbw/dJpGR6iBrvWL7eOmbA0PV93GWbNynVS8o8Lq4jQYLd9hiAX9a/3nH/589VC5nhVDZ99PVbMGxalZPOHY2we5heCDKFjcaswe1Dmd3v1J5n/5OGvRZYxBwhkOrZy7xXD1SAqVRTb1/LDU9cEZ7Dvl8QlXa6yb0XKgFTmLrmcT9Mvf7EWxuOI1FvB8VSYghTkpA22w+U/ZCLxLNZssPeRkg5FEGPIkH4z6nmf+yxqMM2wdo7d2aYhcPSjp+vGMg0G/fZ7HBnkyg/DIeYI2a1hO64/1f0kViaS13wYvJd3dImoP1wNGkmftGi7pIfSmkLnJ8UMBQmqM4qG3Lbo+juMQ+wT9rQ3uyQDZICXQfJEXTQC/G0NLbd0ab0IFGuzJTAlWhlT2qiYRxmm1hrLk2g7Dr3NWK87vEsUbHWw8AxQq7Y/utpKXBTYdec/qFlY/FvAz8Gb62X6B1j+H4f8+al8MbFTRWOsxTH6LoWdCqh0uOPEZ9/JmYQXwnc5dHwG3x241qslT5zYIDZmw4pjdZju6oOV78slKaHoewY4tPLmhJj/UXIUSn1ri3mIE/Npa+3IU3kxNE8G2BtZhSjW7fq8tRu5DCEHjyr32Y9BzVXj7Zy7nzzX2q1VxlrbTgRcknjQX5tyqzA3JX0g4LpN4gyifmYGx2yRV/hsG8Cs/SmXy2gW0h72LwaaOXWB7/JWgBKfvUxekggJz2FvLVMigbu9jGidioJPsgZumps8YC2sDba+Ir73u/5H3yavKYnELyYd3t8RLidBb53BjtUkKRk49x+fRio2uKyVHRdsF5WSbnw0wvUDp8Te2Um54a1MZErtN9dTA06YUsRD5imISHdVyKjFzTu6b2lkC16Q1tSRqplmCzSgkdxgcZlwajLvuKYc3hQRAupR8uu3iDEwYYTSxibv8T9k+oSDPeKM2IvzQYvKf8ENJSK2eh5e0gvJPb1CkYDXlRRWiI9Myzk0PVrVk8bwaUJ53fBdt9wsXFZdHHwwSvflDFej8SxmjgGV3leb4dZLeY7u/Eq8xGdxF0NQ6jw33hTlI2uaxveANqU1seiE7WgRaNRee0DhHvOKJGflDwDIdOzZeAMOWMFl+NCkHrQElu1Ug2pxZsm9lvY7n/rpLiT9+7L8jW4spIgG+XJKtfhvWhPfZsH5Jn2uJYM8UhvZaRTo+cDHLoel/sz/tT635gQbk4gzThi5CuesPUibvlT7NbSoDq3Nc5N2FSucU+VUWj6pL+TAO+fK1XDABeuPRAdoU91m/FBC8ZIBlkhgoBZrfNjzZPGBvExeeS1OfGofOYTz9p0z8em38ps5JZ1g/t4mpt5tXPsWyXlgYBNdJMTnX/1O4gTy/ZN9zN8X6SJwlloRGBJL9v3VjI5je+bIfHN+ill+cPgL6exTIvB8+jh61ucnUtg13Crcf5LeFsOqhvmhXtuesK+6j74b0Z1ek0VfGI7JMYD3QHOZDXNIzwImmkJlF7T6X+DQifgZ/wXJWSOp2QxZetpZ0lZT+W0gKOBcNtwwuP0dJTm0E22kW2kVDH+WHqWqI6cSIypEf0D9YKyTjvarvrNHEMpItstmiqlcaSzgU1TyUoI/NNN3t0D5eY681SjGa3/r02OTDywuiv3gOG+EbxwibBSoq7d4YzGD55CqZMYPvbIM/WbB+T3nL5A5S+e5LPewyQt79y+fBcNASmT/xCIdmz1wjjIc8CxQib/3IE54LT/E8TzFKWq2H2ewu3CsSpXlFPeaavAoKets2tMsWJJxP6HWal3AnIiyZEfKKfl7oGvJCq6MPW2XAyn/oFI9pb6RyYAMlypVuQ3ZIKt0BAQ778wU/NPoZYeWj3oIfn1rtgKKMBUlTRFXOJeJrjTfunSNof5pFLU8AmQ6dAdUAEN96/HyMl4/c079+tLeX8ikx73FK5hA9LYCdwYzzLueoxpO+kgwi6Hsba9pMZ9y2ue7zLjrKtty+OkwrVixI5B2j87XAvsZaISSLeilIU3XEfr9sLsl6r/6EUOGexLBzcpBg059CIv6QB+Leq0vLZPNivcKMSyzNdxOH5PJCHcW/B0tQ063ovUE82RaJO/ZkZnqN40/Fd+TXCfQ0x7YTDLipaXVSUiUo3b8JPSNpBJyt2qDQKhiLbbelqqHVP05wCCCqOZS9VG9jAsKqRyV+qHtYYv/JoUaGxvcD5CZftZT8bgn8s53bqePa2dUxAIQKKPBB4AXI4TYBEOtEsKgUiUWnwOWjOd2Kp1jp4YQsV6wH0UWaVS+z6CaNv92Ds9Tt3BRNV+6HWHHD+cTN7epoeU1GyBmyRrh2tl29gsVWQ0SpkOqnxif27icvdYLJVu3zt1PXoFe33EvH9tH8W9a/EIpxM1d7wtdilsog7Ir/IwrPZ77epons3+RyeH1dzGGjo4lUWuSoVWbT+ctvcq6KjyKfeGWcb5hfBY30MF/xCvRbfWQz05s0igxajgU9j855mrQ+6geZenbcmnQP5canAXksFb5fkyKsSu1KaE4DNMffyDKb+167SxwhgamjFPckaElx+jF++mgtn3krxs2feHVjnbaru7r05XzMZ/SINCN1jPQZJ+rYH7LxKLI7XUi24fAsqeBxNpkGiG1ftCFuUibRxXpk6fuElXvodv77WctY1oDqJWZqlrBK6zpOqglBJnLSmJ6eAUgCCxexGcawITArKU3knJKIz+g7CTW4QkpJV6PzNQc2OJZCC0Mo+tbTpIQSpP4e4Qf0dd6+KyNF6QbZSrvX7uIenw7oAZTVU8cmBiLGI9PE+Swp8canDYGbeTtjT9plDp/hx9NKBaBY6x4fTHlbi+GyAErDHaW6ENcwdrQdR/QTOyQ3OVw5cIU/NeyJ4itZsJUoUoGy07W+zqVHxjz8h7g3uoE2QDBReyRouuNT387BxvfyA0deSAjA0UCqFhGBLe2k4d1JAaUueBKQ9xBaprBTMnLK3vsBKeLNttz/hKU8LqNXE8gjTEnOESheu9Hxgx07DQRBWUrym4wAhqXujtLRRmDq/jeS3QibAKxtWOyYCnGK5hVsajwpzbBuQJfsAHAE3nVjwpRCWtQeGjAYyufGvpq7Y7Zc197MATB1iAN660H78aKJZED91tmvdASp518tlrirOXvjdrUd3pFYlOG0D1yjudR8YkYO+VBDbFi4xsj14gOLymLifgQhpmpXgD50M2XgPR4YXn5FVyblh7qOBoKsA8Bf5lIG5Yg1jhVYcuu4UAPPTjd+/3vJM3FwiaZsyNi7ZCd0MZIuh6yHylFmq6EFO9QtWwbL/b+Ote02otUubVGYmRR3250kEjAJ6tmc1NeCOBIU4dL4s2iNPxmtXrgLRTLXKef90q9U+1WecDuAMXj1O6PK7Rj/FbVhx4SjLFjZEvjY5Meb4GgHDoj9ZpSkOiGMISJqGlhJtkfa+eKHzm7BWDczdyDjWSiR2865Oz55A9ZbCTCKtf2QPzRLzJJzwX8hbu9acKKL48UKYKdz8xiF6jIIoaxxyCB5W8pFv4Ntf3kwMoOWeRwIeI7ov13ZLIHK1o/NhRM3jVzuV4nm+P23BF5hZblAzMGxFmWSD4BghJZsXrbMdlBwylmXcQZjVSiHKg0weYX4RwaL3cPLPq8pT93egyUWBjcXrZc8MwtpYsmn7zuGBLFl/HF0nTO3g1flH8xvQeyp80729HH6oMlnZigKToYFpuKJors70lw1ERvjcvELttP+MAPKWueMETkq3aJ+0DSLB8ZikhTOkELyImP3hD6rl+Cz4sPbZWQXSATcPDVo598V+AsK32/eCiFcEwoUGYhTuVfmZKnh5YNGpOMOzWmD+aLfUNgwlkjYeFESBad1jHKpA8FI2kONhpoxjLBoqkO3zCXiGwDEyiJCYslz5tS6GA7zFnFJ52FJKJQ7taOL2l7qpDMvvSIrBXMOqVFFE5xi3RSClgKL9Eyu1FGFXrKgMKFMIRbnyiHWn+ESykgscoOdXN6Fd1pq0YxeXGtSMJAr7k+JojNta4nAQF/E75CxaNpZrI8tilPKt7KoWuiYUJa7vyTSUcKUeqetY8LDk1e9X/8P4WiWfja1aUl5Wk1we0J02EGr4aTVZcvPSZziUZjcz8XUe5R0GcUfkhPWtbA0YFPBL5YbXY5/LCvQ9L2oyaUOsKHIOpJ9zTj1Ahg09CWOaOwh8byCYOSlUklvgOzCEGp6ze3lDwjq3k+PhUNMXfXi5K2uMUVbbiyJVZzgIe0L2pR6PVaBmGORUYCLLR2j2UBKQZ32Q9d7+0bnV4ZdIKr23d7QORomCmBdHFAzFfj35Pfg/SeaFGwuSpTMJk240Gr7khfpdV8S3xoOBPmvD7oVdgEaJBEptPJ6oB/s0pwxCvMBnKzdqsmBq2Rmu2uS2olBl/wEz0FaLf7i6STTZrJokPLzF8dRvtDHHKwJKA3P6jVJbhwP2GZpU0rw7yg0nFN1D08/o4pIf50q93qUImnrKGq2buBOIRTNTSrJ8g1itw7p4aGA+qPsW/JzVbUi7rPOjkkylb9R1wADxYtDHlDL0TyZZFA1Oogx7GaQMiztIuDimv5l+zQ67FZuvFebZDEKgTvJysfs3W4I7WeE4e8my4sd7gqNo7Ieq6ge9G/k8LcZH/20UQ3ZJ/QBMACV67njm4Q/1F+yUzPQIYvCynqWRGTAG6yiKtjukjq0eZri6g7eqQLjy8soNhYd4v8e+QOQz6kA02yGq2QXetaIeb892ylr0kg8WguMtKRzQ1oM5xBKKgTxbWj2aReU8tnq7pp4A8TRDWWYSEaHjrf3Lf8k1EKR5qzd0fX+xtlkOqgYr84XHExZVd5JqQB3xP45T49lrhM5x8kn1TLOUaA2EmhtCmzk9jzYXJNjMGNWHrWUH0N7+u9B3BLoTaRA++VUClrXDP6WSk4yF8QljA0QuaXn8lD5AA6k3flH+MI48fX59s5P2HMa6U+Y4IC9sutHWrXn1WzJVrUUONx5Hv3Hq27KVI/2eE2tlSsQZJHL0xzZQkYuzn6XYZxWXt5SrShNGVnbT91VwmFtA74xdoSfussp5ZRKp5XBYb/fBdW9HHqeJ+rzct02L94P5qcQIGds0W6BVzDru7+bQvMBIzYj3F+DUWxDl92WDO4nzqOcUGC9ZVPnWdPLe2jf4gVY1VNlJVcd0bqwLMwtAVOOal66SrRwGPG3dsWAC+byjUmEGrqb2qc9QbpUqT9nA2TNrQKVibHXH14yzl5kzbp7Evp13r1CvMP8gwHfQIvoTNuJnDlX+6//FdihzxadzKgH71UE/6/5Ckzg3AXR7lrxFp/qHAnUSTZc0JktRSeG3wK0Dhi4DEeYfxXQQFxcEWwt8q3RDML7Bfonc+UZthKm1UDH3mxxsC7SQhTlec9liLlJBlG23I+A8seDUilKzUfji4qec41+3+bgrzRvhnv6DhiVhXUdMHE5jff2PJUArr2JomPXIBs3BfFmgYsk/gVtDWb0hd1x+AW9fxG9xJ1TnzrvaBrp/qh4CKiEIRdVq3525S3aahDiYu+HwgrN7tvaXTwF1xwikPVXTC1FO+pVNh1ggS1xLNE+NGk8Z8lqcXMVCBNzIvJRXbrp6ySWDHE5g0nkJHiaj+4EiXpg9FL4dSPBrKr0R+4wFp3CnxMkzzjNDkKlJ8QOzalDLHbHZFar2jiMfOpTdhAayMoQUGtv6++lYJwfMYGgDbVhBlwZgW1tkvUFIE59awL1soWlpWsBMafY8ykRBfoW02HUNu9Hd8z4X3mCj6uoTjNywYiOGSUDlgh8kLwtfPPeh/GCE/9emHYzfBXomoKZpCNSbv09XzcTr5GFp/pJ/VwTKwHztpPKikjmzjXr2HqhIYqGt9Q5FQSdHvppg2KoaISX55lv/ryJFmhbSEyAwZA8sfzcUFph41B4D6/NW1NuzuqxvN4KxUqz0sjXeebzfMrm+yN7tA2g2Ws30uzl+Fe9bnnViFf5Vhq9TDGjJqOSL5TG8E/wbI+uHuhbR3vBAAYm+mL5qugceSy/FxMz5+SXnc+mdvuJeZkfKp2PQEv6TH4z1CZjMDU0LBR2/pnTsWBRuWapLIOTIyI9HHWYF38HNeOZ6sDemCseym6vmq9dIO3DLjPoeGQL0+LstazivHLaR9o4W9tAdW6fH8w39uXOa6tGiFzOypDPOjNCytRS5ipZtVIDaue1jwR7GsnzAImXalWD0lnyK5K0WF3bS2KAKn7fomS31oJN9eU4X5jICL8fvwf2goZSTJkutpQqP1DlP1ejNjVV4qt8+yjICOFsG/XF/X7fv7kCj7I7w/5L+gYyFrOy1yaqJN/4x8maJGKnMGu1xZmpHxtla4ch+x/yjto9rckXkX2DDwMmFac1XL/LMCNWwtkXxg6qX1o80COR3cDPcvUcvijgFb9RKLYFxgMgvUNtolha8rwkdNlWsBYSDSSvWqLvg/gBis2CBlDAjSUj1f/F0P7FOTRqPeGjYfIm7NpBmj0iWft2OXdEhLsztg2BJC36fySy6wBGUGrr3wsisGqEyE2oNHjWZfUDnASK9gTAbhqZaKBt8i6TtFo5WWkS0LvUJkBbcdrYUdM0bqrtlHTFaUyD+C9MTqY8f0kUg2lxrnqZ8Xy4+KOAJa60p115lSXehnFu2X4laQuHVU+arlD/sz0/DH4p1v68sgyYgAQzPkveS6Ks/KLuZ/W4C6WLo6K3NKqFqDaxclSvQLLn9oIf9vSFHqlFzaJ5Qi3ZQptRBfBqhG5cYIgZg/P0y2+AyUvCNCqtPhA8iw4plWjYRhxRxMfdpGMdHMuHcqa9Ko81Tb6xYzF1RznuBmns4DsW/2yGvwhFFG2L2e8N/0LutcdP0GcC0JHBHznD9QB/tg37YmufnRa41d31kNB1iuJeFSI8B2lQEZRR0dR3jts1P/46Y9jnzGU1QC7qdqNxxQESS1Ye2frWcu2t7y98MYL91xfyFDPsX/XnZFC+uX1O3t6LL+YKGdXLP/+rBPPKA/HfstQKRHF2mjGcghqtnsF6DQ9pbQ3yPswG54ksY4il8E5qr3u/noTqfUH+DokvSAi9K78YCdZZzIzm+QsFgz1GDKCw607itPIS4nwZ0LjbDZygZ9sGRzIyV2YsGIAeNaJ+sVaDG3If4qRfMKNypmqHXsKX3U0tmDQOe2qxFIVZpChpre6l0BC7IVfnGYvTiqsN5K8CGz0QzWLegRv6ttr9nvo40fiGNXgZDM3mqcEiWy7Yty7UOclgwMtp2K4xPH5LFRQi9OwgcVKo6l+8zJu2jZltjTneK+RpJxJFyI725LXqnhw1EyCyIgBXDizJdWqMMJ5lptZmmL3W9MjEMT5qs9z6jth3+Hsl3xs7saiFfbhHPLv2MqO7JPFMaookX1H/9r8W40W3ddJxTSBlvUUxBWynoUgQYYQW3RuavoscUgqYcqJlONUHoC0bqIXJ9n4ixifVD+vqF50SwOEGCqQcAXjpL7rYA+f5JVW5qffcYXQ+ih7OMREq1ENoh2NSBwTthCWv9EVtN4jE7X3dAkWuIcszeE0UARZSSew6JfZcnUe/RGNtg/FClMHJsC+UQqk1AvZGkLNdzBEQuoRHzzaIpORPbdvNFrtlG5vtI8CIx9aKHEaZunBEGjnV6nytBekwl+5JphmeLZXyxLfPqKOHEGIkp0rI1FVnwAYOmyTXB6E8hdIo8XfXHTtZ7QZGsio5JHEVjAq4b71Is9YXnQh8WvTl3Ho8jTNibWtT8jSNc+HjWxHYR8YuGV+A4I+hJIr+ferNcAtcYygm/ax+8cpQkWciP7TeUwK5otB3DZTx6j3/rqNEoC0WepfN47XiBkfj+dFDn+LDaDv0box2M2evlDL3XeNVczha+jRRFrCy+xXKqKut1UWAAf3cqZgagdotKPIejvJffJ1l895kHwTntat2QAUJXN0Rxgn3j2ksEOL3ZK3nQ6zo8u6VGDoMiqbuVm2iH9hJABNVUMcYdJut9vsVFdG82XBiOARssf7UGYS0TjNX7TnD2bMdf0kYmr7Z8NpPNdXcUh5Y1JE0v2FiTMxExKIlzh4cvjQ1golhYkl3NHEFp30uhygvIQjVC4OkHA0ujRrRSo98d1mV4ZhRVVLjNpS3bwqwK+b87tTLdGwZbmuMgy8MwZSJHIuF9dS6A/9MJW9sG1ijnQa4+ldo3IxaLuUpu32c+5tu1tnPPB99s+vlTvjLIBaqNK+fFWblqsJq1Hn80dbxkyRCJaiBXv2Vwd6GnIriV+oRb8Zbn2lOeG7H65kfIhy3oAWy1GQ9ndp72dFsjn2dkVzgL1VIApP7Nzmo6JE1d73y27RjWUERuWZXUG6tsdeyb257E=" title="Mekko Graphics Chart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390146" y="1413214"/>
            <a:ext cx="8981440" cy="553339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905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en-US" sz="2000" dirty="0" smtClean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" y="6917829"/>
            <a:ext cx="9291626" cy="461665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r>
              <a:rPr lang="en-US" sz="1000" dirty="0" smtClean="0">
                <a:latin typeface="Calibri" panose="020F0502020204030204" pitchFamily="34" charset="0"/>
              </a:rPr>
              <a:t>Note: </a:t>
            </a:r>
            <a:r>
              <a:rPr lang="en-US" sz="1000" dirty="0">
                <a:latin typeface="Calibri" panose="020F0502020204030204" pitchFamily="34" charset="0"/>
              </a:rPr>
              <a:t>Data reflects a survey of nonprofit CEOs with n=232. Surveyed asked about CEO’s experience </a:t>
            </a:r>
            <a:r>
              <a:rPr lang="en-US" sz="1000" dirty="0" smtClean="0">
                <a:latin typeface="Calibri" panose="020F0502020204030204" pitchFamily="34" charset="0"/>
              </a:rPr>
              <a:t>with total number of </a:t>
            </a:r>
            <a:r>
              <a:rPr lang="en-US" sz="1000" dirty="0">
                <a:latin typeface="Calibri" panose="020F0502020204030204" pitchFamily="34" charset="0"/>
              </a:rPr>
              <a:t>collaboration in the last three </a:t>
            </a:r>
            <a:r>
              <a:rPr lang="en-US" sz="1000" dirty="0" smtClean="0">
                <a:latin typeface="Calibri" panose="020F0502020204030204" pitchFamily="34" charset="0"/>
              </a:rPr>
              <a:t>years; All organizations were asked about appetite for each kind of collaboration in the future (i.e., not just those with experience in relevant type in past three years)</a:t>
            </a:r>
            <a:endParaRPr lang="en-US" sz="1000" dirty="0">
              <a:latin typeface="Calibri" panose="020F0502020204030204" pitchFamily="34" charset="0"/>
            </a:endParaRPr>
          </a:p>
          <a:p>
            <a:r>
              <a:rPr lang="en-US" sz="1000" dirty="0" smtClean="0">
                <a:latin typeface="Calibri" panose="020F0502020204030204" pitchFamily="34" charset="0"/>
              </a:rPr>
              <a:t>Source: Survey data</a:t>
            </a:r>
          </a:p>
        </p:txBody>
      </p:sp>
    </p:spTree>
    <p:extLst>
      <p:ext uri="{BB962C8B-B14F-4D97-AF65-F5344CB8AC3E}">
        <p14:creationId xmlns:p14="http://schemas.microsoft.com/office/powerpoint/2010/main" val="243648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Gap between appetite and incidence is higher for more integrated collaborations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endParaRPr lang="en-US" sz="100" dirty="0" smtClean="0">
              <a:solidFill>
                <a:srgbClr val="FFFFFF"/>
              </a:solidFill>
            </a:endParaRPr>
          </a:p>
        </p:txBody>
      </p:sp>
      <p:sp>
        <p:nvSpPr>
          <p:cNvPr id="10" name="Rectangle 9" descr="Enter Chart Description Here:&#10;&#10; End of Chart Description&#10;DO NOT ALTER TEXT BELOW THIS POINT! IF YOU DO YOUR CHART WILL NOT BE EDITABLE!&#10;mkko__4HooU0THZk28POP9trq+pbTvvzd/gcV8t56cq85kb3NDTsUhojRA0EsgEHHMH7oYP1SYpn09ysXVivguJdhTvfyVMsBLTGvcX7WPTor/CmUVPK/Q5UPebRlaFg2t3zyuruHlwyZpfWd26WAIUu193tqVHmQnOz51JErFXrg36ClOf+Sl1qIZWPv5M16xLxvhMAjk1ZIXEHaPt+ZMKMcrqjrutICXimbLKMcBqmK/9it/5vGF1LXFJfZuTzV05uk4CFKYAGmK873yndKcO1z2+SyUZNt+TT1rIowUwlBjmnlfJSANE20GhaXEo89z4n602CVYk2B1BrRv1CfiQUeGQn985/Vvw/rwYJZ79yYq/yNo8hCFBjo+zlCSNxBCCgqpSERtCGnHkHhUIOaNg84yYv6aahEXsheBd8G7ErZurmEfrgsxs95suOfcwpGoif0FiObnkB/pj2o9FIBRcGr7JZ4PcDBWOhSo2YeCQ7vBXxbv3KmtRelSfkRudt4l3EOX5yGSXyzvC27B1ZOyHokmkzdKnm7xAjGMAHIQdPPc/3khTLv+HWCyw2t1uQK6vT29R/6u6ExNjFMNZA4glTk8kevrsV4L9rl9ElgkPuLuGR6ne0r6TDrzVg1rtvIwWIJN5MbxqBRVyth89xXx3Wtu+IBLFU33Z1itlnDw9vem9BmTAPELBxRWwWusxOp/gVo28YTNQ89EEHTlTWFAFUjibIpwoPGd1gQZLUAP5yeGzIbCJdpH/V/XJ42/G0SY1KtZ98cSVsFh6EcsyKOqeZ8WbREmwGtQ+sQhpR3iYWB/oJmMOGqdGvK3c3nPVeV4tQSjh0HfSl6QdWfduS6CVCQmu6izoomHW+c5h2R862M0XHp6nbhnCfcUiCsRSJvpI+Vqupnz1WMRFOB/UGFcSqz08jOmXCWJSUEqtf2cMh/YLQrOld1xX0fJ7VXBdzXfzy6M5PIhRRsvtuL8oEmxsjW4AdVDeoUEdvRjJw03YKujOhjhtUp/Vigm8sPtLri3ElXjhHj3MmojoxvZv6fv3ac6hnQVvhCOW9ofIkSv6KYFT6dBSVWvpD56xNIpQKkimtPITpPChfysX8iBwBKprQPnMGxNqEdzs1XYR5BJfUg2dpvumNHJ/ffMezyWvIQaUTrkaXVjiod7+VPpO/O4HDh9HGJ2IjBmwyQFOuZVkudEbTbNPyLOCvKIUX7t9ybesTJaNAlzPunsLgHtYH77mc5ClYj3h5GgcDzAWRCWytwc2Y6VlnSRFdHobEF6RGQGQGxQ0ZyzODofkr1r4f34COZuQD9ECLTSZdBnNI/6VDUGWKeknPdGI+PqrvuO+MFfth02aq2DM7JrYayLf1hvA/4ooQh7WXneVQjNJPWVbkVJpj4eXR90xMNw5xzAEVFoAa2lRqjLd3cTBDJ3qyYNNddn04cqZfAK8g4j0l23OOGayMLu283NGo+RVZ3Mhv2ugcqkV8267tuaB+NbkI/1LrPbx9DzLZsVXJIyDv5KwoikEueAYgEgJy0vxwwpEzv2GjYCKV208UYlkDwCvc1OTiCOfdO2elv3UFK8T9en56yTTx5BWhmHJWkCK1g31hCSFc+WyZrJbqcaf3Tmg9v2oV9y/GNJWzKu8/qopMRnH/+wEZq+uD7APbBLVPfUzj2Kmd5lTSResY2LvpxReGGXKCFZWzKNrdWxXKSDh1Uj4TZJ/Z7v0Fedd02ecveR4wuJZe0LM0uTHC9V4XGEGiuYQkgBxbb4qd9zgLk8wl79ZeH6okH5Mecair9egTFNEs/XXpFcrN1MS5tXz7b2vqGUk2nYtHnqsECKWlKFZQqqNjSVuz4s155sBWEvMED7EFnCQgy2ZSTauEFU8kBZvLfI1WPxWUXzdsci30dceLyY8cz28AS876hqed482PUtZ+yX/N9FRFE+ydBe80mpbvvv2MzsLwQLebJUbE57S5zfIzY2fzxLzRnc5vQW1OSPDNtw2e+E3iw3HLz6De6rHp7nG42tD1jbX2jiMbi99mLkhjEIWgh4VDoFVNOJyyd0AOSZKVJbgxQKNmD7Q5pgtjANLptrVOSK12m0qHi7T/bLpeHcuiEE6fysti9akfVl2d4MZK+AuHFPF6tzieMWsf4ad2oRCFNVk6lpbl6eX410YJD+OnHDHnc4chaa4fsLKNVvr+z8VrEJE8eRglfzIasfOJ8F+STgoUlYvHaTXED72NKnAoiVNHJTZpP6nnue2xgopgVsrEo2wyNjVbcpMui/HxNbtQRk/DjHUAY4KhEieQ6Lvw4xIbzpIqAN6fokiobTFJLQN7RRgvIUh9pQdbx76OoEA6IOm8rWsVP7e1Z/w5WFdrzx+yHtIc07U1ndAsA5cuKUHhqXqjLs4yvgK2cRGHrqhqdZ3yIKRSZsTynW1WHSpmVYCFKV4DBn1dN5xJg+aj4Gny5aHuejUB8CXZmvWaMntptFRAu68jrEVvR9Mz/h4zcBCiYw9nsq6SaueVCygHcZW4FJXJjUjOXO+DgKcLf8C3A1SmoT2Q6m2qCW6kSGeLkyXp3V96GuSnZS8alMsPYHPB1IVAHA7kU5dGMU/rvQTudQ/bx3hlq38/Pv29VXvnjyJU0CNqy6PKsCJ6kdv170l9iSdUgMS5kIfXv6tRnwVEcTn2N05qhu5KsIb1F1DHYdWaQD0dra9Xt2PKribMDwjjQ0fO3a9jQHcwF81VwvfCEtLCrErA23l7f3/txDfqRASZ0gs3GFmU9kRwzcniZJHEH8sewC4pJBZJCAqNkhE3V9iWoGr5iddNvbHFEQ4cwDCZnK8A75mwWJDaaPlrWC43AL/nV/S/fmW+EcSZkGVfSOdv8fcYKibjQ9aldIBpQD54B5J5ADPIBfW6Lpq5OhocxrZvFouogOkEzQzISiinFBCo6CVZuh5PhSUMPli5tN5XcaR9MEyLqsaX5hzIndnuk+AMgrQ+p4q2xJu63irrAzMwBzKZCnBz6+lkv58UJzqp21PgHjdB8cEzjLABfpV//TdBcv0724CjzlFkv+6OHIXFChJsisKDS4MzrGV5C8QT7mA7h1jOgfsFjbpD9y3VSXFs5wGs2cv1kf7kbyWRkg3T+M4dswVjFhgNehfnhFjDe6UK7A0gVCPfULMuV5q25x3raR+wbUVDmtkuhk05EgKQ3BFhH7fdNUS6Enql1x6h/075tbv7apEhpfgM5u2X+pnkmm7C1ra6HjiIZCx9CVMaIsa76Y8YVOF3jIr/dvbtLwX9/RjDy6fHQqCvINHJdbNwZhyZ9MvSBOvuvgG/t/hqoQna4htHa3SPuXE2dpOIOAe5TrtW51rvEgtv8dS2Er4xueezIfr5oshfIg80KUCn25RdI9ULnyUY7wEPHlNqg5H3myXPfdHemZD/BX4PND7JBwD0aBWNb5kutuWaZHqwXx4AhbpJwBh21YMe62v/ZnOIeAGijaySqq5hzK7DoFVEqgJMPO2jMTYPiTBd3hywqXCYHYZ4AHq+es5wXMjtmPrlqYxSAzuqeJ9uE1/oj7NDsldt168pEpCST4b4hGWTXxK068J5I4aWONI+5KU/811pCHbMW+TlkgpiEUjbGE88LE46D5FrJsWPsDz7o2aivxMiA73vJsEsMAC6OgDqBeD5gortRaO+10ZYLKyCe86yzVEDbX9VVBQyAgX3eHNorGDTAVl+JTb/bbTpp1G3NFXeYZyigRiTUV3r7aUaG0qa3dvB1VTWIxfgwhxQcao80q19xcqIwtyD3o+GtWTbYEdFcTMIMK2BlJH81J4g3p9RE/vcRbrKWDrd78Lf3fqPyuwF0rP8DI2fptpzzwTb6c+p04nAAaTe8qkgKCoyDO/42VnjXe97mru+EovlTJZddlAMY3kfaekCYt7X+KcM2JYIaZTsJAzJ7gniJjQSBCUN3OF0GGjtmgD/0N6nRkGfdZies4156cOpuc4CloY76aYwPXn5JtxGLhHHARbQATkxLkTyF6ZILQX+GMZFAOn0qqtaLqRMY6wAysXRBhmKKlx1PL/yegPGq07NrBO0VXYORDs/KzefjXIgrhPfOSxX+4osV/oS0wuwM2mk0RMcPyoErsjQRsjtwq/e6693RK5gFc/MGs9SlFS/3dsIuWXK6g2Uj/AwXi1wWAiDnhr7awzyp/1K2hUrGj4IRZ8BsHl0H+fcC0MZPzJ4WSoMwxf+7cCds7jFXLOziHjbZI1kWUUIWSNHkD0rbu4wSQBC1ty1+SBJMHaIHQgZpuUOzK5Rrh6iZ1H/BW7hG07eQWCqC1YLtkB82pnBnstatXONvnVsUps63nbmI6o9Jys0RN+WRDeJrAoBDSXdQcauWkALT72X5Ms6mHCM9bcCGfj5KFScIa+rMEdMCrLRY3Hb3pu0ICvU/Xp7RCSQx4vp+3qU0T5UVNAIlKnlih8FYJsubFS6Md4Esgq72CXrzh28Y00ojY0Ra1BMgdChSGPbJb+IJzG2HBouraIhsMCWFF/kMFMu/BlwMy3HKvjjTVl2TrRKWJOibwPPYglr+RB1cP+w3Zt2ka6f3cpBzzsIZLwffs5pHKzZT4IVwOSfFh1P9Rw4S19JuhQTCPIk2ZGeXaPxPFZTyh5A4DZVM5pL0Iy7PlwaEd76SYE/3J+xLRM/8Y/QHaZsPbphXetasAMNefZqiGcZRe1plqRtdSec6ke88AEFYzcgo3rVjlJbTYbJIIKNOSR/YVkpjJ4OcA+hvm59YxYGRzTI8fhgn/NS3Xfyh/CEKxhVPxTjeb+CYMrxUgSfjZydM2VWAU5bNJbC3XxvrlZoW5uU2tnH5Blgwm1p6r63KVvKc/Nj4Gdotbr57ponxybOSmb61FXeWN4e43AyMm4NcVqeKG0WTbwl81DAtVHcq8CgL+VVDINl2Z5ApMuewL/aPzjglWx0Vi+A627z6dNLHfk2oyJwcu3Cqr/Plk6s9dfC3HaZgIX0qeePAgoE8fGOg2l7/tfP0ilHw8nwuAAlalSP//jWsbbFEouAByqi0xeGL1b4Lhzrl3++Sn/6zLV1GTG785KsBpTdCqQnkB7COuWc8dpycdtcLfmwWiMI09JYzN+vWxKcGryuYtTlsB/HCphzvtYOgQmDRCXCLCmhtZ5w7oJfQcL/VeuilQSn3JiREwm/2x7z2qB5ezf+7tv/Gnz2L2pZMQrT/QFNZ4DNIBBsV+ohMyMP2kGzgh4Ebn4Whxh0/IFYwvSmS7Kv0uXjxRiPnT6xGwlXPpdy6AeVCT2LHIb0dq+U1DqJq8URydAakyMeoHX455Mpbm054wpZ8NDUwxwjDYo3POcqAEFdWoc/7W7rdf+cZH7bG7Ky1m/A/Iy5mqtVVzZWrBmEFz16yYgWqjGnsH+ZU7AyBSpsCWYceDp6oICFIBJg2Df8A0l35y9C256p08YOPLiayi7zJDWtpEEepIBmcBpGHfJLARCk6fytORyV1lxR71uYwXTgklsbRXmWTAdtTVUAW5SjhxBE+lu6dweHAUYt3+TULnnH2a7600+mgMoCoTlHK6bV5bXd/T+qaW4f8v1RtfFlLGyjrLHjXsVbMh8MsL4H5MhEVZmJbpCxhnZQgMFaNgeqwWk9QhJCXPBmrc2A/5GSq/v49Gyr5NwotSs+H888/TJ9c2aCMmwJsOIzIDg/7p2HsLfiZF5zm+XvkdfVD6XtQ5YVF3kTzE1SMvhjnnCUdUhQJVF9Cu6poWMeff8LxfGeBacujfFelQxYgWPYJbkYtIsW9JqQbxj+JFXmS+3dpvg1edjoivN/UBir3u8aHGPeKnOmQQyJ8i/+NgRB0KXi3P5dWiXM0lttywHDgByyBqfi/d5fPWrZowymrnwGEEvIr5JVM+mbz8wG9IOE9/HtiLXHQRXDrmXpDzvB01WcwuEm1fEoWJfJWw3YwpIHYArSGZ2OWAuc2Bp2IuRi1eiGTjDZWEfNKdlNP6DRLf2hkqX6fsfzSjR76owlsR8+9BTl9GXckQhK8p4nCKnSe+brj1VLBBPImYRpH6kFVjs1A6j1mKRVdRv9BUd2cb11/a9qIiS1Pmo3T6YCLq5xLGtBrTBdVdgu3dsFe5GPrRO7GL1LEVbteO2ZM0kZnxcFa83NyNriEfRvhKwvjUOIgPaOreLf2/Wt4cg0jSJUMmzI7c2xoYcUy40ZJLfGrirccJAKMLblooUsmgAEE2lj37GSdpmBKt+kEUxU47gjJtNFGbAJSRTP7Y2uuH3iugjs9q3nd5zvD7G74H+14SZQLPbfHlQNKJTECgaYsLLpC4OfBG5CW3+60ZouoH3Ldb8Z9WpgRdna1faeNjGFw0yeLO59k5CAqeAaub8+F5TmAQwPVERFsk/G7EaK5fBu6NacNSTr9EvmNCkoPmXinhb7gZ5oT5NJQ2VB+Hb5jpu7skRV5qBc36LVrQWvVAb4+YgFlu73C+k2YjELwnywgYH5+JvvC1nNiPdIHOxzvd3ieVbQ6qbiTC9B61g+QGtljh6j2w/Oy4UZComOwOf25Bwy5rDLq8TrK6ytpUpxE/DzKcpkByDRg5TBL+3qYAIbrt/co2zBSrpn+pCn73lPHexEvgxr//YY+ojiTlDe/pcpk5NMUovhlnvBicK0dkFYphfhuiOh9fZFXNrqBDkuFhcnrmweVvc6hPZMRlSUK/xEsi4N6S9I4Ygse1A0NMfrWuvnNEW8KVCAAEAA8CUaNKnX3u2vm9X5+F1moXsABKrrpg0+ipCpPxYuLWAdiS47IeM3kHbwfDkUTEL7B4TSECu3KIsIHRPQLEUCz9DtBn4jbaDFdFmMMQ5j1TiLA2s/C3LIRZedK4DtNpjXAIY4hH9vJWyApz+kHy3DvRY44VUsyTskF1SHUvt1mfhDuuUW1pJPgMOMFtqjvhGzhq4d2h4E1tnW6kC4fJ/fx1ShtFAeZDfT9t/i3t2bkBX5sj12vFwmBw/+oiscbpNMq2yAIKimUYD2E/VeLvVMO4LYCon9JLYGaoXMeqwtyZBEzXqobki7qXtA9gVy81L8/y/AgPscMsuVdpH1Yi4t7zOovCNTcCwWu8Na0YeTiKEkW5GlHbXBXW1L0YDLzk4iI2rLAng94dHLyuoctiBg+6QE3uAZojldJyfcBh3bkQ5cO9HRoBKgimGdjElhoDaMviCorpZ/RLNEgxmpHi+D1GNbORBbKcD+RkcT6igB9CnouqYpHUvT/fe4hOA1V/ILaeaWMH8zjpxnQ2eR/+himjhlYuRujJZ1qzEydWaJoZr4EhSrk1/ZDD6PfH77+GWdbtYBzN9fjvKsH9LYyXuXew4EqV0EIMiyixsROkjAQ13ldACpzK0xe/VQfLBEQSrwPNSvyf5cJ62LN8nwWkxfFRkL8cpsIAccteKQdDBw8164YAIu1tW+n3203i6OKlG6Onz0eIQNuu6icW1FA74olFtAdOt51ahM19dqsYhBuqLh34djB65PC+aHbs8EZEl5V8+jGL5ZUtK1zwc58Bo5DyEWPlPA6Y/8/2lpdHy2KDXWZtplJMetBuZY92UEg/g+RlvVumX08r55yuMBYV8pZ8a4w4b9QHSW4juXF4BVHBj8eSE5oTL4VoOT3XEATeOckYq85AzElrZt5AV9z7DoO+srFnVDURbx9Qesg24oVnaCll42WurJdp2xKGrUmoTFWIClCB1t9T4e5dJV7sUc2qgU+c3/7LhHP2Pp/fooD1IE3ZcVFCSTx9L77SUuuL0jlu7AJL3DvqcQISkFyP1nvDOIdiSCainQ3LVGVaLJMjbn7/f7O01KcQ0n04cpYIsw8KnKg8Q3OGYd3pH0o5ViyLiirkOYTCrLgx8x2uAwVgu9m58H4iOgesiY8HegFJMAtf+GM4ON/4eLrbXzRZz+weLsiJmsh/HxdHckMcYo+ODbCK1ashKiHSKpVRVKHBhLxvbda2xFufCnXBoE1sxxP/w2DQvyeCTQbMtP5wVMvV8juDI2q+JTlX0ZSDAFoA6UteDHH6zIyTNxakVIMZwu47C/IADs2ZZJZyBW/hyogeTsHiQ/ajjg+2v20X0yyc9Ap3smVOwtE9ntqQL14OVvb/vEL91Btu1RIRceTOJmO23vwoqmI7GGUCL21QgpP/WxmjFbjk+E6pNR/Zh5/FfAI5ACEFPminVBRuRMVNIcVtqVSkDFga8o6Xb+FvPMuxAQVbE1RAXi4GaSVnKmkb/0wkKkdMBRb2egw03V4zp1eQj+RreTzrdpgp01vq90/tRhb8cuQeBI/+uEktueZamIN8mLsbki0k+MUT7r1OlvY1xO0lBxq4FnduHepC8qj+7gUDgpVp3SNHFDnQH+Ir7ggxz3520/MVGtwvQrwmxkJXUOioYWEywp4TVjpOMxknhR4abBMrn5jdbKJvm0+FnGtfm5RSVB3X0xSzk+0T7Kl9RpoP3ePvNEnfp6ZGIqdM5eEhzUAptFU2XmA3R7iKzhik+dTIUs+jA6zPGzm7tNCKFIroerfDeDaA8GeaVmBdHJdtxaDrU8VXIK5Glj2u3gqfZj/B91mHyPws/wckW+3SrKGNTBYREkZ9FY6U6eRjl4z8ReJiT6a39ZGv3a2sTshOWyYKP9uiP065RGKIKq5xBjdWgde1UDpSWJtVezxE2DgXezRf9os3C/sdelUnFd5eNCh6tMed9L8KU0o/Nvl1UCxvfYGkEisM1czunIkqzcsbOTAjPo/vRs2krE5ilgsOc0g/mWA6w4gMW6a3NHhlVJCzLOcYv/FbPtJLyL75RL0RVVWQDGGxEfrfrVAYfsNjEvDNIbJTkwJKTSdW8jpJwPgp/77UFBimmiBNQkHziWGJB7toanGWdnAFyY7hF2BVNu+nyMPjYMVGo/D4bgNgu64DEOiL+5I36IdErtd6eAgYuekGIxbL8FTit/SoI/XmAzz+K/XzJxxUHtaTv2psqFXA0o8mqQWA4fxxryge8JzZAoXLGQhu6qHBLlIJVY4UfcapfYrwTq95t/hFClYkxIo9VCmtoyLrMwGg25UmBHHwR0978rXidr+gfRsO+cxVoIKMDsWs3pecP3xtWwWqerparlj609l/EbqV++uaMCmrJPumU8yE6xDHiZmbaE32kCeu0jcJON2wxH+O5jiV2+mfTSix8TsF7fPAqsvpsvPh5poHUqISpe25SpI5uTKst77QzyRy5V34dBp0GO3O7xUJVSrhOwHeYZy3WgzBm/zK+MqXMcmrJEHZuFMEhDFA/NPDhg4N6ecmiyVx7G6fXKepU7SbHColofD/iNJS7uWysM9gei2BxUeh1DsjyP1HyDZ3R5ABuySRkvXgIE/SMMQ4t7bZyAt8oeFr9OWmUJiYnIUu9mbtPn0EsMRE38qBdbv2mS1IG41qSQN302ujDTG14o61hJq6avi2B0yJ6OBWByYUJCDije4mFDXfJnfrWz1C9QVr0UyySQ9u9pQQGwxmdPe1GBzOqL3rhcVQw9dfh78iXk/7xw2KaND1Ed3IdvPV4sHuBAvBKTfOIXkiMrI7aufW/c0ckiZaNTmMQvh4EyMeeb6bNebUswmBMtWX6tMmBUgC3gfywyy1Il/hv5GSXgLw7hlyvcsPiuuHMP2TqUXeSahqOA3QIpYQoceeZv/zBeIXHb1hK82psTJpXu9tJtg10XF7IfLLSdbrrYBD53MWZtU14Tgs/Vy+zssV1pdvLu4ru6l/O3Ds98Q0NWkzVuKrNfbr9nXagO+ZmckliqNicUx3owRuIMfbpMrB//epumaTwnuuJFVAwXk7hJN7OtWaQpcV3dAdJ8jSpG7hChwyS2YLZOwUVMJ2OgVyR/gCzIusualdU1hjJagE8mJ3HRtRsU/Qm3vZEccCqLC/bBWE1iv0RseNflTJsV9vnHKSJfQefpenNavoEPQ6FVnwvHuAbVaOxlZNLKtPm3AznfUMtnPyAHqrE5DKTXVVjIXeBXI+Sv1XGaU12PyEQuj5oTEDEQyPeyKOUig/hOsyNnk5y2BfGxkcY2DFmYwIqk25e9GXtKxp4SIfSRi8aGh8qna7pInltnEjCqBmWW3FWoXBfG56jwAJbb7WPp4jzqdG4bj3509al6RGfmKnAakieTWTsxLyyJbuB4A7/vtp+Lb1BDRcXzeqg7BDocKT8nCMCQuv52uZBR2JOzCygqgaxgXalyPpwxWuH3jfyl6P9uhadaQX/4HzSuGzmNGU+na0K+2r83Zy63+GPIll8/k4mTjma7nsJLZ/Bnjh2cpWDr/+DXzpHES9xn+i69hU4K/LwpjDgKBQrDDknQBiAgMwUSKs7PkFW3l0h/wO7IEtt0CqO6238tYUePvLErqIajFnaCEhr9LtXTpxT3b0sls8jammHT905Hlt5gilGbVlDGLfcEN8rbeM8eSQ9rm6KXJoIt8LXPeAB+maFanTZ+W+acfeZnU9FScGZ0JIjoLGLVgjolsaJBkJ3QFmQ+JHcUdpA5888CsXTuWjoJB4aQfrUrDwpnVsxyFut1tO0zhOpjgWBklM/IL2l/iO8V1F0t++P57iH7gznrR56ufnySWVtuzBayfcn4zpPhxH9Sl6wuMIlk8dk5xgbMXPhIyDijwvpDdle4BxnhfH2gBlzWiZAbb6n1mqVbtvt+pQVyvHH01uk10Sun6+hTi7IZA/uy5pkHfR1jE/NsMDPBqix0o39flFBKD/D3552Cd3UdUs2GSGC0WRi7sc8mNK0BQkw35UwcN6n7JTF44oQk8+TbUdu4q2KpdMEAOmEYCfSdVxZrEQNQ2pKG1iVPVjt8zGraJH7eG48Ta1NpjYdgONSbGB3rpFRQkbULoX+EW5uBX472m3PJUvgS8s3mEpDtwJ3+d6J01U2ELQ25qqnmlvcRt0i4TT3yvpWwk+ymOUrItwUfket6lvZBBtWpw7hS4mmwQ4RMs9DKrHxaHUMbFct4651STB1rXVbfXaL1c0yVxdvY5is3y5kI93pyugeOE9tA3/rEKTp3XSwsBp6/JvNTxP7vWyR4edESkoq5LdvPNNDeYlG+N/UomOSXHR19JAEN2oGsKnHfPKC70O4WiQKPZkjhLDUS0xZKfTlyD2PAvAe51UioWt6Aa6rQVtUBHCqgndAcfUxmvkNC1yMhRPk6BtU6zYrNCOyGrBHQVAYXuTDoNONVtNfnWgUD4K+E4+3pXLH5VD/SdjbQRiMrU1tVODblUcoY1YMI//7pfJt4rZceOcqa61mvBYxLwgtT0kCVos3cWj5smAKwmlyXEuKN1HY8EW68uN3+GoRTWAORwU7fSdSrS095JB1aaFruVlGOx2+fA2mHkZzXx0xzxE0sizBR56RGyAzRzWks15k9tXhRgykzrVGYEXAbIMSFtvCZO0FLMinvFDzGu2P+W0rwJF5+XG4t3pyvQGbZ7TYN/W1yPjxzUGonoB3dn5cKCk/tDKNr/A+/JZSAhlNajppdG1P4oTCkUjhB+FaX4AtE+nRjisW14W6tih8Bvp/a1ivrvIIll72O9smfi5kCNXpYPzgEp2PG7GJ/SDxM/TOZGxqX6pbmpsQsyGjwWuJfyQ+mooz29+RV0Dzx9m2i2P7+K1ZS9Cd8C37pC8S8NYovbHgo0HttkGKfqu3AVJ7Eb/JODspQaSHDqcq8TEtK+8nECLmq3zsyT2t4GqWwMUhkzwU454gz3a35Bh4IZHm7z9t4RCQszPguZ6O6Yt03cTqeQJO1InKzI3XbwWXWZ7shP4RvNgo/IoT+hyFIxNutB9fN40q0OMIqB5VKxxsKd9PYW8gD6psTza6pN3JUk6l5hSp7AzzDX5U8M/BickBN1LPzkBJ/CEdpQe8t59tiU5+KpaHDR0aYU62Pikw6rUttXdzG5LN6eSRKBS3JKonhr8x1RmO06Gw3KkY+rkl6UiTH1Tqd4/CugMYYTGuKozHBpA4v4CPynbKSZGQv8YUI7iSAPfwfr5XUyM7sP8NVnnjr1MH/KICU59CzaUsUiXEItF1XyoPKqDgo9Ut1e4N01c+BLlh/WUIrFSCctFCW2n6Iz2zlB8JdMhZCTN602rd0o08mJmZDB3/0beNgW/X1eVf8HYHxbsjAAbQbMbUWuMPSlSbMAimsR89rtOZ06UJvSo8eEykFuK5UZ6lrh9IOPIhEm5Bvg2VvAdiiuEzl44TvzDzzrgxcq9sfEL7hmJebsae7Czl5QTUm4bMrUi823VUAFsyeVgjKASWALCE4x3EgtdVGkM4ajF2+LCzL1CrA6m69dON6JLyl2KFl2fW0ZLC3sPKyo9se+5PvvLjV8siXn+8kmOdN1vRP9USe1BpWK2LZCbyslO3+H8iQAICQzMyp2oq79Jfss9bdrHOYMcE+9IWcCfBJNAibBsDYCRCnx/rutbgyMT3DvHdmgbrP+K4v5Ty8LsAov6Fon6vUC5Nt9Ur+MiZLsmjVN9lnLz20IGn1/6uI+oLmVH18SUwmQe05mQPPSdoxkTu0g1G/e8DBjzqBpHjk0wo7hUY/aRIhv2i82w1mlWr1Wod7AK/eXd0OGOmSALB/RGfMbkt7OGECbrgikjaYY+SriJrbY3Ii0c9YPpOIAmejpk27apckHwOeg6oACLW99LGtcSvH6vYnFleBiESPT3zFMqgK3JDMt5jEoggtRhExgghIjk8ygaEDAFmmqAYEhSitckCO+mXcDR1X9ppy5JnRTfhMpM9fkM0RhyEaC/5b+FJmA58vn88FO/Wqs5234q+LlnPuFxL0cTU3HrsO08N6VFnkgxfZFBnaRQKIXKWWoDR9nJ+EH0qnmvLMcrmjbTbcY5wIeTZnbv2ch7xNGxnlnlMREUAX6mgTPqMQkwDZ7FyZZaoydSkEMbT0Tsle4ju5XcgQyhbccjRBxmmdfxFfEzbF8+oj/Z6f7r+l1wbcWS4f8CoM0sHzYlzUGF7zhZJyu+AZATIAV/UWu8F56XZgiICW162eMzExfT9aVst7TLwpEubobvZq/E32CTZnaBuovP+nYUMAC++8KcyFLHOkV8+P6YEviEO9pTq3YsJoXlfE08RHTF5weE64yE26X9nmvpYM49bQ53dd/zaap/1bXLOmVjv4DXDLVIKNv+3MXMulRJvesjAlrKEh2iF959upSzEJxbuJ8+TYiPaf6c+fafYzADPQ/uP2eMKHny6+ACyzWPtAazciq8WSyiAAPbFtvhlwjCdrWQRTDm2zxsezsf1dhxAqoMqAjYCA06SCCBWCM8bue/wEjUL3aaR7Lm5WCHO4Xjc7cUF2jrKknII0aAHri97t7uURawO3xewrmTL7cDMZGzNSGdjga6EdWKbpe69bUPTyAab1p+OSI9ku3GeCjL8RgP411+8oahwuErnlKBy0u3Xuu7Pny/GmGVzXvNGkQ+UbJQKqe/C+2wiTWNVrir2g9lJiiuLq2NV1xR/slWEO+RlxAvzTwpuvR3GwCszj9ECIdiSwcgnIRTIjUb2ZmP3a+U/4h/cDhlkJcEJ4V7adVuq469WX6R0SR0zcc3uQhPKvZmWW86lfW7aNPCn8NyYMBcnAUHt/QN7nrn3ToMGDyuuiv5K79IDY5fZgLNcCquFse9PlCzSJKyYdR+wuztoCL8rhLWZP7SU+XXpZP8H5AF4b3Nv2dN+NZq/5ygit+EIhROKWmAkrdWWLRtoKFzWQ8MWKoUXSrNiDV2RqQm9XiE5m2T6cdNjWGbcqrp/fboyduhyDmBSBEwFhTl/3P9Wh0H2JF1DIXdYWNCkPZ2uSxzeiiQE9wd1rYUkaG1kXAvMP7XS/Y9uDmRdOCabxm8q8/7iKtDtcxA7scpRp8TnlVsn/goK5f6oaIr97N2KJT6F/s57FFqDDY5z8QbuJusC3RoaOUAA7T6d/aeZx4l9hrrlg4zGuKLj3rRJi6NRPNsQau232K0NH67CqUS1UXZn5e9LGXF9Wiqmjs4HuGx7urcBp0kPsNH7Y7+Sv4254rr3aSSwuTJNkbFC5U0D67xL0N5eVidKBnlzRmF8fhCTClQ486If5lWFHV74Yj21x7qN2LktkEMJWDqWuxr4anA1PqrkNwpD55fGsc/JA3solRbcASfCPuyeYV+Glur9faKh9LqAdKFMtEMmt8cskJTgHd2hHFZEOKI6jkN4u+uUHw3trTE+b0yyX94zv29QcuLPRE/1iylqgQVcdaDgt4GinmZHY+Z8BEzteUnAto6KV+sLGiJLXmtKUm+Xqhl0AVHdWwDvQb05ua5CZpolIBfVrcAc+K+WMAb7nTDXsvzzOCJMME0Uq1iqK3mdubFnTLdlF8rj3cWrbRZwDx1Z5qp1BEf247s2R5fh3c5uv7DzNM3ize8/bIkxxaDaThI3aCzkCur1Fvzf4EvjWXDgMuei2s8gl0zBG5E4mCk8Zlvek1eymTcN51EL6en+stMpYtGE137UCsSeS4cye1v6eAtguIKaiTypk/yeELDWwIfN2CeowByDXzdAqj6s98IYVpGl9Ta+RxCrpeaGecYPUlxKEzuSyF7NfZaprWfJQFu5/mJmU08+nhjPt/3u2dFyTDwzFu7UqvNk+WDk6mGWcDsEZ2uPQBe6frfHyR6SW1ZqCPlQIOqp2BLGcIAvcjBvdZjbrobTR0jFFbZcTisqdIuMnWS4c1EP0mwDgIUEfRiFcS5PgM+61SbvpSG2Yr3MBXfdlzEdaeRNQq2XbUnW8cXq3Dhh++MdyNGGIkbUtG8YL/G8UFiJSSgezVaWGkY7HtFtD50f2p/Yup3GY0Fmm63g8G8hW3VGpYhfVy4dOB2Ka8kru3BSNb+R+LvS0UgDnVgRUIlWT9oLQ78Ro0P/VcTy4RuYuJyLKR0K0xdoJobU6fPWdH9Gky+ouNk5asjBAbDegINDN23gOTT3uzTR+FVjprh72vSMhrsVaDoU39QqYPKF8Bf6becDWjmY6cLFjggnQfKsMEz9qr2fEh5txQFsbDTwLGS0kx0LPHebcnI55dKvYa1JDfncOiicSZspcaTPUyKSBSN590ExMaXdHpJJpQvdRA6/odiNCHJxSG2XnQJh5kr00Rm95kMXtiaKrn5BoboYN6I24eGVaPJy1w2dLxvEQZapNhAbky0IM3boj9mV2F1bobZcIAm7TTGLAfQyITD2i9iE1odXLgZYt//xHxP7ia2kGJ1gB3VnO2IIezSH6ka+fTNT7AHfstpmIPSTGKsLtyoYS5ye3COTEtfl4CD+4O4bb1XJ7qhOhAuPt9o4T9lMG8TW0E1+gvXzhpH4Hx0ljYd/p4v083BQrctD4x3VEDqXCbVSnSd0vPAdvMeIthhdvx4qUBJH7N/u4AW/kgIFQnWEv9Je3Sb1WumqUlk81rxNFJU5ag+DZEhMoKbdmympI+E7Ty4mFveF3tGERKDP3T4RhRPmFFsw9YEH7f47vkLL52q7WxnQpekOGqVvTkMSZ5Xlx7RUuMsKsg0SIo0IBBFeQ+NCJxtBqAp6vvrBuCDpBOtkZhmrFRqTiVwbB60EBaK3ez4vmS0LUMuNe4MefoRBioFlRWUvrPszXIbjgxagUgpDvvoPJj/Gc1JjxiZCt+n6fJfcIo6RlTNxJQ0M/j5HjNWGdg31TiF3eZJJrWqrg6xGqvizXvHA0rcytXGv0mIiRnK4cSjV+oKKGoFHc8sm1VQdZKDaDfzAcZHORpSk3Ygroc+VADHvyRjS0HSDFPgf1tOawPPd/3d5VEjBTLXvMTUVYTFRH+0fH++TwwCr26Roc6zslMJZZIGY1eBIgvaKd6KEXn231t4XEOOtSISogcUnaK9E2ptvPX8d+iIO0gj8pRnV+hDR8zdyFpz+HEoRy9xpS34s1wsoO1D3Ra2gaLHGj4jcxCPhJ72nuZHE1dxnTWjl04sheONqA/N4ApvXwWzy35ylYcc43gDsc5bcNwL0A9EB5i7YDABRDqoKd8fxXTmfddjLHnMXj8iiDPbPTeJpscxqyqKJXK0Y6fKwln5VH7x8Se1v0G7cncIfKcJytqKZgKFsaiLDuMk9bLIGvhAxGyhglN3tt4YCCYdU1yB/RM5VrHdf/X3JjwFmmDiGiCK7sMLrU5BQzgplmXK6lM5tBrkXyaTvLdFZ1dwFJ/Vwg7Eo+5u+kIZFnSp6bsRnUb/7hA4SIsOSWsG4ZveeC/x9lOB6LPsL5Zv6xH32j+05ZpbMmI/Az7Os0JqokV/TKJ5iGF7oT4aXsmhnDgnDri6ZcWY8CA47xmjdROii6N8dvWkSB61SzYfjKDHVjQnMINoKNiloK1Eeek4p3dSggtSXvc8h3KBXaAVtRIj9F/0z7zmog+MSrls1aCCdyYVnURwurhb3xPdpeW6uxuxlQ3CL3GKCi+FphfWl0P4pMuejL+IVGjqXHMoQLR4jjxX9Y7zIb5iDnAHrFZeP5Jmzuc3dfKCOxaFb4MJxlFmrzOfIkvAPKSWNg5+xOPzb1p1w5tvu5xgRb7xQrfqAEs5E5SLZ3Tb0giO20Me2C9ZeYFa+gojRfQlW8eqmMdkUNvg5lN6sS+HKpUiIHIrgw0vIAUiXchaD1VSpeURS2sn2TNCJgNizcsIapu4x6kbIZjjW4qJpD1vQCdcKZ7y7xoLmtAqwqT2jOraonUza8C8N7xPqxB0elKb579DDgym4AHgyppxmYJE9oiBHN38bU9QJpAcC1xUd5ExFlvDGZJCFTNXfkroaSPhC3SeBB8VoaRFH7Xh1x3a1yZ8WEztnuwfKhzPtu4UOVsTXSY8vPOsizJdoLqx3X5jJfNyzeoKfg/3Zv+laGE64bHxJc0adjbz1m1ko8qnUwDXnD5urqXSQ1hZrLToUD1ilH6RTiFR3+Ht+6SWHWygVPkhrX/4+pLYGPqZVXtZ7U6s9YUXxqLoVOrSHIEkfFtaYyXkPxb0QcSBK1FXQFp/GaFjBMCWilGhWwhCGqApfnOsh1/6Ps/iEbKJ+uJONgY9Bzejo7Af8ac3uwM0slzzEByYXuWWrxiug6dy+LmF/NxrIOmxE3HbipT/3rCXHoL7fSWW4sWZXeRXBWp+Jjcb9NBKRvEE1tqhcqv6BZ+t9bZlorYljBBuaGoVBIXMDuT01dvP0eKQa3pnauMl5sCYh82x7KuHLlHZTVcyvDcgv91qn9bRLs0MZhwaqGTflaqdVpmV/3LqF/bA8wH2XhyMFA00KQWLXBoP8QllxLMoTceHka8URTpJTfhKGq6AhN4L/3v3ycXgXJq2QWi2pPhdxInIOOXTtEWYljZ7bTHT7XtNibp2bMmG/g4ut4WuYhJu0DqOnvL7zHWN3OgB3Pnue7BpdD3mjRqeq2D7mHhLMdkJe0crKxIw+mjmATDB9xkedyx8/IZOBahBPfmQfc335RzdPAMRWiNZA6XHM5FQrPDj5ui7beo8rWU5SaDB771phJ39aPQlkuPVNV5gnqBYM6eeDxBA1hMhzg90fdXDNoUL/mrBJCY/BDbOODHsmWmBwGi2jemX1+bDUVne/PJwWaQlfSMAwF2VtEh7qpBYB/TpHBmYk8IlP+nJeBDliGw8jRTGASSamAsgh01LXnDdA41/PkLo3nhY/V/egbxFXn5H4uGIUbEx29a+cjGujxV6pAj1ElK7ckYgSfIHEKxEIdmWfcb+xptHlr6X/HSfSK9wuuBlTREqKAFnnZiiLR9mcsBjGaseu5qraGZIsGTBpeLptB8lSh+EgwMyle2qvaGT6Jlr78hlTS9CLUCT+xzovgTHzwjNKB7k111eA2ozUvT5vaGCIU6Bcvqik88iuWYzD+ePYMv+LzZEiQwuUl4qJdMMrJ4T8dvqpXQgTj7ghG6Cxwbp6L8R17i2COdIBV7eKnptIK9eUETr3WJ4Bqd23GFbZ2AwMb2+5RQC+m/SHBlVqVoj01g6VVzfwZo6L37gvDcM2Y1s7EfZCWDjiWGAWJWumnATUrmMfkxolsBj8Dfbkcco3mc7nzzRAFvndDfT5KxYJ5tVCrzoWJU90XEDz+n2RYWGmJzuyr75zkZPiGTTT4Pg8YZInt/W8r1NfA/HC2+P3zWv6H3Abz6fjvk0YcEXgM2b6/Y+JAFmBiPWnq8Gvjvtc/eGbOPN7wxHt4L6EFzixpQVmwBQV4uOTkwbJvW0aKpnlDwPK5xRDgaTn8RzAiS3jI1lq9i9NqVn9TCFeYq82nWCh7ry2E0neiHzcyISjudyeaLgwHq/AK2ek5/Lvp4pSXxQ95OT4Sy2KMCsQCrOtl/b6zMRhddzYZuLX2f/gRT2AgcM7iDgdv9QVIcak80O+FeOR39RzfbtkBAoqtI/p7RpigaY9wheFtmnFxa8xg2KPbLK9ZWlMUyyIYgifnxuicGtPIub6X7dMk0LKHbVdBCzByQC/ro9uwDdzQhQ+2rhxQ70Pf7Z/g+j87HUcVBuxr9s0oxDvPdpSvWhyJbQ7uwBPyKuRR2opJWidtBfUdrCNsbITJjOOIIDwEhXyZ+UgY+607NA8K/ZZq3VwwkjZ5BcEhisYtawDXhylPpZjE+uuwkaeDRTo2rseiNviE9hopY2gNZQGmVzP/jSicQnYL152tTT445Y5T3tXUIHwxzECXHJwqsSf01rruFiFZIBMZk7hIUabbcUE4s7BrgCKQ//RCSOccXH9vWx3Bf9RdtETPOpW+lb1G7kSwXSjQEby6wZ4UWlN8UZUsRmSM+Bdct+mS/byqfUaLN7/9a54RixWAchZbUfiF2shYBanDLR6/MKThRyX05Z+YPIv/LJMIpavlfm1lqT24c/KMmMRGufSdeTqVX4z3PkhyWWPmh2iZU85aUHASLPBDy8ZfIKTKSNpEt0xwHMmWDMScosBupde4WJALzuPDkDSAfC90T05gtSaKVAeOzcHTW7T52HK87KcjnV+24HPdG/W3GAloJLSrvAnll+VRPHS3UHtKlvGLhO8MoPqFHUO7RPxUkyhOanlBurZcWZlMR0c+gkgR3UTXkw4HKM4ROM56JksO+BYxbEaxTYha/W8UwPqYQrm9dliY8rRss7vFy1EZUtdq8g3F2BWE8HAfKPTCnCb7KWkW+P+JkQlkntBluZ8MJgxdVMX/0kMlE+ulyCpk0fEXLkRJos0D1zwxVdnKLC5SynuSc/1skEqHmbCOQl4yNwgdpJegY7LrJZyiUc39UlZPHrJYvDHvi29l61sH3AKZwsSXgYA9GaVjb3c8yIqJ1RHlzBOrd5cah92/deY7qGMlr/03FwAkbOrEqAJAdWxvD+byo6G/uC4uxnjyeWMwOfIhN5q/LuI1KhmGH0KPSROD51IQARGyVdZiLoh7ZcN96q0vTPjXLCc26/isWIOIfHUdMUKAPalcbUyjwl6ktsVGeDoDbYQUbtWczcpwh92TZwLHoMOx5s8JjAMbPBQ2K1DkwDIqjjoYMYSV5PjzYlX6zYbs8DpQIWfC5kd3EljIvbr85dYHyY0oSlvuyWAl5frpbwrt8RJlnLkrT14N5rUE3/NgV4NZLpluQrbEzlRHr9igPmblk02c7C85r3hBr2d3ZcvP12oLORT3RapSwQnmSKxhIZbK6S7gGngwsXmlA18Wff015rmxxKf/n/Txv3NaOmCPrTICXUJPPZ+bJnAZcSpUf21k12zILGQr9fb1Y2VvBhJpkGvDAfBVWZsGXHH4w9wxHxvGxStR8RG66xVR4C33rcmQ19EgFwGNJq85l5CVppKe1lYObLCOH/0i9Wm7/NkjYdNBOmzuevVXIgbK4vEiPYiTmHn4SPXidvLTeM4B0u/iP7X1z6wujhq/GRWpf6/spp4UJlSRGPzshn5E583bizQIccncMdKhIFPqc6jnyhCUwr4XYp5hicTuYVdP0A07VKcw7A7SPu2lDSc2fgwJiAHgnn40K+sMNxgyGY5GCZ+tmUTInoNtaCHSzV640LvM87DN7w1Hjly7CwtECMikCHjoaAaEnQyNRki1+e/UenXUyzV1AoH8xd7f1eDdgDjG3pDFF5eK31WI4z4qCOKOLMXBIvNBgOrjUd65qgeh7III24/dvWFWqSPLPMmURapP7vjIA5CQZap6kxir7TM8PKx6DkcAol4uXVm+iqiHH150JKngGlx6iAteDCNqd8z4t90iwEm2iay4tVUMeA7GmCEKWDv3AMEtV3NpLL/xhD5wSFtsfqpw+PQeggxk0ROwNNo9R8dhRltEwG307lWnLTx3+FhVONOQaYxw18aoBTy0tQFlGNpSiN6SMqgPXHsqIwvnQWYH8N+wc5Q/UKlIhmEs1e87mKvJmU3w/I1rwBG2IsN0GXYjtBfvfIdJ81GJMcN9jzVlkwbJ4SI1n8iNq3L3QqYM+ogpSB9vTi0EN14c5p3TInsn5nrwNTXshQ14TiFInK++qPOeMSK7S2sANf0IWvLaN0aC6I4ohmKFxOUfB4/ot4xVRf+9jhLQoKt7+7Or+Ue15eFKC79UEW+ifNy6LQY5aU5pAgyg4y788L+7THgV3uHYonVRhg3rxVhVxEAfRV2X6Ymzuq8UwIZhQNy5MsvozgDx3dbIH9bdpk9bqDW0/W5ej44rojufdESBGW6Q09FdSLfO2ufydVf71GCPuBtdXVMaumvTepOFB31uUKqgoqnqMjJHsIyE3vIQDxhpln8qJmGG1Nl1uTi9zKemG1elziz5p3QN99sBteoBQgBwwzeE4wxiztDF+aevQDj7cH6vVZYgf6VvI+DLL+uxHWtRYp4yzIE5N63GdtkDGGHzhZERzpNepmMndC1vI7KVXf57Vie6gAsbpu1345I4scgd4i+5ycxwVkycDc3aOFneLe8ZhRTE3H4TuutgYMHI4u7p0bLO4d+q2W8FjJhfsX9DILDxzJm2jpZ4d8OzjReTtzBE95LKr61+bHttL1fQLSwOeHpadIFjS0IN7O+hxWRg94wrEkXPXE/YBEGh08k+doPHQ88Z/MUe5M5pLRUPJBtQyftSlABoAKFZcasY9ai+2krmR7/qqhSpMGpwmry/YnFZ0RX5Mh91yr1hy1cv363n6+Hszpy4hlT+mogIdQx/tWvl+2u1jOY7V5/wL2NWZXGDsLivAjRz9t/9tJ2CeiQzuBuMjPP1YPO3oi9Dmue9p+HTSKpdAKsi28ud52a0G10G6ymuNS9lB1Qxmw4VI6HNSSgCo0Xfse0Ei5pFE/xGSxR0Tv+LIlytIBcPr6S3aCJ6ytqr1fM7P3JhGV5gr/8O7bBsEtxjV6aNUYV5UkeErixhBAmoIDJ+6MxLANi6Qau5lbV7pnLqt2YvL9dNk05H6H0aUklBKpfJ8qSJ4woZ0BZZez5a1ZP2r7RUelY5j5gXyPbLoqiUb+kR0UI+/iU6r/gPiKa/KOVnjf4VfqIMYu007DfMEGimOOCdJEm6YHWeDguj6h+PFqHlRHY9UgAkv0I07tXTdX2dVNnAH6c3bkG1EDo7GR1pdc1Z7AXm4BqUi9Qcn1PdO4loCPmR8HJ7QGtVlmLhKxFHyXHPhK2vP7j2pYxwBMFI+R+daaUkNdDKzdU0GKN0uiAkTqrKaJadoTKu8Okc3tXbi+gLz/tKKFlSiPaU50qk1dVSJu0voqQKFTo8tsernhYvN0TakdhiaE8ou23qUGqQeiWi3QdybC3G2S8LSc4gUJUL5M+7YSGtCfK0Ia3qE/TW7tr90ds1HdQUwJc9+UJCXEg/zvN6BS95hKEsgKJB/bSYImcRnI+EyjtK6Y91iSfp0DFCzNtTbbQC2NvIaIe9z+GzaTGv7ApPZs/OeP4yMwfUDBHVhhxwviwWjemuZdpMUhw8Ac2/zRbqYSF7f0m7xZj0L6O1ruTTqJDHiYz/Rn4BJ732Qohhv+5NPNsbceRhPV3P3Pi4wRIc9PI7zGqiYVLoqqZworiVutFy5bHInkfnIy04rSmjZivDknaivRID/zS7+6UF13aat+4oIxfbCfq2KjGuXa26Uldodc48WBxxUhjB1Hijr1LFRBHGqjdu3slS/RZIhvMJX/S1AV3m/pXT+y1IF4b4WQhHByAkJfihsCFSxAz9OubNthA338O0TKjCzUL5S5im+e3k5VapEgCkdKP9iZ/Xe8JoyzqruB7Gc4f+HAJYQmDbcwzlwFwJJzmhc0CX15aLOorxD+LqYl/gaY1xQ06XcsMSnYors99uRGdimhM9Cnhm71VhdASfJnkwP5OyRTx6YyzhxRK9I/6ZpiqKjbw8f9ran81erJn+USSTIoY73pz22IMcS/nQWhVbjNcITIiIJ4Qa7rIE9h4ulIHQMsNtO1g5Qc+ll5SK8/9DygE2p30Zv7EwOe/N2elSkmnCHobSNP+k6bBG48tJ8uz7ASaGwInI+S/YKzUX+LSLYjub2rZO53sy7d+fUGkWETb7Jh2wC2AZJHPq+XJEzZZsFcVpcQJZVK894IXia2hzbmiZ4Sc8mj0w5HKPIqCyB6onOc1VmnpApkzw193i5qJEkLVame2bPI0ziUbgAhLO3KKsus0LWOqd6DVF/hbsOusOtmaKnEOkWPryvJ1uIwtMZGkKfOSNYa0/9B5XFqUmqU4HQpYmRCScBf7WBASqerXtfMv2ndKdmkWHJ3LE7WCzZ+aG1KvzuQmj3Fuw4CozoxHamukDnXgUToAbShXqmDaAIrZ8HbN38B4MFHuTOukQ5IboX+WItMsZ7THlLT9Xn5P8NhWcG13Oh+ZjV2g35Y91D8ZrEliQntM5rmTvy91Ul87X7QeDjyNwzEhYdRD9md7wykQHgVwohnDNxGXexm24dJS20PQ+E/dxG2QjV2gcGdVU6SohEbuRh5LRhRuwrNgzUtGN13m7Yvn1Di9CFe/IqCB/U5IKwFjCcH0fqOPWoYa83v8vlwPBqECvXozASjObfWK1cX+qYH6/8rnBHmgxs99FIPd592apF7RtOKoyh2Uxq7dGP2nxUmCR44NO6VVhlMJ+qMs1w8arulqHmgN52ZWXHuueQtV/i+QDGbLmKa4rGGVo1RvavPQRorVAGtOA1Sh9xiggi0d9vv30LnBSWegxNob6T19k2Ak5tLqrIpHqz7cgWR5jvR2ADExjt2WUT1RrVcjTXGQUMuZaDh8g36DrbLLuOnW8XPeMZXBwfkGqkGO7pL/Smo9gw/+Xya8wuFFIo1KDMUDZOvId09HTfp79O5uhV8eorQYYusdugmzYhQbcDXkeTePe3PqRJYw7nPK2CQij4EuVPRKv+UbDM1BztQUdUjxYYBR1jbbCCouJqgFH/ss9b5rlB9kd7OUdegVn4//W/JOd/QfbRSRkS08zPZrjEhnEs7bEU6CgJ0CoWUGG6oZnsEymX8bS2VNvJLlultwVLH6owWQ4+HUdbSii7H2ZhOs3vk2Qs3ZE1M6NHiH+9Xst+llVpepkpRZlmZO/ZinCsdVI3CGPCBslQNnKxl1M5RoDTglzu4IEso4YxsNRz9fWE9u7hzKtW+73Huk8UCzPluKQefHM4JAGmqQmrMBPTTLwxFz+uJ6QqWk+3W5jMajAi4DP3e8FKgCvaZCIyjDGd47ucvkGa+n0sdmCPj0zZ4F0A8O2lSq10vyyGbNJTQDTii+OrUbqU1pAwdHA0uz57QTCG0Fqu0DVPenF3LqYbSxk+2GkMTyOGYw08DGK5lWx+XusXkqaNmZ4mdV/lehySV/x8cSTsyAz3k9+QwwKs/bc3TTk3UkhCKUyUa45vTeAkc4ms+VCbwf4MRDfM1P+9vuw9L7zR0tQUAST/fDoLe4haKXN2085ClOtksta6scb+9HOM/YjZaAmHGNYQx2kJwn/A1RRy2XGTCQsweSh1t2zOAANIqUaYDQWddRrGNLw9SFxAwKxzmyX+ihc61TFL702vd/EX7MJk7X4XT7XLsHMCU302J85BiOSYMDeC58JJ/pWue93KV1TZIqYBs13evXOiLz6+DM3s52Afu/uKqzQorGsRLP1f85k/J+XbnLpKDWZqW02vt58CDNcvbC4vsveGq/5jcE1WIRFvwsv6CF5h7ksVmZ69JcUFBNX03ivtITYrrkydaukBXlKF61ZIR8TvmgUae/XVzVekOPMGTP8spBDIxSCKUZiUTPcWe+pUHbfMp35aEDc9jToxV92ZR7zYiNjopYAf56o2Fpf7Dh5ZwIssuckt0o1/N4oaAfMqCkOEPnMHAs4gclqX4frE8T187hnLsnG+0v5YOiLqEUXV2ovwovyreJSmj41iBZ6iVYEZSXKI9usO19MT68u7YniR/cvcVAcf7NRh9PCzOCw2sb7vZFSLmeTzwBQV1Iml1lCQG8TbD2Nx0DmUjlhcLBakxXpkX8hTeLB1i9f3io3WzCBxDVlSIwdN1wsZP5spPmKAIbxZKGWU0OQo+aktfhLNG3VPn1G+7sgQofodEmX6fv8ZuM8An9zr8seNW0V8XNE2vI7Wi5cMF8ypN8c0dol+MKx9LGA/1a0xpaNB1NC/u/mcEv3uhJOwPjeZIOUaWtrRvadMp1VcpXLolOB9oj6sgi1mPZucsEsUHT+MrTNUmzE8REQapa542/fOb3LUwZXFatFijnOWAtYjraDPnzUVNkjouFdVIkIogJzrxIgZY9MXG9oYwUmAPqyKrUQHlwS3FWbPioH4KT9Gsp7QlALw+OjRDoPyclZFSEw1U5VVomNTik2clH7LxX/MnvdTPv6tU9euxiPGjQY2qwL8iv6/jJ+Kxaym36z9KxqF9QuMxcU/MYeV1G/f9C5iHSgZCj4I/KhS7qwpki8VFPU8wv8gz8l0fuBJhnuv18jZQjTtML9MLji06QeH7GH3HGyo/6Ul0LN+VfyFLXfaCy+xpnv/yFBmi4Ia8Vza4qKlM9JAGiZuekLCHwzdJOcWb4boRjzslD2CorkXuhySxhNrXMGGcGXiBkf9/sUMo8q1dB/VjDC4TA70Ag2baWRi+vnMTPZJ3MAf7ZBQvJJ+u00z+DrpxKIqx2jw5pPiN1JT8JyBwNPdUCZTFxOZdQsbdhZhDy82ni3Ck92YFDTxs4n3210v1ISE5LmWm/y9f5hGN8OBr4JVGtXAyaAk+3ftLcYVhnXamujg3HixE4eGLx4j6rSIyDEM8dPQZWGZD7sU7loUgTrhCQQZ5ByqHUvVKvB9ApSTiOFsWDleMnp/b7NDk44rWvisKd3deNnnmGwLzO5/4amfVdG+4F7Q9NAPWx67xUKFFx57bfE+7L7ym/YO47Y3KyqVs7iudEukbTXvcz0xu3kEoMSQedKXSRgfc2CeVNnUCLSTXSrvfo2gErkSeSIVZfeYnbOZ6s9pbwcJgeqDLy1HP/CsSdQiHpH/Zi0pju1S5J4K3SCXJ2YkCRPDhfPk+JmAsjxNAhi7O30XxETYe+BLksn/HFsa2jOpxu1I2LpqV3yNpfqdYFt8r9wbO/FIJasKfN/J+iI+MrtYgy9j/N08EdTnsz7kYMKvLMNKuBJiqTSRdEfG66ZdmbtquA9J6WalEG32ZDFUZ+8AJZHa59dux1+lSIPXjtV4gn48j13jQ/gVKdLp4NGmsUzc0Qm3na8SxnwhHXQuUB97U+BgVFF1y+uJtY1klegivxmxY0y5g3cTPDUtoWH5ev3LGro1GPDZ6Bz8M7niGdWhe+csuGTKEIHP+tqkE6Gqq8ewIWD0TiiPIVZb2I3ncEHhcsYTExwCTGK3QH9bHTqIkbCkqRM9XE6L6kIboDt+0FGTdJoZxzHUnuN1yn4481qEFgxHtMBBpbUC1ZTk+I4nHHO5pLyATZkXFU9YtluzYj+s2FMu2pofZJZVK9uzCqCJBcIR0qYaeVlQbuFN5MCZmsVBqlsF8hK2czhLm5pfJCLPb0gcRWlsXyQRZ5BgkGRDeuVtJQRrNB/+gbaTkl0BxX6Dj/TXzB7310+VXWS5/EALwb8qw9/fk8qTWm8O+PbyzWydwJfK2R/GtL1Z+tCZG6+dMtF4XCQRYuMxWFQmZ3MET/qG2YJD8hQMzgVXi8VqPORfFsvoTxB3BSfgqSJ9eZ1W9XxFA4bBMeITbgzPbOOXt+3rAbT6O6ofhPC4nU9GsLULumLj2Dcuh8P3JFzpYz4GD4h+eDe3x8GfYPcfD8owuOEV4fw6Jko9BkPEjhmU4GFxfhlJNedYHo2/Z2F4kE5modY9quJ4aKNRlPR/nTY6vRAPtNg6LhHP0oMa3wrogwwjtlf1QTKVO8ujDHzK/oWIa5nozORfgUfhKo9jONutCp4oYhKs75GtkLSTU59tOSs8wuczrD2QsaUWbvpiUoCkRBVe7eT5czn/xPeQQIMTEQjQSx+PGfCV+RBVOMzmQclU9/VH3Nsz0JPdzNqlWOQHnlmtBuXwfZxO96hsWOPNxGlPDq3uCAZW/sqCJ+eQaoqCJM/eU6VCFLfnLP0Xj5Eslzhau/Kaj+i2/eaMQ1syZW2v0rjDvKKFrNXbXQaUywoecvYB7rFho1+5xBPE9C1J5CIx2MOMA+IBqZB58M/qq3RxNgVcole1bUZS/HZp3WyK6nUTnbWBKg+5f7blJRO3UTp685xAqEhypIPQpLajvY6riP7Xmd5IJTpxpUz+Yfq4ETqRH0swHkM1UWhT3qzP0kcQHck+r1xGWRnEiuFSlJMXH1Aa1REBymP1KhZNxw8GhBiLzMj64mQPNg83GklyvSEhzMGQOqlODzjdW+5M1xpW3dFCxoEtH3ShnzGytYIX2mDbzJDBDAOJQc7MY5aHzMC02haCgURFw+IJA2hdmArdZ5O/pldYg9J1o/VO6f2ahwJBm1Mat1T+g3dAz8sSYb9y0jVArb585qCAjp4ih5mUaLbS7bqV4GG192sraWF1RQ13/6ACvj9u/RRJB99LM7ioe9Re/NpusGG7txRp4PAd4gvldEfZHnF0MwrpDUMyv4EgYmHApk635mH75k7dzXzLML93bN7slA87RFFaxY6GJJVqQjI3SXcFGR1dwxLmNVRgykAbhs+MxPBQCr5R/MdSvMgu6pKyJ5JDiZB5SRjGAzH1v1OILQLxcwC3OkATjIF/oLV7Gxn/AwGUwEHhD/cTNspxv07Mv7M7ttw3pwUHESlQufxzATSPpX9yZwnYsz4lYOHj9YIyLG3xueauMHBKTKiWsQ5a81s4V6Nq7gwzEI6o/VmVKVAT6GNan6jqwOFz360bJ4b9Ac0t3b2osmCQ9OZXaUsXPFxR6EMx7gRpNhBwj8amnBdaCASfl1w53SDm9spRL17tRX2Yo9UKhPgPYuP/ij2l2h/g1NZH0ExBOIaqZihyt5ZclMdTHj1w5mxOYMPtkcoUxZM0Z4BlJ0PBiFEH/6EWCQz0P9oAE7iPABs9FkWbCiG/hy7gRo295Q1VJgA50cMRkdYNtBcV7HyB794ND6oVuDUrXUILZ4OBUJW00GIUlJe1kPWC6ydIqrDfQco2JHHfWwA0EHvRR2LsSPjbIm0Oi4uCjuVOeMpx4Xe9Fk7wIwKadiEk3NfeROBetyPGpZL6GR9pDrubxDX98OGkWfFRbDDK1OfE3m48eaRZ0AYmWtgw3ML7JT2/2Wdh9C1DBL4vUQSjuos1LNVuwIutB4EkijgROvlJGiEOyXshK3o+AoKgzDOL2lXppAmf3akrX13zG/xLtJljr1oKK+coS8fl/3Kz6Q7IiD2ThTDPKF7m7/WBDxVQ8sdizrziylf7FS7G5fUTtV3/jpBHWKLM2+oSQXbVBzFrTq3u8WyZGf3xxE5dRgkPaE4G9/4Fg2uxu650pL7WqDtmbk/tLLYVk7IzeM7Qnh7yDuQjoSxRbU57lsQeml6JLwAiMXoJJZcaZCZo5c+xH0WyacBnsaq2OnxAtAHqN32EQNPGNobhDTEFB+TlzuyIRoEHPyjcLD0p+9oydObHaGzLNwx0Wbqmoqo94UOdLj40czH5t3cimDme8nL2+m8OC2kIeMvgClmaR6suni0YKRF5zkF0q4B1+PrpTIEe+f9QLGa+zLXi1ZAtasuCm2bkIdL8BR0lzb+t0tDzFS7amv959XXxso10bkYRP21HbAGKRwIRlKi2w/Mt6V+eSRTGiX20dd2z7vB8w9zlKMnOlEulNCH1r1Gu/NhvQ6CLp7KOGEXntaLJAq1k8SQ7H81mzhakNOqhR5jcmxDXX5PUs49oMtZaLvex2XctRSf0nFruNv6ElDOj916ym/t3/qxolU70nHEAgIPpwSurA/BeAK5HJAbRDMsmmLd4DyfU6zPLUj0gCRM6iZJJyX7mNrHw9nfIri8bfWaC9YaG4tWZXa1f55yeza7VJGvpOk4N5KKO0C+EyoFln0ow0dcKs9YCsfpzzjOfsUtkEcwd4AY17CG1c57mKe0sXwCN8eywkKFLreynYXhwpDwZ0fk1Uoj64Wgmt7Y3yz+tOo2qAowSO3Hy1PPGu0wrwTmCP18dTUtZ1RsrWdP9XWq62CtRntnmgOeNWO+9jb1D5Ac67ATzESW3PrNPlyOYH0RbGH9joQIaLbtsl5MB5suJB53u7mJ7m1XaspxI+Fx9dwYPyyxQVotp6auCa52i/UjFMDofrR/o+i+dspqPs85OmIQwWc0JucPm9vK4fl+IDvVHWT6sda2E4Td+S6Wht+EKe72xpW5ivWBGygAZwFOlHbxmKcvOq3iwBF3eaU9sUkUxb/9UAzJDRcxMxGvdlJe5NcP23YallsR281x0BE7j2WN9xJH0NLFKe/zfirZM4gPKFE/eRQsMSTWBwbJd99YmFUgxBEPIdNeC3RFbySwbxnRUzJeqvxn3AmKSI0kBMnDEScKPNAcWOVJzPivrLdgt7GF9aAXevD6OO4UYY1UK4cbhBYLwiSTmOPH5+wbk5VgHUzs6+lV3caFAWc5hwkr8A2GkXZwt3Oij9Nm9b3LFZE8f7K9m/s579AlvFLtNLIhf+xg6HZyaQhnfrMDrXhT5WDiia22bwYvdmfSAOsofJHzDDNy7BYPx+hF/lowKsfAgY5wPuALGeknTqAx0o3AYzzxC2xAeKTjdfsFBzUytHgOeWYR6/ZuRGvDjtWPi/Z7exZWjhjXeLvyYmRWUy0ZeSRTIz/1+V0vHHaQtnqBicegKI27pe3IvmuOD1jGBysjMituE+UiKzfdgBFEfRkNEbQVAWMvYBLra6Vt/N1GhwXdhjktmBudYKEHQAD0zt0htNwQo32qNQy//+F2zPPGK2lDrsRWbFSQdJlCtA6lNmlRYDLdCJ5GXEpi2Sthp2dyxwzqjWLS3uPA6Wr/qRmBuK+ozmRcVWw8iWxS45NbXysWHhCHzk+rT4O8Fq/TOVcXprMEv/p75uZybodQjpZMJJVKjyUd+jIlFuWYdMcXAyoHP3aMMSqojJDwr86Gs6r6K2vtJ5lYiqpex4EqXmO2TMGJFrxTrvX1irvM42gbpJUozfNaqXo8eSODMPJ/3FHwkhuKhZHyT4KlVlKKop7iCNyUWG2Z1IICG1XuMtL+R75Nxq/d73esBJvU+NtLTLY1WAUGNZuqGDnOY/csMVtikZLQBOYWkY+xjRLVTHAAtETQLLPPM6U3pFmoeJ1hEog4/DdRhD5E1z7/b/mJwTVFM1NAu/W6/YO+lGIFy/jhvHayy3TLOpeQZSe3NeSS+N/r0O/wxeNvFc11ZHArN9xO1+lXsxO27LAxcEH/Nk20FfhT+EYeAruTLuoskS48tHBF+i/ISvwSRUWoCVmVXzvWUvDzyYsRIViVcs9H4LvF3BovviNmXubZcC3z7iNK3P3PS26rvEwwaSSWYLp5NOm2fb7ObnhzNS1LbPI0+3XTcLXnnv8Oa7IYrhbym4Dh3njnFMXdt3l7nAMjoM2yD4PJ2f3wUwhJhx/UVFwnnEFGEawjRzivsANmB3S+PXKlc+PnhShoTYIME6Sn4eDs9DjFXWPrdNROrr9r5+FiT7afpOaBMmEMmjx70qLM/MOoMqIOQERCFBnbIE5EdM/6ijnC10AzMrm+EEzYdtmb+6y06jKfwH+37r3hGVKq5Qyb6MMtmxFEUUbuH4ag4Bhb8JRltoubtKObbJmNA0+Rq4pEt0urGbuwT8aQ3r0cvYu18enXXsLQFjX1o2JeYYYH005FZX5sJQ91CbMAfomfji+uPXQeOhgNJlOnXh/MoAqWPF0Dl9BH4Kv3E8R8AhIjmWJ/okl2zQbx4A2kjzyDTQWNlsoNqw4mJAGqZ8dutrD4olDdd/+5pFezzJaSYdVlfraoR62++7FSMyfM9FqgtiB1tJ0rQM7PtJPRPoKgfqfVOjltZosg25thE4SB6ooOuN5j5l+XbDbEL1VVr5esUukOM+xYOPdWvRJF1ZmrWPfbubnbh0TqAxOjrbMDX8kqpqKZVkBF9rm3vMSdb9Q2mSRIEH+cnktKvVGATivx6H3YNIoo43DJHpLpXrmJMe8mYozM/rUj2rEYQ9bhue2Nb+btPEi6TfBhNU2UAVlmWBbqruFGbkjAwq52L595uQtWFCB6tlTUTrPumlVSxkL5QzPIvVs4sJwMkLfgksvahSNsGNLJ+7KLklkDZgixLAR53yQwEp+jkDbH8Ia/1pFHnZ2O8wi1gSH6MegPd+wRuGnsnmav9jksVoTMSKnn1FPN3Jn7ol1aD6od8vogCJv8j4YIthbaxpy5fKS0Qop/GN1mn/xT0NLLc/Y0Y0a90vPDBEoDGLRwoDGl03pv+uqayzGU0uEGaDv++7cFygss6HyzrWpW2rzu/2xITDyk+jjYLFngkipFg9vOFlOXNE2x8yrxG06S+ENqVddDT08oGWPBPRIStadujxacUMZprZkmmiNH6O5cD3ElS3DFZDf9LR8MDuYcI0nm1HMRuH7+Rq0AGPLX2TcxhzopXhllYAdAaDKuxUEPX/+CxmMJLk8McJqrTJFOTGItTXSk4wXAAPbBNNaZLiOs1QUaHSRAQYKs0LtqHbVpQteRFn+QAmvZ3HfYez+p2h59Q7J/sawkVB4MQJsLabXE16c5I01yKiCjQCZxV8rGJZCD0XqvXP7R6AXG3iST6bdt5UFzbBW+C6Jm21lHIP4tin0Uog+RfGpFZD7M0UBkTzC2rx3/SXY7nR/emeoCSfjNT8feDv1gKCVYYcDJSM5JazHrTOX7taxKyyNffUVlsU1mxBm3tm3NIhzNpRoFrIjfviC46WjeKUqGicr2D0GQHlpqTN3DJQpvLTsbOmgkV745B/i9yRWr1/LrbVKMb2593ZhMccokRW0Mq+8DCejVWKh34vbC0c7j1cCg1PzqIAjcDNtq1IQShPLfbNpX3Yaw/FSCL7G4jGPKR3+uYuUPjpV5cTDwOEcnyZOT+T0F4TF8uRvQApAL27mkIqtr0HoIZKRZOoCB5T2I0utjFhuslaNs1BKpE4wYG/2gFveBFNR5ZdUpiUwB6sDThL0hc8bNziQ68cJqZeYAaZSW4Tdlp/uCqF8c4fhKX4egJvXonqqcJZuxsFOB4onLihNucMrYRD4AtUKuox6B5TnmC6xreqiqJyA/AMOQ8auSMenYwKvufVAekFkONTlDO+lS4HniGjChaR9tSfmPWdS3TX/EDGY923oGe+4hPENIDhFQgNwtE6FprPmyVCsqH+yAfy" title="Mekko Graphics Chart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337973" y="1505276"/>
            <a:ext cx="8981440" cy="553339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905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en-US" sz="2000" dirty="0" smtClean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" y="6917829"/>
            <a:ext cx="8849608" cy="461665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r>
              <a:rPr lang="en-US" sz="1000" dirty="0" smtClean="0">
                <a:latin typeface="Calibri" panose="020F0502020204030204" pitchFamily="34" charset="0"/>
              </a:rPr>
              <a:t>Note: </a:t>
            </a:r>
            <a:r>
              <a:rPr lang="en-US" sz="1000" dirty="0">
                <a:latin typeface="Calibri" panose="020F0502020204030204" pitchFamily="34" charset="0"/>
              </a:rPr>
              <a:t>Data reflects a survey of nonprofit CEOs with n=232. Surveyed asked about CEO’s experience </a:t>
            </a:r>
            <a:r>
              <a:rPr lang="en-US" sz="1000" dirty="0" smtClean="0">
                <a:latin typeface="Calibri" panose="020F0502020204030204" pitchFamily="34" charset="0"/>
              </a:rPr>
              <a:t>with total number of </a:t>
            </a:r>
            <a:r>
              <a:rPr lang="en-US" sz="1000" dirty="0">
                <a:latin typeface="Calibri" panose="020F0502020204030204" pitchFamily="34" charset="0"/>
              </a:rPr>
              <a:t>collaboration in the last three </a:t>
            </a:r>
            <a:r>
              <a:rPr lang="en-US" sz="1000" dirty="0" smtClean="0">
                <a:latin typeface="Calibri" panose="020F0502020204030204" pitchFamily="34" charset="0"/>
              </a:rPr>
              <a:t>years; All organizations were asked about appetite for each kind of collaboration in the future (i.e., not just those with experience in relevant type in past three years)</a:t>
            </a:r>
            <a:endParaRPr lang="en-US" sz="1000" dirty="0">
              <a:latin typeface="Calibri" panose="020F0502020204030204" pitchFamily="34" charset="0"/>
            </a:endParaRPr>
          </a:p>
          <a:p>
            <a:r>
              <a:rPr lang="en-US" sz="1000" dirty="0" smtClean="0">
                <a:latin typeface="Calibri" panose="020F0502020204030204" pitchFamily="34" charset="0"/>
              </a:rPr>
              <a:t>Source: Survey data</a:t>
            </a:r>
          </a:p>
        </p:txBody>
      </p:sp>
      <p:sp>
        <p:nvSpPr>
          <p:cNvPr id="4" name="Rectangle 3"/>
          <p:cNvSpPr/>
          <p:nvPr/>
        </p:nvSpPr>
        <p:spPr>
          <a:xfrm>
            <a:off x="4699000" y="3517900"/>
            <a:ext cx="2857500" cy="28194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en-US" sz="20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43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3. What are the biggest barriers to more collaboration?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r>
              <a:rPr lang="en-US" sz="100" dirty="0" smtClean="0">
                <a:solidFill>
                  <a:srgbClr val="FFFFFF"/>
                </a:solidFill>
              </a:rPr>
              <a:t>23_84</a:t>
            </a:r>
          </a:p>
        </p:txBody>
      </p:sp>
      <p:sp>
        <p:nvSpPr>
          <p:cNvPr id="23" name="TextBox 22"/>
          <p:cNvSpPr txBox="1"/>
          <p:nvPr>
            <p:custDataLst>
              <p:tags r:id="rId1"/>
            </p:custDataLst>
          </p:nvPr>
        </p:nvSpPr>
        <p:spPr>
          <a:xfrm>
            <a:off x="869661" y="1359416"/>
            <a:ext cx="9018588" cy="4814138"/>
          </a:xfrm>
          <a:prstGeom prst="rect">
            <a:avLst/>
          </a:prstGeom>
          <a:noFill/>
        </p:spPr>
        <p:txBody>
          <a:bodyPr vert="horz" wrap="square" lIns="45720" rIns="45720" rtlCol="0" anchor="t">
            <a:spAutoFit/>
          </a:bodyPr>
          <a:lstStyle/>
          <a:p>
            <a:pPr marL="342900" indent="-342900">
              <a:spcBef>
                <a:spcPts val="96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</a:rPr>
              <a:t>Identifying potential partners</a:t>
            </a:r>
          </a:p>
          <a:p>
            <a:pPr marL="342900" indent="-342900">
              <a:spcBef>
                <a:spcPts val="960"/>
              </a:spcBef>
              <a:buSzPct val="100000"/>
              <a:buFont typeface="Wingdings" panose="05000000000000000000" pitchFamily="2" charset="2"/>
              <a:buChar char="§"/>
            </a:pPr>
            <a:endParaRPr lang="en-US" sz="2200" dirty="0" smtClean="0">
              <a:latin typeface="Calibri" panose="020F0502020204030204" pitchFamily="34" charset="0"/>
            </a:endParaRPr>
          </a:p>
          <a:p>
            <a:pPr marL="342900" indent="-342900">
              <a:spcBef>
                <a:spcPts val="96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Calibri" panose="020F0502020204030204" pitchFamily="34" charset="0"/>
              </a:rPr>
              <a:t>Agreeing on control</a:t>
            </a:r>
          </a:p>
          <a:p>
            <a:pPr marL="609600" lvl="1" indent="-342900" fontAlgn="base">
              <a:spcBef>
                <a:spcPts val="480"/>
              </a:spcBef>
              <a:buSzPct val="100000"/>
              <a:buFont typeface="Calibri" panose="020F0502020204030204" pitchFamily="34" charset="0"/>
              <a:buChar char="-"/>
            </a:pPr>
            <a:r>
              <a:rPr lang="en-US" sz="2000" dirty="0">
                <a:latin typeface="Calibri" panose="020F0502020204030204" pitchFamily="34" charset="0"/>
              </a:rPr>
              <a:t>Board roles</a:t>
            </a:r>
          </a:p>
          <a:p>
            <a:pPr marL="609600" lvl="1" indent="-342900" fontAlgn="base">
              <a:spcBef>
                <a:spcPts val="480"/>
              </a:spcBef>
              <a:buSzPct val="100000"/>
              <a:buFont typeface="Calibri" panose="020F0502020204030204" pitchFamily="34" charset="0"/>
              <a:buChar char="-"/>
            </a:pPr>
            <a:r>
              <a:rPr lang="en-US" sz="2000" dirty="0">
                <a:latin typeface="Calibri" panose="020F0502020204030204" pitchFamily="34" charset="0"/>
              </a:rPr>
              <a:t>Management roles</a:t>
            </a:r>
          </a:p>
          <a:p>
            <a:pPr marL="609600" lvl="1" indent="-342900" fontAlgn="base">
              <a:spcBef>
                <a:spcPts val="480"/>
              </a:spcBef>
              <a:buSzPct val="100000"/>
              <a:buFont typeface="Calibri" panose="020F0502020204030204" pitchFamily="34" charset="0"/>
              <a:buChar char="-"/>
            </a:pPr>
            <a:r>
              <a:rPr lang="en-US" sz="2000" dirty="0">
                <a:latin typeface="Calibri" panose="020F0502020204030204" pitchFamily="34" charset="0"/>
              </a:rPr>
              <a:t>Brand</a:t>
            </a:r>
          </a:p>
          <a:p>
            <a:pPr marL="342900" indent="-342900">
              <a:spcBef>
                <a:spcPts val="960"/>
              </a:spcBef>
              <a:buSzPct val="100000"/>
              <a:buFont typeface="Wingdings" panose="05000000000000000000" pitchFamily="2" charset="2"/>
              <a:buChar char="§"/>
            </a:pPr>
            <a:endParaRPr lang="en-US" sz="2200" dirty="0" smtClean="0">
              <a:latin typeface="Calibri" panose="020F0502020204030204" pitchFamily="34" charset="0"/>
            </a:endParaRPr>
          </a:p>
          <a:p>
            <a:pPr marL="342900" indent="-342900">
              <a:spcBef>
                <a:spcPts val="96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Calibri" panose="020F0502020204030204" pitchFamily="34" charset="0"/>
              </a:rPr>
              <a:t>Cultural integration</a:t>
            </a:r>
          </a:p>
          <a:p>
            <a:pPr marL="342900" indent="-342900">
              <a:spcBef>
                <a:spcPts val="960"/>
              </a:spcBef>
              <a:buSzPct val="100000"/>
              <a:buFont typeface="Wingdings" panose="05000000000000000000" pitchFamily="2" charset="2"/>
              <a:buChar char="§"/>
            </a:pPr>
            <a:endParaRPr lang="en-US" sz="2200" dirty="0" smtClean="0">
              <a:latin typeface="Calibri" panose="020F0502020204030204" pitchFamily="34" charset="0"/>
            </a:endParaRPr>
          </a:p>
          <a:p>
            <a:pPr marL="342900" indent="-342900">
              <a:spcBef>
                <a:spcPts val="96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Calibri" panose="020F0502020204030204" pitchFamily="34" charset="0"/>
              </a:rPr>
              <a:t>Cost</a:t>
            </a:r>
          </a:p>
          <a:p>
            <a:pPr marL="342900" indent="-342900">
              <a:spcBef>
                <a:spcPts val="960"/>
              </a:spcBef>
              <a:buSzPct val="100000"/>
              <a:buFont typeface="Wingdings" panose="05000000000000000000" pitchFamily="2" charset="2"/>
              <a:buChar char="§"/>
            </a:pPr>
            <a:endParaRPr lang="en-US" sz="2200" dirty="0" smtClean="0">
              <a:latin typeface="Calibri" panose="020F0502020204030204" pitchFamily="34" charset="0"/>
            </a:endParaRPr>
          </a:p>
        </p:txBody>
      </p:sp>
      <p:sp>
        <p:nvSpPr>
          <p:cNvPr id="25" name="Rectangular Callout 24"/>
          <p:cNvSpPr/>
          <p:nvPr/>
        </p:nvSpPr>
        <p:spPr>
          <a:xfrm>
            <a:off x="6004000" y="4131312"/>
            <a:ext cx="2952522" cy="1123720"/>
          </a:xfrm>
          <a:prstGeom prst="wedgeRectCallout">
            <a:avLst>
              <a:gd name="adj1" fmla="val -117749"/>
              <a:gd name="adj2" fmla="val 16141"/>
            </a:avLst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en-US" sz="1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Concerns about cultural integration are ~2x higher for mergers than other collaboration types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" y="6917829"/>
            <a:ext cx="9291626" cy="461665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r>
              <a:rPr lang="en-US" sz="1000" dirty="0" smtClean="0">
                <a:latin typeface="Calibri" panose="020F0502020204030204" pitchFamily="34" charset="0"/>
              </a:rPr>
              <a:t>Note: </a:t>
            </a:r>
            <a:r>
              <a:rPr lang="en-US" sz="1000" dirty="0">
                <a:latin typeface="Calibri" panose="020F0502020204030204" pitchFamily="34" charset="0"/>
              </a:rPr>
              <a:t>Data reflects a survey of nonprofit CEOs with n=232. Surveyed asked about CEO’s experience </a:t>
            </a:r>
            <a:r>
              <a:rPr lang="en-US" sz="1000" dirty="0" smtClean="0">
                <a:latin typeface="Calibri" panose="020F0502020204030204" pitchFamily="34" charset="0"/>
              </a:rPr>
              <a:t>with total number of </a:t>
            </a:r>
            <a:r>
              <a:rPr lang="en-US" sz="1000" dirty="0">
                <a:latin typeface="Calibri" panose="020F0502020204030204" pitchFamily="34" charset="0"/>
              </a:rPr>
              <a:t>collaboration in the last three </a:t>
            </a:r>
            <a:r>
              <a:rPr lang="en-US" sz="1000" dirty="0" smtClean="0">
                <a:latin typeface="Calibri" panose="020F0502020204030204" pitchFamily="34" charset="0"/>
              </a:rPr>
              <a:t>years; All organizations were asked about appetite for each kind of collaboration in the future (i.e., not just those with experience in relevant type in past three years)</a:t>
            </a:r>
            <a:endParaRPr lang="en-US" sz="1000" dirty="0">
              <a:latin typeface="Calibri" panose="020F0502020204030204" pitchFamily="34" charset="0"/>
            </a:endParaRPr>
          </a:p>
          <a:p>
            <a:r>
              <a:rPr lang="en-US" sz="1000" dirty="0" smtClean="0">
                <a:latin typeface="Calibri" panose="020F0502020204030204" pitchFamily="34" charset="0"/>
              </a:rPr>
              <a:t>Source: Survey data</a:t>
            </a:r>
          </a:p>
        </p:txBody>
      </p:sp>
    </p:spTree>
    <p:extLst>
      <p:ext uri="{BB962C8B-B14F-4D97-AF65-F5344CB8AC3E}">
        <p14:creationId xmlns:p14="http://schemas.microsoft.com/office/powerpoint/2010/main" val="113510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itle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What have we learned about how to use the collaboration spectrum well?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BainBulletsConfiguration" hidden="1"/>
          <p:cNvSpPr txBox="1"/>
          <p:nvPr/>
        </p:nvSpPr>
        <p:spPr>
          <a:xfrm>
            <a:off x="12704" y="12705"/>
            <a:ext cx="8892902" cy="107768"/>
          </a:xfrm>
          <a:prstGeom prst="rect">
            <a:avLst/>
          </a:prstGeom>
          <a:noFill/>
        </p:spPr>
        <p:txBody>
          <a:bodyPr vert="horz" lIns="91467" tIns="45734" rIns="91467" bIns="45734" rtlCol="0">
            <a:spAutoFit/>
          </a:bodyPr>
          <a:lstStyle/>
          <a:p>
            <a:endParaRPr lang="en-US" sz="100" dirty="0">
              <a:solidFill>
                <a:srgbClr val="FFFFFF"/>
              </a:solidFill>
            </a:endParaRPr>
          </a:p>
        </p:txBody>
      </p:sp>
      <p:sp>
        <p:nvSpPr>
          <p:cNvPr id="18" name="AutoShape 46"/>
          <p:cNvSpPr>
            <a:spLocks noChangeArrowheads="1"/>
          </p:cNvSpPr>
          <p:nvPr/>
        </p:nvSpPr>
        <p:spPr bwMode="auto">
          <a:xfrm>
            <a:off x="219232" y="2813203"/>
            <a:ext cx="2259277" cy="1596188"/>
          </a:xfrm>
          <a:prstGeom prst="chevron">
            <a:avLst>
              <a:gd name="adj" fmla="val 34198"/>
            </a:avLst>
          </a:prstGeom>
          <a:solidFill>
            <a:srgbClr val="00A9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CA" sz="2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AutoShape 47"/>
          <p:cNvSpPr>
            <a:spLocks noChangeArrowheads="1"/>
          </p:cNvSpPr>
          <p:nvPr/>
        </p:nvSpPr>
        <p:spPr bwMode="auto">
          <a:xfrm>
            <a:off x="1998117" y="2813203"/>
            <a:ext cx="2259276" cy="1596188"/>
          </a:xfrm>
          <a:prstGeom prst="chevron">
            <a:avLst>
              <a:gd name="adj" fmla="val 34198"/>
            </a:avLst>
          </a:prstGeom>
          <a:solidFill>
            <a:srgbClr val="00A9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CA" sz="2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AutoShape 46"/>
          <p:cNvSpPr>
            <a:spLocks noChangeArrowheads="1"/>
          </p:cNvSpPr>
          <p:nvPr/>
        </p:nvSpPr>
        <p:spPr bwMode="auto">
          <a:xfrm>
            <a:off x="3774261" y="2813203"/>
            <a:ext cx="2259277" cy="1596188"/>
          </a:xfrm>
          <a:prstGeom prst="chevron">
            <a:avLst>
              <a:gd name="adj" fmla="val 34198"/>
            </a:avLst>
          </a:prstGeom>
          <a:solidFill>
            <a:srgbClr val="00A9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CA" sz="2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AutoShape 47"/>
          <p:cNvSpPr>
            <a:spLocks noChangeArrowheads="1"/>
          </p:cNvSpPr>
          <p:nvPr/>
        </p:nvSpPr>
        <p:spPr bwMode="auto">
          <a:xfrm>
            <a:off x="5553146" y="2813203"/>
            <a:ext cx="2259276" cy="1596188"/>
          </a:xfrm>
          <a:prstGeom prst="chevron">
            <a:avLst>
              <a:gd name="adj" fmla="val 34198"/>
            </a:avLst>
          </a:prstGeom>
          <a:solidFill>
            <a:srgbClr val="00A9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CA" sz="2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AutoShape 47"/>
          <p:cNvSpPr>
            <a:spLocks noChangeArrowheads="1"/>
          </p:cNvSpPr>
          <p:nvPr/>
        </p:nvSpPr>
        <p:spPr bwMode="auto">
          <a:xfrm>
            <a:off x="7332557" y="2813203"/>
            <a:ext cx="2259276" cy="1596188"/>
          </a:xfrm>
          <a:prstGeom prst="chevron">
            <a:avLst>
              <a:gd name="adj" fmla="val 34198"/>
            </a:avLst>
          </a:prstGeom>
          <a:solidFill>
            <a:srgbClr val="00A9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CA" sz="2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gray">
          <a:xfrm>
            <a:off x="716839" y="3039115"/>
            <a:ext cx="1475492" cy="120251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46800" tIns="46800" rIns="46800" bIns="46800">
            <a:spAutoFit/>
          </a:bodyPr>
          <a:lstStyle/>
          <a:p>
            <a:pPr algn="ctr"/>
            <a:r>
              <a:rPr lang="en-US" sz="1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1. Develop a clear rationale for collaboration</a:t>
            </a:r>
            <a:endParaRPr lang="en-US" sz="18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gray">
          <a:xfrm>
            <a:off x="2476623" y="2900616"/>
            <a:ext cx="1503186" cy="147950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46800" tIns="46800" rIns="46800" bIns="46800">
            <a:spAutoFit/>
          </a:bodyPr>
          <a:lstStyle/>
          <a:p>
            <a:pPr algn="ctr"/>
            <a:r>
              <a:rPr lang="en-US" sz="1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2. Proactively source and screen potential partners</a:t>
            </a:r>
            <a:endParaRPr lang="en-US" sz="18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gray">
          <a:xfrm>
            <a:off x="4455594" y="3039115"/>
            <a:ext cx="1286006" cy="120251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46800" tIns="46800" rIns="46800" bIns="46800">
            <a:spAutoFit/>
          </a:bodyPr>
          <a:lstStyle/>
          <a:p>
            <a:pPr algn="ctr"/>
            <a:r>
              <a:rPr lang="en-US" sz="1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3. Conduct thorough due diligence</a:t>
            </a:r>
            <a:endParaRPr lang="en-US" sz="18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Rectangle 16"/>
          <p:cNvSpPr>
            <a:spLocks noChangeArrowheads="1"/>
          </p:cNvSpPr>
          <p:nvPr/>
        </p:nvSpPr>
        <p:spPr bwMode="gray">
          <a:xfrm>
            <a:off x="6114258" y="3039115"/>
            <a:ext cx="1323580" cy="120251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46800" tIns="46800" rIns="46800" bIns="46800">
            <a:spAutoFit/>
          </a:bodyPr>
          <a:lstStyle/>
          <a:p>
            <a:pPr algn="ctr"/>
            <a:r>
              <a:rPr lang="en-US" sz="1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4. Negotiate and structure the collaboration</a:t>
            </a:r>
            <a:endParaRPr lang="en-US" sz="18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gray">
          <a:xfrm>
            <a:off x="7902513" y="3316114"/>
            <a:ext cx="1456797" cy="6485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46800" tIns="46800" rIns="46800" bIns="46800">
            <a:spAutoFit/>
          </a:bodyPr>
          <a:lstStyle/>
          <a:p>
            <a:pPr algn="ctr"/>
            <a:r>
              <a:rPr lang="en-US" sz="1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5. Implement and integrate</a:t>
            </a:r>
            <a:endParaRPr lang="en-US" sz="18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405350"/>
            <a:ext cx="1645194" cy="369332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1800" i="1" dirty="0" smtClean="0"/>
              <a:t>Explore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04088" y="2405350"/>
            <a:ext cx="1645194" cy="369332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1800" i="1" dirty="0" smtClean="0"/>
              <a:t>Execute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536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Introductions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r>
              <a:rPr lang="en-US" sz="100" dirty="0" smtClean="0">
                <a:solidFill>
                  <a:srgbClr val="FFFFFF"/>
                </a:solidFill>
              </a:rPr>
              <a:t>9_84</a:t>
            </a:r>
          </a:p>
        </p:txBody>
      </p:sp>
      <p:pic>
        <p:nvPicPr>
          <p:cNvPr id="13" name="Picture 28" descr="Microsoft Windows SharePoint Services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1503" y="6006457"/>
            <a:ext cx="1522533" cy="1024581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>
            <p:custDataLst>
              <p:tags r:id="rId1"/>
            </p:custDataLst>
          </p:nvPr>
        </p:nvGrpSpPr>
        <p:grpSpPr>
          <a:xfrm>
            <a:off x="1180571" y="5871843"/>
            <a:ext cx="1697660" cy="1159195"/>
            <a:chOff x="7154741" y="1566961"/>
            <a:chExt cx="2162175" cy="147637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4741" y="1566961"/>
              <a:ext cx="2162175" cy="147637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491604" y="2796943"/>
              <a:ext cx="1674564" cy="88135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45720" rtlCol="0" anchor="ctr"/>
            <a:lstStyle/>
            <a:p>
              <a:pPr algn="ctr"/>
              <a:r>
                <a:rPr lang="en-US" sz="1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Perpetua Titling MT" panose="02020502060505020804" pitchFamily="18" charset="0"/>
                </a:rPr>
                <a:t>Community Catalyst Fund</a:t>
              </a:r>
            </a:p>
          </p:txBody>
        </p:sp>
      </p:grpSp>
      <p:pic>
        <p:nvPicPr>
          <p:cNvPr id="18" name="Picture 13" descr="ReadyBy21 StampOrange CMY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92" b="20076"/>
          <a:stretch>
            <a:fillRect/>
          </a:stretch>
        </p:blipFill>
        <p:spPr bwMode="auto">
          <a:xfrm>
            <a:off x="5543355" y="4763138"/>
            <a:ext cx="1041596" cy="104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43" y="4474967"/>
            <a:ext cx="2007916" cy="1128193"/>
          </a:xfrm>
          <a:prstGeom prst="rect">
            <a:avLst/>
          </a:prstGeom>
        </p:spPr>
      </p:pic>
      <p:pic>
        <p:nvPicPr>
          <p:cNvPr id="8196" name="Picture 4" descr="http://www.youthvillages.org/portals/_default/skins/youthvillages2013/img/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522" y="6162151"/>
            <a:ext cx="2459281" cy="71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2" descr="data:image/jpeg;base64,/9j/4AAQSkZJRgABAQAAAQABAAD/2wCEAAkGBxMSEhASEhAVFRQVFxkYFxgXFBYVGBwcGBcYGRgWGiIkHDQgHRwlIBwUITEiJykuLi4uGCAzODMsNygtLisBCgoKDg0OGxAQGzckHyYsLzcyNzc0LDQvLDQyNDcxNS01MC0rNzQ4Ky03LSwuNyw3LS83MjU3NDQsLC0sLDcwLP/AABEIAOEA4QMBIgACEQEDEQH/xAAcAAEAAgIDAQAAAAAAAAAAAAAABgcBBQMECAL/xABVEAACAQMCAwQGAgsJDgYDAAABAgMABBEFEgYhMQcTQWEUIjJRcYEjkQgWQlJVYnKTodHSFRckNlNkgpKxMzQ1VHN1g5SisrO0wcJDdKPT8PElVmP/xAAYAQEAAwEAAAAAAAAAAAAAAAAAAgMEAf/EACkRAQACAQMCBQQDAQAAAAAAAAABAgMREjEh8EFhscHRUYGRoXHh8SL/2gAMAwEAAhEDEQA/ALxpSlApSlApSlApSlApSlApSlApSlApSlApSlApSlApSlApSlApSlApSlApSlArGaGsUGc0zWKUGc0zWKUGc0zWKUGc0zWKUGc0zWKUGc10tW1aG2TvJ5Ai5wOpJJ6KoHMnyFdsnHM8qhvFmpww3NldM6SRw94rqrqzoZAoWULnJxjBxzGanjrunRXlvsrqkWj69Bdb+5kyU9pSrI656ZVgDjzrZZqDabrdvdaiLiJ1SOOFo2d2WNpGZlIUKTuKrgnJHU1N0cEZBBHvBzXclNsuYr7o5fWaZrFKrWs5pmsUoM5pmsUoM5pmsUoM5pmsUoM5rNfNZFBmlKUGDWKyaxQKUpQKUpQKUpQKUrralqEdvG8sz7UXqeZ6nAAA5kk4GKRGrkzERrLs1XOpcXyz3Dww9/FCm4F4IRPLJhynLwjUkNg8+nnyks3FcLWt3PEx3QISyOrI6sVOwEEZ5nGDWo7NbDu2uieqCGH+kse+X/bkatGOsVibWhmy2m9q1pPSWvj0+N+b6ZqNyfvrmUD/AGTIB+ipBw3ptjcRd6unwx4Z0KtFGzAoxUgnFSio3wOcLfL95e3A+tg3/WuTkm1Zn5djFFbRHOvlDl1nSLGGGaZ7GBhGjOQIYwTtBOByqLGwhwJE0e9h3AEPbSgHBGQcCTH6KlHH0m3Trzzjx/WIX/rW8t02oi+5QPqFK3mtdfl22OLW08vpCtTxVPZumfTJoTu3JdwiKRdq7srJj1jgMcH3eeasuCUOqupyrAEHyIyDUa7Q4QbaORvZiniZvyWbu3Hww5rh4c1xLewj9IY7oJGtSFBZmeNiqKoHMkrtNdvEXrFqx1Rpacd5raemmqXUroaPq8VyheIn1WKsrKUZWHVWB5g9K79UTEx0lpiYmNYKUpXHSlKUClKUCsisVkUGaUpQYNYrJrFApSlApSlAr4nmVFZ3YKqgliTgADmSfKvuofxLcrczPbM2LW2UTXjD7rHrJB88bj8B0NTpXdKGS+2NXBN2lQd4UjiZ1GMOXji3ZGeSuQcV861ry3cBj9FvUOVZZI4VmCsjBlb1XIIyOlbDhTSVlikubiFGe6YSbGRWCRgYhjAIxyTH112Z+C7FjkWqoffGWiP+yRV2uKs8cM8VzWr1nn7I5onDV1dvJcX0jJHKUJiCKjyLEcx7xz2L47ep8sCt3wo/cz3tpJylMr3Cn+USU+0PySNp+VNGvJLSYWNy5ZWybWZjkuPGFz/KL4HxHyri4unQyRvBIpvrXMgiz6zxkZkiPvyvMDry86WmbTtnieHK1rSu6OY51578Y/tLahtjqItBrcpXd3VwZNucZ3xRkDPhk+NSnTb5J4o5ozlJFDA/HwPmOh8xUC4lOF4hX3i1I/pqq/2ioYq6zNZ8vWFma2kRaPP0l3Nd1c3emTbo+7f0hIHUNuG5Z4wcHHMYqdVW7D6OaP77WFX62R6sd3ABJIAAySegA6k0yxERER9Z9jDMzMzPOke6OceTZt/RVXdLdERRr58izn8VRzJ+FajiThK4GJ7OYmRXWZo2C4aVV294mehIzlTyOevSubRdShluvTJ5VQzZiskY4PdhsGTHgZG6Z+HOtpxJqsm9bO1P8JlGS3UQx/dSt5+Cj3/pnXdSYrH378kLRTJE2n7ac+X5aPQdb9GWVntb6WWZ+8ldrYRLuwAFGWAAAGK5ZO0mJXVWt3AJAJ7yFmGTjO1WJNbW24Is12mSIzOAMvM7yE+8kE45/CvvXOGo3tnS2ijhlUiSJkRUxIh3J0HvGPnTdim3WDZmrXpPffm2+nX8c8aywuHRuhGfgRz5g+Rrs1AtD1MQvDdKNttettmToIboeqT5KxBB88H3VPapyU2yvxZN8FKUqCwpSlArIrFZFBmlKUGDWKyaxQKUpQK0nFGoyxCCODaJriURqzDKpyLM5HiQAcD31u61+t6Ql1GEcspVg6Ohw6OvR1Pv6/XUqTET1RvEzWdEZ1XV7nTCrXFwLqKQOAe6WN1kVdyj1eRVjy8s/X9ScMzHTu5UqZ5nE1xvJUOS2948jp0VfgK6eq6CzX2nRz3Uly25pDuVEVY4gDjaoxlm2AnxxVgVde22I05ZqUm82i3HEe6NW/FqRlY7yF7N+g3+tCfyZB6v14qRxuGAKkEHmCDkHzFYnhV1KuoZT1VgGB+INQSRbOGZ47LURaSqxDRsS1uWzzXDernw9U8qhFYvx09O/wArZtbHzOv6n49Eu1zSY7qJopMjxVhyZGHsup8CKrDX4pVlMrnZeW+0yso5Oi+rFeIPEdEdfcenLlN14kntwPTrYhP8Yt8yw4++Ye2g+uuTWLGHUIkltpozLHkxSAhhzGGjcfeMORU/V4VZjtOOevCrNWuWP+ef20fAutBZTDjZHcFmRPCKcDM0I/Fb+6J4YOOua4+M4nFxdxCN2N2lqI9qMwJjm9cEgYGF5862nC/BSQ93LOoM6MSoR3KKBkRg59oqCQCRyzjwqYUvkrW+tSmK1se2/RXbROb30fu33fuiLrOxtvdiH292NvXl161su0DVlCi13FVdd9wy9VhBxsH48jYQfE1MqjnE3CkdzvlX1bjZtRizBNwzsZgOWRk4OOWfKo1yVm0TbwSvitFJivir2ykaScXLxbnDiO2gXo0iD1Il90UIwWPIFqs3hvRfRkdnbvLiU75pPFm9w9yL0ArV8MaAtkpnuniV1XYuGxHFGPuVLY5k5ZmPUn6+ZuKjMSthbvcHoZT9FAPf6xGWx7lFTy2m86V4V4aRjjW/P7SbNR+94thVzFAGupvvIBvx+W3sqPnyqPX8sDMF1PVFck87eAssK+T7cuR5sRU5sbKKFAkMaIngEAA+PLr8aqmsV56+i+L2v0jp6ozpfDsskV+l0iRpdtvESN3hjYj1mJxgtuCNy5ZFa/R9Zu7opZJKIJYEIuZSgkbcj92AgPL1gAxb8b659UE1LRT+6xaOd7d54N6Om0jdGQsiMpGGBXY3xFTpeLa6/ZXkxzTTb/Et1oF7Os89ncusrxokiShQhZHJGHUcgwI8OtSGtVoeiC3MrtK800pBklfGTt5KoA5Ko58hW1qq8xM9F+OJivUpSlQTKyKxWRQZpSlBg1ismsUClKUClKUEL1XUO6vNRuf8Vs0VR4bpGZx9ZCCuTSuFJo4Ymjv7iKYopcEiaIuRlvUYe8noRXS1nR7iS7uYxATDdS2rtJldgjgA3qeed2QMDHOp6TWi99sRp30/1lpTdad0fX1+NEa9J1OH24IbpffE5hkx7yreqT5A1GdS9Dd3JeewlkYs0dzDugdiebFWBTJ94Iqygc9KxLGrAqyhgeoIBFQrl08O/RO+HWNNfz3qrCCxltxvjEiR/wAtp8nfwHPi8DE/E7Tit/wVpu6Vr0TwuroY/oYjDvIYEvKueUg6dPGtjc8G2hYvEjW7/f27tCfqHq/orZaLpKWsZjQs2WZ2ZzuZmY5ZmOOpqd8sTXpyrx4JraNeO+/d36VhWB6HNZrO1lKUoI1xtpPfLDN3kSrbl3YToXhIK4LMAeZXqPjUUaGa6XkZ7iMD25j6DZAeBCL67gVY2o2cdxFJDJzR1KsAefP+w1pYeCrbIM5muWHQzytIB5BeS/orRjyxFdJZcuGbW1jx57/pEYLayX1JLg3J6m2sYiIj5Ns5yfFmqWDUdQm5QWUduvg1y+TjyROYPxNSG1tUjULHGqKPBVCj6hXLUbZdfBKmGa+On8fMoy3DE0399ajO/wCJDi3j+Bx6zD4mtFZXTbNJeQ5ltrt7OQ/lK0fP4gRn51YdQPVdIuBdOkcDNFLdW9ysgKhEKYE27nnJwCOXPNSx33dJ771Ry49uk1+fP2TylKVnailKUCsisVkUGaUpQYNYrJrFApSlApSlBX/av2iDS41ihCvdSjKg81jXmO8YeOTkAeOD7sHzhrWv3N2xe5uJJTnPrMSo/JX2V+AAre9rV60urX5Yn1ZO7HPoI1CgD3dCfiTUy+x+4cgmN5dzRLIYdqxqwDAEhmZsHlnkoB8MmgqvS9XntmD288kTZzlHZenvweY8jXojsf7Rn1ENbXI/hMa7t4XCyL0JOOSuOXLoeoHI1WetdoWnXcsc0+goXT726MYbpjftiG7GOWak/DvbRErwW0GkRwo7qgEcwVRuYDdgQjPXPnQWR2icaR6Vbd6w3yuSsMecbmxzJ/FXkSfMDxrzJxHxhe3zM1zcuwP/AIYJWMDwAUcvn195NTP7Ia9Z9SSIk7YoEAHhlyzMfifVH9EVquxzhaHUL8pcDdFFGZWTJG4hlVVOOeMtk493nQQyyvZIWDxSvG4+6R2RvrBzV39knavJNKllfuGZzthmOAS3hG/gSegbrnAOc5ru9r/Z5ZJp8t1bW6QSwbW+jG1WUsFZWHTPPIPXl515+hlZGV1JDKQVI6gg5BFB7F4u4kh061kuZuYXkqj2nc+yg8zz+ABPhXmDizj++1B2Ms7JGc7YY2KRge4ge0fNs+PTpU6+yB1ZpU0lc4V4jOR4FnCAfV639Y1AeznQEv8AUba2kJEbFmfBwSqIzlR8cY+dBHredo2DI7Iw6MpKkfAjnVtdmPa5NFJHbahKZIGIVZnPrxnoC7fdJ7yeYznOBip5xz2Zae1hcGC1SGWGJnjdMqcopba5+6Bxgk5PPNeZaD0X9kNdyRWdoY5HQmfBKMVOO7flyNUKNduv8bn/AD0n66tLtMvmn4f0SRzliygk9SVidcnzOM1XXAlskuo2EciB0eeNWVhkEFgCCPEUH3pvHGowMGjv7gY8GkaRf6rZX9FXr2Vdp41I+jXKql0ASCvJJQOpUeDgcyviMkeIEW7ceA7S2to7y1iELCQI6LkIwYNhgOgIIHTHImqm4Wv2t7y0mQkGOZG5eI3DI+BGR86D2bSlKBSlKBWRWKyKDNKUoMGsVk1igUpSgUpSg8w9uWgtbanLLj6O6AkQ+GQAJF+Ibn8HFdTsv48/cqSYSRtJBOoEgUgOCudrrnkfaYEcs5HPlXpLinhq31CBre5Tcp5qw5OjeDofA/oPQ5FUhrXYPeIx9GuIZY/DeWif4EYKn45+VBAuK7nT3aMadBPGgB3mdwzMTjAABIAGDzzzz4Y57Hsp0F7zUrVVUlInWaQ+AWMhuf5RCr/SqUaX2E3zsO/nghTxILSt8hgA/wBYVdfBvCFtpkPdW6nLYMkjc3cjoWPuHPAHIZPiSSFQ/ZGaC6z298ozG6CJz7nUsy5/KUnH5BquODOKJtNukuYQCQCro3R0bGVPiOgIPgQOvQ+udW0yK6hkgnjEkUgwynofEH3gg4II5ggEVSHEnYNMHZrG5RoychJsq6+W4AhvqWg0HH/a3NqVv6KtutvExBk+kMjPtIKrnaAFyAemeQ59cwnhzRpL25gtoh68rBc4zgdWc+SjJPwqf2PYZqLMBJJbxr4nezn5ALzPzFXDwB2e22lKTHmSdxh5mGCR12oPuFzzxkk8sk4GAhX2QfDbG1tLmJSVtsxOB4I20Ix8gVx/TFUloGsS2dxDcwECSJty5GQeRBU+RBIPka9m3ECyI8cih0cFWVgCpBGCpHQgjwqleLOwjc7SafOqqf8AwZi2F/JcZJHuDDPmaDQ8WdtU95ayW0dosHeqUkfvDISpGGVRtG3I5ZOeRPxqsLO1eV0ijUs7sFVR1JY4AHzqx7fsO1NmwzW6D3mVj/YmatXs97LbfTCJmbv7rBAkK7VTPURrk4OOW4nPXGMkUEO7aNK9E0bSrbIJhdUJHQsIW3EfE5NVBw5qnol1bXOzf3Miybd23dtIOM4OPjivTHatwbLqtvBDDJHGY5d5Mm7GNjLgYB586rIdgd5/jdt/6v7FBHO0TtLn1VY4jEsMCNv2Bi5LYIDM2BnAJwAB1PXljo9mHDj32oWyKp7uN1llbHIIhBIPmxAUebeRqwtO7AG3A3F+NviIoiSfIMxwPjg1bfC3DFtp8Pc2se1erMebufvnPif0DwAoNxSlKBSlKBWRWKyKDNKUoNbxFrEdnbT3Ux9SJSxxjJPRVHmxIA8zXmHintN1C9dj6Q8EefVihcxgDwDEc3PmfkB0q9+2uzeXSLsRgkrsdgPvUdWY/IZb5V5WBoNzZcXX8LBo764Uj/8As5HzBOD8xXoGw1i+fh2e7uZMXDW8siOg7tguD3bnBxuIG7IxyYcqrOPtPtrmJYNS0iCRMbe8gxE6jHIoMcj06Mo/sq3uJdSguNCu5bVgYGtJAmBjAVSu0jwIxjHlQedvt91P8JXP51v116Pmv5RoJn7xu+/c7vO8yd+/0bdvz13Z55ryZU5btVvzZmx+h7nuPR/7md2zZ3fXd1x40Gq+33U/wlc/nW/XV08V61cR8NWtylxIs5jtiZQ5Dktt3Enqc+Necqv7jP8Aipaf5K1/7aCpft91P8JXP51v10+33U/wlc/nm/XWgtpAroxUMFYEqehwc4PkatC17TbWSRE+1+xG9gudiH2iB/JUE47ZNauLfS7CWC4kikaSMMyOVYgwOSCR15gGqW+33U/wlc/nW/XVyfZGIBp1qAAALlQAOQAEMuAKofh+WJLq1ecAwrNGZQV3AoHUuCPEbc8vGg3dn2k6rGcrqEx8nIkH1MCKvPsl7QzqiSxTqq3MIBO3kroTjeBnIIOAR05gjrgUr2palps9xG2mQiNAmJCsfdIzZ5bV8MDqcDNb37HdG/dOUjoLaTd83ix+nH1UETfjzU8n/wDJXPX+Vb9deh+xzUZbjS4JZ5XlkZ5cs7FmOJGA5nyryrJ1PxNTXhjtRvrC3S2g7nu0LEb4yx9Zix57veaDh1vjnUkuLlV1C5CrLIABK2AA5AA51a/B2uXMnDl9cyXEjTqtwVkLkuNq+rg9RivPt3cGR3kbG52LHHTLEk4+ury4E/irqH5F1/uUFV/b7qf4Sufzrfrp9vup/hK5/Ot+uo3Vk2XabbJHGh0GycoqqWKplioA3H6PqetBP9V1y5XhaK6FxILgrGTKHO/ncBTz69OVU39vup/hK5/Ot+urv7TZFbhsukSRK8ds4jQAIu+SNiq4A5ZJ8K85WbgSRlugZSfHkCM0Eit+0TVEO4ajOT+M+8fU2RV0dkPaW+os9rdBRcKu9XUbRIowGyOgYZB5ciCeQxzrntm4h028a2OnqpdQ/eyLEYgQduxSCoLEYY5xyz51w9g9lJJq0Mig7YUlaQ88YaNkAP8ASZfqoNh2t8XX1vq15FBezxxr3W1EkZVGYIycDzJJ+dRBO0DVAcjUbj5yE/21tO23/DV9/of+XircdiHCFnqPp4u4TJ3Yi2ESSIV397u9lhn2V656UHBw320ajA6+kMt1Fn1ldVR8fisoHP8AKBr0Jwxr8F/bx3Nu2UfwPJlYe0jDwYfqIyCDXlvtK4XXTb6S3Ri0ZVXjLe1tbwbljIIYeeAanX2NuqOLm8tcnY8XfY8AyOqEj4hx/VFBf9KUoNDxzxCun2VxdMAxRcIp6M7HaqnyycnyBqj5Lrhq+VpJVm06c82WMM8e7H3ICsu35J8KtvtQ4KfVbeOJLnuTGxcKV3I7YwN3iMAtgj748jyxRuodjurRthbZZR99HNHj6mIb9FBBJgAzBSSoJwSMEjPI4zy+Gaubs5V/ta1ktnae+25/yKbseWf0g1peHOxLUJnX0rZbR59Yl1kkI/FCkjPxIq7NS4WVNKn0+zQKDA8cYY4yzA+sx95JJJ86DyJVwydkEA0s3/pUu8WfpGzam3Pc95t9+M8q1P7x+qfzf86f2avGTRJTo5sfV742PcdfV39x3fXHTPjig8h1f3Gf8VLT/JWv/bUM/eP1T+b/AJ0/s1anEXB1zPoVvpybO/RIFOWwmY8buePL3UHmW2Cl0DkhNw3EdQueZHnjNWfBYcLo6uNQvsqwYepyyDn+QrrfvH6p/N/zp/Zp+8fqn83/ADp/ZoJz9kJcLJpdlIhyr3CMpxjk0MpHw5GqF0yxaeaGBCA8siRruOBl2CjPlkivSPaNwXc32mWNpD3fewtEX3PhfUhZDg458yKgPDfY5qUF3aTv3GyKeKRsSknakiscer1wDQcFv2D6gWAee1VfEh5GPyHdjP1ird7POA4dJidUcyyyYMkhAXO3oqj7lRknqTk9egEupQeIJOp+Jq2+z3skg1GxiunupUZ2cFVVSPVcr4/Ctc3YhqhJP8H/ADp/Zq6+zHQJrDT4bafb3iNITtbcPWcsOePcaDyjqdsIppowchJHQE9TtYjP6Ku/gT+KuofkXX+5Ud1XsX1OSeeRe42vI7DMpzhmJGfV86sXhjgu5t9Du9Pk7vv5VmC4fKfSLhcnHL6qDzJVlWWmcMmOMy396JCi7wF5BsDcB9B0zms/vH6p/N/zp/Zp+8fqn83/ADp/ZoLC7Q7yCXhovauzwBYEjZgVYiKZI8kEDnlT4CvO1vFvdEzjcwGficV6Rm4Hujw6mmfR+kg8/X9T++TL1x97jw61Xdp2Kamrox9HwrAn6U+BB+9oK51bTpLaaaCVcSROyMPNTjI8j1B8QRXo7sL1K0lsNsEMcM8ZC3AX2mOPUlJPMhhn4HcByrW9rfZdLf3Ed1Z92HZdswdtgJX2HHI5OPVPkq1peA+znWNNu47hO4KezKgmPrxn2l9nqORHmBQQvtt/w1ff6H/l4q5+yjj2LSfTDLDJKZhHsCFQPU7zO4k8vaHQHxqY9pHZZf32o3N1B3Pdyd3t3SFW9WJEORt96mo0vYdqh8bYfGVv2KCH8acTSaldyXUihd2AqA5Cqowq58fEk+JJ6dKtT7G/QXDXV8ykKV7iM/fZZXkI8htjGffn3U4b7BSHVr66UqDkxwbvW8i7AYHvwufMVdWn2UcEaQwoqRoNqqowABQdmlKUGDWKyaxQKUpQKq+KW81q8vkS9ls7K0lMIEB2yyupIYluoHLPuwV5ZyatCqtu7a70S8u7uGBrrT7pzLMkfOWFycs4HivM+WMA4wCQ3vDnD+o2V0qenNd2Lq270hiZo2Hs7W5lsn4DGehAzqOMbq+l1q3sLXUGtUe070kRJKNweUE4OOoVR18KmnDPFFrqEfeWswcD2l9l18mU8x48+hxyzVd8b60LPiK1nME02LHGyFN785JxnGegoN39pur/AP7G/wDqUf7dY7UNRu7HTLXurthcd7DE8wRQXyjhmKnIGSAcV8/vrp+CNT/1YftV0u2e+Euk2c5Vow9xbybXGHUMjthh4MPEeVB35uF9biBeHXRM45iOW0jVG/FJBJGfeBWm1LjO8u9GlvLdjb3dnLtuUUAg7cB8BgfVwwb3jawyepkmodrOlRIWF33rfcpHG7Mx8FGVABPmQK6PZRoEnod9JeQ7P3QmkkMTZyI5BjDAjIzl+Xux76Cb6Fqa3Vvb3CezNGrjy3DJX4g5HyrrcXa0LKyuro4+ijJUHkC55IvzYqPnUP7Gp2hS+0uU/SWM7BeWMxyEsrfM72+DivntSJvLrTNIU8ppO/uME8oo88j5NiTHmq0HXvNUv7fht7uW5f0tljlDkLlVkmjCqBtx7BGeXVjU80rUAtjBcTyAAW6SSO3If3MMzH9JqOds6gaLfADAAhAH+niqOdpNw50fSLRG2m8a1iY/i92px/W2fVQdyy1rU9aZ2sZBYWCsVWdow802Mg7AeQXzGMEY3E5A2B7O7gesmvaiJPe0m9M+aeI8s1OLCzSCKOGNQqRqEUDwCjArnoIrwiNTillt78xzxqoaK5QBC3rYKOo5BgMHp8zzxDdCTVNRudV7vWXt0t7uWJE9Hjl9UO23nkYwAB41blUlwhxithd62hsrufffzNm3iEgGHcYbmMGgmmn8J6oksTya+8iK6s8foka71DAsmd/LIyM+Ga4eOdZupb610myl7h5YzNNPgMyRgsMJ5nafPmvMczX3p3aYsssUX7l6ineOqbntwEXcwXcx3clGck+6vnj/AIdu/SrbVdPCvcW6GOSFjgSxZY7R4bvWfl45BHNQCHXl4L1G0KTWOrTzuGXfDeSF4nUn1uf3GBk8hn3HPWxR51E+Eu0G1vm7k7re6HJreYbJAQOYXPtePnjmQKltApSlArIrFZFBmlKUGDWKyaxQKUpQKVhlyCOfPlyJH/1VYaamq6MZbdLNtRsy7PC6yBZk3sWZXBBLHJJzjqSc88APjtI0qPT7nT9UtAIZXukhmVPVWVJMltw6E+qfjnPUA13NS/jTZ/5vb/iT1xDTdQ1e6tJb21FnZWriVYWcSSyyL7JbHRR5gdSOecj64z0zUk1iDULGyW4VLXujumjjG4vKSObg8gynpjnQWVVcdu4/gEH/AJuH+ySvr7YeIfwHD/rcX/uVz9oujXl/p1miW49I72CWWMSIAmFbvAGLYIUnHInNBruNdLbSrtNZtId0Rwl7CoGNnLE6DoGGBkjxwehY1Y+nX0c8Uc0Th45FDKw6EH/508K5poldWVlDKwIYEZBBGCCPEEVA+C9Bu9Mu57RI2l0yQmSFzImYGOSYyC28qcY5A9Qepag63Ea+ga5Y3o5RXym1nPh3gx3THzOIx8ENOzgem32p6s3NGf0a2Ph3UWNzDybCH47q3vafw8b7TrmFV3SqO9iwOe+PmAPNhuX+lWz4R0QWVna2q4+ijAYjoXPN2+bFj86CP9tP+Br7/Rf8eKo72kWj/uNpV1Gu5rM2sxH4vdqCf62z5ZqYdp+kTXemXdvbx75X7vau5VztmjY82IA5Anma22k6f/A4LeeMH6BI5EbDA/RhXU+BHUUHZ0rUY7mGKeJt0cqB1PkRnn7iOhHgRXaqsYeGNT0h3OllLqzZi3okr7Xjz17tycY68yfiGPOu2eN9Vb1U4dmEn41woQee7YAfrFBYdVz2Sf3xr/8AnCX/AHnre8HW+pl5p9SkiXeqiO3hyVjAJJLHxY8h1PTr4VDNItNasLnUzb6Wk0dzdSzKzXESeqXbacb88wQefOgtylQPTtd11pYlm0eKOJnUSOLmNiqFhuYAPkkDJxXHxJpeoWl++o6enpSTIqXFs8m0+pna0RPIDmeXgWbkd3IO72n8LQXdpPMVCXNvG0sUy+q6mNS4UsOe04+WcjnWz7P9Ue606ynlOZHiG8+9lJUt88Z+dQ/WtR1fVIms4tMaxjl9SaeeRWIQ+2qrgE5HLIzyJ6dRYeh6WlrbwW0edkKKgJ6naMbj5nmfnQd2lKUCsisVkUGaUpQKUpQKUpQKUpQKUpQKUpQKUpQKUpQKUpQKUpQKUpQKUpQKUpQKUpQKUpQKUpQKUpQKUpQKUpQKUpQKUpQKUpQKUpQKUpQKUpQKUpQKUpQKUpQKUpQKUpQKUpQKUpQKUpQKUpQKUpQKUpQKUpQKUpQKUpQKUpQKUpQKUpQKUpQKUpQKUpQKUpQf/9k="/>
          <p:cNvSpPr>
            <a:spLocks noChangeAspect="1" noChangeArrowheads="1"/>
          </p:cNvSpPr>
          <p:nvPr/>
        </p:nvSpPr>
        <p:spPr bwMode="auto">
          <a:xfrm>
            <a:off x="11271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4" descr="data:image/jpeg;base64,/9j/4AAQSkZJRgABAQAAAQABAAD/2wCEAAkGBxMSEhASEhAVFRQVFxkYFxgXFBYVGBwcGBcYGRgWGiIkHDQgHRwlIBwUITEiJykuLi4uGCAzODMsNygtLisBCgoKDg0OGxAQGzckHyYsLzcyNzc0LDQvLDQyNDcxNS01MC0rNzQ4Ky03LSwuNyw3LS83MjU3NDQsLC0sLDcwLP/AABEIAOEA4QMBIgACEQEDEQH/xAAcAAEAAgIDAQAAAAAAAAAAAAAABgcBBQMECAL/xABVEAACAQMCAwQGAgsJDgYDAAABAgMABBEFEgYhMQcTQWEUIjJRcYEjkQgWQlJVYnKTodHSFRckNlNkgpKxMzQ1VHN1g5SisrO0wcJDdKPT8PElVmP/xAAYAQEAAwEAAAAAAAAAAAAAAAAAAgMEAf/EACkRAQACAQMCBQQDAQAAAAAAAAABAgMREjEh8EFhscHRUYGRoXHh8SL/2gAMAwEAAhEDEQA/ALxpSlApSlApSlApSlApSlApSlApSlApSlApSlApSlApSlApSlApSlApSlApSlArGaGsUGc0zWKUGc0zWKUGc0zWKUGc0zWKUGc0zWKUGc10tW1aG2TvJ5Ai5wOpJJ6KoHMnyFdsnHM8qhvFmpww3NldM6SRw94rqrqzoZAoWULnJxjBxzGanjrunRXlvsrqkWj69Bdb+5kyU9pSrI656ZVgDjzrZZqDabrdvdaiLiJ1SOOFo2d2WNpGZlIUKTuKrgnJHU1N0cEZBBHvBzXclNsuYr7o5fWaZrFKrWs5pmsUoM5pmsUoM5pmsUoM5pmsUoM5rNfNZFBmlKUGDWKyaxQKUpQKUpQKUpQKUrralqEdvG8sz7UXqeZ6nAAA5kk4GKRGrkzERrLs1XOpcXyz3Dww9/FCm4F4IRPLJhynLwjUkNg8+nnyks3FcLWt3PEx3QISyOrI6sVOwEEZ5nGDWo7NbDu2uieqCGH+kse+X/bkatGOsVibWhmy2m9q1pPSWvj0+N+b6ZqNyfvrmUD/AGTIB+ipBw3ptjcRd6unwx4Z0KtFGzAoxUgnFSio3wOcLfL95e3A+tg3/WuTkm1Zn5djFFbRHOvlDl1nSLGGGaZ7GBhGjOQIYwTtBOByqLGwhwJE0e9h3AEPbSgHBGQcCTH6KlHH0m3Trzzjx/WIX/rW8t02oi+5QPqFK3mtdfl22OLW08vpCtTxVPZumfTJoTu3JdwiKRdq7srJj1jgMcH3eeasuCUOqupyrAEHyIyDUa7Q4QbaORvZiniZvyWbu3Hww5rh4c1xLewj9IY7oJGtSFBZmeNiqKoHMkrtNdvEXrFqx1Rpacd5raemmqXUroaPq8VyheIn1WKsrKUZWHVWB5g9K79UTEx0lpiYmNYKUpXHSlKUClKUCsisVkUGaUpQYNYrJrFApSlApSlAr4nmVFZ3YKqgliTgADmSfKvuofxLcrczPbM2LW2UTXjD7rHrJB88bj8B0NTpXdKGS+2NXBN2lQd4UjiZ1GMOXji3ZGeSuQcV861ry3cBj9FvUOVZZI4VmCsjBlb1XIIyOlbDhTSVlikubiFGe6YSbGRWCRgYhjAIxyTH112Z+C7FjkWqoffGWiP+yRV2uKs8cM8VzWr1nn7I5onDV1dvJcX0jJHKUJiCKjyLEcx7xz2L47ep8sCt3wo/cz3tpJylMr3Cn+USU+0PySNp+VNGvJLSYWNy5ZWybWZjkuPGFz/KL4HxHyri4unQyRvBIpvrXMgiz6zxkZkiPvyvMDry86WmbTtnieHK1rSu6OY51578Y/tLahtjqItBrcpXd3VwZNucZ3xRkDPhk+NSnTb5J4o5ozlJFDA/HwPmOh8xUC4lOF4hX3i1I/pqq/2ioYq6zNZ8vWFma2kRaPP0l3Nd1c3emTbo+7f0hIHUNuG5Z4wcHHMYqdVW7D6OaP77WFX62R6sd3ABJIAAySegA6k0yxERER9Z9jDMzMzPOke6OceTZt/RVXdLdERRr58izn8VRzJ+FajiThK4GJ7OYmRXWZo2C4aVV294mehIzlTyOevSubRdShluvTJ5VQzZiskY4PdhsGTHgZG6Z+HOtpxJqsm9bO1P8JlGS3UQx/dSt5+Cj3/pnXdSYrH378kLRTJE2n7ac+X5aPQdb9GWVntb6WWZ+8ldrYRLuwAFGWAAAGK5ZO0mJXVWt3AJAJ7yFmGTjO1WJNbW24Is12mSIzOAMvM7yE+8kE45/CvvXOGo3tnS2ijhlUiSJkRUxIh3J0HvGPnTdim3WDZmrXpPffm2+nX8c8aywuHRuhGfgRz5g+Rrs1AtD1MQvDdKNttettmToIboeqT5KxBB88H3VPapyU2yvxZN8FKUqCwpSlArIrFZFBmlKUGDWKyaxQKUpQK0nFGoyxCCODaJriURqzDKpyLM5HiQAcD31u61+t6Ql1GEcspVg6Ohw6OvR1Pv6/XUqTET1RvEzWdEZ1XV7nTCrXFwLqKQOAe6WN1kVdyj1eRVjy8s/X9ScMzHTu5UqZ5nE1xvJUOS2948jp0VfgK6eq6CzX2nRz3Uly25pDuVEVY4gDjaoxlm2AnxxVgVde22I05ZqUm82i3HEe6NW/FqRlY7yF7N+g3+tCfyZB6v14qRxuGAKkEHmCDkHzFYnhV1KuoZT1VgGB+INQSRbOGZ47LURaSqxDRsS1uWzzXDernw9U8qhFYvx09O/wArZtbHzOv6n49Eu1zSY7qJopMjxVhyZGHsup8CKrDX4pVlMrnZeW+0yso5Oi+rFeIPEdEdfcenLlN14kntwPTrYhP8Yt8yw4++Ye2g+uuTWLGHUIkltpozLHkxSAhhzGGjcfeMORU/V4VZjtOOevCrNWuWP+ef20fAutBZTDjZHcFmRPCKcDM0I/Fb+6J4YOOua4+M4nFxdxCN2N2lqI9qMwJjm9cEgYGF5862nC/BSQ93LOoM6MSoR3KKBkRg59oqCQCRyzjwqYUvkrW+tSmK1se2/RXbROb30fu33fuiLrOxtvdiH292NvXl161su0DVlCi13FVdd9wy9VhBxsH48jYQfE1MqjnE3CkdzvlX1bjZtRizBNwzsZgOWRk4OOWfKo1yVm0TbwSvitFJivir2ykaScXLxbnDiO2gXo0iD1Il90UIwWPIFqs3hvRfRkdnbvLiU75pPFm9w9yL0ArV8MaAtkpnuniV1XYuGxHFGPuVLY5k5ZmPUn6+ZuKjMSthbvcHoZT9FAPf6xGWx7lFTy2m86V4V4aRjjW/P7SbNR+94thVzFAGupvvIBvx+W3sqPnyqPX8sDMF1PVFck87eAssK+T7cuR5sRU5sbKKFAkMaIngEAA+PLr8aqmsV56+i+L2v0jp6ozpfDsskV+l0iRpdtvESN3hjYj1mJxgtuCNy5ZFa/R9Zu7opZJKIJYEIuZSgkbcj92AgPL1gAxb8b659UE1LRT+6xaOd7d54N6Om0jdGQsiMpGGBXY3xFTpeLa6/ZXkxzTTb/Et1oF7Os89ncusrxokiShQhZHJGHUcgwI8OtSGtVoeiC3MrtK800pBklfGTt5KoA5Ko58hW1qq8xM9F+OJivUpSlQTKyKxWRQZpSlBg1ismsUClKUClKUEL1XUO6vNRuf8Vs0VR4bpGZx9ZCCuTSuFJo4Ymjv7iKYopcEiaIuRlvUYe8noRXS1nR7iS7uYxATDdS2rtJldgjgA3qeed2QMDHOp6TWi99sRp30/1lpTdad0fX1+NEa9J1OH24IbpffE5hkx7yreqT5A1GdS9Dd3JeewlkYs0dzDugdiebFWBTJ94Iqygc9KxLGrAqyhgeoIBFQrl08O/RO+HWNNfz3qrCCxltxvjEiR/wAtp8nfwHPi8DE/E7Tit/wVpu6Vr0TwuroY/oYjDvIYEvKueUg6dPGtjc8G2hYvEjW7/f27tCfqHq/orZaLpKWsZjQs2WZ2ZzuZmY5ZmOOpqd8sTXpyrx4JraNeO+/d36VhWB6HNZrO1lKUoI1xtpPfLDN3kSrbl3YToXhIK4LMAeZXqPjUUaGa6XkZ7iMD25j6DZAeBCL67gVY2o2cdxFJDJzR1KsAefP+w1pYeCrbIM5muWHQzytIB5BeS/orRjyxFdJZcuGbW1jx57/pEYLayX1JLg3J6m2sYiIj5Ns5yfFmqWDUdQm5QWUduvg1y+TjyROYPxNSG1tUjULHGqKPBVCj6hXLUbZdfBKmGa+On8fMoy3DE0399ajO/wCJDi3j+Bx6zD4mtFZXTbNJeQ5ltrt7OQ/lK0fP4gRn51YdQPVdIuBdOkcDNFLdW9ysgKhEKYE27nnJwCOXPNSx33dJ771Ry49uk1+fP2TylKVnailKUCsisVkUGaUpQYNYrJrFApSlApSlBX/av2iDS41ihCvdSjKg81jXmO8YeOTkAeOD7sHzhrWv3N2xe5uJJTnPrMSo/JX2V+AAre9rV60urX5Yn1ZO7HPoI1CgD3dCfiTUy+x+4cgmN5dzRLIYdqxqwDAEhmZsHlnkoB8MmgqvS9XntmD288kTZzlHZenvweY8jXojsf7Rn1ENbXI/hMa7t4XCyL0JOOSuOXLoeoHI1WetdoWnXcsc0+goXT726MYbpjftiG7GOWak/DvbRErwW0GkRwo7qgEcwVRuYDdgQjPXPnQWR2icaR6Vbd6w3yuSsMecbmxzJ/FXkSfMDxrzJxHxhe3zM1zcuwP/AIYJWMDwAUcvn195NTP7Ia9Z9SSIk7YoEAHhlyzMfifVH9EVquxzhaHUL8pcDdFFGZWTJG4hlVVOOeMtk493nQQyyvZIWDxSvG4+6R2RvrBzV39knavJNKllfuGZzthmOAS3hG/gSegbrnAOc5ru9r/Z5ZJp8t1bW6QSwbW+jG1WUsFZWHTPPIPXl515+hlZGV1JDKQVI6gg5BFB7F4u4kh061kuZuYXkqj2nc+yg8zz+ABPhXmDizj++1B2Ms7JGc7YY2KRge4ge0fNs+PTpU6+yB1ZpU0lc4V4jOR4FnCAfV639Y1AeznQEv8AUba2kJEbFmfBwSqIzlR8cY+dBHredo2DI7Iw6MpKkfAjnVtdmPa5NFJHbahKZIGIVZnPrxnoC7fdJ7yeYznOBip5xz2Zae1hcGC1SGWGJnjdMqcopba5+6Bxgk5PPNeZaD0X9kNdyRWdoY5HQmfBKMVOO7flyNUKNduv8bn/AD0n66tLtMvmn4f0SRzliygk9SVidcnzOM1XXAlskuo2EciB0eeNWVhkEFgCCPEUH3pvHGowMGjv7gY8GkaRf6rZX9FXr2Vdp41I+jXKql0ASCvJJQOpUeDgcyviMkeIEW7ceA7S2to7y1iELCQI6LkIwYNhgOgIIHTHImqm4Wv2t7y0mQkGOZG5eI3DI+BGR86D2bSlKBSlKBWRWKyKDNKUoMGsVk1igUpSgUpSg8w9uWgtbanLLj6O6AkQ+GQAJF+Ibn8HFdTsv48/cqSYSRtJBOoEgUgOCudrrnkfaYEcs5HPlXpLinhq31CBre5Tcp5qw5OjeDofA/oPQ5FUhrXYPeIx9GuIZY/DeWif4EYKn45+VBAuK7nT3aMadBPGgB3mdwzMTjAABIAGDzzzz4Y57Hsp0F7zUrVVUlInWaQ+AWMhuf5RCr/SqUaX2E3zsO/nghTxILSt8hgA/wBYVdfBvCFtpkPdW6nLYMkjc3cjoWPuHPAHIZPiSSFQ/ZGaC6z298ozG6CJz7nUsy5/KUnH5BquODOKJtNukuYQCQCro3R0bGVPiOgIPgQOvQ+udW0yK6hkgnjEkUgwynofEH3gg4II5ggEVSHEnYNMHZrG5RoychJsq6+W4AhvqWg0HH/a3NqVv6KtutvExBk+kMjPtIKrnaAFyAemeQ59cwnhzRpL25gtoh68rBc4zgdWc+SjJPwqf2PYZqLMBJJbxr4nezn5ALzPzFXDwB2e22lKTHmSdxh5mGCR12oPuFzzxkk8sk4GAhX2QfDbG1tLmJSVtsxOB4I20Ix8gVx/TFUloGsS2dxDcwECSJty5GQeRBU+RBIPka9m3ECyI8cih0cFWVgCpBGCpHQgjwqleLOwjc7SafOqqf8AwZi2F/JcZJHuDDPmaDQ8WdtU95ayW0dosHeqUkfvDISpGGVRtG3I5ZOeRPxqsLO1eV0ijUs7sFVR1JY4AHzqx7fsO1NmwzW6D3mVj/YmatXs97LbfTCJmbv7rBAkK7VTPURrk4OOW4nPXGMkUEO7aNK9E0bSrbIJhdUJHQsIW3EfE5NVBw5qnol1bXOzf3Miybd23dtIOM4OPjivTHatwbLqtvBDDJHGY5d5Mm7GNjLgYB586rIdgd5/jdt/6v7FBHO0TtLn1VY4jEsMCNv2Bi5LYIDM2BnAJwAB1PXljo9mHDj32oWyKp7uN1llbHIIhBIPmxAUebeRqwtO7AG3A3F+NviIoiSfIMxwPjg1bfC3DFtp8Pc2se1erMebufvnPif0DwAoNxSlKBSlKBWRWKyKDNKUoNbxFrEdnbT3Ux9SJSxxjJPRVHmxIA8zXmHintN1C9dj6Q8EefVihcxgDwDEc3PmfkB0q9+2uzeXSLsRgkrsdgPvUdWY/IZb5V5WBoNzZcXX8LBo764Uj/8As5HzBOD8xXoGw1i+fh2e7uZMXDW8siOg7tguD3bnBxuIG7IxyYcqrOPtPtrmJYNS0iCRMbe8gxE6jHIoMcj06Mo/sq3uJdSguNCu5bVgYGtJAmBjAVSu0jwIxjHlQedvt91P8JXP51v116Pmv5RoJn7xu+/c7vO8yd+/0bdvz13Z55ryZU5btVvzZmx+h7nuPR/7md2zZ3fXd1x40Gq+33U/wlc/nW/XV08V61cR8NWtylxIs5jtiZQ5Dktt3Enqc+Necqv7jP8Aipaf5K1/7aCpft91P8JXP51v10+33U/wlc/nm/XWgtpAroxUMFYEqehwc4PkatC17TbWSRE+1+xG9gudiH2iB/JUE47ZNauLfS7CWC4kikaSMMyOVYgwOSCR15gGqW+33U/wlc/nW/XVyfZGIBp1qAAALlQAOQAEMuAKofh+WJLq1ecAwrNGZQV3AoHUuCPEbc8vGg3dn2k6rGcrqEx8nIkH1MCKvPsl7QzqiSxTqq3MIBO3kroTjeBnIIOAR05gjrgUr2palps9xG2mQiNAmJCsfdIzZ5bV8MDqcDNb37HdG/dOUjoLaTd83ix+nH1UETfjzU8n/wDJXPX+Vb9deh+xzUZbjS4JZ5XlkZ5cs7FmOJGA5nyryrJ1PxNTXhjtRvrC3S2g7nu0LEb4yx9Zix57veaDh1vjnUkuLlV1C5CrLIABK2AA5AA51a/B2uXMnDl9cyXEjTqtwVkLkuNq+rg9RivPt3cGR3kbG52LHHTLEk4+ury4E/irqH5F1/uUFV/b7qf4Sufzrfrp9vup/hK5/Ot+uo3Vk2XabbJHGh0GycoqqWKplioA3H6PqetBP9V1y5XhaK6FxILgrGTKHO/ncBTz69OVU39vup/hK5/Ot+urv7TZFbhsukSRK8ds4jQAIu+SNiq4A5ZJ8K85WbgSRlugZSfHkCM0Eit+0TVEO4ajOT+M+8fU2RV0dkPaW+os9rdBRcKu9XUbRIowGyOgYZB5ciCeQxzrntm4h028a2OnqpdQ/eyLEYgQduxSCoLEYY5xyz51w9g9lJJq0Mig7YUlaQ88YaNkAP8ASZfqoNh2t8XX1vq15FBezxxr3W1EkZVGYIycDzJJ+dRBO0DVAcjUbj5yE/21tO23/DV9/of+XircdiHCFnqPp4u4TJ3Yi2ESSIV397u9lhn2V656UHBw320ajA6+kMt1Fn1ldVR8fisoHP8AKBr0Jwxr8F/bx3Nu2UfwPJlYe0jDwYfqIyCDXlvtK4XXTb6S3Ri0ZVXjLe1tbwbljIIYeeAanX2NuqOLm8tcnY8XfY8AyOqEj4hx/VFBf9KUoNDxzxCun2VxdMAxRcIp6M7HaqnyycnyBqj5Lrhq+VpJVm06c82WMM8e7H3ICsu35J8KtvtQ4KfVbeOJLnuTGxcKV3I7YwN3iMAtgj748jyxRuodjurRthbZZR99HNHj6mIb9FBBJgAzBSSoJwSMEjPI4zy+Gaubs5V/ta1ktnae+25/yKbseWf0g1peHOxLUJnX0rZbR59Yl1kkI/FCkjPxIq7NS4WVNKn0+zQKDA8cYY4yzA+sx95JJJ86DyJVwydkEA0s3/pUu8WfpGzam3Pc95t9+M8q1P7x+qfzf86f2avGTRJTo5sfV742PcdfV39x3fXHTPjig8h1f3Gf8VLT/JWv/bUM/eP1T+b/AJ0/s1anEXB1zPoVvpybO/RIFOWwmY8buePL3UHmW2Cl0DkhNw3EdQueZHnjNWfBYcLo6uNQvsqwYepyyDn+QrrfvH6p/N/zp/Zp+8fqn83/ADp/ZoJz9kJcLJpdlIhyr3CMpxjk0MpHw5GqF0yxaeaGBCA8siRruOBl2CjPlkivSPaNwXc32mWNpD3fewtEX3PhfUhZDg458yKgPDfY5qUF3aTv3GyKeKRsSknakiscer1wDQcFv2D6gWAee1VfEh5GPyHdjP1ird7POA4dJidUcyyyYMkhAXO3oqj7lRknqTk9egEupQeIJOp+Jq2+z3skg1GxiunupUZ2cFVVSPVcr4/Ctc3YhqhJP8H/ADp/Zq6+zHQJrDT4bafb3iNITtbcPWcsOePcaDyjqdsIppowchJHQE9TtYjP6Ku/gT+KuofkXX+5Ud1XsX1OSeeRe42vI7DMpzhmJGfV86sXhjgu5t9Du9Pk7vv5VmC4fKfSLhcnHL6qDzJVlWWmcMmOMy396JCi7wF5BsDcB9B0zms/vH6p/N/zp/Zp+8fqn83/ADp/ZoLC7Q7yCXhovauzwBYEjZgVYiKZI8kEDnlT4CvO1vFvdEzjcwGficV6Rm4Hujw6mmfR+kg8/X9T++TL1x97jw61Xdp2Kamrox9HwrAn6U+BB+9oK51bTpLaaaCVcSROyMPNTjI8j1B8QRXo7sL1K0lsNsEMcM8ZC3AX2mOPUlJPMhhn4HcByrW9rfZdLf3Ed1Z92HZdswdtgJX2HHI5OPVPkq1peA+znWNNu47hO4KezKgmPrxn2l9nqORHmBQQvtt/w1ff6H/l4q5+yjj2LSfTDLDJKZhHsCFQPU7zO4k8vaHQHxqY9pHZZf32o3N1B3Pdyd3t3SFW9WJEORt96mo0vYdqh8bYfGVv2KCH8acTSaldyXUihd2AqA5Cqowq58fEk+JJ6dKtT7G/QXDXV8ykKV7iM/fZZXkI8htjGffn3U4b7BSHVr66UqDkxwbvW8i7AYHvwufMVdWn2UcEaQwoqRoNqqowABQdmlKUGDWKyaxQKUpQKq+KW81q8vkS9ls7K0lMIEB2yyupIYluoHLPuwV5ZyatCqtu7a70S8u7uGBrrT7pzLMkfOWFycs4HivM+WMA4wCQ3vDnD+o2V0qenNd2Lq270hiZo2Hs7W5lsn4DGehAzqOMbq+l1q3sLXUGtUe070kRJKNweUE4OOoVR18KmnDPFFrqEfeWswcD2l9l18mU8x48+hxyzVd8b60LPiK1nME02LHGyFN785JxnGegoN39pur/AP7G/wDqUf7dY7UNRu7HTLXurthcd7DE8wRQXyjhmKnIGSAcV8/vrp+CNT/1YftV0u2e+Euk2c5Vow9xbybXGHUMjthh4MPEeVB35uF9biBeHXRM45iOW0jVG/FJBJGfeBWm1LjO8u9GlvLdjb3dnLtuUUAg7cB8BgfVwwb3jawyepkmodrOlRIWF33rfcpHG7Mx8FGVABPmQK6PZRoEnod9JeQ7P3QmkkMTZyI5BjDAjIzl+Xux76Cb6Fqa3Vvb3CezNGrjy3DJX4g5HyrrcXa0LKyuro4+ijJUHkC55IvzYqPnUP7Gp2hS+0uU/SWM7BeWMxyEsrfM72+DivntSJvLrTNIU8ppO/uME8oo88j5NiTHmq0HXvNUv7fht7uW5f0tljlDkLlVkmjCqBtx7BGeXVjU80rUAtjBcTyAAW6SSO3If3MMzH9JqOds6gaLfADAAhAH+niqOdpNw50fSLRG2m8a1iY/i92px/W2fVQdyy1rU9aZ2sZBYWCsVWdow802Mg7AeQXzGMEY3E5A2B7O7gesmvaiJPe0m9M+aeI8s1OLCzSCKOGNQqRqEUDwCjArnoIrwiNTillt78xzxqoaK5QBC3rYKOo5BgMHp8zzxDdCTVNRudV7vWXt0t7uWJE9Hjl9UO23nkYwAB41blUlwhxithd62hsrufffzNm3iEgGHcYbmMGgmmn8J6oksTya+8iK6s8foka71DAsmd/LIyM+Ga4eOdZupb610myl7h5YzNNPgMyRgsMJ5nafPmvMczX3p3aYsssUX7l6ineOqbntwEXcwXcx3clGck+6vnj/AIdu/SrbVdPCvcW6GOSFjgSxZY7R4bvWfl45BHNQCHXl4L1G0KTWOrTzuGXfDeSF4nUn1uf3GBk8hn3HPWxR51E+Eu0G1vm7k7re6HJreYbJAQOYXPtePnjmQKltApSlArIrFZFBmlKUGDWKyaxQKUpQKVhlyCOfPlyJH/1VYaamq6MZbdLNtRsy7PC6yBZk3sWZXBBLHJJzjqSc88APjtI0qPT7nT9UtAIZXukhmVPVWVJMltw6E+qfjnPUA13NS/jTZ/5vb/iT1xDTdQ1e6tJb21FnZWriVYWcSSyyL7JbHRR5gdSOecj64z0zUk1iDULGyW4VLXujumjjG4vKSObg8gynpjnQWVVcdu4/gEH/AJuH+ySvr7YeIfwHD/rcX/uVz9oujXl/p1miW49I72CWWMSIAmFbvAGLYIUnHInNBruNdLbSrtNZtId0Rwl7CoGNnLE6DoGGBkjxwehY1Y+nX0c8Uc0Th45FDKw6EH/508K5poldWVlDKwIYEZBBGCCPEEVA+C9Bu9Mu57RI2l0yQmSFzImYGOSYyC28qcY5A9Qepag63Ea+ga5Y3o5RXym1nPh3gx3THzOIx8ENOzgem32p6s3NGf0a2Ph3UWNzDybCH47q3vafw8b7TrmFV3SqO9iwOe+PmAPNhuX+lWz4R0QWVna2q4+ijAYjoXPN2+bFj86CP9tP+Br7/Rf8eKo72kWj/uNpV1Gu5rM2sxH4vdqCf62z5ZqYdp+kTXemXdvbx75X7vau5VztmjY82IA5Anma22k6f/A4LeeMH6BI5EbDA/RhXU+BHUUHZ0rUY7mGKeJt0cqB1PkRnn7iOhHgRXaqsYeGNT0h3OllLqzZi3okr7Xjz17tycY68yfiGPOu2eN9Vb1U4dmEn41woQee7YAfrFBYdVz2Sf3xr/8AnCX/AHnre8HW+pl5p9SkiXeqiO3hyVjAJJLHxY8h1PTr4VDNItNasLnUzb6Wk0dzdSzKzXESeqXbacb88wQefOgtylQPTtd11pYlm0eKOJnUSOLmNiqFhuYAPkkDJxXHxJpeoWl++o6enpSTIqXFs8m0+pna0RPIDmeXgWbkd3IO72n8LQXdpPMVCXNvG0sUy+q6mNS4UsOe04+WcjnWz7P9Ue606ynlOZHiG8+9lJUt88Z+dQ/WtR1fVIms4tMaxjl9SaeeRWIQ+2qrgE5HLIzyJ6dRYeh6WlrbwW0edkKKgJ6naMbj5nmfnQd2lKUCsisVkUGaUpQKUpQKUpQKUpQKUpQKUpQKUpQKUpQKUpQKUpQKUpQKUpQKUpQKUpQKUpQKUpQKUpQKUpQKUpQKUpQKUpQKUpQKUpQKUpQKUpQKUpQKUpQKUpQKUpQKUpQKUpQKUpQKUpQKUpQKUpQKUpQKUpQKUpQKUpQKUpQKUpQKUpQKUpQKUpQKUpQKUpQf/9k=">
            <a:hlinkClick r:id="rId9"/>
          </p:cNvPr>
          <p:cNvSpPr>
            <a:spLocks noChangeAspect="1" noChangeArrowheads="1"/>
          </p:cNvSpPr>
          <p:nvPr/>
        </p:nvSpPr>
        <p:spPr bwMode="auto">
          <a:xfrm>
            <a:off x="112713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AutoShape 6" descr="data:image/jpeg;base64,/9j/4AAQSkZJRgABAQAAAQABAAD/2wCEAAkGBxMSEhASEhAVFRQVFxkYFxgXFBYVGBwcGBcYGRgWGiIkHDQgHRwlIBwUITEiJykuLi4uGCAzODMsNygtLisBCgoKDg0OGxAQGzckHyYsLzcyNzc0LDQvLDQyNDcxNS01MC0rNzQ4Ky03LSwuNyw3LS83MjU3NDQsLC0sLDcwLP/AABEIAOEA4QMBIgACEQEDEQH/xAAcAAEAAgIDAQAAAAAAAAAAAAAABgcBBQMECAL/xABVEAACAQMCAwQGAgsJDgYDAAABAgMABBEFEgYhMQcTQWEUIjJRcYEjkQgWQlJVYnKTodHSFRckNlNkgpKxMzQ1VHN1g5SisrO0wcJDdKPT8PElVmP/xAAYAQEAAwEAAAAAAAAAAAAAAAAAAgMEAf/EACkRAQACAQMCBQQDAQAAAAAAAAABAgMREjEh8EFhscHRUYGRoXHh8SL/2gAMAwEAAhEDEQA/ALxpSlApSlApSlApSlApSlApSlApSlApSlApSlApSlApSlApSlApSlApSlApSlArGaGsUGc0zWKUGc0zWKUGc0zWKUGc0zWKUGc0zWKUGc10tW1aG2TvJ5Ai5wOpJJ6KoHMnyFdsnHM8qhvFmpww3NldM6SRw94rqrqzoZAoWULnJxjBxzGanjrunRXlvsrqkWj69Bdb+5kyU9pSrI656ZVgDjzrZZqDabrdvdaiLiJ1SOOFo2d2WNpGZlIUKTuKrgnJHU1N0cEZBBHvBzXclNsuYr7o5fWaZrFKrWs5pmsUoM5pmsUoM5pmsUoM5pmsUoM5rNfNZFBmlKUGDWKyaxQKUpQKUpQKUpQKUrralqEdvG8sz7UXqeZ6nAAA5kk4GKRGrkzERrLs1XOpcXyz3Dww9/FCm4F4IRPLJhynLwjUkNg8+nnyks3FcLWt3PEx3QISyOrI6sVOwEEZ5nGDWo7NbDu2uieqCGH+kse+X/bkatGOsVibWhmy2m9q1pPSWvj0+N+b6ZqNyfvrmUD/AGTIB+ipBw3ptjcRd6unwx4Z0KtFGzAoxUgnFSio3wOcLfL95e3A+tg3/WuTkm1Zn5djFFbRHOvlDl1nSLGGGaZ7GBhGjOQIYwTtBOByqLGwhwJE0e9h3AEPbSgHBGQcCTH6KlHH0m3Trzzjx/WIX/rW8t02oi+5QPqFK3mtdfl22OLW08vpCtTxVPZumfTJoTu3JdwiKRdq7srJj1jgMcH3eeasuCUOqupyrAEHyIyDUa7Q4QbaORvZiniZvyWbu3Hww5rh4c1xLewj9IY7oJGtSFBZmeNiqKoHMkrtNdvEXrFqx1Rpacd5raemmqXUroaPq8VyheIn1WKsrKUZWHVWB5g9K79UTEx0lpiYmNYKUpXHSlKUClKUCsisVkUGaUpQYNYrJrFApSlApSlAr4nmVFZ3YKqgliTgADmSfKvuofxLcrczPbM2LW2UTXjD7rHrJB88bj8B0NTpXdKGS+2NXBN2lQd4UjiZ1GMOXji3ZGeSuQcV861ry3cBj9FvUOVZZI4VmCsjBlb1XIIyOlbDhTSVlikubiFGe6YSbGRWCRgYhjAIxyTH112Z+C7FjkWqoffGWiP+yRV2uKs8cM8VzWr1nn7I5onDV1dvJcX0jJHKUJiCKjyLEcx7xz2L47ep8sCt3wo/cz3tpJylMr3Cn+USU+0PySNp+VNGvJLSYWNy5ZWybWZjkuPGFz/KL4HxHyri4unQyRvBIpvrXMgiz6zxkZkiPvyvMDry86WmbTtnieHK1rSu6OY51578Y/tLahtjqItBrcpXd3VwZNucZ3xRkDPhk+NSnTb5J4o5ozlJFDA/HwPmOh8xUC4lOF4hX3i1I/pqq/2ioYq6zNZ8vWFma2kRaPP0l3Nd1c3emTbo+7f0hIHUNuG5Z4wcHHMYqdVW7D6OaP77WFX62R6sd3ABJIAAySegA6k0yxERER9Z9jDMzMzPOke6OceTZt/RVXdLdERRr58izn8VRzJ+FajiThK4GJ7OYmRXWZo2C4aVV294mehIzlTyOevSubRdShluvTJ5VQzZiskY4PdhsGTHgZG6Z+HOtpxJqsm9bO1P8JlGS3UQx/dSt5+Cj3/pnXdSYrH378kLRTJE2n7ac+X5aPQdb9GWVntb6WWZ+8ldrYRLuwAFGWAAAGK5ZO0mJXVWt3AJAJ7yFmGTjO1WJNbW24Is12mSIzOAMvM7yE+8kE45/CvvXOGo3tnS2ijhlUiSJkRUxIh3J0HvGPnTdim3WDZmrXpPffm2+nX8c8aywuHRuhGfgRz5g+Rrs1AtD1MQvDdKNttettmToIboeqT5KxBB88H3VPapyU2yvxZN8FKUqCwpSlArIrFZFBmlKUGDWKyaxQKUpQK0nFGoyxCCODaJriURqzDKpyLM5HiQAcD31u61+t6Ql1GEcspVg6Ohw6OvR1Pv6/XUqTET1RvEzWdEZ1XV7nTCrXFwLqKQOAe6WN1kVdyj1eRVjy8s/X9ScMzHTu5UqZ5nE1xvJUOS2948jp0VfgK6eq6CzX2nRz3Uly25pDuVEVY4gDjaoxlm2AnxxVgVde22I05ZqUm82i3HEe6NW/FqRlY7yF7N+g3+tCfyZB6v14qRxuGAKkEHmCDkHzFYnhV1KuoZT1VgGB+INQSRbOGZ47LURaSqxDRsS1uWzzXDernw9U8qhFYvx09O/wArZtbHzOv6n49Eu1zSY7qJopMjxVhyZGHsup8CKrDX4pVlMrnZeW+0yso5Oi+rFeIPEdEdfcenLlN14kntwPTrYhP8Yt8yw4++Ye2g+uuTWLGHUIkltpozLHkxSAhhzGGjcfeMORU/V4VZjtOOevCrNWuWP+ef20fAutBZTDjZHcFmRPCKcDM0I/Fb+6J4YOOua4+M4nFxdxCN2N2lqI9qMwJjm9cEgYGF5862nC/BSQ93LOoM6MSoR3KKBkRg59oqCQCRyzjwqYUvkrW+tSmK1se2/RXbROb30fu33fuiLrOxtvdiH292NvXl161su0DVlCi13FVdd9wy9VhBxsH48jYQfE1MqjnE3CkdzvlX1bjZtRizBNwzsZgOWRk4OOWfKo1yVm0TbwSvitFJivir2ykaScXLxbnDiO2gXo0iD1Il90UIwWPIFqs3hvRfRkdnbvLiU75pPFm9w9yL0ArV8MaAtkpnuniV1XYuGxHFGPuVLY5k5ZmPUn6+ZuKjMSthbvcHoZT9FAPf6xGWx7lFTy2m86V4V4aRjjW/P7SbNR+94thVzFAGupvvIBvx+W3sqPnyqPX8sDMF1PVFck87eAssK+T7cuR5sRU5sbKKFAkMaIngEAA+PLr8aqmsV56+i+L2v0jp6ozpfDsskV+l0iRpdtvESN3hjYj1mJxgtuCNy5ZFa/R9Zu7opZJKIJYEIuZSgkbcj92AgPL1gAxb8b659UE1LRT+6xaOd7d54N6Om0jdGQsiMpGGBXY3xFTpeLa6/ZXkxzTTb/Et1oF7Os89ncusrxokiShQhZHJGHUcgwI8OtSGtVoeiC3MrtK800pBklfGTt5KoA5Ko58hW1qq8xM9F+OJivUpSlQTKyKxWRQZpSlBg1ismsUClKUClKUEL1XUO6vNRuf8Vs0VR4bpGZx9ZCCuTSuFJo4Ymjv7iKYopcEiaIuRlvUYe8noRXS1nR7iS7uYxATDdS2rtJldgjgA3qeed2QMDHOp6TWi99sRp30/1lpTdad0fX1+NEa9J1OH24IbpffE5hkx7yreqT5A1GdS9Dd3JeewlkYs0dzDugdiebFWBTJ94Iqygc9KxLGrAqyhgeoIBFQrl08O/RO+HWNNfz3qrCCxltxvjEiR/wAtp8nfwHPi8DE/E7Tit/wVpu6Vr0TwuroY/oYjDvIYEvKueUg6dPGtjc8G2hYvEjW7/f27tCfqHq/orZaLpKWsZjQs2WZ2ZzuZmY5ZmOOpqd8sTXpyrx4JraNeO+/d36VhWB6HNZrO1lKUoI1xtpPfLDN3kSrbl3YToXhIK4LMAeZXqPjUUaGa6XkZ7iMD25j6DZAeBCL67gVY2o2cdxFJDJzR1KsAefP+w1pYeCrbIM5muWHQzytIB5BeS/orRjyxFdJZcuGbW1jx57/pEYLayX1JLg3J6m2sYiIj5Ns5yfFmqWDUdQm5QWUduvg1y+TjyROYPxNSG1tUjULHGqKPBVCj6hXLUbZdfBKmGa+On8fMoy3DE0399ajO/wCJDi3j+Bx6zD4mtFZXTbNJeQ5ltrt7OQ/lK0fP4gRn51YdQPVdIuBdOkcDNFLdW9ysgKhEKYE27nnJwCOXPNSx33dJ771Ry49uk1+fP2TylKVnailKUCsisVkUGaUpQYNYrJrFApSlApSlBX/av2iDS41ihCvdSjKg81jXmO8YeOTkAeOD7sHzhrWv3N2xe5uJJTnPrMSo/JX2V+AAre9rV60urX5Yn1ZO7HPoI1CgD3dCfiTUy+x+4cgmN5dzRLIYdqxqwDAEhmZsHlnkoB8MmgqvS9XntmD288kTZzlHZenvweY8jXojsf7Rn1ENbXI/hMa7t4XCyL0JOOSuOXLoeoHI1WetdoWnXcsc0+goXT726MYbpjftiG7GOWak/DvbRErwW0GkRwo7qgEcwVRuYDdgQjPXPnQWR2icaR6Vbd6w3yuSsMecbmxzJ/FXkSfMDxrzJxHxhe3zM1zcuwP/AIYJWMDwAUcvn195NTP7Ia9Z9SSIk7YoEAHhlyzMfifVH9EVquxzhaHUL8pcDdFFGZWTJG4hlVVOOeMtk493nQQyyvZIWDxSvG4+6R2RvrBzV39knavJNKllfuGZzthmOAS3hG/gSegbrnAOc5ru9r/Z5ZJp8t1bW6QSwbW+jG1WUsFZWHTPPIPXl515+hlZGV1JDKQVI6gg5BFB7F4u4kh061kuZuYXkqj2nc+yg8zz+ABPhXmDizj++1B2Ms7JGc7YY2KRge4ge0fNs+PTpU6+yB1ZpU0lc4V4jOR4FnCAfV639Y1AeznQEv8AUba2kJEbFmfBwSqIzlR8cY+dBHredo2DI7Iw6MpKkfAjnVtdmPa5NFJHbahKZIGIVZnPrxnoC7fdJ7yeYznOBip5xz2Zae1hcGC1SGWGJnjdMqcopba5+6Bxgk5PPNeZaD0X9kNdyRWdoY5HQmfBKMVOO7flyNUKNduv8bn/AD0n66tLtMvmn4f0SRzliygk9SVidcnzOM1XXAlskuo2EciB0eeNWVhkEFgCCPEUH3pvHGowMGjv7gY8GkaRf6rZX9FXr2Vdp41I+jXKql0ASCvJJQOpUeDgcyviMkeIEW7ceA7S2to7y1iELCQI6LkIwYNhgOgIIHTHImqm4Wv2t7y0mQkGOZG5eI3DI+BGR86D2bSlKBSlKBWRWKyKDNKUoMGsVk1igUpSgUpSg8w9uWgtbanLLj6O6AkQ+GQAJF+Ibn8HFdTsv48/cqSYSRtJBOoEgUgOCudrrnkfaYEcs5HPlXpLinhq31CBre5Tcp5qw5OjeDofA/oPQ5FUhrXYPeIx9GuIZY/DeWif4EYKn45+VBAuK7nT3aMadBPGgB3mdwzMTjAABIAGDzzzz4Y57Hsp0F7zUrVVUlInWaQ+AWMhuf5RCr/SqUaX2E3zsO/nghTxILSt8hgA/wBYVdfBvCFtpkPdW6nLYMkjc3cjoWPuHPAHIZPiSSFQ/ZGaC6z298ozG6CJz7nUsy5/KUnH5BquODOKJtNukuYQCQCro3R0bGVPiOgIPgQOvQ+udW0yK6hkgnjEkUgwynofEH3gg4II5ggEVSHEnYNMHZrG5RoychJsq6+W4AhvqWg0HH/a3NqVv6KtutvExBk+kMjPtIKrnaAFyAemeQ59cwnhzRpL25gtoh68rBc4zgdWc+SjJPwqf2PYZqLMBJJbxr4nezn5ALzPzFXDwB2e22lKTHmSdxh5mGCR12oPuFzzxkk8sk4GAhX2QfDbG1tLmJSVtsxOB4I20Ix8gVx/TFUloGsS2dxDcwECSJty5GQeRBU+RBIPka9m3ECyI8cih0cFWVgCpBGCpHQgjwqleLOwjc7SafOqqf8AwZi2F/JcZJHuDDPmaDQ8WdtU95ayW0dosHeqUkfvDISpGGVRtG3I5ZOeRPxqsLO1eV0ijUs7sFVR1JY4AHzqx7fsO1NmwzW6D3mVj/YmatXs97LbfTCJmbv7rBAkK7VTPURrk4OOW4nPXGMkUEO7aNK9E0bSrbIJhdUJHQsIW3EfE5NVBw5qnol1bXOzf3Miybd23dtIOM4OPjivTHatwbLqtvBDDJHGY5d5Mm7GNjLgYB586rIdgd5/jdt/6v7FBHO0TtLn1VY4jEsMCNv2Bi5LYIDM2BnAJwAB1PXljo9mHDj32oWyKp7uN1llbHIIhBIPmxAUebeRqwtO7AG3A3F+NviIoiSfIMxwPjg1bfC3DFtp8Pc2se1erMebufvnPif0DwAoNxSlKBSlKBWRWKyKDNKUoNbxFrEdnbT3Ux9SJSxxjJPRVHmxIA8zXmHintN1C9dj6Q8EefVihcxgDwDEc3PmfkB0q9+2uzeXSLsRgkrsdgPvUdWY/IZb5V5WBoNzZcXX8LBo764Uj/8As5HzBOD8xXoGw1i+fh2e7uZMXDW8siOg7tguD3bnBxuIG7IxyYcqrOPtPtrmJYNS0iCRMbe8gxE6jHIoMcj06Mo/sq3uJdSguNCu5bVgYGtJAmBjAVSu0jwIxjHlQedvt91P8JXP51v116Pmv5RoJn7xu+/c7vO8yd+/0bdvz13Z55ryZU5btVvzZmx+h7nuPR/7md2zZ3fXd1x40Gq+33U/wlc/nW/XV08V61cR8NWtylxIs5jtiZQ5Dktt3Enqc+Necqv7jP8Aipaf5K1/7aCpft91P8JXP51v10+33U/wlc/nm/XWgtpAroxUMFYEqehwc4PkatC17TbWSRE+1+xG9gudiH2iB/JUE47ZNauLfS7CWC4kikaSMMyOVYgwOSCR15gGqW+33U/wlc/nW/XVyfZGIBp1qAAALlQAOQAEMuAKofh+WJLq1ecAwrNGZQV3AoHUuCPEbc8vGg3dn2k6rGcrqEx8nIkH1MCKvPsl7QzqiSxTqq3MIBO3kroTjeBnIIOAR05gjrgUr2palps9xG2mQiNAmJCsfdIzZ5bV8MDqcDNb37HdG/dOUjoLaTd83ix+nH1UETfjzU8n/wDJXPX+Vb9deh+xzUZbjS4JZ5XlkZ5cs7FmOJGA5nyryrJ1PxNTXhjtRvrC3S2g7nu0LEb4yx9Zix57veaDh1vjnUkuLlV1C5CrLIABK2AA5AA51a/B2uXMnDl9cyXEjTqtwVkLkuNq+rg9RivPt3cGR3kbG52LHHTLEk4+ury4E/irqH5F1/uUFV/b7qf4Sufzrfrp9vup/hK5/Ot+uo3Vk2XabbJHGh0GycoqqWKplioA3H6PqetBP9V1y5XhaK6FxILgrGTKHO/ncBTz69OVU39vup/hK5/Ot+urv7TZFbhsukSRK8ds4jQAIu+SNiq4A5ZJ8K85WbgSRlugZSfHkCM0Eit+0TVEO4ajOT+M+8fU2RV0dkPaW+os9rdBRcKu9XUbRIowGyOgYZB5ciCeQxzrntm4h028a2OnqpdQ/eyLEYgQduxSCoLEYY5xyz51w9g9lJJq0Mig7YUlaQ88YaNkAP8ASZfqoNh2t8XX1vq15FBezxxr3W1EkZVGYIycDzJJ+dRBO0DVAcjUbj5yE/21tO23/DV9/of+XircdiHCFnqPp4u4TJ3Yi2ESSIV397u9lhn2V656UHBw320ajA6+kMt1Fn1ldVR8fisoHP8AKBr0Jwxr8F/bx3Nu2UfwPJlYe0jDwYfqIyCDXlvtK4XXTb6S3Ri0ZVXjLe1tbwbljIIYeeAanX2NuqOLm8tcnY8XfY8AyOqEj4hx/VFBf9KUoNDxzxCun2VxdMAxRcIp6M7HaqnyycnyBqj5Lrhq+VpJVm06c82WMM8e7H3ICsu35J8KtvtQ4KfVbeOJLnuTGxcKV3I7YwN3iMAtgj748jyxRuodjurRthbZZR99HNHj6mIb9FBBJgAzBSSoJwSMEjPI4zy+Gaubs5V/ta1ktnae+25/yKbseWf0g1peHOxLUJnX0rZbR59Yl1kkI/FCkjPxIq7NS4WVNKn0+zQKDA8cYY4yzA+sx95JJJ86DyJVwydkEA0s3/pUu8WfpGzam3Pc95t9+M8q1P7x+qfzf86f2avGTRJTo5sfV742PcdfV39x3fXHTPjig8h1f3Gf8VLT/JWv/bUM/eP1T+b/AJ0/s1anEXB1zPoVvpybO/RIFOWwmY8buePL3UHmW2Cl0DkhNw3EdQueZHnjNWfBYcLo6uNQvsqwYepyyDn+QrrfvH6p/N/zp/Zp+8fqn83/ADp/ZoJz9kJcLJpdlIhyr3CMpxjk0MpHw5GqF0yxaeaGBCA8siRruOBl2CjPlkivSPaNwXc32mWNpD3fewtEX3PhfUhZDg458yKgPDfY5qUF3aTv3GyKeKRsSknakiscer1wDQcFv2D6gWAee1VfEh5GPyHdjP1ird7POA4dJidUcyyyYMkhAXO3oqj7lRknqTk9egEupQeIJOp+Jq2+z3skg1GxiunupUZ2cFVVSPVcr4/Ctc3YhqhJP8H/ADp/Zq6+zHQJrDT4bafb3iNITtbcPWcsOePcaDyjqdsIppowchJHQE9TtYjP6Ku/gT+KuofkXX+5Ud1XsX1OSeeRe42vI7DMpzhmJGfV86sXhjgu5t9Du9Pk7vv5VmC4fKfSLhcnHL6qDzJVlWWmcMmOMy396JCi7wF5BsDcB9B0zms/vH6p/N/zp/Zp+8fqn83/ADp/ZoLC7Q7yCXhovauzwBYEjZgVYiKZI8kEDnlT4CvO1vFvdEzjcwGficV6Rm4Hujw6mmfR+kg8/X9T++TL1x97jw61Xdp2Kamrox9HwrAn6U+BB+9oK51bTpLaaaCVcSROyMPNTjI8j1B8QRXo7sL1K0lsNsEMcM8ZC3AX2mOPUlJPMhhn4HcByrW9rfZdLf3Ed1Z92HZdswdtgJX2HHI5OPVPkq1peA+znWNNu47hO4KezKgmPrxn2l9nqORHmBQQvtt/w1ff6H/l4q5+yjj2LSfTDLDJKZhHsCFQPU7zO4k8vaHQHxqY9pHZZf32o3N1B3Pdyd3t3SFW9WJEORt96mo0vYdqh8bYfGVv2KCH8acTSaldyXUihd2AqA5Cqowq58fEk+JJ6dKtT7G/QXDXV8ykKV7iM/fZZXkI8htjGffn3U4b7BSHVr66UqDkxwbvW8i7AYHvwufMVdWn2UcEaQwoqRoNqqowABQdmlKUGDWKyaxQKUpQKq+KW81q8vkS9ls7K0lMIEB2yyupIYluoHLPuwV5ZyatCqtu7a70S8u7uGBrrT7pzLMkfOWFycs4HivM+WMA4wCQ3vDnD+o2V0qenNd2Lq270hiZo2Hs7W5lsn4DGehAzqOMbq+l1q3sLXUGtUe070kRJKNweUE4OOoVR18KmnDPFFrqEfeWswcD2l9l18mU8x48+hxyzVd8b60LPiK1nME02LHGyFN785JxnGegoN39pur/AP7G/wDqUf7dY7UNRu7HTLXurthcd7DE8wRQXyjhmKnIGSAcV8/vrp+CNT/1YftV0u2e+Euk2c5Vow9xbybXGHUMjthh4MPEeVB35uF9biBeHXRM45iOW0jVG/FJBJGfeBWm1LjO8u9GlvLdjb3dnLtuUUAg7cB8BgfVwwb3jawyepkmodrOlRIWF33rfcpHG7Mx8FGVABPmQK6PZRoEnod9JeQ7P3QmkkMTZyI5BjDAjIzl+Xux76Cb6Fqa3Vvb3CezNGrjy3DJX4g5HyrrcXa0LKyuro4+ijJUHkC55IvzYqPnUP7Gp2hS+0uU/SWM7BeWMxyEsrfM72+DivntSJvLrTNIU8ppO/uME8oo88j5NiTHmq0HXvNUv7fht7uW5f0tljlDkLlVkmjCqBtx7BGeXVjU80rUAtjBcTyAAW6SSO3If3MMzH9JqOds6gaLfADAAhAH+niqOdpNw50fSLRG2m8a1iY/i92px/W2fVQdyy1rU9aZ2sZBYWCsVWdow802Mg7AeQXzGMEY3E5A2B7O7gesmvaiJPe0m9M+aeI8s1OLCzSCKOGNQqRqEUDwCjArnoIrwiNTillt78xzxqoaK5QBC3rYKOo5BgMHp8zzxDdCTVNRudV7vWXt0t7uWJE9Hjl9UO23nkYwAB41blUlwhxithd62hsrufffzNm3iEgGHcYbmMGgmmn8J6oksTya+8iK6s8foka71DAsmd/LIyM+Ga4eOdZupb610myl7h5YzNNPgMyRgsMJ5nafPmvMczX3p3aYsssUX7l6ineOqbntwEXcwXcx3clGck+6vnj/AIdu/SrbVdPCvcW6GOSFjgSxZY7R4bvWfl45BHNQCHXl4L1G0KTWOrTzuGXfDeSF4nUn1uf3GBk8hn3HPWxR51E+Eu0G1vm7k7re6HJreYbJAQOYXPtePnjmQKltApSlArIrFZFBmlKUGDWKyaxQKUpQKVhlyCOfPlyJH/1VYaamq6MZbdLNtRsy7PC6yBZk3sWZXBBLHJJzjqSc88APjtI0qPT7nT9UtAIZXukhmVPVWVJMltw6E+qfjnPUA13NS/jTZ/5vb/iT1xDTdQ1e6tJb21FnZWriVYWcSSyyL7JbHRR5gdSOecj64z0zUk1iDULGyW4VLXujumjjG4vKSObg8gynpjnQWVVcdu4/gEH/AJuH+ySvr7YeIfwHD/rcX/uVz9oujXl/p1miW49I72CWWMSIAmFbvAGLYIUnHInNBruNdLbSrtNZtId0Rwl7CoGNnLE6DoGGBkjxwehY1Y+nX0c8Uc0Th45FDKw6EH/508K5poldWVlDKwIYEZBBGCCPEEVA+C9Bu9Mu57RI2l0yQmSFzImYGOSYyC28qcY5A9Qepag63Ea+ga5Y3o5RXym1nPh3gx3THzOIx8ENOzgem32p6s3NGf0a2Ph3UWNzDybCH47q3vafw8b7TrmFV3SqO9iwOe+PmAPNhuX+lWz4R0QWVna2q4+ijAYjoXPN2+bFj86CP9tP+Br7/Rf8eKo72kWj/uNpV1Gu5rM2sxH4vdqCf62z5ZqYdp+kTXemXdvbx75X7vau5VztmjY82IA5Anma22k6f/A4LeeMH6BI5EbDA/RhXU+BHUUHZ0rUY7mGKeJt0cqB1PkRnn7iOhHgRXaqsYeGNT0h3OllLqzZi3okr7Xjz17tycY68yfiGPOu2eN9Vb1U4dmEn41woQee7YAfrFBYdVz2Sf3xr/8AnCX/AHnre8HW+pl5p9SkiXeqiO3hyVjAJJLHxY8h1PTr4VDNItNasLnUzb6Wk0dzdSzKzXESeqXbacb88wQefOgtylQPTtd11pYlm0eKOJnUSOLmNiqFhuYAPkkDJxXHxJpeoWl++o6enpSTIqXFs8m0+pna0RPIDmeXgWbkd3IO72n8LQXdpPMVCXNvG0sUy+q6mNS4UsOe04+WcjnWz7P9Ue606ynlOZHiG8+9lJUt88Z+dQ/WtR1fVIms4tMaxjl9SaeeRWIQ+2qrgE5HLIzyJ6dRYeh6WlrbwW0edkKKgJ6naMbj5nmfnQd2lKUCsisVkUGaUpQKUpQKUpQKUpQKUpQKUpQKUpQKUpQKUpQKUpQKUpQKUpQKUpQKUpQKUpQKUpQKUpQKUpQKUpQKUpQKUpQKUpQKUpQKUpQKUpQKUpQKUpQKUpQKUpQKUpQKUpQKUpQKUpQKUpQKUpQKUpQKUpQKUpQKUpQKUpQKUpQKUpQKUpQKUpQKUpQKUpQf/9k=">
            <a:hlinkClick r:id="rId9"/>
          </p:cNvPr>
          <p:cNvSpPr>
            <a:spLocks noChangeAspect="1" noChangeArrowheads="1"/>
          </p:cNvSpPr>
          <p:nvPr/>
        </p:nvSpPr>
        <p:spPr bwMode="auto">
          <a:xfrm>
            <a:off x="265113" y="-8763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Title 1"/>
          <p:cNvSpPr txBox="1">
            <a:spLocks/>
          </p:cNvSpPr>
          <p:nvPr/>
        </p:nvSpPr>
        <p:spPr bwMode="gray">
          <a:xfrm>
            <a:off x="4957465" y="1651620"/>
            <a:ext cx="4962525" cy="34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ctr" anchorCtr="0" compatLnSpc="1">
            <a:prstTxWarp prst="textNoShape">
              <a:avLst/>
            </a:prstTxWarp>
          </a:bodyPr>
          <a:lstStyle>
            <a:lvl1pPr algn="l" defTabSz="981334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cap="all" dirty="0" smtClean="0">
                <a:solidFill>
                  <a:schemeClr val="tx1"/>
                </a:solidFill>
                <a:latin typeface="Calibri" panose="020F0502020204030204" pitchFamily="34" charset="0"/>
                <a:cs typeface="Gotham Medium" pitchFamily="50" charset="0"/>
              </a:rPr>
              <a:t>CRISTINA BOTERO</a:t>
            </a:r>
          </a:p>
          <a:p>
            <a:endParaRPr lang="en-US" sz="2000" b="1" cap="all" dirty="0">
              <a:solidFill>
                <a:schemeClr val="tx1"/>
              </a:solidFill>
              <a:latin typeface="Calibri" panose="020F0502020204030204" pitchFamily="34" charset="0"/>
              <a:cs typeface="Gotham Medium" pitchFamily="50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 bwMode="gray">
          <a:xfrm>
            <a:off x="4957465" y="1812647"/>
            <a:ext cx="4962525" cy="378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ctr" anchorCtr="0" compatLnSpc="1">
            <a:prstTxWarp prst="textNoShape">
              <a:avLst/>
            </a:prstTxWarp>
          </a:bodyPr>
          <a:lstStyle>
            <a:lvl1pPr algn="l" defTabSz="981334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cap="all" dirty="0" smtClean="0">
                <a:solidFill>
                  <a:schemeClr val="tx1"/>
                </a:solidFill>
                <a:latin typeface="Calibri" panose="020F0502020204030204" pitchFamily="34" charset="0"/>
                <a:cs typeface="Gotham Medium" pitchFamily="50" charset="0"/>
              </a:rPr>
              <a:t>CONSULTANT, THE BRIDGESPAN GROUP</a:t>
            </a:r>
            <a:endParaRPr lang="en-US" sz="1600" cap="all" dirty="0">
              <a:solidFill>
                <a:schemeClr val="tx1"/>
              </a:solidFill>
              <a:latin typeface="Calibri" panose="020F0502020204030204" pitchFamily="34" charset="0"/>
              <a:cs typeface="Gotham Medium" pitchFamily="50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4970165" y="2109612"/>
            <a:ext cx="3235684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/>
          <p:cNvSpPr txBox="1">
            <a:spLocks/>
          </p:cNvSpPr>
          <p:nvPr/>
        </p:nvSpPr>
        <p:spPr bwMode="gray">
          <a:xfrm>
            <a:off x="1184275" y="1651620"/>
            <a:ext cx="4962525" cy="34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ctr" anchorCtr="0" compatLnSpc="1">
            <a:prstTxWarp prst="textNoShape">
              <a:avLst/>
            </a:prstTxWarp>
          </a:bodyPr>
          <a:lstStyle>
            <a:lvl1pPr algn="l" defTabSz="981334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cap="all" dirty="0" smtClean="0">
                <a:solidFill>
                  <a:schemeClr val="tx1"/>
                </a:solidFill>
                <a:latin typeface="Calibri" panose="020F0502020204030204" pitchFamily="34" charset="0"/>
                <a:cs typeface="Gotham Medium" pitchFamily="50" charset="0"/>
              </a:rPr>
              <a:t>Maria orozco</a:t>
            </a:r>
          </a:p>
          <a:p>
            <a:endParaRPr lang="en-US" sz="2000" b="1" cap="all" dirty="0">
              <a:solidFill>
                <a:schemeClr val="tx1"/>
              </a:solidFill>
              <a:latin typeface="Calibri" panose="020F0502020204030204" pitchFamily="34" charset="0"/>
              <a:cs typeface="Gotham Medium" pitchFamily="50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 bwMode="gray">
          <a:xfrm>
            <a:off x="1184275" y="1812647"/>
            <a:ext cx="4962525" cy="378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ctr" anchorCtr="0" compatLnSpc="1">
            <a:prstTxWarp prst="textNoShape">
              <a:avLst/>
            </a:prstTxWarp>
          </a:bodyPr>
          <a:lstStyle>
            <a:lvl1pPr algn="l" defTabSz="981334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cap="all" dirty="0" smtClean="0">
                <a:solidFill>
                  <a:schemeClr val="tx1"/>
                </a:solidFill>
                <a:latin typeface="Calibri" panose="020F0502020204030204" pitchFamily="34" charset="0"/>
                <a:cs typeface="Gotham Medium" pitchFamily="50" charset="0"/>
              </a:rPr>
              <a:t>MANAGER, THE BRIDGESPAN GROUP</a:t>
            </a:r>
            <a:endParaRPr lang="en-US" sz="1600" cap="all" dirty="0">
              <a:solidFill>
                <a:schemeClr val="tx1"/>
              </a:solidFill>
              <a:latin typeface="Calibri" panose="020F0502020204030204" pitchFamily="34" charset="0"/>
              <a:cs typeface="Gotham Medium" pitchFamily="50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1196975" y="2109612"/>
            <a:ext cx="2992819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03" y="4474967"/>
            <a:ext cx="1576582" cy="124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61" y="2238166"/>
            <a:ext cx="1105499" cy="135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571" y="2238166"/>
            <a:ext cx="1078611" cy="1355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336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1. Rationale: Think of collaboration as one tool that can help you achieve your goals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1083403" y="1612900"/>
            <a:ext cx="8281314" cy="4242187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pPr marL="342900" indent="-342900">
              <a:spcBef>
                <a:spcPts val="96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Calibri" panose="020F0502020204030204" pitchFamily="34" charset="0"/>
              </a:rPr>
              <a:t>First, be clear on your impact goals – what are you trying to achieve?</a:t>
            </a:r>
          </a:p>
          <a:p>
            <a:pPr marL="609600" lvl="1" indent="-342900" fontAlgn="base">
              <a:spcBef>
                <a:spcPts val="480"/>
              </a:spcBef>
              <a:buSzPct val="100000"/>
              <a:buFont typeface="Calibri" panose="020F0502020204030204" pitchFamily="34" charset="0"/>
              <a:buChar char="⁻"/>
            </a:pPr>
            <a:r>
              <a:rPr lang="en-US" sz="2000" dirty="0">
                <a:latin typeface="Calibri" panose="020F0502020204030204" pitchFamily="34" charset="0"/>
              </a:rPr>
              <a:t>Achieve better outcomes: meet additional client needs, improve quality</a:t>
            </a:r>
          </a:p>
          <a:p>
            <a:pPr marL="609600" lvl="1" indent="-342900" fontAlgn="base">
              <a:spcBef>
                <a:spcPts val="480"/>
              </a:spcBef>
              <a:buSzPct val="100000"/>
              <a:buFont typeface="Calibri" panose="020F0502020204030204" pitchFamily="34" charset="0"/>
              <a:buChar char="⁻"/>
            </a:pPr>
            <a:r>
              <a:rPr lang="en-US" sz="2000" dirty="0">
                <a:latin typeface="Calibri" panose="020F0502020204030204" pitchFamily="34" charset="0"/>
              </a:rPr>
              <a:t>Reach more clients: different clients or new geographies</a:t>
            </a:r>
          </a:p>
          <a:p>
            <a:pPr marL="609600" lvl="1" indent="-342900" fontAlgn="base">
              <a:spcBef>
                <a:spcPts val="480"/>
              </a:spcBef>
              <a:buSzPct val="100000"/>
              <a:buFont typeface="Calibri" panose="020F0502020204030204" pitchFamily="34" charset="0"/>
              <a:buChar char="⁻"/>
            </a:pPr>
            <a:r>
              <a:rPr lang="en-US" sz="2000" dirty="0">
                <a:latin typeface="Calibri" panose="020F0502020204030204" pitchFamily="34" charset="0"/>
              </a:rPr>
              <a:t>Strengthen your organization: gaps in staff, cost savings, negotiating power, stronger “voice”</a:t>
            </a:r>
          </a:p>
          <a:p>
            <a:pPr marL="342900" indent="-342900">
              <a:spcBef>
                <a:spcPts val="960"/>
              </a:spcBef>
              <a:buSzPct val="100000"/>
              <a:buFont typeface="Wingdings" panose="05000000000000000000" pitchFamily="2" charset="2"/>
              <a:buChar char="§"/>
            </a:pPr>
            <a:endParaRPr lang="en-US" sz="2200" dirty="0" smtClean="0">
              <a:latin typeface="Calibri" panose="020F0502020204030204" pitchFamily="34" charset="0"/>
            </a:endParaRPr>
          </a:p>
          <a:p>
            <a:pPr marL="342900" indent="-342900">
              <a:spcBef>
                <a:spcPts val="96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Calibri" panose="020F0502020204030204" pitchFamily="34" charset="0"/>
              </a:rPr>
              <a:t>Then, you can decide if mergers and collaborations are preferable to organic growth</a:t>
            </a:r>
          </a:p>
          <a:p>
            <a:pPr marL="609600" lvl="1" indent="-342900" fontAlgn="base">
              <a:spcBef>
                <a:spcPts val="480"/>
              </a:spcBef>
              <a:buSzPct val="100000"/>
              <a:buFont typeface="Calibri" panose="020F0502020204030204" pitchFamily="34" charset="0"/>
              <a:buChar char="⁻"/>
            </a:pPr>
            <a:r>
              <a:rPr lang="en-US" sz="2000" dirty="0">
                <a:latin typeface="Calibri" panose="020F0502020204030204" pitchFamily="34" charset="0"/>
              </a:rPr>
              <a:t>Higher quality?</a:t>
            </a:r>
          </a:p>
          <a:p>
            <a:pPr marL="609600" lvl="1" indent="-342900" fontAlgn="base">
              <a:spcBef>
                <a:spcPts val="480"/>
              </a:spcBef>
              <a:buSzPct val="100000"/>
              <a:buFont typeface="Calibri" panose="020F0502020204030204" pitchFamily="34" charset="0"/>
              <a:buChar char="⁻"/>
            </a:pPr>
            <a:r>
              <a:rPr lang="en-US" sz="2000" dirty="0">
                <a:latin typeface="Calibri" panose="020F0502020204030204" pitchFamily="34" charset="0"/>
              </a:rPr>
              <a:t>Faster?</a:t>
            </a:r>
          </a:p>
          <a:p>
            <a:pPr marL="609600" lvl="1" indent="-342900" fontAlgn="base">
              <a:spcBef>
                <a:spcPts val="480"/>
              </a:spcBef>
              <a:buSzPct val="100000"/>
              <a:buFont typeface="Calibri" panose="020F0502020204030204" pitchFamily="34" charset="0"/>
              <a:buChar char="⁻"/>
            </a:pPr>
            <a:r>
              <a:rPr lang="en-US" sz="2000" dirty="0">
                <a:latin typeface="Calibri" panose="020F0502020204030204" pitchFamily="34" charset="0"/>
              </a:rPr>
              <a:t>Less costly?</a:t>
            </a:r>
          </a:p>
        </p:txBody>
      </p:sp>
      <p:sp>
        <p:nvSpPr>
          <p:cNvPr id="5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r>
              <a:rPr lang="en-US" sz="100" dirty="0" smtClean="0">
                <a:solidFill>
                  <a:srgbClr val="FFFFFF"/>
                </a:solidFill>
              </a:rPr>
              <a:t>4_84</a:t>
            </a:r>
          </a:p>
        </p:txBody>
      </p:sp>
    </p:spTree>
    <p:extLst>
      <p:ext uri="{BB962C8B-B14F-4D97-AF65-F5344CB8AC3E}">
        <p14:creationId xmlns:p14="http://schemas.microsoft.com/office/powerpoint/2010/main" val="30407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2. Screening: Start broad and be proactive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900220" y="1606484"/>
            <a:ext cx="7766108" cy="444224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pPr marL="342900" indent="-342900">
              <a:spcBef>
                <a:spcPts val="96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Calibri" panose="020F0502020204030204" pitchFamily="34" charset="0"/>
              </a:rPr>
              <a:t>Start with a broad scan</a:t>
            </a:r>
          </a:p>
          <a:p>
            <a:pPr marL="609600" lvl="1" indent="-342900" fontAlgn="base">
              <a:spcBef>
                <a:spcPts val="480"/>
              </a:spcBef>
              <a:buSzPct val="100000"/>
              <a:buFont typeface="Calibri" panose="020F0502020204030204" pitchFamily="34" charset="0"/>
              <a:buChar char="-"/>
            </a:pPr>
            <a:r>
              <a:rPr lang="en-US" sz="2000" dirty="0">
                <a:latin typeface="Calibri" panose="020F0502020204030204" pitchFamily="34" charset="0"/>
              </a:rPr>
              <a:t>Use the rationale from step 1 to develop a set of criteria for your ideal partner</a:t>
            </a:r>
          </a:p>
          <a:p>
            <a:pPr marL="609600" lvl="1" indent="-342900" fontAlgn="base">
              <a:spcBef>
                <a:spcPts val="480"/>
              </a:spcBef>
              <a:buSzPct val="100000"/>
              <a:buFont typeface="Calibri" panose="020F0502020204030204" pitchFamily="34" charset="0"/>
              <a:buChar char="-"/>
            </a:pPr>
            <a:r>
              <a:rPr lang="en-US" sz="2000" dirty="0">
                <a:latin typeface="Calibri" panose="020F0502020204030204" pitchFamily="34" charset="0"/>
              </a:rPr>
              <a:t>Based on those criteria, develop a “top 10” list of partners</a:t>
            </a:r>
          </a:p>
          <a:p>
            <a:pPr marL="552450" lvl="1" indent="-285750">
              <a:spcBef>
                <a:spcPts val="432"/>
              </a:spcBef>
              <a:buSzPct val="100000"/>
              <a:buFont typeface="Wingdings" panose="05000000000000000000" pitchFamily="2" charset="2"/>
              <a:buChar char="§"/>
            </a:pPr>
            <a:endParaRPr lang="en-US" sz="2200" dirty="0" smtClean="0">
              <a:latin typeface="Calibri" panose="020F0502020204030204" pitchFamily="34" charset="0"/>
            </a:endParaRPr>
          </a:p>
          <a:p>
            <a:pPr marL="342900" indent="-342900">
              <a:spcBef>
                <a:spcPts val="96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Calibri" panose="020F0502020204030204" pitchFamily="34" charset="0"/>
              </a:rPr>
              <a:t>Invest in “dating”</a:t>
            </a:r>
          </a:p>
          <a:p>
            <a:pPr marL="609600" lvl="1" indent="-342900" fontAlgn="base">
              <a:spcBef>
                <a:spcPts val="480"/>
              </a:spcBef>
              <a:buSzPct val="100000"/>
              <a:buFont typeface="Calibri" panose="020F0502020204030204" pitchFamily="34" charset="0"/>
              <a:buChar char="-"/>
            </a:pPr>
            <a:r>
              <a:rPr lang="en-US" sz="2000" dirty="0">
                <a:latin typeface="Calibri" panose="020F0502020204030204" pitchFamily="34" charset="0"/>
              </a:rPr>
              <a:t>Meet in person with your top 10</a:t>
            </a:r>
          </a:p>
          <a:p>
            <a:pPr marL="609600" lvl="1" indent="-342900" fontAlgn="base">
              <a:spcBef>
                <a:spcPts val="480"/>
              </a:spcBef>
              <a:buSzPct val="100000"/>
              <a:buFont typeface="Calibri" panose="020F0502020204030204" pitchFamily="34" charset="0"/>
              <a:buChar char="-"/>
            </a:pPr>
            <a:r>
              <a:rPr lang="en-US" sz="2000" dirty="0">
                <a:latin typeface="Calibri" panose="020F0502020204030204" pitchFamily="34" charset="0"/>
              </a:rPr>
              <a:t>Spell out what you are looking for, what you have to offer</a:t>
            </a:r>
          </a:p>
          <a:p>
            <a:pPr marL="609600" lvl="1" indent="-342900" fontAlgn="base">
              <a:spcBef>
                <a:spcPts val="480"/>
              </a:spcBef>
              <a:buSzPct val="100000"/>
              <a:buFont typeface="Calibri" panose="020F0502020204030204" pitchFamily="34" charset="0"/>
              <a:buChar char="-"/>
            </a:pPr>
            <a:r>
              <a:rPr lang="en-US" sz="2000" dirty="0">
                <a:latin typeface="Calibri" panose="020F0502020204030204" pitchFamily="34" charset="0"/>
              </a:rPr>
              <a:t>Share your weaknesses – better that they come up now</a:t>
            </a:r>
          </a:p>
          <a:p>
            <a:pPr marL="609600" lvl="1" indent="-342900" fontAlgn="base">
              <a:spcBef>
                <a:spcPts val="480"/>
              </a:spcBef>
              <a:buSzPct val="100000"/>
              <a:buFont typeface="Calibri" panose="020F0502020204030204" pitchFamily="34" charset="0"/>
              <a:buChar char="-"/>
            </a:pPr>
            <a:r>
              <a:rPr lang="en-US" sz="2000" dirty="0">
                <a:latin typeface="Calibri" panose="020F0502020204030204" pitchFamily="34" charset="0"/>
              </a:rPr>
              <a:t>Based on the level of interest and potential fit, decide whether to continue scanning, narrow down the field, or move to deeper due diligence</a:t>
            </a:r>
          </a:p>
        </p:txBody>
      </p:sp>
      <p:sp>
        <p:nvSpPr>
          <p:cNvPr id="5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r>
              <a:rPr lang="en-US" sz="100" dirty="0" smtClean="0">
                <a:solidFill>
                  <a:srgbClr val="FFFFFF"/>
                </a:solidFill>
              </a:rPr>
              <a:t>4_84</a:t>
            </a:r>
          </a:p>
        </p:txBody>
      </p:sp>
    </p:spTree>
    <p:extLst>
      <p:ext uri="{BB962C8B-B14F-4D97-AF65-F5344CB8AC3E}">
        <p14:creationId xmlns:p14="http://schemas.microsoft.com/office/powerpoint/2010/main" val="367010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itle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en-US" dirty="0" smtClean="0">
                <a:latin typeface="Calibri" panose="020F0502020204030204" pitchFamily="34" charset="0"/>
              </a:rPr>
              <a:t>3. Due diligence: Focus on the strategic rationale, especially critical for more integrated collaborations</a:t>
            </a:r>
          </a:p>
        </p:txBody>
      </p:sp>
      <p:sp>
        <p:nvSpPr>
          <p:cNvPr id="277534" name="KMA6C131B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75429" y="1603422"/>
            <a:ext cx="7986509" cy="4649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6814" tIns="46814" rIns="46814" bIns="46814">
            <a:spAutoFit/>
          </a:bodyPr>
          <a:lstStyle>
            <a:lvl1pPr marL="280988" indent="-280988" defTabSz="981075">
              <a:defRPr sz="2000">
                <a:solidFill>
                  <a:schemeClr val="folHlink"/>
                </a:solidFill>
                <a:latin typeface="Verdana" pitchFamily="34" charset="0"/>
              </a:defRPr>
            </a:lvl1pPr>
            <a:lvl2pPr marL="1144588" indent="-177800" defTabSz="981075">
              <a:defRPr sz="2000">
                <a:solidFill>
                  <a:schemeClr val="folHlink"/>
                </a:solidFill>
                <a:latin typeface="Verdana" pitchFamily="34" charset="0"/>
              </a:defRPr>
            </a:lvl2pPr>
            <a:lvl3pPr marL="1143000" indent="-228600" defTabSz="981075">
              <a:defRPr sz="2000">
                <a:solidFill>
                  <a:schemeClr val="folHlink"/>
                </a:solidFill>
                <a:latin typeface="Verdana" pitchFamily="34" charset="0"/>
              </a:defRPr>
            </a:lvl3pPr>
            <a:lvl4pPr marL="1600200" indent="-228600" defTabSz="981075">
              <a:defRPr sz="2000">
                <a:solidFill>
                  <a:schemeClr val="folHlink"/>
                </a:solidFill>
                <a:latin typeface="Verdana" pitchFamily="34" charset="0"/>
              </a:defRPr>
            </a:lvl4pPr>
            <a:lvl5pPr marL="2057400" indent="-228600" defTabSz="981075">
              <a:defRPr sz="2000">
                <a:solidFill>
                  <a:schemeClr val="folHlink"/>
                </a:solidFill>
                <a:latin typeface="Verdana" pitchFamily="34" charset="0"/>
              </a:defRPr>
            </a:lvl5pPr>
            <a:lvl6pPr marL="25146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Verdana" pitchFamily="34" charset="0"/>
              </a:defRPr>
            </a:lvl6pPr>
            <a:lvl7pPr marL="29718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Verdana" pitchFamily="34" charset="0"/>
              </a:defRPr>
            </a:lvl7pPr>
            <a:lvl8pPr marL="34290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Verdana" pitchFamily="34" charset="0"/>
              </a:defRPr>
            </a:lvl8pPr>
            <a:lvl9pPr marL="38862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Verdana" pitchFamily="34" charset="0"/>
              </a:defRPr>
            </a:lvl9pPr>
          </a:lstStyle>
          <a:p>
            <a:pPr marL="342900" indent="-342900">
              <a:spcBef>
                <a:spcPts val="96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</a:rPr>
              <a:t>Focus due diligence first on testing the </a:t>
            </a:r>
            <a:r>
              <a:rPr lang="en-US" altLang="en-U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strategic rationale</a:t>
            </a:r>
            <a:endParaRPr lang="en-US" altLang="en-US" sz="2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609600" lvl="1" indent="-342900" defTabSz="981334" fontAlgn="base">
              <a:spcBef>
                <a:spcPts val="480"/>
              </a:spcBef>
              <a:buSzPct val="100000"/>
              <a:buFont typeface="Calibri" panose="020F0502020204030204" pitchFamily="34" charset="0"/>
              <a:buChar char="⁻"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Identify and test the primary ways that the collaboration/merger would have a greater impact</a:t>
            </a:r>
          </a:p>
          <a:p>
            <a:pPr marL="342900" indent="-342900">
              <a:spcBef>
                <a:spcPts val="960"/>
              </a:spcBef>
              <a:buSzPct val="100000"/>
              <a:buFont typeface="Wingdings" panose="05000000000000000000" pitchFamily="2" charset="2"/>
              <a:buChar char="§"/>
            </a:pPr>
            <a:endParaRPr lang="en-US" altLang="en-US" sz="2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ts val="96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altLang="en-U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If the rationale holds up, then move to the “inspection”</a:t>
            </a:r>
          </a:p>
          <a:p>
            <a:pPr marL="609600" lvl="1" indent="-342900" defTabSz="981334" fontAlgn="base">
              <a:spcBef>
                <a:spcPts val="480"/>
              </a:spcBef>
              <a:buSzPct val="100000"/>
              <a:buFont typeface="Calibri" panose="020F0502020204030204" pitchFamily="34" charset="0"/>
              <a:buChar char="-"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Program quality</a:t>
            </a:r>
          </a:p>
          <a:p>
            <a:pPr marL="609600" lvl="1" indent="-342900" defTabSz="981334" fontAlgn="base">
              <a:spcBef>
                <a:spcPts val="480"/>
              </a:spcBef>
              <a:buSzPct val="100000"/>
              <a:buFont typeface="Calibri" panose="020F0502020204030204" pitchFamily="34" charset="0"/>
              <a:buChar char="-"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Staff and board</a:t>
            </a:r>
          </a:p>
          <a:p>
            <a:pPr marL="609600" lvl="1" indent="-342900" defTabSz="981334" fontAlgn="base">
              <a:spcBef>
                <a:spcPts val="480"/>
              </a:spcBef>
              <a:buSzPct val="100000"/>
              <a:buFont typeface="Calibri" panose="020F0502020204030204" pitchFamily="34" charset="0"/>
              <a:buChar char="-"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Other stakeholders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609600" lvl="1" indent="-342900" defTabSz="981334" fontAlgn="base">
              <a:spcBef>
                <a:spcPts val="480"/>
              </a:spcBef>
              <a:buSzPct val="100000"/>
              <a:buFont typeface="Calibri" panose="020F0502020204030204" pitchFamily="34" charset="0"/>
              <a:buChar char="-"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Funders</a:t>
            </a:r>
          </a:p>
          <a:p>
            <a:pPr marL="609600" lvl="1" indent="-342900" defTabSz="981334" fontAlgn="base">
              <a:spcBef>
                <a:spcPts val="480"/>
              </a:spcBef>
              <a:buSzPct val="100000"/>
              <a:buFont typeface="Calibri" panose="020F0502020204030204" pitchFamily="34" charset="0"/>
              <a:buChar char="-"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Financial assets and liabilities</a:t>
            </a:r>
          </a:p>
          <a:p>
            <a:pPr marL="609600" lvl="1" indent="-342900" defTabSz="981334" fontAlgn="base">
              <a:spcBef>
                <a:spcPts val="480"/>
              </a:spcBef>
              <a:buSzPct val="100000"/>
              <a:buFont typeface="Calibri" panose="020F0502020204030204" pitchFamily="34" charset="0"/>
              <a:buChar char="-"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Legal issues</a:t>
            </a:r>
          </a:p>
          <a:p>
            <a:pPr marL="609600" lvl="1" indent="-342900" defTabSz="981334" fontAlgn="base">
              <a:spcBef>
                <a:spcPts val="480"/>
              </a:spcBef>
              <a:buSzPct val="100000"/>
              <a:buFont typeface="Calibri" panose="020F0502020204030204" pitchFamily="34" charset="0"/>
              <a:buChar char="-"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IT, and other infrastructure</a:t>
            </a:r>
          </a:p>
        </p:txBody>
      </p:sp>
      <p:sp>
        <p:nvSpPr>
          <p:cNvPr id="47110" name="BainBulletsConfiguration" hidden="1"/>
          <p:cNvSpPr txBox="1">
            <a:spLocks noChangeArrowheads="1"/>
          </p:cNvSpPr>
          <p:nvPr/>
        </p:nvSpPr>
        <p:spPr bwMode="auto">
          <a:xfrm>
            <a:off x="12704" y="12705"/>
            <a:ext cx="8892902" cy="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67" tIns="45734" rIns="91467" bIns="45734">
            <a:spAutoFit/>
          </a:bodyPr>
          <a:lstStyle>
            <a:lvl1pPr>
              <a:defRPr sz="2000">
                <a:solidFill>
                  <a:schemeClr val="folHlink"/>
                </a:solidFill>
                <a:latin typeface="Verdana" pitchFamily="34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Verdana" pitchFamily="34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Verdana" pitchFamily="34" charset="0"/>
              </a:defRPr>
            </a:lvl9pPr>
          </a:lstStyle>
          <a:p>
            <a:r>
              <a:rPr lang="en-US" altLang="en-US" sz="100" dirty="0" smtClean="0">
                <a:solidFill>
                  <a:srgbClr val="FFFFFF"/>
                </a:solidFill>
              </a:rPr>
              <a:t>277534_84</a:t>
            </a:r>
            <a:endParaRPr lang="en-US" altLang="en-US" sz="100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19423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KMA6C131B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82676" y="1601701"/>
            <a:ext cx="7897552" cy="3097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6814" tIns="46814" rIns="46814" bIns="46814">
            <a:spAutoFit/>
          </a:bodyPr>
          <a:lstStyle>
            <a:lvl1pPr marL="271463" indent="-271463" defTabSz="981075">
              <a:defRPr sz="2000">
                <a:solidFill>
                  <a:schemeClr val="folHlink"/>
                </a:solidFill>
                <a:latin typeface="Verdana" pitchFamily="34" charset="0"/>
              </a:defRPr>
            </a:lvl1pPr>
            <a:lvl2pPr marL="574675" indent="-119063" defTabSz="981075">
              <a:defRPr sz="2000">
                <a:solidFill>
                  <a:schemeClr val="folHlink"/>
                </a:solidFill>
                <a:latin typeface="Verdana" pitchFamily="34" charset="0"/>
              </a:defRPr>
            </a:lvl2pPr>
            <a:lvl3pPr marL="1258888" indent="-287338" defTabSz="981075">
              <a:defRPr sz="2000">
                <a:solidFill>
                  <a:schemeClr val="folHlink"/>
                </a:solidFill>
                <a:latin typeface="Verdana" pitchFamily="34" charset="0"/>
              </a:defRPr>
            </a:lvl3pPr>
            <a:lvl4pPr marL="1600200" indent="-228600" defTabSz="981075">
              <a:defRPr sz="2000">
                <a:solidFill>
                  <a:schemeClr val="folHlink"/>
                </a:solidFill>
                <a:latin typeface="Verdana" pitchFamily="34" charset="0"/>
              </a:defRPr>
            </a:lvl4pPr>
            <a:lvl5pPr marL="2057400" indent="-228600" defTabSz="981075">
              <a:defRPr sz="2000">
                <a:solidFill>
                  <a:schemeClr val="folHlink"/>
                </a:solidFill>
                <a:latin typeface="Verdana" pitchFamily="34" charset="0"/>
              </a:defRPr>
            </a:lvl5pPr>
            <a:lvl6pPr marL="25146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Verdana" pitchFamily="34" charset="0"/>
              </a:defRPr>
            </a:lvl6pPr>
            <a:lvl7pPr marL="29718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Verdana" pitchFamily="34" charset="0"/>
              </a:defRPr>
            </a:lvl7pPr>
            <a:lvl8pPr marL="34290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Verdana" pitchFamily="34" charset="0"/>
              </a:defRPr>
            </a:lvl8pPr>
            <a:lvl9pPr marL="38862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Verdana" pitchFamily="34" charset="0"/>
              </a:defRPr>
            </a:lvl9pPr>
          </a:lstStyle>
          <a:p>
            <a:pPr marL="342900" indent="-342900">
              <a:spcBef>
                <a:spcPts val="96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altLang="en-U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Agree beforehand </a:t>
            </a: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</a:rPr>
              <a:t>on what’s truly </a:t>
            </a:r>
            <a:r>
              <a:rPr lang="en-US" altLang="en-U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important</a:t>
            </a:r>
          </a:p>
          <a:p>
            <a:pPr marL="609600" lvl="1" indent="-342900" defTabSz="981334" fontAlgn="base">
              <a:spcBef>
                <a:spcPts val="480"/>
              </a:spcBef>
              <a:buSzPct val="100000"/>
              <a:buFont typeface="Calibri" panose="020F0502020204030204" pitchFamily="34" charset="0"/>
              <a:buChar char="-"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Keep non-negotiables to a minimum</a:t>
            </a:r>
          </a:p>
          <a:p>
            <a:pPr marL="342900" indent="-342900">
              <a:spcBef>
                <a:spcPts val="960"/>
              </a:spcBef>
              <a:buSzPct val="100000"/>
              <a:buFont typeface="Wingdings" panose="05000000000000000000" pitchFamily="2" charset="2"/>
              <a:buChar char="§"/>
            </a:pPr>
            <a:endParaRPr lang="en-US" altLang="en-US" sz="2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ts val="96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altLang="en-U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Success </a:t>
            </a: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</a:rPr>
              <a:t>is </a:t>
            </a:r>
            <a:r>
              <a:rPr lang="en-US" altLang="en-U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NOT always an agreement</a:t>
            </a:r>
          </a:p>
          <a:p>
            <a:pPr marL="609600" lvl="1" indent="-342900" defTabSz="981334" fontAlgn="base">
              <a:spcBef>
                <a:spcPts val="480"/>
              </a:spcBef>
              <a:buSzPct val="100000"/>
              <a:buFont typeface="Calibri" panose="020F0502020204030204" pitchFamily="34" charset="0"/>
              <a:buChar char="-"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Opportunity cost for walking away much less than that of a bad relationship</a:t>
            </a:r>
          </a:p>
          <a:p>
            <a:pPr marL="609600" lvl="1" indent="-342900" defTabSz="981334" fontAlgn="base">
              <a:spcBef>
                <a:spcPts val="480"/>
              </a:spcBef>
              <a:buSzPct val="100000"/>
              <a:buFont typeface="Calibri" panose="020F0502020204030204" pitchFamily="34" charset="0"/>
              <a:buChar char="-"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Exploring a collaboration may result in identifying superior alternative to achieve strategic goals (e.g., organic growth)</a:t>
            </a:r>
          </a:p>
        </p:txBody>
      </p:sp>
      <p:sp>
        <p:nvSpPr>
          <p:cNvPr id="48133" name="Title1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en-US" dirty="0" smtClean="0">
                <a:latin typeface="Calibri" panose="020F0502020204030204" pitchFamily="34" charset="0"/>
              </a:rPr>
              <a:t>4. Negotiation: Success is NOT always an agreement</a:t>
            </a:r>
          </a:p>
        </p:txBody>
      </p:sp>
      <p:sp>
        <p:nvSpPr>
          <p:cNvPr id="48134" name="BainBulletsConfiguration" hidden="1"/>
          <p:cNvSpPr txBox="1">
            <a:spLocks noChangeArrowheads="1"/>
          </p:cNvSpPr>
          <p:nvPr/>
        </p:nvSpPr>
        <p:spPr bwMode="auto">
          <a:xfrm>
            <a:off x="12704" y="12705"/>
            <a:ext cx="8892902" cy="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67" tIns="45734" rIns="91467" bIns="45734">
            <a:spAutoFit/>
          </a:bodyPr>
          <a:lstStyle>
            <a:lvl1pPr>
              <a:defRPr sz="2000">
                <a:solidFill>
                  <a:schemeClr val="folHlink"/>
                </a:solidFill>
                <a:latin typeface="Verdana" pitchFamily="34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Verdana" pitchFamily="34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Verdana" pitchFamily="34" charset="0"/>
              </a:defRPr>
            </a:lvl9pPr>
          </a:lstStyle>
          <a:p>
            <a:r>
              <a:rPr lang="en-US" altLang="en-US" sz="100" dirty="0" smtClean="0">
                <a:solidFill>
                  <a:srgbClr val="FFFFFF"/>
                </a:solidFill>
              </a:rPr>
              <a:t>320514_84</a:t>
            </a:r>
            <a:endParaRPr lang="en-US" altLang="en-US" sz="100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831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KMA6C131B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75445" y="1604100"/>
            <a:ext cx="8326464" cy="3590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6814" tIns="46814" rIns="46814" bIns="46814">
            <a:spAutoFit/>
          </a:bodyPr>
          <a:lstStyle/>
          <a:p>
            <a:pPr marL="342900" indent="-342900" defTabSz="981075">
              <a:spcBef>
                <a:spcPts val="96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altLang="en-US" sz="2200" dirty="0">
                <a:latin typeface="Calibri" panose="020F0502020204030204" pitchFamily="34" charset="0"/>
              </a:rPr>
              <a:t>Just because you merge, doesn’t mean you have to fully integrate (a combined entity can have multiple boards, brands)</a:t>
            </a:r>
            <a:endParaRPr lang="en-US" sz="2200" dirty="0">
              <a:latin typeface="Calibri" panose="020F0502020204030204" pitchFamily="34" charset="0"/>
            </a:endParaRPr>
          </a:p>
          <a:p>
            <a:pPr marL="342900" indent="-342900" defTabSz="981075">
              <a:spcBef>
                <a:spcPts val="960"/>
              </a:spcBef>
              <a:buSzPct val="100000"/>
              <a:buFont typeface="Wingdings" panose="05000000000000000000" pitchFamily="2" charset="2"/>
              <a:buChar char="§"/>
            </a:pPr>
            <a:endParaRPr lang="en-US" sz="2200" dirty="0">
              <a:latin typeface="Calibri" panose="020F0502020204030204" pitchFamily="34" charset="0"/>
            </a:endParaRPr>
          </a:p>
          <a:p>
            <a:pPr marL="342900" indent="-342900" defTabSz="981075">
              <a:spcBef>
                <a:spcPts val="96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</a:rPr>
              <a:t>But, if you do need to integrate…</a:t>
            </a:r>
          </a:p>
          <a:p>
            <a:pPr marL="609600" lvl="1" indent="-342900" fontAlgn="base">
              <a:spcBef>
                <a:spcPts val="480"/>
              </a:spcBef>
              <a:buSzPct val="100000"/>
              <a:buFont typeface="Calibri" panose="020F0502020204030204" pitchFamily="34" charset="0"/>
              <a:buChar char="-"/>
            </a:pPr>
            <a:r>
              <a:rPr lang="en-US" sz="2000" dirty="0">
                <a:latin typeface="Calibri" panose="020F0502020204030204" pitchFamily="34" charset="0"/>
              </a:rPr>
              <a:t>Get started right away</a:t>
            </a:r>
          </a:p>
          <a:p>
            <a:pPr marL="609600" lvl="1" indent="-342900" fontAlgn="base">
              <a:spcBef>
                <a:spcPts val="480"/>
              </a:spcBef>
              <a:buSzPct val="100000"/>
              <a:buFont typeface="Calibri" panose="020F0502020204030204" pitchFamily="34" charset="0"/>
              <a:buChar char="-"/>
            </a:pPr>
            <a:r>
              <a:rPr lang="en-US" sz="2000" dirty="0">
                <a:latin typeface="Calibri" panose="020F0502020204030204" pitchFamily="34" charset="0"/>
              </a:rPr>
              <a:t>Start with the areas of highest strategic value</a:t>
            </a:r>
          </a:p>
          <a:p>
            <a:pPr marL="609600" lvl="1" indent="-342900" fontAlgn="base">
              <a:spcBef>
                <a:spcPts val="480"/>
              </a:spcBef>
              <a:buSzPct val="100000"/>
              <a:buFont typeface="Calibri" panose="020F0502020204030204" pitchFamily="34" charset="0"/>
              <a:buChar char="-"/>
            </a:pPr>
            <a:r>
              <a:rPr lang="en-US" sz="2000" dirty="0">
                <a:latin typeface="Calibri" panose="020F0502020204030204" pitchFamily="34" charset="0"/>
              </a:rPr>
              <a:t>Focus on the human aspects of integration – culture and organization</a:t>
            </a:r>
          </a:p>
          <a:p>
            <a:pPr marL="609600" lvl="1" indent="-342900" fontAlgn="base">
              <a:spcBef>
                <a:spcPts val="480"/>
              </a:spcBef>
              <a:buSzPct val="100000"/>
              <a:buFont typeface="Calibri" panose="020F0502020204030204" pitchFamily="34" charset="0"/>
              <a:buChar char="-"/>
            </a:pPr>
            <a:r>
              <a:rPr lang="en-US" sz="2000" dirty="0">
                <a:latin typeface="Calibri" panose="020F0502020204030204" pitchFamily="34" charset="0"/>
              </a:rPr>
              <a:t>Operational integration is hard work, but relatively straightforward</a:t>
            </a:r>
          </a:p>
          <a:p>
            <a:pPr marL="609600" lvl="1" indent="-342900" fontAlgn="base">
              <a:spcBef>
                <a:spcPts val="480"/>
              </a:spcBef>
              <a:buSzPct val="100000"/>
              <a:buFont typeface="Calibri" panose="020F0502020204030204" pitchFamily="34" charset="0"/>
              <a:buChar char="-"/>
            </a:pPr>
            <a:r>
              <a:rPr lang="en-US" sz="2000" dirty="0">
                <a:latin typeface="Calibri" panose="020F0502020204030204" pitchFamily="34" charset="0"/>
              </a:rPr>
              <a:t>Track progress against goals, learn and adapt</a:t>
            </a:r>
          </a:p>
        </p:txBody>
      </p:sp>
      <p:sp>
        <p:nvSpPr>
          <p:cNvPr id="48133" name="Title1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en-US" dirty="0" smtClean="0">
                <a:latin typeface="Calibri" panose="020F0502020204030204" pitchFamily="34" charset="0"/>
              </a:rPr>
              <a:t>5. Implement and integrate: Poor execution can derail strategic collaborations</a:t>
            </a:r>
          </a:p>
        </p:txBody>
      </p:sp>
      <p:sp>
        <p:nvSpPr>
          <p:cNvPr id="48134" name="BainBulletsConfiguration" hidden="1"/>
          <p:cNvSpPr txBox="1">
            <a:spLocks noChangeArrowheads="1"/>
          </p:cNvSpPr>
          <p:nvPr/>
        </p:nvSpPr>
        <p:spPr bwMode="auto">
          <a:xfrm>
            <a:off x="12704" y="12705"/>
            <a:ext cx="8892902" cy="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67" tIns="45734" rIns="91467" bIns="45734">
            <a:spAutoFit/>
          </a:bodyPr>
          <a:lstStyle>
            <a:lvl1pPr>
              <a:defRPr sz="2000">
                <a:solidFill>
                  <a:schemeClr val="folHlink"/>
                </a:solidFill>
                <a:latin typeface="Verdana" pitchFamily="34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Verdana" pitchFamily="34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Verdana" pitchFamily="34" charset="0"/>
              </a:defRPr>
            </a:lvl9pPr>
          </a:lstStyle>
          <a:p>
            <a:r>
              <a:rPr lang="en-US" altLang="en-US" sz="100" dirty="0" smtClean="0">
                <a:solidFill>
                  <a:srgbClr val="FFFFFF"/>
                </a:solidFill>
              </a:rPr>
              <a:t>320514_85</a:t>
            </a:r>
            <a:endParaRPr lang="en-US" altLang="en-US" sz="100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092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Small group discussion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384174" y="1169024"/>
            <a:ext cx="9140825" cy="4898777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pPr marL="342900" indent="-342900">
              <a:spcBef>
                <a:spcPts val="96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Calibri" panose="020F0502020204030204" pitchFamily="34" charset="0"/>
              </a:rPr>
              <a:t>Part 1: Introductions (5 min)</a:t>
            </a:r>
          </a:p>
          <a:p>
            <a:pPr marL="609600" lvl="1" indent="-342900" fontAlgn="base">
              <a:spcBef>
                <a:spcPts val="480"/>
              </a:spcBef>
              <a:buSzPct val="100000"/>
              <a:buFont typeface="Calibri" panose="020F0502020204030204" pitchFamily="34" charset="0"/>
              <a:buChar char="-"/>
            </a:pPr>
            <a:r>
              <a:rPr lang="en-US" sz="2000" dirty="0">
                <a:latin typeface="Calibri" panose="020F0502020204030204" pitchFamily="34" charset="0"/>
              </a:rPr>
              <a:t>Name</a:t>
            </a:r>
          </a:p>
          <a:p>
            <a:pPr marL="609600" lvl="1" indent="-342900" fontAlgn="base">
              <a:spcBef>
                <a:spcPts val="480"/>
              </a:spcBef>
              <a:buSzPct val="100000"/>
              <a:buFont typeface="Calibri" panose="020F0502020204030204" pitchFamily="34" charset="0"/>
              <a:buChar char="-"/>
            </a:pPr>
            <a:r>
              <a:rPr lang="en-US" sz="2000" dirty="0">
                <a:latin typeface="Calibri" panose="020F0502020204030204" pitchFamily="34" charset="0"/>
              </a:rPr>
              <a:t>Organization</a:t>
            </a:r>
          </a:p>
          <a:p>
            <a:pPr marL="342900" indent="-342900">
              <a:spcBef>
                <a:spcPts val="960"/>
              </a:spcBef>
              <a:buSzPct val="100000"/>
              <a:buFont typeface="Wingdings" panose="05000000000000000000" pitchFamily="2" charset="2"/>
              <a:buChar char="§"/>
            </a:pPr>
            <a:endParaRPr lang="en-US" sz="2200" dirty="0" smtClean="0">
              <a:latin typeface="Calibri" panose="020F0502020204030204" pitchFamily="34" charset="0"/>
            </a:endParaRPr>
          </a:p>
          <a:p>
            <a:pPr marL="342900" indent="-342900">
              <a:spcBef>
                <a:spcPts val="96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Calibri" panose="020F0502020204030204" pitchFamily="34" charset="0"/>
              </a:rPr>
              <a:t>Part 2: Looking back (10 min)</a:t>
            </a:r>
          </a:p>
          <a:p>
            <a:pPr marL="609600" lvl="1" indent="-342900" fontAlgn="base">
              <a:spcBef>
                <a:spcPts val="480"/>
              </a:spcBef>
              <a:buSzPct val="100000"/>
              <a:buFont typeface="Calibri" panose="020F0502020204030204" pitchFamily="34" charset="0"/>
              <a:buChar char="-"/>
            </a:pPr>
            <a:r>
              <a:rPr lang="en-US" sz="2000" dirty="0">
                <a:latin typeface="Calibri" panose="020F0502020204030204" pitchFamily="34" charset="0"/>
              </a:rPr>
              <a:t>Describe one of your most or least successful collaborations</a:t>
            </a:r>
          </a:p>
          <a:p>
            <a:pPr marL="609600" lvl="1" indent="-342900" fontAlgn="base">
              <a:spcBef>
                <a:spcPts val="480"/>
              </a:spcBef>
              <a:buSzPct val="100000"/>
              <a:buFont typeface="Calibri" panose="020F0502020204030204" pitchFamily="34" charset="0"/>
              <a:buChar char="-"/>
            </a:pPr>
            <a:r>
              <a:rPr lang="en-US" sz="2000" dirty="0">
                <a:latin typeface="Calibri" panose="020F0502020204030204" pitchFamily="34" charset="0"/>
              </a:rPr>
              <a:t>What were some of the biggest barriers or challenges you faced? How did you overcome them?</a:t>
            </a:r>
          </a:p>
          <a:p>
            <a:pPr marL="342900" indent="-342900">
              <a:spcBef>
                <a:spcPts val="960"/>
              </a:spcBef>
              <a:buSzPct val="100000"/>
              <a:buFont typeface="Wingdings" panose="05000000000000000000" pitchFamily="2" charset="2"/>
              <a:buChar char="§"/>
            </a:pPr>
            <a:endParaRPr lang="en-US" sz="2200" dirty="0">
              <a:latin typeface="Calibri" panose="020F0502020204030204" pitchFamily="34" charset="0"/>
            </a:endParaRPr>
          </a:p>
          <a:p>
            <a:pPr marL="342900" indent="-342900">
              <a:spcBef>
                <a:spcPts val="96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Calibri" panose="020F0502020204030204" pitchFamily="34" charset="0"/>
              </a:rPr>
              <a:t>Part 3: Looking forward (10 min)</a:t>
            </a:r>
          </a:p>
          <a:p>
            <a:pPr marL="609600" lvl="1" indent="-342900" fontAlgn="base">
              <a:spcBef>
                <a:spcPts val="480"/>
              </a:spcBef>
              <a:buSzPct val="100000"/>
              <a:buFont typeface="Calibri" panose="020F0502020204030204" pitchFamily="34" charset="0"/>
              <a:buChar char="-"/>
            </a:pPr>
            <a:r>
              <a:rPr lang="en-US" sz="2000" dirty="0">
                <a:latin typeface="Calibri" panose="020F0502020204030204" pitchFamily="34" charset="0"/>
              </a:rPr>
              <a:t>Do you see collaborations as an important part of your future strategy?</a:t>
            </a:r>
          </a:p>
          <a:p>
            <a:pPr marL="609600" lvl="1" indent="-342900" fontAlgn="base">
              <a:spcBef>
                <a:spcPts val="480"/>
              </a:spcBef>
              <a:buSzPct val="100000"/>
              <a:buFont typeface="Calibri" panose="020F0502020204030204" pitchFamily="34" charset="0"/>
              <a:buChar char="-"/>
            </a:pPr>
            <a:r>
              <a:rPr lang="en-US" sz="2000" dirty="0">
                <a:latin typeface="Calibri" panose="020F0502020204030204" pitchFamily="34" charset="0"/>
              </a:rPr>
              <a:t>Is there anything holding you back? What would you do differently?</a:t>
            </a:r>
          </a:p>
        </p:txBody>
      </p:sp>
      <p:sp>
        <p:nvSpPr>
          <p:cNvPr id="5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r>
              <a:rPr lang="en-US" sz="100" dirty="0" smtClean="0">
                <a:solidFill>
                  <a:srgbClr val="FFFFFF"/>
                </a:solidFill>
              </a:rPr>
              <a:t>4_84</a:t>
            </a:r>
          </a:p>
        </p:txBody>
      </p:sp>
    </p:spTree>
    <p:extLst>
      <p:ext uri="{BB962C8B-B14F-4D97-AF65-F5344CB8AC3E}">
        <p14:creationId xmlns:p14="http://schemas.microsoft.com/office/powerpoint/2010/main" val="424261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r>
              <a:rPr lang="en-US" sz="100" dirty="0" smtClean="0">
                <a:solidFill>
                  <a:srgbClr val="FFFFFF"/>
                </a:solidFill>
              </a:rPr>
              <a:t>8_84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45028" y="154265"/>
            <a:ext cx="8530971" cy="1104018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Closing thoughts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592192" y="1907900"/>
            <a:ext cx="8646401" cy="4165243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pPr marL="342900" indent="-342900">
              <a:spcBef>
                <a:spcPts val="96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Calibri" panose="020F0502020204030204" pitchFamily="34" charset="0"/>
              </a:rPr>
              <a:t>Focus on the </a:t>
            </a:r>
            <a:r>
              <a:rPr lang="en-US" sz="2200" dirty="0">
                <a:latin typeface="Calibri" panose="020F0502020204030204" pitchFamily="34" charset="0"/>
              </a:rPr>
              <a:t>s</a:t>
            </a:r>
            <a:r>
              <a:rPr lang="en-US" sz="2200" dirty="0" smtClean="0">
                <a:latin typeface="Calibri" panose="020F0502020204030204" pitchFamily="34" charset="0"/>
              </a:rPr>
              <a:t>trategic rationale, </a:t>
            </a:r>
            <a:r>
              <a:rPr lang="en-US" sz="2200" dirty="0">
                <a:latin typeface="Calibri" panose="020F0502020204030204" pitchFamily="34" charset="0"/>
              </a:rPr>
              <a:t>not the </a:t>
            </a:r>
            <a:r>
              <a:rPr lang="en-US" sz="2200" dirty="0" smtClean="0">
                <a:latin typeface="Calibri" panose="020F0502020204030204" pitchFamily="34" charset="0"/>
              </a:rPr>
              <a:t>structure</a:t>
            </a:r>
          </a:p>
          <a:p>
            <a:pPr marL="833567" lvl="1" indent="-342900">
              <a:spcBef>
                <a:spcPts val="960"/>
              </a:spcBef>
              <a:buSzPct val="100000"/>
              <a:buFont typeface="Wingdings" panose="05000000000000000000" pitchFamily="2" charset="2"/>
              <a:buChar char="§"/>
            </a:pPr>
            <a:endParaRPr lang="en-US" sz="2200" dirty="0">
              <a:latin typeface="Calibri" panose="020F0502020204030204" pitchFamily="34" charset="0"/>
            </a:endParaRPr>
          </a:p>
          <a:p>
            <a:pPr marL="342900" indent="-342900">
              <a:spcBef>
                <a:spcPts val="96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Calibri" panose="020F0502020204030204" pitchFamily="34" charset="0"/>
              </a:rPr>
              <a:t>Be </a:t>
            </a:r>
            <a:r>
              <a:rPr lang="en-US" sz="2200" dirty="0">
                <a:latin typeface="Calibri" panose="020F0502020204030204" pitchFamily="34" charset="0"/>
              </a:rPr>
              <a:t>proactive, </a:t>
            </a:r>
            <a:r>
              <a:rPr lang="en-US" sz="2200" dirty="0" smtClean="0">
                <a:latin typeface="Calibri" panose="020F0502020204030204" pitchFamily="34" charset="0"/>
              </a:rPr>
              <a:t>but beware </a:t>
            </a:r>
            <a:r>
              <a:rPr lang="en-US" sz="2200" dirty="0">
                <a:latin typeface="Calibri" panose="020F0502020204030204" pitchFamily="34" charset="0"/>
              </a:rPr>
              <a:t>of “do the deal” momentum</a:t>
            </a:r>
          </a:p>
          <a:p>
            <a:pPr marL="833567" lvl="1" indent="-342900">
              <a:spcBef>
                <a:spcPts val="960"/>
              </a:spcBef>
              <a:buSzPct val="100000"/>
              <a:buFont typeface="Wingdings" panose="05000000000000000000" pitchFamily="2" charset="2"/>
              <a:buChar char="§"/>
            </a:pPr>
            <a:endParaRPr lang="en-US" sz="2200" dirty="0" smtClean="0">
              <a:latin typeface="Calibri" panose="020F0502020204030204" pitchFamily="34" charset="0"/>
            </a:endParaRPr>
          </a:p>
          <a:p>
            <a:pPr marL="342900" indent="-342900">
              <a:spcBef>
                <a:spcPts val="96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Calibri" panose="020F0502020204030204" pitchFamily="34" charset="0"/>
              </a:rPr>
              <a:t>Don’t equate </a:t>
            </a:r>
            <a:r>
              <a:rPr lang="en-US" sz="2200" dirty="0">
                <a:latin typeface="Calibri" panose="020F0502020204030204" pitchFamily="34" charset="0"/>
              </a:rPr>
              <a:t>lack of agreement with </a:t>
            </a:r>
            <a:r>
              <a:rPr lang="en-US" sz="2200" dirty="0" smtClean="0">
                <a:latin typeface="Calibri" panose="020F0502020204030204" pitchFamily="34" charset="0"/>
              </a:rPr>
              <a:t>failure</a:t>
            </a:r>
          </a:p>
          <a:p>
            <a:pPr marL="833567" lvl="1" indent="-342900">
              <a:spcBef>
                <a:spcPts val="960"/>
              </a:spcBef>
              <a:buSzPct val="100000"/>
              <a:buFont typeface="Wingdings" panose="05000000000000000000" pitchFamily="2" charset="2"/>
              <a:buChar char="§"/>
            </a:pPr>
            <a:endParaRPr lang="en-US" sz="2200" dirty="0" smtClean="0">
              <a:latin typeface="Calibri" panose="020F0502020204030204" pitchFamily="34" charset="0"/>
            </a:endParaRPr>
          </a:p>
          <a:p>
            <a:pPr marL="342900" indent="-342900">
              <a:spcBef>
                <a:spcPts val="96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Calibri" panose="020F0502020204030204" pitchFamily="34" charset="0"/>
              </a:rPr>
              <a:t>Merging does not require loss of brand and loss of control</a:t>
            </a:r>
          </a:p>
          <a:p>
            <a:pPr marL="833567" lvl="1" indent="-342900">
              <a:spcBef>
                <a:spcPts val="960"/>
              </a:spcBef>
              <a:buSzPct val="100000"/>
              <a:buFont typeface="Wingdings" panose="05000000000000000000" pitchFamily="2" charset="2"/>
              <a:buChar char="§"/>
            </a:pPr>
            <a:endParaRPr lang="en-US" sz="2200" dirty="0">
              <a:latin typeface="Calibri" panose="020F0502020204030204" pitchFamily="34" charset="0"/>
            </a:endParaRPr>
          </a:p>
          <a:p>
            <a:pPr marL="342900" indent="-342900">
              <a:spcBef>
                <a:spcPts val="96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Calibri" panose="020F0502020204030204" pitchFamily="34" charset="0"/>
              </a:rPr>
              <a:t>Human integration is harder than system integration</a:t>
            </a:r>
            <a:endParaRPr lang="en-US" sz="2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32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pPr defTabSz="914400"/>
            <a:endParaRPr lang="en-US" sz="100" dirty="0" smtClean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01114" y="4910500"/>
            <a:ext cx="4628674" cy="2533288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 defTabSz="914400"/>
            <a:endParaRPr lang="en-US" sz="2000" dirty="0" smtClean="0">
              <a:solidFill>
                <a:srgbClr val="FFFFFF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535164"/>
              </p:ext>
            </p:extLst>
          </p:nvPr>
        </p:nvGraphicFramePr>
        <p:xfrm>
          <a:off x="1029414" y="1946774"/>
          <a:ext cx="7933849" cy="32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3384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cap="all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website</a:t>
                      </a:r>
                    </a:p>
                    <a:p>
                      <a:r>
                        <a:rPr lang="en-US" sz="2000" b="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Bridgespan.org</a:t>
                      </a:r>
                    </a:p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altLang="zh-CN" sz="1600" cap="all" noProof="1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altLang="zh-CN" sz="1800" b="1" cap="all" noProof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Newsletters, alerts, Twitter posts &amp; RSS feeds </a:t>
                      </a:r>
                    </a:p>
                    <a:p>
                      <a:pPr marL="0" marR="0" lvl="0" indent="0" algn="l" defTabSz="981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600" spc="40" noProof="1" smtClean="0">
                          <a:solidFill>
                            <a:srgbClr val="00A9E0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Bridgespan.org/Newsletters</a:t>
                      </a:r>
                    </a:p>
                    <a:p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680">
                <a:tc>
                  <a:txBody>
                    <a:bodyPr/>
                    <a:lstStyle/>
                    <a:p>
                      <a:endParaRPr lang="en-US" altLang="zh-CN" sz="1600" cap="all" noProof="1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altLang="zh-CN" sz="1800" b="1" cap="all" noProof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Contact us</a:t>
                      </a:r>
                      <a:endParaRPr lang="en-US" altLang="zh-CN" sz="2000" b="0" kern="1200" noProof="1" smtClean="0">
                        <a:solidFill>
                          <a:schemeClr val="accen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r>
                        <a:rPr lang="en-US" altLang="zh-CN" sz="2000" b="0" noProof="1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Maria.Orozco@Bridgespan.org</a:t>
                      </a:r>
                    </a:p>
                    <a:p>
                      <a:r>
                        <a:rPr lang="en-US" altLang="zh-CN" sz="2000" b="0" kern="1200" noProof="1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Cristina.Botero@Bridgespan.org </a:t>
                      </a:r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Join the conversation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9" name="Picture 8" descr="Bridgespan blue band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6177144"/>
            <a:ext cx="9729789" cy="12666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652" y="6452266"/>
            <a:ext cx="2271288" cy="86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5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panose="020F0502020204030204" pitchFamily="34" charset="0"/>
              </a:rPr>
              <a:t>Looking back at the past 10 years, has your organization…</a:t>
            </a:r>
          </a:p>
        </p:txBody>
      </p:sp>
      <p:sp>
        <p:nvSpPr>
          <p:cNvPr id="5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r>
              <a:rPr lang="en-US" sz="100" dirty="0" smtClean="0">
                <a:solidFill>
                  <a:srgbClr val="FFFFFF"/>
                </a:solidFill>
              </a:rPr>
              <a:t>6_84</a:t>
            </a:r>
          </a:p>
        </p:txBody>
      </p:sp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1064526" y="1612264"/>
            <a:ext cx="7858757" cy="4503797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pPr>
              <a:spcBef>
                <a:spcPts val="960"/>
              </a:spcBef>
              <a:buSzPct val="100000"/>
            </a:pPr>
            <a:r>
              <a:rPr lang="en-US" sz="2200" dirty="0" smtClean="0">
                <a:latin typeface="Calibri" panose="020F0502020204030204" pitchFamily="34" charset="0"/>
              </a:rPr>
              <a:t>…been approached </a:t>
            </a:r>
            <a:r>
              <a:rPr lang="en-US" sz="2200" dirty="0">
                <a:latin typeface="Calibri" panose="020F0502020204030204" pitchFamily="34" charset="0"/>
              </a:rPr>
              <a:t>by another organization </a:t>
            </a:r>
            <a:r>
              <a:rPr lang="en-US" sz="2200" dirty="0" smtClean="0">
                <a:latin typeface="Calibri" panose="020F0502020204030204" pitchFamily="34" charset="0"/>
              </a:rPr>
              <a:t>wanting to merge?</a:t>
            </a:r>
          </a:p>
          <a:p>
            <a:pPr>
              <a:spcBef>
                <a:spcPts val="960"/>
              </a:spcBef>
              <a:buSzPct val="100000"/>
            </a:pPr>
            <a:endParaRPr lang="en-US" sz="2200" dirty="0" smtClean="0">
              <a:latin typeface="Calibri" panose="020F0502020204030204" pitchFamily="34" charset="0"/>
            </a:endParaRPr>
          </a:p>
          <a:p>
            <a:pPr>
              <a:spcBef>
                <a:spcPts val="960"/>
              </a:spcBef>
              <a:buSzPct val="100000"/>
            </a:pPr>
            <a:r>
              <a:rPr lang="en-US" sz="2200" dirty="0" smtClean="0">
                <a:latin typeface="Calibri" panose="020F0502020204030204" pitchFamily="34" charset="0"/>
              </a:rPr>
              <a:t>…proactively </a:t>
            </a:r>
            <a:r>
              <a:rPr lang="en-US" sz="2200" dirty="0">
                <a:latin typeface="Calibri" panose="020F0502020204030204" pitchFamily="34" charset="0"/>
              </a:rPr>
              <a:t>approached another </a:t>
            </a:r>
            <a:r>
              <a:rPr lang="en-US" sz="2200" dirty="0" smtClean="0">
                <a:latin typeface="Calibri" panose="020F0502020204030204" pitchFamily="34" charset="0"/>
              </a:rPr>
              <a:t>organization about a merger?</a:t>
            </a:r>
            <a:endParaRPr lang="en-US" sz="2200" dirty="0">
              <a:latin typeface="Calibri" panose="020F0502020204030204" pitchFamily="34" charset="0"/>
            </a:endParaRPr>
          </a:p>
          <a:p>
            <a:pPr>
              <a:spcBef>
                <a:spcPts val="960"/>
              </a:spcBef>
              <a:buSzPct val="100000"/>
            </a:pPr>
            <a:endParaRPr lang="en-US" sz="2200" dirty="0" smtClean="0">
              <a:latin typeface="Calibri" panose="020F0502020204030204" pitchFamily="34" charset="0"/>
            </a:endParaRPr>
          </a:p>
          <a:p>
            <a:pPr>
              <a:spcBef>
                <a:spcPts val="960"/>
              </a:spcBef>
              <a:buSzPct val="100000"/>
            </a:pPr>
            <a:r>
              <a:rPr lang="en-US" sz="2200" dirty="0" smtClean="0">
                <a:latin typeface="Calibri" panose="020F0502020204030204" pitchFamily="34" charset="0"/>
              </a:rPr>
              <a:t>…been in merger negotiations and called it off? </a:t>
            </a:r>
          </a:p>
          <a:p>
            <a:pPr>
              <a:spcBef>
                <a:spcPts val="960"/>
              </a:spcBef>
              <a:buSzPct val="100000"/>
            </a:pPr>
            <a:endParaRPr lang="en-US" sz="2200" dirty="0">
              <a:latin typeface="Calibri" panose="020F0502020204030204" pitchFamily="34" charset="0"/>
            </a:endParaRPr>
          </a:p>
          <a:p>
            <a:pPr>
              <a:spcBef>
                <a:spcPts val="960"/>
              </a:spcBef>
              <a:buSzPct val="100000"/>
            </a:pPr>
            <a:r>
              <a:rPr lang="en-US" sz="2200" dirty="0" smtClean="0">
                <a:latin typeface="Calibri" panose="020F0502020204030204" pitchFamily="34" charset="0"/>
              </a:rPr>
              <a:t>…completed a merger?</a:t>
            </a:r>
          </a:p>
          <a:p>
            <a:pPr>
              <a:spcBef>
                <a:spcPts val="960"/>
              </a:spcBef>
              <a:buSzPct val="100000"/>
            </a:pPr>
            <a:endParaRPr lang="en-US" sz="2200" dirty="0" smtClean="0">
              <a:latin typeface="Calibri" panose="020F0502020204030204" pitchFamily="34" charset="0"/>
            </a:endParaRPr>
          </a:p>
          <a:p>
            <a:pPr>
              <a:spcBef>
                <a:spcPts val="960"/>
              </a:spcBef>
              <a:buSzPct val="100000"/>
            </a:pPr>
            <a:r>
              <a:rPr lang="en-US" sz="2200" dirty="0" smtClean="0">
                <a:latin typeface="Calibri" panose="020F0502020204030204" pitchFamily="34" charset="0"/>
              </a:rPr>
              <a:t>…succeeded at making the merged entity greater than the sum of the parts?</a:t>
            </a:r>
          </a:p>
        </p:txBody>
      </p:sp>
    </p:spTree>
    <p:extLst>
      <p:ext uri="{BB962C8B-B14F-4D97-AF65-F5344CB8AC3E}">
        <p14:creationId xmlns:p14="http://schemas.microsoft.com/office/powerpoint/2010/main" val="199684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Objectives for today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r>
              <a:rPr lang="en-US" sz="100" dirty="0" smtClean="0">
                <a:solidFill>
                  <a:srgbClr val="FFFFFF"/>
                </a:solidFill>
              </a:rPr>
              <a:t>10_84</a:t>
            </a:r>
          </a:p>
        </p:txBody>
      </p:sp>
      <p:sp>
        <p:nvSpPr>
          <p:cNvPr id="10" name="TextBox 9"/>
          <p:cNvSpPr txBox="1"/>
          <p:nvPr>
            <p:custDataLst>
              <p:tags r:id="rId1"/>
            </p:custDataLst>
          </p:nvPr>
        </p:nvSpPr>
        <p:spPr>
          <a:xfrm>
            <a:off x="1008994" y="1612737"/>
            <a:ext cx="7393522" cy="5237331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pPr marL="342900" indent="-342900">
              <a:spcBef>
                <a:spcPts val="1056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Calibri" panose="020F0502020204030204" pitchFamily="34" charset="0"/>
              </a:rPr>
              <a:t>Discuss how mergers and collaborations (M&amp;C) can be a tool to help you achieve your mission goals</a:t>
            </a:r>
          </a:p>
          <a:p>
            <a:pPr marL="342900" indent="-342900">
              <a:spcBef>
                <a:spcPts val="1056"/>
              </a:spcBef>
              <a:buSzPct val="100000"/>
              <a:buFont typeface="Wingdings" panose="05000000000000000000" pitchFamily="2" charset="2"/>
              <a:buChar char="§"/>
            </a:pPr>
            <a:endParaRPr lang="en-US" sz="2200" dirty="0" smtClean="0">
              <a:latin typeface="Calibri" panose="020F0502020204030204" pitchFamily="34" charset="0"/>
            </a:endParaRPr>
          </a:p>
          <a:p>
            <a:pPr marL="342900" indent="-342900">
              <a:spcBef>
                <a:spcPts val="1056"/>
              </a:spcBef>
              <a:buSzPct val="100000"/>
              <a:buFont typeface="Wingdings" panose="05000000000000000000" pitchFamily="2" charset="2"/>
              <a:buChar char="§"/>
            </a:pPr>
            <a:endParaRPr lang="en-US" sz="2200" dirty="0" smtClean="0">
              <a:latin typeface="Calibri" panose="020F0502020204030204" pitchFamily="34" charset="0"/>
            </a:endParaRPr>
          </a:p>
          <a:p>
            <a:pPr marL="342900" indent="-342900">
              <a:spcBef>
                <a:spcPts val="1056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</a:rPr>
              <a:t>Share lessons learned about the right and wrong </a:t>
            </a:r>
            <a:r>
              <a:rPr lang="en-US" sz="2200" dirty="0" smtClean="0">
                <a:latin typeface="Calibri" panose="020F0502020204030204" pitchFamily="34" charset="0"/>
              </a:rPr>
              <a:t>ways </a:t>
            </a:r>
            <a:r>
              <a:rPr lang="en-US" sz="2200" dirty="0">
                <a:latin typeface="Calibri" panose="020F0502020204030204" pitchFamily="34" charset="0"/>
              </a:rPr>
              <a:t>to use M&amp;C as a </a:t>
            </a:r>
            <a:r>
              <a:rPr lang="en-US" sz="2200" dirty="0" smtClean="0">
                <a:latin typeface="Calibri" panose="020F0502020204030204" pitchFamily="34" charset="0"/>
              </a:rPr>
              <a:t>tool</a:t>
            </a:r>
          </a:p>
          <a:p>
            <a:pPr marL="342900" indent="-342900">
              <a:spcBef>
                <a:spcPts val="1056"/>
              </a:spcBef>
              <a:buSzPct val="100000"/>
              <a:buFont typeface="Wingdings" panose="05000000000000000000" pitchFamily="2" charset="2"/>
              <a:buChar char="§"/>
            </a:pPr>
            <a:endParaRPr lang="en-US" sz="2200" dirty="0" smtClean="0">
              <a:latin typeface="Calibri" panose="020F0502020204030204" pitchFamily="34" charset="0"/>
            </a:endParaRPr>
          </a:p>
          <a:p>
            <a:pPr marL="342900" indent="-342900">
              <a:spcBef>
                <a:spcPts val="1056"/>
              </a:spcBef>
              <a:buSzPct val="100000"/>
              <a:buFont typeface="Wingdings" panose="05000000000000000000" pitchFamily="2" charset="2"/>
              <a:buChar char="§"/>
            </a:pPr>
            <a:endParaRPr lang="en-US" sz="2200" dirty="0" smtClean="0">
              <a:latin typeface="Calibri" panose="020F0502020204030204" pitchFamily="34" charset="0"/>
            </a:endParaRPr>
          </a:p>
          <a:p>
            <a:pPr marL="342900" indent="-342900">
              <a:spcBef>
                <a:spcPts val="1056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Calibri" panose="020F0502020204030204" pitchFamily="34" charset="0"/>
              </a:rPr>
              <a:t>Encourage </a:t>
            </a:r>
            <a:r>
              <a:rPr lang="en-US" sz="2200" dirty="0">
                <a:latin typeface="Calibri" panose="020F0502020204030204" pitchFamily="34" charset="0"/>
              </a:rPr>
              <a:t>you to be proactive in exploring M&amp;C opportunities</a:t>
            </a:r>
          </a:p>
          <a:p>
            <a:pPr marL="182563" indent="-182563">
              <a:spcBef>
                <a:spcPts val="1056"/>
              </a:spcBef>
              <a:buSzPct val="100000"/>
              <a:buFont typeface="Verdana"/>
              <a:buChar char="•"/>
            </a:pPr>
            <a:endParaRPr lang="en-US" sz="2200" dirty="0"/>
          </a:p>
          <a:p>
            <a:pPr marL="182563" indent="-182563">
              <a:spcBef>
                <a:spcPts val="480"/>
              </a:spcBef>
              <a:buSzPct val="100000"/>
              <a:buFont typeface="Verdana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0738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Format for today’s discussion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>
            <p:custDataLst>
              <p:tags r:id="rId1"/>
            </p:custDataLst>
          </p:nvPr>
        </p:nvSpPr>
        <p:spPr>
          <a:xfrm>
            <a:off x="1069975" y="1613783"/>
            <a:ext cx="9018588" cy="3308598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pPr marL="342900" indent="-342900">
              <a:spcBef>
                <a:spcPts val="1056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Calibri" panose="020F0502020204030204" pitchFamily="34" charset="0"/>
              </a:rPr>
              <a:t>Pop quizzes and presentation - 45 </a:t>
            </a:r>
            <a:r>
              <a:rPr lang="en-US" sz="2200" dirty="0">
                <a:latin typeface="Calibri" panose="020F0502020204030204" pitchFamily="34" charset="0"/>
              </a:rPr>
              <a:t>min </a:t>
            </a:r>
            <a:endParaRPr lang="en-US" sz="2200" dirty="0" smtClean="0">
              <a:latin typeface="Calibri" panose="020F0502020204030204" pitchFamily="34" charset="0"/>
            </a:endParaRPr>
          </a:p>
          <a:p>
            <a:pPr marL="342900" indent="-342900">
              <a:spcBef>
                <a:spcPts val="1056"/>
              </a:spcBef>
              <a:buSzPct val="100000"/>
              <a:buFont typeface="Wingdings" panose="05000000000000000000" pitchFamily="2" charset="2"/>
              <a:buChar char="§"/>
            </a:pPr>
            <a:endParaRPr lang="en-US" sz="2200" dirty="0" smtClean="0">
              <a:latin typeface="Calibri" panose="020F0502020204030204" pitchFamily="34" charset="0"/>
            </a:endParaRPr>
          </a:p>
          <a:p>
            <a:pPr marL="342900" indent="-342900">
              <a:spcBef>
                <a:spcPts val="1056"/>
              </a:spcBef>
              <a:buSzPct val="100000"/>
              <a:buFont typeface="Wingdings" panose="05000000000000000000" pitchFamily="2" charset="2"/>
              <a:buChar char="§"/>
            </a:pPr>
            <a:endParaRPr lang="en-US" sz="2200" dirty="0">
              <a:latin typeface="Calibri" panose="020F0502020204030204" pitchFamily="34" charset="0"/>
            </a:endParaRPr>
          </a:p>
          <a:p>
            <a:pPr marL="342900" indent="-342900">
              <a:spcBef>
                <a:spcPts val="1056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Calibri" panose="020F0502020204030204" pitchFamily="34" charset="0"/>
              </a:rPr>
              <a:t>Group discussion - 25 min</a:t>
            </a:r>
          </a:p>
          <a:p>
            <a:pPr marL="342900" indent="-342900">
              <a:spcBef>
                <a:spcPts val="1056"/>
              </a:spcBef>
              <a:buSzPct val="100000"/>
              <a:buFont typeface="Wingdings" panose="05000000000000000000" pitchFamily="2" charset="2"/>
              <a:buChar char="§"/>
            </a:pPr>
            <a:endParaRPr lang="en-US" sz="2200" dirty="0" smtClean="0">
              <a:latin typeface="Calibri" panose="020F0502020204030204" pitchFamily="34" charset="0"/>
            </a:endParaRPr>
          </a:p>
          <a:p>
            <a:pPr marL="342900" indent="-342900">
              <a:spcBef>
                <a:spcPts val="1056"/>
              </a:spcBef>
              <a:buSzPct val="100000"/>
              <a:buFont typeface="Wingdings" panose="05000000000000000000" pitchFamily="2" charset="2"/>
              <a:buChar char="§"/>
            </a:pPr>
            <a:endParaRPr lang="en-US" sz="2200" dirty="0">
              <a:latin typeface="Calibri" panose="020F0502020204030204" pitchFamily="34" charset="0"/>
            </a:endParaRPr>
          </a:p>
          <a:p>
            <a:pPr marL="342900" indent="-342900">
              <a:spcBef>
                <a:spcPts val="1056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Calibri" panose="020F0502020204030204" pitchFamily="34" charset="0"/>
              </a:rPr>
              <a:t>Wrap </a:t>
            </a:r>
            <a:r>
              <a:rPr lang="en-US" sz="2200" dirty="0">
                <a:latin typeface="Calibri" panose="020F0502020204030204" pitchFamily="34" charset="0"/>
              </a:rPr>
              <a:t>up - 5 </a:t>
            </a:r>
            <a:r>
              <a:rPr lang="en-US" sz="2200" dirty="0" smtClean="0">
                <a:latin typeface="Calibri" panose="020F0502020204030204" pitchFamily="34" charset="0"/>
              </a:rPr>
              <a:t>min</a:t>
            </a:r>
          </a:p>
        </p:txBody>
      </p:sp>
      <p:sp>
        <p:nvSpPr>
          <p:cNvPr id="4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r>
              <a:rPr lang="en-US" sz="100" dirty="0" smtClean="0">
                <a:solidFill>
                  <a:srgbClr val="FFFFFF"/>
                </a:solidFill>
              </a:rPr>
              <a:t>3_84</a:t>
            </a:r>
          </a:p>
        </p:txBody>
      </p:sp>
    </p:spTree>
    <p:extLst>
      <p:ext uri="{BB962C8B-B14F-4D97-AF65-F5344CB8AC3E}">
        <p14:creationId xmlns:p14="http://schemas.microsoft.com/office/powerpoint/2010/main" val="150715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endParaRPr lang="en-US" sz="100" dirty="0" smtClean="0">
              <a:solidFill>
                <a:srgbClr val="FFFFFF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0601" y="154265"/>
            <a:ext cx="8530971" cy="1104018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Pop quiz: Mergers</a:t>
            </a: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70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1. In the for-profit sector, what percent of mergers succeed?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Rectangle 6" descr="Enter Chart Description Here:&#10;&#10; End of Chart Description&#10;DO NOT ALTER TEXT BELOW THIS POINT! IF YOU DO YOUR CHART WILL NOT BE EDITABLE!&#10;mkko__4HooU0THZk28POP9trq+pbTvvzd/gcV8t56cq85kb3NDTsUhojRA0EsgEHHMH7oYP1SYpn09ysXVivguJdhTvfyVMsBLTGvcX7WPTor/CmUVPK/Q5UPebRlaFg2t3zyuraAr9HuDiVi5nnjQEjIIY0bGeYhWRJfQID98GnGfyE237CymZNmdpPfL+6OnofQNvriY+5/WAwtoyNISnWYtrRNKfo7xddL9Gh2zTgpbZgPYkRPRerKiq81uA+zs06wFz+eLP8is28xwvJIYLg9nr3p8ORnmb35iR8Tkxltp3jGMx+2GIdOxfWAvLZn8Z8cLHszeNV63kCQWu4f7fwbIE2mDHE3cDLGTN0UW8XKyhwmZ4GddH1b7zpmdvwxTEA8hzR+m70jjrOXW7u3HcQ78ukW10zKqnlMCkEQ9Z500wJLhoaeFBpap9VzEzyIwUlJheN6n0g8tYcXmBMypsvriiRHyrJj311v4xCb54mLYpmkNCDi42BtyBkevvs3RmDFTht6tBSsyV3bsHE4nBldmjmv8QNuJSPir6/R6/TRHeSgrdcXqj4JqcXZ1OfaNMcGyBRHeJSqvJotD9JY1RX4ZkxY1GexkEEZhBbSj4E3mrL1beIY6fgnQHqXkVFknxJRDaRw3oW4dAnkuedu+H5fy6Cxbfa6HmAgCefMLq5UUp1SZuIfkmy/nEgP1EHDKDS7gSVEQnCZXmg++O2bjZv3fgA0T7xZGv0VwgHlfPZBrEIiqpPRi4U77K1asMRi/t+kpC0d17IHKYJyHidXCJFTjfU256BMD8UsaJt3s77YqkoUT3mUfLUDt33uTpu4ADtTN5AU0YTiiHTNAKfON+uy5acl3g0PuLD7/op/XXUA/JF/uXvQt4E6yJcc6enUbAN43zKlVSQtAX6lfnHOFgjCpfpiZJKQt9bLOG1uidi7W1c/aNO5as0KG9rpf5OsZ5oqVmz2BAmFodzd3H2SuN+tHs7xePVrh52RK0YwFst463eX/FjHw+WoX1l2zdKNb/uEH/kzLx45CL6B0V6GDUPZr1WB0O2ySu7WGFMtsWU0BN2XdMdMrH9kA5TlWKK/v2DxyN4nD46sN9+4vcd9StBjYNVMV5pFMt+2Xkmg9SmnaX+s3QCZ+3DIYgSlM/u+o6+bVOfa4Kee46rWOWCtfjwG6g//1UAPBfzqeXGpAJVJ3ViA64vq6DrLpnzUCgxMOojuTBMjlVSmv7r7jNZw612uM1zwx0gYpuVYcj8kh3plTmd837IS7pdJfvWyjyXoYqLoaBQgjQEBTkDzZgmfdWhq1gJwBH8uYrp0GdQKF2fFkoqjiuFFal/LeFlNlUigH1F8rLM0WpCGEqS4K5zsc5EaXMyqUJIJqpKsLARMCiINUVl4urmPT7i+KyylzGGzC07jgs45SVU+oMK5wXnUlI5FbSaEjQlP3zT0okZ5L/BVNjObD79UI/ap6O3PSt5UjYBm1zADfTlI/4NCGx3sIY3LquMyX+s3vPyB+edUIxPAwhW5Gn8FFTYiAaw+UIGlsO1YWUM8pusn9V6j76bVPkp6fy5tipK5W+DoptybL4i9wByNjqxKVOhP7N7VFUG3LNQr8iMfUjf3mUAVHqwbOj/UgU0q4cOQ0/hmkEyCeSJp18pEFrQSgx4rwZjNJ5IrbPqqss9DXP9AH2lkDJzn+Zokst8/9DMxm79QrBGxu7aYpaEnX3ROGssAgyNNBQ8yBK+eI4hrQdYW3uLux1/rgFJiTz33aiquMRhNZiwQ7tIU7hTBrdGOcMOT5A3HeA7QSEi5iaoc6O72LTmOajtIQbxYgRGdpiNvWJUhD33ufCBFydTmAqXxyitK22/ARvO3TSoPLs8sMQzIiw4Bkb9tPJILYxudWT6kt1JA1pvubN7LW9B7HnN43e4wXjGJz69buhgDQtOBXoKpbVT0v71Vb5CsSH8bW25s0bxN77oTHSyiuBq6T7ZBKQRZwyQvgY/MPiSPbopbDI7ZCOofBFNlb9H/uyXJUtQfWkopq7mkJyDssA+HHAcRglqj24eT+f9TvPWPjsP0ejYbmhy1XpAlSnpxDBmXy3oXitnq58dvSydr9szbf0qU2Ww6h00K05+KPcLllF4/Cxavxyld2HIqjVECb1kTWAHGqMuKtWKEbnndn8vpqTGqMim6kbvOz9SLqiT620FVsWZ9c0L3dNhZ/ZeNfHp7+w6OlyHoCF25/xhoTblRGnI3cGmbeZMRmYiyOonuGyjGlTzvj1L7Xe2v2y/NhCQjVJ2Z2EJ+vyrbiNGUCNUi4pmRhSv71uNe18rsbcjBKQ1zuxEUVXn6+bs60qPmj/vIOOOub3BGFMpijilb7CdNyQl0I4Eyyz0LdOrTsmmaIaVmHj0MTD6imXQIp4TJkjqS79Rl4x4U6ngvtW6IelVXE9XNC1XNZTFwIjCf1N9+5bt1oDGhDiChSTx1x+5oHvKgqv6DrLGK+7uesKrW0Z0lBTXoYHVUtIwqwdhLB2Itjmd7IQyfIXJ010SiLugc3XshFsv/KApABDOFwXCsR6Hy+eFFJUWyH8tXvP8EpBOlFDEGS+UAen8Qnh2/jJSd9MxAXT0FnR/cmWLgAsCwZvZmC38fZMBYsCL7sMF4GjV1LOi/Y7AYjj87MOdCWGYWzWGB5ogWZEFa8l9RTEAuCNCBj+NHMGOpo7xObCU3K012VGwHJ6Yg4VqdNBbgG8+fRrdiAvTUB+wQFwF2/Q9B9Z7CumUEOfdQ2KPXs6pjF7zBMrtfgdnd7G2xFTuF9uQe1PxU9TLPs09fFNB7QucMh5lharhMa7aFl+PoWKI9jUqnHKQH4eqd80kKh1DGgGhTxFl6R3UHsgaxD3VU98Cr8Gvuqsf8hZn3Lo9a6ur18lQ2QVUNAbPkaxw+kaRrPAeeht+Lu4hMAPuwNVhd1eM8oQ0Fy2pu0Fymz5bItBc+wIH6jASlMLYo8GD5kssf6njJavQ8+SntW7SoNZo2ixzs9J/VjHt5kWOVzWU9PZilLh+nLxY9+vy9p0eYg6JAzgGf/rxgN4wZoLOIynbYoW/OWNMYFrFcgwpnYXwFn4WFNOL9TBE9g47sNBTUUjAGMwMoSvUaVITR5zwqyP/gAqdIJqeO1AzymZN645KYOtaNeYidRXPMzHx4YFmqpmLdGBOyjXsLe3J4iXurQG9/rFLGPdH1JZQ+2xFmAyeC9WpiONkeyjqmqLE38ITnAh2cvrE6WlVCnVRXsw7PKAb+WhNDGUv2c3bP9OKlNFY2dRQFGsbp7A1eAvBE1ldaABVmfmIuPe+yoWFXtmJ2vV4a8fClZXThE+/wCf81aEq0OnN6TXUXhdZIJc/lEIrhBLZHhVNlhPT1qoiU/Sg86yCit6NSUUEIsZP3jt+0cIjrf7qtLEmaAiAWs0zCZWYWt8+qYcyfQ0p1tpLrV95X3a9/NjAkbAbYZFEdvpxCSCeFZTKgE8z76KT7vNUmjC3ioH7hCf8vsoaydSLQNqXGN/E9IcLRS8JhPI8k8h54OMcpKprSNS98o8+38Q+xbSXtoAuNRJ5zZ8YPmHL1e9NidxABwIwQfSSXl9IX7Ccn0qi7gFEmVd6jpkkoAUmYIHlJx/oZmpleGsLdKwGu8MfNlhO0+Y6eqyRZRHHpHyXebGtxuT8Zuz/e3U1qIa3qhkaRg7ZG3xU7f3rA3svj/mAM2oSJo/t7D8DvPTEhRz1KtxkPOmmuaZDFOb40LAftke5E1JzNMd+lr5QpZxxsunl/+dmVK9OK5ldl1sDsJapd+khKZhZ2oa1u2jRZmU2V5YQRiNjF+Ci5ENyrrmFKMubGxzDaqNVh8reE/406r4xr7/Y3a3RHVW6cUBjjwQW96aJsU0JvVdwm4wVGzRwbODLm7v7DllB/LoHV9HWeRGvGpQ1yPVZ5tyWMSwKhmudteU7fhSTRRJEhZb2lpZ46mBRWGLP9qapQfYumMvhnFt0uO8VJMdsLQtzfy1w32w7YIb+IoxXopkqEs/fuEjb4iVeIqlzvrbc9lg+4AAI1nL8qayzpBj2nV46xjTsmmIXIsMe+SpKDDhg3ztfHV9y0r91Z64VfbwQfSXeXtDI/dvBUsz8DZbl14lPy89TnRBKw7rKA9qGHP4vlO/ccJ7QBJo4TH8+RjDgTtaW1Th6P8Q6lpemMnbMhZ1LTKvLNS5cGJpiYFPMEQGLqRj8XCic6w3s3LJcFtZ6Y1yxXC5fVWZR+RM+g/eEMSeiNGmA7FnwZ/s8PI2JUsqg/st5gL8yxjbj+qdZgoHDkUDspKjwuaIZYDAm3CpjIbkIICWKyUcYnQ5WRfxPn6F3w712QUeMwj0dv3GDj08RfNXC6H0YThBaPFrSx44dK9WpHXyi3d5y++rC5OxNZQzQ227eaxWp9gxQVDEkbTQJ8Y8r2c/oBXeAKBQIMXQc6o7aL6adQQzj75KSVV6tlYaxQGUicLhkWK1/5KigJ7QbNnKkRooCRxqhqei2r+wZD/RK+TcFs4SKDpxthyAp/hq9Dc0CvIkouXvX7l8zdLAnrEk1vocl/PkZLxnAdh5UQ41QTDHSeJKFAaCuukTdu3nFYXFv1b7bRnAYw+q962v8e8oVlKRlFiGGBg13SfPPxUHbw9rMnSlTxpavBXc1YO8J4dhatngZ1Mdrou1jkoaXuzn8tb60kO9s+peiqvARfvcJuScp9ZaH4oFSuu0UOe7Miui/a+wTeMnYGsscOFm5VbECoOXG52mBx2pV6u6W1hxBrcjKA7g1KeiYslhTfeIhSgAvBUM2Iyp6nOgH4KdCLZAfWUfXr/ntP/0pQPYTkvLEcj9pzh9zNe3kbJ5BEpxNHe48ss85+au5dtbNX8iQYe3yit5KVSvCtWlvCo6+N0GHME+fBY52DXvkuWWkQ4MpitB3an7Dv8wDI4YhmknyS965cJ+/Qaohx4RmwGjUnNOf5OneIZs7BucUbcu6OtgYDOs0rNThWzX0wPp9FqF1x2eSj+EbNaglRPZXTMov2xIaaNHh7xyzc95wYmbDTsCN6lVMDff+qvKv/kFFZ6DPkH7bdlMQ573POUtidUN6R/oqKNd4iM5t1kFSSbfHDc2jnA/XgMzRkccdSLySjpR/PGJkqkWCqwRxlAnb6ruqI6LmnVhhKpD8CpGJryv0ahfnsIn3laIjVHCBRFfQXYGmqgqDL+JCxing/KZ14nKSMEGZ1/dQG/HH+MZHn0qdfCM1GZNPTHzkjUOW9n98ywGowPW2OddXSX9F2H7SFLdAvEMaFigu6uGmZJJM9qmRsDUPbwjf2o5MaaY3okMfhZba0K3fWmJfmrDPVBqjfVeJvSagN0wgtLnAb8xQTPnrkPeqEOe/CHW4XcVTe0vqEIY4ucdOs3F/McyDtBN3R6MO53f4T3CRscclJwQRY0HFQoh4QhXjJgmTgcVhm5wEckCQdg77s1T0CHXAzvxyf7eW7W+UUGKZglw3kV6Sc8VjTpa2e7kI1u4uWTxtu0FVSixUostGRYe3SxI1bSxm0Vx4oIJNY+bx5fmAp+d9g+7oVuffnfOMn563Jij+JfTXdvugd70wFQ/z40aqvODEBBQkjXePGHTrYRRXksR236tU8vJECeyJZXMEwfJ+HSOJEDC3C3XjKSoKF7cDsaIeotiBJyHbfMuXK2IGkRetpY5Mvzx2uxwVs52OZVEmsCkVO5jnK2IKvhRMz2mZwV25jjRlZ15t5TshC5i6HufPJumo8Yz9qlPm5hjD7lFwnk7ZooNnJqe3+w0hRgiM1JFk7bQAwGQcxL3Ec5RPKKQ40Qn8eKeb3ylTmX5hXHBgEEpLdba3EsMQXeq34INV/eT1M4ZGAZ5+VdYcBnSsA743d9XFGkbne4D+Qljrf3znZLPWknrirooicoU9n8xDJK1tTrKmMFUZws2M/s6Y+Q3Zm3oUZLsd7wVQGn6Ptjpow3R6LdYcBAoZ48nNlUKA1fnr5Vn/SDesjcDRC3jndIbll2ecvBiVWdefiF0DmkEZZEQCD5Ez8LMMJx1WPrnj5GRXtwv8IIIb2F0UmHVRQMBWSKG9pgZWicvFQQV21JuMXgp5679R8zpt3LcIGXZm3bVt86OrEvGXOQJxmIiJnlF3iqh/gJUhuhG4WOrJL4aaDhflsPxiXkYNAgtzF5qdpgU/lpK6h4H76ceuvOrGQ+doS57VXk6kalvhHp3OkT/adaLtug/LzF0YbJAaHBdNbB9BCEcRlMNg1dmQvJgHt0XvzoIJo59sXQii5jHJ9uO9EgJ7YbxodbDTd3t5ep4X9VMmMKZIfFKt/0LW2vojKxfUuwHDFksf5CTR+aEzQcH8H1AND+xnWtomscF9RBFHxy90i/M8vragLcC3IVqSViKOkb9QJQKC7qAxJbU82A35wJVXqKyxXgDucKVbhW7rfSPSgi3M8dEhD2vMH/KDSuhOl6byYVzDhfPM9ukTiEU6DiH5do4hLVTBNCNycmYCFinCrzm24R0pzaoB5uRofe5OOQRkhVP07pwZ8ZpgyxO/nrVbxk2iSe/lFcSeJ/Ss39JlBupPRUONJW6idGA+2i2/RQaAfuDpNwsJKY4x0yBQ40xdBwdviXkZ0+PLzlLQAD6nbkhlqJifM65vX/rxrnhoKoFUetfDf1mmaej6mTRbluBDPyMDta5gFRo8CUGkC9IoIloz1a27fuwyrL38N7bdKEReJVze6DFzzYKJbGrpVfbkq0kQuoXjbtrYlZ5ySzVlB6MFyk8u0qfIFjxsToj2f33SoAn6Q6u9ASY1/S2mVXI5ryBklWFQEfQcfmhHLRqfnKj5bYacTLqpu5Mi7/e+mM6n/aArVJq8l0K+z76FrvigNLBxel0ZLKPVNu5T534MRT8cbivhB+KlOtPPmX+EOT3fQv/us7Q4UNc4/TOrJEyo3HuIioBAgA7m6OES/4pXU1hmxCrA5Swps+7Ymbew2oTZ7ga97p9dlXhPuqVptPt2fapo+owWy5GjxwfwHCWDweZiDKbHnC1A1ZahoOLQGa+r2FcGk+higsteXyGMpCT1NoUof2N8DSKiFfjto65zhj66culeC9vI1xmd/iM3BmWfiGlE+aDl1oheBqynvS3QEYqRG7blo3Cp1He6R1do33kBkoedXfdgce/xpWEribXdFVY4VMIdd1GUozoTJje4N0ZG1OIcRL8bNyeJ3BKZkGhlhZYXJqSqV59KN1Rm2LnXKWsn6kaHHg/sp0M0PikbmZe+xPwzTZYTy7UbEhBjLveg/1Zso3tohDUeVVzpNB/JDIcR92ev888BSyUg4JOEOKOdtzveJJomuEslgjV3BTc+wFNst9+zRkD+V29cX1RDY1u5hct7VweB9axqDGNEP1ycOOA4qWANjdn4LxgMy3fUJUdGqXBmJHB9+rOFwmVHyuM+7tPWCKQvtGwTOnIX9i2pqdElhlzIeBv//Z5p9Ls89vioXJ2Maib4slfRgBNApsXqwXAyp2iNTDG8i6DFQusS1s9JNhyUcEu5e/njI6yfJmj+CaZl80q7qjzXm2QE/oE/fmx2KLVoXjGPd8382QBKHQf8ydQiFrbCXKlbT7hI+m+MaG6dsPBNhKO9vvxRMkhe6oe3orVJduanNSdDknAEDPB2QMNQWt/qRLL4zaPN+P9nkH7Sx3axKZjb0nwTSdIyyfy3QTuoc58biGCTuyZEOyT9OKhOFFbD7rSO1W/WJex+Ar5OFb+IPgFP6V2WalYZaLNwztvF0TFX5eU+ozJqGAaHH5Y3NUR2IJqsPT+S+IGXcy1VZVPUoiMqnNu2n42+NNFoznCzo9ajIwAheVMi+f6949kx/23KtZsLCn8Hubr4DMu7BqnwPe0PvKZOC81Qo+tOvG52e/w0UB5pcRI2c5NV6rezk1yP/NbJMqxmkb1nCJhahKzQFSUPYv10GYkNjWf+EE9YE9/1Ol6JPf1Sd17N84b69CAStE9b8+ma4a2rA2QITm8VUs+gVW95k9AnubmcClIgrRSUhIhZf7E8QmInatA7BZXMWZWwujLY6kdab/KT+lm8aU8FGMRzAc4VGDYrN9SS67ZzjV0npjnknei6NDeq4IryUelZLhbgVspMtuKT6vYfLptaIQQfvCeEh0bY2ynwc6nSgEHVBjiBL4zobKbiri3djM2PXHRQ+sycAWX5RIPz6qRBdaIwT3B8wYAF10RIwXUxv+MziSCMaXh8F7+Ygo6RLhy23RYeWo80WKYm6rHl+X5GD5+g1pQZkUd4BB73M/zs69DPoQuWahJ3m04YoZnxljh7yWPstlUJbc5HToXBDMmn6DEadoMTYGvl0MuXEsskS4UCi9YGQCKSIA6TZRjfwrN3P7DKZU7ZB53BX9a6mgYZ0qt6UqRyJzZv0BHkP7PpWjhKnQje4y80nhxQ8q3pP+wLJ+dZEmdCbXBKtQV2WuQXwYVudc/wk5xqSqFFoDlrf0y+63o4I5bXtlfQQpiijD9ppcMm76pZlx/mhrMxblJjAoPpDlmf3BwbmbqtgY+sxNxOqrw8oqzkY16iBWMvkkX+KIY9VVI/4GYr11djfDzXlGxLhZIhp6llTfrcTxcTkNJilvDSsH2uGDFeBc2PzgW1GPj+NwFRatnzdAJvfoOF6Qyz1Hns4NJw1QZoLVLNhD+3nomVSdPIdvkrTBKXVPVZ4luxHz+dgU/wueMtIkBrESvhYSqKy7kzZtuH0601HzVNHMeD3D/55Pe3738wu0gXpLuM0Bzq2h0yt82Ncsd5QzzsSg/I7QDYZB/26QNnMYGjsvm9c9CjHL346xm85Kox2qNCZ6pyKShvXuW4Zz8ja6CRqHd6A/wxztE4RWm6loHXY1DZgIDhU7tpSY49LyZVwvCU7e5X/qmSK2P+zoNoyZkqvgoy+urT3tumcBtejOOGDvicAynsg+TmEHT110wGB9FoFvVmSCYKKNWldS5ubmx1LuIu97UpoaBt9l7/z0sRoewJwvORlUn5elaLHv2aw/dHcC0v9ba7DydlQlTQzy99o1/Jg565yET5XBOT6kzbvwk8ZjhToz/WPDZcnowuqwVlgwkQj7kKy7Bqq7vDKULuv3AfQ+mbVDnlrUcBj5X/OnbilIxbSJnBGBDzTgcupsrxY0FJ7bJ8nQYbCcvhaZ17pQgMYUaPdrFRhhv5aakvbCiuOZM1uK2kY7pn/JZqpGYIxaDrcv0jjgC1fN1E5lqAwS0LIx66jyxB/z6fO9mVLl6SGgz/JfCKrhLmxEyiVoHBwtvWfFkOoCtW7a0PVnx94Yfikc/zyAMB/kaANfdhHwwzow6fG74UfQD6OiHQHNQ+vOCdCbMc1Bpx7ygyra3WVtxevmOSzCYd+GOmxMfuFTRcoTzavO7OrCIPf3qVEEKna0U5W/hYDbfWPR7ggkpQ1DubFxfoA1LNoh2eMptorZ5S+lmKLURnRVkarFBX18VYeq//mMDZ0gIZl/G/Q5bSYnwP9dLP6UAF8cbCygIR5nvVecB1mQ6C/N1Lh9Y9pFRvyWrCiQiiW+Y+DK98IaEDjxb/4jyvdSPINAPYe5inl8ciJ3iQfud5W+oVZRvoYysF0ZDmJ/BPFpgBJEpuC8gfiKGbbMpJb5NBy8Gj6/FCQXjgkeQKVc9dmcxs2huvKOhtMwMzLj8xILLAgJND5oReXBe9jpSdSOe7Kzpoxl4ZftFQfpBiO3xF3cYaXeO9xOOI1oImAXDEHTaazy4+2n94WY/WuMJNPQ+4yxzoKBVrk0oS5Yg8qufo/jHJ9eok+hRv9/w4OoJbWaDpCoeLOVe1k8hHscM/5gouLm/lb/S0geBHtJQjFOXrToYFJvH31gjjNwC+Tmn3jNgK6Xh9iJnlT4CQkwPX6NdqsvwHSHQYQmVJYahrdHmxLjnrg6Ze54EnuAbE4d3Lf0MUTyMusj13q/JKNsFT/tgyUelda4JUKcD3DDPn0kixXAEqJATpomSlDIDFuveGXkYn5c6RY7AG1yC3E+Z8p4MSfW6PxzolMvBzl6ItfkiWLqpN5osTPUs6roaLJqCJ1WB7cdHLYlAzf+SPED4QtKD5rqBYVHHSDFAkuyaRkLDoibqJl1NJF6/OX6sKTQ6+xFzwCB2S5/U1vbxmKdUOmnQpqK6NuJfSXubeST+TVSWMpcaoaijqlZMghIGyt+BAoK6623Aj3BkvixjdmtixXRJlO7y+WuUtgALIw6HxLxZFO88XPSgIzH7vJEKab7mqiI40OBqz/9tZS+BqWhKmt76PjNh+ds508GwT2GrCPx3PDlFxhKC1Ml+nqf4J5upmixfh7XM119qqetdGfeZsNR6AV0OrpIO4fMx98HeMSkBcZkh52dxRRcZndcJ7cj/O++6+3nzdX10hdm8S55anTHemjcVI9/jONiSpi6xh9RSLZ2LYR+PTsHGqBhPa39aq33Hkroj04ULmBdju5pNEoREsvmmn5VGUOwmdL7pVEQ/iWoGoLN1UukZRBvwBdx8ZAOKq/JxiHiPPqciQ3HpiotQzCOfGokP0N2z+5vaGODdoym6JUsOgz0Uanrr4xD98ElgtlasM2zQwfcLIn5kQ7rVa0Idr0L/0PQwg+VaXmbLO70IdjNzLkG76uBnpVwFRM80h7rG0B06MidFa2hmIHkvuNQCrkUw9f4QjNtg7pn8rec4cxEB8YUJCVYDbcnaSLxXIT9kUWLTkE2f+bpm4PAcrBVze53bczGzvTvjKJjGqTPuBZNGpMvmuDepLsAN+AjwsJEiDhPjwtEDN0JMXClkwfyYPOeM9ma/Q9te6ZEvYv+g1Wv2tErhDrb7elA2FYvga9AIqrkGEKSv0rwAV53dyS4uBeSafKQR1dZ/QY0BSAAEb+gKnFyde3aDkF4UedupjSAVSX99VYotncH0bkkzi3R8kAzfKIuS4EZt8FRDi+fZ+GtahQBAGn+breVqA+GRowUaM3amM2vRkspjX8FFrlsxVndWMKX4dCm2ZrTGdg+GQa/ggADfBwux5hQepDLXN+Jyp7WXTG/L7dYW+OFf+/SGSBJ7pW+ZqqDUC900b8qVdNmR9lysEPjR9lE9QWdTATKr1rt6ioig2dAwtmcKmznwizR6twR74nc7mbJ82zhAVXoQFMQZT6DiGd9npZciDJgUMRg0KAhOXslJmwBE1mgOYDizqZi69jZawIXgcnTMmskiztJq4mJbljVe8ezN2CpNIWIK6Z3Kou8cJCZ1SXxrXLJRP6McJhn9xg1l5BMDcURsBZzsmP22OBf0PjEBIIMloCkqYlXGae+gH1TSvUa6U1iirdTwSdGQRE+itfqcKM7+4Qz2qt7sksi36RckCjT/W3WOuzpDetP5ala1agCDGxPBXlAJaKPdHSAcAjEWBZN4HAP7lCK2tYj9H8s40p1J9QSUSkXUcysHfQYi115t3WqoN8qSJsNkQF/TMrjFkaB7IK7ITWr7os5ylOqIVndMZ5+RlqW/SXAGPtixSdDXMgm4r7fdSDW3pRrl1CU7cH4sCQWhjcq6Nx9k//9ksbXZnHxnBxvOmL7KQverIJpB0FCCv6b3JOeLxcMtH5otIDG/Lq2afRuyvWxXdYgqm1JTz6AnhVtZo92VIaqVWwb4BG0KRiLW27ZKk33OaXKc0me/C6dcfptorsUPS0pOPCNEInpYglIG8uMpgJ52GRZ6kTEyU+lctH8m/XCsd6NUMUv3blaVDw2NYaJHHtwTKo7gmzsuKM8KgQXdqXE9U1SsriSGSeDy1EKEejdYHJQgaJPQZAb2lPV/Ue/ugezaI26woRQditbpbsGhDOASEklJ6gnTdlmWLbiHDsNt/qWWkdX5JMTXA5encYrE/pebesyuYbDKo+XGRLh0H1qxEA+HuUt+9XZ+kuVPEhyhqdU5DXN8VtMQ31wGBL4/SukZcR5FlbjzmsUAqrLckVmBRLeCNBm1LGvL/HHsrNXyF8hf4FFjqmNHJMaA8MZQBsGDwISXMo9g4fmAXoIzBZPu5hk2c5wYt0MncM6DH2qXRpJdrHUL4BWFd6Fah7qy0FIWjtQOWo/0us9YZr0DSAFLZSL937gCLUC4DrnUuH5nT1OyiSvYV5QMUErujs4BlwKydYidDPXLQizM/LPxJg5I7bmgrEmTI80v1ioi4fxUVyTuVRHIcEtmJ9tWPj2PVyt44qXiLn0Cz21Rn5mQdwOPlphiEw3RwK+4NaEjIfwtDlWsi+k4OfO6JUcFWEXqHvsNXYYI8h63G9b+hY+iFuXRtTd9TeOAU4HBEolyNQLCMNEmatAAHqD2VZlncZq49ty4pUGmgjWnNGqy+swa9fBDL7yaDqwp0HGucEZNfpZsXsxrC0wgHuQqbdjNsPQqGjdrADWDs+w7NKaeOmxQgA40AUfckQ29mQ/NUIiBLF7ajJk8qApVXTlnj767n8ru+aMDVIkRvk3CJ7U/pGdsn16iQYcNIsqS2jY3ny7m/YsbkbVyrYeFZctgcIwi1tK+TZtipqZO7TeaQPCDRuQcg3nHuFxKZJK0Y5MMmnBQoPAd0FkD0kb6V6mlx/nPVBZAXLtKg7E422WIFwxTTlHUFSfKGUvHi5B+fTcjQnf+ZVT9ZcQJaFGYkLqMENUMQKMarD4UtA0TzVsErWVoYqWhv+HfqUGtbuDjuFFt+1biL/GYa25o+71/JBw0FmFt96ZbeczES9UXZtgBFcWYQK6D/Qa0iP7RMEQ7UzMNjPt9VPG/hbbbW0fT4qjxjtHrZzIg0Wd0wUf9jTaB6rkex9PkL/j/vgS0x5MyB3UeV1PqbyXsRQ9lkM1RV2+Iotvy8LnsNboNt4eAtXoe2x9xsCbMF/BGa7pIgkPJuX3PjOd59UaIOTGuPLaaSVG5QBbxpaY4qi5HJASM+RGqmT351ppM0jJ4x87Uyf+jDO2c65B1yQ1v+9G3jz14oQygyv1+yfnd+sR5DXES6YJyQsuTubQPVtmkIcKPgtJ3aoh1jUl5MJ3mj75vUgzXq98A3Fr0kixYYVcP4DAhgNXkq2//lAR9HSA+jyNs2h2Aa4h+DDAlIupY6qHEXARm5QZ60isBaNuQ0fQkgLScGSFvyvARiAIcoRxbND6wD7kt508DUew7QP6JakBgrUC/tZEqnhtlMSjEIjsnVPoToOtIE685gqY7sBc0HDrzwXIY+nBAIKVrrrz2cMiCtgiOcAxnnVbL6qsepyie8IoVIuUNAObDkShxksZaD3a87pKjCjJBiX+j/vWoW0j1k50VoJ4tJNd4oC7y2n1LIl1fyqWWmlkZzmm+PhusdDWhMKz1t5VOEIv/XAEIcbMjALqUf9LEJggosjc5gFl9RHRfuTBCAYLaEMoQYE7VkVRdEuon31VFEteCfFEomeF2XtHo+3PzW4TVbfo+tPKaI+61P8eFt9XhmXHJAtt78LFEDzX6U9EIeP1VUb0RNG+Ayx1sCPkn2g010H04xxhplon9rT1n7WyV1OG04hDFmPq5whlbqBMdjpMTyZQ4tfMaS+87DaOicl4t8Z+Wd9JOR2tp8J0ZHGMzyG2BT8/9sM7D59f1dXnKwhDtXU3mBeyhWNI2nDrL81tKbXC7Ga986+S2Oa6JQGzrxqxcAz41sCwEaZAXHfP1GRrhn99PDAa15NzOoa7BDqNn2JO7wmXO/PcPKEANH4yBNICiQkVH4qHtup3jYFEUnzK8ko8/Jd5+4Z/yhAGV1fVsF8k2zlnEhC2GNQwifVnY/6gAlaCsjkqQR7XWhuM2tgbviVKFft9lczA7Tlvgc10u+/b+2MgE4204JKytuXsGF1YBvbLQUtHrSyadc/7Sb7WAzID0cZx6zdTUepAqTRXpvbePHsZYINvIxcwdoKt+0F/mhaq2TWl39TXiD5ebbFfloZXyKxNFeWjhdclc5nfF2KZTX1gP44Kwk/mlmfDAArjtUPBAu0KjV/4iJJhFQvR+89tEYxPbA7vJFrFn3XnaX6x+KUCxoWiAwIjq+KUpHeV1tmXzAlh8+K2xOEX9q8UDGkkyCSTkpv8NsFXAWXgmtildcY2r1AvzfYKgAEQ7FVJnam2Jj+/VD0ICaUGrldLG/3GlWNDkwJMFXMw4xprgw9zxuDUyhX6O9B4QM3iG8NfRFNMZ2LGOuPI+6qRM9MqmiBo9jyS7ux6uAjfRtLw2EDWsTjnWs82+1iLtcJtaLSqbuTtF5xI+L8UScKXU6pjHzgWpwuTaZCSOXEp2XLfteH/1rji7jW6X6PDYJdAwqGl3UvxlWwfzIU5gZhoD5BMIn810c5GO4geJMlJxl5gzK5Zhj23qsMYCJzu33nwSf3Xjo6oZ2iZGPSYL4uDoem0Xeo1NIeKA+ZIZMvw0H5/M9bqkeKWRj/eczv/CHoobcwJLAr7pm8uNVthpf2Eg6DGIdQBC0q8tTegcrdlIdZnETCriZP8GxJ+R9U4CRAtr74ItuEqV3vaycCzyD15rYftxP8xxRVA7/FORUquHA6a/D4kZq14EwCp8898otSQ2DE0jm7Bfh4sSZYuFbx8bc2ieHbgkxl1qwRbwKuzI5LGcyZcCAEjrYmg0pKRa/eplKDPdefX2r679iTb7S9//+H6IhL2dxrbFJftsxsR5YLc6YG8yoo+HQIu8b4Eg9B4s8V/GZwCNUt2lwdM49yfCyRdAQs4Vgx8vNE2bMpiQmL3/PFwZuNirsvmi+VcjNjhCLXluchGOf2rLK7rj6hwwASC6HkqAqN66WRR4IjIe5rQtKxiH3N+pKMnnpo2jMfpTTUw1BX20sckmfu3oas9KK2HnqezvaZFl0fAkpybUeiXf+THrtuVDdjvEV57aSCVsGTz6ZN6r4NqHcNj8fbHTAWilEDyNLhBmf9Lidjx0jMIQE8iXzSOJ2FAg4WoACjOfwgf3SEPwvxOnFWr50MUy7IkXKHnMKzCWxiDATF7F+8EFsyul9TRV2YkwEU00a2wNEf3DVuTgFdHaTI7ryISL6rJyRlX8eBi6fcSplGRS8Mx7loOcPGlfugoMFNcJQDu1OMfuLrKG/2NcVGlbbzucWGlnitHZQYHC6hurC9J/2k9dsp8utKVzN9UTy8UAG0EoTw2OUaIa7OJVJDbRYa4CUild3bHBYgtD7li5c3bA/opQaXiXwlpC8KaSvEQKJxmOyBKF42MuHmQulSp9VmhPnNcmZwfNFhhczEbe5NlGthAJmiQrXSHFhC6JGTDdMYAdUjCB+UAaa1gXPpZXVWSUUULtnr9ZE4NUVZS7/+L3las6Cpje9Sdm/jCEAwyI0qN8BiZzZEgv+JxyyD3bvfQ8U4Y+4eCXHwHAFGy1eFMwMl0XwN/3NdHnL+NwyiBmOOsTtNfIkBW4e19yB0zhEk6DIYNgQrekPhYFtRHSnQkvv9JeTJ1fUi9UdJSNx2JKdpS+LSUZl/XvoQ8XqIh/xnJ7iQAlSbVR742Qiv0Gyo8+M8nVws+o2IpPiUdCvT0oxchwTBTxruxphucI+hFsUiOvKGWYADtvSFu3awnLzim5OaAK20qU2oXIlxAJvIM7IXYmB+Q9HkztJAt3VTIMA4MGYkfZL+3W+IThgDi2V4nVUvAfrOby1M8+vlT+hVfTnY5fZugPRtchN/l2BcO4BARbU7o72JKuVLZG10ooeYO4u1hwofEb0RQ3QcvO26tyONA/RKqmXGksg3aaGHYgsey+6CSwCOM0CKxDGY0l285ZpbpD2M1VVKQT/LHHMx9Z662vBVPvoHuDsjneEHafC2go1cR0nuzWvT6mcN0iv4IufoMAzKyPpdeIg72SJIrWpfkIBkfcuDBipc78KXWnTzmLrLwnD2Q6COzCFd5XalkH6rw54UsTX8ay0HxmUfHXjkI34qBw10/vE3hkNsvnpj0NIjOw0ELyzTRBcOXdHSpf7PWjJrytSLzytr2a/iji8y5w+7aJkQ+JOi8CGVEWtKOxGZSLVHN2WhS52vRjcbuusUUP3qJ3pLym1gJYPhj3VP8OUyNEU0hbwEZl35oPngPCW9sq09iIywZPuY9av/V9DlPZdyx+QUh+SM3UtsdzT77jZL+blQKfsc0XA1UbjmDsu2bXYFEa4PbbgJ+UquSkFu0biRyBOtfjZ6lskGfLtEKynkkk/J2muSka422JNbCtOp+CHLiyTdN9rkjgvh5W823TqQD0BeUi4+dVWJeUNhUwQjw1D0+CYNIFmrEv+lyZtwq4B6FbuqglfeR6hT0d+UXl/l2C3RJaPYfofGeTeg0J/Ouvz3eoGA5N/fXA9pmpxOaQK0884eop0RfDKGjDxT6u7U71ExBtyc56H2FQq8JrqTAzrjAxWqh6X8IaOyaLBGC3Q6ncva2Q73odr8sW333epP0hI6uQr5uGB5MlcaM4y46hwyg6cVJ/W/XZ4STfTaQo2QiG3onEeC1jOjpiY0FjoPdWRsHmeAa8Pwrut/8kogQqAjky6p4S91TPEYmVNa93YhXYW4M9EVGOhjZcx19vuAny80azyZwf5LGWNP1GyB4SLVS8jAM2D/EoBLF54W/FXudDyfx9q0fgOjFkJgR46M8O+j/GyMs5vR+TTmO462+ifsVHnPYZ5qj+71kEity7zH9A+GSi0g5JpIzloG1DmgntCtWh9egRTqs6EOWifKJN9cC8b5LzNPJuLm7OT+m5PWPifO1/JWLLbq7NI4gHncZW5TikpZRXRLe0LGMC8bgmD1qFQJEBaVOChFz2l55SnWd99FLWhHNtrvRoavMLk0QRSsgRUZO9ccQrRHL8Vju9IEMYxOUahse8ORR5JRCqkgL7u5WI3RZbHdNrN3dKRtnSLTbQsAKDCwkGQ+uN7tSp2ClPjVcYgr/H2l7xe88mVA8YTtsjr2H0BEDdXmoVdKLoL92GPc+ULXx4j63kXcbe6U+n/LKr+OZsc6P/XIenbOxjiZAx6n1AUUiTDJ7TardC6TOTHy8cEamjOYpywWi5Nmm8Q33DT8UFsIRMQiG10OvYOwvf9tIiXcnolHuTLpqjNQuHPYTdiAUXkUZ118hR0vvqx5hA+7fz0TpOuG0wOCSgZxtC/mFWv6bW1YTxSkwEmBqeBme9B23xKClTnZhko+HSgLKss63BSQQHr8pIGJYe6cPj1LZFmbmmW1r7tsRTGroHxLuuCniOOJWVqLiE/lzyN5oOSe1CJkETJBhiujvFGdoFTIs4WZnBvFSrzzW9JS3KG54PGvfMlS8MfGwe1WVXGpKIO6ArZS6Sx7s6PAXJft5GlxjuXh5FGOo+CevtsLhxESFIvdnqMP0zdcwt2sCEqnS6Va31neClP6hNfPmkYM0OlzqOXDv/R0oDag6Z8Jcku26E2j7w3SyO3vh/o7MfBddP59R42wMxLaalfTw2eqetAptsUXn1Ai1hrcZr468SVuONFV6L0VeSGzon40hZxKOWFh1Pd+Vk7eHNI89HNPTlAa+E4t8xs4pM3KvxbDTZsqWAqRSScjnzUagDowpwZj1J2bGZa1jWdY8JjxOsXlBzawy6sWEaIeWoVkDZHv23/2lBZgcIFdD9cql+i/0yZonpIOa+oWuosijcAYZwHwW+aOYzonAG5skbT1M6tGgylApPJ4jMbfPCYvJWjD5NRmvk91dcqIPYnqnvD9uay0W6CooFh/w/ktRBNJVm1DGnuzGKsUZLBsabzETLAfvIuvkJ6OjAtYi8KCAEHrt5X4B0lFks4b3vF3YNzatqgW6+ShH8nOg0YfE1myjeSwe3xQsbB1s17QKZduKb9ZVNl9G8y0WVLWGjdsYPewoNqKjXNiBidLBFv04MHHuNTukf5JoEHtU3WCOg10uQLeJZ4KkItoPf084cUEXTaMOpHP3cY802yurp2kwvbKQJfscFOBmnhTsSJLo5ybbj7Fh1NpJ5MnfcpURUX/PvHf+0snCxbn58EaESkwldh3QOnpBv25uvHb+NwinqyvAXq+ojg01S0sKHhk5dCon+uH64NAypciskIYRg8+IxbOZrQjyTWcx7D2gDpAPVrSkO0AAUmt76RH7aeUf314iWhWhT+OQm4Xq57qn05Je9cz5XxzPaZ+N9Ey+RaB24cpBGFGlprbvoqlOeZmdM16wiogAyR3rp4QfIl+v9wD6C+9ozK7F5gFbSqeUzYUSk0a4Ne8DmYHPOCcEbhnZfGtwMo1fLI1O7sAVFtz3AcXVPKUx6EgVNAUaGJnDjN077q+Mex5aH0P2uyU00jwp3JE+kEXlngdHo/szUEMdTE1KpZfAPmSdZqNJoMxPXaeQDH4L4G1TGgMJMi1zaouupozmJK1CEDcNYQcSETS2zVo9uoiEmVCGqr1kODuyJ2F/UDPYoVUGVv0l59PquO7AXRGMa0+8fuvANjXjRKYhub8emOHlFMTDQK6a4p7GpKDa+kPo3YPYn7NwXMyvowjOQZ4v6lSTbM/mMY9h6nZpUc/pfamlNCRUuOoxmRMV6Z774ark3Lfi/g03F5L654fLYfSO3kMkb0QTqH2B8M7Aa3XEzFurWoByMw4fTUx6Ex8woFsYCdYhNSzVOEzw1A7CZmA+mryiQsZqpPwZqJJohxkPUSM3aFzuwWK963zjj/v3ADUI5y5fVZE9Pi0HHXYcXnmNgouJaNmum2CIFHXOxKgra/PX5wlPy2yXYQKM6Ks38jmwlQZ5V4/sgCFn4XmNm6+d1FHGQAnYyE7/QSUhi503nfYP+aNoHdVW2AtoGhpPWb/ZutxWPhZWnRks4ndHJ1+wa/bmEFDqR7yhHssH1NG6T2A2ax3RiUCJ25u275X6rCAlkDsJJCjnxkmNn1+CQSC59FIeM0mlMGIV/zX21cnrvm91KMGeTvLPSLvJO94dxmISEaG4+qvLQM2jxGpPOYoeZPvAxEunnmnSaD8rxuO4Tl4qV1LGrz+tXdrA+gQOLEyyZv3O1Fi1yY0CyrBWMi5XadtBLmX4IMI8v76Bg7f4O/khfyoAmNLtrDbzHgmPRLRpipOuUwre/u/Gstvm51+bdiBGghY/X4SVp9R61ZhzKAOYvtlWuOO+lBYEAJuvYeUAfZdocmnLr4xt2oL5ucDBwbFqlwTNj8RluNICyEWTq7X086km1BfshaM832wdME0Y+/P/12bz0oJyBHrNC+w9wO6TrWnG+bUyW245Zlx4aVSdOAj2n05tlC4HjpY+0SqqRBhVyjp+sZDk6rQnfwBf5GKiOJJqfL46m6dp56R7EBdkwNfgU0fwuh7RtRZmXoGy+J41tge7/Wh0+6o9ZYqLglxlCqv+ryX53GrIg2GXes+zg60Ta41/8pxP6Xsb3YPYsXCSw9x1Yl5utNtQotxCv2Xpd54M+aLFIIa/yLQhSUuuLXNcMkncAQs8DOTqQxDfepsnm+3VEdThWdYEsfRjenIuo1Jx0ChDTgS7XXi/sALpZ3a1FMhcXaL4qEYtpCQCkuKLVp/N7Ka+ikmTsqIa3b7o7JHnK1GR407tJ1PwmZT2OTnZBDoR7Dxh9WnGLvhI0jRYFq/pO7fNdH91WkPsLuQwUncYRhpN4ax6qwmwMKobn+w4ZVPpFd62LYPnMe0K5J8TqVVtRlhk7sfdHRLcmyjhY6zsqo4oGM4WARbLn3nrSwPv4nroQgOspfRFVIeJCU06zAiDObwjjpkxxk9NVWjuT1eRKI9k/NJT6CSOw8MAnsqZczE9v+U87qFYdUpOTTNCAzS2ck/HSJcTYvR4YeHefx9v1WXGApqqEHuTUXjJMnUBPoMYQ4B9S3rGfxLw3/SqQX/+swuh/MRPENqrTWLoI69tvd6OFfUO9QfC4mpeWnjFKmtfg4FOMAKR3xkTcYNCYReBl9PtL058qU+p2MvHO6B7kOQg4S3+KsJ1SpDZyXpeTc8NhLEAnYIS3pbsB2Jh9dKZ1U37gNkvgL5s7UELf1RDe5q4z7Zpf0RkW9UAPpvMDYox9U14yU4Btw143B9Cnopb9LqIva6hPLiVujtLv9tzriPFRK9qyrbvDUq9c83z45xppJSPMfnZgfO7kFPxx9Y90/RdOiloxI0v8xm8R7EGRheJof8pp/oiEeWRurF09+8rJHWlvcfxXrDmqkidrnA/hQon6dFBEUJGjGMtkisp1hHECG6CGWo/S803/27pZZcZjCwwqu9DZbf4/oaAirPp/irXD/bTcYiam+XXmcronU5FYBTAqRrbOa+NcW0PoefDBxt/saT/zZcO6KTPaGCTzOD649WqYD4gmiWMPJP8VJK/Wp6OcshrQJlKpkWLeWFDsej3Zw2coKSzno1iP03fx6ivfOeJfY26oCRVpfdceuFO2Dj0fxydhUdMX2h1Bc8XwMlmrBT2kKm8tHxyCe5a0XTeoWEQLoF0N+DEHxexavx32cA4jlQtUlJlLethcb0TAWsSIW84wdXcQfHhIVLIK5Y4iMytN4wMcQJW8sghnhFOdWcBbYTWlq0wANAvr1MCqXUMaPKcbjYlW5GDBHiGB6diLYtMIrXg0G0Yg8Ou7NA4/KYVhBTcBXrE6YY+1wJ6VcD1BwlVg5ka0oNYhxdFCfQho7dBxxMuZyMMQXosVGbOxYFVxX9GZjYUkcfRSP2TQnYUBOMiMZrSrSDz+JbRRVgdefHFFgnKdSxQ8GZyaKFBafhr/PnApG1MXUQK+6ynV/UI5uYS/Jdk3gc2hkihuzAYohJ3BLRRpx/vYGeMxJ48Hv81kjXCAuTeWje4pRjLzKUjfToufRDS3Zjs32cnj6PG8AdXGNKGqJO4tGEM7Hw0pgyuoJGy0hi9eS8DbSPTbqKLInNw7frL+Dqi9ZTNztT2Dn+bJpKPNtaD2Gn0OYpgPQ/Z1LxHU2R0Q9Zi9ClGrP32Dd94jIRY1Fxp3ARyhx7JyrNiv6bH5cDyIvVn1P8JurwSBEZXV+9trGkOCBmJuss1JD6saO22Rjkwxy2Jq2i+YPNOARLND72WmhlPiTyVBIe13I3gSfU600uXnv9TGTJt296imozIO+miZNt/iNABIPNjEphIiDVzZxlQ02XkaGSSXhbmDYB9iPtr7/g8FEq/rRZLJHGkFd74Nfe7JKlPIimsgLwWz4bHjpJE76B2hjZgZPLVTvjTJd/n2ZqnVu9iQUsfOdt8CtX+02y2LrUmxHJ0SI2p8SCLDrC3andbfxe6vVKB/bLH7YnPp71+xPWvOhp4zyeE1ninhSVZoM39oqNqdNICgHodlsbhWNDa4gIU3NwyS3PbkRvblP5473BSSmc4nDO1mMfC2XAk2gi2N4Gl3UwCnhUjgfVq2C3Jhs7b5kZ8pHyJa//D/BGQJ4fh0GThPRCCKnIsar0YRCDR7Y9QEu6H7gZ+Pa0aPvJMiMX1rEqb3uCzacEZ4JGAy3sErDfUYgX1S7gi1ioXVgOhb0P/MXnEKrZDY36Rv88B7zwPFfPDHWcvyL6K7CbivVsFW8pJIkbyCLgShUymPCXps++rZ2L06kJmGkD+aAkEYu2bFYA8DzW9YtsEP8rNVFk0kq13aQRpCgARab1CSXl+22drDBqvsfYASl9gfZDChgm7MwrUOKidSxkYjvhwawnraj+oGWKp4Xv5xwNVx10LETFzI2CR47hsz8OyXCIRmlZabdUilp0LSxLSRp+u0DKvlVmgPYkDKPYNk1Q3avPo9se4qrPArU08SzSjCDjeU5IgnJKovXvC0lvbDpLa9igJT0Umrxu3JqGk4KIafadsQFY7SjeRWyZObAlCN9azFkTFmyawLlv+o8TdfqIhoODUJ04qZgfgZYLN9LpIkG2bzFsvQHuqKr03F7LYGk9IxGYNdYyUb2HFnkN91NySzMvdxW29V8o9VJq2ApT060rsCQ88KjUHkx3VcoAAaOAk9aZG0mmO9GS9NmpY0g3fxFIVaBa56u43mZiTcxA5w+y6mQQCIAh66vXGp5wZBv1pcCQjxJGXgOIedR9Q/l939+oxZ7x/CiyD+6dmZyVW4F3bhOsB0w/QDGziUgvT5sRTlZp++5R+guXKzyFlyiYxYIMD/SFFiNX9JPNfGNQ+h/cIEUZ4JmlXzRdOQ2tvGasPWE8vcCb/jUx9owPHdvy/FixA5evfIEoROtk6oZcvbqoP1BJC7lHOwNyVnzJPZhMI5fdrgqFoYY+0P3aXKR08GbkzZQgdPY62xWUY6zenelHX2rx+jQDjOwbOU5byWgjABYOOttokuDgxV1gjLXXcPorpjXT8Blg6uDVpz64OABwyn819lVtqkfHqP01q6C8TKwbHeeCSn3SZfAQL+jHbtB5BjOtXEm3120oU4BYnrf/dIKVKMfO/khQX4cBEHPeKl99zNkbcCG+QVibI0n78lpf8kUebvU6L5M8wh43qKQvGCebigUFmMIo4R8VsKJOmB5sdW+hb1cQSY7uhiNpjlIYJGPJ8EbNFOQdrfiASt363SCKpRI7mBWhkZJsWc2U+/uA65657uOklQs30CamMIrLBYhAOPC10+/G2VJYc3pUaRKcLmBo5DPvNqJ4aoR8e/JSqY8OCZcUwZf9loznR9p030XvWsMjDt7WHi8qL5usEf9bHXFqwQ62Re5TjuSGqU8mNzkT0iRI70O7mX8TVtERdcFoS+fI+trv67PlTep8eiUU7jRxybVOx8q/hZM423IwtddaSBVMoPu6eDGJiZbVzHVmN+Tvc6KfccQz7XPJPBWilCgPI9JXK51HD9K3SsQyO2RgWU6uLqwmWuk8HTMZ5i94dpeAkYqwtmOi4ncMVifY30su7e0RvnjhXGdZrLemsErnNIGa9+coGcHMOlfamM1z7w4llGb43xeY6L/Ir9aWdqy4wVkDRfY9r+cfQYQpcbozmCeblNh9AOMonTXhY4lu7F/2AcN7Fx+F4yPXHYWqOyDy1JbjHwPPbffip6qsxBRqH8NDGub06Cn3zoSsHi6kjg18hbtUPzlFZPgWdJMQMfT8kSHThfVe6cZvFbOoXzHpendHEnWYnlQZ3r/GXNBpI7RfgCoQdU2Yd/zdjxM3uFkmBbv2drLplyCzuOfIuO6A+GbAQen4BI8MooHFMkriP1yzOKrZvMcxZNCMqFHqM33v68Wumtjb+ji3wFwCEzr1Pu+ufu04ndR0N9stXABDpdg0HN7m02T5dO/F7W7MdHmS6LBn+h6UIoXv9n6F2J+FY2Gi9jJWKLtPMUgdYKKFRPVDpzI/0/EqFfObB8Gdf+WQ3SCRik6P6cJ5AwwONwHjIXcf3xV6wh0S+NBDaldqI/SOd1MdyBcT7aMloRmF+De60HsIDLM0XRhULEaH8CDFxfk6+XeVuUWP+LCm1vl1ObzRQiOgauD15S1UmDKTP8cH0EAjrJ6ZiTalzhonLmQA2f+R6AxXAGn2RT2kySiqIS8bH2elQsWnm4+QQG4ZuZK5/QtlksKwTdwhbwcnIcWnGe8Lrd0Vtj9b1hqBQYX3H7wZtGcO1ry838FNH8J7/q6hmzU7lVpnivqhXYbmukENGayh8lO87YPe+nOP56WVrabo+qobushz2eDWnqgpqawFjh3UA7ciiSSJQwoRD/7uFz75VYgCE87sHkNvIgBOthiQ3BPtq5ETU1MsqnYBI/vIalzxR+LHfOYN0BLKVDw9xh0AynavUjA7TKZ52OEBqTBLIjZ3o/R2PTIDbgaUIN/eFZMKPklt4ntTmylQttwHA13FNDgO2kcNCilTJVMFJ6VXjU3vJ1iPcK3feFoZ//LRBeAYM0gyUo3PJwgqztXkanFMz7wcy4HRCKAxD3CWB5fdfx0K4DvvDw0mYKeWRk4GQLNGZii3WmBAs0Yn4OE1hofJn+SioKm7joW6cvCb/o/A5ZqvAm0hJEF4j25DUFpUqImFXUo54PPUmxA/yUd+oGecwHS1xKfrRDnqTPzkHScO97yC+N8e+IHa55ulXPnnwPqs3xpmqd+8+Pj50LfSFHMf7/zaIggP4EfX8rAgiy8fqpnqhghcnNwEj67RftLGpr3WKnZnrDQ4bxZ1R2dw8Z0moMrPPkS+zjVkjas1UWs3FnI6BiA80I2GzSJtieb65lyYjBGCnyUOd1Pi51iutb8ezOW5TvYYW9tHbSYs3c3EZnlU/M3m5gE3JImWp6y6pketvR6ZXuOkJ0T12sXz3AtAI/wDoLEji19T+vGLufNtI3Kf0Q+dMmvQk5mZa+SodsTHnYvrGC4NvHTtelIYvM3LJ0WhV2m0RibIa81uWB5uZ5bIPaS09Uj8IEggTusHb44nAqiOnO+t8jPjyzAcgQ3KvW8eWM5ttzrqgE9/U1E/ZwgiJw6G3Uv9OntvT0uChKI02N6Hs85aEwVS/m12AqJ2RVK3jn6TsZONo8YfHJk665hdvwRKafSRieVkvaSo/AVVofJHUpyxP2sTVmAvSzEvR/Rw38epW6H35UqKdSmUWiLEK7UDP5N1rd0RIzKQy5OTgaJMJ29FZVMpxpCIrhhXwrdzf4eO/fm6/aDHLqhCAbLwi/C4ji42qsnf7QIfzpJDFEpSer3u7aeeK0kqoacucjwxYy+YSCbWzChpP7zwa6xdqREBoFL/a45si77AGJGfkGHnJ9Y3CZi3uJh9EjZvWyxybXIhBWA6vavk1HxypyRXaBangzorAbJZWTNcHei95jqWx9gpeUB74SEcMK/9ZwZ3zJmKCTGBsZ4B4j4G/tSoaOqQgaSy/NOm4ZYrICUw7kQQiff1lVKUNrBqTxrVWCUU8JGJflGM1/FE/XCJHVbSZb5M+tvw+xPkngOkpdLnZojycQHwvvyvjZZecHwN3S4lQipcyIJjb+gp+MkQMmcM=" title="Mekko Graphics Chart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374174" y="2112009"/>
            <a:ext cx="4364990" cy="553339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905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en-US" sz="20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ectangle 16" descr="Enter Chart Description Here:&#10;&#10; End of Chart Description&#10;DO NOT ALTER TEXT BELOW THIS POINT! IF YOU DO YOUR CHART WILL NOT BE EDITABLE!&#10;mkko__4HooU0THZk28POP9trq+pbTvvzd/gcV8t56cq85kb3NDTsUhojRA0EsgEHHMH7oYP1SYpn09ysXVivguJdhTvfyVMsBLTGvcX7WPTor/CmUVPK/Q5UPebRlaFg2t3zyuraAr9HuDiVi5nnjQEjIIY0bGeYhWRJfQID98GnGfyE237CymZNmdpPfL+6OnofQNvriY+5/WAwtoyNISnWYtrRNKfo7xddL9Gh2zTgpbZgPYkRPRerKiq81uA+zs06wFz+eLP8is28xwvJIYLg9nr3p8ORnmb35iR8Tkxltp3jGMx+2GIdOxfWAvLZn8Z8cLHszeNV63kCQWu4f7fwbIE2mDHE3cDLGTN0UW8XKyhwmZ4GddH1b7zpmdvwxTEA8hzR+m70jjrOXW7u3HcQ78ukW10zKqnlMCkEQ9Z500wJK6YQmYHskiObciidl+1CWiqGv8/e72kmrm94c/iY2TDGk2HGTg7xnUk1L3XQS3ZrIvjUsHEMifhPT+vopE0AQ7xSI6zYPgNTtHn4E12EZsM588pxAL9tETT3tkJw15iFAvWmV5wluzw4Sp7ma1QD8o3bHpHZe3TqgFsXJKIbyZtjRP4ViD/FMt9ayb0aw3IhzIQI8D7feuHhIZCxO90awRCtRzXV9roYr6TgD80XtohSagoz/JV1BXu4csed786JJLCWAMDAyogL7opGHuYitTG9imqX6I6IAIhd2sT+XZFMv4tWgtt6+9Kdta+A7xGsxfvwgaNyOlPMfmyhiPLsLEjvbS6WoSqdZVp509Ye3jgr5HMlrnwNrflPDwfpgyxhQ/oe9+rMlufHaWXvC069HhHdZALX3NcQCpQZC/Zv2BhNTV/ydl7Zb97SgROCujSqy+jrAfjEVZydqzJoYNRSesVAG86NJW9uIovq6kPP/wm5C7LAcjypH4P9Ev6YPDF9pSksq8IX5yGelCkcMcJqZMnChZ9QbRfihkQsWJYj2zMpFi2MiSoDglfo6Xn3qule2FRHw4zv+EO4KI7FUR0BgjyWFXlZ7qrpw4Rzv1qiSS6V9nq7tHrY4zfHWLki4CYsV/FMVrSOtmZVlupbytQg6xzXBn0zctBodRGoaWS4rqLZ/jFMobazm9wGzzcGQh2z4mKYnmpqAiLthQOkhviJoDVLZBRfvmHCND07Y+L/+SHN/FD44QHmGxKBxQcSaEEOWtqBXP2q4RR5d2WzxqoHX3S2TY8PdlkLlRzShKJ1Cgwg7Pd3UDYUXFU78X/rM+/uqTwmyv0ndVTjCJllt1CEFMgtSemdtHQfx89DoBiDkDVZGwgGyM2QVz68RG1/JTBzNHClQondAKPIYD+rxwoLNLAnOFrGbpFLwv1K5sBpBMhQjV2SrZtuZR2+bCxjp2zhjGDQ5t5WgClFs68tSP+mHwaB4+ZtDaWCFsU23u+3r2NlVBe0cut6y8dluRnhxBz1+cfjTUKA14uVjGkdW/Rs+2tyB59VcEjgJT4jKaklI8huhbSd8gLCA6qsvfW3dMjerS3TqxAcAL6VnhCpSOdpDYi+wwbEkB2hsa2TI6VjHGBSxmQxDm3nGECmv9nT6chQEUvkpEz4z2L+a0w6xkadd1JtD3O6JmuwB1NUEha+zvWwTx+Osp8ztVuxS2xPgopeOKtU4PFoYb+oVOfuuHAnWINdqZLnMvwcQ959PPYmaGw+DcrJ7zGkwwSiXPo4RzvN3X0T20YyAjc3CicFqCGsf6t6HHDXdmypVhT+LzoLC4yCEEdnfr3ATAvama5Nsw68niwNgwjrdha4sdxVujW1eaMKNl1pf0nhqxitH79g9bCxO/HrbR5A4uWErSLzMdM7XZ6fPZIdIQ61D4D+XaYRuJr+tRlqGzD0WZh/pz3xR9hZiEKiOJvTkPix/kW+csoktT/jXUZrsgw0FAt0rWEJJpyXTZGRnnbSOK33kGOOeDsDi1FbO3I8NkiFAUpIq93UDDHUhavJTeIVQNXASRfTdwZJu9TDXIuccOH4b9QLVcT/wR+YCkid3ZG6Q/ONtREj7mikyhgR1BiJz4VdZ7htwNaNayKBuhgo8sZ3vnqQRQuLXcWGSEArxSxUHsufwms5HG8l5zQOhqFi6uISlqyakZXThDgctufj05jA/fsUY2cvuNFtSJHmjtaItmPWHaVxQBN9SQ6Y/FDAdWx1itEF9eQhMHySjuP/ec8hrs/1TDauWiAhyzLe8IqT2btCOP/fSWLAJs2IPAtvXnGOioUiROtAHqXtcGk9XHxVaNuTYSfkZ+GP+iZ62QWxETBnUP02hm/WLMOo4tWyuxJUz6DHRJwPsK03TbBLcUoBbzb0WwFe+ne5T9hpaLoqat29NyCWxkCDfZoAV9etAmJFj1pqeffjy3ymjSk41ihTrwcuxljr5rPaEwr/UQlQfjcAv43V8PtjEDDqVVtmb/zhIVqfSHWbc/p6VViALbe+ZpuEY4u+GyQYXdTRSxCOOh8vQcoMN2SYZZg/TPQa/dvzaZKfCpzLWTtsLml/zej5Av2LjlzCaryCz9Hh+5auZro1DPmJFAsC7gdjtGs5XQno/qIkPsxjZMTt5rDuRv0Hv456MTG5i77ZDMJXyCEILOTuAE3MwHwK3NkwM6RR5T/JiGDddnuY+dwNhOA8Uz7yU/3vmYuBt2DnzUlJAde7LPItFC5j5tDn/8CE+3zHkg/MUUiCOj69va+2Hg4RTT3FhaCZEZXReZvtZrklzELbM5fEEforPtBj1LSdcM/P+uOeTNXY80cQMzdPyWClfdSJ+oYeUw6S9p69mhG2hALZqzVUXFXmEonGXn8SLctWOHqyZRXsoPHKjfy4mdXc5mnVsQsXp0XZiwDfCQwthdSF+6nSjMbsl99ok+24OuXYCTpnO0FPcxwfD2JX9YIVdw2wa2EeTKX/9XhLNc7YzcOr1JGSiorQadhnK0OoBWEfOV6dRqMRtpzWzlGcbwPJ8GOVlWHCd2bb8X/7s4qMtMjthQPWMgFYMfuanNpalPa2mykuU3AU9Otu2vzfn8FTdbkpaPqCIL+sQlVtt1WHgdtOksQzmB6XV98E7JI6cYEic4GtqxgNxtiI6pXY8eCwlQt4cp4RBatClWpe8f1cjSHzjQyo963zIlL6GkzgMgomGhWdrWCZ5c1UNgNFu0fCGgtbtlafbZ9BQhn4MA4zgUzqS9p0eEQJN50J+Toj+t3HOQubQFwiwad2a/kJHfwZHjw/3jUiXjEK+HP/6c6NeIPk9zd4y9amdrhcYvPEKRh5FZ7Y5uq3E98bhOB/UVept9+8HoS8DBhS094BYJxmBprwpcW1rTOJ6mcIxDY7oNWRpo9NiVu2dVQT3aBg51nm3Cs/RKe6jSeQP8hNYaNf6vxfcgXFT6HmJMVs1nrVQ5rzSsTDjviyvMTA2b9llostXzDwicb8v/tF1W0SQPnEqzs4y4ynu4+M6WDFmdmonAT554Zp2gZRJSBrdiRZgB9yLz6q8GvlWH2t5qDxuF16WM+p+Dcy3+qkS471koR2U8xXW15gsGpwKDtG1/SWPWet8Z3teR4cgU2E8PJc/Sj16k8bCcSO6D2qNbpUHuzXndU+K0o1JKKjTetMBs8fUzEYjSfDjpo/NOAfpX+3WHHrjLq8LeTk9GhN5eymPhvBOAAEszYrT9I59p9FcP5G+019PBpo5UdIBDL2lYqe2p8GHPtT59gYPWWivY9qtD4hZPv7QbmG+uBIHf+PuIxazfcA2zWGB3wnfhQu2QBaNi6HbIcK6erdo7+PrLzFCM6ELWVdg1Bx37XrP2NOWCGsJLSwfIzI3Pq5hGDXg1xMKxzItbxip4LCioJ2mGA8xFsAh72C3d4lP0WI3EU7uch3YO6wOUTpZTewok4sc3G7aW2H0fCI/ePMb925Zoj1sKNFlDrD+wofxROXiM5V6FvUHKxOnRQ3LOoKYvj2SBmjnSwCRGXFqHWj0JYL0dugsUtJp9MCPQNCiAXpPxOO2uqr2OaPKfyhuDJsefTgvn8D4vc6PLO56HoETDhnEitXwsqIjNt4FKbRCjcv4rYTBBWh/yFNxxy+lC/FhaSP+SN0GVOuKlftU8xVRq6TFHBa76hMkZHeQrmcGCfObweoF+PYSL74PPz2BZtLndmSu/xpvmZFIyK8kxXsxKM9nZ3n6K+JF8fXnR6lU1FZ70cFJ9i39eSdATyexTtfmA89NrobN6AJ6RfzIySZ1MDH7GM+p7AXh9XM77ZJ3sH2UgVya2ar00BH6nA3D5s6ROj/9jsHYSGmG61uJwdqCF3LlWbgKVAfE2KB0U0QwWPnJRPHUkriDi1THjUGrYde8iEqlkSw+hHlBaWj7S3PjHeJ3ffIUdVqS7yupTz62Q/6WoC3vYEztfUTTsu+E+BQU/4bcIENOEXF6/JvpnK7sPn+ctX3KYNSrF9Lxfx34nQuMEGq1VsTnrMTVgcojwBL8NxujcNm+QQ8R9jnzqbzu4f0IQONypp0+OgGHbKbF2rDrsY5i8Mijy5FHYkZ0sPew6Cq24FQBM5VvKQZbLYT1GjD10fgjCzahGyYfnjptyAeyXUjS7HrKxuvbaQs1HjT/A2hMIusMOBTvb+/xxWaAnpQwssTCUgBUpsJgfd+3Rch2dih+7DJHuLTyooYQgsdT/sjZUiIYBd4hWbjdHAaA1BtiMhOtWPA8FzL85wU8qJpoMAPOstIPac4t4KSXFT2ywk/4if29ltUqZT6d20DpkbYFLnagSyrWjaRHPW3MJhoysvdYt4tGRRbenq4DDjTWhqUZUdMABoIvQQrRlzfdntPW47AL2T+PetgC7DRR3U+SPD1mJtHVOsdPmMhO/KcbO6r6QUJvtH4kwXUrJcgbm6AYejW3FpfgBngtIV4Ob3yKE7UqStpsnB8WPG6VKHvDFWCCva9s+Ooa0dwGST1kV3jOwW9A6K8YQCJtdkDD7kGBt0K2RXJkt2kS4Oo2MrWenDYGUd7cz7+UZVWimNG4R6d8+oaOV74fjbO/YVft+CfWwfEZJDvqEYIfd4939wlE7zarWE6ZYO7hflcdioUS1+dVZcpkMZ4qJPoRVgvPoQC6xMxfa4FUlaIDsN6tM74iOSe3M5AJFGUjWx/X27R79ooW48DYs2leeKRk7jS5f4Y3XSZPOVXeK+vG7BdEthMqQUH5q/CEDEb/5PUonaR/mMWIf5O+24PMb52Aw39uDZHAjuZX6hc9l9/+kZ3oBImHwGtpaF8qUu2jvUnX/tZYq+hX6vI/iIhenhiy18T7and9hNBG3FPddbU/Z2XBGH/C2ndJajFIYT57GpqXIF+AknGyV2DK8KErqZ7o1zuBKgQyJPJnZG7siJwS35AArKJw161DHXrzQwN0Hwj+zzJCYnNkGpMqKHOvmwSUXfI/j1AvhOCqOub/ZvxRelaV+rIudDgiY/Z8nO2tY2jM1JNA71kv+z1sMzI4aFf1C1twWFz6717KnqskGXea2uC3it3nfIFtqO1eYUJRhhB9V6mXHzr1zjcsK4Hw+Kn5WKv7BjTOO6h+l1EUWz7Zrji1gfFyYumS2PHE4UybDZaVODNnRTyFKntTi+Dcp7FhVaXIalC2HUZmuctIrKjR2zRzBSs/o3RBSYIB64fuGNMee8e/QGdemsNSGx6s1CX35bD8MnekKHNyBkltL64CK4ngFEIEmv43Vi4OLnM0weTtPaAjGL/J80eiTSzUHmDOWD2vmudgJQe4nQ0ArW3w7o0G7IzcWvyBPxqvz1v1HTTluD+B/POqFxw662eFIZmTUWs9sgYDyO+JLAVDraQLfQK1RgUgdGgC6Y9Hw5wTGySr7Rjhz+/rzYJr2jxNBWGd5/dKa5u2qUClz3wSj3Mc3AhwpX3Aa9Paj0HQ6KvQNY5+3kOUqOULWrHX/efa3NoCSAGWGa65uIvpTHOwgEbko/Qys0spAx5gxK4R7pI+s/BHkYcFFlCon/1tV4LdmNwgK6+ZWmylPOuuaby4+lc/ONmCfnUuWI+g3a7n6oGEv1ijmqeTtBesxiXHpvISsRBmep+Jep1eHprhuvhIei027MbyiUuRiksS8ci3ItQdLYTo6tubLeuDsKdFWOBynI9heayEALbluhoxQhd/hfi9/AK5NXk9R2g0AuocF6o0cc9gpc2Bi788i+LddXt0JxdyUpZd1N3iL3wKAX3WaEaWOiCXUEvsdouIB3VUsibF99N8mBu4kLeQVM5N0Z5LwXkFnU5H2DAFVIQUbE329/8zVW3ZxF946CPUPvfWEsGv+Gv4i82ZystDCFgSj1QTvt5m3fQBwUj/Izo6lrR7j4IaPJk6tOvbEP3HhxkeQQDH4yt7xaERnwivosb3fvqqvnyqrT74qvJfydgdMvRD23jRoxcUXioHTDbnOho9mL5R3JjZ3DFv0zu0PFVxCGg8RFnISty+IBykRxzoWDKHzcswQ/XyXZWvVYmMvfnv4knPKtRxpz4SWGdUFXlxj0IbyAi8HgQWGH7ppveqpT/hu2cvcOnPz8l08JK/9X/nGEk0E89ObZEyKDwNgyOyEi6ehnKuGOWN8voQZswbizymtU83p+zmuEz9v5kmaK6BvXrpT4ixKIrZOmpVzLV884Z4wHXAqyIYb4oF+8khy2+P9zcHDIwmfcpFUx8+pEU2y4uTgUnX7o5QMKZyKKW41Dc+L/3Hlz+PUq7/Oha50fUGSCchmAVP+etJ7ax19ooHV02zxGICOIKTXkNbMWwwMu+w9AN9oQIgaYATYMZcShj0E1yVaWIgjIo1RogehB6rbxxBQ6T6gJKpVbmfuMHmCWTEEzJTTOTvUL3JJl/OXrN9ap68Usqc0jFburg6f3Fn/vgSnnNH2F/OPIMO0HZBCsgdMkWlneKJoTT7bNDbsQGhucVGS26mi55CsokeOA6u1pTtbv8sRp2LHLoCrj6J6hN7XN/wEgN/sA6M6aUZMJDgraUgzKRPz20sj+/EJmqxLbMwyjDib7nNBJq4cnnJDKR4GahCJPmto7s1B9mJ3MF4fCJPhoHwCFdJRtO/F7pyMso16VkVHY6OeHAKCG3Wc16YHVQgUTmXQ2VjPfCnz4apM846EFn+Yb+P9ho9qKvEnxRv7JenSXknO9n0qCVhnfQCuoECjgD6LloDG25y+NN5DWg4UjPxfUXTCh6SxsF1nzcIJsGzN0UGdhuNDACcg2ziLuFaIs9378vU7PzFh8hx2KotkDyyjeggufTZ0KrrIMy1mmJgpVGVH5BKiLQuqqScwmOV71U/7Wh6FwxVrPrLKkmOF9DegIYIVz75e7zW339YuuWDAanxQfyehCexUglNA4alb8nmQmnYimq0e08FMDSWf9mQJyUmzKw9VsvEN2F/3Jp9daKfluL9KUUaurswBn+imXvznlk39i+tl6Qido4Rs6kxF5JYbozdarWCTRr/QhMsTDkIe5O8iAg91DQLcZ6ng2//8lgjNMFdOgw1WLIGVVwqWCGVKZDj1VTHjxGQUDTvsjduAp1sOoOYgfGBUPsb4bkjWS0ZPPRj1X6eq1ZRHkW8B/lWnCgxLCQSYe/mWKQ/MI6CTdM1OzctPs4mhg5c6GEVHVj72JhupvjEbgDDxkHEK5UmyYQkTlQjBRiXSKZ9Gw/UIon51mBsjPakfajJlNa1xuLscDySdsNC1+Xyt84zoj9p7ilUpFX0mk+t/pZh600jJTN4ngpFeJv23RjwGwylDfbUfhkz6vvuCzexg9PecROHkudxRWrL448TFuPHL93vAXadfLu89RNlx+sBCFN6pN125IzR/kkJAATViT9oysIQjdQ5OkhIqH4DVbX6aJptR6bIGwjXSXMSF1xpxiwkze9PxAzB+8Nn3z6ANkFwDeATnI2zowWCG+g53JBL93zU/mGjqSaWaBTxd/qMoDhdaW7wiURaEhuv+CfIqR0sgKEhnt2uyR7q52Au0Cywp+Rt6Evv1+eobVE+vWSIwiogmMWoNluDhdFe8sBI37UeTpjvLsaFwn90oldpWJyDzYIq+/xuTNY/mbkTijruOVFcxVvdFy0j7Ilcqs0QlDr0vAvjBej6ZEbCEkFJIZ9t0692w1VTzpBPKlmDRge+TeX6zsLaMm68jS14At+DPPD8Hptxg81KuTz8bHMoMdQmBVKqvnziY2+thCNaLvfkSdLfNIayx5ePC/j+Y1p2gz9r2M6Ts/WVlnEkTXhCEvhdH9e73Gph61wnu1LsgR+qHKbpegK/GVEQ/HtP9C6EDXy8FNie/F9cAkiXB3IN3l/epqtu79T+z/LNWkLvXUhPSpe0uW3iMsqq99x4tAklUtQOYrBz6XY3NUP7k7upU0FZXdiaooCK9m0yY3/jSrBhKAYrLUOgGnVMVO5yF3KB8WE9YfnY0aP3omaWz7JlUN4xHfgzuCZYaMNhA9AjKopMhaImhJkY/JLJBfdG3f/Bg7uo3noRdb9HweIXMoBj6nUX40g7hIJTTrHgR2AARWxA7aiT+8xwV98LcTMM4wyJPwd+TVbPzqCoHsH4Dwq5wniefvZ3gIUoi+sUUG2JtaXKBxoL31acSzN69BLHzh1rDduHhrgNrwJrNanAhIt6bKBOoMlgcLduqBUVzUUUHQKGd4xlEWvUGKMFkpMOUwPGFRjb4wEVNEuEuTp1HLn0ixRWTgwn/DHnF5FelK/sRkEkjq4Uy5otAmL8Z0dZ1B/MKwUOVpsss5+el8GbFfussfVsvUvZ1YKtUIsr7vkP50MrrKvNyg9Gh1DB+OIlEU+1A35RJGXO5aOUMGGU8BxSBZWynE3PoamoK3yTvgFBzA0a66x/hY7F5yOtFxsHx1bqVjdPDsq8KeUKtULhcqwIncJQN0dcY/Gyjpff9M4oh0D29RxgL99xlAajW+JSj1X7YhCE00PneQvAMrOkNKis0Weteu+652w8FlIcTd6t+hPJgFndQSLo98XmmEgsPptzLrcOvPUELI81pIuPzzAkIbhIwNzlnZU8U6sZfOXXYCNqAgGk3cWs91fVV9hcppbimPcQe/Ra5bpD3Xtz9USwW74bdnbbMdg6EkQKO5o0ZNilsuuDglPC11MyHmGnX9/XdQjPcbbgZhzXtO+h6C3VRPmayadS3n5ogVP3yK0G5ozh5biBuRFjBMasJ6ApoCirYI/EUdiueLENnyqXh6EOxrpJdlo8Ktyt1F1cvAsJlb1vz7hwrpY/X2KE/ZfuFmCRCtNWBMyXaogc1Vp9oAa3zSEEx74F6HyRIFBdQIrg7M5ktGfJ03CAgNCoKgXDABtLN10AnW8SbNYLQO9ObwLBemRnPeNzQO3j5dINZHcSF/pwdRObPCHxzQlXBzM6XRK7R5fuN6uOuO6He3bYPuiPLCuDv+GgVlRLIfLc94vNm28BstDntfJD8zX4wNmAaS07r58NIHbXb3StlT00PFz8yWDk8Xzi9GC7CYq0CiuG6cQpPhNT9npM4E3oUqes7CHJxY6ODtGAqfMn6+lwXL/GYxaTI6OquytglNd15lySG119e0T/EydZQiMXZtCN9jNVL9vPWnJ4AX61KuaRLK4skGbAoTWDOKPGyxeFyXgft5M2jeeq6WNDgH8IOoA/PO5W0n4g3CWwRq6pkIz7MGaWMaasbKc58Iu+2S4F+FRgQvM4q/ExGSZobJI1IxghymGS/x9ZmI7VNTM2sQllRamWTI+xJ4YPLeDRsHLYCmA/bouOmUJv9GjCC+I73hPQu/dTiMq4DCmH9BZhzexCmLowTT4og1F2Gt02nyhrRy1IhIalfJhT3FWmgalMfhXmVc5JUpW09N/ODzsX/4wittsJGa+CqTA3AAtycSc+EQGzBtKqODbPDXaU86wW5GfOu13SSC3aXknRzQMo2b0MvqYTMonq6i+wWQoTTUKy+jwZ7+li9XcujnYklvmX8v7GZ9KAdF/wzn8ba4n4Ymlc2TweOPMc4PEbqRoDrXPg/WLMFCERZmSJLYFwEGz6Ab6J1g+pN6c9/bL1Q3YwveUiNN49rdIxyLpXKaFsEuAwXbKL/EcLUVpWYGDfLi7hwsWEpQhCd/vmqd9chUR+tgugYuYopLE3w715zaPdbMXWyDgv9swFn1OhOrCkGhCMt36mi0LA5DZ2bzFnMsIfaCMvF6LvxcP0RNntsUfjB9KYPSrd5sxfAAHm3e9N7abZGUxLI8K6+hDWBm4V8fVMqoghu2ltXJoAx9KLLKju24H2bVRey16lvffuLjLFDj4Tui/IYj2MnGWK83Ke2HN96H4J9Zeoqf5o2VBd6bfYm05pmx/4YaEccv3DVskmPfWr6aGktcLU+KmrTg5TDu7D7mGo7HYg5s0QB8XULQgVj7ObpbHsdhDYTEG0G+VBu6ndHOTcnQrqjqBdjAhT9Wmn4Dy97jyS59Wvdbb+/M2uvQOzS4KvN39OF6QdJh8xCZPDEMpPH6ScZn1dKxTEnfHkFp5V4wYkQI5/sB8jOZle/Cq+6RaGQqLsp/ullRrkP8q4wFRHgXK4S+pVPs8HFD3iQmdDj338+8HHtD5KSDRdzEudcEL4ZJoosmhwE/hMlZokQ7fPy8QPKbVoiRKIrDNIpG1dhfXIQ7UqYp+jMSM/wxQNrRny32sKcjCjDZpKCxcexGfaDOVC3OWtsifwKsVY/WewMIAu5gvuVLla/ZZkhfNjfk3niyQTqQbSe79clzogtMyNKR0krHi5ft4YFQbh4a/0iDiBgOu/BlY8h2DoSGxpWynLgzNbocugimlugp+jLMt1smR+fQo15gj6VOWWxpPALjCVdKbloqLzoIvkfx6K2AEQcgZuT3dlxyGLY8hPpNdyuVSgRICV8NEBmGrROzb/Rp9ajREHUkYwgo/odJJ/A6XicNRt7arx2Ea76yJqj47P9aH918Mcmejr/6vSgM/np5qEpq4nyTW+uu8LvjfGQq12WwT3Zgv+AX7QddtUp1DNxZxrtt9LS/T2tdSuH08/Rqn53CjLK+PUFTXr2LPRFAvYeX2jvFQmGNp4cUiYs6jgy/DPjMcUuAYyFrf8pLKk09gEepUkT0BVyvHIZC3LNGHaIyEO2HLCdgkBNpEqhgjzmvZlXa8J+F6ote7t7HxNX3HNNt+je10eKEYNlOstr5eGh91lCQTHVK8LoPkh4gfX29epU8S1YK/ohp3rXJPstUw93yPN/kmGUGx1+KYZyNlulgYckLtgy00Y5zmAqnR14V/vw9CnvxZNCcab8BWUn9jwIgqsDDkbzVZYZu0HjLAOSzm00kWTW0R1lOrq5jmOE7TSfFU9M0BZY/DSFPVxXIWEQKKWrgRvOiXMsKFdkqMO+TBxXwySRwd9LvVkPNZmKv/iafNKLonlk7KaSV0w5ZwyoZh70ODi0KON0CsiUj6QmomxsKkdl0u/29TzuzCgenjyEqtELUZ12BUrIIAVk0WL9XUllva9erDrKUsYCrfnNIghTdy2y7PrRBM7NoxvTmVh7p+eWlln5FfxRThU6D6g/Lc7MepOL5m6R28sSIkJjONxZNgrS+nj7hmThpFaAF9M+1kdTPwp2rTVjSDOMvgdc74q4AFSAijwmkzhdSHP2AmIiJlU8mFDjCFmmthftmkIYaYqerNb8WRT0sP7uUz3g4WmJ4k1AcaiKS402fmeoYKW3q0RSqeHbS9RDgGk3WO+X+HgK1BhqcTXgm+Bed/lkw+HkoW/vkdipZ72S0fc67+0hJeKwNp39Vv6XOqReBw4sne7jVtVSkeAK1bsNlsWwm4/NOtP5mCWqiplRNR0R5+I6HOE8MluIxQOY725sSDZKBGuvgO4ZlVw1Ep6Q+a/ZVYPpf8d46/6tCzpUM80LDHj7QzRkVJgSzulz//bvKKAaA/qVUhYjt3i0jOdkjnwi9qUjYyEDx5yk51TrE9WyyE+71oYUjfjTjDLGPh2unFi9QeNYdDJNYZ3ztzmOcn6n5x1Nz2QGtLwESGCVHIrvHPKK++Zw2NtkG6AZdxJtiHXYbKVJRRbWx27Uc02E64Jg0AJOJQW4yY8krLzlQiSl2Y/7lA97zeLD8OweVQrpv/8DJVfntGFws7a6zr/InOHvek75ggsyzO+5MpDS7hdeMVjvFM8amsd9vOq9o6IFdp9kOz7NdxytFlQyh5H9A6zub0JLk+Gr9e2RiI3p2Clh9o5rDsK8CbdNiwcVkntpQdlwOhBMIrW7rbLRIPUaoCrl8/0ooAtrqazxOXT4Q1JQtpNgnZaAQYoCmIpF3zHKTUW7ooQsRoA7JVebAVjVxL/gJvtfiKm7JsCgmqc0xEO1YFUW6PmSnE6ogoZs6IrIlWBOWVWQPc7cYy4wYyjufeJiBgnaIRsBmmagPxzTqWXC7RgTzX3xxWiHOzUEBO40I362YgTLIM5PJXn3927H7yeX/hnm0rLjzBfl7PV1jMy1PCtpLrusuQ/KfmrY6ptqHILBDmmq97nv2H2hXXnUi8b2757jF7hbORv40UoNxaIdl7P/7DsfeILysGOxjUedK04uRZ1KRjTVAXR1R8PLpJoVlRY9s3/S/TtvNdWZ1M+CLsCJgAXqeQFsN4nXKVY4lYHom+LpIgimYUUbNgKqffz1SjbxQtW/iGJy1yWAb2edT3ymqa1TZiksQzLO6b5/tsaGJbx6KW2sEdw2Zh5/nFo6iGEVCKq2NOjoiU1iIzZFsV9UWMsB3k9BFA3FASE2e//yKarYVGPWYBeBfMP5W3TXWUhlSqrJ8ndCs6iYslk6S6X7dsh/6rU9dUG6g5GEATSeaYI/FxFkmf/v9uSGjhODELWs6IjansdimpTjUoYHiyFlHlehUPYSM7Ltv1jsIZvD0NXZ4Zpe24A1w/DAOI9L6VM+si8/NLpUUvox1eVN7cLxryhaz1iiBZIQDHNwioQ92e6hwUVzlAVrjASV8F2BmWBkFFomet9AiJDQpBdj7/Tq1nqrFz2TD6G/4shucdzyyKXuREOAntHqqp5fSrV8Q6/3vk+4SWkqmTL6A+z/v6LVzHPocal2fWe/QA6HJTgM77WPHxmxOR+LrXc4ip/5fO5YXdvLvQEjxPuzsAjDvX6emVYbhz89Htd2pi/F9AWEvo7xbo1tAQWFWEs67uIVVr4fBSR8wFcaOtecPp3DsukooLG2jdcmoB150WBWK/pkoTZMU8o75YlSO2Bu54GJ2kS820fHeF9h89wB/KbLrLnftrPNV0CJMaVwD97X2pjjNkt8sdmviWILlTl97LRiPVBiaf4Y62DqW9l5A9WBAx171ipMKq5QdOEJzlQRPf/kSs6oO8eOC/cxymNfCqjAb+pdt2b/9roZqmNUMCfamnyc2ov/8z4o52i4YvLNlvoQczq2puQwAs9Wtw8yIt55sBIJVXZrhsiPp19jqgoiLs+Df2D7LmnqKgIK7II00xTLPPSUi4m0xaZzQ8Kyz5MFXHfXY2tOZNKTAdnJp6fFiq2+fyndKuDH4fiu2+eqhJhjX/5E96PygHNngUoqiBGQyNBQqMORtLr7u2uNwtjOao870OBbys6SINJhcj86M/drNJJSSFFAC9uuwHcbs3xUUHXiS8GozIbZGbnUEAtwpCDEgNlUDq5pknS5ByYEL236rLT87VRZk4lvC6w5vIxt3zl4w6RCip9GvmWbt8137HS3nmsNCSudn2VGeZBlCFp/GBgKRPDfFp20CgRezmSlRpPbHPz/2IVMa0sM7XXaxa2U8TYtG4iufRX7FxltFTYz6V9TarDz2n2uV3hl4B7ZD8XeIblbvUordrCU7RGg6S4IJMpvbwiwKjgt4TE3+jAjvvLURRNE0tvWTxRr4o37fgtwZkNboO2N/Ex7JPYZelHmguc8PXEJ7TG60X/oj0hMfrfQJXtmhzjqK3KheQOphBeWK/3jesfuU5VcovVQNk2vKba1zmYsGHe6SvnNs6R6DuW1PemHqOFQZ9rxSm0kURs7ATUTB+fSlLBjCQN0A2Q3fczBP61PsrSiZiSiAgZSpQyUnuFXpgQmBo61tvIXXbaRQZbLkLkGSCGvjIfHiYkAKgca9PFB25TSAEGQxwYcOY6XcVl4U1g7w7KtiPM8I47MfigqSg/hQuNQp+vgdWnPIG011HSi/ZV7ItbgSUFYSn6bChKbFM/tjLSDdusBZTj/pQ3B9HbC30oa68OmY+GcXpmE0p1y7zWLE1r9BoR5zF8J6928CP7sTzU5O2114bBy7aqHjHQRUGLmVnOxA8k4y5M9y/KIW3BTgr2R9aFpxNalCCPRXsmUg0fXvwKt5A8KIWuoUpYP2dHP7I7EDrtqKbCZrJluMXK3r8dXnWf91rocNOzrbrk3sPqJNyzqv3UcwJEIcscN1zkc4o38WHyHMSoG+PTkBQ/J6fuf34RM87+9LdPcDauGCgc52wisohTNheiZPXbZLhAOxtb3xlRE+1T7AHFc3Rw4L4lfar88KgYuBU4vDfmQGfmHn+4ON9zMVPo1XklSDp7bHtSaNREIrLoQExf13enVfcQOQgYIjJAaq722H7z+oBDmaC3ewy6dS3i6eswoVnLTry9NAH3Q04nTLemq2wMZx40ZQbwBwcQjhRe+gBjaDL0+7bJnGTQ8r6mWAaRPUtEiF6I/ZEnmxiPTfN7Omfr2SE8Vlulg47P5RLVtJYP9ybu6zY2LODFn7lHYhqwbQVxw5QETIBSQWjQ0uUxhmKFhBBAPr+PYjrdy94HLszOO2jJ8aogDqe8wBrwRrCL3tPzvVP4I+drNT0KSXzw/07CLFFYHYQ+3k2nFwOOol9mJVimbtICwHJkwLmUJxUoZ8qAK38+wc2fxb22tblz1BiaN6noTFtEk21gJjg7m9foLFC0nzVa+7du8yuKGndKco4o+Xy5yep5C1WDOGVfM2dh3X6jMBP48kdMNWx9IF82ad1xjmYODLqKCFV/clMxYGVBgxUnRq+udVU5OK0NUpOthJtaMBNTtihJpoz02Qmm9SxRv1kHfwo85vFxXDa8dCZ6j9P/ZBHrYs+Mi6wf8V591fIrLDTTq2hcm0RMTRezsyH4XTzPrH4Qsk1id8BvQ3gltJNw+ilvx+NbKGfCdsARlfv1ABM/efYhGP2xt+UkeKHpdKpmw5hMvYy6Fp7IFMjZwnUBPMNfQAdT32JxyQNaq2UkOX/YDsrHuK69sebK5Qc8TFMkYVA3Y+CUwEV5B2xAcSlL9PNUs83G58+moJjB7uND3BBVfg+9LqAv5pEXg1z+nMQudi5xky8PaitBbIhk0YGRnGPWGRZNI2W3viDNjuTH6gCU1jpRRNRCKPi7DIdLzuHsdOdN8DRn8RhubFCkhkQFNx6OsGxM5ARwHfRML5JTsiBe2k2/uQkztVFkW7goV+gnN6J8W2HJ6hwS1raQoTw/hcZCYRn3kNhRUm8tPiYVGCrm7XvCwstCZVeCG2lAn13xJG/a4xcP4m74awuBpYukQZ0SE+chto39hAQE/U3fiIQ5VUSNEzKwRyMqcylzo0yH5FF7rsmX9MOKtbAsZJo58GCYzMboSt8GkiFVKjuE54aVqtjhqWPr9h3QKPlFzc0H6m4ETLMZUVPbq12yI470MFPmLARZrOjCURahDKvhTaT8Cqd+QBHwEqDhTG1BhcrSARKzWloBB0/j7JS1vQPSXCNFN63H3gwedps3tsj147Csw/QxALMH6qG07lz8jyB9bGpx+sSYcAn4lAYL6sx0TIKEBrBZZON6W/ppXJzrYrGR4eK4rJ/hRALfJhSnQLdp5lUNE51Rfe1624ksyxUUfomkr3q8UnuhQjp33P4o2ELBfqAxJ3TBALtaF0i3OvSNXxCETeEcQMEFA+vN5OUVbNeq2ht09HJx5vcnPgkZhW3KC8Eq5msTspkb4nIh0oKrknU824shO9z7or6lftliEBVnFBJLxQ8ZOqCh5xXCWd1z7nwplelu/x9OLJcf4BwwEPPTfqDS2F6335zSrFPfA6z1gIjKMaL6+KATGU8PIXqGOxsMtzXxAeMFV23ZxNjzZXEwBmkzKMKR2KbrQ1BI9Y2xjrtuohJNFzj2ma7a2/0xdGm50LynzfxV8tSPNmDXRWfgZ+sDqI55qWvgxjUwHM8djEE1K4XexoNww1qwazLMfz6c25VvE5v4V4OGUjt6PoF82XrYkjgNQsL5NZyx5u3H5rkTodzoC6AtKD75uzY/SVsj9CEiL8Mf7/Xu0yBl89IIow/DqmGHJgWDjr1qkyP+W0J/xnw9/r97qQnaW1IS1aC4DsKO0BavdmUkzUClBMu+oN9OOmvA7FlqU6jiy+agdRN7nd5Dk2StsX9QO4XpuScny8R07bxb6NSOkOW1my1dOUnr4+fn2cHq8TWPqR5T7+HJnfWwwJ+i6BXJT2Vo3t/Mm9/pXKrSNLkRYwHfx3B2XC27keURcEPWHXGR2iB6pjuIzuBp/xJj/qQ8RSBL4wsBoaU9CikSiI8dKq6jbBY3xr75eoiKKGCPc1qPPVi7t7GrCbeQdojFSxId6CCV6SZ5G+1g4PQS+DEVT9347GLlWacWD4biVZxRLl81MyWs+DHk63P2XcwhPAveHxwKQIT40ewVvFMJzFcRhtRLV8PqUD5IkFoxay2LJjRFryYFw9x8AWnOltx5asXh1F0PcBIVt2r2JOXL+bjfohE5k/BsZ/7/jrFi+Fhd2g6LPoLCJ9f24Qp/NV4MJnUAZWsq3ouUuxYl5v/0ab7izkjBP6lSf7OYT/6PL4H4eUYvAYnky9UzEdWdqH2TK2kknslBi4oYM9kzxWWSTJBR/GzS0SHovqPxviORhcDXFjZasQjDtAqcHhY6YDHH7tUXO9WK/InqPXtp2M1db/KDfmVYKR5tcsyJB8uOPV4nMbjmjmhOdAwVmiwBcNtBV4ZN/mzgEmf6IV9kYu0WykQTUlDmGEozQ9TeAJqpP+evw34iwjfP+rPBkDtTSQD1S4jUNz9HlpAKzbrQmtJBda+Hd0Vwj/D+92eNaPuD/yQc6b32nxjv8bIxX/N3jDaPVrz020KL/LbDP961f1JXIC4hc3TmjZPhTm+oXLH0zPc6nBE0baGRA1n4pZgQ+KXc/c84ZUsAtl1DOmfXfS5hfT4x/lq3uvCr00qWAMJDvZNRgJ29ev3+deWUeiaHouG2RdAxMm9J1PvDpPuOb1xqk1Ni/hVyqoQ0SeSdlR9pjpJwL2K3n0nscnRaCFR+zEX3x3QE50HXLdMAdF6u8N0SaIYWhS1v5aRgT+r/PDDLif8pNPO+sqNxwL3RTFDEPe1bc+3AWwN9nkHrNQZ41gLOwTmo4tVy2CyZZMrIcdATxwwIVAARC+sUSOviVYAjGhw2mxq8VMFulclS9NGusEPy83GMNnr8PZGY2Ccth0PAmMeSTuYcZ/mB60+VDH42yCrvz2aYs7wOrvEBiqo9NREpmktt41CCvAtAa++9xyEixa34aUP9WiHZvKqDcmqsY9mjbpcHT7+QsKdCh286gF3ffPHFFFaG7H/qelWW41BrsCXiJyHaYGMDLOgTH2qqR866/AxDNDK/Iqx4wFUGmtHaT+ukikJj8WvMZeHIYUSL3b+ZsbvwM+XXnmHz9RXBygeAuFQb3B2aAwKBaPYjDOH4P0GkzzXvOSVIB7HRUE5Gu+eh/MEiJQ4UdR8+17whE3U+147u5vbOHfcemOAzaPTz3MeG7lgQq+SoDML0ZQG18u900P3+htQahlgvsYlithVW3q9yBYrujq4QjT4Rsys6ULEvtZCQHXhK4DiIWwe/24/NIt02TbBcohxSiE88MpGAvOcPAV4qiMQblyeoSCGwX6jNfBvM5+zyyJT5ZFT5/1C5QIHACLLin4BaWHhbnM5ALSPxdJFIW6ZwVpUB1jZxzzrzB8oLBxdd6kEF1ZlsDypi+kk7lr2nAUTvUaOWq1egKMnXsv7lvypctTwniD4UFdfza/GcLtjbBXQJh3+iv9EJIQE1t1kcSyKdLLb+RHEn/hdn/Hz9U5gWmzEEEdmXcF/8U0YuIqCELAoaRdAHwlCZ9wctLQzF4LEdas6Zo3I3E4VUyvarsN08ZQc+R3rCdra9o9izA16Jzrs0Ob5tuzPaIuYk8slEFlitiTrYbQ2GtvuMpB6f0g4wWGTim05U0Hs54UiiXI4cdPnIYMvMEzl/hVK2xlpGVpjxRE/AFYCnM08Rg3vC7wiqOTLb+gPInJhoPd41mCEwmQpj2c6Am5FBMTZjclfkqLlTINF0zjcNRfoYG2SKEkNYTXPn+e3yedbO9IshUyoMpU4oHhBuwTMT3RCy3YtLVGKwQIMSWpZDm/9kAew1PAfgt36fRH85uparZVrrN9QmIm2Sxr9uy+qyzlT8tjAq7lF3/Jl3DwogFBAQqk1zu7103Qst4R/SqkBVCfHNHH1qVxziwUb9DdeB1q4u+POk68wZVjqKEo3gUUPuu0MHux2YupytH2bjTc3gAP4Xdu/qnGwHz1VpIAPQOTyykrxNX30C+eFNw4nhvM06JE1o+kgiyMD8FJuxXMuRGYIB+8rIWezAEKwl9c1/NIpTaBlqxHiVbILFRm6jurDnxZGlNgtglQ9QwSH5vlzFiUV8CSRRTCCyqjzWcMWz3b3pbcMUPKcIzwCzVubHSYywxiWcOR/LinIOdPJ3XNLlcnvIwZ7ZYaHAWa9fZvcNN3h1sLPdgzWI5a0HJRFsqHSdNd4EjSa/xscff7G4J/pEocSz53Cmtsy1epbZRg6YSdL7qJS6auI9KzkvhMoc7oaywUtU4L3w3Nkl/y6OVDOkq2Ekk9z9GI9RkQ5Qr1ITDN2BO2hKH5INedbP6660zUQ6HYE8LDuvwvVPSUSDh6kZhQGZmSiGUtdrzP88Z+LhQepyixefHoAiuHjHBEefdfSy9RMkO9gsEKvbLYJ7NYu3If7D/1rbvlOknvgOTWDwcaPmVYToPrPS7v6EWnDiCUarES+EUgFZjrVfjmgpr8oIbyfHDFrNH40eQW2ZanPIFxH0usnjSuHO7gNfcThI/km2IHVQFJGy5gCAhhZZS+EPm20K5W5+OXco3mKs47sldhn2GhIwhFkbESBYjlUesyzb5dTUy34rcwly0Fppz/cVNYtqymH+ylN3W5j0QfzkNzc8zqiFKc6/kyGUPSe8AfHZ/r4lHgCHMruziB8d+6MY9inFQHrG8LttDo64podK+DOCnmw20TYTjWOtj8QM16VJVd6HUZu/qK8pqbsO6lk+ON5016NC5fB2uV+wkUaJ/lSg1ieQbORSZGny9DNEFjl5F72oG5xttPCP2ZKtDuVV5JdVICSQouqj1MhY0LSBTdRPqvoaKbrYq533WpIzK67bDSBzVEGqcWJQDOXbh2IsYPhsWQj4Y+lYJzfEnm6KHjfzkUSG+/+5C/lrpqWLMmwBhy8UzwjhvfimCLEQJZIQ7ot3uawhQuOohlY5/KXJTkH6MASbI1AsT+8K2Rjl74baRqZBvrtaDB4MGKcYsmhAUFCR8VPfPYcg4S6v39HlMu1bfmMK0DHmwAm1TD7mm/Godo4VJqr0wsQq/3YAcFmAosG97EMip0q870oWQSUv5B2x8wq3NN95kIQ2ySf7Z+A3JGgQRjAcpif4PIEtQJ4qVBpL396B4J1NZevMQqrZSZ2/6Q+TkpwJTIvtQkV+ku/MoLHTEBm+iJtjo0/foPYuP/B6ChejVExgXpzQ7khmBBPn1EYKi9tAZk6Fv3S2Ri/HFfgAbtDVSV9mUSd0yotSNLYX9fOaf+0t2HZX87iLGzudKboGMvydwSwZ2tstB9vFv1IR2eSu0/utneuxr5JfWlAojxYwzzjX/xJbJk34p+6c4W/gqcVJ0nHDBAtOYHkXuL9Kvy3qyizkP85I4jDTT+M2xVCBigD/pHeBma9ZaHhyGd0GZ67J8UEhkUFr2kDfc8nABDi0SX9T2Qake/OZHKdWab/TI2laMyZsrsSa55QJObQ9rZ501KfuTsGHndK5QD+KocewlsbHVeWyQ4quY/2abDgQxmleNBh4v+jlPbYg3Lv+wptiw5j+qH+o97RWFY3/qH5B3nNUTstWiKBv18wcpfM5GAL4D7lWpPsGDGxRwkufr3h3abuDXD7CQGi/ASempX1c77qjrZAf3vrDU6EpeiOgpr16CxJfOYgUnOIPX6YVmkHY7p2g/oZS1KsWsZLedeKGzPEF0PHH+cQSgD1UJKlqYy0xarBPVmPJa0z3UB7UK/XOPvkGZyYJYmsSh0yoJ3N5Oi85KjFDsRLm+ueyVEYnzyICUEKt2Bwz0+5ObsZGsqX/6tysLS2ueHGqn3Z7Gw3wHZWEMeTta9+3sJ5rVTaj/U1X+zkqJgl9sviUyclvnK5C7491NLazY1nuodvE5kJO4QHTPAQiBsqTqm78Jqcw3hmVZr3cOpRI2LW2PybKzGjTzzKbxYBMv8IFpxBdRDU2dSjlnTfhLYMEK9wDbAj/ECCbvfwuSG94mA3hHNJpkWH4CPF2TBnwz2E2tQehuwN1M7hJQHAIzOd6OVVtxY4i+dyf2tvlYuEI2Xkvqa7JKe/UpvY+39TE4mWLWjR812Zp2eL6Jbyznbg+2YGccYKQKk7KH5jVhEKBg+o6ehfwENhdRKKmKWuCpKWKU9L0sVk7zAe2NZusoTZ+qTcja3sC+UoE6ABTUZzr7FoyHNxq2GxBdY5Afiu99xR/ry7DK3/5/H8WJdz810X0VpxVe+vO9yDPNmH7MNRY2qwAY+MeamF4vG1IqLC9RFwx8Ku5Ycl0nV1zSHageEE3xr1C+q9ZC6ozkT6UkvMJIqiMEez4+krjQAuouphEpQM/i8IIvKwaxWjGD0NkZscSQpci0pQ9TYDNaJoB/quZowJXFmqDWxFv9PRA8TvrShOHQ1R4Jh0hXPuYq0zgyeVxJFTNsu5/M4ZA6BhF3CEiNzKVyuUQnWIktdacOYBATriL4BGzOLN97NdS1tB7IS53QwVCC0OqSHfcUkLRBvvHJqCesVxRpSQeI3PY7QYG4Jg5gb8d3gxIsl6iz+QzuRlmPlGdomXgMo9uRw/xkUwUVTLO5eGrU1FKqRL4Jg5VQ+adGO8GCibTBn+oNf1l6EfQVCF5TLCqeShsvk9W0EPPjA3ESVNoSnO+acqODvS8rSRAuh7SxuPxEgokE/DUFsQgLOqlwS056bRM16vjitTsEG/VjgzmU5MQQw/dgho6xQU5CT4d/ZJTKXwRG63tdsZu23lBFg5PY1blDwe64u7tVmvDzF0BCm7Rudure8KA1y6njGqNikYRdqNPf/PXR4VY9tmFVRlR9okcNyRb8Tlt5o1lDbAo2ktJMnGmhuEgx69LO9eAwzf8cDcGJpoNMOSmxzRsZzM6c70Tw40gGPGZj3/gVtGq03vl20QGE201MtbPRPyxmV1K+T9p7TTOo79Y0fCs+KGWLfF/5n3NGvLKfkSi9wjIokx9DOAQmMFto1dSsRayHqyYWK77b978X7Uc340ebnr+9VK4bZrhvqw1st0dTcW+wRqBDB/Nhiwa/iziTNK24OIWyFRJ3r7RN1bZRi1Eyx40/YeOIpFWh1plosfrEmxwlZPxs/oBX4gSYmdWO69/JZBaP3tUC9McAMt3KuG3rTfEBNR3RMkjG0VmLK9mIphnOTxrqxepI7D26+v3akh113obzt9BRBgzONRiP57uucTlYk/mjflcRBpSnKohFOY5qEH5ZRlBlv4pWlQvJzNyylQWMSPn2LqPOzm01OuWUV/ig9vUrvGNMwkls2c6x5krVru6XUWH4e5CY6ShcI4TRpvX8n0/wQd0XMhiJkLi1UUQrV3LpeRwVoH7IjXbSKzubONpitES+82hHejoI25rixPfXVBeTlHNeUcVOPPEK3kKa1nzmu+pVhdeGReyKXcw6eTv2aP/5DIIQyvdzcw3vnnFPGWzofxBqfUULCiXykyUkBYG9PBOCaiNEYdtogMpFoa+WJAceYt93hwIErUX9SPv0Hgq/kTTup/S/rLPHOPmE41uzWYBr86u/61XXvu45Br7KHpFKDT0bsE7ugtnEBOQMhLqNYf0LYQHfArhNba5mfjjPMbt4Yl5AY88b0+VFHSKkX9UJZBbCwzIYDN1g3MVapFgFzZX/bNwRkdnXfho028oiT7nDqz3vu8Nj2lJOV/QjeeBfQjKhbdKeU1Fu/+1RBoLdPn5kotxsE8pVuZl7YweNykWQqFWo2DvbfVx6r4xJhPiQoP0XYLjdyTLN/FatGDIh6h1x0LqEwt9uDO5AJGtCr+Uy0c+VnOPFUdbdmD1IaidWkTvvmeFO8hdjYNdNWJ1q0iqsxSbo+8hGwXbHwjLHFlbGL3hEUyNMUuyLdkgxfZgr0sgdHnSI+B0xVb9R+D52Vun/nK1qCkPPpu1kwhtRkDm92nLNZDD+FnCJpg9lss/n/wtW3I9WKBekUWcVpvyYeF9E6wAlq2gCgJiwdKZ3TQCuWnx0bHbcKQjhrgK/VIpDxR/BvH0EIVHci+TYoH4Wor79kp8cJGy3LpBMYMTYOCq6LsfXw8/kpTzO1n/hjyIG/ewVz1+YHXel/eX2mkpWE9yLGgfaVfxX4EbgSM3gU+6u9jarrSFNDeCgNOmnNCJW04jlGaf1HiQYM5pRYquGk5wcaDihtzw9k6qURCfVA0CKFFDlD0AFJoEFnWraM4rx54bOtR1YsWV/gI0K+zp53QzmU41UNlakT3iZgvEDMjaP91o4XZ5AW0VlFfvu+hjqDL+dXMNpWf57WlNgdf7dkHxs/ZvwGZQlkIgRGRai2hqAM2DvjthhS2EJId85RBy+7lLJIXYPvS++x9KEbvlwkkh4RFAN8/iNAPd3JaGZlmXsqQKKbUIc/lopQrzsXWyvzg5UnG7mQcjtkHCLaQMh3hps9L9Yjo9BAaBufZZMX5yFNDVNxb0PPwEqrb39JW59kavzuJbxv5W9sTWUqIphdMSl+KSGDXmj6BkXCAAMkqwaaL8SnNI6+2JYfjfJhy/Dxpi2iqRX9ixE+cvYnSnkT9vMnjrdB3MI6ddOG1eEOrk5YZV1VkDrYvIfEof2eUijljYqkOQaY8x97BgKcHHbaPUqvXWcdDf7ARsaKkAqxkMt7hi9Xk0DxgphuXoe7fDmwS58rrLXOExwS/9+FkkoHL4VYWCkdvlTeOjdZ1CxR6u5C04ikHSUDpxHQNYB1leLNcInsndKtA7LhUWf8Bu+R/9cF3yc/t945wIx1UEnyXxZYbwhE+appYYWmAjG1DTemHhqtK/MATwMFCHaJ2HEUrt3BXUX9dVL/y3znnRpqXQRBJgNOgXpA+k5iQFtRQBzRzVge0KnOWBIUFDhUKWcTC0iBgbYwCAmygwr3E+E26+bpqxHyfKCbJlTDkds4n4c/Rzorj3uqZGo50KqrF0CRp3xQZ7LmvD1lEgB++bwW5tr+yle/7AfrijmKTx1VY13UaHS9CCNboxIYT3uL1ucTHboKHZToFCWcvQeIVJe+Ks8aKrZj4wRrc25+qcPCp74qNSFeCQN7SkFhxh1oMZl1TEx+UoWUAzwDgpeIHFZcQCQ7CuzYpPzSKK5yWZDdxP3yZ3aQjyPQkJkPA7/y3+W3pRbyKtEcOGXum+9mNqekXzp+wwCSfs6K8QQ9LxJkTmCfpMwGN3cknMzAGSVx3DZRrnYbfcYnVW2uxKVvCmrKNhn4uHW5ZEguAvQVfjE5Sh4jtKxS8S6XNSzgPhkL/MHCiUMJmJQYgpu+gybTOtbVtnuR40zbYDoU7kxL+bSwEeM9v5g5d62aImNHHiRPQvauXCh8rVLvcPQNejHurUQngXqI4KObVLFRAxgID12XKygM4I85oaelzcdWRHxgRSRRx1lBATLMGb20F4QnuULxK+sMjszjXWldiVh3XDABecmBFl28E46nyiYldfiWglX2jqTUysqpgc6Lanya+rZVtissb1OkzRUAwSe2tiAXrPPw9Mwtp790JsowzFFo9LqFbc0yCQzb08Tdyidp+AhDdkfMx6rPSIiwyHRUHPJq/fkPo+wSFyhhPFcEOjWR3fwFfh4tW+xAp7HuHjAGLlVt2uxA3xzM05aRMdg4BxM1H4STZKznRY4SPz32WUDpOdsyUDsd3hmGWZ4ue+1lWKsZGrB9n8ofNups/hCf325VGw96KYSmkE9uSy4PoT2D8bJHixR/1381hGFCRAsZA1ooHZSLqGGXxg9UXrYQZ6AgKCeAL6yz5x9B1dshoq0m3fzt1UkpqSte2AsBkADfWGl6PamchCBRnrRDOaoLcD2BOxDzV+V1oA+Ze36eZAYsWo3eM/yU1wvxWOWfAtu3V8M0DhrebZ4qMVRv6PoCrAxYjWqD9ZJpkRUJjFI83EuWySDeZzqCOocQzXNE9+l9SouWWbYVnw1BUeDLvYi77X3vPMqRmSUJOehd+9FKa0r8bczWux7hu5w4ZNMq5t++cZv1CsEwQ7BAKvrTWB4V4/E7aL1D3XzKYoliS1TR3JfzDUSsw==" title="Mekko Graphics Chart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5007134" y="2112009"/>
            <a:ext cx="4364990" cy="553339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905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en-US" sz="20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19099" y="1508760"/>
            <a:ext cx="1295419" cy="369332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800" b="1" cap="all" dirty="0">
                <a:latin typeface="Calibri" panose="020F0502020204030204" pitchFamily="34" charset="0"/>
                <a:cs typeface="Calibri" panose="020F0502020204030204" pitchFamily="34" charset="0"/>
              </a:rPr>
              <a:t>Perception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99263" y="1508760"/>
            <a:ext cx="863763" cy="369332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>
            <a:defPPr>
              <a:defRPr lang="en-US"/>
            </a:defPPr>
            <a:lvl1pPr>
              <a:defRPr sz="1800" b="1" cap="all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Reality</a:t>
            </a:r>
          </a:p>
        </p:txBody>
      </p:sp>
      <p:sp>
        <p:nvSpPr>
          <p:cNvPr id="20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endParaRPr lang="en-US" sz="1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89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itle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Why do so many mergers fail?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BainBulletsConfiguration" hidden="1"/>
          <p:cNvSpPr txBox="1"/>
          <p:nvPr/>
        </p:nvSpPr>
        <p:spPr>
          <a:xfrm>
            <a:off x="12704" y="12705"/>
            <a:ext cx="8892902" cy="107768"/>
          </a:xfrm>
          <a:prstGeom prst="rect">
            <a:avLst/>
          </a:prstGeom>
          <a:noFill/>
        </p:spPr>
        <p:txBody>
          <a:bodyPr vert="horz" lIns="91467" tIns="45734" rIns="91467" bIns="45734" rtlCol="0">
            <a:spAutoFit/>
          </a:bodyPr>
          <a:lstStyle/>
          <a:p>
            <a:r>
              <a:rPr lang="en-US" sz="100" dirty="0" smtClean="0">
                <a:solidFill>
                  <a:srgbClr val="FFFFFF"/>
                </a:solidFill>
              </a:rPr>
              <a:t>3_84</a:t>
            </a:r>
            <a:endParaRPr lang="en-US" sz="10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1065047" y="1607329"/>
            <a:ext cx="7619463" cy="4885953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pPr marL="342900" indent="-342900">
              <a:spcBef>
                <a:spcPts val="1152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Calibri" panose="020F0502020204030204" pitchFamily="34" charset="0"/>
              </a:rPr>
              <a:t>Bad idea </a:t>
            </a:r>
          </a:p>
          <a:p>
            <a:pPr marL="609600" lvl="1" indent="-342900">
              <a:spcBef>
                <a:spcPts val="480"/>
              </a:spcBef>
              <a:buSzPct val="100000"/>
              <a:buFont typeface="Calibri" panose="020F0502020204030204" pitchFamily="34" charset="0"/>
              <a:buChar char="-"/>
            </a:pPr>
            <a:r>
              <a:rPr lang="en-US" sz="2000" dirty="0" smtClean="0">
                <a:latin typeface="Calibri" panose="020F0502020204030204" pitchFamily="34" charset="0"/>
              </a:rPr>
              <a:t>Lack </a:t>
            </a:r>
            <a:r>
              <a:rPr lang="en-US" sz="2000" dirty="0">
                <a:latin typeface="Calibri" panose="020F0502020204030204" pitchFamily="34" charset="0"/>
              </a:rPr>
              <a:t>of </a:t>
            </a:r>
            <a:r>
              <a:rPr lang="en-US" sz="2000" dirty="0" smtClean="0">
                <a:latin typeface="Calibri" panose="020F0502020204030204" pitchFamily="34" charset="0"/>
              </a:rPr>
              <a:t>a strategic rationale upfront</a:t>
            </a:r>
            <a:endParaRPr lang="en-US" sz="2000" dirty="0">
              <a:latin typeface="Calibri" panose="020F0502020204030204" pitchFamily="34" charset="0"/>
            </a:endParaRPr>
          </a:p>
          <a:p>
            <a:pPr marL="609600" lvl="1" indent="-342900">
              <a:spcBef>
                <a:spcPts val="480"/>
              </a:spcBef>
              <a:buSzPct val="100000"/>
              <a:buFont typeface="Calibri" panose="020F0502020204030204" pitchFamily="34" charset="0"/>
              <a:buChar char="-"/>
            </a:pPr>
            <a:r>
              <a:rPr lang="en-US" sz="2000" dirty="0" smtClean="0">
                <a:latin typeface="Calibri" panose="020F0502020204030204" pitchFamily="34" charset="0"/>
              </a:rPr>
              <a:t>Once you start, momentum to “do </a:t>
            </a:r>
            <a:r>
              <a:rPr lang="en-US" sz="2000" dirty="0">
                <a:latin typeface="Calibri" panose="020F0502020204030204" pitchFamily="34" charset="0"/>
              </a:rPr>
              <a:t>the deal”</a:t>
            </a:r>
          </a:p>
          <a:p>
            <a:pPr marL="609600" lvl="1" indent="-342900">
              <a:spcBef>
                <a:spcPts val="480"/>
              </a:spcBef>
              <a:buSzPct val="100000"/>
              <a:buFont typeface="Wingdings" panose="05000000000000000000" pitchFamily="2" charset="2"/>
              <a:buChar char="§"/>
            </a:pPr>
            <a:endParaRPr lang="en-US" sz="2200" dirty="0">
              <a:latin typeface="Calibri" panose="020F0502020204030204" pitchFamily="34" charset="0"/>
            </a:endParaRPr>
          </a:p>
          <a:p>
            <a:pPr marL="342900" indent="-342900">
              <a:spcBef>
                <a:spcPts val="1152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Calibri" panose="020F0502020204030204" pitchFamily="34" charset="0"/>
              </a:rPr>
              <a:t>Wrong target</a:t>
            </a:r>
          </a:p>
          <a:p>
            <a:pPr marL="609600" lvl="1" indent="-342900">
              <a:spcBef>
                <a:spcPts val="480"/>
              </a:spcBef>
              <a:buSzPct val="100000"/>
              <a:buFont typeface="Calibri" panose="020F0502020204030204" pitchFamily="34" charset="0"/>
              <a:buChar char="-"/>
            </a:pPr>
            <a:r>
              <a:rPr lang="en-US" sz="2000" dirty="0">
                <a:latin typeface="Calibri" panose="020F0502020204030204" pitchFamily="34" charset="0"/>
              </a:rPr>
              <a:t>Not conducting a proactive, comprehensive screening process</a:t>
            </a:r>
          </a:p>
          <a:p>
            <a:pPr marL="609600" lvl="1" indent="-342900">
              <a:spcBef>
                <a:spcPts val="480"/>
              </a:spcBef>
              <a:buSzPct val="100000"/>
              <a:buFont typeface="Calibri" panose="020F0502020204030204" pitchFamily="34" charset="0"/>
              <a:buChar char="-"/>
            </a:pPr>
            <a:r>
              <a:rPr lang="en-US" sz="2000" dirty="0">
                <a:latin typeface="Calibri" panose="020F0502020204030204" pitchFamily="34" charset="0"/>
              </a:rPr>
              <a:t>Rushing through due diligence</a:t>
            </a:r>
          </a:p>
          <a:p>
            <a:pPr marL="609600" lvl="1" indent="-342900">
              <a:spcBef>
                <a:spcPts val="480"/>
              </a:spcBef>
              <a:buSzPct val="100000"/>
              <a:buFont typeface="Calibri" panose="020F0502020204030204" pitchFamily="34" charset="0"/>
              <a:buChar char="-"/>
            </a:pPr>
            <a:r>
              <a:rPr lang="en-US" sz="2000" dirty="0">
                <a:latin typeface="Calibri" panose="020F0502020204030204" pitchFamily="34" charset="0"/>
              </a:rPr>
              <a:t>Marrying the first person you date</a:t>
            </a:r>
          </a:p>
          <a:p>
            <a:pPr marL="609600" lvl="1" indent="-342900">
              <a:spcBef>
                <a:spcPts val="480"/>
              </a:spcBef>
              <a:buSzPct val="100000"/>
              <a:buFont typeface="Wingdings" panose="05000000000000000000" pitchFamily="2" charset="2"/>
              <a:buChar char="§"/>
            </a:pPr>
            <a:endParaRPr lang="en-US" sz="2200" dirty="0">
              <a:latin typeface="Calibri" panose="020F0502020204030204" pitchFamily="34" charset="0"/>
            </a:endParaRPr>
          </a:p>
          <a:p>
            <a:pPr marL="342900" indent="-342900">
              <a:spcBef>
                <a:spcPts val="1152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Calibri" panose="020F0502020204030204" pitchFamily="34" charset="0"/>
              </a:rPr>
              <a:t>Poor integration</a:t>
            </a:r>
          </a:p>
          <a:p>
            <a:pPr marL="609600" lvl="1" indent="-342900" fontAlgn="base">
              <a:spcBef>
                <a:spcPts val="480"/>
              </a:spcBef>
              <a:buSzPct val="100000"/>
              <a:buFont typeface="Calibri" panose="020F0502020204030204" pitchFamily="34" charset="0"/>
              <a:buChar char="-"/>
            </a:pPr>
            <a:r>
              <a:rPr lang="en-US" sz="2000" dirty="0">
                <a:latin typeface="Calibri" panose="020F0502020204030204" pitchFamily="34" charset="0"/>
              </a:rPr>
              <a:t>Culture clash</a:t>
            </a:r>
          </a:p>
          <a:p>
            <a:pPr marL="609600" lvl="1" indent="-342900" fontAlgn="base">
              <a:spcBef>
                <a:spcPts val="480"/>
              </a:spcBef>
              <a:buSzPct val="100000"/>
              <a:buFont typeface="Calibri" panose="020F0502020204030204" pitchFamily="34" charset="0"/>
              <a:buChar char="-"/>
            </a:pPr>
            <a:r>
              <a:rPr lang="en-US" sz="2000" dirty="0">
                <a:latin typeface="Calibri" panose="020F0502020204030204" pitchFamily="34" charset="0"/>
              </a:rPr>
              <a:t>Not focusing on highest value areas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66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028" y="154265"/>
            <a:ext cx="8684760" cy="1104018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2. Are there more mergers in the for-profit or nonprofit sector?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endParaRPr lang="en-US" sz="100" dirty="0" smtClean="0">
              <a:solidFill>
                <a:srgbClr val="FFFFFF"/>
              </a:solidFill>
            </a:endParaRPr>
          </a:p>
        </p:txBody>
      </p:sp>
      <p:sp>
        <p:nvSpPr>
          <p:cNvPr id="5" name="Rectangle 4" descr="Enter Chart Description Here:&#10;&#10; End of Chart Description&#10;DO NOT ALTER TEXT BELOW THIS POINT! IF YOU DO YOUR CHART WILL NOT BE EDITABLE!&#10;mkko__4HooU0THZk28POP9trq+pbTvvzd/gcV8t56cq85kb3NDTsUhojRA0EsgEHHMH7oYP1SYpn09ysXVivguJdhTvfyVMsBLTGvcX7WPTor/CmUVPK/Q5UPebRlaFg2t3zyuraAr9HuDiVi5nnjQEjIIY0bGeYhWRJfQID98GnGfyE237CymZNmdpPfL+6OnofQNvriY+5/WAwtoyNISnWYtrRNKfo7xddL9Gh2zTgpbZgPYkRPRerKiq81uA+zs06wFz+eLP8is28xwvJIYLg9nr3p8ORnmb35iR8Tkxltp3jGMx+2GIdOxfWAvLZn8Z8cLHszeNV63kCQWu4f7fwbIE2mDHE3cDLGTN0UW8XKyhwmZ4GddH1b7zpmdvwxTEA8hzR+m70jjrOXW7u3HcQ78ukW10zKqnlMCkEQ9Z500wJLw3Rm8pZbF9X0G4DCjk93qlb6UF972HNF5M/1eVfSdORDv4EnI+wpgABmJFMoF9Mi+A9y+OXiAfV2iZqDOUJKLdnzOwQxGoDfI9dsNSKAD3RGe7lfspGVx8Nt9DhkSwqZl23gD1zSNnVx7hYQpbxr4VnagfNUSqkCGmsVWZxz0xnSA7c86ETuXpuKNZOimS//Pe0DakqDpEyi9I7/BCvc9RLF6muwN5cgEC0/y8pJDRVq5fVyNJ0NTR5cH7mf+oy3ntAfOaKC61yiHB1M4FUAWdQWLPfYXX4Sq9KPgKnE2/DWReoL9ZwV4B6ig3FYC7IEcoXhJP2baGYNkobJm6EMve7HT0PFkEXpW1bPwhcjMDMdPb1Fli5mC/8sVC9A66TvcYiGshRwtEjiHpsch0JsTh1QKHfLiKRRhwhc4k8ZajL2oiNUjjShwE7H+h1oZ8qbaJlR3MLAKkFnqKyfctKvEIGfIBVZ2OPwJBxOmkIFqgGFqVnsA9DV2AscI97s8RQnvuDeL0468nd6b7qGj6Cw+o7/Nu6tZn7PT4u8CP9UkNqE7YQYP2cSJps8A8yhsjWYASoNCFukV2N9UNqyQ0IdgLVTBJvkMXyz6VbFHlV0I3mhQb7qcRqsrU9CKsdIL3ABpymfciFhQUGHeFLV3Twhoo5rnEmjw+wCdlROp4QN1FzGW1fio6swMfjQWA5cX3k6CZbF/6g3gbDziJpXDNv0Dv0bZWF248Y6CTuKUtF/qC9asQIr+oJA5r73xN2DTw2LhmPvdR5ev+qDPBa48y4em3YAX9DILpCKv4Z4jqLZPXz3gUHB171geoJGbHK/nytC1diCEni12uAyUmNBhgjX10TBIC/D9DYaiPjgicgXsla9mHY0qyDNGeJx0cPcE0Jn5t49QPn268h9NPlAeRTPNP9QhA6m6Hzf2bulkRcA94A4hz2ejBLvQAiBFSP0qdl4JaLcbI9Jfn5mgtjgMUVyD+J9DUAU97+xPlpcze12mS6E6XkII/4M496bwvwkA0BLXXbWgaufjor9OVLlwUOcV7iZuiPcpxqNoNoXHKp2IjMktXLujUp1ye0jxYl0vIWWl3z9NhXhKW9w+8Q/duN2B0HgUqdpyPtxOk3RsUMw4rhvL/gKrB8IBrGjUwvA9Js7mc+R2+ggQtLl+jzie8FTeTeKRPtYYIkB5/i4hA3s/C26t8Q5tWCCvneK+yvdqHOnFGXiQdHsJNqJQtqb4D2PwvJqi+/MDgD9u+jJRSPQPGx2EiDiC8QBge5MhljumbtW2FrTjQ7XN9rawTxtrDQICSb+aPFbhFOrwhu3K2Jm85h83C7uZ4ByAcR85arE7gT0Pv5YHTLbm+geKgvkGQNijh7x0rPJZPpeUDAJpO+ZUrby9ZYMIrULeDRIpmpCiUVclyhtE3q3qmAQiUQpiKc1OS3BspW4t8pk1EUDDsMmkQLJx65ygOas+OSQZOcqT6UYUWsKSzfZ3RsE0vj+TNoTAlAx6+1oc5E4Y/7mNzrd5fjeRTXM2tMGz2hFrsH/R3JBS+A3dT9+OB3O3zVuT6KKGJ1YSbe510GvBGNUgQNtu0eLAMREhSFoVLHqNR1QFKWH2Rm4Nvkbj9HYrAzk2q6q+Oro8RO88LEIHn3s0FmFMfdWr8lTmDfYqNOtDaMvKczgrEQxF04AUSPqFeLlZNPimrXPx0jE5AUiREOxPvefExtRELLPdS3aFIgV0nB0L3gdLASWZ0mwkruY33FxRucS0KDi2DGeU5/qOV43Ozgnf/dLAxfxHiirGLg2or5ce3wuanJuUhAdEHuYozMpsp8ULgDEOJBA2m+zTXkg+9RcG6d542nEHetPqxdMm02lw7YsYPrngy+o3qo/TWRlLNwovU3TFMWrFmAdXVYC+jOTrrZvoiaRepja6HDXTWmzUm5ZoxcnVvbWVEjG0HQByZ/3zIyNE3CtKx4KYSeG271OfRPWlx6gzabcLNh/mh6gZ1iqHYY/ZF+3DxjWo5LLEk6erWbR9W8PFK2bCdMdHJCyjqapx7eZrLxRMBxSeEWjeA7MYq3t+FbKm+OkBeeTBWYbdNHgefg2qDRFpwmWjFr30Co9/tUAcoOx10DhmboSobQtFsZlS3HgbNza6Ty3kNL9ktwBPsjCtHBA2uUp4Fz8G4WsI9CE1ZQfUZyjwEyxSboOgOGZ7wrDQ1GW0KKazHgwurFsJArxK9U1l3RIYN2uD77BUBl+t+H0DEqbI2JfKL1cOrmGsyMFPWOPFbWUzYsOIILp0AJhYID+u44pSZ5lcE4z7/cVhE/JcGDZCsfcTKOHBJRV+KeEqggVJKyidWP2vpv7Hx4OoTHkdMRktdBL3XN5eQUgCyOodKHCW/fPEkWpiN9sEXAHv36DFUm/+kA/rLGg4cjFy9pdpTTlqWRyKT0RoIKpmUhF/EQdatiyvFeEuoIJ+oGoBq8RXlUf2kVeWZ3hjaVT2Q9/jmg5iGighDFBUORLLYnN55YR4MeqqpWW20cbcKZeqb0JlOZ/vU7/rDZv1kSCBi9MNQErKQxZz5XjDRbf1UqmRuBQMnkAkBcUKbNUTXRdnJ2iYBoxsxeWJp01RkDDUaCigwLoszp3Bu7J5eLUfvFkSBIvJksNgKUYKdmqBmTvxvgtRLO44AZ2I/V7Ica+cJRH3YC1dq2F7mXuqWQsegYvxijAtTyOYOo6+YAfIi1mhEZ1qsPU0+aWcJlkcGWRCfirfUYgljOv2FOXP6uPzZdkwG7rDVmiGDRW824+1WGDxfX51o8tkQlexYHonbljPLvcTGheDQj6cwWc6n+4fP3pRKD3WZXpdkj9CiSC7ewYed1wcbYJXDn+E/8RAr0fr9E1TeALKOGUyDcarvFHdfmi4xiqheVssHL8jXPge1BCjVqvlctCZDcMvrIcotbzFUklpykj82VNAZZi6mCh4c2/bKszwaFKxdn3c3VHBM4gfwUQpyx9sriuOzzyJEQ6M2snqW1IdXpVV0Rc2MZhs57OA9rndzR8gNRlfslIi64pHojmJJ4xF0OnCBQwckBqe1H6D1TJ0antPcad8JYNeKY32e2qzA6ozbHXsq+F8LSLu1VOFY3TLXk0Z6FFIjO3NOVQ96AzCl1ddMpS4Xq0yF+4rEL/fyVqOIFrU3EFAnHa9tAeAOrek33xoiltZ3k+A+pvU3HjkexR35jhQTUuMeKd1VTQHwMHn2WNnc/vCWKkUha9rC2mqHBGc2znAN93Kk7J9fT37x2Y/XxwPQZusF5ArFkrkRMNoJAUJJJ31lGpF9gjlZ+0PkeRZAXDw/PJh3SbaFf+reRyQY+1GzXtFguS4r6xC/iz49OB7Lif901InJ+lAeBZaengPkUbROSqAbI5MX2eMit+ssxMeCnNFJkyskzmWtWPy8OZPWurABom4Z7l8OZs74G/SfaQtL4ynZAPzdN8Qj3g5Ev3kAKDcpX7yux0nYN0VTRSI2U+W7zGXueAhyQa+vEIz6/vsScfoFKYAPmF6En1n1WcwRjfmpU55mA6pDIuI0kKGkJjjhwKVC/3Nj3tmPumYephPWaHw/bkaldLREBBcTB/suu2Xs78NdWOhvVHnNI3mGo4lFXDcfJMtdxkxG0wgHO1Y/lu13KyseNl9XHNi2ONM8nG/0aZXBvJWpzVZHsLDSU+2WP27jyY9J4dwatIDyDVv1az2fVTbzKEo62dLfJzVUw1Yxue2soPEPRLpU2LOO7qi1KK9IU/Hos2efisq2L0+PETgweTQI1a1ZJlVgUKuQT5h7GQA4q0eo7gOIAwRSAzq79WrEH9SkVQzxJUKCKz/ECJpCOE0PqrmSmXDZpyxxe3UnhRYgd+3yYFpSvoLf7BYaDk76RSdArrxuCsaYq6pNeSPGZryL7JqTCWQrzlv8xBseN+D63uRrWKjkYkJ3opOTnVa4BIotsmWqWuDwONbtDX1HMgAyEzW9N4fJYwVALmS364C02cuAkowApwDcI8NLZrW6IrNutxuEt4xcFqMuy1pwqBLV1LWS7vA38RucGImkYr1E9BV3/o/DcjCXhCgcmBmvw4vGuZ6FcuPbz8saPrzzk6yIeCwvbMrPLZvybZ8C70QY/TfB9WgVpIWixbmMgVkDJGtQ6ER0mqSYn5lT3auBt0190FAPqE5I6byRg0ojQyH32PgGBQVeyT4AS2oL7y6ikOiaxk/MxWkb79pTbbryIHCMl0T0P9NLm93P47zXfFVfDYVAmjlWPdlkGL8nTKoCcOoIeAKzfTMlji8s9MdLbyr8O3dMIKxyaGewzSRzs5OUFTCAw09z8gZ7voxjjzBo+qhpHGKuKTNFiINFdy34BciaMuwT/NQunE50SuaPMMkm3yQaxbVxI4aRYLxRTxjRkxXm24z3W6QNcgJ2O1KpkHdN9NrF6E/RPWDrLI51WeaWWS3ZRKN52LtmrpmoygKRez9r7wtqDkQHlzOBQkvvQb7v7PrVU1uBz9kchfgyZwpWC+Emj788j48NZOm+qj8+N/U1WiXinRFlzEcLAlKUR4+6EVPLfRGipAheSPeKL1p+1D/bs+JLPfWONY8gnrn/6tsLNqjNr6RExj76WaFq0TmdPptkN/x1WWPZ5/JUj7tioNlQhiB+zT8X3GIyH5UQcoilOO71TR0hGiQalY0dw6j/s1ZIzy/qTns3smmBLGNH7nBjt0Wh+T4GKoEhJVSftzIspufqXNOp1yFKQmJn+UgloYiiO3rRmazedsQey78tpnRxAYKaf8360TpQA8mbJjpO6ywN9QB5RvA49iH3sWH2XAg5D14N/KUw7nkTlKBvBLhVP5HJV+Uf/HIzeT5obO13xYYvnrh6mNLVHzzTuJklTtSe3jVSMjvlbXVUwp9Rabky0SDY2zAW/SmP7ADz7TbYxt+HMvAU2GgJXJ7/u2bvUYrlEy8cp57SM1zblmeZHnUOQao+0Bphy6RFkIl/LvNRbL1A9ziI5TLevzMtX80fG1X51JXBO54riCxa1cP+nI/i16ofSADAY0yohy07MEBhZlYrk7gRAWk8oxjeUtT6XQNEvCobtEq6T85plGoIrg5O5kW34d2aR4oaWA0xZaGzrVqo8CoHNaooKLkHU2Y81m0rq20kgCr7jS1R6BhoJCUwZWfca/YRvzgrb7RoqPurr/b9Ehu7PR0G+lTCv/Gh4JOFvsEZ+5bzpWk3ZyRcn+xkIB9+eLK/3m+R8sI9MpJwAJrFl0go7NK7Vco9nGiNjsA0nzpjZT4dTNkCl4xdwUhG/DVjoorjRqLT+aQoes3fJ386UzlHfoaaHMIeD4nX7/dI7LLnxIPt7CxS0H/AKhyZ5KuJB2JcK6BCQ96EkqtFzZbcbQCE+iZ/TApSS4hzoRE2Gz9MLKwdsJcjxMuhPlw4sumKrh3m59lAVt7znY8Kdqza7j4Di1Xw6tCcA1bRwkwRNRUVkc02GXfBPWioBwfkzVnRjhIVkPxt0wfFl2obpkChG3lp3JKbcqe0EmdluS7+LcYmqv5t3XH1IL8yJUEBugOLw24X323RIU9e9xukWJYUGpfJfPXTh0xXYunId/ARNClXJMujdkbJwKe+RZ/7g0GFUpY9hTCoADuCMxCkJ5k3DCWREFc4BbLO8+pVfDvjQsmR2gZvInSldPbjcPojUZyYIxfYXOWqoI9IGV5171jXJbLRhazDjJ7lGr8EAWxMR2csfKrG1SH6JVyndjDv0cc9K3cT6qaWWxOx2Qpy9MDAe2LUQzStIa9rXO/LS2iWbeSrUdBpWUBc6fACJagBEeNXwLcT+hrk99RWaRroZVgHcAeq/Ad8IVKWmE4Vkz4/A2k+WP1sUajlUHavz5zIY1tbaYSx08VgDsTq1ZLXlWYVaEoftGj/yBBkviZwGW5jgOo6iTMKnRPRgwmBv4eqWmeevSPqI9HGTo4qg0n8VQmXMswqKWaMR5BzMSzDloxINBVr5Op76TLwkS462VHpQdMJcHkpTMNVj8PHYNkw6Jyf02IzFXdldzkBsfgUIFJtDnpx9iQVcfKFtFPUjSxvx5zFiUjnKHyNC6etXAGnonqwC4u7qnXbKyiBDDR7VeXFntr8vRGCQu1rAU9syO1FurhQgBFVY/kOeCfSdcDmEvrm7tjOd4mqL8ORdLvbdhkiYe8BXSmupAY2dKg1m8Sl3fUcAO6rG8CiZSB08K5XdDae/SOU/guHDNV33BxcqDxUcqEj2mbkvd+Q6KMi7YNXi63Q5pG/kD1RjnnlNLFbn0bYlAhsfV6FqAeL5ZwjzIaLu5lH70OL28h7PupdxeKgs0fIsCsOgCeMKvTo8sJB4C6hYCzgxZ9Vw0CiIaRIGwGXOO44SRzKJj8InkyEwWeYiER3YB4uJt9GYoz0mbw9l4d+sY2eLQ7ePTY+wVdE6Xt2DpTJs/toFE9Sd6XrUN6wQEPzKoGyVA1B0lvrRCKYPn7LMHRCtom911ROnzcoddii3Xj0GuszQ8JABjah+R7MnyYrHEO1VENY/d2A6+Eg0xkcqIGuW4t/D+Y40VWSWBO3ujs8JQ+JX13lpjVuXMgAKorVpo1DrErt8r2O87NCbh7JW0zkvB/xa4yLvxch7RJjUNDrrmR9j0Fg/EVdX5DZiRgNNRAPmrdQJsfWhBwB96gF7+7qylqe+mOcoIka/i4Ea8xGPCFOWjv55LeKmNarRhdWhw3F7HcpDdWXOZ8kkOcyKWy96If+p06efmlAPoITUE34/OgQkNpk+gkbqXIEqzZMRFUCsLgkG7Wcnf2fnMKi18j3ICV2UVz0Tg5K7nrXvEELpzrGzXlLC1rkEhGdt+k9p9taYCBOMle3SAYgXMlbaCgWyxdh+8JvIq0IN5hVC9albuRvteD3cbq2ARiya72HgOxiCrRQPCntJQVx+shpd89FI+JCEd9HdxJtg+Y90qBdr60pK/5o7ZGhUskPhvIMjYEfszUc+Kzb5blT3DVZnMkK+tKliNDUER+LXvuYBSiFVZWmCacPmltupyUad0CW28Um54wnrwjXahoUEGAcCOoU8sgnXWGp6hC17Uy1F3at/C//quh6S/qEiHwuQZ5TCEQML9CfHZXwoQ9w21c1ZTvn/3EGVXrUJ6z67Xk5VhI1e4X4Qx5AZKA6gpB1Cem+J6y4adUi70Oy0PuQoHWVRPtQ7Rdq5VddO1/sQY2DTvMwNJ73AFRk9lb26kpDTMqHm5bAprfhh+y4yxKTdldYB2HnLdcGeLL8npmo2KZS/sZFANDVZhg1C8ivokF1yU2zsCG4g/M235TP6rTqlp/GTx4xf9aGAl8rERUJf0FVxt49Sda0d+LGtKK9dOMxa41b7m97hecc/XwOEkrz2j6UaNZm6Gaw9krtYVZhrQm+Gru78X4NmNuuHnTMAJnTT5n2kgGKc/4HCOWr6/0Jv18nFXDYZkCkqDSxgXuIZSL0TlvnKHcHBTynR1jnbFPvrYec7XNjBPE8W/jGYAwjw/QkXgLIWty5qfnGGNgWALcEuVBChtDvJsGvzWV6rxqsDxgUN6+uBBa5TCCAN0pzpVB3tmOcPC0gjk8q026ZgTvIoYyW+mT/FH4CunrJeXA3i7Ob2a+OUX/ntDwu9fRPC2m4JIoRAdsGC6aI8n6RlDL4SoWB7hnlU6/oBRhpk0HkkKDINTFOduNo3H/3NJRXgHLLknGhklRPeBJLm4BFpD4EBaH/eW4SStg589Dykmuq4z+sjy7SYv1WPJPs0e8cO4co210M56bqrhF08OY2OilEGSf/i6RPJAsFQstXocepZLeNn5WstiUD33cMTDSDCYvsyv5estuIIIHrz1RG7uvun0MRNZ9yg78g7mq56R/CGVVtXV5Gdq1oW0FuRp/DaEl2YZZChDM8Jlt9SHWcxf34LEKqqUtguuT2SFD/cY59uWNM049yb8EQZIAWebSBc8aI6lidLrtNlh4Y3R/9cQgNnn9FyxHWgFdIm8RTVEl97ZjVay7q+YFArKIMrCO923GsR3ebXlnytciwXPx3BsrCkIor++GrjgAFQdR/hD4W1HzdiLQm5xk+9A1c5eSQ2Xuz3wkrrAWQWkMtrPU+lwvrSqszBiIIISfhL6nX1MH3kX0NqAEB9ZXFtNzqt2oo18WD59ag3f+tMb/Y3GUl0adPkIVe1160ckA6NSy36US0s4TDVcAbi2yFgr9RAoDrYfN7hyBWPM2ETIqWZHDiKGXgy0qaRlkdwU5nZanKzr7W+tM3QEDSzxqvGnv0J2ji1vecdU5oqf7J72BafeFagEE7b6FKGMrSz/sRwyBqIxjrHubbqC63ojb77pZnazcrbEH5HcamQJ4ITFPWxHGyIcA/fnsaDkIFp4nai0OFFJjVAp3A/lbv1e1Cj+TPDhx55RMAJ05/FrSxe8j18IQYDtJ3dB1FtRzDc7SED7OUginPnLjxruSKfgVYR6+n93zmNG1aW23xQIAUnxujVYL048P+M/avrO5HRU0KOm2AVkARaUUzQ6UGaT235BFiHF3DUazha2BOLaXVxba7PPYLSAZcagRbsY/UZN7wk/IR3iNwUJk59ANNaE+A6x9M7crHIDYTpjaZtfR7r9mub1S/PF7Tv0mNAhAVLJJygUYEg2aJHj7boahe1OoUMGp+Mqok9iNdZYgWvRBC5KwuOURDpKTIh/gLF+TP2vRo04lGSZk3ehshDIvB6KnVo/5kVQpFo8UQ0keLR7YIGYmbp1wen5nAnB4eEkh2mMkDtpG1UNz3v+Giy6UlVl7oFFxoyK/ccRaWxfH0CV8N1qrNP05oFNS61lfiarSKO2JRdPObdrsXgY61Q6uQIw3CIhyFCPaFii+Q0ic9nS1q6QQBRiAHRqR7tyTosoCTxkPQTQEqgBpIhABS8YGRius3iMJWMeV5/hOA6VOJaw6vFKtRdlYfYKEAyDKIZ0o7eVdh7EGgsVWklSwJOY0BP8HfywoUac4q0crqzDtdulKBrDD/T7bosKvc/GGm8pRJmfWuSEQmyvHvA1gCezDwzPuz+vxnsleLrvpe6C7H90tZPBh/J/3rW/vm4nlayWlsnuR8Ygaa/MOowH+MYyXmbzc8ehrI1tJRGkKW2fTijmiYKBhFHaIsnzH3CTKF26rrXoctkB5T4v+6GUo2c6Xn1h5notXySWqfHJTlm70STrhtNEcGS2WEedbBlrgS07STK00uD5/tayitXw3NZYWT07WrMTC/lEp4Mj3vos6HKhEYy/IB+5R0Vr6b66VRg46zPS44/uT6B2g+jJ62H5yMYzVhoNgcHzneHQGplLGbTjc/islQ/sO6Jf/NY8df9LcWWrU29SFq3X47opvtADE65krBAG/PU4Yy5KBBM2zLBQ2WmgQln1PR4efeKYWofG/BqOkl7F0Sw0wOqR2h2u0ZAustwOQEMVWWlK9LrAAwL+GtWZRLm9/zikE7zysIVwB6jbqp76Cba79lo0msaYCFGJA6pgZ7Uqo/YpoBT0ZZgIx76Qa9xhRWkhB0T855Ujp3fqTsxOnKMQ2SpnlKLUJU6HdY2FEMzcU2IgtH9J7EgITUm+b67N0byGL1K0hNfMXBhKS9nsK1TYptgKn2oY8Ex/2UBiJfOekwgNJEmkNhG8FwyBbwP8olcevLwvlmdQbj8iTfXjwDJbQzf02YLM6u6lICmjyoEYzbi8rHZQ5xyf1EsBFOFFIGzt9J8JAc9Hq8254iauTWKXuH94NDpZ5F4IhICLLVfsvRMLACRX5ynx2I+/ZYkLTpCDvRQr04HIrpY90qc6SmvR6xvH6ocghnNqvmPFXF5n8j/8zpdCGET9PWVsyi5v92xjPL0mHVOcHy6YF+CPZsqkOpYB3zcQYRW4M7RxkxlCMK0yBTi7fCSS0YX+uvC/Lq9PXaXRseas1674jMtcsk1NuWIuPen2Ug5nAaVemsaHvtEnIiGoz3E8+z8dR8dEztQjl8F+tHsHJ/EZFrMA/sxI2r88Ts+JAJ8MjHdaLucsTqpjAfsWOrNhJtwJ0beqOBpuvXPdWkc+nThNhoiEyKs9ZEB3C6t50rJhb9vXi0QY6xfBMHl5UBuGpoM5ieJe44v3ehR8agEMl5yk24lD/JPqcKkfvt6gYFjZArnKF5A++xAu9QpH22TR0VYhsHJDT0mjVMx3c8z3F9BM3rvCSuDT1qEqCtkwgCZRIpFk5r1bdCdZvde5229ka3TT51d/VF5YzgWjLjtVICNOedgrW9u4evC5GQdwTdlUF2KfJaiSN2jctv5xGCrh3sksx0en+HV529nJnq+Ex9swhXia3SKJ5iENj3mq15vT+SSe6N1E25U5MnJwu1MHuCmBvoFyVX6BN0GFQZ9R3ptdSRAGtaOpj6YZCpcP+yL//zmDypaiiCi5qvFfn1/loUgBaSLBHZSAoE69WB4GEsuituvsNzM+Qn0fpYJpqDSPyoELC8lPweNrISjHH4vokvJjIb32MSbdGcD2zb8sUZ7rY3wye3zWHcD0IaqPFGJraQds5OtvKfFhg9VPkd5ZnAyj+H+ZsVjlOqEE5/TCKSXSPwHFaYZuLaOeFdOZmpKSPMakXJm0b9zJTXbmaxSFvv+jITBXBVz5W6twooPosciEr6q+09oP5w2IKVKoDBuvs+hOnZ+Dr5ze9RNhrPeStokhzM+oe87RGugx/8pII1c0k2hw4ggMvzxFsgnMtnyixpPEB1L3Th2N1KgnEJs1FROzlxAU28IemIZHnAzOOyxyLIqpR5oTBcquOZPFRLwzC8f3S/SPtAd7sy4qN6dpV8suwjTLI7rOLvFL+Jc0oTYu+Kppq1SlILgBCGOts2YVBL2FvtP5vEI3JlOrVZhdcjk0WRnVaF/eJwFYHFYcN91IK+GYLYHN2PliouPlfkt034bjvKcNdapxw2nxGKedR4QD0QehRkSqmxItZFtb9KtZShx3pjeTqBGXNOgMfd27Xnr9COOEEEAicp3o/999WVFNU0vaQajlI1RU8LYqgRRWCVivzS3bwwenZbD5Xc1oL3S2/wiPjg78Xq58WPXQWpy5gi1y0wnmLoDB5aqDQ/3rugbFpy7J0VHbFM2GEBdk40GgPj8WufO+EYdFgPU95JVoPwwGyzc2iA3kSohXflg5djknV/KQ57b3QsHdVlcAIKAfLtL9Gz9Eqk5tCoALQUy0bZnpUqPQ1YSRgIaPZW3xWX+Vmx4m4BXiVbkLikJ2+LGrws1Zkig3lD+M17dE4pmC73AoJuBLL0jHCs6hR6dml1kcZzwmRtBhVl+DzZ5/PZY023itselJrM9aTyTK/kAYTI6FA9X98X+bz6l1O0j8fNdC/8YPDqho0YV5I1fdua1UI/2GNakyeoDmDyrd+HZl2+Sg9IFkHq/WjpBYdkPZ1knh+DX/gSPI/cLI8WwvPKCUUiYAc9v4QjtpA/emLg/SWjbwubqyGpOgJNYqzod760GMOyC8v2Yah7CK4aSMVrNRg7uwYVv261JXLLA4WeVBuKuzUPS5eVtiGXutb7VxXvaPCLFwwkKGug5qbt3o8FvvlHY5/wDrbUZqnSWcHR7qyC95YqPu/05g3wN/UoUvM6kdurmGkNLIcb8pgWHZUyhvJBco5P36om/igdpnK3WckeYdRBHjzhbGf3Bn7DSquk/fxeqnrKyPgzaFJwj/bfgyVA6MsNgV7nfRiM5HUgQ0KuqV14qJz3IlwHn7sknLkIJgX7RXD/5GyOvRD8ov10xjEEPi2LIxet1Q3KuzB2mckQh8Wq7AZKmAB8d74LS4Qa4fiYiLrriqg8iiJOzcscY7OCssck8V2NTOvmWkCw6KB5pC/EsPlCT5n+4DE6Ydy13d4576illMwiwjLJm+UYHlSB2h2m2bIYE9sDZyD5+o3ISXAoTpeshTa2Nuanv9L8uvye25IZ6v2Ossa38oxh4VLwuA++DzutLTOSGxBQVqIbeMTMBIZ4Ptue8RLX449HKvi+UXUh2JbuZpvCNp/jTRH1MBL+VaYm/8703G8aJS7lsqfeoKWDPCZ8FZARctmUWHobUjXxZriF4SRi8gdi0n/KVgdvgH1GQhDic4YGIJm1VA5eKOvrpzwxRdtRXZKDJZnwXW/BHnoOpTWDx82dwvm8AFOHkZ9rxj7JZ7UZi4p4IHJJGNBLQqDGXGPuDoPSVVENrX2CnBco2sd4+lOKSdfWvlaBGvzeo4SI43IuW5of8wKjgnjz/B9H9DcH1tX+keWvWtZPMtFYKVoxR6nFp0hyLpoJpkMMfE0nRpM+f37lRGlHFGcZ6SBXFKU7rB23Zidgd2HTBMXgSuQ1937jDyV7ln5jK2o2xDxRDUL01TVfbc7BcF9TU+Fl04dZV6w+tRj2dv1KdpL8jVYr2hTQrb86HcBT+tyXPpwfH6VLOeOmVK7PV32Pywc/BO/udnos7ET74GM2SDJtyy5zVUQqinRxio+QVnFaAmw497ss86z9+bqeQtimngcuHriMyJrikinijPrKYpgPhaSNwDvV1HmYJmPG+Deq00/4GSCv4twrz4SYxWH8x7wr24fVhVqD2Yq7QoIwyMVBtzpANQVxPRnztDrl45gkD68bjNZAtqYapZ0JCqpyMMiFzpun8W4CrsbdWmkWJCImgLenvFHH8jki9RkvGwFrK4GBAhtQ3u+L7AP/A4SmKY7evjw5+8tvkMkW2LigiKGSw3WRuL363GOuS3WzHReDwUtSC/XcGuVF7IpJlqJpDt5YZ6sgA87KUkHDOchzH/sQJ8Pnak8xpOlAZqDfV2VhgBau/3JZafkLSjXbQXJHgQt5wF8MPiXDN99GAEP7I5J0zaiv/Zn2qL5WRmiqSre8LGRr0mHt6EDDTW5CK66DSbDlOxH/hgvebIcGYKKmm9GGdAJsP9FX9v4xJRHrnZR9fMlq3d+AqpbGcVzrXh81gXBc0ZPaPJqb/3U1ObToBpKygPPZx59m5LbmfEogHQ0vFvRN/bJE5RNHRwUFIJFbKK8m25hQmwtGkAFpxlKeFbL4vDpEZBq/57+xfwt9/cWfo1cN5LN6fpMeF9iFoHbn/VYEDOB8TRtRYY/Cnbj3VYkHgPsKt9XpW+ZYsAyYwG5uqylexDnnZzzKu92iLhp97rCyJb5rg15XOUxCCARWv7h7k5deTXEwOnSTzTOm0JvE/6noEWndnnt/Oi3/k8IUrpXcNgkRE5le2++qDvA8Hsqfk8VObQGQw/XeT0WWkxEKOCMAPRJatPhTeAqHMevUv8kyeX041qLI/sryWfxfzXJTk2Xor+einHW8dVWBT8AHp5c0/ojhJvoemEZDLxnloBVGAVR4+y5EItMYN4FDZwY0u6YxxrMroUmsDwvzmJ1ZV0ZwaYA34+pIAqBYilSs83OWMXxqZf4LX/u9DC7PYRZYifB5wAOzjoWH2BtDXnOk/X5bJ98SFm9gIpzsB23LTlzuRDevg+P5EgxgHRzD+0iP6N8uFV6YmVF5knqLApSsOj7V0fr5st+fl8P3i7KYNh75/8eCDESnrNB5fdJ8vCQEBy8g7C7pz1UXHUPrasmS0rR5/R+BOIymGeeuu6S2zfkxMDk2JjPNZa81Fhefbx3tsQbMwvWUG6z4v8+GF2m1NKSCk/LBwyKDlA2kstiXOogGcsQ3oM1o8hUxLT5H33qHCM/VSC2I04ablEhWt/yFlIcKnwc4a6Io8SD1Mn+af2ZyESIt1R5Lc71CadqONR3R+W+tTmL+EEOF0Sr2/41YC9Q5+/s6QObzK+Imq/W89QjP+PySLUbFoiigbedK8rECuW/op9aTj1AfpxjtDKORFgQWVeyTvH8ANiOh/+5dKTYAuKTQLF+VdRZ2+ysRVVWyIYO9DcE7M0E9Pet53QR8w6sXFse7RA9qQdQqRAWFiVVGTJHG6kOOzoAhEBM/PRV5TNfD7hXA1Wmu66QORq6AYcEpeTB+41G1eH08sy7nA6Nnra4FrFzYQuymgCz1TsEM5hGigk1nv/URapJJKEBLbjhAuJy6oylRp9UbZTNU6ZhCqDKo0E/rHkJ6+1N+g0WdIR//+vyGUBDaWNImKM293aOX9CH9bl3XGc/OuDiD7m+76ONkW0SAbPFbe/p9/3BrOyKbGsYU5EeioJzFMlDp1RHvo2aK484UFrwfCfovNqs3s0M4DfFJoeV4PdwleXCn9zqlRaEa4xlGq7S0438+C2Zgk+lXKb4o5WEoBzpPYV0d/Pul40UwHH+kKks5J3VnoRX5JgxFEbK12xAPhj959K1+4aAYcR1RP1Cjcpu9LIx1VcjfyUceFrcyOFIArc3sfUglHGm3/tvJPn3bUBQi/FistgSEIuSnKqHzTeOMlPFd3bAFNnQHxEe8OVYd45BGpWsBHkjoQIW0IYDKMuf1KhEFeTEuLuX2V7tfrUKCzt1D6iHHZXH293BCaSdX5ouxjhHNrWyV3W7UrHFfscCA11AuxefLifX95mmjWCXr392ugCCrqrAQ/4fFFlJfJgxZErmmq1cOsO8tCplE7Iwnix0GqHpF1GMy624Dhn2vp3tMz1jRLexBKe6gYGqhWBIn5UiDzTmPYWhdodQnGd34pCkgEww0p9bAKTc3vTHiSocZfGYnmfqRQOeXVF1b0j2enUsisncb+AktrLvwUMYYk6EMixXKMOv1sNU9frf2fuSQX5HRdExxHtEYuNp9A97BkqxRqZ7qdXoswQi4O6JcBh/eMp21qf2WGWlU0Jn6QLmsdNCCj5zj6DbKff54LnabzxgDZGckYuCVLB/fgiRs5xf34eFaKJBs9AzIQ6W4mYE9OM9k7AfZi5/6/H+UdB68oTrR1QSslsry9VHERMqVUs12Ni0CIL+Jmo5UKcRp05D8KWCQozmNVyrhLFa4TVsN+aACZfz4q7ecwu9z0xOzYEKgRU5Ff6XskY+hZThVihiTZQpmnhhVMjSDujg+vmcWEoCvIXKlaY83Cs+BIFCskrvPLyjzdmplQMy1CnA/jxBI1WlaEgSgvwBlqOPzZ9qjDiCxSzamcJJ7QQAdKNFojnoWHPnRWL5QGaUd2pQvug5A+vPAkUNbaBMNWSqkgqKs21a5MONVVvVwXEDnNYQShRHPorhxcjdk/j1nu4x30Ftom8rFp7srUPBqeLYRuXJIfcejODZ4hAyUBtdkcxfoLwxfGV9yIowQDyxVdrpJWaJtqA7OFy1DQF6WJeNCYQi434FAjStI6YZ0rqeTzmTeXvwDvSXhEDwni3r5MsYyifzHzkoRsVulHrb3SPXmZaIbq/mqIgyulGW3lceeb6SsRRouSM9jXyW0a3MVycw77nr98s0zNdIpsTKho8y0ZIIsXH8APMSuEdlzmNfUPMh7LfN1gMwHkNQ9cgT/lxWSxbhUrTJayD4WtSbjoasSLFFwP9ne4LRQLKVQ3GRQ2ACWviQTPBTLJEmH6et6ND/U9nSdOAt8JxQf3vFrOAHz9lOG6ui+ywcwhRcbZwgLSNRZCWDpubUJ/3JIFgSjg2ROx+mPu7DrhjoDeNLJL48hJmnwuL876A4AnLVEr7sKcT3pMgJndY32jnOAbLvRwmfdVEBHa3Psd9Ct/rRplx2Qh3Hud57X4TcEqT8jc0SLTkefmsgt/es5pTzzFXUdToF8MUFWX1FtkxiPqem44hopnQ5rZkzzuVAM4ZjDeIPEykgVXNsVSLa6BQo7FHfdWGhmKFD6dd6fdu5NHTu13iTq4l9F0tm1/nPBSCunRJjdI7vO9bFfXb/jk+W/57pCDVT+gxSXyfJ8YMpW85cpmpLNGJw1UbW5Hj/vzIQUPqGI0zcQPAmDLyUdu3nB+CE5/WEQDATk8ZnfQrNlig1KSy5vd7cIaWqhcW6jao/6Cp/8dtncfdhU7N7+RszFZxOXsWazOhekZXwBOondTJEZLdGVt52/WdDr4ekv5WcI9MtaZmi5/PB6Y8jPJKB1LJzDdhiDvEzeJP0mnUNqh6LlRJbF9zXqP541csa0MA29rTFjk+01ar2/tJImVre1CMEzz9c4GtzfOF8jWfgs3DdiqNpkI+fD6Ln2QyqR/mMjNW3W6+/5K5AcluRL0ZUABE8W/tcr36tjl0EX3zLrduixPsF7iqNwnJlZtgE0Gde1UGUPNrQU0YkBHyygppcOlwu5LoYgLy8OpE0DEQ7F3dp/bGZ1r5IRNIHpg7stN5WPwR5mwFQ8KfdJ7cc72qU9OYFLSzc2N4zpILm44XkFbcRRbXvAK67ikydU8eTU6OmC8W0IOUVLX2BuD3MptmCGJwWNLEyh8yI1RMqpO3nnl+2Vte5j7jmllDiY2Un0E9SEMYewStUSApm/8QwjbtQB7+ZAaMfHOb5+oagKTcrOFX46ZyYtJPP8AQcF0MPDdEx2yshJ4biNt0dKPVxFRpdNixCIS4JptjGFU2tWwciATGAHDOkfWaakyLhWC/i+bn6wjYPzou4gkGZqrLxKcVzpQivFwsC6eUFdenyOCsKt5nhfgtdj5/wKoHaCIdnTLGsYOcefKrgZP2eM+JAXC+fUEtAfnWuqp9sG/Kor1nHk9eKHlUP9M06CWxl5n+bXYydHmjGg3mCj0Lo7eBn5EPm/YKNuHxDMffOEE2sdete3xw5bhNWojIU1ZqN0gh+pFPO9MCcZ+VtYLN8ZHPuboHr4NK0yBaq7h3RuzlPkoz/wXH5R7VTVFJKlGsFBKWb/J30tiMrIBDpMBwfd1wxXrSiHGrfeNGtYo+UP7FwiOmqezfmgB042e0FQjfFUnGZwh35ddlGUBS1m7qG8XW0AWLQ7O1RZj8BKs0IAzP9RG5U7WlujLCp7GtgYXCdcguEh/jJGrn0+Bpogkr6cuR1GBS3nRYtNlTfypaXsIDtRgABpHd3pssJ8e6+R/P6r5YiLIm78BrDn1KE7CTOM+WJpZ3ejUm4P515l7RzUldiY0ilDJP1JrZKb1CYqxV55lue1I/927aBE/OpdZSRLXp13qsF+n1dNRxdMn1wHDDDsDFOGxrbV0PX9ckzGcQuRQM+XRmVTzeFT6LS2RCjEpYMtSH7Rtzx8JWaasE/q0lhIEZGpy5Dy+j8erfkQUCjycFUg7QALLI34V8MugrIKMp+yK5NHqnCMKdcomj5A+trjMKCAdEqdl6025X2rjDc9Ouj8C7VLGFFOCM8CQoDL3E+GIgOGmSQzC7MvfTA1fdkuGDGVXpg78KzSPPQv4+PeJRN+heEwTTrxErgwxzpSuazKMMRfyZtLMX6HfIYlatEeKqqmmkL07HxpB3F3zpc5qKimb8Y/Y8RKyyFCNA1fkjY+Uy9zcz87zai7M6EZ9zGiuW4ettbqBz71sOMCnRZm58+ti102eaHLfsFC6TYdyna0ola+P0B7Qz7XMP0+TILbmogqvonLFojhu9WVHMsmI1CeXuL9syPF+VZYI9eCZl+oxhTR5F8EDtsyWg4x79B8cM+gwmYXxmqh5/zHg3aPELDlDF6EzfFcAUDoL+NI2f6AU3Ev+/iU5NdxYusfJbt/4UfklEACux/zQl+JCBfRgDWZEgfJSVuwPseFYA3lkFMKxu5fks6/3XPNVDkBFAOI7UemUPjFoveSE+Jbi/1yhGIbXuzWaH18RZDnmeNdesKgwCmCtn09CvPYjhcYh3Ur08E8HFe+rA4M51DgyiHoDlk1lpqlrV+9ai9lLA852sgk4siI1I41zLXk+NLsneeTLHr7GERxa6nFu6X9LBj3aTk61rsNPYsnPj5SNJHJ4zqhdqbbDFscH/OL8dwZ9PJCtNykNivwvrdc7SIwL9T8Mpft4HhT4k8HYKchX0mIp8BbEc9cSk66V+rUELrwjisA8l16QRpEYVbf49frpXEtyf6Bci+6Y4piWgME94elcakwk++xl23VMWTzaZzd1G/N4SI8jqqG3+ndVCyvl9NljKfFQwf92ID20yZoCGMoM5Si7kaNIrZQM+tIhkZOrFAHRYRzCDQ06FNZB0QM9rFzbOWLIisnOIjxEdZvZpxlXL+WC+pAgAaeeFYEqjfGp4z0yOh7QYLH01keakY3yXxKty7yi9N2M4OASm1+SI9gy4AdyjLYp6661PF8nOh/q5DP9eTUP5NGJaQals/6+TvhlS9aZe2T0NFG9Y7FGeK27QZT9sLxMAUIEA4+dQYZf4uH2tx1n0Tl0/NH5bBLxKUiNF9Dy1lQ3qpPnDZ/9KJV7H3lKhaBJ1h7HHiCKE4bAvIsxbtwuqhf+zostEWiqWPL46Deb3gqeWonZBVAhEm13OZjj4S6Oqsx2LcP82cmHWlHrm85FKxVbhZ3PPBYjJmGTevrIBs51v4NbL1ZX9sBNpXbHkTzm1vhSr6BlBmZQNwwKq6Xv7grG7RgtWB2SJGNOnN5SUmTGl/11cAFTPuY34qKodlHt7JoZUjamGrcdV9AiJP442cZGix/aT//6ARorw89c99YEqz7+2iw+2VWe8EAHXrGm1P3mPUskYXZjjzuqDFXYbvxQH1Dt3NAIUZBRGVF+aALoPxXqS8uxUnrTB0r9IOHqVssMqPpF8z//dCSYVU6S5vcZd0fmco6qsHEleWV2pyS0EDpcQsnwtMASg98AolffSk4UVIH7Ewz1+BLrrDY5ENcZKg3T4+iuOiyG/UAV5GuohBaTVfbiFjHDZo0b7fZiAL3klajdg8Zw5xVdQq9wMJPNXPWF2iFqB197RGIeTIq1FrmZibwCNrhOpq7ey5tzBnV9HnvunhjshW/x/LGsh72oU5HnJMDktUAg77MwJW9kuJmplSYAamzEaESHFYgTOuPTdydY175l0vqSO8NbfdsiNK6dnnnHTPR6SPP7yO7EMu7B/DcrKJdDIZpNs6KDOJ5TW0Ien05T769Y107kd6dQdDb7R/OsmS6Dz2Bz/CpMiQVJBkZjTFI4FonaMpOkBosnTJW966Ii/JsW+DtBOBSmU75bMor6jgbKD7LLx/eyWzBRzrHV6+BSw8sCSViiC2etRKC8gMTAf6TUMdcq+yNR/FcMAxX9KEgo/+UDgD/w0QyWY7MwosnJTvKD3km+ePF3BglgJBk5S/73jvvtlrv2vyHtlAvWqjDl5hdVVkXSqs/NphzbLEDheBOSpoq7FPNH8fLgitQXqfBxzeteRBkaYUKfG3XCBGVwfRx7GFIyIhnUu/7QJl3XmB5lE8wAagWTaLPceJAKm0ZflNvqMvfcDrC5ECSnCPMajCCYBAkL2iXneq92gcSAIum6EgTmsWypMy8a/pvJLmpT6DCz3AEvY6o7+hBc6JpXm68xfS6roYChegawKA2LRA0+wGC0PFdkLt74r6Dr4WDYbeCKlIMeviuVNQVw7+fWhumjEIkiJ83Ngz4thckoWV5tNuhyuwrYaVyDV2e4YnyPGgM+ROIQQLbUvLhjjn6xg8DGxKqTCOVy3P6XLNRKS1JroEvwzsvxOSa5rxBdLzZ+g2Lq/PYJXjs+sY8RGCwwyhvIdituXvqYIKt/EpSMA6IuXjdC0XiYM1qRl3qnoxECbcoc2nRVNzvsgASFyXjadgp27BPbefsst9HJgyeo+2/Cjo7vb0esbIF6vAza8R9ic+Eh8O7w0GT7fflU19Fehn2pGnuwQZwlQiHLBIilCXIJHAoC9jzwKpKwiQ6qFXuR4TnCFWYbdzdnlYcxTurFKRDIPVZH7yFZg1C0P2mHezkN/kAhdlErAehqP1C95dc4Z//nTGKRa8nKo4O2//HoiPbZkPrt5RvM9DFYT9FbnzR5uCg8LHGbGCZZ/GRQwT+bUdLuqkB3qTKNLyzremvBn56dDnJhU8CLW62Wv8G8+EXUZTTZAgRmUIp2/FdRfQXJLDAy0Y56fhyANsehCPpPFE/3Gqr26nVSdCiYpoPIJ1tsnoNpQBSNhWR0FZr/4yE70YUQw4jXzMdOjRrAVGeF6gUM30NQdtvUVif3/bgqKZiST34kCW+LJ9d/Ntg9XqOCv9rbIKseIZ5Sej6lL2v1lHtJE0p2lnjvj56gyZIMnKiRukXrR/7rs/UvMtMvB0LjFmBRIMOfOcK4VGNSag+EovLLNHM/LGdUxkQogo03cizCWXAobysaUKMNuLle2dwyiACtM5chAnG6IBHy4sr2pL4piZnCkOZKLS9uDq8fzAE07IqxkVqA6fnL8HyeTdPXl9d6Y0o1KKw5yiHV8+HVxCO/dD985eK3cc4qO16k+lNP2fnMqwhwSkEEbgeSCRxnJC+iCp2qXoj/EgQg3POhbWW2hj+IzlylbQMuU1OgIGOqdkVysaKndY7RHkMAMknqpQkIebVewy/0kFcIuqv12fuSb7qLjVFiGMQM5vzhO4JhaEEwGmd0gR3JBr/wKrAYxvvDjECclJ9DPynYH1SYGeRUMqytOBo9yvYzfSItJ5uXveixUtjJwwz7E1uFKCSnqsibGW0WH5m5EBYyB5tHjb8Pvn1q2neuSVfEeMJ8UekYtLGG1g9/6wkaBLjOrqZSlg1C/ALwff/rILK1qrJjC1+Sm6CmOi/DlTfpnNBaSs0fYm5g/1ZHE1mqfbNnBetncNe5YJTtNeldyoZ5OsA/QQsgjvXR+bx4dndnHhN8+Ttk5WLLUiFccoJOAgvheEUmb9UQtUNwN+e0IYcl+r3d08l/8ukogWlEIOc+qEv02zl5XiyV12Y226kCs7I5Geu9g0YnlvbQ3eg8L2jCVuppNn7qNjU/9fCsNlgrTDkn2ssvmiRmBDDNrhclS04CZ8C17r3yl+Cp9WbFn9yen0ngKua428QkUdCVQF/R41Vb/KMtW5MNX4NGXuhHhDzVm1C9nvOWl6PDA3j7WXG5qUXScLdiMSb/sVtJSDhV0ugMMPVmsl6RsHg7fBa7MMlQHHzWKlJn8/1RZqdyze4ZoRgcg60Zr191OAU0en+OVZoKWzvmtfEofvjYu95nnx1cUD+FVXLgb0xbM1sTZCNg/pmyGiVW0ESTXwVX8MKbyPb9UUbsJYYyyvRN0V3vVAjln/Yl94j8ikDgw67JhdSjTEoR0XYHz1HBYXbBPjv8ep/sXwUx0kSvuEw/TBmuTxVbjC49WChqW0Qh1iTQwpD0yvY/VeeF9bAWGRV/iAgHrMV2mM9mHwixIIsvsyCGwdcSSEb9cUMiMzafMJpFIsFsklBBSpvQxmQbcRjoD6kPqSd75kqDvLsSZzMPWrfAtyB9arWWfqMBPO3khDd50fEdlGrAlSpivRPIn7h1Ti/4+7auNSKZyKVV62+1BuN8sxzp0zlWEfE3kv4xZbFlBn/lZnZy3yb2Zmakkj9U2Nbs/WaPdd2l9MmEPv/xiYmEkYX20MxioQqdbpR/KpIlTrhTfCQs1Nh1gLLlokQQJQebXvVtg3uyptPy9dg1+ZhqFL/W4LTj64KiFIhGN5zJj3s6a7zm/aRALuvBCUPMkSrncorXy4dkeEYlvrb6/52Dtxb+LxCM/lZI6L945c8ciTW1J/j5zUUhqOtOuYTtFZRb5wS3qiKTLZRQ5VDyYz2zSr1n6GzMuO00FwAsuyAlZbRJpYHDKq3loiDJx/AC05OYzsae7YMOCpVwHOno7nDnqCx94P6hYYNrBXjEwU5gbWUe/xcWwrXAk1TTJVtWzzWtl3EDHAKny8OBCscdgPoUw0yM9afcPTKI6oQ9vr6JuCqMg44g15t/+X9x0qRKm12gGycYsTEX4IgtTRLkdUPZSK/Pz7csygoPdXn5e66ZsyqozlWQvc1PgE+KD5Bp+aDw5FJr+F76f+RL1vT1qyTMR/MY4FdQi17pytn2l/mhTq/Tgpj8dE93O/wfTWjK6DQa0RIm3Li1bZnIGidIyaPaQ7/GNDWGM8AJdapO5juOCp8vwezczUh37/vMywEK6huRR98lcX4hKHnwDZouaKga8pLDs+cyiEe6nBgNh+wiywP+YsWzHryXqHLjarIDarwjr/OQ/iTjPcKzOnBlyTiZKR03vNVMSWp2wCMFUvL43yTSgcSrSY8cJ49gV/8J8ITR0c+yq299g230I20XB5NtZnkIteLAd97vtL2sVb1tHn+Uf3I8iqi4pPgQS32TLpaRdQjqQ4ZPD1q2tsQ5RtDeP1oD/jWxabNPLf29/To7hJlc4E5oryYh7TguMqh6RlnISCm/nFTYKiejzJJGOxCuu2bFTHWQqu4td+uDNKZtFA3++b5fNxf/xzHVO1O2OfB4iHnaOlESz1fctAzKK4r5MNvG9MHf3OXWlsNj/KiRB3qvxAtOKIarsbxUBiGPCcJdlyylW6URe+hUdr3kleLt3mulBksJlEtZIczMG7tDBxbTmcTRG7OYhq/s4uNUDIqDGjEdWQBdKcJsN2N7dt19mTIFH96ZtNprKtNRkVECu9nwfkjzeycdWk+NU9RBmMucKg/wHUACGx8u98ipEnEt4wdg0uXSTjxPxN7XLh959whmstkqY0ro+qAFSeS2dJVhny5FAX9SlkOMwZGBCwGkFErQ+Vn3/Qfq7+EhAOvtcVzSMRvm/c4us3ak1azjTD5t7O8OUNFfYYKxV6gG2QgVT+vF3FdwgneZ1qRBRHyy9Mu+w1StwNjlofhCXNHY+KRdlcyRBldYLBaHz9EXM4WuU+UaEQOXEyvkDrrnUwLI/H2NWGVBanzMkFBE2TfYyo3xOiIIYqEzkSaEPkXeuKSi6ipGhvFQW8nfK7o7ASYYhtl0EZrdGGQVIynM6yK3rR+dNnOJ8EyaZh5r46ZaS+BJzUmZdkhfqTQNiDHUwc3KASPH7CNoSzj1pWqK5q6GqWArmPJYhcvn9vi6BgbYxVDL8LR6g7Lb8r4RmTJwBzo5qzkZMJJjMX5nJez5fsMfh+T37vgI0IS9o43WVk6WqDwK2Kc85FUNeSzKegPEo3VV/k19km2sYghsOjShH8r2nTkHcZQQ7x6gaY+2yVgqzXyxm2W3bBVCuZr7+wLa/4UHevwERmD/gL37TNsSkrxbYAPAnhmQdGqx9cN2SHYfS/Nq1e5k/tpK8U0ebXYQRSF0TEGqHqkLjRD/21Y3TqhahO+VK5cD13QguSLkBWgDt5uss7eQIbEkzw5AtTALZLToKwONCoBMEGuFyfFBdTjOK51/m1sNlyMehDYMuS7Tw0jjJWjGCu/GFxm1YjIeNTfCnOcB4hCPv47uIPmQmgjOeEuBaPxO19QKlB4MHmfiSTvLISO0goAUOMsi3SxlMS+ylmdp/zDsVW2b14o+Hd0M/5Z0EkS79JzsWNy6lvIV87kWyNUucw29zhsjdZtJ9hhe0AY9AVsneCpYaWgvWy0fB3+3XW65+n7e2izC8vGSMOr3SlPVAow5Pki/DkqrwFyRos/4ngDlCZ8648Vxdsb/odCmX4GE7zYYHQYoqvRgFAd7Oq4gfrE8D6eCppeX43fA50VR+rPC0YoAoyGrhZkZvAH2l6REq97cky/l3NSR/k4HYk1NetvusUXBiWXr0agQmmCypD4nlXMJwFyBViXmT5+at9QRXu2mRcJl6MEJCjME2wTX2HHjDAfJ8XXAN6cchjaw/urmN1SrdEF5y0CWOeHXW80rbVlBXjB951GUhQyHMbigDV0UTWCwXyZjxb16reglqesgVSiRXRyuaotSvcozyA9GwQOk3+RNGtzVpx5Id4YbHrJn4HSmW+vr9gVvoSs09gzooHJu5kXNP3luRU3geK/fDq88S7j5jRn+y+YtnI6qYVQZrkLEsed/S+0YP1fj/wzte0mmYZ+klYcDmz3l++TKDLEKMzJFC34r4c8CYWf6AeKrvb+uTOB8+Nk1JaKgBmDyu+5PPZoiMBK37YrYXTaFMWf0JS1+tT3gjT9nvEZgPCS5Fdb/reX2o/ZpPANmapmmirKpW6whS9MWoHK5NCqpklFH3qtzKy/qs4RVNK6hapepim9Zx9bHwrNlmiD/1FzGfdmI3OKUQTp4lWk8HQMjTYBx2qSoBK+C1VBaAjlzscVH9b4EoAgWdeGmLYEM6S1GVi9/MHBnwO7kCUUBptOwzVMSvJqcyvoI+0J/lUpy81NP9qTETA4C8Ev2L5x+eTSKWzcE0u2tPPkFr0suYNqOZ2k8coqaRJ47WA3HtHfqCwuHsYoblssWJr+PLUd2OmGLyHNnNknP8frSWyaRzPAK6gtQPylKoVgSveqWZIlvaoSCl9qZi11bvr/fZ76bj0mW0pjhVQGPEU8JSGDIbW6J38mcfEKt4zsRelQjWICAOz1d4q3AplUm8QDp3gOTHVI83QhAtd88kfaBxqFqrj" title="Mekko Graphics Chart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423742" y="2018351"/>
            <a:ext cx="4371235" cy="562016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905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en-US" sz="16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0233" y="1508760"/>
            <a:ext cx="2085892" cy="369332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>
            <a:defPPr>
              <a:defRPr lang="en-US"/>
            </a:defPPr>
            <a:lvl1pPr>
              <a:defRPr sz="1800" b="1" cap="all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All organizations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51753" y="1508760"/>
            <a:ext cx="1613583" cy="369332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>
            <a:defPPr>
              <a:defRPr lang="en-US"/>
            </a:defPPr>
            <a:lvl1pPr>
              <a:defRPr sz="1800" b="1" cap="all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Budget &gt;$50M</a:t>
            </a:r>
          </a:p>
        </p:txBody>
      </p:sp>
      <p:sp>
        <p:nvSpPr>
          <p:cNvPr id="10" name="Rectangle 9" descr="Enter Chart Description Here:&#10;&#10; End of Chart Description&#10;DO NOT ALTER TEXT BELOW THIS POINT! IF YOU DO YOUR CHART WILL NOT BE EDITABLE!&#10;mkko__4HooU0THZk28POP9trq+pbTvvzd/gcV8t56cq85kb3NDTsUhojRA0EsgEHHMH7oYP1SYpn09ysXVivguJdhTvfyVMsBLTGvcX7WPTor/CmUVPK/Q5UPebRlaFg2t3zyuraAr9HuDiVi5nnjQEjIIY0bGeYhWRJfQID98GnGfyE237CymZNmdpPfL+6OnofQNvriY+5/WAwtoyNISnWYtrRNKfo7xddL9Gh2zTgpbZgPYkRPRerKiq81uA+zs06wFz+eLP8is28xwvJIYLg9nr3p8ORnmb35iR8Tkxltp3jGMx+2GIdOxfWAvLZn8Z8cLHszeNV63kCQWu4f7fwbIE2mDHE3cDLGTN0UW8XKyhwmZ4GddH1b7zpmdvwxTEA8hzR+m70jjrOXW7u3HcQ78ukW10zKqnlMCkEQ9Z500wJKFUCGmVUMeIUATD9zC35mfVzUe/ebEF8sdZvmsgj9idJhvoCwdsDZBsaMh0U28Z2comSraJRyx1BBe8wqV7Qnr2rIHdPi09Fz4tJ3umHv+gKa/4YIYrEqDpzqNxMdK9DOOzxY1Sl8dP7Swv+Dq7OYkfzzYVcXC6WmTxPypFuTLPuPhUEw4JpkLXhxuNWq3LwiGJed+S7qRola2oG+aTHZWYfOJ34UBetvLBqxL7navV51iC5499X9BIb3XP1sV6pFOjm8Xgv0Dr0gEd/6gP1mUtLWQFdRw4vsysI3uPRcbMdOyXDx+/rq8qb6YSBMb6EwwvzC3IQYkuKcivCeyUF8Jq4dQfR5HnGenB9dcAto1uV8NFniuKjn7HAdNL1YpKyB7imtOdjMjtBEq8TgpM+H3Qhb31BTW16G0wksKA2akZStKzQKUGGUJH54pKgdA7acwT8Cg9M9IfuqKBWkMQ0AakKXbGlEfbRKuKX6xg0B6xbhFfIPGiohJwaBQMpWt9BK0ef3ndzBNikFza3Dq7lpQdlVqzYWoT6xlKdOsUO66mMgPTwunmxyPjGPxLMleiNb6dKaarLudrL4OVF5abG3QHrUvoMO/G3UyIONs3P7F9gKXT6b1SBftnxZCfl5MjcfWR0cwH25jNqzzCeH29wHXE9HhQ3dO0KkDLe+eNPPGf6PwQ0xgBENdcmHgSkzDjvAlwphvVZgcHGcuhYZgiDx4p3Gl+2U9QD/jSqSD6rj7IgV4hfLHjexzfoxe72zr5b9mChgCQ+Kveh9pWYWtJJpWHQWJhvIyCbAe1ylTOSEdoiyWkinHiPhDA810t09ztTNXQypORocDmYiCgWTyznNk6oC5iJ1X2HK1vLa/kbRqyLlSTPek2ajKEnj7L8kwzEbYeW6+CkRJP0ma1Ookx4QWDtelxk3xKBIOnycp98kLv2tcEeHAw79EVZP8TrtDASNNs5ZgirIn2bWfV0ueXYtSl7sfQP8T8CnZ+27GMht0vFSifbykwMKuU/JShdYIgE4wjCznxMt0Bf0UTxQAsqaK5ohSMOtYIIckJF9rXecLx3A9Llq2u/cdBaM09u7gL1Qk14Eoq6bOONBBvyubFFntrt5UJ3oHBfn4pFZA05LiiicM5U0w6rvOmG314W86mWgoOjGbGtAtjASvn/1sER+SiuL1oA7i5TetNe/8yZ+ovy/gEClY/v3JNF8n9UTpPeswtl3Q8s4ts2tyAaOKssq1e/ZmDBSVguePdsB49rj/ixJhXVGecVkHb2Yf9DfZvGlJOKhlkbYR8o6fejC3FFCxUeP542cf2mUhWSb3M//JJbFxZDQb1WATwRW0TY9QqIJfSZRdBlpR5duxC7hv0A9ZnQ7AQ7FFjiqXMUvAxqzhQ1IU0lYo65jssRa5X8OaB6cTzYm0dsoI2YhT+xptFi8sEHCWRrX2EdoLj3NJuTtiWV6HMs0fvVgOrn+pQbnFYfNYU3LnYL1s5CV0k2jOYQ4dpD26zRTIFLHi4nUDi0uIGqgaYh/Cv/k+E6WAqMVZ3lOurZDUQbGZ7MHB12uJhegWxtxG6/o8ErMirQ2AAKfugEgCpv2uBXIgvIvLab6PIHoxqhwuPNqFB3ll0BJ45wTOrMWBh/GLMRl1zctj/IKulg1UzprIYvEx+rx0+xcfBgTXri2tBjIrBkA2C6/oA/lsWmU90QfzR+INB2IWCO64TXMEEB8yR2XFadyyGeucb5eBt2VOUkr4c8FCsHeY54+y/DBCTJyeEsfN3yJ8qvkVcDf1ycVDfZXbhpLibtxRc+mZkXM9aZfgsVI58hU+NX8BssmWu/zWcMwsQLbB73l5AIcn4TtBs1Tj/gC80BsDmBBkOZgNRJjSCfhZQ7/2RXoWzU5YQMPgm1XyrZpoXMbc2rg1B91v3TM5Z6lebh9Yeds6lhaylPUC5fD4AWFpQ4tdvIaku/p0K2BFg2huWahDj7WljOsgKgw/1MdNPgnvACp8AHwUWPOAnIzPNVm3E/qFnbbqreZV/LjgEbijKRx6uJzVT1WyU5cK7U9/ssgaYnCPtenOg1L69/UX21QTm5FwBb7JajKOsJofNlqcwF/Jzmbvov291gysbPMq4aYjUjuw1yKgbhS9UdytqMsXnmnkwmonH/E4NlPGKqnLXJdULVVo+AFhSsZgYMTu6JS0vifnSN94mLIq2M3sqYJLxKWgA+6AApZ0GYxpIQ4gaO1OhIR3F6XoaO/kgztZGvxy40gyllwNBUcA/MhFyNtSW7dceauGs1KH9xoG0Kf5ytPXl35Vk05G8fPRSQlXYCFPre9gD2VM+ezCJ7P36adfHuxHqV42pE1C5bUCDVJJGYCvTehUQX/02ClH396tRxIp42Z06xCt7/Ff0uZsQg4OPyVJCyEXAggWv2WP4iN0yc+LerO3yEXJ03rj4i1j0vuzTrX4zuPAPc4D6VP3I1ciNFK6mlEP9N3xPVxMKszpjsMsItgVMLXEDbCY6TQh9SH9Kubxl+6GZQXeZXj3J76PaKgRlbSfp+pojD3hd0TRGlaBJIh6tGHpvJLJj5DAuxQlKCd1UVwHpAIoIoY9fsl2z71h6xp6AYhAcYPQCqb6TlyFUT2Z9pLYNNr3WmWFJVdLv2HlxQ1elSXHJrFBRNCWKIdT2zY8BJJT7Ul8ZgsHIC8FvXdLRWVhqocw2wn7R91GoXiRFjRu4qJQ7SQPk5J+6zIVWjzvpBVg9V9qdQusn4pkerIj3+tM4ydDjcH6wldVWahW4Xack9MvhOv9Lb/gatZwHFenjC0VDmmFIYiAuVeJY1/QexkiX3EXvsVT/pqhrn5qIH8S+WRjOnjhtphDPhoKXXlnjLOhJUt2GWWPRRCNWCCFDC/eCSarN3sht77cwVLQi91wnkxe+PF4O6V6jbkd3xIEmg67YM+JoID8sttTMVvRcF5x+RRJuE3bBqN/xN1Lh2b67+0wmw9nQOAUDT7CKB+H0/Sm6bPUhPnvN1CIiH8TpPVf5v9Iuaqv+DeJnxErqOQG0L8aRAYM6Tl7JwlklGY8Rbzr3smisgYwMDnQ1V1WHuMTcVAbdPM+LpzOcN2p6k3+n+CuCI+mw19cMEJfQBb4A8tVSp+z8IQ/wmvGo7zhFEIrzb9G5EmsRl8v+xblwmby/hD8KBxkQXsg2w05k6pk58Xm8Gst8OzjYtAM3C6diuHSifuT+dy/nK5SU6FWx84bWj4jZOQPZdvDOgYr0SH0Kdaa1f1CzS0juSjoCfElmjEVLzlpXLKfJYc1cuVC5BRdXUtKovEwC67BS8jcHNKWO25OpNr8EGNOdCWHB24DVpfH2O9io90IU8LHir6Le6zftsmHmwUqfShUu0qyiIw1uDNv7zcTubSYYioNIj9fV9kGSG1+WLmJO3cOdZ8Z1wZukCgfg8NfE296oe1G1lothC4sLhsdIClAN7TPYXMM77rhAMdeaFJXnTaoeQun3k49Aq6vd8KRN1qW6gETF669MAm2ZDDf8XhWz6/RD3yv3EOeDZkrmP/p8BezbanlDXB1ZJzrK07zbolMGgJNO5k0UwVc1j5MlJtIUPhwXpPbxTHAWncYQcXr0sdGvZH/q5SXDsd4M4A6SiR9OAQRkjR+aEvB/FSy9/wtGADF0//f5SpeGj9V3YesiwzkBa+HvrCgD+vgJZJ4C93HtLn4BfDmeflDU9VgQ182zGkKJbRZt3joxV/r8gD1ylOUBOGHEJPvwN3PtpOgcrewIEbbHiblO+r5BlXvHZpyELSNmCs/ex9a3qzwav4FTSx59K9RXNk9/EpwcW/wAXkWNSX5T/W33y72xs4mV3n62HJSFW7vWGHmUIB5QV/+3dCRLHi1eSYXZyQagQdUG0jwqAk1/fl9x+QVqPHHlqXcO3e8zYvJGegqJZnrDO/e5m+UF8DSbnVR1rSI/SGbzhhLZbaBxXnixDnnk4JCwpQxLA2Sw/Be0cDVIlCfBtytlh8gFWAb9DYEveEtGNNgSacEavdQlQVzSEKLS5rh86+nWMQokHNmUfsIxXJ2suYO+GccNfvqivnSo1jH93bdejIi8W/bi2WR2ftG27cqtD5bxAS69DbHd9KbirGkYqnKmwrsKZ+xfJoGOzVKaPDNa4UQP+7i45k1nuRBFjzkml83EBwAV1K0V4ABtovu3uKPXXIu5noKqYoRskL4Pxlj+Va9cdP7ZFAPMfeuLeVCj/3EDv158Z4fbJVtxr7fvYruqSOp1I4W9DBcGcJeYjHgyC2k5c20NuGMB4DjzedvO2z+onY1jx9SOwjzk2lDRUpoScMEN2x2ItO6o9XEEOXs6jCCS3AbNPxS4rw/TK7q0TomfXtZatLW1EHpYJYZPUXkROUQQAcZt9SA+5jGkKet95tNg+TyaryqVH1J62rgpI/pQh57jYSoD0HirqKw6MCV5RSsb6JZLRlH76FQKURpqJm2Hh0AlmP28ufeK/GMQVxcOVLO3CBoF0ECT3Vb6yK2s1Kdfe24WRMeEBy9MS2jemem64H6PlDEMmROrGEcU6KW46UylAQ7b24VDLcU/i6dmIqKlKNjM3gJSvL5GZvia1jkf0lZ9f2BNseqARQ+DP7SZWLhHE7nNBaSZJmojkxS9fZ3987UfRtPyrcpE2aqxVNVXynt1LKfug+1Rf9eV6JZzJ/BsgeVlpCRwbZm+MOTXGoCu1nabcoow6UboULGodBaWfBcUo1pr0zrANaBSivO7S7ONmMd4EEOVnl4Z+fARh9H0/Sy1TIcWKr7G+15tJvP9+PnnuqxrsUYGd54lVGJ4/qoYTQSUWxeR4MZH+kltl3IbSMbkl5pKaRPAwxZOGzLgjlRl1O3rYlOTUA/SPmeDI3LY+UQ4TrtrvyQvci/CTh/G3pAkpOIvkqamcwsQ99AqTonfaCpBg4TcqJYpK6oZCrHA1WEnRE9Me/UAQ37/l9IDrK0O/5gbwX29UXx/ieFikqM6K8WJe9NEAPgQmNjL4EAPLvdeNghRsFxse4vmf3YJ/67ajx1kLb9rtRoVOx5jcw17SU/iHuTTnC3nBwBpqqyEd2nKGf8Sjc7nzLy/1BT9PvxXqmDEMrJ78Dv6cJEs0f7m+LZ4+EC+y75VvbsKmZ8eyOpmA4ViHCzLIbQzaDqCxc5N/Jv1ZbeM1mKuLmWxVt6krMz1cuHNK4m/WC+Tpd8mP4PRrGmfsxMzyiIvqje5bk2cAaydxr8j9+DnWUEgPr9epkur0j0SVqbYZYsNA15Az6ciDA6A9Xxt/jRQ0iPetQ+HYFyMAIt+hzPV7ILGp3qDPRkI7lgdStePbd/tZnOzvwZcXTtzRE09mTZRxhkodeKDPEGajwDFHGLkZwumNEBH8+hOOxU3C10Mb4pw84IEk8rsq4TNjpCpbpHQH7wj4ZUrF8WjAQ92mAh8efX4PlHVP6fjpd2RxJfxA880L5Oo9OKgYv88kEVIEtQygAeDRxnV7DD3gYgrWvL3CPDbU38Un780O6nsk1DW5YTVFhFMa2ZT8vOfcySXWlZ6wYQ9EOQZIGrBPwoZb91l48WDq1Mofuj3r7k1leoxiwZXOFL0N1oNmy/G1363CRhU4k1V1Ak3MYe7PzBFBcqQ0ryYhw2g+/2SXRbC29or/MHrwicd7LrK2kOF2wvIN9k3IcHyFsW9C7BWcfkKY0R3ASOyIlz4zBk02TvrcCYtO+g1U6JfyMFYGMWYGzPPyyiLKTOq/u7YcExitjJQ5AbrvXK2MY+qB8ZvUj5V+mma8XW5u++brxtefASZ2yotQ0o8F6ePItDjMdq75v51uL+SSMcBRyirnzk4CNhYjWODe3m3IcAfB7ygvVtJhPs+LdmPjOITxyfaaWVJxQ+9rBrD9oo02t7d9sbV6tGaalZlBHwD8C9G/F9zdr4sNrN9VecRtqe1CKBgL/lqYUYW8PpRC+zau2Lx7SpsQEUFw4MJ5siwEcBV0/2u6LAVBDSzRB3LbBxtt/Q00Gf46eadaAQxX17ouEjlxj4LhcdpL9Yq7IFvwM6RQ8QACa5FyLVO7TKEs9H1dkReS7AQKwJonm0LxXcio6GBoFSbMllv6OwFmqUHE+UCcdcXjoV47NHjrSaJJjLawLWPeoE/JHDyTdlkZDbkhVaEBr1f/LSGhrSTGJszdHgnvH/p4/8/lP3fukfAxbH3Xq3eDSTPXBV9bBDOhpaLXcEL6AWHQyWIC2XaTKfA+UuN2wbgx4zQPKDA9k+IGeJq2m4elXSDFEvyktpqhhcn3yLfoj6q7XD2vqFQ0gK+hi7ZyNQtGF+ngSpMDkVhcTTWZ1vcqQOIF7eWE6IlaXQ3Io+uDk9va7L0d47X6ZXRWqp5NIGaidSVFFdBH1Qoz6lI4sFpA/ZiazChCpjn4/rgpflbzcpSDfpo/ZDXn/8mA0YJhx7d5s+1Gh4oy6zfwtQ2wup9TllmHrAXSdg60u6wVDwXtpLHE9kqIpeDkaN9QASOgrIYCRHBJsTbt7CmLderiZNacAnlHBxQY2t8aekuhRqvDh4aY2Nd0cfTD5VAMhCbkBTq6GPB6dEoFB/p4zn4xJUyN8sWCY/T+sEuOF6zGGw4rD8HlHSxe8FtdMMX2hc4uMPZ586gdVE3q6VSbOycmAeuKd0B0WuzJInhHoeEXULfIZb4X+FDMWGuy5sN2qtiK59tK4BbU1i+H0pSJZyfrQinMuwizo2KUIh1b4wgt0oaLyhPW8N0r7Rmx6evT8M6U6gnwV/F5wR6YRHmgKUbF2ws6o6k8DAszHhNUBLgWuOvPoqHOI6SowZytnrIrYpO95X1OB9sh8PKkhZCXMuJsci4FpOfHDUT5shJdrFxOsg4gvW0WKnZuuVI5dgXE9ba3FryzzzJD7Af4b49rABVSXg19DJ7VbSsBOpXVBWeHVVn+ySmkqDzS3wS15bBbqnOZI/wPD7rkFXJjM2fbgy7vU/TcUOK3/CnUN3jJUAFCG0W0VwZe1CrJZV2BB/qta4mLgPQtz3kFwPATl6e2pVQmpUZd5DeiTbieQjYkj1ngiY5tTW35dFZxixGhWtFGpmq0JLeh7FKF815Yipg2OWkQs+u42oF4k4uNSqr+4OBV8Dowa0Q8YVgXFW1YgoWdoMQliAXGX04ztqtmCo9wYXAfxmBzWEdawk8LaG4p/qhu5pweH5ATzbHNbko7rAVE6wjva+IbtJOxLuwsDjEEi6LIZRoR8/CiAiDXNxnJlK1H8Ztq8+p6SwB2eMX0CoUJDlP59AcXib3FoU9kJ7OvEA5s27VeZ40REkdcg/Lrjwz3MPK/aOizOn/tDX//DSTOnTqHdbRDGzJ6cSuCkw2IJOZJ0u0eKVkA5+68VjypkV+rbiFLWIw059wDEy4+L5Nm+RrNS5AhkcoO8jPzOc5OiIs2gaMReUsAfSnteyd2M3hNOjWzEwLOz2RUci1On9zzElfzP6kKjwLfqNa7q1Um5BK61MfAuQBjR/kwiyvSbMsPgql2H2aomzVWANayaa34qzg6/CUQ+5HauGxTZFs0mgSeKldo10/THj4MlHJ94ZVxyX07h6z+EIghYJq0CiEDcoqkQm3CpaRvSmsu+tStMslvyKrqaZFMbpkTpYY+KjK08BsCGUy615SuY5qQc7ZSR7LQdxPUlW4XweLwIK6zKabPlpgQWjHp/55Nh1BnRHx2fDsTxryQKvtXONbAq7rl/9+UmZ9rPjLqEOxEEnxEE0LHhJa7ugKdaTkH8okiBDCPN6iCCGbKCNNVR74E2veByTYJTzsh9dwzaL8z4AfqHPt6Z+Sc6YHbOtusxcalEfQ+0fQo1B/1lYp9ZYRLMOjpqdhJz9HTwl9trv+J3DPUgRMkCj1a7jXoNkNOR2NuNx/ACqwvS3w2hpeKJU+xmPXfbTRmJkDWaGVmjZ7/5phjcv9+0IBpfEyPvC+3602m5maXtbRjqXwGCdsNtpvKJayP4tVtNK1ncBvAUMCxuLLFJ3j2og56ZLjvo3X4bCHJpt9l6r9tMZENo0bg0+U0dNxiveZyKpxRR5QKVb378/3fbdxpXeahRvwE7Yx8cb2QS3Rb/zmA+cWZSP2AwdL5q9pVD7CqVU0IgRivNCoB5ZJz63AwZHKU9NGMt6L1xmXXmY//bw+NZHxqnd7OrhKdP126wTbjWozL2UddD+bH0fkl1Ds+PLftOYzxyphvZ5CyJbcjK9i0oMCrRFjUeA6W2giMXFD4jzq9zNA6reontY0gpLLedyAHSQO3rowlXvgPa/KcuqV/daGtKDkO3kHld3uPIrvF2QYh/edAdoqvIm+FKT0PyFvBWhulmPzJpBqgQ/Qfo+aCScC8PbxjjSs6hPlbGjE4hgGw8Ga/Ew59RTXgcYDbl4jEmbY/b+Z5FZzVEtKTw7GNHl0qrL4cu8BmuaN66jnps3No7gZTwKIvJGHE5O0pevvyH6o8uRtpDV5LPhGSJClOn9O/JS2cOXK4TMokSPqNpTLQLYz6dXauqriRPNiallC362kM7IEaGMpXZarCm6oiqafvm+tyKRgDmUGdb+vVcaecgE6GyrMLeE9tczsTM+0XYCm3s6/0n5JhVGXUwc4OQ6eeVuoIU5FZEUeekPdHBuG84KswVForoE0ROvaJcnKNZpnXNyPpCFvmPdJDr35r8o3GkMiin2DfPqJUGTGB9grlh2LPT+Vsfx3zeBeJ9qkmUTKXiePYYBEAniTNK61dT5cWlYY21kBmQTfSlEmFBl5MbWzNaVn3Le4b+Db14x9BGHDecv8I0w9+iY0apjZSopXlnqfJzehXKUCEd3T2dUIiv362OBDDttPQxBH24cateXawsggM1e+CdjwKLluIMCWKdSPwr9NGonikdFpfBv9YNWskpgmq15TKdXoPeG6KLjEeVAFHtOWGnPEJpnm0LE0vzOHskG+Wi91b1i32XtuPAP6GNXZimjkgZUrxuL0etf8DNZ/z8s/DL7NCWKUBq2TsE10u/J6AjrE0dWJXedLevuSVSkkDyLuBLra7srKPIhBnm39c3PRmZJnzC0U3Pi0nZw+syfCr3Q8l2RgjulPn1WSvGV7aP9ES25RVu/VIjAKsn2We4BVjLukw60nKVIjOZ+0KSzBuiukps3uRGBCm2WBCyKI4T8Cm6GbGU+BLQXC+EA+aTkmvKT36JuYn0JyscOzbFBBbERiZ176ZAYof5aQiHQTv53Xit2RsKzNlv48yJXZLH9krKw9A0SV4DGLhWggGbQ8FxgIV0Qajphf8b/QNiox5vv7e1jEXGtcBoKz68V3P5TPPm6YYu36h3U5ZTIARwzPHiZQhylgUHhY5m4cI6hiSMJxaIHuF1mI+4b3mdFTX10284ZbmbDkaj648SC7Ysead+w4B4i7LFo7pGOxm7QvhmXbafx3sBNgEHEk3ws2BrHAOViNvuxFz3SJ2Ge5NxEqr/deXGv4O3DeFz0Q6atrbnmIugeeYAADI1CUIKSZyNyUcTIpn4PL/U5uXEb0CyQZh56WjrAezX/fPIrnH+XOJkb9r5GZ5DIXjDc/81fKH2BhWgJgWUtqDrU0ojlUtDoVGMXQttGoqnrfcV6/muSYV/JIDGqae1bmriy4xBJCEWd2+yhfuwWpO+rQmlLS6FCg6q+iLUXMH/OM7NARJ+IXf2t0XIWXgAqkCmIcWeq9nSLhWhRX1qSfgREF20ewWGKH/E7hYA8HIdjbqaJ4DdvGn2ntFoc5ekdfseWe01Mhuf7mItUmd81hbsOh+Smg8pxrhnm6u6NPvu6KH9eWck9nkhKoIWXS4xfxx3y7jstAk9y3IB+KCb0bTHOLWljx5mxFvwdaNF5SKeLdPEQkeCdro2MmcILnH+EHIgKELiraDxI3rFJb4NsHjks6uniWJDdDKdTUlnWeCL3P0S+L9ucIbHWoAiDB9f2EfkdUPJISWH/H0j7KtlFAnz+5LEApJvA51WlNq8W/1eVoU52/ZcERdwlz5wdi6ueCFkcRYNulxBFiqDZ+uGK/tyPHm3G9DNxaAnljbWw0xvYakNFXGVnQKvlEdTBv1eZssJkICA3108+BnNt/ss/v3s7lrKtWLvG85MJ0hmKv9pWg/MP4JL6B1x2MXDWfc0ki4cQrTqhxyxgAWusUEGhYKceSYVBWrpW5hAc5yO9pG8bC2CK32HY7gQr+O8hA5NMAX35TP0EJV0aMaa0WuIUmSeTUo9DTHvd1PvTikHfIfLJmHnWtjURx1P5a0kCmu27QRWyuphNkuBYwPXgdqL+3sfInfeEwNHKKTfmP/BbNbA0GyMasa0etTWeyD2eYwMggGHXwPoQ5vfnZ+Aq5Yrz+YG9bn54RLEmjOquPhkvUgdm6+MxlRiDd2iBv3vrTj7JvFye09xYoBVl00pzAraGknifHkzpGFBjQ7bfmBJYZrjGrUH2OMe0ShpCCXSA2OWjAzBBgZRIMD35ntEfGcMBxX8HsiS4sQTSnREWy9eTCpt0QjxJTE3w1j+HQG6VneJUKIBxFqQTIs1+5XQfEhmAqAJJW/qs+BssoK9yq09vf1BlxEAjqXVx/cf+0xu4Gpne/l5mOR96AVOdCbYP7CmfjiHwZ/t6qTHPa2jDkQULDStvGmHinUDo6a3pM5TPFptK/ODie8jyg3vEYlQYKakty4vU5Znpdosm/ijrbWOOHUw8pU7QyqGIUtyPJwI9TC5JEnWFsFkpZ3ftY+2MVJFoW0FeAmN1H4cIdaLaNbFVQZ9FqF7T1vtkQe1OGjIP0ZbXRg9cGReJ1MkZZz8nkyCtYFSWPuIRtN0vtQRsAtgUQRmsPuKaL8JiJ//Syq7b7X9m1pW2mz7pMe9/sgWSl7ggPGc82OrHYbegAHireJxSKQiS0e8+v4LzcHnKPzT5HieU9NbZ83WMDQgpx22WOQB22MecFifFSuSQ8ApaRhN2nvDyEFQSUQQTjYrmjRRYuugiygWx8uuTrlmqyoeKWCBDoL7UhzsW4K8H2TislX+L1qsoZvGw9j24LFjgBKW5w5pM08PmbbXuPdjTXb2AlchrLwxq4aD03NHTud+LGZf326APICMOhU9PJ21djS1kzADkrR8HrHcdxikEV86U88oQK+hNitSRcsfYIr19VSUE2wDmordrt76GTm8HrCq6l2JbwMNK/iEMRBb+IjlrZCgIDSEN+xdGFRAPzMtxWYkKiRGFuQ31ZkxN6Z3gbP9cXWr9+9I91Ie52fWXeSjJMIgliTLZuKe6oz2b7ACSSevwybo92UvPIW1EOkGCzC+MvNbxH2mV8qr+Yotjg0sfjzFyyPEpb7STRy6jRstMrbq8J3Yta9bEA60AxLq0w60r6D//URV5mpFmXXF3KmK1Z4kbjmy4566tzLR492D1uWKVscs9jQafsXWDofb0gSfdPdr+/iTf92J5CL2zV4xSY1roqMANGjQBLulealSrHIXKSOSiy9hGmVZWxTwyfNeDCNQh+PUb4AuinEvqoYKHFzLf6OBhXp9ZnGJW5NU8Kq5nIsJjx5/VTScIRuGnxynIbp9LUWwDqTOALtWnKlCOhkj78EaiRL4kbhqd4CAOKFpOzNYhOsD23QHmmfg9aNo72cW4LHxy4wSZG2CLOR81g+Tpkk3+sLZp4vCKcmVguII05AdSyNlzDNO5GH4pj8dGcJl2IAX5wLcWL62/EiE/nYBKFwBIfDcgiMVT/uWfrQfFUPN8Ut2sMrvuiHkdYquQah20S6CK8WKa6Kz+wTS9jKyIVYj9/zSrVJCINxB8uqHv87RG5EraxiUqABMemPBiUKlNOUf21yXbFZnpc//KyzdDVmkFrcZ3BkDjcvXwM48LaxLwgB8QAJL6BCrmz7rrG7C5iWSbHSIYqs+havji6AgFCwr0Rbtvud8Iec482H9GO5xLAMD3OXRP+b0raLO9+LUki++R9U/Iwig9488rCBMO13Wlz9fGV4w65/bpwj9O1uzBLQSjsgmJTFFbzeXCGnVZoG+SGDwNvgFwngmg3oWFDIQvPanZursOQ9rhpgLfB4j3MnlFZCdPHldvGN+bfYEpBnT4B8zfxV/BOOzpoURfqSbF8X71rhxTVrAHtb34QXbPOUMytnKj+BvFnjFrJqZl2+m67qAdPF7mPfbye+cPUkTuP520sLGv/kuVclYGECP2wMWqWK4aFy2R4z5KHjfCVqDAVTmse5K24SLcVZrz3G+igYfXyRa4g55qcq0XoDW1fzrrgpsoIAAln4/N1t6Fax9eG8Guug4EfUK28h+TZhN2FR4yUbhtWX6/B5t8u8g3bEcOFhF2Dx5bAH5go2cVxBun7o9lHIXKekQzoRBs9JVpUivJes3T4YgpKYJM7QnNBhuHh7eCIQEVsI2jfQ3ToGfYsPYTI9EiaI/2dMRzLQ8hdCsYoNxp9AywXIMXNbQfxmqssvREP8n7Qc/mgTmdHnzJ2AClpzf0Ajr3n67/RRPgPu/XngmY8Xz6g54fWRsjacYsacgIYBgNy3YUkwl7lxSEZLopl8ZXiH0mmU6TCdMNhlPuLYLSCR/QvZkQROK46gkwXFhGYG8d4oMgPqv6Q7oJThjvBMb/Jm87YrRqp/NIOWIh9PE29+s1TIbq8U6ydMF/CsTbdk2WzCJFzX8jLtxOrAcZLZyzQA8P/s4gtoxunqd17bZ66B7DEEPE6IbgCBdcDwChyP9GZhSNzgcHAkjMjCOZBz8YbLmj0gLyfkFhBsAgJK0ZfW3ugmej3Ntz6YG9KcvScLVcxq8a/RxGnL/dL5hJmsvf0QaA2i5p1OeG/LLxYh5CWM04fJWdPXkGxBBaxBK4Z58MRYqaW2uIUCoq4p4i/WiUYEFSzBFsKXBKmSKfE0Ax9DQDDnNHcrPx2VWBm0UG/DtiM6c3j9Z56bPoKcg6O4ElVgtiPJgCUdpDO71I6ysXttI6bE21Jo2WUdXM7oWUShez1jLgLzwOCrA1Sop3oB9a+ombC0s/IiuacbD/WMClxnEkmWY3kttpmkbKLU42Md9epaJcUHG989Y/Uo7FWkumjQ/9mOZ9voFNLwSmp4RaADoS9TosbCpvNZcqAUGcJAGbpHciFakwL6r5Gb9fX4WFHQ/rG8hQPyw27az0lqkf2d3vndmNhhuf50sL7bMBs1Tf5DgcPmL0WCdtqsAa6a+mGPGdId7owD6HLdNcWsotGwghUJGrBFCViwq79uVLgIikynfOYK/6TAM9II6LrIJ716wlCdwbdJqcNeqVFOHJD8beH9kzVZOqnd2NlhnlNnMinqIrfx2ltwqpOtUYLS3StWDasz4nncIe/B2NZl/EHMR4AOMUzl4jFEu/90a6/irteLmpoBBD0tD+jNlDTsuDAi8Rk+TBsPkfOYjP4YCsaqBNdG/a/sjsBTnrdU82tc4hnChIBM0eb/lLdz/MVZUId2RjvNSlsox5psXX9NZH+P7fI2pjeQk2JAKkiTFw+bE41qIqm+9JfIel+5m+LIWRU6s+BENWcq20uB6ShHiWy09YGljTHanD7g78B+ckWL+L7jS8P51UdkNx9r8mMWPQ3SpOXUBzrMOBI7bxFsJMADbk1XFwUe0Cu+hUKnGTZ0xMxv/O7ry9bpJkVxRLCFlRuUNUptLrupvmf/wXC1AANeNR2EMjOho9igf7UHrKbIcxkpewbU/r9oKTvxmH4f/lJ4Wbtjp7Hq97VzgolnTYXaoLZoa9epS+0u2xVeyH7/v3fuGeSs6tb1PVGz17uUQpg+WtygYU1u1ctZ9LAQAUhH50VDCkLcYJwYP0L9mkAi3T0d0FFWaIboKJu66MDm+4/mV4j97QYbF7oK57/aJq8oyUBtyHAhcH0ZxOCyENEgKxQ5Kf+c+Z0Xuqxe4PRtYH8gQ1inlc4s2k8oCvAWTEeGJGZjlNHvr8u34W7i2AeBGE+L8JjIK3nghkDDp+P2xgjPy1oiwWn4wJhx5N5is8kIGEmH+Lb/TrIxRR8SUiF9vTakIxJUDHQSixyzCNvQPKlYFUygfbChb/TKrmcJjUmXR+Ux13JD35JIpX06Srx5V+gYhfc0JgBkPfvN/v157EB/7xGUZjh74P4JGbI48Q6BnNf55Sb4eqEMPnmGKcybsC9jEEktVZKjgMr3JuMME5SvN6e2+IHhGfPi0gNTUvHzk8Nuvpy2VQkVNXMMnrsYw9KG6BSV8zbK2TH9BlWwTWgSy0olAkFBUpWWB3AeJYSR1zqsZCEkRcNRKrCR8hSACfGUJlfo7osKJrFuZITG2L6vQ7Bjvy4TxrOkNvo2Tj62am+cv/ATuXelzAKgWVc/qrNr/6K+md6Wpu9szDTZoO812E1JfcmcaT2I8XW7/nNJ2rEFts5YCDc6tSt35uEEoFT13TB9UBn/7Eehmka1rTidqWJJcZP8UwBtxh9Gj1SN2bh5ciD2b6wHa0z73TTygYInW7br1AX3qCj6CMVO+GCC+blJDlnAEYozz1+Ud+hFX59BppN3B7SZVERMCau1gceT3CEWmV0GGCSHYmGMJw35MSugGCS94stxwlwH2XljwdM3DJQLlyqCOuj0XgoT7z8GJUx9Z65XhgzyGHIFNPIT1AGfNg6xVGfVU4Fhd6EKysLPEBN6aTeLpLx3+y7MujsA8tpWdij8G234NZpTz3EF+YdAVN8kP+CQx95Tx4zjcdcCf63ypHGH//sHNlmIepyxonROngP0NL8pCaSrdyJwyQx6Wt8ZUaW1b5Drhflj9Ja49ouDzcvdkkq9WiXyHCxeM2WUGy9HgSt5MNttWPwSTsfAG2kUyKjHkk4Ux0biHO8L6JfqTTY1ApvbUylsfWMLvSmiYOWQJiKiiclNr5E9M1vvLlFg3DYryntRzypG7FkFOeP+I4L4WhFePTymk4AA/QcFQWeSqmanridVP4z9KQMzYJiX25ZgTjvhpnHANA+jDYdm4VBClo7m0w7kygtfLQb77xiCmlZf3EQs+6XW+xNfgNwfeG/4tNmYfJbjbh0SUfHNy/74WFmq80/9EXZ5GTtpRCDv4TeMYIGT4/ziPkBcq48xLKjVh5+0v41wGxn60Rjl7qp0lJTkXmVIXDjlS9KtIkguYs66TxvTa6aWEjnghbGAJKjXpPyrapBw8bpdeE2nyf8rjFzxQWWguD3o15Mm2dxeV4fpgHsGuljHzbuUi2J+Pt4IMbCrbdtrbxxQwuHmg/WN66GLh1/2HDTh9OIedndob42C8NNR9zxPP6yMzldnguEOP+36QM6/RVP4GjlUZh0ZXHwwGOs6sp54DsMszwPgGNmSmntm6us7fyZhiqsToDxAth8QdIaia05sLzJtWM+OnsA2FMoySYW4V55jsTUf4bPdo/USMvohqvPvXHss/ewjlmGRLpzjKlOVWtoByfRgMsZoq2UhbpA5Se+tGl/dh/KCSx0d5Ib39IuapwSNeNB/W3x9vmHlsp81cGjkpEP1BHR5/cJjaxojueBN3COQIKoKpPATR09+wV64VwCedAmKEjYi0tYlFBniWFQxcyLe/wL0NxzZY3VUfCtYcVh1MCNCQE1sjRzPDIGSikSrD42WLR99yqOsrlwA9AMWGHqgw4VQhmciImjMk7fJ/EQF36IU6WPvp7q/PPzXF6naky4nFQeKoyFOLkIw/1PVyED0FlDIZoIPYU/E72hsXabLAXZadMDqphsDRxiekhE0soX/E7H0qwb0CzbQmec2LVGViPgvGIDlKnMQ9dCiZ3w/NbKSQ4c2l8CQZbUbqKi6ss8iNu0Bq3o3KszxMoRtx9Qrxr3konQVX1I1qA1j5nnkzQKsKUaJK+8pB4MLoiWXSf4uvvUSkhmwrC/8wD0awdzSS9v9zKUfQM1y6w+7gBtRxU2PtvpCqXL7eD18pJQy9vfcfl8TK545Oa2D+MT54iBxvmiXYKhJMnANkU1DlnH20hidtB20A1fU5N1LDDcjsG9XKNIwQdkFSEfoYa1i9/dj0Fri0euuEgYgQAxtutS0FS2nv53x6/WCJ6zKEPve0SNF5YkO9X6aAROkemRQ9E2gPsnZnwYNn7Vlnfvi908AvmKo9Q/Afnf2fV1SpkQbg/TGfGY0DMPwlsZyk2g2ABneyzrIPwJKYZZyX1DDTv1WmwhpriUzY94CZkvy3zTDFkqpfo9bxsGEGAQS4KHI6DKf6B3Uylwn+qHhrMqfIGBITP0xXHx/to4HVpo43bF/coCs8/5quTsI0gNccvrx4D/fOPpApmEDjmvKqRHl8ezLrAVsGE1Mer0jYHBm/u9EzGLf4jrk1IhUROS4I+QPOm+zsV/LDAv8JA6e5icCbS0aRcN0ZMeQ0gIMoZxRN1XNywkp9cv8WwLMpczscQTbNWrvYBIP/XiMQTVsV09knWwnzqqLi9g5++3FaC49RkV5b9hiM9g1x9jOTjY6w2PNEuNjjKEnjxbHJSCS4FGCkScePxofrnN8Y4arJ+evirS2gYe7wJTZ5Osshq4KMo3tEsGSTLLJEZ6x/aZMN3xcId2AgvqrcN6YuQRHpNoNfGPA4Y5KChNMA29HquyWp7vYudtDyOtf0JnPATMoaXw6PGg4R0P71vtsEdvKOyUWF8g5b960p+wXnhaFdnEKG2Yrbf6+qEh1U++bSzEN0h+NyPKplQCbUa1XQ62Oiu47WKygF/qFEf198sKIdN2vhiyRsTGMadzQlsFfGOlzEGCxDglGbBH+x401GGb8LlMFz6Q9f3nmoRKrD8hBRrUGP4nBVepbPgd/VdB6Feuftsi29GPpiHUiQnj+ASsHm6XCuO0XtpRQIDwd+rAwDSn2khi4GXmVEFkvhueEqxtHyMrBY++XGnWRt5oNXz9bRHMvsxVVE7mVIRYWMQz3v3jkPY9LjiYiDrr1NO8GSGUklrv7wUkkjbeXGl4Sg+at3KXIo0m8JIvo7A3gEcvJNWGE52PXp8+HiRwXAyFVMYTpVUKg2OYTwm3Dxnjx2J3EkVdiTWHBpy0SNWDLwMV0b/EwU1gusAOLBw9BqbrmOdUxaIDiyga06oiNr5Kmm8dhlCJDTnOCazc9J51+Q3UD2ucjRdeJCNvXifYHdydqK0DK4ykMVH4ZMpZnNRUAhZWY3+MAucBiuMj29xhcbkkN4SvJ+UHqOpJWmhY8KgfiKHm9lamMnZLcOOO2p2qUhrW/eClZrIZHap/JmqytkZzd3w6Qk+MWjJM10JE8EFCzqTZrCjJCxDP7aMpGsWM6Pe+4phdNPrhjU4Rm9ChobJ/55B8Ii9sHbuj/0ORuUz0LJrYinid6NzYGrPPMpW9t1I+3VFlbX+/5tBx9a58NOsFIxmEGT8ftkeHH1yIvidi0gWULtL+YDw8HDBFp/o1nVewaiuY/cBRbPq7nWYpKjDRip30H5RX4NNmE1kL4eQR3n6exFwstZ/qZAccy/DNBxlsQCGhZomyhGCWV2JfhginunINFqDF6OUYW/fegu2MIy8NrkNlowaCBZBDpnd/7MDAYo3+ddbf5NYUWudU5EUPL7SG/lCHh/K/BP4fHdfiPlpKl85CddTEx+S04z3+QRM7vgI+6DrgDB/5GHS/yes83C4SHUTtvMjiw+y+ID36v4YPoKGoiy7sSRWx/UzmEVMR2ciTHq2EP6dbJAmzTmJtqtPCpJvKY6sgFbzB6HCBnn8BBWXE4ZhL3/kZ71Y8ayvERkqHBswmXCu5Yp59qzgFpXUpFdFFhmltKwz84ReCwBgK2hxMtmkFyRpirX6Df4wy/PHrJvzF3XqiV3pfPWjmVTmEymmc4MSWfju0X4LfK/7RXKmUP7GFoOCZvxpFB2nbEBGup6KgIGx4k139a+P30ww6sILkrF+3RehRKvJLNg8En0XWQp8MzPKMsfMFYqa7sC2mIOnWd5tm1/IHl2JDuiK7plQ+EQ+UG+gkk69KZ2hQtKhIHXt21DE9BFxD+R6QZFNXX6P7ysgHOT7FM8jdDEag7pNOYAgsBEvVYiRvsvnvqRD/QKpWEb+XBlWdwkqXnZ6WGWlqpqAOpMJ3Lu+ZqFnc/HFnmDn4aYumDKeKYkpi0XKFs+v74w4SSjaLnhy/2LaeiMdFBHV01YkPtfDT9YULAAEIpNNj8bHBw1dxiX12VPDZpVmo1ZXWrx+lwpOKi+0W2kgiezmtjccSgID8it4GVraoWB5srca9RPLrwgrFvpbpDF/KWjz9UgQE3vTrZJuLdySves1JXqbOwjdRZTGVwlD6OWJt0LhW4ikVgPgiQi1iGJuHVEGzQOgx4UQ8yguqRWXX3LqX6XULWskv+YWd/phhjXLkCWu/S+NJJe8YcKKHHHhNiTfaqG5MKpJ/MugcPRbgF+TtJ13BpLJDoyanrwFDEp/s8O9+rrJkqEvl7eDtrhZPi3dr/hLSVggzzctpWh2gBf0UxzZ33XZtDVSpzO9cguCwiYfo8srh7AbjvX32BwXZkXdIF1zmKMyBQILi0h5VBg6gQHSSjs5ICCC3toRfSogrLz+tpEeKOewuqohtZTUWRLubFECc68ZsphP51GGCcT+qQtwh4izSjDMRDGzR9bONEZDsR0qIV3P+i85v+GZ61ivY6QieWRg1ulojYnm+GKOel+S5i5YOtieoaZ9sEBOgy49iyLuKvvuSMzRhKdI0SYHDTvjInh0jT+INwXknTD+Bsh+B86WgyEEwowttxbLcxpt1MgZHff88zp11+XwJRXIFmSJ8W2es6NOPepSCtJkdUkRf1TkvQM54MYJ7PYHwwNjxb6L/X4hJdTJqUwSCjx+5c0HxEBAOrYgz8T2oXYDtEzHt0FxupCnzgDA8i+/TXu7kJF2+4IHCEv2VjIicpMoJkGSlXEkRmnrogrY6f5uJCC4UBt1NsGObMnkMF7OKeGRl331gj1T002MtyerxOBUe3BXMz/8Yx2pJZZ702356QPqgPyolxSA1PYBaB7Do0JbmGinMvfkyF43ESZ/wC+3DcW6OdTeRboaI3Ge/t+f7TXDIOW7Nx4cYLtA1dEBtXGIoKdHXyqbOM/25W7EuAX3BofZOMZnUnVyrvvXBgiapPClIDDm3hK5DS6gK2vZkzcNpeB/eTZxzn/fG83HBMiKajz7PTJ3uE8yO5StY4crZXblUJ+hC9YONIZBpB4jq/Gboldf2PY5V0/tMgtFWJ4YaEgdjtwWSFkEsH98C9gps+e2gvVgjhhqhHXrUatVYKD6y5qDOx0tESO+Jq8ydDCxPlWgAnSH9oKuqbSxbsN5uC9J53nyiH8WACAbcX9RnM+4uLZ4GZNkjOb3pRzLpH+imK6pL0fh3jOq875hfrDFYxFTQitKzR5kp4VpayOBEv0Ivo5u+RB6VsyDQXiwP+GE5Yp3mtMqbIu95pQrcIHT7E3HZDj8h2LvabNKtRmy2QD6UPkC/whyjYE2toyhwnt9FHmV43bjDK/1rmBBb4TH9KLYk0c0aeON7ZAv/qcQymWfY2/mwECHHObW9TnNcmk/euUXyLnUYE1M7qrfPQQxplkQGBL8qgEQf44YL1Yy6UD0JCOnVgnV63inFsdK6hBOFWrfEw8EAbJPCB9UY5kWvdRUPiAWYnhX5WTaoJf9F43Pa8nN54I70GjA5nXONEOg175z+pW0B7EyzuCwRLqOnJlUBx6drQzHnj+br+MCbJI1DPuPNKjBPK9UFuLeQ2M+0qUxyPjCM258AgJbw642uYYhIwDfkDoxKYhZiIIuyV0Ec89mtTY2OpxYgyg+e6d8OuBnitD8WhIbbVP2RGGcPi5NJT4GSyrjF4691e93XD8p71xfpMaZz7tGz66DKjdc/jhcya1zarC9QxxumdYGK9elwUpI89yaTOezn5blZSboDW24UOIre+WGMxlAnjLF1+zV1tkk5aMgSHAljmsx5n8O0g3D20Sk34ylm6ihXnB3ptTustW+DP4SLPuaMn1zl7kymPMacNbBPE7778mb21M0Gklsx1kVjzRIoIz1XRSewNt5UAnnr3ZIwyITzEgqq5MgqN08XG2RUge3Olz4UWIyR3CgTVyiOxjyFNWh0OZhHemHl15bNIqETqbgZY+5dmggdhfbB1ERkRE+HDTkF0C8b+lcfLWkLV88ztOpRCHRgKGQguZqkL7ZIrs6KTpNg1Xi62FM+zoJHCFgGlA8B6L+Ofph0LFz4nW6W7kB0bNBNnZnnxN8ftix8ctki7K9GYXanGEEQbOYnr1fH8Fx030zjXjgDqTxe/LnbKCLq+EuxXyho9O+z38yJywXdVtdtJVWQvqy4JVYWlU7lOaV80rfDm4nHeu0ASKZ4j3JappiGM3KZtJK0dygSojuQ875P9/ZKsF/Q/q6qRYVzVSs/kWrF1ijPLxb20cCpaCl4HLo1RmaUTYFnE/bmwC9QVFaVRwoOsqlKTjDlGO7nrDiVW3z+i4u3SwA2aESvhgXN60xgM5ASotT+UhdoxEbvleUykyRuU6RdVYWTW9uAv+ekoUOUqWZeGad+QrvYAE4PkBtysck4mEQB3qnmX/lJHBp70q/zuWg9dCI3kB5FvK6kXOes7Jdreu6B6abJW6eP7DM9WcfZZ3HjpNfvIqZBIkwYF2lprj8xlRUYMJalvJcoSJru8xWr9VDsJ9yqH22/zw+BVivIGKBkD/reqCLbGz/MU7XyXcYFXtXFcINaX622UqFFjqKLuyaxgZqCCEgr5ZPkdPtGRnNBLj+EXl4IYLvHqYgq/R2WdcdTd89nF865flCrJ1MQ4NFOAZvt3YdRFSIr6qTa5R6hc/tfASRVWkJPCejJqL+6K4aVIGDKIIjBdBMm8PMazJtRxEXVFn7SDvsEhFb/fLf/7MtlF1vlq+jzwQryVkiE0w1KDxL0JR5PtneOac/fNmD2RXGXVMCeW0J/1QC3RCvxlIDHyv3YAfKzTDrTKDx1SoL7ggjNZF0GUSP0YUPPcLx4jbYjX49D7Qg1K8KfAckMIKoOTr6V8QJXj6Vw+0N5dZd7Q75Vldm/BL8tW80f8J4B5zSUlWDjERgLNdy2x6g0XYnjPGicqzxzLeockM2pSi5ZJuQ7TgO/erquCwPoSZC0bKUgAA47djw1BfbCrjAX1Jm6cp2M6id5UJD+awKKBSn6wJOK4HHmFTqUP9zSgTJ/S5hbzVMwM+sDT60TmDobC+8MknqqKmCyLRuRenfFTucmYBNmS48LR1YMmV177D4XGSnrPr6IbsfkE+xgItu6mJtlsWu8ChAkausbUxMcHbgQdzCk9+IfNNDhtHyf83X8ryuYXBG/59Km9groYpchfuPOfJn6OPca/OllfAVVFjBN0Sq5cjGIvUh5sHk4JLc53Qk/cJucSNhEktTOwB8w+yr+54ieOMoghV87efdBYtFmbihviATXd5W3zaGdwR3wPm6VLxh0WhE2zubkWvbzHvObNRyZ5z8J7viAY212qqTrHtzuqKAafIQsjyDdtGCFXPARoOAVvtms3dXWk1CxLORSG+BJ9yQy0ZvP+EHplQs7SqyQRFArsVDKy9IN9r3IkRJLKFLXJgScZaf/4jg+FeE7bIUcSCqlw2Ya8+AkP6w+3Blio+caJBhNTEbKViXFeC9qxRRgF9rFpW+3g8arctAVvrnlH86l9s2j0bz3ZUE27L9h8dGCfRs6b8hrlXlp6aFASzqUsRr2lKzcnFGG7qYR+B9YHxdR/lrek+s8dXe0j+QKM5VWdQdx1pqy2dIATdgWPuqmx09imqehVihmg2ZVAwzqpt5M2cNII5XmvN5ZGEqfuF9cvEjWf53M2xeSgJgcOybo1uel8CE1YtV/+Pv6aGCvF9oj0xKh91J1JyGRHF4zwzBv0d2QROnpiyo3RuZDKPgOK5C3ameeRrClf1U3HlWfw9zXXXBBt2KoNZDp5nppEYtM4PQvaivoTMbCIh9cLMoziSo0jJc5rn07G0QFPUemkTTIHeqc9tnFPf7FOqDPU+ndwchonc+ihPZ+LaUwus50C+Cnzkjo9nRrdCYvaRX5+Ky/nApkncc0vAPoHExycerKFrDD5yHp+8LQaiqk+lK4J48odvbzYAc+qVLmx7SiKT4iJz95bbTfpu7Y5Q1U/LsNqx77452PmAyPOTaAzjKZyrR+q2zgWKXVSXjjWw41s9bBeCqjutkPQH0jB0MM3ux4SW3nyN/LdGgoAOAgSsXSr8kmxgIAJhSvY/AMe6qiUr65zFl/hPZfF01QpHHIjEaqXqq7JbWQpuWdqYXxX0lsjVsN87YafN3Pue2XgUT9u5YETs998ICdQXCeyu2aNsAp2+/EqjXwTDNHphBCd2NFVd9BiG+LeCJxD1efiMMiKtmH+bfoKQlBNkpck7DMxeox5LycRDwdp9dhWzkTHbYU5EXSN5xhtcQttxRg8AEUhxNGTfIaKBD0pJkjvAGQgDF2Wg6y0r3P/X3wgFYL6zXQPK6kwnb++t70ZZAD5uaujLK9xnR1fAW87R0884p59rqJxq0xdvhD0RPiO/zzgnec5S5cladCLRJ8bxEPtjVhYd9WQkbQ8tyeKKlLbKHFmmRNIEI1cWItuGydfbNZVsK3U+C4zC1EmDqS1xSXISRsM5pRB3Nj8N4fvRcCPfJABeQvge09ufu4NOeMzmSO9HjNX7hBbxtp9J11zKXnI49K5NQW/315Y2AXEGcyTTbVaYPFAfiRJ0qOqwfrQ6xPVuLEzO12TyiWCstVnmy2rNJIcA7DXZJNOR2h7sY9d0mhS5aUq1eN4gE5ObUV7oIJ3Yi9Bz3Hzk4SPmQzprr4jRfdqkILLXJoIo9VCvYD164H5cDBpNWDSEm06pOGAfwtwxkeyRn4nOqW34mZ0nLX3DJZJyAIp6OjbKBOLvJYpQZmcTDtcJhUxxPZOwgWtTmpgcg5XT7NCArzCp/VW/Zb3GunfbQgxMIc0FknshFU2TwS+hhtFfygAqV8oz38KbF2yGYp15MaLolhjr0B9/VCPdClnk9w8/Arw61RUhISygwp9nXCylswtM1sKlZqS/EdZaQqaFLqYETOwDEgZFVk+s6f3DuHT6mhgNA/DBbClcMVizFSbm0Fy5cQ9khmsOg//grUh/SzxCD09+JCo6UjJ15SsokGfUMi6gCQod6TEBqEbc/ywbsuDVYlNQDNDRH4XQD3l7Xy9eEr+wIZ/iaEYpvKRD73v3SexmJRmYi9rQ3jfadJAWFpW8TkIz6AEw+Fe0a2WNyifaHiG0k2BnxeeEDPtSGa8Kx2Lz8j7bos9dhMsaN88MZd/j6JhGAHQxOHeTQCM4Rmpi5l/Kmzfnzz0Z0bpTqRILr8uxhdCSwO8sPpfwC5VlMhtyyQMIJnp5lz1UYrBN8pMsM1MlsbDglhnFX2YlAci5Y2utgehkiQbagpqIM6BB4YvWaTdayVYWP6SobwizSpekzGGJ5lqY1XRFPHQS19rp6fFLyVNBdDkGj3rFABi2Dj35k55g1SWJ2FGUF76pH36C4CmbhhN7MOaq+AtQarbIO3VwM55epvcRP8YPt6p6tnMVwYx2s+wOcxDdLSnyDlwuxIGGcjlHdmrLqm0aTBnCxYNr29VFIQQd6+tcWz52HsnPSPo7DVqdqmduhvTr08q4dulnJkz/8OFrNQ+GpG58qskGN7d5G01SEB8kbkbHF1tGiHCO803rw9HRS4WBx3bxy5WwBza4mjFI7ed5oN6ilvkLGjIt01ak1gdaEoN+cA6k/DJuNVT1JTc9Sh2H8dgTlTrOZK8uKXIdQliBKf1XlExIYfgfoWeoLh8D+nZIpb+jGdP7B5OCNdWTzFkTUu4cp5sMqAzNSVVQAVVI/Ld+lH74Esw5oebx6l3/5jjbJPnv6bGv9ZQo/GUKv2DvPJeva1w/abONRu0Y//5+g/NfqqWyb10RUFnSrpZrF5ZOmr8FVhrFjTLii0OVz7hu274B/fCIoYPDqeC45Wus9O5E3c9HXTOmFGae8xVPhHdxvfbwp+mtGNwE+L5g7/AtMSZm6v5MYC7sKIp70NU44kli66gPhNTdirHj6zfUnn75b/tdCijtdrVrT2z+ckBu1Ur1x6clv5StRjI2SMofheQXg4yD2rJgwuJeVUYIYM4CisMahY7zOiRX1zVICt3yLvye9AeAz3dRCSspeqoa7V3qABGz9R/eXTsTl19lTwSD9mMA3VT/ap1bKc7+6m3engcNSa+Q9tpgWN3VxHyYbp8eedcxk/JE7udDgwXMeoah7zAZNYQXkbgYTKOyzF4BM+Tajpw7jFMCx+mOSoRbmBI30EXXHRAxIwgBl0w5DhniDCqBJ/uWBufL2OJIP7xUN1ZXrA+DAO62tVuU=" title="Mekko Graphics Chart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5017997" y="2018351"/>
            <a:ext cx="4364990" cy="553339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905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en-US" sz="18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30219" y="6527104"/>
            <a:ext cx="822960" cy="27432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en-US" sz="2000" dirty="0" smtClean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716" y="7015655"/>
            <a:ext cx="8655269" cy="246221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r>
              <a:rPr lang="en-US" sz="1000" dirty="0" smtClean="0"/>
              <a:t>Source: Bridgespan analysis from “Nonprofit Mergers: More than a tool for tough times,” 2009</a:t>
            </a:r>
          </a:p>
        </p:txBody>
      </p:sp>
    </p:spTree>
    <p:extLst>
      <p:ext uri="{BB962C8B-B14F-4D97-AF65-F5344CB8AC3E}">
        <p14:creationId xmlns:p14="http://schemas.microsoft.com/office/powerpoint/2010/main" val="202314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10" grpId="0" animBg="1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PERSIZE" val="Letter"/>
  <p:tag name="PRESENTATIONTYPE" val="BoardWhite"/>
  <p:tag name="OFFICECODE" val="True"/>
  <p:tag name="FOOTER" val="True"/>
  <p:tag name="OFFICES" val="Atlanta;Boston;Chicago;San Francisco;Palo Alto;Dallas;Houston;Los Angeles;Mexico City;Manila;New York;Toronto"/>
  <p:tag name="VERSION" val="5.0"/>
  <p:tag name="CHECKEDTHEME" val="Letter Bain New"/>
  <p:tag name="THINKCELLUNDODONOTDELETE" val="0"/>
  <p:tag name="ARTICULATE_PROJECT_OPEN" val="0"/>
  <p:tag name="BACKGROUNDINTENSITY" val="LIGHT"/>
  <p:tag name="BACKGROUNDCOLOR" val="167772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XML1" val="4HooU0THZk28POP9trq+pbTvvzd/gcV8t56cq85kb3NDTsUhojRA0EsgEHHMH7oYP1SYpn09ysXVivguJdhTvfyVMsBLTGvcX7WPTor/CmUVPK/Q5UPebRlaFg2t3zyuraAr9HuDiVi5nnjQEjIIY0bGeYhWRJfQID98GnGfyE237CymZNmdpPfL+6OnofQNvriY+5/WAwtoyNISnWYtrRNKfo7xddL9Gh2zTgpbZgPYkRPRerKiq81uA+zs06wFz+eLP8is28xwvJIYLg9nr3p8ORnmb35iR8Tkxltp3jGMx+2GIdOxfWAvLZn8Z8cLHszeNV63kCQWu4f7fwbIE2mDHE3cDLGTN0UW8XKyhwmZ4GddH1b7zpmdvwxTEA8hzR+m70jjrOXW7u3HcQ78ukW10zKqnlMCkEQ9Z500wJLhoaeFBpap9VzEzyIwUlJheN6n0g8tYcXmBMypsvriiRHyrJj311v4xCb54mLYpmkNCDi42BtyBkevvs3RmDFTht6tBSsyV3bsHE4nBldmjmv8QNuJSPir6/R6/TRHeSgrdcXqj4JqcXZ1OfaNMcGyBRHeJSqvJotD9JY1RX4ZkxY1GexkEEZhBbSj4E3mrL1beIY6fgnQHqXkVFknxJRDaRw3oW4dAnkuedu+H5fy6Cxbfa6HmAgCefMLq5UUp1SZuIfkmy/nEgP1EHDKDS7gSVEQnCZXmg++O2bjZv3fgA0T7xZGv0VwgHlfPZBrEIiqpPRi4U77K1asMRi/t+kpC0d17IHKYJyHidXCJFTjfU256BMD8UsaJt3s77YqkoUT3mUfLUDt33uTpu4ADtTN5AU0YTiiHTNAKfON+uy5acl3g0PuLD7/op/XXUA/JF/uXvQt4E6yJcc6enUbAN43zKlVSQtAX6lfnHOFgjCpfpiZJKQt9bLOG1uidi7W1c/aNO5as0KG9rpf5OsZ5oqVmz2BAmFodzd3H2SuN+tHs7xePVrh52RK0YwFst463eX/FjHw+WoX1l2zdKNb/uEH/kzLx45CL6B0V6GDUPZr1WB0O2ySu7WGFMtsWU0BN2XdMdMrH9kA5TlWKK/v2DxyN4nD46sN9+4vcd9StBjYNVMV5pFMt+2Xkmg9SmnaX+s3QCZ+3DIYgSlM/u+o6+bVOfa4Kee46rWOWCtfjwG6g//1UAPBfzqeXGpAJVJ3ViA64vq6DrLpnzUCgxMOojuTBMjlVSmv7r7jNZw612uM1zwx0gYpuVYcj8kh3plTmd837IS7pdJfvWyjyXoYqLoaBQgjQEBTkDzZgmfdWhq1gJwBH8uYrp0GdQKF2fFkoqjiuFFal/LeFlNlUigH1F8rLM0WpCGEqS4K5zsc5EaXMyqUJIJqpKsLARMCiINUVl4urmPT7i+KyylzGGzC07jgs45SVU+oMK5wXnUlI5FbSaEjQlP3zT0okZ5L/BVNjObD79UI/ap6O3PSt5UjYBm1zADfTlI/4NCGx3sIY3LquMyX+s3vPyB+edUIxPAwhW5Gn8FFTYiAaw+UIGlsO1YWUM8pusn9V6j76bVPkp6fy5tipK5W+DoptybL4i9wByNjqxKVOhP7N7VFUG3LNQr8iMfUjf3mUAVHqwbOj/UgU0q4cOQ0/hmkEyCeSJp18pEFrQSgx4rwZjNJ5IrbPqqss9DXP9AH2lkDJzn+Zokst8/9DMxm79QrBGxu7aYpaEnX3ROGssAgyNNBQ8yBK+eI4hrQdYW3uLux1/rgFJiTz33aiquMRhNZiwQ7tIU7hTBrdGOcMOT5A3HeA7QSEi5iaoc6O72LTmOajtIQbxYgRGdpiNvWJUhD33ufCBFydTmAqXxyitK22/ARvO3TSoPLs8sMQzIiw4Bkb9tPJILYxudWT6kt1JA1pvubN7LW9B7HnN43e4wXjGJz69buhgDQtOBXoKpbVT0v71Vb5CsSH8bW25s0bxN77oTHSyiuBq6T7ZBKQRZwyQvgY/MPiSPbopbDI7ZCOofBFNlb9H/uyXJUtQfWkopq7mkJyDssA+HHAcRglqj24eT+f9TvPWPjsP0ejYbmhy1XpAlSnpxDBmXy3oXitnq58dvSydr9szbf0qU2Ww6h00K05+KPcLllF4/Cxavxyld2HIqjVECb1kTWAHGqMuKtWKEbnndn8vpqTGqMim6kbvOz9SLqiT620FVsWZ9c0L3dNhZ/ZeNfHp7+w6OlyHoCF25/xhoTblRGnI3cGmbeZMRmYiyOonuGyjGlTzvj1L7Xe2v2y/NhCQjVJ2Z2EJ+vyrbiNGUCNUi4pmRhSv71uNe18rsbcjBKQ1zuxEUVXn6+bs60qPmj/vIOOOub3BGFMpijilb7CdNyQl0I4Eyyz0LdOrTsmmaIaVmHj0MTD6imXQIp4TJkjqS79Rl4x4U6ngvtW6IelVXE9XNC1XNZTFwIjCf1N9+5bt1oDGhDiChSTx1x+5oHvKgqv6DrLGK+7uesKrW0Z0lBTXoYHVUtIwqwdhLB2Itjmd7IQyfIXJ010SiLugc3XshFsv/KApABDOFwXCsR6Hy+eFFJUWyH8tXvP8EpBOlFDEGS+UAen8Qnh2/jJSd9MxAXT0FnR/cmWLgAsCwZvZmC38fZMBYsCL7sMF4GjV1LOi/Y7AYjj87MOdCWGYWzWGB5ogWZEFa8l9RTEAuCNCBj+NHMGOpo7xObCU3K012VGwHJ6Yg4VqdNBbgG8+fRrdiAvTUB+wQFwF2/Q9B9Z7CumUEOfdQ2KPXs6pjF7zBMrtfgdnd7G2xFTuF9uQe1PxU9TLPs09fFNB7QucMh5lharhMa7aFl+PoWKI9jUqnHKQH4eqd80kKh1DGgGhTxFl6R3UHsgaxD3VU98Cr8Gvuqsf8hZn3Lo9a6ur18lQ2QVUNAbPkaxw+kaRrPAeeht+Lu4hMAPuwNVhd1eM8oQ0Fy2pu0Fymz5bItBc+wIH6jASlMLYo8GD5kssf6njJavQ8+SntW7SoNZo2ixzs9J/VjHt5kWOVzWU9PZilLh+nLxY9+vy9p0eYg6JAzgGf/rxgN4wZoLOIynbYoW/OWNMYFrFcgwpnYXwFn4WFNOL9TBE9g47sNBTUUjAGMwMoSvUaVITR5zwqyP/gAqdIJqeO1AzymZN645KYOtaNeYidRXPMzHx4YFmqpmLdGBOyjXsLe3J4iXurQG9/rFLGPdH1JZQ+2xFmAyeC9WpiONkeyjqmqLE38ITnAh2cvrE6WlVCnVRXsw7PKAb+WhNDGUv2c3bP9OKlNFY2dRQFGsbp7A1eAvBE1ldaABVmfmIuPe+yoWFXtmJ2vV4a8fClZXThE+/wCf81aEq0OnN6TXUXhdZIJc/lEIrhBLZHhVNlhPT1qoiU/Sg86yCit6NSUUEIsZP3jt+0cIjrf7qtLEmaAiAWs0zCZWYWt8+qYcyfQ0p1tpLrV95X3a9/NjAkbAbYZFEdvpxCSCeFZTKgE8z76KT7vNUmjC3ioH7hCf8vsoaydSLQNqXGN/E9IcLRS8JhPI8k8h54OMcpKprSNS98o8+38Q+xbSXtoAuNRJ5zZ8YPmHL1e9NidxABwIwQfSSXl9IX7Ccn0qi7gFEmVd6jpkkoAUmYIHlJx/oZmpleGsLdKwGu8MfNlhO0+Y6eqyRZRHHpHyXebGtxuT8Zuz/e3U1qIa3qhkaRg7ZG3xU7f3rA3svj/mAM2oSJo/t7D8DvPTEhRz1KtxkPOmmuaZDFOb40LAftke5E1JzNMd+lr5QpZxxsunl/+dmVK9OK5ldl1sDsJapd+khKZhZ2oa1u2jRZmU2V5YQRiNjF+Ci5ENyrrmFKMubGxzDaqNVh8reE/406r4xr7/Y3a3RHVW6cUBjjwQW96aJsU0JvVdwm4wVGzRwbODLm7v7DllB/LoHV9HWeRGvGpQ1yPVZ5tyWMSwKhmudteU7fhSTRRJEhZb2lpZ46mBRWGLP9qapQfYumMvhnFt0uO8VJMdsLQtzfy1w32w7YIb+IoxXopkqEs/fuEjb4iVeIqlzvrbc9lg+4AAI1nL8qayzpBj2nV46xjTsmmIXIsMe+SpKDDhg3ztfHV9y0r91Z64VfbwQfSXeXtDI/dvBUsz8DZbl14lPy89TnRBKw7rKA9qGHP4vlO/ccJ7QBJo4TH8+RjDgTtaW1Th6P8Q6lpemMnbMhZ1LTKvLNS5cGJpiYFPMEQGLqRj8XCic6w3s3LJcFtZ6Y1yxXC5fVWZR+RM+g/eEMSeiNGmA7FnwZ/s8PI2JUsqg/st5gL8yxjbj+qdZgoHDkUDspKjwuaIZYDAm3CpjIbkIICWKyUcYnQ5WRfxPn6F3w712QUeMwj0dv3GDj08RfNXC6H0YThBaPFrSx44dK9WpHXyi3d5y++rC5OxNZQzQ227eaxWp9gxQVDEkbTQJ8Y8r2c/oBXeAKBQIMXQc6o7aL6adQQzj75KSVV6tlYaxQGUicLhkWK1/5KigJ7QbNnKkRooCRxqhqei2r+wZD/RK+TcFs4SKDpxthyAp/hq9Dc0CvIkouXvX7l8zdLAnrEk1vocl/PkZLxnAdh5UQ41QTDHSeJKFAaCuukTdu3nFYXFv1b7bRnAYw+q962v8e8oVlKRlFiGGBg13SfPPxUHbw9rMnSlTxpavBXc1YO8J4dhatngZ1Mdrou1jkoaXuzn8tb60kO9s+peiqvARfvcJuScp9ZaH4oFSuu0UOe7Miui/a+wTeMnYGsscOFm5VbECoOXG52mBx2pV6u6W1hxBrcjKA7g1KeiYslhTfeIhSgAvBUM2Iyp6nOgH4KdCLZAfWUfXr/ntP/0pQPYTkvLEcj9pzh9zNe3kbJ5BEpxNHe48ss85+au5dtbNX8iQYe3yit5KVSvCtWlvCo6+N0GHME+fBY52DXvkuWWkQ4MpitB3an7Dv8wDI4YhmknyS965cJ+/Qaohx4RmwGjUnNOf5OneIZs7BucUbcu6OtgYDOs0rNThWzX0wPp9FqF1x2eSj+EbNaglRPZXTMov2xIaaNHh7xyzc95wYmbDTsCN6lVMDff+qvKv/kFFZ6DPkH7bdlMQ573POUtidUN6R/oqKNd4iM5t1kFSSbfHDc2jnA/XgMzRkccdSLySjpR/PGJkqkWCqwRxlAnb6ruqI6LmnVhhKpD8CpGJryv0ahfnsIn3laIjVHCBRFfQXYGmqgqDL+JCxing/KZ14nKSMEGZ1/dQG/HH+MZHn0qdfCM1GZNPTHzkjUOW9n98ywGowPW2OddXSX9F2H7SFLdAvEMaFigu6uGmZJJM9qmRsDUPbwjf2o5MaaY3okMfhZba0K3fWmJfmrDPVBqjfVeJvSagN0wgtLnAb8xQTPnrkPeqEOe/CHW4XcVTe0vqEIY4ucdOs3F/McyDtBN3R6MO53f4T3CRscclJwQRY0HFQoh4QhXjJgmTgcVhm5wEckCQdg77s1T0CHXAzvxyf7eW7W+UUGKZglw3kV6Sc8VjTpa2e7kI1u4uWTxtu0FVSixUostGRYe3SxI1bSxm0Vx4oIJNY+bx5fmAp+d9g+7oVuffnfOMn563Jij+JfTXdvugd70wFQ/z40aqvODEBBQkjXePGHTrYRRXksR236tU8vJECeyJZXMEwfJ+HSOJEDC3C3XjKSoKF7cDsaIeotiBJyHbfMuXK2IGkRetpY5Mvzx2uxwVs52OZVEmsCkVO5jnK2IKvhRMz2mZwV25jjRlZ15t5TshC5i6HufPJumo8Yz9qlPm5hjD7lFwnk7ZooNnJqe3+w0hRgiM1JFk7bQAwGQcxL3Ec5RPKKQ40Qn8eKeb3ylTmX5hXHBgEEpLdba3EsMQXeq34INV/eT1M4ZGAZ5+VdYcBnSsA743d9XFGkbne4D+Qljrf3znZLPWknrirooicoU9n8xDJK1tTrKmMFUZws2M/s6Y+Q3Zm3oUZLsd7wVQGn6Ptjpow3R6LdYcBAoZ48nNlUKA1fnr5Vn/SDesjcDRC3jndIbll2ecvBiVWdefiF0DmkEZZEQCD5Ez8LMMJx1WPrnj5GRXtwv8IIIb2F0UmHVRQMBWSKG9pgZWicvFQQV21JuMXgp5679R8zpt3LcIGXZm3bVt86OrEvGXOQJxmIiJnlF3iqh/gJUhuhG4WOrJL4aaDhflsPxiXkYNAgtzF5qdpgU/lpK6h4H76ceuvOrGQ+doS57VXk6kalvhHp3OkT/adaLtug/LzF0YbJAaHBdNbB9BCEcRlMNg1dmQvJgHt0XvzoIJo59sXQii5jHJ9uO9EgJ7YbxodbDTd3t5ep4X9VMmMKZIfFKt/0LW2vojKxfUuwHDFksf5CTR+aEzQcH8H1AND+xnWtomscF9RBFHxy90i/M8vragLcC3IVqSViKOkb9QJQKC7qAxJbU82A35wJVXqKyxXgDucKVbhW7rfSPSgi3M8dEhD2vMH/KDSuhOl6byYVzDhfPM9ukTiEU6DiH5do4hLVTBNCNycmYCFinCrzm24R0pzaoB5uRofe5OOQRkhVP07pwZ8ZpgyxO/nrVbxk2iSe/lFcSeJ/Ss39JlBupPRUONJW6idGA+2i2/RQaAfuDpNwsJKY4x0yBQ40xdBwdviXkZ0+PLzlLQAD6nbkhlqJifM65vX/rxrnhoKoFUetfDf1mmaej6mTRbluBDPyMDta5gFRo8CUGkC9IoIloz1a27fuwyrL38N7bdKEReJVze6DFzzYKJbGrpVfbkq0kQuoXjbtrYlZ5ySzVlB6MFyk8u0qfIFjxsToj2f33SoAn6Q6u9ASY1/S2mVXI5ryBklWFQEfQcfmhHLRqfnKj5bYacTLqpu5Mi7/e+mM6n/aArVJq8l0K+z76FrvigNLBxel0ZLKPVNu5T534MRT8cbivhB+KlOtPPmX+EOT3fQv/us7Q4UNc4/TOrJEyo3HuIioBAgA7m6OES/4pXU1hmxCrA5Swps+7Ymbew2oTZ7ga97p9dlXhPuqVptPt2fapo+owWy5GjxwfwHCWDweZiDKbHnC1A1ZahoOLQGa+r2FcGk+higsteXyGMpCT1NoUof2N8DSKiFfjto65zhj66culeC9vI1xmd/iM3BmWfiGlE+aDl1oheBqynvS3QEYqRG7blo3Cp1He6R1do33kBkoedXfdgce/xpWEribXdFVY4VMIdd1GUozoTJje4N0ZG1OIcRL8bNyeJ3BKZkGhlhZYXJqSqV59KN1Rm2LnXKWsn6kaHHg/sp0M0PikbmZe+xPwzTZYTy7UbEhBjLveg/1Zso3tohDUeVVzpNB/JDIcR92ev888BSyUg4JOEOKOdtzveJJomuEslgjV3BTc+wFNst9+zRkD+V29cX1RDY1u5hct7VweB9axqDGNEP1ycOOA4qWANjdn4LxgMy3fUJUdGqXBmJHB9+rOFwmVHyuM+7tPWCKQvtGwTOnIX9i2pqdElhlzIeBv//Z5p9Ls89vioXJ2Maib4slfRgBNApsXqwXAyp2iNTDG8i6DFQusS1s9JNhyUcEu5e/njI6yfJmj+CaZl80q7qjzXm2QE/oE/fmx2KLVoXjGPd8382QBKHQf8ydQiFrbCXKlbT7hI+m+MaG6dsPBNhKO9vvxRMkhe6oe3orVJduanNSdDknAEDPB2QMNQWt/qRLL4zaPN+P9nkH7Sx3axKZjb0nwTSdIyyfy3QTuoc58biGCTuyZEOyT9OKhOFFbD7rSO1W/WJex+Ar5OFb+IPgFP6V2WalYZaLNwztvF0TFX5eU+ozJqGAaHH5Y3NUR2IJqsPT+S+IGXcy1VZVPUoiMqnNu2n42+NNFoznCzo9ajIwAheVMi+f6949kx/23KtZsLCn8Hubr4DMu7BqnwPe0PvKZOC81Qo+tOvG52e/w0UB5pcRI2c5NV6rezk1yP/NbJMqxmkb1nCJhahKzQFSUPYv10GYkNjWf+EE9YE9/1Ol6JPf1Sd17N84b69CAStE9b8+ma4a2rA2QITm8VUs+gVW95k9AnubmcClIgrRSUhIhZf7E8QmInatA7BZXMWZWwujLY6kdab/KT+lm8aU8FGMRzAc4VGDYrN9SS67ZzjV0npjnknei6NDeq4IryUelZLhbgVspMtuKT6vYfLptaIQQfvCeEh0bY2ynwc6nSgEHVBjiBL4zobKbiri3djM2PXHRQ+sycAWX5RIPz6qRBdaIwT3B8wYAF10RIwXUxv+MziSCMaXh8F7+Ygo6RLhy23RYeWo80WKYm6rHl+X5GD5+g1pQZkUd4BB73M/zs69DPoQuWahJ3m04YoZnxljh7yWPstlUJbc5HToXBDMmn6DEadoMTYGvl0MuXEsskS4UCi9YGQCKSIA6TZRjfwrN3P7DKZU7ZB53BX9a6mgYZ0qt6UqRyJzZv0BHkP7PpWjhKnQje4y80nhxQ8q3pP+wLJ+dZEmdCbXBKtQV2WuQXwYVudc/wk5xqSqFFoDlrf0y+63o4I5bXtlfQQpiijD9ppcMm76pZlx/mhrMxblJjAoPpDlmf3BwbmbqtgY+sxNxOqrw8oqzkY16iBWMvkkX+KIY9VVI/4GYr11djfDzXlGxLhZIhp6llTfrcTxcTkNJilvDSsH2uGDFeBc2PzgW1GPj+NwFRatnzdAJvfoOF6Qyz1Hns4NJw1QZoLVLNhD+3nomVSdPIdvkrTBKXVPVZ4luxHz+dgU/wueMtIkBrESvhYSqKy7kzZtuH0601HzVNHMeD3D/55Pe3738wu0gXpLuM0Bzq2h0yt82Ncsd5QzzsSg/I7QDYZB/26QNnMYGjsvm9c9CjHL346xm85Kox2qNCZ6pyKShvXuW4Zz8ja6CRqHd6A/wxztE4RWm6loHXY1DZgIDhU7tpSY49LyZVwvCU7e5X/qmSK2P+zoNoyZkqvgoy+urT3tumcBtejOOGDvicAynsg+TmEHT110wGB9FoFvVmSCYKKNWldS5ubmx1LuIu97UpoaBt9l7/z0sRoewJwvORlUn5elaLHv2aw/dHcC0v9ba7DydlQlTQzy99o1/Jg565yET5XBOT6kzbvwk8ZjhToz/WPDZcnowuqwVlgwkQj7kKy7Bqq7vDKULuv3AfQ+mbVDnlrUcBj5X/OnbilIxbSJnBGBDzTgcupsrxY0FJ7bJ8nQYbCcvhaZ17pQgMYUaPdrFRhhv5aakvbCiuOZM1uK2kY7pn/JZqpGYIxaDrcv0jjgC1fN1E5lqAwS0LIx66jyxB/z6fO9mVLl6SGgz/JfCKrhLmxEyiVoHBwtvWfFkOoCtW7a0PVnx94Yfikc/zyAMB/kaANfdhHwwzow6fG74UfQD6OiHQHNQ+vOCdCbMc1Bpx7ygyra3WVtxevmOSzCYd+GOmxMfuFTRcoTzavO7OrCIPf3qVEEKna0U5W/hYDbfWPR7ggkpQ1DubFxfoA1LNoh2eMptorZ5S+lmKLURnRVkarFBX18VYeq//mMDZ0gIZl/G/Q5bSYnwP9dLP6UAF8cbCygIR5nvVecB1mQ6C/N1Lh9Y9pFRvyWrCiQiiW+Y+DK98IaEDjxb/4jyvdSPINAPYe5inl8ciJ3iQfud5W+oVZRvoYysF0ZDmJ/BPFpgBJEpuC8gfiKGbbMpJb5NBy8Gj6/FCQXjgkeQKVc9dmcxs2huvKOhtMwMzLj8xILLAgJND5oReXBe9jpSdSOe7Kzpoxl4ZftFQfpBiO3xF3cYaXeO9xOOI1oImAXDEHTaazy4+2n94WY/WuMJNPQ+4yxzoKBVrk0oS5Yg8qufo/jHJ9eok+hRv9/w4OoJbWaDpCoeLOVe1k8hHscM/5gouLm/lb/S0geBHtJQjFOXrToYFJvH31gjjNwC+Tmn3jNgK6Xh9iJnlT4CQkwPX6NdqsvwHSHQYQmVJYahrdHmxLjnrg6Ze54EnuAbE4d3Lf0MUTyMusj13q/JKNsFT/tgyUelda4JUKcD3DDPn0kixXAEqJATpomSlDIDFuveGXkYn5c6RY7AG1yC3E+Z8p4MSfW6PxzolMvBzl6ItfkiWLqpN5osTPUs6roaLJqCJ1WB7cdHLYlAzf+SPED4QtKD5rqBYVHHSDFAkuyaRkLDoibqJl1NJF6/OX6sKTQ6+xFzwCB2S5/U1vbxmKdUOmnQpqK6NuJfSXubeST+TVSWMpcaoaijqlZMghIGyt+BAoK6623Aj3BkvixjdmtixXRJlO7y+WuUtgALIw6HxLxZFO88XPSgIzH7vJEKab7mqiI40OBqz/9tZS+BqWhKmt76PjNh+ds508GwT2GrCPx3PDlFxhKC1Ml+nqf4J5upmixfh7XM119qqetdGfeZsNR6AV0OrpIO4fMx98HeMSkBcZkh52dxRRcZndcJ7cj/O++6+3nzdX10hdm8S55anTHemjcVI9/jONiSpi6xh9RSLZ2LYR+PTsHGqBhPa39aq33Hkroj04ULmBdju5pNEoREsvmmn5VGUOwmdL7pVEQ/iWoGoLN1UukZRBvwBdx8ZAOKq/JxiHiPPqciQ3HpiotQzCOfGokP0N2z+5vaGODdoym6JUsOgz0Uanrr4xD98ElgtlasM2zQwfcLIn5kQ7rVa0Idr0L/0PQwg+VaXmbLO70IdjNzLkG76uBnpVwFRM80h7rG0B06MidFa2hmIHkvuNQCrkUw9f4QjNtg7pn8rec4cxEB8YUJCVYDbcnaSLxXIT9kUWLTkE2f+bpm4PAcrBVze53bczGzvTvjKJjGqTPuBZNGpMvmuDepLsAN+AjwsJEiDhPjwtEDN0JMXClkwfyYPOeM9ma/Q9te6ZEvYv+g1Wv2tErhDrb7elA2FYvga9AIqrkGEKSv0rwAV53dyS4uBeSafKQR1dZ/QY0BSAAEb+gKnFyde3aDkF4UedupjSAVSX99VYotncH0bkkzi3R8kAzfKIuS4EZt8FRDi+fZ+GtahQBAGn+breVqA+GRowUaM3amM2vRkspjX8FFrlsxVndWMKX4dCm2ZrTGdg+GQa/ggADfBwux5hQepDLXN+Jyp7WXTG/L7dYW+OFf+/SGSBJ7pW+ZqqDUC900b8qVdNmR9lysEPjR9lE9QWdTATKr1rt6ioig2dAwtmcKmznwizR6twR74nc7mbJ82zhAVXoQFMQZT6DiGd9npZciDJgUMRg0KAhOXslJmwBE1mgOYDizqZi69jZawIXgcnTMmskiztJq4mJbljVe8ezN2CpNIWIK6Z3Kou8cJCZ1SXxrXLJRP6McJhn9xg1l5BMDcURsBZzsmP22OBf0PjEBIIMloCkqYlXGae+gH1TSvUa6U1iirdTwSdGQRE+itfqcKM7+4Qz2qt7sksi36RckCjT/W3WOuzpDetP5ala1agCDGxPBXlAJaKPdHSAcAjEWBZN4HAP7lCK2tYj9H8s40p1J9QSUSkXUcysHfQYi115t3WqoN8qSJsNkQF/TMrjFkaB7IK7ITWr7os5ylOqIVndMZ5+RlqW/SXAGPtixSdDXMgm4r7fdSDW3pRrl1CU7cH4sCQWhjcq6Nx9k//9ksbXZnHxnBxvOmL7KQverIJpB0FCCv6b3JOeLxcMtH5otIDG/Lq2afRuyvWxXdYgqm1JTz6AnhVtZo92VIaqVWwb4BG0KRiLW27ZKk33OaXKc0me/C6dcfptorsUPS0pOPCNEInpYglIG8uMpgJ52GRZ6kTEyU+lctH8m/XCsd6NUMUv3blaVDw2NYaJHHtwTKo7gmzsuKM8KgQXdqXE9U1SsriSGSeDy1EKEejdYHJQgaJPQZAb2lPV/Ue/ugezaI26woRQditbpbsGhDOASEklJ6gnTdlmWLbiHDsNt/qWWkdX5JMTXA5encYrE/pebesyuYbDKo+XGRLh0H1qxEA+HuUt+9XZ+kuVPEhyhqdU5DXN8VtMQ31wGBL4/SukZcR5FlbjzmsUAqrLckVmBRLeCNBm1LGvL/HHsrNXyF8hf4FFjqmNHJMaA8MZQBsGDwISXMo9g4fmAXoIzBZPu5hk2c5wYt0MncM6DH2qXRpJdrHUL4BWFd6Fah7qy0FIWjtQOWo/0us9YZr0DSAFLZSL937gCLUC4DrnUuH5nT1OyiSvYV5QMUErujs4BlwKydYidDPXLQizM/LPxJg5I7bmgrEmTI80v1ioi4fxUVyTuVRHIcEtmJ9tWPj2PVyt44qXiLn0Cz21Rn5mQdwOPlphiEw3RwK+4NaEjIfwtDlWsi+k4OfO6JUcFWEXqHvsNXYYI8h63G9b+hY+iFuXRtTd9TeOAU4HBEolyNQLCMNEmatAAHqD2VZlncZq49ty4pUGmgjWnNGqy+swa9fBDL7yaDqwp0HGucEZNfpZsXsxrC0wgHuQqbdjNsPQqGjdrADWDs+w7NKaeOmxQgA40AUfckQ29mQ/NUIiBLF7ajJk8qApVXTlnj767n8ru+aMDVIkRvk3CJ7U/pGdsn16iQYcNIsqS2jY3ny7m/YsbkbVyrYeFZctgcIwi1tK+TZtipqZO7TeaQPCDRuQcg3nHuFxKZJK0Y5MMmnBQoPAd0FkD0kb6V6mlx/nPVBZAXLtKg7E422WIFwxTTlHUFSfKGUvHi5B+fTcjQnf+ZVT9ZcQJaFGYkLqMENUMQKMarD4UtA0TzVsErWVoYqWhv+HfqUGtbuDjuFFt+1biL/GYa25o+71/JBw0FmFt96ZbeczES9UXZtgBFcWYQK6D/Qa0iP7RMEQ7UzMNjPt9VPG/hbbbW0fT4qjxjtHrZzIg0Wd0wUf9jTaB6rkex9PkL/j/vgS0x5MyB3UeV1PqbyXsRQ9lkM1RV2+Iotvy8LnsNboNt4eAtXoe2x9xsCbMF/BGa7pIgkPJuX3PjOd59UaIOTGuPLaaSVG5QBbxpaY4qi5HJASM+RGqmT351ppM0jJ4x87Uyf+jDO2c65B1yQ1v+9G3jz14oQygyv1+yfnd+sR5DXES6YJyQsuTubQPVtmkIcKPgtJ3aoh1jUl5MJ3mj75vUgzXq98A3Fr0kixYYVcP4DAhgNXkq2//lAR9HSA+jyNs2h2Aa4h+DDAlIupY6qHEXARm5QZ60isBaNuQ0fQkgLScGSFvyvARiAIcoRxbND6wD7kt508DUew7QP6JakBgrUC/tZEqnhtlMSjEIjsnVPoToOtIE685gqY7sBc0HDrzwXIY+nBAIKVrrrz2cMiCtgiOcAxnnVbL6qsepyie8IoVIuUNAObDkShxksZaD3a87pKjCjJBiX+j/vWoW0j1k50VoJ4tJNd4oC7y2n1LIl1fyqWWmlkZzmm+PhusdDWhMKz1t5VOEIv/XAEIcbMjALqUf9LEJggosjc5gFl9RHRfuTBCAYLaEMoQYE7VkVRdEuon31VFEteCfFEomeF2XtHo+3PzW4TVbfo+tPKaI+61P8eFt9XhmXHJAtt78LFEDzX6U9EIeP1VUb0RNG+Ayx1sCPkn2g010H04xxhplon9rT1n7WyV1OG04hDFmPq5whlbqBMdjpMTyZQ4tfMaS+87DaOicl4t8Z+Wd9JOR2tp8J0ZHGMzyG2BT8/9sM7D59f1dXnKwhDtXU3mBeyhWNI2nDrL81tKbXC7Ga986+S2Oa6JQGzrxqxcAz41sCwEaZAXHfP1GRrhn99PDAa15NzOoa7BDqNn2JO7wmXO/PcPKEANH4yBNICiQkVH4qHtup3jYFEUnzK8ko8/Jd5+4Z/yhAGV1fVsF8k2zlnEhC2GNQwifVnY/6gAlaCsjkqQR7XWhuM2tgbviVKFft9lczA7Tlvgc10u+/b+2MgE4204JKytuXsGF1YBvbLQUtHrSyadc/7Sb7WAzID0cZx6zdTUepAqTRXpvbePHsZYINvIxcwdoKt+0F/mhaq2TWl39TXiD5ebbFfloZXyKxNFeWjhdclc5nfF2KZTX1gP44Kwk/mlmfDAArjtUPBAu0KjV/4iJJhFQvR+89tEYxPbA7vJFrFn3XnaX6x+KUCxoWiAwIjq+KUpHeV1tmXzAlh8+K2xOEX9q8UDGkkyCSTkpv8NsFXAWXgmtildcY2r1AvzfYKgAEQ7FVJnam2Jj+/VD0ICaUGrldLG/3GlWNDkwJMFXMw4xprgw9zxuDUyhX6O9B4QM3iG8NfRFNMZ2LGOuPI+6qRM9MqmiBo9jyS7ux6uAjfRtLw2EDWsTjnWs82+1iLtcJtaLSqbuTtF5xI+L8UScKXU6pjHzgWpwuTaZCSOXEp2XLfteH/1rji7jW6X6PDYJdAwqGl3UvxlWwfzIU5gZhoD5BMIn810c5GO4geJMlJxl5gzK5Zhj23qsMYCJzu33nwSf3Xjo6oZ2iZGPSYL4uDoem0Xeo1NIeKA+ZIZMvw0H5/M9bqkeKWRj/eczv/CHoobcwJLAr7pm8uNVthpf2Eg6DGIdQBC0q8tTegcrdlIdZnETCriZP8GxJ+R9U4CRAtr74ItuEqV3vaycCzyD15rYftxP8xxRVA7/FORUquHA6a/D4kZq14EwCp8898otSQ2DE0jm7Bfh4sSZYuFbx8bc2ieHbgkxl1qwRbwKuzI5LGcyZcCAEjrYmg0pKRa/eplKDPdefX2r679iTb7S9//+H6IhL2dxrbFJftsxsR5YLc6YG8yoo+HQIu8b4Eg9B4s8V/GZwCNUt2lwdM49yfCyRdAQs4Vgx8vNE2bMpiQmL3/PFwZuNirsvmi+VcjNjhCLXluchGOf2rLK7rj6hwwASC6HkqAqN66WRR4IjIe5rQtKxiH3N+pKMnnpo2jMfpTTUw1BX20sckmfu3oas9KK2HnqezvaZFl0fAkpybUeiXf+THrtuVDdjvEV57aSCVsGTz6ZN6r4NqHcNj8fbHTAWilEDyNLhBmf9Lidjx0jMIQE8iXzSOJ2FAg4WoACjOfwgf3SEPwvxOnFWr50MUy7IkXKHnMKzCWxiDATF7F+8EFsyul9TRV2YkwEU00a2wNEf3DVuTgFdHaTI7ryISL6rJyRlX8eBi6fcSplGRS8Mx7loOcPGlfugoMFNcJQDu1OMfuLrKG/2NcVGlbbzucWGlnitHZQYHC6hurC9J/2k9dsp8utKVzN9UTy8UAG0EoTw2OUaIa7OJVJDbRYa4CUild3bHBYgtD7li5c3bA/opQaXiXwlpC8KaSvEQKJxmOyBKF42MuHmQulSp9VmhPnNcmZwfNFhhczEbe5NlGthAJmiQrXSHFhC6JGTDdMYAdUjCB+UAaa1gXPpZXVWSUUULtnr9ZE4NUVZS7/+L3las6Cpje9Sdm/jCEAwyI0qN8BiZzZEgv+JxyyD3bvfQ8U4Y+4eCXHwHAFGy1eFMwMl0XwN/3NdHnL+NwyiBmOOsTtNfIkBW4e19yB0zhEk6DIYNgQrekPhYFtRHSnQkvv9JeTJ1fUi9UdJSNx2JKdpS+LSUZl/XvoQ8XqIh/xnJ7iQAlSbVR742Qiv0Gyo8+M8nVws+o2IpPiUdCvT0oxchwTBTxruxphucI+hFsUiOvKGWYADtvSFu3awnLzim5OaAK20qU2oXIlxAJvIM7IXYmB+Q9HkztJAt3VTIMA4MGYkfZL+3W+IThgDi2V4nVUvAfrOby1M8+vlT+hVfTnY5fZugPRtchN/l2BcO4BARbU7o72JKuVLZG10ooeYO4u1hwofEb0RQ3QcvO26tyONA/RKqmXGksg3aaGHYgsey+6CSwCOM0CKxDGY0l285ZpbpD2M1VVKQT/LHHMx9Z662vBVPvoHuDsjneEHafC2go1cR0nuzWvT6mcN0iv4IufoMAzKyPpdeIg72SJIrWpfkIBkfcuDBipc78KXWnTzmLrLwnD2Q6COzCFd5XalkH6rw54UsTX8ay0HxmUfHXjkI34qBw10/vE3hkNsvnpj0NIjOw0ELyzTRBcOXdHSpf7PWjJrytSLzytr2a/iji8y5w+7aJkQ+JOi8CGVEWtKOxGZSLVHN2WhS52vRjcbuusUUP3qJ3pLym1gJYPhj3VP8OUyNEU0hbwEZl35oPngPCW9sq09iIywZPuY9av/V9DlPZdyx+QUh+SM3UtsdzT77jZL+blQKfsc0XA1UbjmDsu2bXYFEa4PbbgJ+UquSkFu0biRyBOtfjZ6lskGfLtEKynkkk/J2muSka422JNbCtOp+CHLiyTdN9rkjgvh5W823TqQD0BeUi4+dVWJeUNhUwQjw1D0+CYNIFmrEv+lyZtwq4B6FbuqglfeR6hT0d+UXl/l2C3RJaPYfofGeTeg0J/Ouvz3eoGA5N/fXA9pmpxOaQK0884eop0RfDKGjDxT6u7U71ExBtyc56H2FQq8JrqTAzrjAxWqh6X8IaOyaLBGC3Q6ncva2Q73odr8sW333epP0hI6uQr5uGB5MlcaM4y46hwyg6cVJ/W/XZ4STfTaQo2QiG3onEeC1jOjpiY0FjoPdWRsHmeAa8Pwrut/8kogQqAjky6p4S91TPEYmVNa93YhXYW4M9EVGOhjZcx19vuAny80azyZwf5LGWNP1GyB4SLVS8jAM2D/EoBLF54W/FXudDyfx9q0fgOjFkJgR46M8O+j/GyMs5vR+TTmO462+ifsVHnPYZ5qj+71kEity7zH9A+GSi0g5JpIzloG1DmgntCtWh9egRTqs6EOWifKJN9cC8b5LzNPJuLm7OT+m5PWPifO1/JWLLbq7NI4gHncZW5TikpZRXRLe0LGMC8bgmD1qFQJEBaVOChFz2l55SnWd99FLWhHNtrvRoavMLk0QRSsgRUZO9ccQrRHL8Vju9IEMYxOUahse8ORR5JRCqkgL7u5WI3RZbHdNrN3dKRtnSLTbQsAKDCwkGQ+uN7tSp2ClPjVcYgr/H2l7xe88mVA8YTtsjr2H0BEDdXmoVdKLoL92GPc+ULXx4j63kXcbe6U+n/LKr+OZsc6P/XIenbOxjiZAx6n1AUUiTDJ7TardC6TOTHy8cEamjOYpywWi5Nmm8Q33DT8UFsIRMQiG10OvYOwvf9tIiXcnolHuTLpqjNQuHPYTdiAUXkUZ118hR0vvqx5hA+7fz0TpOuG0wOCSgZxtC/mFWv6bW1YTxSkwEmBqeBme9B23xKClTnZhko+HSgLKss63BSQQHr8pIGJYe6cPj1LZFmbmmW1r7tsRTGroHxLuuCniOOJWVqLiE/lzyN5oOSe1CJkETJBhiujvFGdoFTIs4WZnBvFSrzzW9JS3KG54PGvfMlS8MfGwe1WVXGpKIO6ArZS6Sx7s6PAXJft5GlxjuXh5FGOo+CevtsLhxESFIvdnqMP0zdcwt2sCEqnS6Va31neClP6hNfPmkYM0OlzqOXDv/R0oDag6Z8Jcku26E2j7w3SyO3vh/o7MfBddP59R42wMxLaalfTw2eqetAptsUXn1Ai1hrcZr468SVuONFV6L0VeSGzon40hZxKOWFh1Pd+Vk7eHNI89HNPTlAa+E4t8xs4pM3KvxbDTZsqWAqRSScjnzUagDowpwZj1J2bGZa1jWdY8JjxOsXlBzawy6sWEaIeWoVkDZHv23/2lBZgcIFdD9cql+i/0yZonpIOa+oWuosijcAYZwHwW+aOYzonAG5skbT1M6tGgylApPJ4jMbfPCYvJWjD5NRmvk91dcqIPYnqnvD9uay0W6CooFh/w/ktRBNJVm1DGnuzGKsUZLBsabzETLAfvIuvkJ6OjAtYi8KCAEHrt5X4B0lFks4b3vF3YNzatqgW6+ShH8nOg0YfE1myjeSwe3xQsbB1s17QKZduKb9ZVNl9G8y0WVLWGjdsYPewoNqKjXNiBidLBFv04MHHuNTukf5JoEHtU3WCOg10uQLeJZ4KkItoPf084cUEXTaMOpHP3cY802yurp2kwvbKQJfscFOBmnhTsSJLo5ybbj7Fh1NpJ5MnfcpURUX/PvHf+0snCxbn58EaESkwldh3QOnpBv25uvHb+NwinqyvAXq+ojg01S0sKHhk5dCon+uH64NAypciskIYRg8+IxbOZrQjyTWcx7D2gDpAPVrSkO0AAUmt76RH7aeUf314iWhWhT+OQm4Xq57qn05Je9cz5XxzPaZ+N9Ey+RaB24cpBGFGlprbvoqlOeZmdM16wiogAyR3rp4QfIl+v9wD6C+9ozK7F5gFbSqeUzYUSk0a4Ne8DmYHPOCcEbhnZfGtwMo1fLI1O7sAVFtz3AcXVPKUx6EgVNAUaGJnDjN077q+Mex5aH0P2uyU00jwp3JE+kEXlngdHo/szUEMdTE1KpZfAPmSdZqNJoMxPXaeQDH4L4G1TGgMJMi1zaouupozmJK1CEDcNYQcSETS2zVo9uoiEmVCGqr1kODuyJ2F/UDPYoVUGVv0l59PquO7AXRGMa0+8fuvANjXjRKYhub8emOHlFMTDQK6a4p7GpKDa+kPo3YPYn7NwXMyvowjOQZ4v6lSTbM/mMY9h6nZpUc/pfamlNCRUuOoxmRMV6Z774ark3Lfi/g03F5L654fLYfSO3kMkb0QTqH2B8M7Aa3XEzFurWoByMw4fTUx6Ex8woFsYCdYhNSzVOEzw1A7CZmA+mryiQsZqpPwZqJJohxkPUSM3aFzuwWK963zjj/v3ADUI5y5fVZE9Pi0HHXYcXnmNgouJaNmum2CIFHXOxKgra/PX5wlPy2yXYQKM6Ks38jmwlQZ5V4/sgCFn4XmNm6+d1FHGQAnYyE7/QSUhi503nfYP+aNoHdVW2AtoGhpPWb/ZutxWPhZWnRks4ndHJ1+wa/bmEFDqR7yhHssH1NG6T2A2ax3RiUCJ25u275X6rCAlkDsJJCjnxkmNn1+CQSC59FIeM0mlMGIV/zX21cnrvm91KMGeTvLPSLvJO94dxmISEaG4+qvLQM2jxGpPOYoeZPvAxEunnmnSaD8rxuO4Tl4qV1LGrz+tXdrA+gQOLEyyZv3O1Fi1yY0CyrBWMi5XadtBLmX4IMI8v76Bg7f4O/khfyoAmNLtrDbzHgmPRLRpipOuUwre/u/Gstvm51+bdiBGghY/X4SVp9R61ZhzKAOYvtlWuOO+lBYEAJuvYeUAfZdocmnLr4xt2oL5ucDBwbFqlwTNj8RluNICyEWTq7X086km1BfshaM832wdME0Y+/P/12bz0oJyBHrNC+w9wO6TrWnG+bUyW245Zlx4aVSdOAj2n05tlC4HjpY+0SqqRBhVyjp+sZDk6rQnfwBf5GKiOJJqfL46m6dp56R7EBdkwNfgU0fwuh7RtRZmXoGy+J41tge7/Wh0+6o9ZYqLglxlCqv+ryX53GrIg2GXes+zg60Ta41/8pxP6Xsb3YPYsXCSw9x1Yl5utNtQotxCv2Xpd54M+aLFIIa/yLQhSUuuLXNcMkncAQs8DOTqQxDfepsnm+3VEdThWdYEsfRjenIuo1Jx0ChDTgS7XXi/sALpZ3a1FMhcXaL4qEYtpCQCkuKLVp/N7Ka+ikmTsqIa3b7o7JHnK1GR407tJ1PwmZT2OTnZBDoR7Dxh9WnGLvhI0jRYFq/pO7fNdH91WkPsLuQwUncYRhpN4ax6qwmwMKobn+w4ZVPpFd62LYPnMe0K5J8TqVVtRlhk7sfdHRLcmyjhY6zsqo4oGM4WARbLn3nrSwPv4nroQgOspfRFVIeJCU06zAiDObwjjpkxxk9NVWjuT1eRKI9k/NJT6CSOw8MAnsqZczE9v+U87qFYdUpOTTNCAzS2ck/HSJcTYvR4YeHefx9v1WXGApqqEHuTUXjJMnUBPoMYQ4B9S3rGfxLw3/SqQX/+swuh/MRPENqrTWLoI69tvd6OFfUO9QfC4mpeWnjFKmtfg4FOMAKR3xkTcYNCYReBl9PtL058qU+p2MvHO6B7kOQg4S3+KsJ1SpDZyXpeTc8NhLEAnYIS3pbsB2Jh9dKZ1U37gNkvgL5s7UELf1RDe5q4z7Zpf0RkW9UAPpvMDYox9U14yU4Btw143B9Cnopb9LqIva6hPLiVujtLv9tzriPFRK9qyrbvDUq9c83z45xppJSPMfnZgfO7kFPxx9Y90/RdOiloxI0v8xm8R7EGRheJof8pp/oiEeWRurF09+8rJHWlvcfxXrDmqkidrnA/hQon6dFBEUJGjGMtkisp1hHECG6CGWo/S803/27pZZcZjCwwqu9DZbf4/oaAirPp/irXD/bTcYiam+XXmcronU5FYBTAqRrbOa+NcW0PoefDBxt/saT/zZcO6KTPaGCTzOD649WqYD4gmiWMPJP8VJK/Wp6OcshrQJlKpkWLeWFDsej3Zw2coKSzno1iP03fx6ivfOeJfY26oCRVpfdceuFO2Dj0fxydhUdMX2h1Bc8XwMlmrBT2kKm8tHxyCe5a0XTeoWEQLoF0N+DEHxexavx32cA4jlQtUlJlLethcb0TAWsSIW84wdXcQfHhIVLIK5Y4iMytN4wMcQJW8sghnhFOdWcBbYTWlq0wANAvr1MCqXUMaPKcbjYlW5GDBHiGB6diLYtMIrXg0G0Yg8Ou7NA4/KYVhBTcBXrE6YY+1wJ6VcD1BwlVg5ka0oNYhxdFCfQho7dBxxMuZyMMQXosVGbOxYFVxX9GZjYUkcfRSP2TQnYUBOMiMZrSrSDz+JbRRVgdefHFFgnKdSxQ8GZyaKFBafhr/PnApG1MXUQK+6ynV/UI5uYS/Jdk3gc2hkihuzAYohJ3BLRRpx/vYGeMxJ48Hv81kjXCAuTeWje4pRjLzKUjfToufRDS3Zjs32cnj6PG8AdXGNKGqJO4tGEM7Hw0pgyuoJGy0hi9eS8DbSPTbqKLInNw7frL+Dqi9ZTNztT2Dn+bJpKPNtaD2Gn0OYpgPQ/Z1LxHU2R0Q9Zi9ClGrP32Dd94jIRY1Fxp3ARyhx7JyrNiv6bH5cDyIvVn1P8JurwSBEZXV+9trGkOCBmJuss1JD6saO22Rjkwxy2Jq2i+YPNOARLND72WmhlPiTyVBIe13I3gSfU600uXnv9TGTJt296imozIO+miZNt/iNABIPNjEphIiDVzZxlQ02XkaGSSXhbmDYB9iPtr7/g8FEq/rRZLJHGkFd74Nfe7JKlPIimsgLwWz4bHjpJE76B2hjZgZPLVTvjTJd/n2ZqnVu9iQUsfOdt8CtX+02y2LrUmxHJ0SI2p8SCLDrC3andbfxe6vVKB/bLH7YnPp71+xPWvOhp4zyeE1ninhSVZoM39oqNqdNICgHodlsbhWNDa4gIU3NwyS3PbkRvblP5473BSSmc4nDO1mMfC2XAk2gi2N4Gl3UwCnhUjgfVq2C3Jhs7b5kZ8pHyJa//D/BGQJ4fh0GThPRCCKnIsar0YRCDR7Y9QEu6H7gZ+Pa0aPvJMiMX1rEqb3uCzacEZ4JGAy3sErDfUYgX1S7gi1ioXVgOhb0P/MXnEKrZDY36Rv88B7zwPFfPDHWcvyL6K7CbivVsFW8pJIkbyCLgShUymPCXps++rZ2L06kJmGkD+aAkEYu2bFYA8DzW9YtsEP8rNVFk0kq13aQRpCgARab1CSXl+22drDBqvsfYASl9gfZDChgm7MwrUOKidSxkYjvhwawnraj+oGWKp4Xv5xwNVx10LETFzI2CR47hsz8OyXCIRmlZabdUilp0LSxLSRp+u0DKvlVmgPYkDKPYNk1Q3avPo9se4qrPArU08SzSjCDjeU5IgnJKovXvC0lvbDpLa9igJT0Umrxu3JqGk4KIafadsQFY7SjeRWyZObAlCN9azFkTFmyawLlv+o8TdfqIhoODUJ04qZgfgZYLN9LpIkG2bzFsvQHuqKr03F7LYGk9IxGYNdYyUb2HFnkN91NySzMvdxW29V8o9VJq2ApT060rsCQ88KjUHkx3VcoAAaOAk9aZG0mmO9GS9NmpY0g3fxFIVaBa56u43mZiTcxA5w+y6mQQCIAh66vXGp5wZBv1pcCQjxJGXgOIedR9Q/l939+oxZ7x/CiyD+6dmZyVW4F3bhOsB0w/QDGziUgvT5sRTlZp++5R+guXKzyFlyiYxYIMD/SFFiNX9JPNfGNQ+h/cIEUZ4JmlXzRdOQ2tvGasPWE8vcCb/jUx9owPHdvy/FixA5evfIEoROtk6oZcvbqoP1BJC7lHOwNyVnzJPZhMI5fdrgqFoYY+0P3aXKR08GbkzZQgdPY62xWUY6zenelHX2rx+jQDjOwbOU5byWgjABYOOttokuDgxV1gjLXXcPorpjXT8Blg6uDVpz64OABwyn819lVtqkfHqP01q6C8TKwbHeeCSn3SZfAQL+jHbtB5BjOtXEm3120oU4BYnrf/dIKVKMfO/khQX4cBEHPeKl99zNkbcCG+QVibI0n78lpf8kUebvU6L5M8wh43qKQvGCebigUFmMIo4R8VsKJOmB5sdW+hb1cQSY7uhiNpjlIYJGPJ8EbNFOQdrfiASt363SCKpRI7mBWhkZJsWc2U+/uA65657uOklQs30CamMIrLBYhAOPC10+/G2VJYc3pUaRKcLmBo5DPvNqJ4aoR8e/JSqY8OCZcUwZf9loznR9p030XvWsMjDt7WHi8qL5usEf9bHXFqwQ62Re5TjuSGqU8mNzkT0iRI70O7mX8TVtERdcFoS+fI+trv67PlTep8eiUU7jRxybVOx8q/hZM423IwtddaSBVMoPu6eDGJiZbVzHVmN+Tvc6KfccQz7XPJPBWilCgPI9JXK51HD9K3SsQyO2RgWU6uLqwmWuk8HTMZ5i94dpeAkYqwtmOi4ncMVifY30su7e0RvnjhXGdZrLemsErnNIGa9+coGcHMOlfamM1z7w4llGb43xeY6L/Ir9aWdqy4wVkDRfY9r+cfQYQpcbozmCeblNh9AOMonTXhY4lu7F/2AcN7Fx+F4yPXHYWqOyDy1JbjHwPPbffip6qsxBRqH8NDGub06Cn3zoSsHi6kjg18hbtUPzlFZPgWdJMQMfT8kSHThfVe6cZvFbOoXzHpendHEnWYnlQZ3r/GXNBpI7RfgCoQdU2Yd/zdjxM3uFkmBbv2drLplyCzuOfIuO6A+GbAQen4BI8MooHFMkriP1yzOKrZvMcxZNCMqFHqM33v68Wumtjb+ji3wFwCEzr1Pu+ufu04ndR0N9stXABDpdg0HN7m02T5dO/F7W7MdHmS6LBn+h6UIoXv9n6F2J+FY2Gi9jJWKLtPMUgdYKKFRPVDpzI/0/EqFfObB8Gdf+WQ3SCRik6P6cJ5AwwONwHjIXcf3xV6wh0S+NBDaldqI/SOd1MdyBcT7aMloRmF+De60HsIDLM0XRhULEaH8CDFxfk6+XeVuUWP+LCm1vl1ObzRQiOgauD15S1UmDKTP8cH0EAjrJ6ZiTalzhonLmQA2f+R6AxXAGn2RT2kySiqIS8bH2elQsWnm4+QQG4ZuZK5/QtlksKwTdwhbwcnIcWnGe8Lrd0Vtj9b1hqBQYX3H7wZtGcO1ry838FNH8J7/q6hmzU7lVpnivqhXYbmukENGayh8lO87YPe+nOP56WVrabo+qobushz2eDWnqgpqawFjh3UA7ciiSSJQwoRD/7uFz75VYgCE87sHkNvIgBOthiQ3BPtq5ETU1MsqnYBI/vIalzxR+LHfOYN0BLKVDw9xh0AynavUjA7TKZ52OEBqTBLIjZ3o/R2PTIDbgaUIN/eFZMKPklt4ntTmylQttwHA13FNDgO2kcNCilTJVMFJ6VXjU3vJ1iPcK3feFoZ//LRBeAYM0gyUo3PJwgqztXkanFMz7wcy4HRCKAxD3CWB5fdfx0K4DvvDw0mYKeWRk4GQLNGZii3WmBAs0Yn4OE1hofJn+SioKm7joW6cvCb/o/A5ZqvAm0hJEF4j25DUFpUqImFXUo54PPUmxA/yUd+oGecwHS1xKfrRDnqTPzkHScO97yC+N8e+IHa55ulXPnnwPqs3xpmqd+8+Pj50LfSFHMf7/zaIggP4EfX8rAgiy8fqpnqhghcnNwEj67RftLGpr3WKnZnrDQ4bxZ1R2dw8Z0moMrPPkS+zjVkjas1UWs3FnI6BiA80I2GzSJtieb65lyYjBGCnyUOd1Pi51iutb8ezOW5TvYYW9tHbSYs3c3EZnlU/M3m5gE3JImWp6y6pketvR6ZXuOkJ0T12sXz3AtAI/wDoLEji19T+vGLufNtI3Kf0Q+dMmvQk5mZa+SodsTHnYvrGC4NvHTtelIYvM3LJ0WhV2m0RibIa81uWB5uZ5bIPaS09Uj8IEggTusHb44nAqiOnO+t8jPjyzAcgQ3KvW8eWM5ttzrqgE9/U1E/ZwgiJw6G3Uv9OntvT0uChKI02N6Hs85aEwVS/m12AqJ2RVK3jn6TsZONo8YfHJk665hdvwRKafSRieVkvaSo/AVVofJHUpyxP2sTVmAvSzEvR/Rw38epW6H35UqKdSmUWiLEK7UDP5N1rd0RIzKQy5OTgaJMJ29FZVMpxpCIrhhXwrdzf4eO/fm6/aDHLqhCAbLwi/C4ji42qsnf7QIfzpJDFEpSer3u7aeeK0kqoacucjwxYy+YSCbWzChpP7zwa6xdqREBoFL/a45si77AGJGfkGHnJ9Y3CZi3uJh9EjZvWyxybXIhBWA6vavk1HxypyRXaBangzorAbJZWTNcHei95jqWx9gpeUB74SEcMK/9ZwZ3zJmKCTGBsZ4B4j4G/tSoaOqQgaSy/NOm4ZYrICUw7kQQiff1lVKUNrBqTxrVWCUU8JGJflGM1/FE/XCJHVbSZb5M+tvw+xPkngOkpdLnZojycQHwvvyvjZZecHwN3S4lQipcyIJjb+gp+MkQMmcM="/>
  <p:tag name="MEKKOXMLTAGS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XML1" val="4HooU0THZk28POP9trq+pbTvvzd/gcV8t56cq85kb3NDTsUhojRA0EsgEHHMH7oYP1SYpn09ysXVivguJdhTvfyVMsBLTGvcX7WPTor/CmUVPK/Q5UPebRlaFg2t3zyuraAr9HuDiVi5nnjQEjIIY0bGeYhWRJfQID98GnGfyE237CymZNmdpPfL+6OnofQNvriY+5/WAwtoyNISnWYtrRNKfo7xddL9Gh2zTgpbZgPYkRPRerKiq81uA+zs06wFz+eLP8is28xwvJIYLg9nr3p8ORnmb35iR8Tkxltp3jGMx+2GIdOxfWAvLZn8Z8cLHszeNV63kCQWu4f7fwbIE2mDHE3cDLGTN0UW8XKyhwmZ4GddH1b7zpmdvwxTEA8hzR+m70jjrOXW7u3HcQ78ukW10zKqnlMCkEQ9Z500wJK6YQmYHskiObciidl+1CWiqGv8/e72kmrm94c/iY2TDGk2HGTg7xnUk1L3XQS3ZrIvjUsHEMifhPT+vopE0AQ7xSI6zYPgNTtHn4E12EZsM588pxAL9tETT3tkJw15iFAvWmV5wluzw4Sp7ma1QD8o3bHpHZe3TqgFsXJKIbyZtjRP4ViD/FMt9ayb0aw3IhzIQI8D7feuHhIZCxO90awRCtRzXV9roYr6TgD80XtohSagoz/JV1BXu4csed786JJLCWAMDAyogL7opGHuYitTG9imqX6I6IAIhd2sT+XZFMv4tWgtt6+9Kdta+A7xGsxfvwgaNyOlPMfmyhiPLsLEjvbS6WoSqdZVp509Ye3jgr5HMlrnwNrflPDwfpgyxhQ/oe9+rMlufHaWXvC069HhHdZALX3NcQCpQZC/Zv2BhNTV/ydl7Zb97SgROCujSqy+jrAfjEVZydqzJoYNRSesVAG86NJW9uIovq6kPP/wm5C7LAcjypH4P9Ev6YPDF9pSksq8IX5yGelCkcMcJqZMnChZ9QbRfihkQsWJYj2zMpFi2MiSoDglfo6Xn3qule2FRHw4zv+EO4KI7FUR0BgjyWFXlZ7qrpw4Rzv1qiSS6V9nq7tHrY4zfHWLki4CYsV/FMVrSOtmZVlupbytQg6xzXBn0zctBodRGoaWS4rqLZ/jFMobazm9wGzzcGQh2z4mKYnmpqAiLthQOkhviJoDVLZBRfvmHCND07Y+L/+SHN/FD44QHmGxKBxQcSaEEOWtqBXP2q4RR5d2WzxqoHX3S2TY8PdlkLlRzShKJ1Cgwg7Pd3UDYUXFU78X/rM+/uqTwmyv0ndVTjCJllt1CEFMgtSemdtHQfx89DoBiDkDVZGwgGyM2QVz68RG1/JTBzNHClQondAKPIYD+rxwoLNLAnOFrGbpFLwv1K5sBpBMhQjV2SrZtuZR2+bCxjp2zhjGDQ5t5WgClFs68tSP+mHwaB4+ZtDaWCFsU23u+3r2NlVBe0cut6y8dluRnhxBz1+cfjTUKA14uVjGkdW/Rs+2tyB59VcEjgJT4jKaklI8huhbSd8gLCA6qsvfW3dMjerS3TqxAcAL6VnhCpSOdpDYi+wwbEkB2hsa2TI6VjHGBSxmQxDm3nGECmv9nT6chQEUvkpEz4z2L+a0w6xkadd1JtD3O6JmuwB1NUEha+zvWwTx+Osp8ztVuxS2xPgopeOKtU4PFoYb+oVOfuuHAnWINdqZLnMvwcQ959PPYmaGw+DcrJ7zGkwwSiXPo4RzvN3X0T20YyAjc3CicFqCGsf6t6HHDXdmypVhT+LzoLC4yCEEdnfr3ATAvama5Nsw68niwNgwjrdha4sdxVujW1eaMKNl1pf0nhqxitH79g9bCxO/HrbR5A4uWErSLzMdM7XZ6fPZIdIQ61D4D+XaYRuJr+tRlqGzD0WZh/pz3xR9hZiEKiOJvTkPix/kW+csoktT/jXUZrsgw0FAt0rWEJJpyXTZGRnnbSOK33kGOOeDsDi1FbO3I8NkiFAUpIq93UDDHUhavJTeIVQNXASRfTdwZJu9TDXIuccOH4b9QLVcT/wR+YCkid3ZG6Q/ONtREj7mikyhgR1BiJz4VdZ7htwNaNayKBuhgo8sZ3vnqQRQuLXcWGSEArxSxUHsufwms5HG8l5zQOhqFi6uISlqyakZXThDgctufj05jA/fsUY2cvuNFtSJHmjtaItmPWHaVxQBN9SQ6Y/FDAdWx1itEF9eQhMHySjuP/ec8hrs/1TDauWiAhyzLe8IqT2btCOP/fSWLAJs2IPAtvXnGOioUiROtAHqXtcGk9XHxVaNuTYSfkZ+GP+iZ62QWxETBnUP02hm/WLMOo4tWyuxJUz6DHRJwPsK03TbBLcUoBbzb0WwFe+ne5T9hpaLoqat29NyCWxkCDfZoAV9etAmJFj1pqeffjy3ymjSk41ihTrwcuxljr5rPaEwr/UQlQfjcAv43V8PtjEDDqVVtmb/zhIVqfSHWbc/p6VViALbe+ZpuEY4u+GyQYXdTRSxCOOh8vQcoMN2SYZZg/TPQa/dvzaZKfCpzLWTtsLml/zej5Av2LjlzCaryCz9Hh+5auZro1DPmJFAsC7gdjtGs5XQno/qIkPsxjZMTt5rDuRv0Hv456MTG5i77ZDMJXyCEILOTuAE3MwHwK3NkwM6RR5T/JiGDddnuY+dwNhOA8Uz7yU/3vmYuBt2DnzUlJAde7LPItFC5j5tDn/8CE+3zHkg/MUUiCOj69va+2Hg4RTT3FhaCZEZXReZvtZrklzELbM5fEEforPtBj1LSdcM/P+uOeTNXY80cQMzdPyWClfdSJ+oYeUw6S9p69mhG2hALZqzVUXFXmEonGXn8SLctWOHqyZRXsoPHKjfy4mdXc5mnVsQsXp0XZiwDfCQwthdSF+6nSjMbsl99ok+24OuXYCTpnO0FPcxwfD2JX9YIVdw2wa2EeTKX/9XhLNc7YzcOr1JGSiorQadhnK0OoBWEfOV6dRqMRtpzWzlGcbwPJ8GOVlWHCd2bb8X/7s4qMtMjthQPWMgFYMfuanNpalPa2mykuU3AU9Otu2vzfn8FTdbkpaPqCIL+sQlVtt1WHgdtOksQzmB6XV98E7JI6cYEic4GtqxgNxtiI6pXY8eCwlQt4cp4RBatClWpe8f1cjSHzjQyo963zIlL6GkzgMgomGhWdrWCZ5c1UNgNFu0fCGgtbtlafbZ9BQhn4MA4zgUzqS9p0eEQJN50J+Toj+t3HOQubQFwiwad2a/kJHfwZHjw/3jUiXjEK+HP/6c6NeIPk9zd4y9amdrhcYvPEKRh5FZ7Y5uq3E98bhOB/UVept9+8HoS8DBhS094BYJxmBprwpcW1rTOJ6mcIxDY7oNWRpo9NiVu2dVQT3aBg51nm3Cs/RKe6jSeQP8hNYaNf6vxfcgXFT6HmJMVs1nrVQ5rzSsTDjviyvMTA2b9llostXzDwicb8v/tF1W0SQPnEqzs4y4ynu4+M6WDFmdmonAT554Zp2gZRJSBrdiRZgB9yLz6q8GvlWH2t5qDxuF16WM+p+Dcy3+qkS471koR2U8xXW15gsGpwKDtG1/SWPWet8Z3teR4cgU2E8PJc/Sj16k8bCcSO6D2qNbpUHuzXndU+K0o1JKKjTetMBs8fUzEYjSfDjpo/NOAfpX+3WHHrjLq8LeTk9GhN5eymPhvBOAAEszYrT9I59p9FcP5G+019PBpo5UdIBDL2lYqe2p8GHPtT59gYPWWivY9qtD4hZPv7QbmG+uBIHf+PuIxazfcA2zWGB3wnfhQu2QBaNi6HbIcK6erdo7+PrLzFCM6ELWVdg1Bx37XrP2NOWCGsJLSwfIzI3Pq5hGDXg1xMKxzItbxip4LCioJ2mGA8xFsAh72C3d4lP0WI3EU7uch3YO6wOUTpZTewok4sc3G7aW2H0fCI/ePMb925Zoj1sKNFlDrD+wofxROXiM5V6FvUHKxOnRQ3LOoKYvj2SBmjnSwCRGXFqHWj0JYL0dugsUtJp9MCPQNCiAXpPxOO2uqr2OaPKfyhuDJsefTgvn8D4vc6PLO56HoETDhnEitXwsqIjNt4FKbRCjcv4rYTBBWh/yFNxxy+lC/FhaSP+SN0GVOuKlftU8xVRq6TFHBa76hMkZHeQrmcGCfObweoF+PYSL74PPz2BZtLndmSu/xpvmZFIyK8kxXsxKM9nZ3n6K+JF8fXnR6lU1FZ70cFJ9i39eSdATyexTtfmA89NrobN6AJ6RfzIySZ1MDH7GM+p7AXh9XM77ZJ3sH2UgVya2ar00BH6nA3D5s6ROj/9jsHYSGmG61uJwdqCF3LlWbgKVAfE2KB0U0QwWPnJRPHUkriDi1THjUGrYde8iEqlkSw+hHlBaWj7S3PjHeJ3ffIUdVqS7yupTz62Q/6WoC3vYEztfUTTsu+E+BQU/4bcIENOEXF6/JvpnK7sPn+ctX3KYNSrF9Lxfx34nQuMEGq1VsTnrMTVgcojwBL8NxujcNm+QQ8R9jnzqbzu4f0IQONypp0+OgGHbKbF2rDrsY5i8Mijy5FHYkZ0sPew6Cq24FQBM5VvKQZbLYT1GjD10fgjCzahGyYfnjptyAeyXUjS7HrKxuvbaQs1HjT/A2hMIusMOBTvb+/xxWaAnpQwssTCUgBUpsJgfd+3Rch2dih+7DJHuLTyooYQgsdT/sjZUiIYBd4hWbjdHAaA1BtiMhOtWPA8FzL85wU8qJpoMAPOstIPac4t4KSXFT2ywk/4if29ltUqZT6d20DpkbYFLnagSyrWjaRHPW3MJhoysvdYt4tGRRbenq4DDjTWhqUZUdMABoIvQQrRlzfdntPW47AL2T+PetgC7DRR3U+SPD1mJtHVOsdPmMhO/KcbO6r6QUJvtH4kwXUrJcgbm6AYejW3FpfgBngtIV4Ob3yKE7UqStpsnB8WPG6VKHvDFWCCva9s+Ooa0dwGST1kV3jOwW9A6K8YQCJtdkDD7kGBt0K2RXJkt2kS4Oo2MrWenDYGUd7cz7+UZVWimNG4R6d8+oaOV74fjbO/YVft+CfWwfEZJDvqEYIfd4939wlE7zarWE6ZYO7hflcdioUS1+dVZcpkMZ4qJPoRVgvPoQC6xMxfa4FUlaIDsN6tM74iOSe3M5AJFGUjWx/X27R79ooW48DYs2leeKRk7jS5f4Y3XSZPOVXeK+vG7BdEthMqQUH5q/CEDEb/5PUonaR/mMWIf5O+24PMb52Aw39uDZHAjuZX6hc9l9/+kZ3oBImHwGtpaF8qUu2jvUnX/tZYq+hX6vI/iIhenhiy18T7and9hNBG3FPddbU/Z2XBGH/C2ndJajFIYT57GpqXIF+AknGyV2DK8KErqZ7o1zuBKgQyJPJnZG7siJwS35AArKJw161DHXrzQwN0Hwj+zzJCYnNkGpMqKHOvmwSUXfI/j1AvhOCqOub/ZvxRelaV+rIudDgiY/Z8nO2tY2jM1JNA71kv+z1sMzI4aFf1C1twWFz6717KnqskGXea2uC3it3nfIFtqO1eYUJRhhB9V6mXHzr1zjcsK4Hw+Kn5WKv7BjTOO6h+l1EUWz7Zrji1gfFyYumS2PHE4UybDZaVODNnRTyFKntTi+Dcp7FhVaXIalC2HUZmuctIrKjR2zRzBSs/o3RBSYIB64fuGNMee8e/QGdemsNSGx6s1CX35bD8MnekKHNyBkltL64CK4ngFEIEmv43Vi4OLnM0weTtPaAjGL/J80eiTSzUHmDOWD2vmudgJQe4nQ0ArW3w7o0G7IzcWvyBPxqvz1v1HTTluD+B/POqFxw662eFIZmTUWs9sgYDyO+JLAVDraQLfQK1RgUgdGgC6Y9Hw5wTGySr7Rjhz+/rzYJr2jxNBWGd5/dKa5u2qUClz3wSj3Mc3AhwpX3Aa9Paj0HQ6KvQNY5+3kOUqOULWrHX/efa3NoCSAGWGa65uIvpTHOwgEbko/Qys0spAx5gxK4R7pI+s/BHkYcFFlCon/1tV4LdmNwgK6+ZWmylPOuuaby4+lc/ONmCfnUuWI+g3a7n6oGEv1ijmqeTtBesxiXHpvISsRBmep+Jep1eHprhuvhIei027MbyiUuRiksS8ci3ItQdLYTo6tubLeuDsKdFWOBynI9heayEALbluhoxQhd/hfi9/AK5NXk9R2g0AuocF6o0cc9gpc2Bi788i+LddXt0JxdyUpZd1N3iL3wKAX3WaEaWOiCXUEvsdouIB3VUsibF99N8mBu4kLeQVM5N0Z5LwXkFnU5H2DAFVIQUbE329/8zVW3ZxF946CPUPvfWEsGv+Gv4i82ZystDCFgSj1QTvt5m3fQBwUj/Izo6lrR7j4IaPJk6tOvbEP3HhxkeQQDH4yt7xaERnwivosb3fvqqvnyqrT74qvJfydgdMvRD23jRoxcUXioHTDbnOho9mL5R3JjZ3DFv0zu0PFVxCGg8RFnISty+IBykRxzoWDKHzcswQ/XyXZWvVYmMvfnv4knPKtRxpz4SWGdUFXlxj0IbyAi8HgQWGH7ppveqpT/hu2cvcOnPz8l08JK/9X/nGEk0E89ObZEyKDwNgyOyEi6ehnKuGOWN8voQZswbizymtU83p+zmuEz9v5kmaK6BvXrpT4ixKIrZOmpVzLV884Z4wHXAqyIYb4oF+8khy2+P9zcHDIwmfcpFUx8+pEU2y4uTgUnX7o5QMKZyKKW41Dc+L/3Hlz+PUq7/Oha50fUGSCchmAVP+etJ7ax19ooHV02zxGICOIKTXkNbMWwwMu+w9AN9oQIgaYATYMZcShj0E1yVaWIgjIo1RogehB6rbxxBQ6T6gJKpVbmfuMHmCWTEEzJTTOTvUL3JJl/OXrN9ap68Usqc0jFburg6f3Fn/vgSnnNH2F/OPIMO0HZBCsgdMkWlneKJoTT7bNDbsQGhucVGS26mi55CsokeOA6u1pTtbv8sRp2LHLoCrj6J6hN7XN/wEgN/sA6M6aUZMJDgraUgzKRPz20sj+/EJmqxLbMwyjDib7nNBJq4cnnJDKR4GahCJPmto7s1B9mJ3MF4fCJPhoHwCFdJRtO/F7pyMso16VkVHY6OeHAKCG3Wc16YHVQgUTmXQ2VjPfCnz4apM846EFn+Yb+P9ho9qKvEnxRv7JenSXknO9n0qCVhnfQCuoECjgD6LloDG25y+NN5DWg4UjPxfUXTCh6SxsF1nzcIJsGzN0UGdhuNDACcg2ziLuFaIs9378vU7PzFh8hx2KotkDyyjeggufTZ0KrrIMy1mmJgpVGVH5BKiLQuqqScwmOV71U/7Wh6FwxVrPrLKkmOF9DegIYIVz75e7zW339YuuWDAanxQfyehCexUglNA4alb8nmQmnYimq0e08FMDSWf9mQJyUmzKw9VsvEN2F/3Jp9daKfluL9KUUaurswBn+imXvznlk39i+tl6Qido4Rs6kxF5JYbozdarWCTRr/QhMsTDkIe5O8iAg91DQLcZ6ng2//8lgjNMFdOgw1WLIGVVwqWCGVKZDj1VTHjxGQUDTvsjduAp1sOoOYgfGBUPsb4bkjWS0ZPPRj1X6eq1ZRHkW8B/lWnCgxLCQSYe/mWKQ/MI6CTdM1OzctPs4mhg5c6GEVHVj72JhupvjEbgDDxkHEK5UmyYQkTlQjBRiXSKZ9Gw/UIon51mBsjPakfajJlNa1xuLscDySdsNC1+Xyt84zoj9p7ilUpFX0mk+t/pZh600jJTN4ngpFeJv23RjwGwylDfbUfhkz6vvuCzexg9PecROHkudxRWrL448TFuPHL93vAXadfLu89RNlx+sBCFN6pN125IzR/kkJAATViT9oysIQjdQ5OkhIqH4DVbX6aJptR6bIGwjXSXMSF1xpxiwkze9PxAzB+8Nn3z6ANkFwDeATnI2zowWCG+g53JBL93zU/mGjqSaWaBTxd/qMoDhdaW7wiURaEhuv+CfIqR0sgKEhnt2uyR7q52Au0Cywp+Rt6Evv1+eobVE+vWSIwiogmMWoNluDhdFe8sBI37UeTpjvLsaFwn90oldpWJyDzYIq+/xuTNY/mbkTijruOVFcxVvdFy0j7Ilcqs0QlDr0vAvjBej6ZEbCEkFJIZ9t0692w1VTzpBPKlmDRge+TeX6zsLaMm68jS14At+DPPD8Hptxg81KuTz8bHMoMdQmBVKqvnziY2+thCNaLvfkSdLfNIayx5ePC/j+Y1p2gz9r2M6Ts/WVlnEkTXhCEvhdH9e73Gph61wnu1LsgR+qHKbpegK/GVEQ/HtP9C6EDXy8FNie/F9cAkiXB3IN3l/epqtu79T+z/LNWkLvXUhPSpe0uW3iMsqq99x4tAklUtQOYrBz6XY3NUP7k7upU0FZXdiaooCK9m0yY3/jSrBhKAYrLUOgGnVMVO5yF3KB8WE9YfnY0aP3omaWz7JlUN4xHfgzuCZYaMNhA9AjKopMhaImhJkY/JLJBfdG3f/Bg7uo3noRdb9HweIXMoBj6nUX40g7hIJTTrHgR2AARWxA7aiT+8xwV98LcTMM4wyJPwd+TVbPzqCoHsH4Dwq5wniefvZ3gIUoi+sUUG2JtaXKBxoL31acSzN69BLHzh1rDduHhrgNrwJrNanAhIt6bKBOoMlgcLduqBUVzUUUHQKGd4xlEWvUGKMFkpMOUwPGFRjb4wEVNEuEuTp1HLn0ixRWTgwn/DHnF5FelK/sRkEkjq4Uy5otAmL8Z0dZ1B/MKwUOVpsss5+el8GbFfussfVsvUvZ1YKtUIsr7vkP50MrrKvNyg9Gh1DB+OIlEU+1A35RJGXO5aOUMGGU8BxSBZWynE3PoamoK3yTvgFBzA0a66x/hY7F5yOtFxsHx1bqVjdPDsq8KeUKtULhcqwIncJQN0dcY/Gyjpff9M4oh0D29RxgL99xlAajW+JSj1X7YhCE00PneQvAMrOkNKis0Weteu+652w8FlIcTd6t+hPJgFndQSLo98XmmEgsPptzLrcOvPUELI81pIuPzzAkIbhIwNzlnZU8U6sZfOXXYCNqAgGk3cWs91fVV9hcppbimPcQe/Ra5bpD3Xtz9USwW74bdnbbMdg6EkQKO5o0ZNilsuuDglPC11MyHmGnX9/XdQjPcbbgZhzXtO+h6C3VRPmayadS3n5ogVP3yK0G5ozh5biBuRFjBMasJ6ApoCirYI/EUdiueLENnyqXh6EOxrpJdlo8Ktyt1F1cvAsJlb1vz7hwrpY/X2KE/ZfuFmCRCtNWBMyXaogc1Vp9oAa3zSEEx74F6HyRIFBdQIrg7M5ktGfJ03CAgNCoKgXDABtLN10AnW8SbNYLQO9ObwLBemRnPeNzQO3j5dINZHcSF/pwdRObPCHxzQlXBzM6XRK7R5fuN6uOuO6He3bYPuiPLCuDv+GgVlRLIfLc94vNm28BstDntfJD8zX4wNmAaS07r58NIHbXb3StlT00PFz8yWDk8Xzi9GC7CYq0CiuG6cQpPhNT9npM4E3oUqes7CHJxY6ODtGAqfMn6+lwXL/GYxaTI6OquytglNd15lySG119e0T/EydZQiMXZtCN9jNVL9vPWnJ4AX61KuaRLK4skGbAoTWDOKPGyxeFyXgft5M2jeeq6WNDgH8IOoA/PO5W0n4g3CWwRq6pkIz7MGaWMaasbKc58Iu+2S4F+FRgQvM4q/ExGSZobJI1IxghymGS/x9ZmI7VNTM2sQllRamWTI+xJ4YPLeDRsHLYCmA/bouOmUJv9GjCC+I73hPQu/dTiMq4DCmH9BZhzexCmLowTT4og1F2Gt02nyhrRy1IhIalfJhT3FWmgalMfhXmVc5JUpW09N/ODzsX/4wittsJGa+CqTA3AAtycSc+EQGzBtKqODbPDXaU86wW5GfOu13SSC3aXknRzQMo2b0MvqYTMonq6i+wWQoTTUKy+jwZ7+li9XcujnYklvmX8v7GZ9KAdF/wzn8ba4n4Ymlc2TweOPMc4PEbqRoDrXPg/WLMFCERZmSJLYFwEGz6Ab6J1g+pN6c9/bL1Q3YwveUiNN49rdIxyLpXKaFsEuAwXbKL/EcLUVpWYGDfLi7hwsWEpQhCd/vmqd9chUR+tgugYuYopLE3w715zaPdbMXWyDgv9swFn1OhOrCkGhCMt36mi0LA5DZ2bzFnMsIfaCMvF6LvxcP0RNntsUfjB9KYPSrd5sxfAAHm3e9N7abZGUxLI8K6+hDWBm4V8fVMqoghu2ltXJoAx9KLLKju24H2bVRey16lvffuLjLFDj4Tui/IYj2MnGWK83Ke2HN96H4J9Zeoqf5o2VBd6bfYm05pmx/4YaEccv3DVskmPfWr6aGktcLU+KmrTg5TDu7D7mGo7HYg5s0QB8XULQgVj7ObpbHsdhDYTEG0G+VBu6ndHOTcnQrqjqBdjAhT9Wmn4Dy97jyS59Wvdbb+/M2uvQOzS4KvN39OF6QdJh8xCZPDEMpPH6ScZn1dKxTEnfHkFp5V4wYkQI5/sB8jOZle/Cq+6RaGQqLsp/ullRrkP8q4wFRHgXK4S+pVPs8HFD3iQmdDj338+8HHtD5KSDRdzEudcEL4ZJoosmhwE/hMlZokQ7fPy8QPKbVoiRKIrDNIpG1dhfXIQ7UqYp+jMSM/wxQNrRny32sKcjCjDZpKCxcexGfaDOVC3OWtsifwKsVY/WewMIAu5gvuVLla/ZZkhfNjfk3niyQTqQbSe79clzogtMyNKR0krHi5ft4YFQbh4a/0iDiBgOu/BlY8h2DoSGxpWynLgzNbocugimlugp+jLMt1smR+fQo15gj6VOWWxpPALjCVdKbloqLzoIvkfx6K2AEQcgZuT3dlxyGLY8hPpNdyuVSgRICV8NEBmGrROzb/Rp9ajREHUkYwgo/odJJ/A6XicNRt7arx2Ea76yJqj47P9aH918Mcmejr/6vSgM/np5qEpq4nyTW+uu8LvjfGQq12WwT3Zgv+AX7QddtUp1DNxZxrtt9LS/T2tdSuH08/Rqn53CjLK+PUFTXr2LPRFAvYeX2jvFQmGNp4cUiYs6jgy/DPjMcUuAYyFrf8pLKk09gEepUkT0BVyvHIZC3LNGHaIyEO2HLCdgkBNpEqhgjzmvZlXa8J+F6ote7t7HxNX3HNNt+je10eKEYNlOstr5eGh91lCQTHVK8LoPkh4gfX29epU8S1YK/ohp3rXJPstUw93yPN/kmGUGx1+KYZyNlulgYckLtgy00Y5zmAqnR14V/vw9CnvxZNCcab8BWUn9jwIgqsDDkbzVZYZu0HjLAOSzm00kWTW0R1lOrq5jmOE7TSfFU9M0BZY/DSFPVxXIWEQKKWrgRvOiXMsKFdkqMO+TBxXwySRwd9LvVkPNZmKv/iafNKLonlk7KaSV0w5ZwyoZh70ODi0KON0CsiUj6QmomxsKkdl0u/29TzuzCgenjyEqtELUZ12BUrIIAVk0WL9XUllva9erDrKUsYCrfnNIghTdy2y7PrRBM7NoxvTmVh7p+eWlln5FfxRThU6D6g/Lc7MepOL5m6R28sSIkJjONxZNgrS+nj7hmThpFaAF9M+1kdTPwp2rTVjSDOMvgdc74q4AFSAijwmkzhdSHP2AmIiJlU8mFDjCFmmthftmkIYaYqerNb8WRT0sP7uUz3g4WmJ4k1AcaiKS402fmeoYKW3q0RSqeHbS9RDgGk3WO+X+HgK1BhqcTXgm+Bed/lkw+HkoW/vkdipZ72S0fc67+0hJeKwNp39Vv6XOqReBw4sne7jVtVSkeAK1bsNlsWwm4/NOtP5mCWqiplRNR0R5+I6HOE8MluIxQOY725sSDZKBGuvgO4ZlVw1Ep6Q+a/ZVYPpf8d46/6tCzpUM80LDHj7QzRkVJgSzulz//bvKKAaA/qVUhYjt3i0jOdkjnwi9qUjYyEDx5yk51TrE9WyyE+71oYUjfjTjDLGPh2unFi9QeNYdDJNYZ3ztzmOcn6n5x1Nz2QGtLwESGCVHIrvHPKK++Zw2NtkG6AZdxJtiHXYbKVJRRbWx27Uc02E64Jg0AJOJQW4yY8krLzlQiSl2Y/7lA97zeLD8OweVQrpv/8DJVfntGFws7a6zr/InOHvek75ggsyzO+5MpDS7hdeMVjvFM8amsd9vOq9o6IFdp9kOz7NdxytFlQyh5H9A6zub0JLk+Gr9e2RiI3p2Clh9o5rDsK8CbdNiwcVkntpQdlwOhBMIrW7rbLRIPUaoCrl8/0ooAtrqazxOXT4Q1JQtpNgnZaAQYoCmIpF3zHKTUW7ooQsRoA7JVebAVjVxL/gJvtfiKm7JsCgmqc0xEO1YFUW6PmSnE6ogoZs6IrIlWBOWVWQPc7cYy4wYyjufeJiBgnaIRsBmmagPxzTqWXC7RgTzX3xxWiHOzUEBO40I362YgTLIM5PJXn3927H7yeX/hnm0rLjzBfl7PV1jMy1PCtpLrusuQ/KfmrY6ptqHILBDmmq97nv2H2hXXnUi8b2757jF7hbORv40UoNxaIdl7P/7DsfeILysGOxjUedK04uRZ1KRjTVAXR1R8PLpJoVlRY9s3/S/TtvNdWZ1M+CLsCJgAXqeQFsN4nXKVY4lYHom+LpIgimYUUbNgKqffz1SjbxQtW/iGJy1yWAb2edT3ymqa1TZiksQzLO6b5/tsaGJbx6KW2sEdw2Zh5/nFo6iGEVCKq2NOjoiU1iIzZFsV9UWMsB3k9BFA3FASE2e//yKarYVGPWYBeBfMP5W3TXWUhlSqrJ8ndCs6iYslk6S6X7dsh/6rU9dUG6g5GEATSeaYI/FxFkmf/v9uSGjhODELWs6IjansdimpTjUoYHiyFlHlehUPYSM7Ltv1jsIZvD0NXZ4Zpe24A1w/DAOI9L6VM+si8/NLpUUvox1eVN7cLxryhaz1iiBZIQDHNwioQ92e6hwUVzlAVrjASV8F2BmWBkFFomet9AiJDQpBdj7/Tq1nqrFz2TD6G/4shucdzyyKXuREOAntHqqp5fSrV8Q6/3vk+4SWkqmTL6A+z/v6LVzHPocal2fWe/QA6HJTgM77WPHxmxOR+LrXc4ip/5fO5YXdvLvQEjxPuzsAjDvX6emVYbhz89Htd2pi/F9AWEvo7xbo1tAQWFWEs67uIVVr4fBSR8wFcaOtecPp3DsukooLG2jdcmoB150WBWK/pkoTZMU8o75YlSO2Bu54GJ2kS820fHeF9h89wB/KbLrLnftrPNV0CJMaVwD97X2pjjNkt8sdmviWILlTl97LRiPVBiaf4Y62DqW9l5A9WBAx171ipMKq5QdOEJzlQRPf/kSs6oO8eOC/cxymNfCqjAb+pdt2b/9roZqmNUMCfamnyc2ov/8z4o52i4YvLNlvoQczq2puQwAs9Wtw8yIt55sBIJVXZrhsiPp19jqgoiLs+Df2D7LmnqKgIK7II00xTLPPSUi4m0xaZzQ8Kyz5MFXHfXY2tOZNKTAdnJp6fFiq2+fyndKuDH4fiu2+eqhJhjX/5E96PygHNngUoqiBGQyNBQqMORtLr7u2uNwtjOao870OBbys6SINJhcj86M/drNJJSSFFAC9uuwHcbs3xUUHXiS8GozIbZGbnUEAtwpCDEgNlUDq5pknS5ByYEL236rLT87VRZk4lvC6w5vIxt3zl4w6RCip9GvmWbt8137HS3nmsNCSudn2VGeZBlCFp/GBgKRPDfFp20CgRezmSlRpPbHPz/2IVMa0sM7XXaxa2U8TYtG4iufRX7FxltFTYz6V9TarDz2n2uV3hl4B7ZD8XeIblbvUordrCU7RGg6S4IJMpvbwiwKjgt4TE3+jAjvvLURRNE0tvWTxRr4o37fgtwZkNboO2N/Ex7JPYZelHmguc8PXEJ7TG60X/oj0hMfrfQJXtmhzjqK3KheQOphBeWK/3jesfuU5VcovVQNk2vKba1zmYsGHe6SvnNs6R6DuW1PemHqOFQZ9rxSm0kURs7ATUTB+fSlLBjCQN0A2Q3fczBP61PsrSiZiSiAgZSpQyUnuFXpgQmBo61tvIXXbaRQZbLkLkGSCGvjIfHiYkAKgca9PFB25TSAEGQxwYcOY6XcVl4U1g7w7KtiPM8I47MfigqSg/hQuNQp+vgdWnPIG011HSi/ZV7ItbgSUFYSn6bChKbFM/tjLSDdusBZTj/pQ3B9HbC30oa68OmY+GcXpmE0p1y7zWLE1r9BoR5zF8J6928CP7sTzU5O2114bBy7aqHjHQRUGLmVnOxA8k4y5M9y/KIW3BTgr2R9aFpxNalCCPRXsmUg0fXvwKt5A8KIWuoUpYP2dHP7I7EDrtqKbCZrJluMXK3r8dXnWf91rocNOzrbrk3sPqJNyzqv3UcwJEIcscN1zkc4o38WHyHMSoG+PTkBQ/J6fuf34RM87+9LdPcDauGCgc52wisohTNheiZPXbZLhAOxtb3xlRE+1T7AHFc3Rw4L4lfar88KgYuBU4vDfmQGfmHn+4ON9zMVPo1XklSDp7bHtSaNREIrLoQExf13enVfcQOQgYIjJAaq722H7z+oBDmaC3ewy6dS3i6eswoVnLTry9NAH3Q04nTLemq2wMZx40ZQbwBwcQjhRe+gBjaDL0+7bJnGTQ8r6mWAaRPUtEiF6I/ZEnmxiPTfN7Omfr2SE8Vlulg47P5RLVtJYP9ybu6zY2LODFn7lHYhqwbQVxw5QETIBSQWjQ0uUxhmKFhBBAPr+PYjrdy94HLszOO2jJ8aogDqe8wBrwRrCL3tPzvVP4I+drNT0KSXzw/07CLFFYHYQ+3k2nFwOOol9mJVimbtICwHJkwLmUJxUoZ8qAK38+wc2fxb22tblz1BiaN6noTFtEk21gJjg7m9foLFC0nzVa+7du8yuKGndKco4o+Xy5yep5C1WDOGVfM2dh3X6jMBP48kdMNWx9IF82ad1xjmYODLqKCFV/clMxYGVBgxUnRq+udVU5OK0NUpOthJtaMBNTtihJpoz02Qmm9SxRv1kHfwo85vFxXDa8dCZ6j9P/ZBHrYs+Mi6wf8V591fIrLDTTq2hcm0RMTRezsyH4XTzPrH4Qsk1id8BvQ3gltJNw+ilvx+NbKGfCdsARlfv1ABM/efYhGP2xt+UkeKHpdKpmw5hMvYy6Fp7IFMjZwnUBPMNfQAdT32JxyQNaq2UkOX/YDsrHuK69sebK5Qc8TFMkYVA3Y+CUwEV5B2xAcSlL9PNUs83G58+moJjB7uND3BBVfg+9LqAv5pEXg1z+nMQudi5xky8PaitBbIhk0YGRnGPWGRZNI2W3viDNjuTH6gCU1jpRRNRCKPi7DIdLzuHsdOdN8DRn8RhubFCkhkQFNx6OsGxM5ARwHfRML5JTsiBe2k2/uQkztVFkW7goV+gnN6J8W2HJ6hwS1raQoTw/hcZCYRn3kNhRUm8tPiYVGCrm7XvCwstCZVeCG2lAn13xJG/a4xcP4m74awuBpYukQZ0SE+chto39hAQE/U3fiIQ5VUSNEzKwRyMqcylzo0yH5FF7rsmX9MOKtbAsZJo58GCYzMboSt8GkiFVKjuE54aVqtjhqWPr9h3QKPlFzc0H6m4ETLMZUVPbq12yI470MFPmLARZrOjCURahDKvhTaT8Cqd+QBHwEqDhTG1BhcrSARKzWloBB0/j7JS1vQPSXCNFN63H3gwedps3tsj147Csw/QxALMH6qG07lz8jyB9bGpx+sSYcAn4lAYL6sx0TIKEBrBZZON6W/ppXJzrYrGR4eK4rJ/hRALfJhSnQLdp5lUNE51Rfe1624ksyxUUfomkr3q8UnuhQjp33P4o2ELBfqAxJ3TBALtaF0i3OvSNXxCETeEcQMEFA+vN5OUVbNeq2ht09HJx5vcnPgkZhW3KC8Eq5msTspkb4nIh0oKrknU824shO9z7or6lftliEBVnFBJLxQ8ZOqCh5xXCWd1z7nwplelu/x9OLJcf4BwwEPPTfqDS2F6335zSrFPfA6z1gIjKMaL6+KATGU8PIXqGOxsMtzXxAeMFV23ZxNjzZXEwBmkzKMKR2KbrQ1BI9Y2xjrtuohJNFzj2ma7a2/0xdGm50LynzfxV8tSPNmDXRWfgZ+sDqI55qWvgxjUwHM8djEE1K4XexoNww1qwazLMfz6c25VvE5v4V4OGUjt6PoF82XrYkjgNQsL5NZyx5u3H5rkTodzoC6AtKD75uzY/SVsj9CEiL8Mf7/Xu0yBl89IIow/DqmGHJgWDjr1qkyP+W0J/xnw9/r97qQnaW1IS1aC4DsKO0BavdmUkzUClBMu+oN9OOmvA7FlqU6jiy+agdRN7nd5Dk2StsX9QO4XpuScny8R07bxb6NSOkOW1my1dOUnr4+fn2cHq8TWPqR5T7+HJnfWwwJ+i6BXJT2Vo3t/Mm9/pXKrSNLkRYwHfx3B2XC27keURcEPWHXGR2iB6pjuIzuBp/xJj/qQ8RSBL4wsBoaU9CikSiI8dKq6jbBY3xr75eoiKKGCPc1qPPVi7t7GrCbeQdojFSxId6CCV6SZ5G+1g4PQS+DEVT9347GLlWacWD4biVZxRLl81MyWs+DHk63P2XcwhPAveHxwKQIT40ewVvFMJzFcRhtRLV8PqUD5IkFoxay2LJjRFryYFw9x8AWnOltx5asXh1F0PcBIVt2r2JOXL+bjfohE5k/BsZ/7/jrFi+Fhd2g6LPoLCJ9f24Qp/NV4MJnUAZWsq3ouUuxYl5v/0ab7izkjBP6lSf7OYT/6PL4H4eUYvAYnky9UzEdWdqH2TK2kknslBi4oYM9kzxWWSTJBR/GzS0SHovqPxviORhcDXFjZasQjDtAqcHhY6YDHH7tUXO9WK/InqPXtp2M1db/KDfmVYKR5tcsyJB8uOPV4nMbjmjmhOdAwVmiwBcNtBV4ZN/mzgEmf6IV9kYu0WykQTUlDmGEozQ9TeAJqpP+evw34iwjfP+rPBkDtTSQD1S4jUNz9HlpAKzbrQmtJBda+Hd0Vwj/D+92eNaPuD/yQc6b32nxjv8bIxX/N3jDaPVrz020KL/LbDP961f1JXIC4hc3TmjZPhTm+oXLH0zPc6nBE0baGRA1n4pZgQ+KXc/c84ZUsAtl1DOmfXfS5hfT4x/lq3uvCr00qWAMJDvZNRgJ29ev3+deWUeiaHouG2RdAxMm9J1PvDpPuOb1xqk1Ni/hVyqoQ0SeSdlR9pjpJwL2K3n0nscnRaCFR+zEX3x3QE50HXLdMAdF6u8N0SaIYWhS1v5aRgT+r/PDDLif8pNPO+sqNxwL3RTFDEPe1bc+3AWwN9nkHrNQZ41gLOwTmo4tVy2CyZZMrIcdATxwwIVAARC+sUSOviVYAjGhw2mxq8VMFulclS9NGusEPy83GMNnr8PZGY2Ccth0PAmMeSTuYcZ/mB60+VDH42yCrvz2aYs7wOrvEBiqo9NREpmktt41CCvAtAa++9xyEixa34aUP9WiHZvKqDcmqsY9mjbpcHT7+QsKdCh286gF3ffPHFFFaG7H/qelWW41BrsCXiJyHaYGMDLOgTH2qqR866/AxDNDK/Iqx4wFUGmtHaT+ukikJj8WvMZeHIYUSL3b+ZsbvwM+XXnmHz9RXBygeAuFQb3B2aAwKBaPYjDOH4P0GkzzXvOSVIB7HRUE5Gu+eh/MEiJQ4UdR8+17whE3U+147u5vbOHfcemOAzaPTz3MeG7lgQq+SoDML0ZQG18u900P3+htQahlgvsYlithVW3q9yBYrujq4QjT4Rsys6ULEvtZCQHXhK4DiIWwe/24/NIt02TbBcohxSiE88MpGAvOcPAV4qiMQblyeoSCGwX6jNfBvM5+zyyJT5ZFT5/1C5QIHACLLin4BaWHhbnM5ALSPxdJFIW6ZwVpUB1jZxzzrzB8oLBxdd6kEF1ZlsDypi+kk7lr2nAUTvUaOWq1egKMnXsv7lvypctTwniD4UFdfza/GcLtjbBXQJh3+iv9EJIQE1t1kcSyKdLLb+RHEn/hdn/Hz9U5gWmzEEEdmXcF/8U0YuIqCELAoaRdAHwlCZ9wctLQzF4LEdas6Zo3I3E4VUyvarsN08ZQc+R3rCdra9o9izA16Jzrs0Ob5tuzPaIuYk8slEFlitiTrYbQ2GtvuMpB6f0g4wWGTim05U0Hs54UiiXI4cdPnIYMvMEzl/hVK2xlpGVpjxRE/AFYCnM08Rg3vC7wiqOTLb+gPInJhoPd41mCEwmQpj2c6Am5FBMTZjclfkqLlTINF0zjcNRfoYG2SKEkNYTXPn+e3yedbO9IshUyoMpU4oHhBuwTMT3RCy3YtLVGKwQIMSWpZDm/9kAew1PAfgt36fRH85uparZVrrN9QmIm2Sxr9uy+qyzlT8tjAq7lF3/Jl3DwogFBAQqk1zu7103Qst4R/SqkBVCfHNHH1qVxziwUb9DdeB1q4u+POk68wZVjqKEo3gUUPuu0MHux2YupytH2bjTc3gAP4Xdu/qnGwHz1VpIAPQOTyykrxNX30C+eFNw4nhvM06JE1o+kgiyMD8FJuxXMuRGYIB+8rIWezAEKwl9c1/NIpTaBlqxHiVbILFRm6jurDnxZGlNgtglQ9QwSH5vlzFiUV8CSRRTCCyqjzWcMWz3b3pbcMUPKcIzwCzVubHSYywxiWcOR/LinIOdPJ3XNLlcnvIwZ7ZYaHAWa9fZvcNN3h1sLPdgzWI5a0HJRFsqHSdNd4EjSa/xscff7G4J/pEocSz53Cmtsy1epbZRg6YSdL7qJS6auI9KzkvhMoc7oaywUtU4L3w3Nkl/y6OVDOkq2Ekk9z9GI9RkQ5Qr1ITDN2BO2hKH5INedbP6660zUQ6HYE8LDuvwvVPSUSDh6kZhQGZmSiGUtdrzP88Z+LhQepyixefHoAiuHjHBEefdfSy9RMkO9gsEKvbLYJ7NYu3If7D/1rbvlOknvgOTWDwcaPmVYToPrPS7v6EWnDiCUarES+EUgFZjrVfjmgpr8oIbyfHDFrNH40eQW2ZanPIFxH0usnjSuHO7gNfcThI/km2IHVQFJGy5gCAhhZZS+EPm20K5W5+OXco3mKs47sldhn2GhIwhFkbESBYjlUesyzb5dTUy34rcwly0Fppz/cVNYtqymH+ylN3W5j0QfzkNzc8zqiFKc6/kyGUPSe8AfHZ/r4lHgCHMruziB8d+6MY9inFQHrG8LttDo64podK+DOCnmw20TYTjWOtj8QM16VJVd6HUZu/qK8pqbsO6lk+ON5016NC5fB2uV+wkUaJ/lSg1ieQbORSZGny9DNEFjl5F72oG5xttPCP2ZKtDuVV5JdVICSQouqj1MhY0LSBTdRPqvoaKbrYq533WpIzK67bDSBzVEGqcWJQDOXbh2IsYPhsWQj4Y+lYJzfEnm6KHjfzkUSG+/+5C/lrpqWLMmwBhy8UzwjhvfimCLEQJZIQ7ot3uawhQuOohlY5/KXJTkH6MASbI1AsT+8K2Rjl74baRqZBvrtaDB4MGKcYsmhAUFCR8VPfPYcg4S6v39HlMu1bfmMK0DHmwAm1TD7mm/Godo4VJqr0wsQq/3YAcFmAosG97EMip0q870oWQSUv5B2x8wq3NN95kIQ2ySf7Z+A3JGgQRjAcpif4PIEtQJ4qVBpL396B4J1NZevMQqrZSZ2/6Q+TkpwJTIvtQkV+ku/MoLHTEBm+iJtjo0/foPYuP/B6ChejVExgXpzQ7khmBBPn1EYKi9tAZk6Fv3S2Ri/HFfgAbtDVSV9mUSd0yotSNLYX9fOaf+0t2HZX87iLGzudKboGMvydwSwZ2tstB9vFv1IR2eSu0/utneuxr5JfWlAojxYwzzjX/xJbJk34p+6c4W/gqcVJ0nHDBAtOYHkXuL9Kvy3qyizkP85I4jDTT+M2xVCBigD/pHeBma9ZaHhyGd0GZ67J8UEhkUFr2kDfc8nABDi0SX9T2Qake/OZHKdWab/TI2laMyZsrsSa55QJObQ9rZ501KfuTsGHndK5QD+KocewlsbHVeWyQ4quY/2abDgQxmleNBh4v+jlPbYg3Lv+wptiw5j+qH+o97RWFY3/qH5B3nNUTstWiKBv18wcpfM5GAL4D7lWpPsGDGxRwkufr3h3abuDXD7CQGi/ASempX1c77qjrZAf3vrDU6EpeiOgpr16CxJfOYgUnOIPX6YVmkHY7p2g/oZS1KsWsZLedeKGzPEF0PHH+cQSgD1UJKlqYy0xarBPVmPJa0z3UB7UK/XOPvkGZyYJYmsSh0yoJ3N5Oi85KjFDsRLm+ueyVEYnzyICUEKt2Bwz0+5ObsZGsqX/6tysLS2ueHGqn3Z7Gw3wHZWEMeTta9+3sJ5rVTaj/U1X+zkqJgl9sviUyclvnK5C7491NLazY1nuodvE5kJO4QHTPAQiBsqTqm78Jqcw3hmVZr3cOpRI2LW2PybKzGjTzzKbxYBMv8IFpxBdRDU2dSjlnTfhLYMEK9wDbAj/ECCbvfwuSG94mA3hHNJpkWH4CPF2TBnwz2E2tQehuwN1M7hJQHAIzOd6OVVtxY4i+dyf2tvlYuEI2Xkvqa7JKe/UpvY+39TE4mWLWjR812Zp2eL6Jbyznbg+2YGccYKQKk7KH5jVhEKBg+o6ehfwENhdRKKmKWuCpKWKU9L0sVk7zAe2NZusoTZ+qTcja3sC+UoE6ABTUZzr7FoyHNxq2GxBdY5Afiu99xR/ry7DK3/5/H8WJdz810X0VpxVe+vO9yDPNmH7MNRY2qwAY+MeamF4vG1IqLC9RFwx8Ku5Ycl0nV1zSHageEE3xr1C+q9ZC6ozkT6UkvMJIqiMEez4+krjQAuouphEpQM/i8IIvKwaxWjGD0NkZscSQpci0pQ9TYDNaJoB/quZowJXFmqDWxFv9PRA8TvrShOHQ1R4Jh0hXPuYq0zgyeVxJFTNsu5/M4ZA6BhF3CEiNzKVyuUQnWIktdacOYBATriL4BGzOLN97NdS1tB7IS53QwVCC0OqSHfcUkLRBvvHJqCesVxRpSQeI3PY7QYG4Jg5gb8d3gxIsl6iz+QzuRlmPlGdomXgMo9uRw/xkUwUVTLO5eGrU1FKqRL4Jg5VQ+adGO8GCibTBn+oNf1l6EfQVCF5TLCqeShsvk9W0EPPjA3ESVNoSnO+acqODvS8rSRAuh7SxuPxEgokE/DUFsQgLOqlwS056bRM16vjitTsEG/VjgzmU5MQQw/dgho6xQU5CT4d/ZJTKXwRG63tdsZu23lBFg5PY1blDwe64u7tVmvDzF0BCm7Rudure8KA1y6njGqNikYRdqNPf/PXR4VY9tmFVRlR9okcNyRb8Tlt5o1lDbAo2ktJMnGmhuEgx69LO9eAwzf8cDcGJpoNMOSmxzRsZzM6c70Tw40gGPGZj3/gVtGq03vl20QGE201MtbPRPyxmV1K+T9p7TTOo79Y0fCs+KGWLfF/5n3NGvLKfkSi9wjIokx9DOAQmMFto1dSsRayHqyYWK77b978X7Uc340ebnr+9VK4bZrhvqw1st0dTcW+wRqBDB/Nhiwa/iziTNK24OIWyFRJ3r7RN1bZRi1Eyx40/YeOIpFWh1plosfrEmxwlZPxs/oBX4gSYmdWO69/JZBaP3tUC9McAMt3KuG3rTfEBNR3RMkjG0VmLK9mIphnOTxrqxepI7D26+v3akh113obzt9BRBgzONRiP57uucTlYk/mjflcRBpSnKohFOY5qEH5ZRlBlv4pWlQvJzNyylQWMSPn2LqPOzm01OuWUV/ig9vUrvGNMwkls2c6x5krVru6XUWH4e5CY6ShcI4TRpvX8n0/wQd0XMhiJkLi1UUQrV3LpeRwVoH7IjXbSKzubONpitES+82hHejoI25rixPfXVBeTlHNeUcVOPPEK3kKa1nzmu+pVhdeGReyKXcw6eTv2aP/5DIIQyvdzcw3vnnFPGWzofxBqfUULCiXykyUkBYG9PBOCaiNEYdtogMpFoa+WJAceYt93hwIErUX9SPv0Hgq/kTTup/S/rLPHOPmE41uzWYBr86u/61XXvu45Br7KHpFKDT0bsE7ugtnEBOQMhLqNYf0LYQHfArhNba5mfjjPMbt4Yl5AY88b0+VFHSKkX9UJZBbCwzIYDN1g3MVapFgFzZX/bNwRkdnXfho028oiT7nDqz3vu8Nj2lJOV/QjeeBfQjKhbdKeU1Fu/+1RBoLdPn5kotxsE8pVuZl7YweNykWQqFWo2DvbfVx6r4xJhPiQoP0XYLjdyTLN/FatGDIh6h1x0LqEwt9uDO5AJGtCr+Uy0c+VnOPFUdbdmD1IaidWkTvvmeFO8hdjYNdNWJ1q0iqsxSbo+8hGwXbHwjLHFlbGL3hEUyNMUuyLdkgxfZgr0sgdHnSI+B0xVb9R+D52Vun/nK1qCkPPpu1kwhtRkDm92nLNZDD+FnCJpg9lss/n/wtW3I9WKBekUWcVpvyYeF9E6wAlq2gCgJiwdKZ3TQCuWnx0bHbcKQjhrgK/VIpDxR/BvH0EIVHci+TYoH4Wor79kp8cJGy3LpBMYMTYOCq6LsfXw8/kpTzO1n/hjyIG/ewVz1+YHXel/eX2mkpWE9yLGgfaVfxX4EbgSM3gU+6u9jarrSFNDeCgNOmnNCJW04jlGaf1HiQYM5pRYquGk5wcaDihtzw9k6qURCfVA0CKFFDlD0AFJoEFnWraM4rx54bOtR1YsWV/gI0K+zp53QzmU41UNlakT3iZgvEDMjaP91o4XZ5AW0VlFfvu+hjqDL+dXMNpWf57WlNgdf7dkHxs/ZvwGZQlkIgRGRai2hqAM2DvjthhS2EJId85RBy+7lLJIXYPvS++x9KEbvlwkkh4RFAN8/iNAPd3JaGZlmXsqQKKbUIc/lopQrzsXWyvzg5UnG7mQcjtkHCLaQMh3hps9L9Yjo9BAaBufZZMX5yFNDVNxb0PPwEqrb39JW59kavzuJbxv5W9sTWUqIphdMSl+KSGDXmj6BkXCAAMkqwaaL8SnNI6+2JYfjfJhy/Dxpi2iqRX9ixE+cvYnSnkT9vMnjrdB3MI6ddOG1eEOrk5YZV1VkDrYvIfEof2eUijljYqkOQaY8x97BgKcHHbaPUqvXWcdDf7ARsaKkAqxkMt7hi9Xk0DxgphuXoe7fDmwS58rrLXOExwS/9+FkkoHL4VYWCkdvlTeOjdZ1CxR6u5C04ikHSUDpxHQNYB1leLNcInsndKtA7LhUWf8Bu+R/9cF3yc/t945wIx1UEnyXxZYbwhE+appYYWmAjG1DTemHhqtK/MATwMFCHaJ2HEUrt3BXUX9dVL/y3znnRpqXQRBJgNOgXpA+k5iQFtRQBzRzVge0KnOWBIUFDhUKWcTC0iBgbYwCAmygwr3E+E26+bpqxHyfKCbJlTDkds4n4c/Rzorj3uqZGo50KqrF0CRp3xQZ7LmvD1lEgB++bwW5tr+yle/7AfrijmKTx1VY13UaHS9CCNboxIYT3uL1ucTHboKHZToFCWcvQeIVJe+Ks8aKrZj4wRrc25+qcPCp74qNSFeCQN7SkFhxh1oMZl1TEx+UoWUAzwDgpeIHFZcQCQ7CuzYpPzSKK5yWZDdxP3yZ3aQjyPQkJkPA7/y3+W3pRbyKtEcOGXum+9mNqekXzp+wwCSfs6K8QQ9LxJkTmCfpMwGN3cknMzAGSVx3DZRrnYbfcYnVW2uxKVvCmrKNhn4uHW5ZEguAvQVfjE5Sh4jtKxS8S6XNSzgPhkL/MHCiUMJmJQYgpu+gybTOtbVtnuR40zbYDoU7kxL+bSwEeM9v5g5d62aImNHHiRPQvauXCh8rVLvcPQNejHurUQngXqI4KObVLFRAxgID12XKygM4I85oaelzcdWRHxgRSRRx1lBATLMGb20F4QnuULxK+sMjszjXWldiVh3XDABecmBFl28E46nyiYldfiWglX2jqTUysqpgc6Lanya+rZVtissb1OkzRUAwSe2tiAXrPPw9Mwtp790JsowzFFo9LqFbc0yCQzb08Tdyidp+AhDdkfMx6rPSIiwyHRUHPJq/fkPo+wSFyhhPFcEOjWR3fwFfh4tW+xAp7HuHjAGLlVt2uxA3xzM05aRMdg4BxM1H4STZKznRY4SPz32WUDpOdsyUDsd3hmGWZ4ue+1lWKsZGrB9n8ofNups/hCf325VGw96KYSmkE9uSy4PoT2D8bJHixR/1381hGFCRAsZA1ooHZSLqGGXxg9UXrYQZ6AgKCeAL6yz5x9B1dshoq0m3fzt1UkpqSte2AsBkADfWGl6PamchCBRnrRDOaoLcD2BOxDzV+V1oA+Ze36eZAYsWo3eM/yU1wvxWOWfAtu3V8M0DhrebZ4qMVRv6PoCrAxYjWqD9ZJpkRUJjFI83EuWySDeZzqCOocQzXNE9+l9SouWWbYVnw1BUeDLvYi77X3vPMqRmSUJOehd+9FKa0r8bczWux7hu5w4ZNMq5t++cZv1CsEwQ7BAKvrTWB4V4/E7aL1D3XzKYoliS1TR3JfzDUSsw=="/>
  <p:tag name="MEKKOXMLTAGS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REATEDBY" val="KMASlideWizard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" val="1"/>
  <p:tag name="MULTI-LINE" val="false"/>
  <p:tag name="TEXT" val="Action Title:"/>
  <p:tag name="FILL" val="true"/>
  <p:tag name="OPTIONAL" val="false"/>
  <p:tag name="NAME" val="Title1"/>
  <p:tag name="HEIGHT" val="1"/>
  <p:tag name="INDENTED" val="false"/>
  <p:tag name="CAPTION HEIGHT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XML1" val="4HooU0THZk28POP9trq+pbTvvzd/gcV8t56cq85kb3NDTsUhojRA0EsgEHHMH7oYP1SYpn09ysXVivguJdhTvfyVMsBLTGvcX7WPTor/CmUVPK/Q5UPebRlaFg2t3zyuraAr9HuDiVi5nnjQEjIIY0bGeYhWRJfQID98GnGfyE237CymZNmdpPfL+6OnofQNvriY+5/WAwtoyNISnWYtrRNKfo7xddL9Gh2zTgpbZgPYkRPRerKiq81uA+zs06wFz+eLP8is28xwvJIYLg9nr3p8ORnmb35iR8Tkxltp3jGMx+2GIdOxfWAvLZn8Z8cLHszeNV63kCQWu4f7fwbIE2mDHE3cDLGTN0UW8XKyhwmZ4GddH1b7zpmdvwxTEA8hzR+m70jjrOXW7u3HcQ78ukW10zKqnlMCkEQ9Z500wJLw3Rm8pZbF9X0G4DCjk93qlb6UF972HNF5M/1eVfSdORDv4EnI+wpgABmJFMoF9Mi+A9y+OXiAfV2iZqDOUJKLdnzOwQxGoDfI9dsNSKAD3RGe7lfspGVx8Nt9DhkSwqZl23gD1zSNnVx7hYQpbxr4VnagfNUSqkCGmsVWZxz0xnSA7c86ETuXpuKNZOimS//Pe0DakqDpEyi9I7/BCvc9RLF6muwN5cgEC0/y8pJDRVq5fVyNJ0NTR5cH7mf+oy3ntAfOaKC61yiHB1M4FUAWdQWLPfYXX4Sq9KPgKnE2/DWReoL9ZwV4B6ig3FYC7IEcoXhJP2baGYNkobJm6EMve7HT0PFkEXpW1bPwhcjMDMdPb1Fli5mC/8sVC9A66TvcYiGshRwtEjiHpsch0JsTh1QKHfLiKRRhwhc4k8ZajL2oiNUjjShwE7H+h1oZ8qbaJlR3MLAKkFnqKyfctKvEIGfIBVZ2OPwJBxOmkIFqgGFqVnsA9DV2AscI97s8RQnvuDeL0468nd6b7qGj6Cw+o7/Nu6tZn7PT4u8CP9UkNqE7YQYP2cSJps8A8yhsjWYASoNCFukV2N9UNqyQ0IdgLVTBJvkMXyz6VbFHlV0I3mhQb7qcRqsrU9CKsdIL3ABpymfciFhQUGHeFLV3Twhoo5rnEmjw+wCdlROp4QN1FzGW1fio6swMfjQWA5cX3k6CZbF/6g3gbDziJpXDNv0Dv0bZWF248Y6CTuKUtF/qC9asQIr+oJA5r73xN2DTw2LhmPvdR5ev+qDPBa48y4em3YAX9DILpCKv4Z4jqLZPXz3gUHB171geoJGbHK/nytC1diCEni12uAyUmNBhgjX10TBIC/D9DYaiPjgicgXsla9mHY0qyDNGeJx0cPcE0Jn5t49QPn268h9NPlAeRTPNP9QhA6m6Hzf2bulkRcA94A4hz2ejBLvQAiBFSP0qdl4JaLcbI9Jfn5mgtjgMUVyD+J9DUAU97+xPlpcze12mS6E6XkII/4M496bwvwkA0BLXXbWgaufjor9OVLlwUOcV7iZuiPcpxqNoNoXHKp2IjMktXLujUp1ye0jxYl0vIWWl3z9NhXhKW9w+8Q/duN2B0HgUqdpyPtxOk3RsUMw4rhvL/gKrB8IBrGjUwvA9Js7mc+R2+ggQtLl+jzie8FTeTeKRPtYYIkB5/i4hA3s/C26t8Q5tWCCvneK+yvdqHOnFGXiQdHsJNqJQtqb4D2PwvJqi+/MDgD9u+jJRSPQPGx2EiDiC8QBge5MhljumbtW2FrTjQ7XN9rawTxtrDQICSb+aPFbhFOrwhu3K2Jm85h83C7uZ4ByAcR85arE7gT0Pv5YHTLbm+geKgvkGQNijh7x0rPJZPpeUDAJpO+ZUrby9ZYMIrULeDRIpmpCiUVclyhtE3q3qmAQiUQpiKc1OS3BspW4t8pk1EUDDsMmkQLJx65ygOas+OSQZOcqT6UYUWsKSzfZ3RsE0vj+TNoTAlAx6+1oc5E4Y/7mNzrd5fjeRTXM2tMGz2hFrsH/R3JBS+A3dT9+OB3O3zVuT6KKGJ1YSbe510GvBGNUgQNtu0eLAMREhSFoVLHqNR1QFKWH2Rm4Nvkbj9HYrAzk2q6q+Oro8RO88LEIHn3s0FmFMfdWr8lTmDfYqNOtDaMvKczgrEQxF04AUSPqFeLlZNPimrXPx0jE5AUiREOxPvefExtRELLPdS3aFIgV0nB0L3gdLASWZ0mwkruY33FxRucS0KDi2DGeU5/qOV43Ozgnf/dLAxfxHiirGLg2or5ce3wuanJuUhAdEHuYozMpsp8ULgDEOJBA2m+zTXkg+9RcG6d542nEHetPqxdMm02lw7YsYPrngy+o3qo/TWRlLNwovU3TFMWrFmAdXVYC+jOTrrZvoiaRepja6HDXTWmzUm5ZoxcnVvbWVEjG0HQByZ/3zIyNE3CtKx4KYSeG271OfRPWlx6gzabcLNh/mh6gZ1iqHYY/ZF+3DxjWo5LLEk6erWbR9W8PFK2bCdMdHJCyjqapx7eZrLxRMBxSeEWjeA7MYq3t+FbKm+OkBeeTBWYbdNHgefg2qDRFpwmWjFr30Co9/tUAcoOx10DhmboSobQtFsZlS3HgbNza6Ty3kNL9ktwBPsjCtHBA2uUp4Fz8G4WsI9CE1ZQfUZyjwEyxSboOgOGZ7wrDQ1GW0KKazHgwurFsJArxK9U1l3RIYN2uD77BUBl+t+H0DEqbI2JfKL1cOrmGsyMFPWOPFbWUzYsOIILp0AJhYID+u44pSZ5lcE4z7/cVhE/JcGDZCsfcTKOHBJRV+KeEqggVJKyidWP2vpv7Hx4OoTHkdMRktdBL3XN5eQUgCyOodKHCW/fPEkWpiN9sEXAHv36DFUm/+kA/rLGg4cjFy9pdpTTlqWRyKT0RoIKpmUhF/EQdatiyvFeEuoIJ+oGoBq8RXlUf2kVeWZ3hjaVT2Q9/jmg5iGighDFBUORLLYnN55YR4MeqqpWW20cbcKZeqb0JlOZ/vU7/rDZv1kSCBi9MNQErKQxZz5XjDRbf1UqmRuBQMnkAkBcUKbNUTXRdnJ2iYBoxsxeWJp01RkDDUaCigwLoszp3Bu7J5eLUfvFkSBIvJksNgKUYKdmqBmTvxvgtRLO44AZ2I/V7Ica+cJRH3YC1dq2F7mXuqWQsegYvxijAtTyOYOo6+YAfIi1mhEZ1qsPU0+aWcJlkcGWRCfirfUYgljOv2FOXP6uPzZdkwG7rDVmiGDRW824+1WGDxfX51o8tkQlexYHonbljPLvcTGheDQj6cwWc6n+4fP3pRKD3WZXpdkj9CiSC7ewYed1wcbYJXDn+E/8RAr0fr9E1TeALKOGUyDcarvFHdfmi4xiqheVssHL8jXPge1BCjVqvlctCZDcMvrIcotbzFUklpykj82VNAZZi6mCh4c2/bKszwaFKxdn3c3VHBM4gfwUQpyx9sriuOzzyJEQ6M2snqW1IdXpVV0Rc2MZhs57OA9rndzR8gNRlfslIi64pHojmJJ4xF0OnCBQwckBqe1H6D1TJ0antPcad8JYNeKY32e2qzA6ozbHXsq+F8LSLu1VOFY3TLXk0Z6FFIjO3NOVQ96AzCl1ddMpS4Xq0yF+4rEL/fyVqOIFrU3EFAnHa9tAeAOrek33xoiltZ3k+A+pvU3HjkexR35jhQTUuMeKd1VTQHwMHn2WNnc/vCWKkUha9rC2mqHBGc2znAN93Kk7J9fT37x2Y/XxwPQZusF5ArFkrkRMNoJAUJJJ31lGpF9gjlZ+0PkeRZAXDw/PJh3SbaFf+reRyQY+1GzXtFguS4r6xC/iz49OB7Lif901InJ+lAeBZaengPkUbROSqAbI5MX2eMit+ssxMeCnNFJkyskzmWtWPy8OZPWurABom4Z7l8OZs74G/SfaQtL4ynZAPzdN8Qj3g5Ev3kAKDcpX7yux0nYN0VTRSI2U+W7zGXueAhyQa+vEIz6/vsScfoFKYAPmF6En1n1WcwRjfmpU55mA6pDIuI0kKGkJjjhwKVC/3Nj3tmPumYephPWaHw/bkaldLREBBcTB/suu2Xs78NdWOhvVHnNI3mGo4lFXDcfJMtdxkxG0wgHO1Y/lu13KyseNl9XHNi2ONM8nG/0aZXBvJWpzVZHsLDSU+2WP27jyY9J4dwatIDyDVv1az2fVTbzKEo62dLfJzVUw1Yxue2soPEPRLpU2LOO7qi1KK9IU/Hos2efisq2L0+PETgweTQI1a1ZJlVgUKuQT5h7GQA4q0eo7gOIAwRSAzq79WrEH9SkVQzxJUKCKz/ECJpCOE0PqrmSmXDZpyxxe3UnhRYgd+3yYFpSvoLf7BYaDk76RSdArrxuCsaYq6pNeSPGZryL7JqTCWQrzlv8xBseN+D63uRrWKjkYkJ3opOTnVa4BIotsmWqWuDwONbtDX1HMgAyEzW9N4fJYwVALmS364C02cuAkowApwDcI8NLZrW6IrNutxuEt4xcFqMuy1pwqBLV1LWS7vA38RucGImkYr1E9BV3/o/DcjCXhCgcmBmvw4vGuZ6FcuPbz8saPrzzk6yIeCwvbMrPLZvybZ8C70QY/TfB9WgVpIWixbmMgVkDJGtQ6ER0mqSYn5lT3auBt0190FAPqE5I6byRg0ojQyH32PgGBQVeyT4AS2oL7y6ikOiaxk/MxWkb79pTbbryIHCMl0T0P9NLm93P47zXfFVfDYVAmjlWPdlkGL8nTKoCcOoIeAKzfTMlji8s9MdLbyr8O3dMIKxyaGewzSRzs5OUFTCAw09z8gZ7voxjjzBo+qhpHGKuKTNFiINFdy34BciaMuwT/NQunE50SuaPMMkm3yQaxbVxI4aRYLxRTxjRkxXm24z3W6QNcgJ2O1KpkHdN9NrF6E/RPWDrLI51WeaWWS3ZRKN52LtmrpmoygKRez9r7wtqDkQHlzOBQkvvQb7v7PrVU1uBz9kchfgyZwpWC+Emj788j48NZOm+qj8+N/U1WiXinRFlzEcLAlKUR4+6EVPLfRGipAheSPeKL1p+1D/bs+JLPfWONY8gnrn/6tsLNqjNr6RExj76WaFq0TmdPptkN/x1WWPZ5/JUj7tioNlQhiB+zT8X3GIyH5UQcoilOO71TR0hGiQalY0dw6j/s1ZIzy/qTns3smmBLGNH7nBjt0Wh+T4GKoEhJVSftzIspufqXNOp1yFKQmJn+UgloYiiO3rRmazedsQey78tpnRxAYKaf8360TpQA8mbJjpO6ywN9QB5RvA49iH3sWH2XAg5D14N/KUw7nkTlKBvBLhVP5HJV+Uf/HIzeT5obO13xYYvnrh6mNLVHzzTuJklTtSe3jVSMjvlbXVUwp9Rabky0SDY2zAW/SmP7ADz7TbYxt+HMvAU2GgJXJ7/u2bvUYrlEy8cp57SM1zblmeZHnUOQao+0Bphy6RFkIl/LvNRbL1A9ziI5TLevzMtX80fG1X51JXBO54riCxa1cP+nI/i16ofSADAY0yohy07MEBhZlYrk7gRAWk8oxjeUtT6XQNEvCobtEq6T85plGoIrg5O5kW34d2aR4oaWA0xZaGzrVqo8CoHNaooKLkHU2Y81m0rq20kgCr7jS1R6BhoJCUwZWfca/YRvzgrb7RoqPurr/b9Ehu7PR0G+lTCv/Gh4JOFvsEZ+5bzpWk3ZyRcn+xkIB9+eLK/3m+R8sI9MpJwAJrFl0go7NK7Vco9nGiNjsA0nzpjZT4dTNkCl4xdwUhG/DVjoorjRqLT+aQoes3fJ386UzlHfoaaHMIeD4nX7/dI7LLnxIPt7CxS0H/AKhyZ5KuJB2JcK6BCQ96EkqtFzZbcbQCE+iZ/TApSS4hzoRE2Gz9MLKwdsJcjxMuhPlw4sumKrh3m59lAVt7znY8Kdqza7j4Di1Xw6tCcA1bRwkwRNRUVkc02GXfBPWioBwfkzVnRjhIVkPxt0wfFl2obpkChG3lp3JKbcqe0EmdluS7+LcYmqv5t3XH1IL8yJUEBugOLw24X323RIU9e9xukWJYUGpfJfPXTh0xXYunId/ARNClXJMujdkbJwKe+RZ/7g0GFUpY9hTCoADuCMxCkJ5k3DCWREFc4BbLO8+pVfDvjQsmR2gZvInSldPbjcPojUZyYIxfYXOWqoI9IGV5171jXJbLRhazDjJ7lGr8EAWxMR2csfKrG1SH6JVyndjDv0cc9K3cT6qaWWxOx2Qpy9MDAe2LUQzStIa9rXO/LS2iWbeSrUdBpWUBc6fACJagBEeNXwLcT+hrk99RWaRroZVgHcAeq/Ad8IVKWmE4Vkz4/A2k+WP1sUajlUHavz5zIY1tbaYSx08VgDsTq1ZLXlWYVaEoftGj/yBBkviZwGW5jgOo6iTMKnRPRgwmBv4eqWmeevSPqI9HGTo4qg0n8VQmXMswqKWaMR5BzMSzDloxINBVr5Op76TLwkS462VHpQdMJcHkpTMNVj8PHYNkw6Jyf02IzFXdldzkBsfgUIFJtDnpx9iQVcfKFtFPUjSxvx5zFiUjnKHyNC6etXAGnonqwC4u7qnXbKyiBDDR7VeXFntr8vRGCQu1rAU9syO1FurhQgBFVY/kOeCfSdcDmEvrm7tjOd4mqL8ORdLvbdhkiYe8BXSmupAY2dKg1m8Sl3fUcAO6rG8CiZSB08K5XdDae/SOU/guHDNV33BxcqDxUcqEj2mbkvd+Q6KMi7YNXi63Q5pG/kD1RjnnlNLFbn0bYlAhsfV6FqAeL5ZwjzIaLu5lH70OL28h7PupdxeKgs0fIsCsOgCeMKvTo8sJB4C6hYCzgxZ9Vw0CiIaRIGwGXOO44SRzKJj8InkyEwWeYiER3YB4uJt9GYoz0mbw9l4d+sY2eLQ7ePTY+wVdE6Xt2DpTJs/toFE9Sd6XrUN6wQEPzKoGyVA1B0lvrRCKYPn7LMHRCtom911ROnzcoddii3Xj0GuszQ8JABjah+R7MnyYrHEO1VENY/d2A6+Eg0xkcqIGuW4t/D+Y40VWSWBO3ujs8JQ+JX13lpjVuXMgAKorVpo1DrErt8r2O87NCbh7JW0zkvB/xa4yLvxch7RJjUNDrrmR9j0Fg/EVdX5DZiRgNNRAPmrdQJsfWhBwB96gF7+7qylqe+mOcoIka/i4Ea8xGPCFOWjv55LeKmNarRhdWhw3F7HcpDdWXOZ8kkOcyKWy96If+p06efmlAPoITUE34/OgQkNpk+gkbqXIEqzZMRFUCsLgkG7Wcnf2fnMKi18j3ICV2UVz0Tg5K7nrXvEELpzrGzXlLC1rkEhGdt+k9p9taYCBOMle3SAYgXMlbaCgWyxdh+8JvIq0IN5hVC9albuRvteD3cbq2ARiya72HgOxiCrRQPCntJQVx+shpd89FI+JCEd9HdxJtg+Y90qBdr60pK/5o7ZGhUskPhvIMjYEfszUc+Kzb5blT3DVZnMkK+tKliNDUER+LXvuYBSiFVZWmCacPmltupyUad0CW28Um54wnrwjXahoUEGAcCOoU8sgnXWGp6hC17Uy1F3at/C//quh6S/qEiHwuQZ5TCEQML9CfHZXwoQ9w21c1ZTvn/3EGVXrUJ6z67Xk5VhI1e4X4Qx5AZKA6gpB1Cem+J6y4adUi70Oy0PuQoHWVRPtQ7Rdq5VddO1/sQY2DTvMwNJ73AFRk9lb26kpDTMqHm5bAprfhh+y4yxKTdldYB2HnLdcGeLL8npmo2KZS/sZFANDVZhg1C8ivokF1yU2zsCG4g/M235TP6rTqlp/GTx4xf9aGAl8rERUJf0FVxt49Sda0d+LGtKK9dOMxa41b7m97hecc/XwOEkrz2j6UaNZm6Gaw9krtYVZhrQm+Gru78X4NmNuuHnTMAJnTT5n2kgGKc/4HCOWr6/0Jv18nFXDYZkCkqDSxgXuIZSL0TlvnKHcHBTynR1jnbFPvrYec7XNjBPE8W/jGYAwjw/QkXgLIWty5qfnGGNgWALcEuVBChtDvJsGvzWV6rxqsDxgUN6+uBBa5TCCAN0pzpVB3tmOcPC0gjk8q026ZgTvIoYyW+mT/FH4CunrJeXA3i7Ob2a+OUX/ntDwu9fRPC2m4JIoRAdsGC6aI8n6RlDL4SoWB7hnlU6/oBRhpk0HkkKDINTFOduNo3H/3NJRXgHLLknGhklRPeBJLm4BFpD4EBaH/eW4SStg589Dykmuq4z+sjy7SYv1WPJPs0e8cO4co210M56bqrhF08OY2OilEGSf/i6RPJAsFQstXocepZLeNn5WstiUD33cMTDSDCYvsyv5estuIIIHrz1RG7uvun0MRNZ9yg78g7mq56R/CGVVtXV5Gdq1oW0FuRp/DaEl2YZZChDM8Jlt9SHWcxf34LEKqqUtguuT2SFD/cY59uWNM049yb8EQZIAWebSBc8aI6lidLrtNlh4Y3R/9cQgNnn9FyxHWgFdIm8RTVEl97ZjVay7q+YFArKIMrCO923GsR3ebXlnytciwXPx3BsrCkIor++GrjgAFQdR/hD4W1HzdiLQm5xk+9A1c5eSQ2Xuz3wkrrAWQWkMtrPU+lwvrSqszBiIIISfhL6nX1MH3kX0NqAEB9ZXFtNzqt2oo18WD59ag3f+tMb/Y3GUl0adPkIVe1160ckA6NSy36US0s4TDVcAbi2yFgr9RAoDrYfN7hyBWPM2ETIqWZHDiKGXgy0qaRlkdwU5nZanKzr7W+tM3QEDSzxqvGnv0J2ji1vecdU5oqf7J72BafeFagEE7b6FKGMrSz/sRwyBqIxjrHubbqC63ojb77pZnazcrbEH5HcamQJ4ITFPWxHGyIcA/fnsaDkIFp4nai0OFFJjVAp3A/lbv1e1Cj+TPDhx55RMAJ05/FrSxe8j18IQYDtJ3dB1FtRzDc7SED7OUginPnLjxruSKfgVYR6+n93zmNG1aW23xQIAUnxujVYL048P+M/avrO5HRU0KOm2AVkARaUUzQ6UGaT235BFiHF3DUazha2BOLaXVxba7PPYLSAZcagRbsY/UZN7wk/IR3iNwUJk59ANNaE+A6x9M7crHIDYTpjaZtfR7r9mub1S/PF7Tv0mNAhAVLJJygUYEg2aJHj7boahe1OoUMGp+Mqok9iNdZYgWvRBC5KwuOURDpKTIh/gLF+TP2vRo04lGSZk3ehshDIvB6KnVo/5kVQpFo8UQ0keLR7YIGYmbp1wen5nAnB4eEkh2mMkDtpG1UNz3v+Giy6UlVl7oFFxoyK/ccRaWxfH0CV8N1qrNP05oFNS61lfiarSKO2JRdPObdrsXgY61Q6uQIw3CIhyFCPaFii+Q0ic9nS1q6QQBRiAHRqR7tyTosoCTxkPQTQEqgBpIhABS8YGRius3iMJWMeV5/hOA6VOJaw6vFKtRdlYfYKEAyDKIZ0o7eVdh7EGgsVWklSwJOY0BP8HfywoUac4q0crqzDtdulKBrDD/T7bosKvc/GGm8pRJmfWuSEQmyvHvA1gCezDwzPuz+vxnsleLrvpe6C7H90tZPBh/J/3rW/vm4nlayWlsnuR8Ygaa/MOowH+MYyXmbzc8ehrI1tJRGkKW2fTijmiYKBhFHaIsnzH3CTKF26rrXoctkB5T4v+6GUo2c6Xn1h5notXySWqfHJTlm70STrhtNEcGS2WEedbBlrgS07STK00uD5/tayitXw3NZYWT07WrMTC/lEp4Mj3vos6HKhEYy/IB+5R0Vr6b66VRg46zPS44/uT6B2g+jJ62H5yMYzVhoNgcHzneHQGplLGbTjc/islQ/sO6Jf/NY8df9LcWWrU29SFq3X47opvtADE65krBAG/PU4Yy5KBBM2zLBQ2WmgQln1PR4efeKYWofG/BqOkl7F0Sw0wOqR2h2u0ZAustwOQEMVWWlK9LrAAwL+GtWZRLm9/zikE7zysIVwB6jbqp76Cba79lo0msaYCFGJA6pgZ7Uqo/YpoBT0ZZgIx76Qa9xhRWkhB0T855Ujp3fqTsxOnKMQ2SpnlKLUJU6HdY2FEMzcU2IgtH9J7EgITUm+b67N0byGL1K0hNfMXBhKS9nsK1TYptgKn2oY8Ex/2UBiJfOekwgNJEmkNhG8FwyBbwP8olcevLwvlmdQbj8iTfXjwDJbQzf02YLM6u6lICmjyoEYzbi8rHZQ5xyf1EsBFOFFIGzt9J8JAc9Hq8254iauTWKXuH94NDpZ5F4IhICLLVfsvRMLACRX5ynx2I+/ZYkLTpCDvRQr04HIrpY90qc6SmvR6xvH6ocghnNqvmPFXF5n8j/8zpdCGET9PWVsyi5v92xjPL0mHVOcHy6YF+CPZsqkOpYB3zcQYRW4M7RxkxlCMK0yBTi7fCSS0YX+uvC/Lq9PXaXRseas1674jMtcsk1NuWIuPen2Ug5nAaVemsaHvtEnIiGoz3E8+z8dR8dEztQjl8F+tHsHJ/EZFrMA/sxI2r88Ts+JAJ8MjHdaLucsTqpjAfsWOrNhJtwJ0beqOBpuvXPdWkc+nThNhoiEyKs9ZEB3C6t50rJhb9vXi0QY6xfBMHl5UBuGpoM5ieJe44v3ehR8agEMl5yk24lD/JPqcKkfvt6gYFjZArnKF5A++xAu9QpH22TR0VYhsHJDT0mjVMx3c8z3F9BM3rvCSuDT1qEqCtkwgCZRIpFk5r1bdCdZvde5229ka3TT51d/VF5YzgWjLjtVICNOedgrW9u4evC5GQdwTdlUF2KfJaiSN2jctv5xGCrh3sksx0en+HV529nJnq+Ex9swhXia3SKJ5iENj3mq15vT+SSe6N1E25U5MnJwu1MHuCmBvoFyVX6BN0GFQZ9R3ptdSRAGtaOpj6YZCpcP+yL//zmDypaiiCi5qvFfn1/loUgBaSLBHZSAoE69WB4GEsuituvsNzM+Qn0fpYJpqDSPyoELC8lPweNrISjHH4vokvJjIb32MSbdGcD2zb8sUZ7rY3wye3zWHcD0IaqPFGJraQds5OtvKfFhg9VPkd5ZnAyj+H+ZsVjlOqEE5/TCKSXSPwHFaYZuLaOeFdOZmpKSPMakXJm0b9zJTXbmaxSFvv+jITBXBVz5W6twooPosciEr6q+09oP5w2IKVKoDBuvs+hOnZ+Dr5ze9RNhrPeStokhzM+oe87RGugx/8pII1c0k2hw4ggMvzxFsgnMtnyixpPEB1L3Th2N1KgnEJs1FROzlxAU28IemIZHnAzOOyxyLIqpR5oTBcquOZPFRLwzC8f3S/SPtAd7sy4qN6dpV8suwjTLI7rOLvFL+Jc0oTYu+Kppq1SlILgBCGOts2YVBL2FvtP5vEI3JlOrVZhdcjk0WRnVaF/eJwFYHFYcN91IK+GYLYHN2PliouPlfkt034bjvKcNdapxw2nxGKedR4QD0QehRkSqmxItZFtb9KtZShx3pjeTqBGXNOgMfd27Xnr9COOEEEAicp3o/999WVFNU0vaQajlI1RU8LYqgRRWCVivzS3bwwenZbD5Xc1oL3S2/wiPjg78Xq58WPXQWpy5gi1y0wnmLoDB5aqDQ/3rugbFpy7J0VHbFM2GEBdk40GgPj8WufO+EYdFgPU95JVoPwwGyzc2iA3kSohXflg5djknV/KQ57b3QsHdVlcAIKAfLtL9Gz9Eqk5tCoALQUy0bZnpUqPQ1YSRgIaPZW3xWX+Vmx4m4BXiVbkLikJ2+LGrws1Zkig3lD+M17dE4pmC73AoJuBLL0jHCs6hR6dml1kcZzwmRtBhVl+DzZ5/PZY023itselJrM9aTyTK/kAYTI6FA9X98X+bz6l1O0j8fNdC/8YPDqho0YV5I1fdua1UI/2GNakyeoDmDyrd+HZl2+Sg9IFkHq/WjpBYdkPZ1knh+DX/gSPI/cLI8WwvPKCUUiYAc9v4QjtpA/emLg/SWjbwubqyGpOgJNYqzod760GMOyC8v2Yah7CK4aSMVrNRg7uwYVv261JXLLA4WeVBuKuzUPS5eVtiGXutb7VxXvaPCLFwwkKGug5qbt3o8FvvlHY5/wDrbUZqnSWcHR7qyC95YqPu/05g3wN/UoUvM6kdurmGkNLIcb8pgWHZUyhvJBco5P36om/igdpnK3WckeYdRBHjzhbGf3Bn7DSquk/fxeqnrKyPgzaFJwj/bfgyVA6MsNgV7nfRiM5HUgQ0KuqV14qJz3IlwHn7sknLkIJgX7RXD/5GyOvRD8ov10xjEEPi2LIxet1Q3KuzB2mckQh8Wq7AZKmAB8d74LS4Qa4fiYiLrriqg8iiJOzcscY7OCssck8V2NTOvmWkCw6KB5pC/EsPlCT5n+4DE6Ydy13d4576illMwiwjLJm+UYHlSB2h2m2bIYE9sDZyD5+o3ISXAoTpeshTa2Nuanv9L8uvye25IZ6v2Ossa38oxh4VLwuA++DzutLTOSGxBQVqIbeMTMBIZ4Ptue8RLX449HKvi+UXUh2JbuZpvCNp/jTRH1MBL+VaYm/8703G8aJS7lsqfeoKWDPCZ8FZARctmUWHobUjXxZriF4SRi8gdi0n/KVgdvgH1GQhDic4YGIJm1VA5eKOvrpzwxRdtRXZKDJZnwXW/BHnoOpTWDx82dwvm8AFOHkZ9rxj7JZ7UZi4p4IHJJGNBLQqDGXGPuDoPSVVENrX2CnBco2sd4+lOKSdfWvlaBGvzeo4SI43IuW5of8wKjgnjz/B9H9DcH1tX+keWvWtZPMtFYKVoxR6nFp0hyLpoJpkMMfE0nRpM+f37lRGlHFGcZ6SBXFKU7rB23Zidgd2HTBMXgSuQ1937jDyV7ln5jK2o2xDxRDUL01TVfbc7BcF9TU+Fl04dZV6w+tRj2dv1KdpL8jVYr2hTQrb86HcBT+tyXPpwfH6VLOeOmVK7PV32Pywc/BO/udnos7ET74GM2SDJtyy5zVUQqinRxio+QVnFaAmw497ss86z9+bqeQtimngcuHriMyJrikinijPrKYpgPhaSNwDvV1HmYJmPG+Deq00/4GSCv4twrz4SYxWH8x7wr24fVhVqD2Yq7QoIwyMVBtzpANQVxPRnztDrl45gkD68bjNZAtqYapZ0JCqpyMMiFzpun8W4CrsbdWmkWJCImgLenvFHH8jki9RkvGwFrK4GBAhtQ3u+L7AP/A4SmKY7evjw5+8tvkMkW2LigiKGSw3WRuL363GOuS3WzHReDwUtSC/XcGuVF7IpJlqJpDt5YZ6sgA87KUkHDOchzH/sQJ8Pnak8xpOlAZqDfV2VhgBau/3JZafkLSjXbQXJHgQt5wF8MPiXDN99GAEP7I5J0zaiv/Zn2qL5WRmiqSre8LGRr0mHt6EDDTW5CK66DSbDlOxH/hgvebIcGYKKmm9GGdAJsP9FX9v4xJRHrnZR9fMlq3d+AqpbGcVzrXh81gXBc0ZPaPJqb/3U1ObToBpKygPPZx59m5LbmfEogHQ0vFvRN/bJE5RNHRwUFIJFbKK8m25hQmwtGkAFpxlKeFbL4vDpEZBq/57+xfwt9/cWfo1cN5LN6fpMeF9iFoHbn/VYEDOB8TRtRYY/Cnbj3VYkHgPsKt9XpW+ZYsAyYwG5uqylexDnnZzzKu92iLhp97rCyJb5rg15XOUxCCARWv7h7k5deTXEwOnSTzTOm0JvE/6noEWndnnt/Oi3/k8IUrpXcNgkRE5le2++qDvA8Hsqfk8VObQGQw/XeT0WWkxEKOCMAPRJatPhTeAqHMevUv8kyeX041qLI/sryWfxfzXJTk2Xor+einHW8dVWBT8AHp5c0/ojhJvoemEZDLxnloBVGAVR4+y5EItMYN4FDZwY0u6YxxrMroUmsDwvzmJ1ZV0ZwaYA34+pIAqBYilSs83OWMXxqZf4LX/u9DC7PYRZYifB5wAOzjoWH2BtDXnOk/X5bJ98SFm9gIpzsB23LTlzuRDevg+P5EgxgHRzD+0iP6N8uFV6YmVF5knqLApSsOj7V0fr5st+fl8P3i7KYNh75/8eCDESnrNB5fdJ8vCQEBy8g7C7pz1UXHUPrasmS0rR5/R+BOIymGeeuu6S2zfkxMDk2JjPNZa81Fhefbx3tsQbMwvWUG6z4v8+GF2m1NKSCk/LBwyKDlA2kstiXOogGcsQ3oM1o8hUxLT5H33qHCM/VSC2I04ablEhWt/yFlIcKnwc4a6Io8SD1Mn+af2ZyESIt1R5Lc71CadqONR3R+W+tTmL+EEOF0Sr2/41YC9Q5+/s6QObzK+Imq/W89QjP+PySLUbFoiigbedK8rECuW/op9aTj1AfpxjtDKORFgQWVeyTvH8ANiOh/+5dKTYAuKTQLF+VdRZ2+ysRVVWyIYO9DcE7M0E9Pet53QR8w6sXFse7RA9qQdQqRAWFiVVGTJHG6kOOzoAhEBM/PRV5TNfD7hXA1Wmu66QORq6AYcEpeTB+41G1eH08sy7nA6Nnra4FrFzYQuymgCz1TsEM5hGigk1nv/URapJJKEBLbjhAuJy6oylRp9UbZTNU6ZhCqDKo0E/rHkJ6+1N+g0WdIR//+vyGUBDaWNImKM293aOX9CH9bl3XGc/OuDiD7m+76ONkW0SAbPFbe/p9/3BrOyKbGsYU5EeioJzFMlDp1RHvo2aK484UFrwfCfovNqs3s0M4DfFJoeV4PdwleXCn9zqlRaEa4xlGq7S0438+C2Zgk+lXKb4o5WEoBzpPYV0d/Pul40UwHH+kKks5J3VnoRX5JgxFEbK12xAPhj959K1+4aAYcR1RP1Cjcpu9LIx1VcjfyUceFrcyOFIArc3sfUglHGm3/tvJPn3bUBQi/FistgSEIuSnKqHzTeOMlPFd3bAFNnQHxEe8OVYd45BGpWsBHkjoQIW0IYDKMuf1KhEFeTEuLuX2V7tfrUKCzt1D6iHHZXH293BCaSdX5ouxjhHNrWyV3W7UrHFfscCA11AuxefLifX95mmjWCXr392ugCCrqrAQ/4fFFlJfJgxZErmmq1cOsO8tCplE7Iwnix0GqHpF1GMy624Dhn2vp3tMz1jRLexBKe6gYGqhWBIn5UiDzTmPYWhdodQnGd34pCkgEww0p9bAKTc3vTHiSocZfGYnmfqRQOeXVF1b0j2enUsisncb+AktrLvwUMYYk6EMixXKMOv1sNU9frf2fuSQX5HRdExxHtEYuNp9A97BkqxRqZ7qdXoswQi4O6JcBh/eMp21qf2WGWlU0Jn6QLmsdNCCj5zj6DbKff54LnabzxgDZGckYuCVLB/fgiRs5xf34eFaKJBs9AzIQ6W4mYE9OM9k7AfZi5/6/H+UdB68oTrR1QSslsry9VHERMqVUs12Ni0CIL+Jmo5UKcRp05D8KWCQozmNVyrhLFa4TVsN+aACZfz4q7ecwu9z0xOzYEKgRU5Ff6XskY+hZThVihiTZQpmnhhVMjSDujg+vmcWEoCvIXKlaY83Cs+BIFCskrvPLyjzdmplQMy1CnA/jxBI1WlaEgSgvwBlqOPzZ9qjDiCxSzamcJJ7QQAdKNFojnoWHPnRWL5QGaUd2pQvug5A+vPAkUNbaBMNWSqkgqKs21a5MONVVvVwXEDnNYQShRHPorhxcjdk/j1nu4x30Ftom8rFp7srUPBqeLYRuXJIfcejODZ4hAyUBtdkcxfoLwxfGV9yIowQDyxVdrpJWaJtqA7OFy1DQF6WJeNCYQi434FAjStI6YZ0rqeTzmTeXvwDvSXhEDwni3r5MsYyifzHzkoRsVulHrb3SPXmZaIbq/mqIgyulGW3lceeb6SsRRouSM9jXyW0a3MVycw77nr98s0zNdIpsTKho8y0ZIIsXH8APMSuEdlzmNfUPMh7LfN1gMwHkNQ9cgT/lxWSxbhUrTJayD4WtSbjoasSLFFwP9ne4LRQLKVQ3GRQ2ACWviQTPBTLJEmH6et6ND/U9nSdOAt8JxQf3vFrOAHz9lOG6ui+ywcwhRcbZwgLSNRZCWDpubUJ/3JIFgSjg2ROx+mPu7DrhjoDeNLJL48hJmnwuL876A4AnLVEr7sKcT3pMgJndY32jnOAbLvRwmfdVEBHa3Psd9Ct/rRplx2Qh3Hud57X4TcEqT8jc0SLTkefmsgt/es5pTzzFXUdToF8MUFWX1FtkxiPqem44hopnQ5rZkzzuVAM4ZjDeIPEykgVXNsVSLa6BQo7FHfdWGhmKFD6dd6fdu5NHTu13iTq4l9F0tm1/nPBSCunRJjdI7vO9bFfXb/jk+W/57pCDVT+gxSXyfJ8YMpW85cpmpLNGJw1UbW5Hj/vzIQUPqGI0zcQPAmDLyUdu3nB+CE5/WEQDATk8ZnfQrNlig1KSy5vd7cIaWqhcW6jao/6Cp/8dtncfdhU7N7+RszFZxOXsWazOhekZXwBOondTJEZLdGVt52/WdDr4ekv5WcI9MtaZmi5/PB6Y8jPJKB1LJzDdhiDvEzeJP0mnUNqh6LlRJbF9zXqP541csa0MA29rTFjk+01ar2/tJImVre1CMEzz9c4GtzfOF8jWfgs3DdiqNpkI+fD6Ln2QyqR/mMjNW3W6+/5K5AcluRL0ZUABE8W/tcr36tjl0EX3zLrduixPsF7iqNwnJlZtgE0Gde1UGUPNrQU0YkBHyygppcOlwu5LoYgLy8OpE0DEQ7F3dp/bGZ1r5IRNIHpg7stN5WPwR5mwFQ8KfdJ7cc72qU9OYFLSzc2N4zpILm44XkFbcRRbXvAK67ikydU8eTU6OmC8W0IOUVLX2BuD3MptmCGJwWNLEyh8yI1RMqpO3nnl+2Vte5j7jmllDiY2Un0E9SEMYewStUSApm/8QwjbtQB7+ZAaMfHOb5+oagKTcrOFX46ZyYtJPP8AQcF0MPDdEx2yshJ4biNt0dKPVxFRpdNixCIS4JptjGFU2tWwciATGAHDOkfWaakyLhWC/i+bn6wjYPzou4gkGZqrLxKcVzpQivFwsC6eUFdenyOCsKt5nhfgtdj5/wKoHaCIdnTLGsYOcefKrgZP2eM+JAXC+fUEtAfnWuqp9sG/Kor1nHk9eKHlUP9M06CWxl5n+bXYydHmjGg3mCj0Lo7eBn5EPm/YKNuHxDMffOEE2sdete3xw5bhNWojIU1ZqN0gh+pFPO9MCcZ+VtYLN8ZHPuboHr4NK0yBaq7h3RuzlPkoz/wXH5R7VTVFJKlGsFBKWb/J30tiMrIBDpMBwfd1wxXrSiHGrfeNGtYo+UP7FwiOmqezfmgB042e0FQjfFUnGZwh35ddlGUBS1m7qG8XW0AWLQ7O1RZj8BKs0IAzP9RG5U7WlujLCp7GtgYXCdcguEh/jJGrn0+Bpogkr6cuR1GBS3nRYtNlTfypaXsIDtRgABpHd3pssJ8e6+R/P6r5YiLIm78BrDn1KE7CTOM+WJpZ3ejUm4P515l7RzUldiY0ilDJP1JrZKb1CYqxV55lue1I/927aBE/OpdZSRLXp13qsF+n1dNRxdMn1wHDDDsDFOGxrbV0PX9ckzGcQuRQM+XRmVTzeFT6LS2RCjEpYMtSH7Rtzx8JWaasE/q0lhIEZGpy5Dy+j8erfkQUCjycFUg7QALLI34V8MugrIKMp+yK5NHqnCMKdcomj5A+trjMKCAdEqdl6025X2rjDc9Ouj8C7VLGFFOCM8CQoDL3E+GIgOGmSQzC7MvfTA1fdkuGDGVXpg78KzSPPQv4+PeJRN+heEwTTrxErgwxzpSuazKMMRfyZtLMX6HfIYlatEeKqqmmkL07HxpB3F3zpc5qKimb8Y/Y8RKyyFCNA1fkjY+Uy9zcz87zai7M6EZ9zGiuW4ettbqBz71sOMCnRZm58+ti102eaHLfsFC6TYdyna0ola+P0B7Qz7XMP0+TILbmogqvonLFojhu9WVHMsmI1CeXuL9syPF+VZYI9eCZl+oxhTR5F8EDtsyWg4x79B8cM+gwmYXxmqh5/zHg3aPELDlDF6EzfFcAUDoL+NI2f6AU3Ev+/iU5NdxYusfJbt/4UfklEACux/zQl+JCBfRgDWZEgfJSVuwPseFYA3lkFMKxu5fks6/3XPNVDkBFAOI7UemUPjFoveSE+Jbi/1yhGIbXuzWaH18RZDnmeNdesKgwCmCtn09CvPYjhcYh3Ur08E8HFe+rA4M51DgyiHoDlk1lpqlrV+9ai9lLA852sgk4siI1I41zLXk+NLsneeTLHr7GERxa6nFu6X9LBj3aTk61rsNPYsnPj5SNJHJ4zqhdqbbDFscH/OL8dwZ9PJCtNykNivwvrdc7SIwL9T8Mpft4HhT4k8HYKchX0mIp8BbEc9cSk66V+rUELrwjisA8l16QRpEYVbf49frpXEtyf6Bci+6Y4piWgME94elcakwk++xl23VMWTzaZzd1G/N4SI8jqqG3+ndVCyvl9NljKfFQwf92ID20yZoCGMoM5Si7kaNIrZQM+tIhkZOrFAHRYRzCDQ06FNZB0QM9rFzbOWLIisnOIjxEdZvZpxlXL+WC+pAgAaeeFYEqjfGp4z0yOh7QYLH01keakY3yXxKty7yi9N2M4OASm1+SI9gy4AdyjLYp6661PF8nOh/q5DP9eTUP5NGJaQals/6+TvhlS9aZe2T0NFG9Y7FGeK27QZT9sLxMAUIEA4+dQYZf4uH2tx1n0Tl0/NH5bBLxKUiNF9Dy1lQ3qpPnDZ/9KJV7H3lKhaBJ1h7HHiCKE4bAvIsxbtwuqhf+zostEWiqWPL46Deb3gqeWonZBVAhEm13OZjj4S6Oqsx2LcP82cmHWlHrm85FKxVbhZ3PPBYjJmGTevrIBs51v4NbL1ZX9sBNpXbHkTzm1vhSr6BlBmZQNwwKq6Xv7grG7RgtWB2SJGNOnN5SUmTGl/11cAFTPuY34qKodlHt7JoZUjamGrcdV9AiJP442cZGix/aT//6ARorw89c99YEqz7+2iw+2VWe8EAHXrGm1P3mPUskYXZjjzuqDFXYbvxQH1Dt3NAIUZBRGVF+aALoPxXqS8uxUnrTB0r9IOHqVssMqPpF8z//dCSYVU6S5vcZd0fmco6qsHEleWV2pyS0EDpcQsnwtMASg98AolffSk4UVIH7Ewz1+BLrrDY5ENcZKg3T4+iuOiyG/UAV5GuohBaTVfbiFjHDZo0b7fZiAL3klajdg8Zw5xVdQq9wMJPNXPWF2iFqB197RGIeTIq1FrmZibwCNrhOpq7ey5tzBnV9HnvunhjshW/x/LGsh72oU5HnJMDktUAg77MwJW9kuJmplSYAamzEaESHFYgTOuPTdydY175l0vqSO8NbfdsiNK6dnnnHTPR6SPP7yO7EMu7B/DcrKJdDIZpNs6KDOJ5TW0Ien05T769Y107kd6dQdDb7R/OsmS6Dz2Bz/CpMiQVJBkZjTFI4FonaMpOkBosnTJW966Ii/JsW+DtBOBSmU75bMor6jgbKD7LLx/eyWzBRzrHV6+BSw8sCSViiC2etRKC8gMTAf6TUMdcq+yNR/FcMAxX9KEgo/+UDgD/w0QyWY7MwosnJTvKD3km+ePF3BglgJBk5S/73jvvtlrv2vyHtlAvWqjDl5hdVVkXSqs/NphzbLEDheBOSpoq7FPNH8fLgitQXqfBxzeteRBkaYUKfG3XCBGVwfRx7GFIyIhnUu/7QJl3XmB5lE8wAagWTaLPceJAKm0ZflNvqMvfcDrC5ECSnCPMajCCYBAkL2iXneq92gcSAIum6EgTmsWypMy8a/pvJLmpT6DCz3AEvY6o7+hBc6JpXm68xfS6roYChegawKA2LRA0+wGC0PFdkLt74r6Dr4WDYbeCKlIMeviuVNQVw7+fWhumjEIkiJ83Ngz4thckoWV5tNuhyuwrYaVyDV2e4YnyPGgM+ROIQQLbUvLhjjn6xg8DGxKqTCOVy3P6XLNRKS1JroEvwzsvxOSa5rxBdLzZ+g2Lq/PYJXjs+sY8RGCwwyhvIdituXvqYIKt/EpSMA6IuXjdC0XiYM1qRl3qnoxECbcoc2nRVNzvsgASFyXjadgp27BPbefsst9HJgyeo+2/Cjo7vb0esbIF6vAza8R9ic+Eh8O7w0GT7fflU19Fehn2pGnuwQZwlQiHLBIilCXIJHAoC9jzwKpKwiQ6qFXuR4TnCFWYbdzdnlYcxTurFKRDIPVZH7yFZg1C0P2mHezkN/kAhdlErAehqP1C95dc4Z//nTGKRa8nKo4O2//HoiPbZkPrt5RvM9DFYT9FbnzR5uCg8LHGbGCZZ/GRQwT+bUdLuqkB3qTKNLyzremvBn56dDnJhU8CLW62Wv8G8+EXUZTTZAgRmUIp2/FdRfQXJLDAy0Y56fhyANsehCPpPFE/3Gqr26nVSdCiYpoPIJ1tsnoNpQBSNhWR0FZr/4yE70YUQw4jXzMdOjRrAVGeF6gUM30NQdtvUVif3/bgqKZiST34kCW+LJ9d/Ntg9XqOCv9rbIKseIZ5Sej6lL2v1lHtJE0p2lnjvj56gyZIMnKiRukXrR/7rs/UvMtMvB0LjFmBRIMOfOcK4VGNSag+EovLLNHM/LGdUxkQogo03cizCWXAobysaUKMNuLle2dwyiACtM5chAnG6IBHy4sr2pL4piZnCkOZKLS9uDq8fzAE07IqxkVqA6fnL8HyeTdPXl9d6Y0o1KKw5yiHV8+HVxCO/dD985eK3cc4qO16k+lNP2fnMqwhwSkEEbgeSCRxnJC+iCp2qXoj/EgQg3POhbWW2hj+IzlylbQMuU1OgIGOqdkVysaKndY7RHkMAMknqpQkIebVewy/0kFcIuqv12fuSb7qLjVFiGMQM5vzhO4JhaEEwGmd0gR3JBr/wKrAYxvvDjECclJ9DPynYH1SYGeRUMqytOBo9yvYzfSItJ5uXveixUtjJwwz7E1uFKCSnqsibGW0WH5m5EBYyB5tHjb8Pvn1q2neuSVfEeMJ8UekYtLGG1g9/6wkaBLjOrqZSlg1C/ALwff/rILK1qrJjC1+Sm6CmOi/DlTfpnNBaSs0fYm5g/1ZHE1mqfbNnBetncNe5YJTtNeldyoZ5OsA/QQsgjvXR+bx4dndnHhN8+Ttk5WLLUiFccoJOAgvheEUmb9UQtUNwN+e0IYcl+r3d08l/8ukogWlEIOc+qEv02zl5XiyV12Y226kCs7I5Geu9g0YnlvbQ3eg8L2jCVuppNn7qNjU/9fCsNlgrTDkn2ssvmiRmBDDNrhclS04CZ8C17r3yl+Cp9WbFn9yen0ngKua428QkUdCVQF/R41Vb/KMtW5MNX4NGXuhHhDzVm1C9nvOWl6PDA3j7WXG5qUXScLdiMSb/sVtJSDhV0ugMMPVmsl6RsHg7fBa7MMlQHHzWKlJn8/1RZqdyze4ZoRgcg60Zr191OAU0en+OVZoKWzvmtfEofvjYu95nnx1cUD+FVXLgb0xbM1sTZCNg/pmyGiVW0ESTXwVX8MKbyPb9UUbsJYYyyvRN0V3vVAjln/Yl94j8ikDgw67JhdSjTEoR0XYHz1HBYXbBPjv8ep/sXwUx0kSvuEw/TBmuTxVbjC49WChqW0Qh1iTQwpD0yvY/VeeF9bAWGRV/iAgHrMV2mM9mHwixIIsvsyCGwdcSSEb9cUMiMzafMJpFIsFsklBBSpvQxmQbcRjoD6kPqSd75kqDvLsSZzMPWrfAtyB9arWWfqMBPO3khDd50fEdlGrAlSpivRPIn7h1Ti/4+7auNSKZyKVV62+1BuN8sxzp0zlWEfE3kv4xZbFlBn/lZnZy3yb2Zmakkj9U2Nbs/WaPdd2l9MmEPv/xiYmEkYX20MxioQqdbpR/KpIlTrhTfCQs1Nh1gLLlokQQJQebXvVtg3uyptPy9dg1+ZhqFL/W4LTj64KiFIhGN5zJj3s6a7zm/aRALuvBCUPMkSrncorXy4dkeEYlvrb6/52Dtxb+LxCM/lZI6L945c8ciTW1J/j5zUUhqOtOuYTtFZRb5wS3qiKTLZRQ5VDyYz2zSr1n6GzMuO00FwAsuyAlZbRJpYHDKq3loiDJx/AC05OYzsae7YMOCpVwHOno7nDnqCx94P6hYYNrBXjEwU5gbWUe/xcWwrXAk1TTJVtWzzWtl3EDHAKny8OBCscdgPoUw0yM9afcPTKI6oQ9vr6JuCqMg44g15t/+X9x0qRKm12gGycYsTEX4IgtTRLkdUPZSK/Pz7csygoPdXn5e66ZsyqozlWQvc1PgE+KD5Bp+aDw5FJr+F76f+RL1vT1qyTMR/MY4FdQi17pytn2l/mhTq/Tgpj8dE93O/wfTWjK6DQa0RIm3Li1bZnIGidIyaPaQ7/GNDWGM8AJdapO5juOCp8vwezczUh37/vMywEK6huRR98lcX4hKHnwDZouaKga8pLDs+cyiEe6nBgNh+wiywP+YsWzHryXqHLjarIDarwjr/OQ/iTjPcKzOnBlyTiZKR03vNVMSWp2wCMFUvL43yTSgcSrSY8cJ49gV/8J8ITR0c+yq299g230I20XB5NtZnkIteLAd97vtL2sVb1tHn+Uf3I8iqi4pPgQS32TLpaRdQjqQ4ZPD1q2tsQ5RtDeP1oD/jWxabNPLf29/To7hJlc4E5oryYh7TguMqh6RlnISCm/nFTYKiejzJJGOxCuu2bFTHWQqu4td+uDNKZtFA3++b5fNxf/xzHVO1O2OfB4iHnaOlESz1fctAzKK4r5MNvG9MHf3OXWlsNj/KiRB3qvxAtOKIarsbxUBiGPCcJdlyylW6URe+hUdr3kleLt3mulBksJlEtZIczMG7tDBxbTmcTRG7OYhq/s4uNUDIqDGjEdWQBdKcJsN2N7dt19mTIFH96ZtNprKtNRkVECu9nwfkjzeycdWk+NU9RBmMucKg/wHUACGx8u98ipEnEt4wdg0uXSTjxPxN7XLh959whmstkqY0ro+qAFSeS2dJVhny5FAX9SlkOMwZGBCwGkFErQ+Vn3/Qfq7+EhAOvtcVzSMRvm/c4us3ak1azjTD5t7O8OUNFfYYKxV6gG2QgVT+vF3FdwgneZ1qRBRHyy9Mu+w1StwNjlofhCXNHY+KRdlcyRBldYLBaHz9EXM4WuU+UaEQOXEyvkDrrnUwLI/H2NWGVBanzMkFBE2TfYyo3xOiIIYqEzkSaEPkXeuKSi6ipGhvFQW8nfK7o7ASYYhtl0EZrdGGQVIynM6yK3rR+dNnOJ8EyaZh5r46ZaS+BJzUmZdkhfqTQNiDHUwc3KASPH7CNoSzj1pWqK5q6GqWArmPJYhcvn9vi6BgbYxVDL8LR6g7Lb8r4RmTJwBzo5qzkZMJJjMX5nJez5fsMfh+T37vgI0IS9o43WVk6WqDwK2Kc85FUNeSzKegPEo3VV/k19km2sYghsOjShH8r2nTkHcZQQ7x6gaY+2yVgqzXyxm2W3bBVCuZr7+wLa/4UHevwERmD/gL37TNsSkrxbYAPAnhmQdGqx9cN2SHYfS/Nq1e5k/tpK8U0ebXYQRSF0TEGqHqkLjRD/21Y3TqhahO+VK5cD13QguSLkBWgDt5uss7eQIbEkzw5AtTALZLToKwONCoBMEGuFyfFBdTjOK51/m1sNlyMehDYMuS7Tw0jjJWjGCu/GFxm1YjIeNTfCnOcB4hCPv47uIPmQmgjOeEuBaPxO19QKlB4MHmfiSTvLISO0goAUOMsi3SxlMS+ylmdp/zDsVW2b14o+Hd0M/5Z0EkS79JzsWNy6lvIV87kWyNUucw29zhsjdZtJ9hhe0AY9AVsneCpYaWgvWy0fB3+3XW65+n7e2izC8vGSMOr3SlPVAow5Pki/DkqrwFyRos/4ngDlCZ8648Vxdsb/odCmX4GE7zYYHQYoqvRgFAd7Oq4gfrE8D6eCppeX43fA50VR+rPC0YoAoyGrhZkZvAH2l6REq97cky/l3NSR/k4HYk1NetvusUXBiWXr0agQmmCypD4nlXMJwFyBViXmT5+at9QRXu2mRcJl6MEJCjME2wTX2HHjDAfJ8XXAN6cchjaw/urmN1SrdEF5y0CWOeHXW80rbVlBXjB951GUhQyHMbigDV0UTWCwXyZjxb16reglqesgVSiRXRyuaotSvcozyA9GwQOk3+RNGtzVpx5Id4YbHrJn4HSmW+vr9gVvoSs09gzooHJu5kXNP3luRU3geK/fDq88S7j5jRn+y+YtnI6qYVQZrkLEsed/S+0YP1fj/wzte0mmYZ+klYcDmz3l++TKDLEKMzJFC34r4c8CYWf6AeKrvb+uTOB8+Nk1JaKgBmDyu+5PPZoiMBK37YrYXTaFMWf0JS1+tT3gjT9nvEZgPCS5Fdb/reX2o/ZpPANmapmmirKpW6whS9MWoHK5NCqpklFH3qtzKy/qs4RVNK6hapepim9Zx9bHwrNlmiD/1FzGfdmI3OKUQTp4lWk8HQMjTYBx2qSoBK+C1VBaAjlzscVH9b4EoAgWdeGmLYEM6S1GVi9/MHBnwO7kCUUBptOwzVMSvJqcyvoI+0J/lUpy81NP9qTETA4C8Ev2L5x+eTSKWzcE0u2tPPkFr0suYNqOZ2k8coqaRJ47WA3HtHfqCwuHsYoblssWJr+PLUd2OmGLyHNnNknP8frSWyaRzPAK6gtQPylKoVgSveqWZIlvaoSCl9qZi11bvr/fZ76bj0mW0pjhVQGPEU8JSGDIbW6J38mcfEKt4zsRelQjWICAOz1d4q3AplUm8QDp3gOTHVI83QhAtd88kfaBxqFqrj"/>
  <p:tag name="MEKKOXMLTAGS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XML1" val="4HooU0THZk28POP9trq+pbTvvzd/gcV8t56cq85kb3NDTsUhojRA0EsgEHHMH7oYP1SYpn09ysXVivguJdhTvfyVMsBLTGvcX7WPTor/CmUVPK/Q5UPebRlaFg2t3zyuraAr9HuDiVi5nnjQEjIIY0bGeYhWRJfQID98GnGfyE237CymZNmdpPfL+6OnofQNvriY+5/WAwtoyNISnWYtrRNKfo7xddL9Gh2zTgpbZgPYkRPRerKiq81uA+zs06wFz+eLP8is28xwvJIYLg9nr3p8ORnmb35iR8Tkxltp3jGMx+2GIdOxfWAvLZn8Z8cLHszeNV63kCQWu4f7fwbIE2mDHE3cDLGTN0UW8XKyhwmZ4GddH1b7zpmdvwxTEA8hzR+m70jjrOXW7u3HcQ78ukW10zKqnlMCkEQ9Z500wJKFUCGmVUMeIUATD9zC35mfVzUe/ebEF8sdZvmsgj9idJhvoCwdsDZBsaMh0U28Z2comSraJRyx1BBe8wqV7Qnr2rIHdPi09Fz4tJ3umHv+gKa/4YIYrEqDpzqNxMdK9DOOzxY1Sl8dP7Swv+Dq7OYkfzzYVcXC6WmTxPypFuTLPuPhUEw4JpkLXhxuNWq3LwiGJed+S7qRola2oG+aTHZWYfOJ34UBetvLBqxL7navV51iC5499X9BIb3XP1sV6pFOjm8Xgv0Dr0gEd/6gP1mUtLWQFdRw4vsysI3uPRcbMdOyXDx+/rq8qb6YSBMb6EwwvzC3IQYkuKcivCeyUF8Jq4dQfR5HnGenB9dcAto1uV8NFniuKjn7HAdNL1YpKyB7imtOdjMjtBEq8TgpM+H3Qhb31BTW16G0wksKA2akZStKzQKUGGUJH54pKgdA7acwT8Cg9M9IfuqKBWkMQ0AakKXbGlEfbRKuKX6xg0B6xbhFfIPGiohJwaBQMpWt9BK0ef3ndzBNikFza3Dq7lpQdlVqzYWoT6xlKdOsUO66mMgPTwunmxyPjGPxLMleiNb6dKaarLudrL4OVF5abG3QHrUvoMO/G3UyIONs3P7F9gKXT6b1SBftnxZCfl5MjcfWR0cwH25jNqzzCeH29wHXE9HhQ3dO0KkDLe+eNPPGf6PwQ0xgBENdcmHgSkzDjvAlwphvVZgcHGcuhYZgiDx4p3Gl+2U9QD/jSqSD6rj7IgV4hfLHjexzfoxe72zr5b9mChgCQ+Kveh9pWYWtJJpWHQWJhvIyCbAe1ylTOSEdoiyWkinHiPhDA810t09ztTNXQypORocDmYiCgWTyznNk6oC5iJ1X2HK1vLa/kbRqyLlSTPek2ajKEnj7L8kwzEbYeW6+CkRJP0ma1Ookx4QWDtelxk3xKBIOnycp98kLv2tcEeHAw79EVZP8TrtDASNNs5ZgirIn2bWfV0ueXYtSl7sfQP8T8CnZ+27GMht0vFSifbykwMKuU/JShdYIgE4wjCznxMt0Bf0UTxQAsqaK5ohSMOtYIIckJF9rXecLx3A9Llq2u/cdBaM09u7gL1Qk14Eoq6bOONBBvyubFFntrt5UJ3oHBfn4pFZA05LiiicM5U0w6rvOmG314W86mWgoOjGbGtAtjASvn/1sER+SiuL1oA7i5TetNe/8yZ+ovy/gEClY/v3JNF8n9UTpPeswtl3Q8s4ts2tyAaOKssq1e/ZmDBSVguePdsB49rj/ixJhXVGecVkHb2Yf9DfZvGlJOKhlkbYR8o6fejC3FFCxUeP542cf2mUhWSb3M//JJbFxZDQb1WATwRW0TY9QqIJfSZRdBlpR5duxC7hv0A9ZnQ7AQ7FFjiqXMUvAxqzhQ1IU0lYo65jssRa5X8OaB6cTzYm0dsoI2YhT+xptFi8sEHCWRrX2EdoLj3NJuTtiWV6HMs0fvVgOrn+pQbnFYfNYU3LnYL1s5CV0k2jOYQ4dpD26zRTIFLHi4nUDi0uIGqgaYh/Cv/k+E6WAqMVZ3lOurZDUQbGZ7MHB12uJhegWxtxG6/o8ErMirQ2AAKfugEgCpv2uBXIgvIvLab6PIHoxqhwuPNqFB3ll0BJ45wTOrMWBh/GLMRl1zctj/IKulg1UzprIYvEx+rx0+xcfBgTXri2tBjIrBkA2C6/oA/lsWmU90QfzR+INB2IWCO64TXMEEB8yR2XFadyyGeucb5eBt2VOUkr4c8FCsHeY54+y/DBCTJyeEsfN3yJ8qvkVcDf1ycVDfZXbhpLibtxRc+mZkXM9aZfgsVI58hU+NX8BssmWu/zWcMwsQLbB73l5AIcn4TtBs1Tj/gC80BsDmBBkOZgNRJjSCfhZQ7/2RXoWzU5YQMPgm1XyrZpoXMbc2rg1B91v3TM5Z6lebh9Yeds6lhaylPUC5fD4AWFpQ4tdvIaku/p0K2BFg2huWahDj7WljOsgKgw/1MdNPgnvACp8AHwUWPOAnIzPNVm3E/qFnbbqreZV/LjgEbijKRx6uJzVT1WyU5cK7U9/ssgaYnCPtenOg1L69/UX21QTm5FwBb7JajKOsJofNlqcwF/Jzmbvov291gysbPMq4aYjUjuw1yKgbhS9UdytqMsXnmnkwmonH/E4NlPGKqnLXJdULVVo+AFhSsZgYMTu6JS0vifnSN94mLIq2M3sqYJLxKWgA+6AApZ0GYxpIQ4gaO1OhIR3F6XoaO/kgztZGvxy40gyllwNBUcA/MhFyNtSW7dceauGs1KH9xoG0Kf5ytPXl35Vk05G8fPRSQlXYCFPre9gD2VM+ezCJ7P36adfHuxHqV42pE1C5bUCDVJJGYCvTehUQX/02ClH396tRxIp42Z06xCt7/Ff0uZsQg4OPyVJCyEXAggWv2WP4iN0yc+LerO3yEXJ03rj4i1j0vuzTrX4zuPAPc4D6VP3I1ciNFK6mlEP9N3xPVxMKszpjsMsItgVMLXEDbCY6TQh9SH9Kubxl+6GZQXeZXj3J76PaKgRlbSfp+pojD3hd0TRGlaBJIh6tGHpvJLJj5DAuxQlKCd1UVwHpAIoIoY9fsl2z71h6xp6AYhAcYPQCqb6TlyFUT2Z9pLYNNr3WmWFJVdLv2HlxQ1elSXHJrFBRNCWKIdT2zY8BJJT7Ul8ZgsHIC8FvXdLRWVhqocw2wn7R91GoXiRFjRu4qJQ7SQPk5J+6zIVWjzvpBVg9V9qdQusn4pkerIj3+tM4ydDjcH6wldVWahW4Xack9MvhOv9Lb/gatZwHFenjC0VDmmFIYiAuVeJY1/QexkiX3EXvsVT/pqhrn5qIH8S+WRjOnjhtphDPhoKXXlnjLOhJUt2GWWPRRCNWCCFDC/eCSarN3sht77cwVLQi91wnkxe+PF4O6V6jbkd3xIEmg67YM+JoID8sttTMVvRcF5x+RRJuE3bBqN/xN1Lh2b67+0wmw9nQOAUDT7CKB+H0/Sm6bPUhPnvN1CIiH8TpPVf5v9Iuaqv+DeJnxErqOQG0L8aRAYM6Tl7JwlklGY8Rbzr3smisgYwMDnQ1V1WHuMTcVAbdPM+LpzOcN2p6k3+n+CuCI+mw19cMEJfQBb4A8tVSp+z8IQ/wmvGo7zhFEIrzb9G5EmsRl8v+xblwmby/hD8KBxkQXsg2w05k6pk58Xm8Gst8OzjYtAM3C6diuHSifuT+dy/nK5SU6FWx84bWj4jZOQPZdvDOgYr0SH0Kdaa1f1CzS0juSjoCfElmjEVLzlpXLKfJYc1cuVC5BRdXUtKovEwC67BS8jcHNKWO25OpNr8EGNOdCWHB24DVpfH2O9io90IU8LHir6Le6zftsmHmwUqfShUu0qyiIw1uDNv7zcTubSYYioNIj9fV9kGSG1+WLmJO3cOdZ8Z1wZukCgfg8NfE296oe1G1lothC4sLhsdIClAN7TPYXMM77rhAMdeaFJXnTaoeQun3k49Aq6vd8KRN1qW6gETF669MAm2ZDDf8XhWz6/RD3yv3EOeDZkrmP/p8BezbanlDXB1ZJzrK07zbolMGgJNO5k0UwVc1j5MlJtIUPhwXpPbxTHAWncYQcXr0sdGvZH/q5SXDsd4M4A6SiR9OAQRkjR+aEvB/FSy9/wtGADF0//f5SpeGj9V3YesiwzkBa+HvrCgD+vgJZJ4C93HtLn4BfDmeflDU9VgQ182zGkKJbRZt3joxV/r8gD1ylOUBOGHEJPvwN3PtpOgcrewIEbbHiblO+r5BlXvHZpyELSNmCs/ex9a3qzwav4FTSx59K9RXNk9/EpwcW/wAXkWNSX5T/W33y72xs4mV3n62HJSFW7vWGHmUIB5QV/+3dCRLHi1eSYXZyQagQdUG0jwqAk1/fl9x+QVqPHHlqXcO3e8zYvJGegqJZnrDO/e5m+UF8DSbnVR1rSI/SGbzhhLZbaBxXnixDnnk4JCwpQxLA2Sw/Be0cDVIlCfBtytlh8gFWAb9DYEveEtGNNgSacEavdQlQVzSEKLS5rh86+nWMQokHNmUfsIxXJ2suYO+GccNfvqivnSo1jH93bdejIi8W/bi2WR2ftG27cqtD5bxAS69DbHd9KbirGkYqnKmwrsKZ+xfJoGOzVKaPDNa4UQP+7i45k1nuRBFjzkml83EBwAV1K0V4ABtovu3uKPXXIu5noKqYoRskL4Pxlj+Va9cdP7ZFAPMfeuLeVCj/3EDv158Z4fbJVtxr7fvYruqSOp1I4W9DBcGcJeYjHgyC2k5c20NuGMB4DjzedvO2z+onY1jx9SOwjzk2lDRUpoScMEN2x2ItO6o9XEEOXs6jCCS3AbNPxS4rw/TK7q0TomfXtZatLW1EHpYJYZPUXkROUQQAcZt9SA+5jGkKet95tNg+TyaryqVH1J62rgpI/pQh57jYSoD0HirqKw6MCV5RSsb6JZLRlH76FQKURpqJm2Hh0AlmP28ufeK/GMQVxcOVLO3CBoF0ECT3Vb6yK2s1Kdfe24WRMeEBy9MS2jemem64H6PlDEMmROrGEcU6KW46UylAQ7b24VDLcU/i6dmIqKlKNjM3gJSvL5GZvia1jkf0lZ9f2BNseqARQ+DP7SZWLhHE7nNBaSZJmojkxS9fZ3987UfRtPyrcpE2aqxVNVXynt1LKfug+1Rf9eV6JZzJ/BsgeVlpCRwbZm+MOTXGoCu1nabcoow6UboULGodBaWfBcUo1pr0zrANaBSivO7S7ONmMd4EEOVnl4Z+fARh9H0/Sy1TIcWKr7G+15tJvP9+PnnuqxrsUYGd54lVGJ4/qoYTQSUWxeR4MZH+kltl3IbSMbkl5pKaRPAwxZOGzLgjlRl1O3rYlOTUA/SPmeDI3LY+UQ4TrtrvyQvci/CTh/G3pAkpOIvkqamcwsQ99AqTonfaCpBg4TcqJYpK6oZCrHA1WEnRE9Me/UAQ37/l9IDrK0O/5gbwX29UXx/ieFikqM6K8WJe9NEAPgQmNjL4EAPLvdeNghRsFxse4vmf3YJ/67ajx1kLb9rtRoVOx5jcw17SU/iHuTTnC3nBwBpqqyEd2nKGf8Sjc7nzLy/1BT9PvxXqmDEMrJ78Dv6cJEs0f7m+LZ4+EC+y75VvbsKmZ8eyOpmA4ViHCzLIbQzaDqCxc5N/Jv1ZbeM1mKuLmWxVt6krMz1cuHNK4m/WC+Tpd8mP4PRrGmfsxMzyiIvqje5bk2cAaydxr8j9+DnWUEgPr9epkur0j0SVqbYZYsNA15Az6ciDA6A9Xxt/jRQ0iPetQ+HYFyMAIt+hzPV7ILGp3qDPRkI7lgdStePbd/tZnOzvwZcXTtzRE09mTZRxhkodeKDPEGajwDFHGLkZwumNEBH8+hOOxU3C10Mb4pw84IEk8rsq4TNjpCpbpHQH7wj4ZUrF8WjAQ92mAh8efX4PlHVP6fjpd2RxJfxA880L5Oo9OKgYv88kEVIEtQygAeDRxnV7DD3gYgrWvL3CPDbU38Un780O6nsk1DW5YTVFhFMa2ZT8vOfcySXWlZ6wYQ9EOQZIGrBPwoZb91l48WDq1Mofuj3r7k1leoxiwZXOFL0N1oNmy/G1363CRhU4k1V1Ak3MYe7PzBFBcqQ0ryYhw2g+/2SXRbC29or/MHrwicd7LrK2kOF2wvIN9k3IcHyFsW9C7BWcfkKY0R3ASOyIlz4zBk02TvrcCYtO+g1U6JfyMFYGMWYGzPPyyiLKTOq/u7YcExitjJQ5AbrvXK2MY+qB8ZvUj5V+mma8XW5u++brxtefASZ2yotQ0o8F6ePItDjMdq75v51uL+SSMcBRyirnzk4CNhYjWODe3m3IcAfB7ygvVtJhPs+LdmPjOITxyfaaWVJxQ+9rBrD9oo02t7d9sbV6tGaalZlBHwD8C9G/F9zdr4sNrN9VecRtqe1CKBgL/lqYUYW8PpRC+zau2Lx7SpsQEUFw4MJ5siwEcBV0/2u6LAVBDSzRB3LbBxtt/Q00Gf46eadaAQxX17ouEjlxj4LhcdpL9Yq7IFvwM6RQ8QACa5FyLVO7TKEs9H1dkReS7AQKwJonm0LxXcio6GBoFSbMllv6OwFmqUHE+UCcdcXjoV47NHjrSaJJjLawLWPeoE/JHDyTdlkZDbkhVaEBr1f/LSGhrSTGJszdHgnvH/p4/8/lP3fukfAxbH3Xq3eDSTPXBV9bBDOhpaLXcEL6AWHQyWIC2XaTKfA+UuN2wbgx4zQPKDA9k+IGeJq2m4elXSDFEvyktpqhhcn3yLfoj6q7XD2vqFQ0gK+hi7ZyNQtGF+ngSpMDkVhcTTWZ1vcqQOIF7eWE6IlaXQ3Io+uDk9va7L0d47X6ZXRWqp5NIGaidSVFFdBH1Qoz6lI4sFpA/ZiazChCpjn4/rgpflbzcpSDfpo/ZDXn/8mA0YJhx7d5s+1Gh4oy6zfwtQ2wup9TllmHrAXSdg60u6wVDwXtpLHE9kqIpeDkaN9QASOgrIYCRHBJsTbt7CmLderiZNacAnlHBxQY2t8aekuhRqvDh4aY2Nd0cfTD5VAMhCbkBTq6GPB6dEoFB/p4zn4xJUyN8sWCY/T+sEuOF6zGGw4rD8HlHSxe8FtdMMX2hc4uMPZ586gdVE3q6VSbOycmAeuKd0B0WuzJInhHoeEXULfIZb4X+FDMWGuy5sN2qtiK59tK4BbU1i+H0pSJZyfrQinMuwizo2KUIh1b4wgt0oaLyhPW8N0r7Rmx6evT8M6U6gnwV/F5wR6YRHmgKUbF2ws6o6k8DAszHhNUBLgWuOvPoqHOI6SowZytnrIrYpO95X1OB9sh8PKkhZCXMuJsci4FpOfHDUT5shJdrFxOsg4gvW0WKnZuuVI5dgXE9ba3FryzzzJD7Af4b49rABVSXg19DJ7VbSsBOpXVBWeHVVn+ySmkqDzS3wS15bBbqnOZI/wPD7rkFXJjM2fbgy7vU/TcUOK3/CnUN3jJUAFCG0W0VwZe1CrJZV2BB/qta4mLgPQtz3kFwPATl6e2pVQmpUZd5DeiTbieQjYkj1ngiY5tTW35dFZxixGhWtFGpmq0JLeh7FKF815Yipg2OWkQs+u42oF4k4uNSqr+4OBV8Dowa0Q8YVgXFW1YgoWdoMQliAXGX04ztqtmCo9wYXAfxmBzWEdawk8LaG4p/qhu5pweH5ATzbHNbko7rAVE6wjva+IbtJOxLuwsDjEEi6LIZRoR8/CiAiDXNxnJlK1H8Ztq8+p6SwB2eMX0CoUJDlP59AcXib3FoU9kJ7OvEA5s27VeZ40REkdcg/Lrjwz3MPK/aOizOn/tDX//DSTOnTqHdbRDGzJ6cSuCkw2IJOZJ0u0eKVkA5+68VjypkV+rbiFLWIw059wDEy4+L5Nm+RrNS5AhkcoO8jPzOc5OiIs2gaMReUsAfSnteyd2M3hNOjWzEwLOz2RUci1On9zzElfzP6kKjwLfqNa7q1Um5BK61MfAuQBjR/kwiyvSbMsPgql2H2aomzVWANayaa34qzg6/CUQ+5HauGxTZFs0mgSeKldo10/THj4MlHJ94ZVxyX07h6z+EIghYJq0CiEDcoqkQm3CpaRvSmsu+tStMslvyKrqaZFMbpkTpYY+KjK08BsCGUy615SuY5qQc7ZSR7LQdxPUlW4XweLwIK6zKabPlpgQWjHp/55Nh1BnRHx2fDsTxryQKvtXONbAq7rl/9+UmZ9rPjLqEOxEEnxEE0LHhJa7ugKdaTkH8okiBDCPN6iCCGbKCNNVR74E2veByTYJTzsh9dwzaL8z4AfqHPt6Z+Sc6YHbOtusxcalEfQ+0fQo1B/1lYp9ZYRLMOjpqdhJz9HTwl9trv+J3DPUgRMkCj1a7jXoNkNOR2NuNx/ACqwvS3w2hpeKJU+xmPXfbTRmJkDWaGVmjZ7/5phjcv9+0IBpfEyPvC+3602m5maXtbRjqXwGCdsNtpvKJayP4tVtNK1ncBvAUMCxuLLFJ3j2og56ZLjvo3X4bCHJpt9l6r9tMZENo0bg0+U0dNxiveZyKpxRR5QKVb378/3fbdxpXeahRvwE7Yx8cb2QS3Rb/zmA+cWZSP2AwdL5q9pVD7CqVU0IgRivNCoB5ZJz63AwZHKU9NGMt6L1xmXXmY//bw+NZHxqnd7OrhKdP126wTbjWozL2UddD+bH0fkl1Ds+PLftOYzxyphvZ5CyJbcjK9i0oMCrRFjUeA6W2giMXFD4jzq9zNA6reontY0gpLLedyAHSQO3rowlXvgPa/KcuqV/daGtKDkO3kHld3uPIrvF2QYh/edAdoqvIm+FKT0PyFvBWhulmPzJpBqgQ/Qfo+aCScC8PbxjjSs6hPlbGjE4hgGw8Ga/Ew59RTXgcYDbl4jEmbY/b+Z5FZzVEtKTw7GNHl0qrL4cu8BmuaN66jnps3No7gZTwKIvJGHE5O0pevvyH6o8uRtpDV5LPhGSJClOn9O/JS2cOXK4TMokSPqNpTLQLYz6dXauqriRPNiallC362kM7IEaGMpXZarCm6oiqafvm+tyKRgDmUGdb+vVcaecgE6GyrMLeE9tczsTM+0XYCm3s6/0n5JhVGXUwc4OQ6eeVuoIU5FZEUeekPdHBuG84KswVForoE0ROvaJcnKNZpnXNyPpCFvmPdJDr35r8o3GkMiin2DfPqJUGTGB9grlh2LPT+Vsfx3zeBeJ9qkmUTKXiePYYBEAniTNK61dT5cWlYY21kBmQTfSlEmFBl5MbWzNaVn3Le4b+Db14x9BGHDecv8I0w9+iY0apjZSopXlnqfJzehXKUCEd3T2dUIiv362OBDDttPQxBH24cateXawsggM1e+CdjwKLluIMCWKdSPwr9NGonikdFpfBv9YNWskpgmq15TKdXoPeG6KLjEeVAFHtOWGnPEJpnm0LE0vzOHskG+Wi91b1i32XtuPAP6GNXZimjkgZUrxuL0etf8DNZ/z8s/DL7NCWKUBq2TsE10u/J6AjrE0dWJXedLevuSVSkkDyLuBLra7srKPIhBnm39c3PRmZJnzC0U3Pi0nZw+syfCr3Q8l2RgjulPn1WSvGV7aP9ES25RVu/VIjAKsn2We4BVjLukw60nKVIjOZ+0KSzBuiukps3uRGBCm2WBCyKI4T8Cm6GbGU+BLQXC+EA+aTkmvKT36JuYn0JyscOzbFBBbERiZ176ZAYof5aQiHQTv53Xit2RsKzNlv48yJXZLH9krKw9A0SV4DGLhWggGbQ8FxgIV0Qajphf8b/QNiox5vv7e1jEXGtcBoKz68V3P5TPPm6YYu36h3U5ZTIARwzPHiZQhylgUHhY5m4cI6hiSMJxaIHuF1mI+4b3mdFTX10284ZbmbDkaj648SC7Ysead+w4B4i7LFo7pGOxm7QvhmXbafx3sBNgEHEk3ws2BrHAOViNvuxFz3SJ2Ge5NxEqr/deXGv4O3DeFz0Q6atrbnmIugeeYAADI1CUIKSZyNyUcTIpn4PL/U5uXEb0CyQZh56WjrAezX/fPIrnH+XOJkb9r5GZ5DIXjDc/81fKH2BhWgJgWUtqDrU0ojlUtDoVGMXQttGoqnrfcV6/muSYV/JIDGqae1bmriy4xBJCEWd2+yhfuwWpO+rQmlLS6FCg6q+iLUXMH/OM7NARJ+IXf2t0XIWXgAqkCmIcWeq9nSLhWhRX1qSfgREF20ewWGKH/E7hYA8HIdjbqaJ4DdvGn2ntFoc5ekdfseWe01Mhuf7mItUmd81hbsOh+Smg8pxrhnm6u6NPvu6KH9eWck9nkhKoIWXS4xfxx3y7jstAk9y3IB+KCb0bTHOLWljx5mxFvwdaNF5SKeLdPEQkeCdro2MmcILnH+EHIgKELiraDxI3rFJb4NsHjks6uniWJDdDKdTUlnWeCL3P0S+L9ucIbHWoAiDB9f2EfkdUPJISWH/H0j7KtlFAnz+5LEApJvA51WlNq8W/1eVoU52/ZcERdwlz5wdi6ueCFkcRYNulxBFiqDZ+uGK/tyPHm3G9DNxaAnljbWw0xvYakNFXGVnQKvlEdTBv1eZssJkICA3108+BnNt/ss/v3s7lrKtWLvG85MJ0hmKv9pWg/MP4JL6B1x2MXDWfc0ki4cQrTqhxyxgAWusUEGhYKceSYVBWrpW5hAc5yO9pG8bC2CK32HY7gQr+O8hA5NMAX35TP0EJV0aMaa0WuIUmSeTUo9DTHvd1PvTikHfIfLJmHnWtjURx1P5a0kCmu27QRWyuphNkuBYwPXgdqL+3sfInfeEwNHKKTfmP/BbNbA0GyMasa0etTWeyD2eYwMggGHXwPoQ5vfnZ+Aq5Yrz+YG9bn54RLEmjOquPhkvUgdm6+MxlRiDd2iBv3vrTj7JvFye09xYoBVl00pzAraGknifHkzpGFBjQ7bfmBJYZrjGrUH2OMe0ShpCCXSA2OWjAzBBgZRIMD35ntEfGcMBxX8HsiS4sQTSnREWy9eTCpt0QjxJTE3w1j+HQG6VneJUKIBxFqQTIs1+5XQfEhmAqAJJW/qs+BssoK9yq09vf1BlxEAjqXVx/cf+0xu4Gpne/l5mOR96AVOdCbYP7CmfjiHwZ/t6qTHPa2jDkQULDStvGmHinUDo6a3pM5TPFptK/ODie8jyg3vEYlQYKakty4vU5Znpdosm/ijrbWOOHUw8pU7QyqGIUtyPJwI9TC5JEnWFsFkpZ3ftY+2MVJFoW0FeAmN1H4cIdaLaNbFVQZ9FqF7T1vtkQe1OGjIP0ZbXRg9cGReJ1MkZZz8nkyCtYFSWPuIRtN0vtQRsAtgUQRmsPuKaL8JiJ//Syq7b7X9m1pW2mz7pMe9/sgWSl7ggPGc82OrHYbegAHireJxSKQiS0e8+v4LzcHnKPzT5HieU9NbZ83WMDQgpx22WOQB22MecFifFSuSQ8ApaRhN2nvDyEFQSUQQTjYrmjRRYuugiygWx8uuTrlmqyoeKWCBDoL7UhzsW4K8H2TislX+L1qsoZvGw9j24LFjgBKW5w5pM08PmbbXuPdjTXb2AlchrLwxq4aD03NHTud+LGZf326APICMOhU9PJ21djS1kzADkrR8HrHcdxikEV86U88oQK+hNitSRcsfYIr19VSUE2wDmordrt76GTm8HrCq6l2JbwMNK/iEMRBb+IjlrZCgIDSEN+xdGFRAPzMtxWYkKiRGFuQ31ZkxN6Z3gbP9cXWr9+9I91Ie52fWXeSjJMIgliTLZuKe6oz2b7ACSSevwybo92UvPIW1EOkGCzC+MvNbxH2mV8qr+Yotjg0sfjzFyyPEpb7STRy6jRstMrbq8J3Yta9bEA60AxLq0w60r6D//URV5mpFmXXF3KmK1Z4kbjmy4566tzLR492D1uWKVscs9jQafsXWDofb0gSfdPdr+/iTf92J5CL2zV4xSY1roqMANGjQBLulealSrHIXKSOSiy9hGmVZWxTwyfNeDCNQh+PUb4AuinEvqoYKHFzLf6OBhXp9ZnGJW5NU8Kq5nIsJjx5/VTScIRuGnxynIbp9LUWwDqTOALtWnKlCOhkj78EaiRL4kbhqd4CAOKFpOzNYhOsD23QHmmfg9aNo72cW4LHxy4wSZG2CLOR81g+Tpkk3+sLZp4vCKcmVguII05AdSyNlzDNO5GH4pj8dGcJl2IAX5wLcWL62/EiE/nYBKFwBIfDcgiMVT/uWfrQfFUPN8Ut2sMrvuiHkdYquQah20S6CK8WKa6Kz+wTS9jKyIVYj9/zSrVJCINxB8uqHv87RG5EraxiUqABMemPBiUKlNOUf21yXbFZnpc//KyzdDVmkFrcZ3BkDjcvXwM48LaxLwgB8QAJL6BCrmz7rrG7C5iWSbHSIYqs+havji6AgFCwr0Rbtvud8Iec482H9GO5xLAMD3OXRP+b0raLO9+LUki++R9U/Iwig9488rCBMO13Wlz9fGV4w65/bpwj9O1uzBLQSjsgmJTFFbzeXCGnVZoG+SGDwNvgFwngmg3oWFDIQvPanZursOQ9rhpgLfB4j3MnlFZCdPHldvGN+bfYEpBnT4B8zfxV/BOOzpoURfqSbF8X71rhxTVrAHtb34QXbPOUMytnKj+BvFnjFrJqZl2+m67qAdPF7mPfbye+cPUkTuP520sLGv/kuVclYGECP2wMWqWK4aFy2R4z5KHjfCVqDAVTmse5K24SLcVZrz3G+igYfXyRa4g55qcq0XoDW1fzrrgpsoIAAln4/N1t6Fax9eG8Guug4EfUK28h+TZhN2FR4yUbhtWX6/B5t8u8g3bEcOFhF2Dx5bAH5go2cVxBun7o9lHIXKekQzoRBs9JVpUivJes3T4YgpKYJM7QnNBhuHh7eCIQEVsI2jfQ3ToGfYsPYTI9EiaI/2dMRzLQ8hdCsYoNxp9AywXIMXNbQfxmqssvREP8n7Qc/mgTmdHnzJ2AClpzf0Ajr3n67/RRPgPu/XngmY8Xz6g54fWRsjacYsacgIYBgNy3YUkwl7lxSEZLopl8ZXiH0mmU6TCdMNhlPuLYLSCR/QvZkQROK46gkwXFhGYG8d4oMgPqv6Q7oJThjvBMb/Jm87YrRqp/NIOWIh9PE29+s1TIbq8U6ydMF/CsTbdk2WzCJFzX8jLtxOrAcZLZyzQA8P/s4gtoxunqd17bZ66B7DEEPE6IbgCBdcDwChyP9GZhSNzgcHAkjMjCOZBz8YbLmj0gLyfkFhBsAgJK0ZfW3ugmej3Ntz6YG9KcvScLVcxq8a/RxGnL/dL5hJmsvf0QaA2i5p1OeG/LLxYh5CWM04fJWdPXkGxBBaxBK4Z58MRYqaW2uIUCoq4p4i/WiUYEFSzBFsKXBKmSKfE0Ax9DQDDnNHcrPx2VWBm0UG/DtiM6c3j9Z56bPoKcg6O4ElVgtiPJgCUdpDO71I6ysXttI6bE21Jo2WUdXM7oWUShez1jLgLzwOCrA1Sop3oB9a+ombC0s/IiuacbD/WMClxnEkmWY3kttpmkbKLU42Md9epaJcUHG989Y/Uo7FWkumjQ/9mOZ9voFNLwSmp4RaADoS9TosbCpvNZcqAUGcJAGbpHciFakwL6r5Gb9fX4WFHQ/rG8hQPyw27az0lqkf2d3vndmNhhuf50sL7bMBs1Tf5DgcPmL0WCdtqsAa6a+mGPGdId7owD6HLdNcWsotGwghUJGrBFCViwq79uVLgIikynfOYK/6TAM9II6LrIJ716wlCdwbdJqcNeqVFOHJD8beH9kzVZOqnd2NlhnlNnMinqIrfx2ltwqpOtUYLS3StWDasz4nncIe/B2NZl/EHMR4AOMUzl4jFEu/90a6/irteLmpoBBD0tD+jNlDTsuDAi8Rk+TBsPkfOYjP4YCsaqBNdG/a/sjsBTnrdU82tc4hnChIBM0eb/lLdz/MVZUId2RjvNSlsox5psXX9NZH+P7fI2pjeQk2JAKkiTFw+bE41qIqm+9JfIel+5m+LIWRU6s+BENWcq20uB6ShHiWy09YGljTHanD7g78B+ckWL+L7jS8P51UdkNx9r8mMWPQ3SpOXUBzrMOBI7bxFsJMADbk1XFwUe0Cu+hUKnGTZ0xMxv/O7ry9bpJkVxRLCFlRuUNUptLrupvmf/wXC1AANeNR2EMjOho9igf7UHrKbIcxkpewbU/r9oKTvxmH4f/lJ4Wbtjp7Hq97VzgolnTYXaoLZoa9epS+0u2xVeyH7/v3fuGeSs6tb1PVGz17uUQpg+WtygYU1u1ctZ9LAQAUhH50VDCkLcYJwYP0L9mkAi3T0d0FFWaIboKJu66MDm+4/mV4j97QYbF7oK57/aJq8oyUBtyHAhcH0ZxOCyENEgKxQ5Kf+c+Z0Xuqxe4PRtYH8gQ1inlc4s2k8oCvAWTEeGJGZjlNHvr8u34W7i2AeBGE+L8JjIK3nghkDDp+P2xgjPy1oiwWn4wJhx5N5is8kIGEmH+Lb/TrIxRR8SUiF9vTakIxJUDHQSixyzCNvQPKlYFUygfbChb/TKrmcJjUmXR+Ux13JD35JIpX06Srx5V+gYhfc0JgBkPfvN/v157EB/7xGUZjh74P4JGbI48Q6BnNf55Sb4eqEMPnmGKcybsC9jEEktVZKjgMr3JuMME5SvN6e2+IHhGfPi0gNTUvHzk8Nuvpy2VQkVNXMMnrsYw9KG6BSV8zbK2TH9BlWwTWgSy0olAkFBUpWWB3AeJYSR1zqsZCEkRcNRKrCR8hSACfGUJlfo7osKJrFuZITG2L6vQ7Bjvy4TxrOkNvo2Tj62am+cv/ATuXelzAKgWVc/qrNr/6K+md6Wpu9szDTZoO812E1JfcmcaT2I8XW7/nNJ2rEFts5YCDc6tSt35uEEoFT13TB9UBn/7Eehmka1rTidqWJJcZP8UwBtxh9Gj1SN2bh5ciD2b6wHa0z73TTygYInW7br1AX3qCj6CMVO+GCC+blJDlnAEYozz1+Ud+hFX59BppN3B7SZVERMCau1gceT3CEWmV0GGCSHYmGMJw35MSugGCS94stxwlwH2XljwdM3DJQLlyqCOuj0XgoT7z8GJUx9Z65XhgzyGHIFNPIT1AGfNg6xVGfVU4Fhd6EKysLPEBN6aTeLpLx3+y7MujsA8tpWdij8G234NZpTz3EF+YdAVN8kP+CQx95Tx4zjcdcCf63ypHGH//sHNlmIepyxonROngP0NL8pCaSrdyJwyQx6Wt8ZUaW1b5Drhflj9Ja49ouDzcvdkkq9WiXyHCxeM2WUGy9HgSt5MNttWPwSTsfAG2kUyKjHkk4Ux0biHO8L6JfqTTY1ApvbUylsfWMLvSmiYOWQJiKiiclNr5E9M1vvLlFg3DYryntRzypG7FkFOeP+I4L4WhFePTymk4AA/QcFQWeSqmanridVP4z9KQMzYJiX25ZgTjvhpnHANA+jDYdm4VBClo7m0w7kygtfLQb77xiCmlZf3EQs+6XW+xNfgNwfeG/4tNmYfJbjbh0SUfHNy/74WFmq80/9EXZ5GTtpRCDv4TeMYIGT4/ziPkBcq48xLKjVh5+0v41wGxn60Rjl7qp0lJTkXmVIXDjlS9KtIkguYs66TxvTa6aWEjnghbGAJKjXpPyrapBw8bpdeE2nyf8rjFzxQWWguD3o15Mm2dxeV4fpgHsGuljHzbuUi2J+Pt4IMbCrbdtrbxxQwuHmg/WN66GLh1/2HDTh9OIedndob42C8NNR9zxPP6yMzldnguEOP+36QM6/RVP4GjlUZh0ZXHwwGOs6sp54DsMszwPgGNmSmntm6us7fyZhiqsToDxAth8QdIaia05sLzJtWM+OnsA2FMoySYW4V55jsTUf4bPdo/USMvohqvPvXHss/ewjlmGRLpzjKlOVWtoByfRgMsZoq2UhbpA5Se+tGl/dh/KCSx0d5Ib39IuapwSNeNB/W3x9vmHlsp81cGjkpEP1BHR5/cJjaxojueBN3COQIKoKpPATR09+wV64VwCedAmKEjYi0tYlFBniWFQxcyLe/wL0NxzZY3VUfCtYcVh1MCNCQE1sjRzPDIGSikSrD42WLR99yqOsrlwA9AMWGHqgw4VQhmciImjMk7fJ/EQF36IU6WPvp7q/PPzXF6naky4nFQeKoyFOLkIw/1PVyED0FlDIZoIPYU/E72hsXabLAXZadMDqphsDRxiekhE0soX/E7H0qwb0CzbQmec2LVGViPgvGIDlKnMQ9dCiZ3w/NbKSQ4c2l8CQZbUbqKi6ss8iNu0Bq3o3KszxMoRtx9Qrxr3konQVX1I1qA1j5nnkzQKsKUaJK+8pB4MLoiWXSf4uvvUSkhmwrC/8wD0awdzSS9v9zKUfQM1y6w+7gBtRxU2PtvpCqXL7eD18pJQy9vfcfl8TK545Oa2D+MT54iBxvmiXYKhJMnANkU1DlnH20hidtB20A1fU5N1LDDcjsG9XKNIwQdkFSEfoYa1i9/dj0Fri0euuEgYgQAxtutS0FS2nv53x6/WCJ6zKEPve0SNF5YkO9X6aAROkemRQ9E2gPsnZnwYNn7Vlnfvi908AvmKo9Q/Afnf2fV1SpkQbg/TGfGY0DMPwlsZyk2g2ABneyzrIPwJKYZZyX1DDTv1WmwhpriUzY94CZkvy3zTDFkqpfo9bxsGEGAQS4KHI6DKf6B3Uylwn+qHhrMqfIGBITP0xXHx/to4HVpo43bF/coCs8/5quTsI0gNccvrx4D/fOPpApmEDjmvKqRHl8ezLrAVsGE1Mer0jYHBm/u9EzGLf4jrk1IhUROS4I+QPOm+zsV/LDAv8JA6e5icCbS0aRcN0ZMeQ0gIMoZxRN1XNywkp9cv8WwLMpczscQTbNWrvYBIP/XiMQTVsV09knWwnzqqLi9g5++3FaC49RkV5b9hiM9g1x9jOTjY6w2PNEuNjjKEnjxbHJSCS4FGCkScePxofrnN8Y4arJ+evirS2gYe7wJTZ5Osshq4KMo3tEsGSTLLJEZ6x/aZMN3xcId2AgvqrcN6YuQRHpNoNfGPA4Y5KChNMA29HquyWp7vYudtDyOtf0JnPATMoaXw6PGg4R0P71vtsEdvKOyUWF8g5b960p+wXnhaFdnEKG2Yrbf6+qEh1U++bSzEN0h+NyPKplQCbUa1XQ62Oiu47WKygF/qFEf198sKIdN2vhiyRsTGMadzQlsFfGOlzEGCxDglGbBH+x401GGb8LlMFz6Q9f3nmoRKrD8hBRrUGP4nBVepbPgd/VdB6Feuftsi29GPpiHUiQnj+ASsHm6XCuO0XtpRQIDwd+rAwDSn2khi4GXmVEFkvhueEqxtHyMrBY++XGnWRt5oNXz9bRHMvsxVVE7mVIRYWMQz3v3jkPY9LjiYiDrr1NO8GSGUklrv7wUkkjbeXGl4Sg+at3KXIo0m8JIvo7A3gEcvJNWGE52PXp8+HiRwXAyFVMYTpVUKg2OYTwm3Dxnjx2J3EkVdiTWHBpy0SNWDLwMV0b/EwU1gusAOLBw9BqbrmOdUxaIDiyga06oiNr5Kmm8dhlCJDTnOCazc9J51+Q3UD2ucjRdeJCNvXifYHdydqK0DK4ykMVH4ZMpZnNRUAhZWY3+MAucBiuMj29xhcbkkN4SvJ+UHqOpJWmhY8KgfiKHm9lamMnZLcOOO2p2qUhrW/eClZrIZHap/JmqytkZzd3w6Qk+MWjJM10JE8EFCzqTZrCjJCxDP7aMpGsWM6Pe+4phdNPrhjU4Rm9ChobJ/55B8Ii9sHbuj/0ORuUz0LJrYinid6NzYGrPPMpW9t1I+3VFlbX+/5tBx9a58NOsFIxmEGT8ftkeHH1yIvidi0gWULtL+YDw8HDBFp/o1nVewaiuY/cBRbPq7nWYpKjDRip30H5RX4NNmE1kL4eQR3n6exFwstZ/qZAccy/DNBxlsQCGhZomyhGCWV2JfhginunINFqDF6OUYW/fegu2MIy8NrkNlowaCBZBDpnd/7MDAYo3+ddbf5NYUWudU5EUPL7SG/lCHh/K/BP4fHdfiPlpKl85CddTEx+S04z3+QRM7vgI+6DrgDB/5GHS/yes83C4SHUTtvMjiw+y+ID36v4YPoKGoiy7sSRWx/UzmEVMR2ciTHq2EP6dbJAmzTmJtqtPCpJvKY6sgFbzB6HCBnn8BBWXE4ZhL3/kZ71Y8ayvERkqHBswmXCu5Yp59qzgFpXUpFdFFhmltKwz84ReCwBgK2hxMtmkFyRpirX6Df4wy/PHrJvzF3XqiV3pfPWjmVTmEymmc4MSWfju0X4LfK/7RXKmUP7GFoOCZvxpFB2nbEBGup6KgIGx4k139a+P30ww6sILkrF+3RehRKvJLNg8En0XWQp8MzPKMsfMFYqa7sC2mIOnWd5tm1/IHl2JDuiK7plQ+EQ+UG+gkk69KZ2hQtKhIHXt21DE9BFxD+R6QZFNXX6P7ysgHOT7FM8jdDEag7pNOYAgsBEvVYiRvsvnvqRD/QKpWEb+XBlWdwkqXnZ6WGWlqpqAOpMJ3Lu+ZqFnc/HFnmDn4aYumDKeKYkpi0XKFs+v74w4SSjaLnhy/2LaeiMdFBHV01YkPtfDT9YULAAEIpNNj8bHBw1dxiX12VPDZpVmo1ZXWrx+lwpOKi+0W2kgiezmtjccSgID8it4GVraoWB5srca9RPLrwgrFvpbpDF/KWjz9UgQE3vTrZJuLdySves1JXqbOwjdRZTGVwlD6OWJt0LhW4ikVgPgiQi1iGJuHVEGzQOgx4UQ8yguqRWXX3LqX6XULWskv+YWd/phhjXLkCWu/S+NJJe8YcKKHHHhNiTfaqG5MKpJ/MugcPRbgF+TtJ13BpLJDoyanrwFDEp/s8O9+rrJkqEvl7eDtrhZPi3dr/hLSVggzzctpWh2gBf0UxzZ33XZtDVSpzO9cguCwiYfo8srh7AbjvX32BwXZkXdIF1zmKMyBQILi0h5VBg6gQHSSjs5ICCC3toRfSogrLz+tpEeKOewuqohtZTUWRLubFECc68ZsphP51GGCcT+qQtwh4izSjDMRDGzR9bONEZDsR0qIV3P+i85v+GZ61ivY6QieWRg1ulojYnm+GKOel+S5i5YOtieoaZ9sEBOgy49iyLuKvvuSMzRhKdI0SYHDTvjInh0jT+INwXknTD+Bsh+B86WgyEEwowttxbLcxpt1MgZHff88zp11+XwJRXIFmSJ8W2es6NOPepSCtJkdUkRf1TkvQM54MYJ7PYHwwNjxb6L/X4hJdTJqUwSCjx+5c0HxEBAOrYgz8T2oXYDtEzHt0FxupCnzgDA8i+/TXu7kJF2+4IHCEv2VjIicpMoJkGSlXEkRmnrogrY6f5uJCC4UBt1NsGObMnkMF7OKeGRl331gj1T002MtyerxOBUe3BXMz/8Yx2pJZZ702356QPqgPyolxSA1PYBaB7Do0JbmGinMvfkyF43ESZ/wC+3DcW6OdTeRboaI3Ge/t+f7TXDIOW7Nx4cYLtA1dEBtXGIoKdHXyqbOM/25W7EuAX3BofZOMZnUnVyrvvXBgiapPClIDDm3hK5DS6gK2vZkzcNpeB/eTZxzn/fG83HBMiKajz7PTJ3uE8yO5StY4crZXblUJ+hC9YONIZBpB4jq/Gboldf2PY5V0/tMgtFWJ4YaEgdjtwWSFkEsH98C9gps+e2gvVgjhhqhHXrUatVYKD6y5qDOx0tESO+Jq8ydDCxPlWgAnSH9oKuqbSxbsN5uC9J53nyiH8WACAbcX9RnM+4uLZ4GZNkjOb3pRzLpH+imK6pL0fh3jOq875hfrDFYxFTQitKzR5kp4VpayOBEv0Ivo5u+RB6VsyDQXiwP+GE5Yp3mtMqbIu95pQrcIHT7E3HZDj8h2LvabNKtRmy2QD6UPkC/whyjYE2toyhwnt9FHmV43bjDK/1rmBBb4TH9KLYk0c0aeON7ZAv/qcQymWfY2/mwECHHObW9TnNcmk/euUXyLnUYE1M7qrfPQQxplkQGBL8qgEQf44YL1Yy6UD0JCOnVgnV63inFsdK6hBOFWrfEw8EAbJPCB9UY5kWvdRUPiAWYnhX5WTaoJf9F43Pa8nN54I70GjA5nXONEOg175z+pW0B7EyzuCwRLqOnJlUBx6drQzHnj+br+MCbJI1DPuPNKjBPK9UFuLeQ2M+0qUxyPjCM258AgJbw642uYYhIwDfkDoxKYhZiIIuyV0Ec89mtTY2OpxYgyg+e6d8OuBnitD8WhIbbVP2RGGcPi5NJT4GSyrjF4691e93XD8p71xfpMaZz7tGz66DKjdc/jhcya1zarC9QxxumdYGK9elwUpI89yaTOezn5blZSboDW24UOIre+WGMxlAnjLF1+zV1tkk5aMgSHAljmsx5n8O0g3D20Sk34ylm6ihXnB3ptTustW+DP4SLPuaMn1zl7kymPMacNbBPE7778mb21M0Gklsx1kVjzRIoIz1XRSewNt5UAnnr3ZIwyITzEgqq5MgqN08XG2RUge3Olz4UWIyR3CgTVyiOxjyFNWh0OZhHemHl15bNIqETqbgZY+5dmggdhfbB1ERkRE+HDTkF0C8b+lcfLWkLV88ztOpRCHRgKGQguZqkL7ZIrs6KTpNg1Xi62FM+zoJHCFgGlA8B6L+Ofph0LFz4nW6W7kB0bNBNnZnnxN8ftix8ctki7K9GYXanGEEQbOYnr1fH8Fx030zjXjgDqTxe/LnbKCLq+EuxXyho9O+z38yJywXdVtdtJVWQvqy4JVYWlU7lOaV80rfDm4nHeu0ASKZ4j3JappiGM3KZtJK0dygSojuQ875P9/ZKsF/Q/q6qRYVzVSs/kWrF1ijPLxb20cCpaCl4HLo1RmaUTYFnE/bmwC9QVFaVRwoOsqlKTjDlGO7nrDiVW3z+i4u3SwA2aESvhgXN60xgM5ASotT+UhdoxEbvleUykyRuU6RdVYWTW9uAv+ekoUOUqWZeGad+QrvYAE4PkBtysck4mEQB3qnmX/lJHBp70q/zuWg9dCI3kB5FvK6kXOes7Jdreu6B6abJW6eP7DM9WcfZZ3HjpNfvIqZBIkwYF2lprj8xlRUYMJalvJcoSJru8xWr9VDsJ9yqH22/zw+BVivIGKBkD/reqCLbGz/MU7XyXcYFXtXFcINaX622UqFFjqKLuyaxgZqCCEgr5ZPkdPtGRnNBLj+EXl4IYLvHqYgq/R2WdcdTd89nF865flCrJ1MQ4NFOAZvt3YdRFSIr6qTa5R6hc/tfASRVWkJPCejJqL+6K4aVIGDKIIjBdBMm8PMazJtRxEXVFn7SDvsEhFb/fLf/7MtlF1vlq+jzwQryVkiE0w1KDxL0JR5PtneOac/fNmD2RXGXVMCeW0J/1QC3RCvxlIDHyv3YAfKzTDrTKDx1SoL7ggjNZF0GUSP0YUPPcLx4jbYjX49D7Qg1K8KfAckMIKoOTr6V8QJXj6Vw+0N5dZd7Q75Vldm/BL8tW80f8J4B5zSUlWDjERgLNdy2x6g0XYnjPGicqzxzLeockM2pSi5ZJuQ7TgO/erquCwPoSZC0bKUgAA47djw1BfbCrjAX1Jm6cp2M6id5UJD+awKKBSn6wJOK4HHmFTqUP9zSgTJ/S5hbzVMwM+sDT60TmDobC+8MknqqKmCyLRuRenfFTucmYBNmS48LR1YMmV177D4XGSnrPr6IbsfkE+xgItu6mJtlsWu8ChAkausbUxMcHbgQdzCk9+IfNNDhtHyf83X8ryuYXBG/59Km9groYpchfuPOfJn6OPca/OllfAVVFjBN0Sq5cjGIvUh5sHk4JLc53Qk/cJucSNhEktTOwB8w+yr+54ieOMoghV87efdBYtFmbihviATXd5W3zaGdwR3wPm6VLxh0WhE2zubkWvbzHvObNRyZ5z8J7viAY212qqTrHtzuqKAafIQsjyDdtGCFXPARoOAVvtms3dXWk1CxLORSG+BJ9yQy0ZvP+EHplQs7SqyQRFArsVDKy9IN9r3IkRJLKFLXJgScZaf/4jg+FeE7bIUcSCqlw2Ya8+AkP6w+3Blio+caJBhNTEbKViXFeC9qxRRgF9rFpW+3g8arctAVvrnlH86l9s2j0bz3ZUE27L9h8dGCfRs6b8hrlXlp6aFASzqUsRr2lKzcnFGG7qYR+B9YHxdR/lrek+s8dXe0j+QKM5VWdQdx1pqy2dIATdgWPuqmx09imqehVihmg2ZVAwzqpt5M2cNII5XmvN5ZGEqfuF9cvEjWf53M2xeSgJgcOybo1uel8CE1YtV/+Pv6aGCvF9oj0xKh91J1JyGRHF4zwzBv0d2QROnpiyo3RuZDKPgOK5C3ameeRrClf1U3HlWfw9zXXXBBt2KoNZDp5nppEYtM4PQvaivoTMbCIh9cLMoziSo0jJc5rn07G0QFPUemkTTIHeqc9tnFPf7FOqDPU+ndwchonc+ihPZ+LaUwus50C+Cnzkjo9nRrdCYvaRX5+Ky/nApkncc0vAPoHExycerKFrDD5yHp+8LQaiqk+lK4J48odvbzYAc+qVLmx7SiKT4iJz95bbTfpu7Y5Q1U/LsNqx77452PmAyPOTaAzjKZyrR+q2zgWKXVSXjjWw41s9bBeCqjutkPQH0jB0MM3ux4SW3nyN/LdGgoAOAgSsXSr8kmxgIAJhSvY/AMe6qiUr65zFl/hPZfF01QpHHIjEaqXqq7JbWQpuWdqYXxX0lsjVsN87YafN3Pue2XgUT9u5YETs998ICdQXCeyu2aNsAp2+/EqjXwTDNHphBCd2NFVd9BiG+LeCJxD1efiMMiKtmH+bfoKQlBNkpck7DMxeox5LycRDwdp9dhWzkTHbYU5EXSN5xhtcQttxRg8AEUhxNGTfIaKBD0pJkjvAGQgDF2Wg6y0r3P/X3wgFYL6zXQPK6kwnb++t70ZZAD5uaujLK9xnR1fAW87R0884p59rqJxq0xdvhD0RPiO/zzgnec5S5cladCLRJ8bxEPtjVhYd9WQkbQ8tyeKKlLbKHFmmRNIEI1cWItuGydfbNZVsK3U+C4zC1EmDqS1xSXISRsM5pRB3Nj8N4fvRcCPfJABeQvge09ufu4NOeMzmSO9HjNX7hBbxtp9J11zKXnI49K5NQW/315Y2AXEGcyTTbVaYPFAfiRJ0qOqwfrQ6xPVuLEzO12TyiWCstVnmy2rNJIcA7DXZJNOR2h7sY9d0mhS5aUq1eN4gE5ObUV7oIJ3Yi9Bz3Hzk4SPmQzprr4jRfdqkILLXJoIo9VCvYD164H5cDBpNWDSEm06pOGAfwtwxkeyRn4nOqW34mZ0nLX3DJZJyAIp6OjbKBOLvJYpQZmcTDtcJhUxxPZOwgWtTmpgcg5XT7NCArzCp/VW/Zb3GunfbQgxMIc0FknshFU2TwS+hhtFfygAqV8oz38KbF2yGYp15MaLolhjr0B9/VCPdClnk9w8/Arw61RUhISygwp9nXCylswtM1sKlZqS/EdZaQqaFLqYETOwDEgZFVk+s6f3DuHT6mhgNA/DBbClcMVizFSbm0Fy5cQ9khmsOg//grUh/SzxCD09+JCo6UjJ15SsokGfUMi6gCQod6TEBqEbc/ywbsuDVYlNQDNDRH4XQD3l7Xy9eEr+wIZ/iaEYpvKRD73v3SexmJRmYi9rQ3jfadJAWFpW8TkIz6AEw+Fe0a2WNyifaHiG0k2BnxeeEDPtSGa8Kx2Lz8j7bos9dhMsaN88MZd/j6JhGAHQxOHeTQCM4Rmpi5l/Kmzfnzz0Z0bpTqRILr8uxhdCSwO8sPpfwC5VlMhtyyQMIJnp5lz1UYrBN8pMsM1MlsbDglhnFX2YlAci5Y2utgehkiQbagpqIM6BB4YvWaTdayVYWP6SobwizSpekzGGJ5lqY1XRFPHQS19rp6fFLyVNBdDkGj3rFABi2Dj35k55g1SWJ2FGUF76pH36C4CmbhhN7MOaq+AtQarbIO3VwM55epvcRP8YPt6p6tnMVwYx2s+wOcxDdLSnyDlwuxIGGcjlHdmrLqm0aTBnCxYNr29VFIQQd6+tcWz52HsnPSPo7DVqdqmduhvTr08q4dulnJkz/8OFrNQ+GpG58qskGN7d5G01SEB8kbkbHF1tGiHCO803rw9HRS4WBx3bxy5WwBza4mjFI7ed5oN6ilvkLGjIt01ak1gdaEoN+cA6k/DJuNVT1JTc9Sh2H8dgTlTrOZK8uKXIdQliBKf1XlExIYfgfoWeoLh8D+nZIpb+jGdP7B5OCNdWTzFkTUu4cp5sMqAzNSVVQAVVI/Ld+lH74Esw5oebx6l3/5jjbJPnv6bGv9ZQo/GUKv2DvPJeva1w/abONRu0Y//5+g/NfqqWyb10RUFnSrpZrF5ZOmr8FVhrFjTLii0OVz7hu274B/fCIoYPDqeC45Wus9O5E3c9HXTOmFGae8xVPhHdxvfbwp+mtGNwE+L5g7/AtMSZm6v5MYC7sKIp70NU44kli66gPhNTdirHj6zfUnn75b/tdCijtdrVrT2z+ckBu1Ur1x6clv5StRjI2SMofheQXg4yD2rJgwuJeVUYIYM4CisMahY7zOiRX1zVICt3yLvye9AeAz3dRCSspeqoa7V3qABGz9R/eXTsTl19lTwSD9mMA3VT/ap1bKc7+6m3engcNSa+Q9tpgWN3VxHyYbp8eedcxk/JE7udDgwXMeoah7zAZNYQXkbgYTKOyzF4BM+Tajpw7jFMCx+mOSoRbmBI30EXXHRAxIwgBl0w5DhniDCqBJ/uWBufL2OJIP7xUN1ZXrA+DAO62tVuU="/>
  <p:tag name="MEKKOXMLTAGS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REATEDBY" val="KMASlideWizard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" val="1"/>
  <p:tag name="MULTI-LINE" val="false"/>
  <p:tag name="TEXT" val="Action Title:"/>
  <p:tag name="FILL" val="true"/>
  <p:tag name="OPTIONAL" val="false"/>
  <p:tag name="NAME" val="Title1"/>
  <p:tag name="HEIGHT" val="1"/>
  <p:tag name="INDENTED" val="false"/>
  <p:tag name="CAPTION HEIGHT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2/17/2012 11:28:15 AM"/>
  <p:tag name="VCT-TEMPLATE" val="Bridgespan Group.potx"/>
  <p:tag name="VCTMASTER" val="Bain Letter"/>
  <p:tag name="VCT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XML1" val="4HooU0THZk28POP9trq+pbTvvzd/gcV8t56cq85kb3NDTsUhojRA0EsgEHHMH7oYP1SYpn09ysXVivguJdhTvfyVMsBLTGvcX7WPTor/CmUVPK/Q5UPebRlaFg2t3zyuraAr9HuDiVi5nnjQEjIIY0bGeYhWRJfQID98GnGfyE237CymZNmdpPfL+6OnofQNvriY+5/WAwtoyNISnWYtrRNKfo7xddL9Gh2zTgpbZgPYkRPRerKiq81uA+zs06wFz+eLP8is28xwvJIYLg9nr3p8ORnmb35iR8Tkxltp3jGMx+2GIdOxfWAvLZn8Z8cLHszeNV63kCQWu4f7fwbIE2mDHE3cDLGTN0UW8XKyhwmZ4GddH1b7zpmdvwxTEA8hzR+m70jjrOXW7u3HcQ78ukW10zKqnlMCkEQ9Z500wJK6TOQYQ98iOlrmqm1XWlj4w/07349dSyDd3pUS46WyLR3TE08XpkVPd9o8q6PBfgNRL2jqf0nLnvyGrLstdoUg3y/kH+vVM339kE8CrQf/VqRXnf0QtJa8jK0dxctyC5ICOaxCqIGgo2w4y/IlFGpKesjWCnmqpT/TmP12D/ur0I+mvh3JE1R9G77JEMJJS7+t+l2xFVUNl8qxCATGfKQhRQNBUKmcVp8SlPQSmQb/q6GKI9T54fLngI5QhX88H4TFAGJNkLPPslgObF6EKfnvDKhGFQaPwPatiwemVZ8L7VGflMw1q2NDaGpiOgKVV816xNfKaDzYdPe6ngiLKRObfY2L/wM366IQ76pGPY3q7pOwLJmVZ61zv37u4JPFsP3OYX39QuKkItfuDb9sgOWc6eB4mCHvzfXkvlecfqHomeJBUUC1SX6VHSv2HguN90eOcDkCbBot7hsrBJQx/yxBCibD6MmP61KFhwDPY4mi9P2GqYm/TI33htgD4Z4eZZZ01cFn41WJrDrqG9ogR/W2YBtBiibe2jDVg3AfB1g58GiZmWfBS+6FlVrWDxff9x/bgZp0xBpEkcnQgEIGEh8pB90NsdCTi34RWRHtTKms0DIPn5OsonC+yPmQ/uElvGLkD886YT9I8GH6cpaPx8HkPX3s8fF1dTppbhTuDDbVLFgZAhGUqJ2MK2m5QRRJzgTlmsxABpuHD0+LRhHFtdsQnKjYCh56G0mDQmWsSC0vPNE3cZbHj9y/dk3mi1byXa1L8HUlGhyop5q+zrgNy2pO682OZg3X5NoDVztHkglYiKWm29gekJQshb/TOiOBgzttzMp7yF52n5UqrdZFbMSuJcveBE2KZDPFkIeAvRXSF7+zz1BGwXXaMq8oS/R852rd5aGTUrkfdncwpwRmXleZ8izc+cchEWFiH4jHYakfkOg0Too9JUZuCAItTYqYZmOJDLtASFOG2Anxi2LukYgkTdEBe6D5aDaSeQXl+GPIYZmLZm3wDn9XWB8NJJfWjDCJjNjEtwOvcS/b9/Pa+Q1zDP4pt7opzU/9cmG3+NIE511f80gooAlvNm4ydJYPyaPJay6yO7fWobgJkk39FXuCN5gS7DKiR/OvKSAwqLSPjgkxNCLi5Hn7nf3C6s/i8lw+GUWim6fp0oCUt0bfi3PE7z8yGkPVZDru4CTwuA2LkrhdefJ73mu+6WLjld00069l0EabhGAiTNSoV6MbZkXdUSc2MDfBRYVH8lE921NDvXn8A8yrc9aJfhYnlaPnrwarxKERfd8Y5Rbc1QuaMksprSfZBuGzwQtEb3Fr5o9zC1SKQs73ahPj+EjicrDMjL9cD5Mo6WfZK0OtU/zPX/5MJe0hCim5kK9zaWKQOFXtlc7wYWYDeu0e4GjAeQ/tXE2B0uZN30r8+M+F/6k93CxqNup+DC4DsVpJGeD0ndz/o4VP5xf3EdZNMeNkWWyw4UGkeQ2Av2PGeipaATUBaYzY1SSU2EUezwgVY2Pmw1yUWPghnXqhtsUSjM2/aEVCVCnQlsBIY6Jd9EQ8wZSRFB5vUhFHG6yMVxFN2CLiCr7FhiMQXfKwSO5Goo0nQu71lT/dx7APfSoY0oROR1VzIsS4o7ZGIyGHYMbVhZsVAp61c7G/VsCB6+a4xszAH/+KSZYb1jFp/HpCILrSRdmpL88FgBx+OIDSkEyNMC5DUKi6yvC9s3Fn9iOfnJysQfVMROGFOHA4YkRnpzpAxpRCPIoy8i8cjqGK5wgp/Ka+4BLaZ0zAwKLLpc4AluSivVvQbHRNtVThniePEpMvyJ+oM2NHV+SK1boLswIIwm2eMI2VxXH3Ib1VlzyCt4nz/BOdSic9zbAnERxQSjRpL6bc4gXAIdAh7SEl6IvU+UW8BQUcwgNGzj/fD1ixJPSH3eU9LvSTzg7ULtfO4o+t0kfDqyt+qlMs8rt11KpD03xZAVysisC9lCLpx2cjINFE0jDqNDmuiKWLOIu1r4La0YzRd6b38qRVl7SgFVrGypUQUJJa2yMHSGkLVE45qNgL3Z3JdfGc62iTHQD97/AuaCSWLrO2vFCGux2uix+5CJRrGJbuSwgHk1xVa75/fqDGN9486WA0GIfYKcDCWPH1BwKNTLfDtnd4+pl0SYUoDhV9qY58pe2v29E7N+QbEBS409JC6bEXwysA+lzZ+iKx+IWOGSVCaGjT+pxkq5Vm1mMywJE1OE607rOlKmSooh0R6TviIiI0ZFNXQaQ9/iEIwP6RxKryvvFwq+snTf/RMznejyQXVe8WX19REdUF4fQdPsGiJYNvEzNGLSrlUG/xwXncPN1oFDpfrPrDtJASJ2Ur83YQWTYPlJyMpsTaaN1EFGjfiD7/wnQjbF1rwRLKR56opb7IbUifciLDepuBftrVisXDG68fVWXWlIDMPtGbLGi01lUrIlT2auZyk1Ow09kE2pnd7dYdHqxzf3tUtwFk9UY0CXIgGbx/5Mi944udJZnFxw1exjNKHCTiyqHUVJS/MhrxC8vgfDDUFBmEA73V3gjEZ1UZkx4U7UA0TDtOKtSzBSjsh/8L8ZAzWlbGtK2XU4lIHv8Vd11X9Yvw3VTjneLSzm/7MjhUoKg0bt6qFvk8Zx+2dqgfWfNPKLRq0ZlvLzDxRp2ncllVbYp1Agf4RHwqTucrmbrUYKsoEqhTbOrzQJ32uvAaNAwTkUJopFrAkQ2t2wz5w4AJti3cFBRfXEFNWQ41XgVWGnyxXepM4dKNVzy476V3HJlWjEIarrq7tJpMMZ/d0z/3v6ljL6ZFYYqd1CEdwXNoMOM0W6wZVdh6zmwp5bM4tgzN6pZ9rLXIkUq4U6zraedeR+Bf9ziruW6WrpBehoDGHOdUvKL1+mhUGZloSVEHZEFlEMpAqfvdnJIb469LeGlx76dFfY9oDpCZL5Y4A2RW4FvX8tpI2sWyRZ7ncgEf2nbx+duZ+ChEpn1jpfpIeHYc5D3128toqqe/gRzQUCAy1e35gEJ/tln6JU/nO+m+f+iRKA8dSV0O5L1AOl3rO1QQx7PGXNpM2DTxpyDu6hPLBWKSrqIpw1vWl9d9Ai1zCcH+/F4NTbM0TJYEQ5FdFIgjx2te7YoVoCyGuw2ULuYho8nc9GoZ8zsW1+il6XmEoFcO4NdCFmt0zcHDH/fjc+w9VXorJkA0JqtTLJQbxQK+ceDYpJM8NcAmUUuioog0GeBHf3pW2LmP7sxJBZ7+L5P6RhYtkpx9bpMMPHNQQdDsmryegaGnsDC7MViwIi/eCGno+uVp9EZWYorcAspBFY4vZCiYi/L72ad+xsYpvbNvCfJzi0+KiSKqb8aIaJrbTnOLpEm/w+p/6YnmEdykRu7x6ySW0ehkSQkZLOe7xvr9KOsnoC04lREeaLgZbrOuzcy5qNEAIug+8CwOTAUsxJOoULAfIvCUwOG2ocriGRBygGtECGdj0kFMzDg/NhkPn1sTwxiOiJDzdKlNi76F05u7JljhiIrEKJZc2q8a0auPvT/QoXLHgPWIxJhswt0SDWRyjvdUFSzTLjU3MgOdkFvAljnOQpe79dblzcTkhdkiB10UhbOFi1EYchA4y2rpSJYu96Q35kCRtF7bY/4dJJ6r0fjZVhh66JkyNDvd6gIhzf6TeAfPpmAQ5xr/de7PUdnFG9Z3HQ+sodv1KZZLIX+YU+BfK89Evey8Lvja45KhzhC5iXHyS29JOX9xcyc5aNv94dT9nhq4treDiuBoYxh7aBcMUNYRhsubPULRN6jzUJImnH/Q5L4pJDqyK0Vo8fxcLyH6nT3hX1fx2eo4mFDOzK7eY3EkS4EbBMIJ5WUOuJg3atnRSglkuSwD2SyBWiHde+J7PJzj+v/3/to5TyQqicOrryF+FS+Wxp6NwVvwmnd7Xh2qSmocMoB0kmCt3ufkw8joP13cSvKxa5EAH7T9mq7wAACs6qjNV/zX4WYCIwV7o/wnFKptRAtXO7aaGIaWrf21KoZ7QvJvz8RcacbIfrzpPTCt+HkGfHk3iaKKYCLIbw0nTbPuh9axUWFkVfYLtf5mFISDUNHcmO5wpFtnY7+2y0EKdKX9z7pAI86RdOyyxxWN9VQZgt2exyduzUABoDbX7NABQon7D133L2MC7Ak1KpKR2tRbkxk3m0/8SsLOr93WsakQD/mJE1KZXUv7y0o3t5s/NI1xsxRlZnQ7W9jIw8TTZviZAXCGYJgGcwo1jihkuQc4s81IbK3ePb6cLzUo5p2DPlOnjhXIlF2WnvpHsLg9hQmU6B2RsTzhpBNnHQb8c0zyTL2+OeKPvwU4hhUXHM/PqbGoODhzVg0RHZr3s1Eip6R41xmhYXmkC/fj4/tMILpTnbJ0wn5VnEOl0gBFhQoCoh+E0POZNA7+DaQX8aJOWH7tsCHhcWIYicGyXL1ftgnNmu3bBVhfQx9VBHkVT3siG8/gc01LEeRtshsW5r+JV+JlhbvWQMuL5745nUux0+17qPOriyTsIXrflTIaKNKrv38vbQHt/hhDE/wA2LLsKa+AIDK+VyGOMsES9PY4kkf3gIuWTiu0SkZlh1I+ESNaE0YkpCyjgVNtf4jeuS4ThU0wW0Rhl+PR7/SrfOOKhC0RtKLFc04EFpk8zia1erj5sWYJM9XJE4MHWHDC7lRiPYaV3wPd5XTfqaSlCrB2C3yG+LAZGqXLmAY2Lxszi0s10BnsfyGuNQgFbzc8qYexwGuxpRI17Yn667r5PKKhFrLr05YuujxZsDG/Wli9jTgKCmfUXTC61el7VIgk5dELNZcE57g3glQxZ5kGMYll9RUdDr9mo1DYBKZIjB7iuBTxcd8eCLf0C9UFxxtGDgQxm398wgGYvSBkqAqOe4HVQZHpFWisO52/9+gmmGq00PrlT9CAu9qIkoxwpsBgAQ7UfOJcCqSuCzBnqSVZ1nFS29YxY5ifcnNAroDd1WtNY2Bh+5QWq6EdBIjoTyYjvhbgwjXIaedipJUN+JPF/sNHoJ9I7hBS0pSszN6OfbsEvAD1pAfkaUv1GDb6GMymOnDzO8bh5YLc3VT4z4uMPIjh3jPleQsxHo73zWZGI12BWrt4tePRXZkRZ8FK+RfTVMeexbZxog56v0VqZyDufvcPMdYsgKe4s7rJmcBxW/GBNHKaXgjddYf62K6X0TsqzqcRytNh6ID+gJCCCPNxyGqEGE8WWXusj6Cq/ezPK2cEa3D+6vB9HNDqoOuODFNKnQT7FiSG2xBra34PVgMw07iHEM7EsxVbrepgqlkQKD/4zyNGPDUFkCtaCq/Gg1zlf/I91sXLJ4NwvrEN2MTZiHmbUB3fCcvPHj2rmFBfEHclqI8NR5k+NHJD2SZZ8HQoobVcMQriI4SCg5T2oqjGlfQXp7Mi+eFSF1WmABpOlCT4aHHn0JR+iOyBqSQF4xAU37DVHgBX9E1BspN7qWdA96XQ6cwXOVgpqQy0gkVmOVlfmkbiUFGQHfZljZf4wYqbZ27qtntqyvubTf4Y7cWOBVDKppwr0re+aX7iLnWa1bWfDNpLw7TBdspbNpAU3hA279pOvM+uQ5w2IpziYawTYyVJr1Q/zU1DiDwJM/KSiR/BOXrf1pSNaGsO9GFKr+aVo2D1yZXNdd2xuuAAOZrqNZdLereVg5FZULvvjql9ZqOaAAzpIhuFJUX1wkqKYeB+84LW0j9AQgDfYqCOBuROcEb3T4Ubok+wm5k/EsF1Oy9uUYoE6Ec45KngvwkXJU2E5XXHFvO+BPbWypXW/9mWlKm4kEodGMUWZZDVk95tQqT7uyVYAwrLWC1zWdlVioGwUA4LPbiYQAlUXl6e+rALcCrtLJFxMYavPmhxI+L9EsSzFXCtXu0bZ8AVjWwlVs//0dh9/Lxe9dGTpBrzuOx8a0CvbDgzdj8jur7a3d4Nh11C+YbxmhgGKeKKpJav/h6UVNd4MVzvVnnJ6/TyEoTTfZtT4paq7OtWFd3ix6RAfj8jhsZWxcnv/4K9pNRW07NDrplAM1scK9/1yWBd5BvPwioQxXBE7jHXjtGIlfXTmodruTU3aBPlYrgjVqjr08ujZG1UUPuyixJ8rP7eo5+z7PITd6SbviCEJBD/fdtKsHNATQkj+2TOKEBZ3yvoqg8ANyHCWqCg6wLIQRwiUOLKvUWGE+2ETRD1OnITo1Pl4UO4I01CTiT918DPNSUwuwAzmgElugW/Rij/gHZfGpfoSVjugqoM3HJOxdJ5RL1VhoVsX4w7yGHMJqhabgRdCQmr+GQfatuphkjI+krzGyJJ/5IaupPTbWRwUvLzZPLNb7kLFegzNr0KDTnKIgUyIDEKx8jHTWrxk0D85QXl6rnumSF/8l9ABtrncbQPknQqnkyIboQjIhO2mQubZofX0hfGJUlyjlwW2aaCFDnYxkfucOnMvx6NvgZMe+KQXEi6Vsu199Cf3ya+v0F/rGNgeObrcqcPyOmCPw823j03tw+9zHAU6ZrZcd9mdK63Ssdxr61aq8Ly6lXeeWjD93wDz7L+pSlDW5n8vBb9NObDqbyRBGdfdWaU6ZSm2vHZ4BcMieYIdFsssYKCqHn1eM6IdinVnkTxs891JxOfAudpKbYlQ0YqhGHgAYFP9u8Xbj6su/WqwKsaT5cvIn5ZTzrdCCr9T15ZTA8g7WEtNmYVbo3EMwWJEB3gDO3yEl/kHoJ8fDYHi+ZoD/ypqHdH/aZ1fICzblhVTO1C+8AGC1VXDl4xoLGzopoOIVu3wD5ioBvTLQjrHi+D9J3VdkxxdWG+HlUIorsmRQGKbvyx5jNU3FxL4EsRjYHHUq4kzP/p9Nuh+gYe5pd0qLlANv+KzqD5G53HGJZKiUpJnBQMtZS9fQmY9d8VLmyDG2YdpBBZmCJ7uHyNep3QUQ+L7nO3uWMNtDJL6JyMOLh6ILOWjntszBAMroxfojCHvdEGSIkh3go4DKZqb39rlqmbO+F+K12WPFdKJGCXZFmCB+McTtsuZ569qWhdUvzIQ3G4pXFEKNWmj7gbsZvOBgyxpuA28ixAL6HgU7BJE+sJVWQFe3BSREgA6P8JeDydyb0xezEpcCz67yavK2XiiS/F5qtcdKV/mOk61HzESuHWycs+TvwIaLrlOciQdTM0Bqj7lMX9pBOEHJrcLDe9Q2SN7AAYB1mj45E+0ZhpUC4gT/YHXFGa0wIbe2IbKzqAuYhGQqIQ/OCfInr7bxM22MxXl0vCSTzyFZ+VKmKS16bFtsBy/dOSivMai51MDHROVZrkABG8xOKXNiIAvaglTSzrK7JLasPLm5lvHddu7sWazPjKwQEskflAx7mK6XfEwj5TdWn1T6+auONcRrTXqn6+ol/9yPgrEp8R3ZJP66wLkiX9g4PSiHuqycP1oIEzQ09OvLBbF4ofZQVWGgsoj77QHG7cwjN0qhFZhEgN7oc/TGqzcRafS/tC5tDKc9XgGeP7X53PJZei+f3UBou9R82cr+3Mi5DmY36vlbQe1opWFGwBkplswWv7yHWGqw269diNWIIqs7zPA5f9ctMldHkDZ1eokoQjDl3gjct2UsZUUPPyezCr8q375ip8rT9odhf10wkiAorefAlxdZAKblR3w2V/zgMb9P7kk4YB1qhGOCetbQ9eZRAuPAfGTYt6ImBvamKnYAXgfL2d1ybkO/KZNpmUwKvZts5xFLukV/9iZmqpDZpe+8D/4WybVS7sTW69QRtVsGy15v8WBI53gJpqcSB8hVm4Pe52n1qvGI94h/+J3QVgJzfGW0z7jTP/l5yHMQEIK94I5YhrwPoludg8JGNdIGRQKGf/Pps6XdK4FqlKkZV+7wMb8QHpRgvvJUWg2ZWk8rooi1RPeAsJGikYs1+YcYmuoSePOD92X4T/AGdrKhpL/3L77IlioLNlTQOtrTH11z0jS4YGaWHXXElI/tcTHyY8ulzvy/Do57+rHHF+8HnRI2dO2tTFLPzPx4i3gQTC0X0F4IZceysH/fvai049IwWMOCC8fZ17TBFhWHyM5fbC1J0/xdAw35LN2lWVykCTyW9rI1fXDvq5+ya+v9+QtceHu4m44EU9oztS9eDmB0l20HMdFOGlc3eT2YFw1HxhTM6J7Eptq84H5/atlLCimQ5gJFoBSDnGM6vh7My1xEAAjKaiixhnLcV0enWy2rCY04QXIY+fu4BK7o/1AQ57t20z1EMH+MgpoNFhP2Mc/cXfP8hVgHQC4g5NUJcIFc+LQA8NlopMQErdrHI0HPZ7+zY8B0atadtecyCXDqz1biaQyj+bpFZ5icmB8RmhRNi+cVQ0ecF1SZoCEmjpb4qd1bFK+qoq6yyl4TCvz1uFELapeavzrWQ+HV3VXvC9EsfeMgfHgFHQzvii0R08WrrIwFvAfiPycIFBY445OzY5dMWSX0M3yKXiysp52JffSPJDsOzgKklKEyQy4NaAxp6h11MjqUgzEh+8BD4XxR5SPeLSPIfYz1iDjlxNqyhSW3ejzd0J5Gx20zEEYEbpZbwgiwXDfGi3R0AYrVluYhxRGPtTH2NwAufiRS+2xD1RlniIBYjc2zToIbOaqBeAd5SLWyTCbhZSY34ZNvl0z5y32Z3KS/pI7JioioYfmw+iGd9uWMSBdJTHVxUUZv70MTJfUhiHN25NUpfMyfS/gjVZCaxz2EMr61gK3jMFL4B51lgdtZ76WS1IVD2YifBRU5E84hV7qsUsjKL3FRWBiXT00FN5v3Rd7aMeC+34blzGhMO14jU1hDxIxdVokV0s4Ukw22yVsFhadsD1Ig3Fi7KUSVNMJmdLHRTp8VUZHfKAtm3+1jA8pyu40W8yG//xbqTfzD3PCKBKrO7X1e1qLdb5WLtTdSPJlcmx9FHxidEOXXTNh1xjIZ9BQsmmquVTbbYupjNI9AICQQGxiJnwTjq7sIYcHMIlGUR/wEuzC5uFsWPno19EO8fr5RV9TcLJXmAigiA5/jS77NOEAsuE43YUhSFa8YgR8cY4VjsFbO3DZSIdeBAVUsVLvPZK57/qAvvyyy+cTngjFRKBnpFWDX8N2XTm8A8iULNJavEQ/UsGETnpmR1KPUvieX4tfLcw2YSRSEMs4BqV0TjfuvtMyWWWBvyCdAaOuGGA0KesnlYjm+ylpC+L+DLfGl0f5ZRaE9OZt+qnQsalSmqzKZq+ib7wtsD7ytJmmmBpA7jOBC6pbjdSjFqHkREsjsbTnwj6/SSJF2yCdQkKRBuc93brG94LUXWpju+355p69HAIc4UzG9iHxHXaffhfMQHR60L4lNfsf7oBopjgFLz1IMVxV3L7F8gyz1dOTtenm2vrYzQgnlNe7UnzKxL5K8DfwtcRpsX0Ovz7ZRJycowLxtzVR2IhYNLOE8Z5+ft6j1uYEu4c/3Xz9NJ7HTqeJijBKhmya19rY/npk9ein1UDarpAOe22/3+0b6Cki4eEA5ldm+kX6PMMbmq98WhHgKpw/AzZGY5+Re8OEEiUocBKTs8gOwljI7UL3omPgB0qQnpp9jpuXUKIx6V6SBuME0hUEbJCgC7Y4Z04fRPsQiTg/fMFafCjpg9nGFT8uqwSxfXf5cxf+cgTr9qu9nHok5Hy7VzYHPvfbvfAnTNzbIBBsjvTTn8AiatRmpTVE30rrDQfP/W8UIadii4/pOlMcY5B82FFK6tYaTQVYYOZZRXiwWscWbIN6jNy00t3pJK2iGrtdfIiNGH5DkToMfJMqpYM9P7c/W0YZdGVxkjc9XYpF1bVIDJT6BnIflzCvd8vg8/eDw2gvdggzRib1FvUFz6Fej02SvT4sG5wHPlbJEPHh8BE1463fdzTM43wzxgF3Dh3VG8G02XZtNnluJNRYq3IM0XZhy/DERK98sxyiIseUedvRYtSyAHZ4lHSPnrFkbjBtDzjkPJNAs/ZFE4PyprPc9WqL4VO7bcZ+AUue9SlitgxCnztOqUHo/Fu2YrfyfpzN36n+fppk5g4wsNUh2LUbjQInlLe1CegZdl0c0R8Rnhxt7hYnfIjZXdEsgXf+wbxa9lc3OwG57InohQmutF7q8lQSaw1nFh1hZ1mUBc47nDclmogiArN5DC69gBX8aECedS57N8SJ5bEzvzGL8yycsQX0X11tTxtN0NZxRQzSe2VYijr5cwRXFcCAHG6Iexsv4pDfn+e+MHSxSJDpKk1La+GZWHni9ZsYk7NzmPbLecuTGn0KA8nPUa+eUGwVlaHL6jw7mP2gKxMcJPR/MhI+VBmaXqf7GnFAVZ8x63oHqG7f8duUTTPd7aCtUzDBVHDFo42Fgnx29vqR4d7UR3p8SCn7fwDqQhv9Vi64IL1unYcClIHj10Wt1W1Bo+RBu8VsJbGuxWBFzJ8yXc9YlMKwmVU2y+vkM4RKbMaCXbAlzwP89S0Ej3BOtnRyRbytoVn4G/mBIWVevG7dhmIKVJJD7atWTJA63G04hLwyte3W0rlKS75hm09MzE5ScVBNkJAFyTT2Sx6iK73r2W084ZU2IOqhDqCZV0s3MQJpNRU7bXfi9ucyjYNxXRr0LzP+KsaIQhvl4pQOnO+87zO4lVFiIC7HWPC9R4t0FNnMphWMnGVUj18Xf6z8Qi26+KfJ5EI8tYPFmIYCrIaqKigBOseRQyYuZTLHVQW0/anvCjVLrJVeEH3q+Jfy5rxJ1soCrcXrYXevWaXThti54k8Q+PGq77rled701EmFwcsp0JqQX5enqxNYz/2l0B3ABaYbQptetifNck5l2k+yWTDMSXmiPuf7gLNXYz7hZdB99E79U9I/368UBIdEhYtjlvkp+JeH99wPL2lz4ZR9Uk5dUpd6n4BPw5ts0ikO23fkVJGpJdbI0pAJhweXnEKIW0D7S4BJ9GCyq+zKgBMMLstkqKkt2mqcWmdJNO7OLjRSAyoELCv3dSAC7IuPlETgER3hbM6O4u7AlJYb5iKsF//QvZYHCIt0VgZz00eHTwLYHP2SWGVlnqWyCLIUqbWWFyt/A16aWCFtEmz/b4m6Hgx2wB2kXHOkVlOgk9lNl6rjy95FNjR3GsMaO8NwhkfZL7o7PwTDJCscXZBdc6CW5fZ9zAQDkPExwjp9keFMZvrvheK9iKUepnAoCpeerN9OSoMtGLiOrQ6c645QDk8oGzeG7nu6YSNQVValTOYq2YIlHHS3olsXi97M4VuGXsBWKldSyMXNPbdORby6Srpwa3KJQAskE/xPdQ6ft6cGmJtzU0RcsYcJz84ZvSWN9qIcteWU/sIK8ct1tgtfCGdDIVG5op1Nv0h0AQQ1iJ9Sl21SKIG9DKxk/Ot0QDbfZn9aIFs5ZK6sxAHI8E6O6ydZg9hs/4L/0LjulBD6+eBbX3O/u+7MuAJ1tcCAaKP6To4rCHKsU0SXklifq2lfOJufK6emddv3T0MTCKrfkQiEzXW77ogywgxboKKyF9SnuoaAhbQHUjbSKg7DvWQnX0MyYevAcV3aYQ3+8+58+75afBz/NIxtowmgQazgv0bYpbN7v4vjU0FirTncg0y+cp8MSMpZKHo+x6PNzknM95ja3eYNHiLkP91OWW8r4nTQlVNVfNIT3ZemJbrFFc5l00Sa+binLhza/xCd6SSjShUSp2hDLoCKettRc7txS/y1j0b4wIRFid+Mn+3yAk2AR8OVzEvmXcLWirKrpbpxqM3xCs56c+nWIQB8kQH5iqu7Md/iA4zd3SeyIo8Sd+YPQ8ogyIq1Dolo/02fZ3PgAKzuBMmrLnqK/bqbZnhwg8QoBNFbh+bJJvHihUJ9TmZkgKBEqCcChY4+d8txV+/0Qhw5RTMhqH2/vRZvxmGjkRO6+WNvbenZ9qqK5kWKLPKBwWcGvpr96Sgu03BeUkZjFrvvA/uAz1xPnYw2d+zsBy0t999cr3VVQzBakFpkF85JjgA3iDDq58FmxCnNSjRCgKlmA5BexN/Qck/rSRDftUCMCEB4EL8IrkgJwN79Txj4oUQ2FFRNtqwtbPD74S4wXdtlkGlJo6XZLEUrpfp8OrpeTDlvEiy6vddTdxXv0GkC3UX/TRdE8iUTIDEFX8QtbA+LjCQBf0EaQKNkCGA5XgtwcmLHtRGaYlUT5KJo8JAtC1ZB/HITvhjj6MrA38lNn5xiySFZVwZ22Xlv92mgCo7zuBQVegJgyD32FMyc2KWUfVhHkYoA/IHyA1hD+p5GG9anVVmaF3vFORS56H+c2PUBWt2KZ6xktOeZHMF2TFG6cNku9gBqQNzb1tM3EA0kRf/9Wl1cZJCEv1GuOLnRHKfhqa58AO3kBGWwDnNPUrmGextMkXjuzCSv/G9beg7+A7kDb/lMjTR6LnK5KqmdX8KzLOQo2ON56A9nh+Amh1eSJBkO04C57prLeodmzsMYnvjV+lMoS1UrjC5IvgHwAN7deqlmRZI6PR3MEs+eE3AeFgjYXDbXd20edIjaVlcTk5CdFvtJk1VBW1Z54d3VpTfufbeaR2ERWb4cjZf7ajA/fbvLNHH5xW0+dpc1/fJXuyPega89LQTJMByKFgbTou5FogQO0QsHigyu6PXD/CHevn/eaCrwoEONO7gLD7B1fW4ys2FIEkh4W+qXNMxs8AMnkO9NNbT0723XgzuPmFsnYshV98r+XUPVj+8Bo0zFkUuGeTgabrxCKqNarHWk+InSbxtlNKvTOg62aN89GCVBAOm2NcVFuEdb50mjbcQpvFPj7JVCyWL+dFfx+eO8E650YzcQWR0jXco4i/v+t7vxJOQ1QYLeaBfb6avWu5MdyusGePs5Vmzn3lNNL6rYY6ILHIct1YZhmdl6JTXPsDFi2dSi3MijrqRRGTSpojcPSi547452I0nOL6vM3BjT6Og4krc8Q6ASLv+ijvK8TPkAW6xxnlHgJpZVHrDnGxM+Vou/X3IEyb3n65i/dwp4au8Nib+i6EH37XkA0B75i0aHQnnk7foReA2Jb4Q4eFzxtfcOhMMTvJyxsHGixExqtZn8Ap4mUFIgoB8JawUeV5Tj3OXiG17McwGSoOnSQ6LW8HkWd+8qfrRqQHNcLAyDaiBFMEZt9T97dJIMZa6EWRc2bqGcbb00dakf8AFaB29Hj97tifzmD0gH6M5s6fV1EQfzIK3MtiqZbbEuk+v62n4KO01KPohlLgen4VHV8HibGWqz8K3vtWww4OT3EwX4vhm++KUawQBQSd2KeYhs1fj/yrT8bcKlQeyOP0ZccCiiIAXP40iXk4Kfq0sSvuqG1s74HidQ9sT5YsKnDgxmAaraHDh0kXPNQlPeLT0EQ03OAhnfdlp3NAf5gEavCkjAI4b+i7ubUk0JQV/ci0i2fxf2/LMS3Do5qGCePoseZvbyb5fyhowBhPZOfD6x/CmQRjgrq2/u95SbGDRuhxz3biSyh4rHxyAsyNt/uf74NdeUe3/vMON8s4GmOsVaPy0ylHoZqyvibFMnuHXEVA81pQtxabv6nBNCHPjKXDSNQD3HbCUbDZyOxXqgpsyaoR+PzLq1ED2efWZBPmE2bC7Yh2pZHvdlfcqfZ8+MYbb3lFFkF1+OSDyX2p0h/PYuxRiO2j04ndqAzMbBaz00wJMewMNVyLOVQi9/YmTAV5W0vHg+1v8xbAJK93UtKq+NHiaqDTqCoS+WjdRsLJtStRun4/VC9gIAJgDbscmzTLAXrxmIJnCf5O6T1LXKzvjXwbTq3DLDQv/l2MNUjD2YQZjjP9XLCt6zMz0duRlts807cUmAasaad/lGNHxpmgB4+7GW6z0s+0KM7lg6AUaU/vx+FWxgIEpVLsJ7ocG7hVTsc9hmWIeH8GbcgDH905q2jx7YGVELBN246y7CtdlZBfnNC/FlZhDu7Znwl0kwkUb1iRIYTgSzAdt1vX9o0XHVituSYZxd+xWCamdUgOHHNDNgUBQVqeBN4l8Wvw0M1tUeuecE7T3sOR58D3rGXA2vCkLBhSBMmlTl5KDxtSt/C/oqEXR4Ygd2rZ0rh8YMLkQByXK7yc7UyHFWco8sBYfKtPF/B7em6cfdMw3HRdTKPwKyC35wbt4FcDo3Hpkpmvdgj75VA1cATNg7/K2P+amPO+c4IoRYHMO2MdarFGob/WSKmx4LsRg1apsxApiVCslg7fSkYqIlwjIG2Oa8JNc5CgSmC28n9cMcjYUM4NX/Q/dvm3pJRO99qNQgxbeEDF6ndYcIWlAT+XbclSuka4dSTdI3U7+eK01YpCsKI3uLc3Zky/44OI3YZV80r7uZ5Bcemu7QwOCAp1/DgkmW3QiLFnyzEqcHg3DAPbU97nTaKgBlhUVqZsBvzQEtwFnOJBTBllJdlEbaYZ9Omm4LbLlx29Qoo2NQJxItJmw1KdkV/uUeu0z3I2DoCvK3BqiZqnACgw+Da9HpYGrxrsEww266ItjFACowMVu6pNRszqTFGA5Xxj1Er7uWJ+jtepDhyG+hQgGhDrIdT+xsw17At7DAITZFvluZ2laFW8BG+OomRj+af2IR+t3Hd83aObLT/ZhSX+FFLLi0KX4pliLOfxFwQp5BY/P51ebqbN1rAeUvx1po765IQ4dn1x7a8JkXZjoQH+aY8AJAC2mI27ca2tYov656n0FmcTzL0NpeNGuzuev53OuK5I6S/K+oUy18I+kM8YV0NtTK5RA7Gpkn3QykTIyVkBiJvJfg7LH/02FZystC8IKKp8SBT/8/MchDX07wFMuGHkEKB78RerQKoBCp4fc51dpuE2DYvtSSaO4g43LLxsmerLttPHl23SCDn57tGMUkyjqjGl3AjaPtfNktB2AJYz9T4lx+UEfvE3nFEOOUSafwF9XShohYuR6a2o/6g0o1tBRNU2o+UmoH37xOFbMON2AVub5IYmmvX9d9Uu1qdgRJwZnAA1huIrnLI1BBGcz6jhSHPOpaGk6EafQb14Z1rdB9RTLTOM6JLAThaXGSUMGdJHKkbYVLiFVWCMMU+EZ3aUMIzpwYjU+Oo8eYLT7lwWHSNvcYmvlVznUkwKnjKLVPJ7xhloHEDTftltdkCMkiFMvGg4rjhkAEjdm6Wda30ewC4A2lci/D/BrHbAazaN7Q+FbazPioe3Bznc66cUR8xb55ZJ04n+Lo0lCR3vrqdLIYW12ycsUof057LF6J2daFzmYH5n8h+7MYSm9UGi1gOnb4YentQ030axtAaIW9LG5n7zNiT0Yp92CfBHIwRd9IVlHchayfsOIyGjUu7Iqy+4e6LV7p99mbnXtzoSgD7YaMyfbUGwxUeW/x67ICOrO/oZectvw6kWSHc7ravGBgfK1DMiewi2eEwD/KgBSgSczjxQXp7+iwmsbgYXgDSVh/l2LxK27vE4/7qLo8ZuG2YXb0Dgjz5LKWcrsLtwxqdz1+OrLNnPrKdQ/SZfp/ZGKTSp3d5ATh/o6a1gizou9YGgUs+veiOhRpaCG94G0ffQCTBgmY91nn5z3WB/adfxwiksnOhLuc4mdPKz498b3OWvxSdm7MxKyGyx7zE3k3XySjSHEZ6Rax2XK78ubXHyGjq5CqF+7a2jI+qyDdiRc2BvlwudN8ERmfcWQ7moAodyOQQe3DE+3xPIdTtGrwOTdyVYo5TRu0nGIcenJ5T1qej57Sn3Kq1zXDNFek00ykY9qcVr9scQfy4784Mjl4wzvqKgGxaeCXx+kgbd8jc4zunvXedFrNqQBe/2INxiV+6XoUGmGkQJZBGWf5WYDzECXlNk7IfdbKMulAFocKYDgKBb5KDetE8q+iV64ZUeRcwRl391VHMBIojEaVpL9FC2EHFdMBq70PBs3WSUWt4Jgm+KDuIFm4AF2qhPOkynWR5Uvs42sz7MhMtLNyF5A8M4AZjrzdJhpC6UuP1tk4ofZjB/FVjDPoukMdDM8sQrdljmsFULZMC+aJSdC3IOgXeMZl2l3rTSLliBPVmvTmUJHMkZmES8rPr6G9kO7p3is3r3ZxXazQhdYOdSanx7lje165f5IZOyQsbKTYsR81/MyuS9nrCbmLP/S1tPIeVg6r1MgMdc0lxX6hwfN2KarOJoesMGsEoLhjHMpoohS8tqUvatmtoQbZCLjs4Ny43h2W7cTBckyAFV56vFWpw78heJti0uDe1vhL8vPg3nPcLWQI3hMSg2A685n/ZsRyxB8BL5OY061ZzuFvq0IPr0pipv87AwGdmQEug/BNOt0TbMlGQKmGxAE7xU9Hbc1tgvTvHQS9cDrJD3kwHOw4EB8PoAskxbLeUIj1edxji4PEshc1G+8bJ+HCHUz/1j7THDtseJTcNYndKZ1hrvIo2N1viqSdMh8PG/D8sgMzqocxELnEVNCQFAakfN0yqkgyYuOaDLjBiBje8JibL764tKJwAZ21XEUqm93+3MNgu8/JVKClIwtyQADTPHwu8zsy8qfq+oTc9/6h+M0pypdtAd0Rv9hm1TQ+8hV92lSpsXB+Hs9vCOsizV3wWOXmajVuHaj1TbCtEEDLVRmLhQWD6eL3jAyhEacdj3478bLn819x9OI5KBm1XpcMHLZz34GRHMys0Ou9iLeeUzhtp7sxOfJY9J/kjmOhPVWjaROPSG3guFpeIL6K7nFNH9QyT0/4ZxfTo2Pi0d6Ryf2m3BbFOjgx0BkOsDSNQ5D8iWD775eBxDTk9T4FQADR1IiZKjNEByZaJBPI3DnGtR4ewZEgBzgexBjmA3slmgxm+Fxou65HDPfAVTg+j4hDSdCcUeDMQk48OZlxLqu4M2qU85u7yiGLZhbi5XeJPuzDROYPG90VxDJFGCrtapUNKcQqw6v9hF8hKpOYWV9P/H7iRK8EDi6/tMXij8iNuikn12qusXDwyRntoils7Rkn5CSQUZnhs1eyj/FmXZy5CP9tg0fmDibCKneMJbvwaPnQA8ztmf8PngEsDFfvV1q+cUoUYUoSqhNPcvcTZWUW5VUFbH4PDDGdsVlMnWJOpysXXw/oJk0eVTuza68RKYFieGP4995QTjKYKXjMgc3KI/rwPfhwVVU1f5+CZr9SsroSOyCQ0yCFw62guuqd8rQQ0+CNMhjpwnpNTH/nSxX7i2J5HQvtdANbJn5F8Y8wtydeZHAqRWTWXpvNRzLT2uX7/3prEDpVFlvL1021axYhL3doY+pOfPOaSqbo0f9ah6jf27jW2gW2kt8ed9i0B+bDH/I6P3AqfDwVrvG73gZoM5YEfBrDywursWfuSbEPsR6GIHDbrS4IslAK5ws+/UtBYxkzWrzWgu2xoP5L3J5ojSpDWFY3XPM+HPXr5uUbMXBY1LYABDkKc6EYgoewu0WI2PsAj0sE5+IRvpHstuUIm/P4f+vrcRBsY+dWOkej6Ft3qydnZ4LmyZoEe6ydN2TPOYpy1taOyCJAc2dDxyR55w8CUhaUBRBUtVutXAUXJ9BKzzbXpxyfzk9+25PasL9mfU7eiPgbhFXCwsoqNmBBQ0uKrs4d8T/crII/iGCJYxHn3yHGKEFPcf8yGAeL68qdNpWn5ZhL+eU90HVxNcydcZcD8NO0Ahu7kP1tc6wgXb6zrgL9Imz7jcKyi/AOaXQuv/KwSnyQVE9S5cZRZfqYrB3oJl7A7SKicnQiKH2MfGwN0XmTsDk3XJ2q38d4ccJrAHxymdeTY8w0fFBLtzVX/Woob5mrhy/ys8ke+ZUypAYMoSR++F2oqNn3xmBfakfAuSKvl7vPhW6lX8kbO+7qQWkF8xCrSor9Lp+qfHqWfSUAuHdzdU5cgeAEF6GOV/d3XX9cRNGSkgjL/dO3xwXzU/ji57FJVzZYq8a0SNG+sUWZFkm2HPqqeFJC4Fx2RYGABCuk98xkYLX/DVGM9OFn58vkMfVWC/a3rg+FrtGfTixzpaRCKkqlGjQKRE7/MLZkiGTGwudnsJ6SYKRMyJAd1GlqDFvFTyjCNccL+K4TYAV/1sMCajwugpxta7vDNxfb1OSac5ZqBcv1adGitIi33fy3jOBYOPV/hEBThmDaVrx/ZaStbrXZ0WwExsfI9zLU3kMX1Nw+MukoSrFxeq9CjiN0R/0JihLThL2mpN3/OFS9b/3hdYUtUpHamrZsL9VuTd4TUm5RQ41bAbMVm6DneqKG8ziZE1pWF7iaNrPVdz7jeO6W89vcS7F+VSemXWu+SBfZce7O4UVevHPlr83R462gBsApMoBS+WqATE4JSf/Q0VPqe2UoMh5+rxaqiGTPP6Rgmt+dKHbXcEQBy6q9hCmTrV39uLXeOpSiMU80CXylMkMBLlpkjOpndlhNgvcsWoVcigKQ0Lspr5faHsJJki6s+6coJmVZg9KLRyTsTibCspVWl3CjpCahxyA2KGGjsZNw9qzWOPHBw9ZdTFe7Po5IWhdflVeS+YkWJXvBtVyhnL4Z4PcaZYEqaYwrhY779Pr+ndo3xNgNGkoFx8kklZkBYVEX5DQlmQFMmsOA0GoDoowYqVS16QEQBSsO85cXCGjV8vI5eRsd1Pe0OPOsiNhUE2lvznOeHbHYOXGogCiW9GqS22AxBiy4KxCuI0rv+6FOC3mdQZ3mlZEy5U2jZdqjpGCQNklHjZVf6e3jKXBcYA0+aYKcne//AcTXOZth//JtCHFn2y+odn0O8ssNOvn2XN+8gQG8UG7hFXKzcPy3m2+CtU8W1kRgK27CqomHvQKkaL1hbtXK50L6hKK53ta596VSpTPDDF3UGeTp6i3cre83ZKaDca3URzP/2JeRU4kS1jDeqSuO7mZlfTRe6m53PStMy1i16JGQyTumXI2cQhaC1YhILbvRllbVkGsh97bndDbyzGhoZcVuGYeI3i7YVs/hca7oxz0iMGnKgKuJLxvL1ixdamtqLy4yVWG5Ye7c8QJ+jFILKiz7r/ffY+cmYW6q0ozODR7w4kk5L+ctf4RG39uN0r7m79LKIu0jSBB19Ymi6l4G280rIzgVHqfwMDeYlfipLHx1ZUm/TrgFMSbsDU5avcMUUaX8xPuKNNDqWFMTrN4E0lvMqBOcFQ+2NfMSVlSUgh7/iD8qYfRShLJ7ocZg65jlgfHwR1DzV7+5QtsNUca7psN52/vO6LLoTUzhh3FD4jswHKeWpIV7prBs5yfDbYNOmugMiej2fbn2RqBD9jW006xdmXJrIFqSEUY+vRBUGRrIqNIm+ImlHcuP//R2bNvSmZcedITYt3pSbfb2K9OVCgUSns639hQ0up3n0yJy9Oiib1OrQ7ZSrynXf5nt9NXlbxSqjMRJh5k0GFPIRuVej3NZQ0ZgpDdGe9/Hy9riXJJ3pPEP+FRbBL/PpF4U8kLq7Qf3vmN0NKu3S+ZTQ+dj5ux3FS1q0Rn25brcyT19Lyjz4ChxWVj2ureUuv+NoJ5NlPB5BhwGMss3PPqahFI6ZLbvwxWGYHq6CkjpNx87sgL239z4Fgha2zI5BXoMCOZ6AwKig6OPpoF05FPx7wPaRkS82EKd7Qp4TtbH6s51RSaf7HOj8UI8yNCm70ZGDigdXggzMmDU+mw6a+H6B30H987G55UXRyq10JEDLZ9E1h8YlHpcG0shGx2zg0c0GLaRFgnUljAyrafX8JPmAXNeXEgVwBpIVi3EEuo1cXmPN2hdxpumz4vl7uG80RxQrr+DC2sy3Z4p0o4VV8H5XVCpiNSLf63ErEKaETIXHoMqOXQletpytHHiob0h/l7g8kIDDU3vGPfcIInFjR/BoOXkttAHhN4NAB1VYhfv2P910wcts0+WvFUrhCFMLVW91TfXzqiCsCqHdZ4AiUh0oDAzWVKxwYY7WxS1u0cFCUNTAQbdaJ2T9yIXN85zd8SHAJWjzADs7Su+mrN0kSO2raWj2ysxPgJW+/fN566+tnxgOmyvvqvgaD1yBxJMRoUeIS6nqdzO68CSqtx+NLL/mm2tGLYTi7X/i30nS/BPlEsrfFgAKms9dV/Ldv4jFpXPp5fJdKARx60tSd0uD89q71xAq8dGp6UczQi3n69uprMM3yB60zMf48IvT5b7PhJvdTCBZE5dEcgYJazy+8dGnQ4D3+OwcnbGY0hR5IPvGpsur2XBlV4LVRKdZYxOMj0cY39unEeqSUfU17Dw95tM53/SgtXPpe/qOpXAas4NZTXgKIn/muz9YwiqD6HbCoBpxr7gSqdNRhsblAONB4M1JUrHSY1Szyy2xylZ+KO0msyn06omZ9Jgf2SQxkfvO477Dgcl9Ik4Uag9gIttBzo2rG/4PfJQ2lHsdPz8Z22oZrGpm/o7Wu6KpRjMuJomG/6uPyEQqSHoyRAC2zi1BysWebfvYIwBdwv7ymJQikNdADaKZXerv37rgK2pbsYTGvRB8/pa49K2rRO5QtYXWlhKcx0OpwvXK6sLW5MFy4MFmJqEO3F109T9PA8LMu7/pjdDcuSnDMnwLKA3W4CUogpkObP0iJd15aSfLcFjard8TUdSW2az06iLrdIOgpYSdip0DGvDHbqkw/59oFTG3RDNycIUvDiKv7DAQ2WH+9hJTVsiCO439LLdSr5HZn3ZPlwlKMRF6XhEnRvyf6uCrGto7TmLKle6MFZUkmb91HGtc6/M4AAuq83qefTKJa9h0fW94mbhiAqqXMoxY894zekxfSfIYbLZsKCWyKpUSdpfcr5FPx1/Eo+BYmyJhBWPyUM0EkYxRWll+l1MhZsxNG23JKBBJRvCmiusUnvRr7HuJzL+sDC/RX9PBYqwEju+Ul5Nvu1mi6w+JQeVOnOV7rG1X6lryCwhl9KGbQWve07JnTWmqbANUhLGkAcpfxg82z3LK+Tegx1F5BYvn4r/w2Nke4pgYMl5D/dLSh4dEAM42h230gOvL9uu6GzXH5Si5Ht41E/0v53LRXWb2wlknQLcMOchRnrZDLGMd+eOxeD5fSk2xlgTkgLFMt+LC+AFFfKbUeRzCDdeztZ14zo6ulsr6tUR7h3NN54j8uMUlA9VTyHNq+tKNX0QOMV9mwVFdQcllTLtODaKTPMzxJJJy0lQkUeQW2XeqFGQx5W+I/hQ9wjyv49KsBvc3j/75NQm9NMxrCgjn9NcSIVt2gnLj3ABGz2+NjrMNj4nJ8CNHFXtwKtSNsjvMR8mKsH5kc52OWGp7d7uY6/95LaJWFV693jxDRCJtwQkCGzHNhgI1uAEoOWx9EH+USHuDZBx3jGIeesj24/oDGz5rMePd3BzmrUFpd9WJ8CeLI5sp2oN6/lyUkHHxgBsL/bWUbqgPLAK/uufVtMRwEznvMbgNOo7U5sONzIFwUHi9qe+Ywes3B814JlpdE3zUd0qhHmk5+tOxtf4fuPMXzzGsl7mVxVo6S7WOaAHXeq8TLkKO2OPnCLebKQuVnxbj1w0ZvS/BwVkVGFg8isoPd+0pp/SrNotNxpx2NhgKhzO/lc3GBIXvTQZdIKgbhBiwyMU5dC4sNFxVImoiNSPCB4N0HCaV8FGl/FwQA8hTdw+swGrDPOD7H8V2JetAFMwwRDCeR4FXb++h6RDRCzzMekqf6TX0jymeQ22jyTqwITIKfvwGX8mZlNeKQVHe+1uVfyb4iwyoFudhrpFU+EPLzecmdHDAWbJq6kqcyBME6LiAWY1JTe1/QWVVExsE5EtygkQwypJhxOnXb5HbblFCtwkXxXEiy4q/Qg4snyv7OnsPYqK/n41nXB12+ua+vgFUsORDGQPlIHwI3yoY9veQuLjPXtIC9IZk6dnt0LSAJQRSSwpHUWlSZeD03o3QAlQRaUpFwaZttUgMOB3JVHgD0fFBtZQcCEs4nGQBcoU/yAgpcAEvqvSF5nGTWyJPEViIO+FCCZfZcjj6mt3E2NFHWcO4A0P3gYRPV8QgDG+a1YuNkMHVSEU0BNXTuiXUOFFsb9dGno3rlC1gY0XX/Ept//drjupzlvV+m6/97QFKIGF7o3uy2VnG9j8C+sLSkh+2330KnyG8wdijKaScJ+3oKxmLWqWMGhcC67K8NxYKwcx2A2MOy4M80I3+92/5RDuYUiTj5dvATqRAKaAw4EmutTVny1ZZ0vQm9rO+4qNibz9/83hme8P7AUGgDToyIK5EKguKok68O2yZdam+uwBjBS5d+U8A07U+IyzK/So6ippDfYwKilfe3xZe2g9mD9QicPJ/Zo2HBcsA8GrhdXMotqHkeLY1ktBR3QiRemLGS7sp4eLEXK34w0dYmh/WjzaRRtM2Gn16ZRCO5xgf4sGR3iMo2WhMqNKG3JMAbvc3Em5d8UCUCSkLulDbQsUSqi7uMae2bsuh0Eakew+msL4k5nbyI0gRKYjWaegComs1La4CaOMrZVNYJPZMn25o1dftxPAd35i8GnQZ7gvlw8xa/4EufOdzFZK3SSmX3fBQLwjv4jdfXzHk9FTbnBCAdbEswnjtpyUzlivnj6fnAIWu2FMZ5FmhO+E+xb9HfOVRQLby2hv0vmj03Ys+RbUYVtI/TE1y5z4GgtFCUhjfpLwLUhZR3OVDa9I25BpNUlPsU+/Fc7DlhImjZTPknU1J7qtQcpi4T7FJHJiJWNLM5UcT5RRfGSaf+dp6YGGUdvODI7L1VoJWJ6dzRMgu0Uh4s3ICkaItzEw6FYpn16OrSMZI/vvnOXXkSCIk25CN+gbHyOusrA6vEdcAh4rXkO5xJvYSVOosbKYMzXkMVoEPyWLTqQq7sdcC81UbMTqmQlndFoHO37wKt0fZ9zYCAg/s2hN/pOOgTuVRS22ZOPOK8sfK3kJIwBR2r14rebRfreZJ3ArqvDrP9a3wi+XbvcFUjsjGn5nEscJL0HkyEeew4Yo1UdexPV0DO5gd2fbzuLxP9CpJbWLNHioa3FNlgJX8ni+1yC/BYEXxAPtqGF7WopeWJCGhmvlSDCoCoTuzuUtcB2UAw2BBZKlKaWzAu+OiEjxWopew6TtJ57FA4UGTr2zyIKuZQc3PcvinHBF2qIr6ANqYdkeZBn51GOqt4WKSBK0N3o1ZagZhNwiYRkEAL/IczC2CU23gkX/KODy+qsuTieRtuP7sqTTIr1c1ScTyxdGGQUW/hMZFIAaVpXGmF95jakbiu66zoqmLgFPW+P28qTrJnUyr4xoV4m59xcuC/guyYg/FFR33sCHDL9PQX5SO+SFb1VzZ3DLQCQIiqX50UfjheKUS+bdjb+D/5tjQP9gWO871WB48OtkiKPEkHYAK9ZrrFAD/Cv1Dc3ae5kxgYyJa3mnwEZjRQwedEToFuJxI6EUUchMfqnqULYq/Z4RVmly5c3K/i2AjVRad9P0fJFoYxfxMDFURfBKdZ27O0Vsjihp2moIeDUrRq6vjAT1/ETfDPEJX+j9SZN6A2DrRfR/X9Fh6fjQ3H0N7VO5s/k9HT0vlzM/jumWhW1QTGpS+8ZSwmlKpCP6uvYCH6IAqM5ld413iDaaVsfUpeLVVX3YB6RM60CqeEcCYCKi0ZBx9elxTqWh7RFI/o0ZmnT+vk0YkbBmjO3E2Ex7b84I+wiOmg5tEWibpCORaKbEx6KTLw9Z24bqSlHZgFG0SSpuQ2X+2qrYW3jjnCPjvY="/>
  <p:tag name="MEKKOXMLTAGS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XML1" val="4HooU0THZk28POP9trq+pbTvvzd/gcV8t56cq85kb3NDTsUhojRA0EsgEHHMH7oYP1SYpn09ysXVivguJdhTvfyVMsBLTGvcX7WPTor/CmUVPK/Q5UPebRlaFg2t3zyuraAr9HuDiVi5nnjQEjIIY0bGeYhWRJfQID98GnGfyE237CymZNmdpPfL+6OnofQNvriY+5/WAwtoyNISnWYtrRNKfo7xddL9Gh2zTgpbZgPYkRPRerKiq81uA+zs06wFz+eLP8is28xwvJIYLg9nr3p8ORnmb35iR8Tkxltp3jGMx+2GIdOxfWAvLZn8Z8cLHszeNV63kCQWu4f7fwbIE2mDHE3cDLGTN0UW8XKyhwmZ4GddH1b7zpmdvwxTEA8hzR+m70jjrOXW7u3HcQ78ukW10zKqnlMCkEQ9Z500wJKO+WkG0lT/puyLe5jESE6iqRIbrJUnaO5GEw6a1+HC+baLTm3CPWIqEhTkHW7i4jLpA7DtSDnNqcmnvNm4qJj2zFQrjEHDt6nsojjFSHe7e4PL+T212SgXlqIhEiRXg9X2JtEBUyIJgO8Ns+QImBzBmH7LjYSXk2M+gfAdzypu7Hse5aWci8P5UI+qIxJbqyOWp/W2l/3J66WDS8UrIuSOCaivL0keSkoDsAs3oMNNaQhMGm9nMb/5BqVmM4IDrTI15eZO9E6qDhLNfsv+7uqC+bD8wUuGLQYx391giEsGsLa+TJm+std10jJHWebFudywFjnHqlRr/FROx2ChH2XLKcf805iu/UP/vkq+Y6bH3u6I6uhDcw2qLPsRz6ZxsyVu451IonnxsNrrP0TmzJVWFvoZHDWif6Gg7dST0iGHW1J+oS6Yti8w0XH0WwArXzbUkCYZBWhX+J2gqoMKILVwbHeKKlKbvQlhnZm6av8tNbKYcxipGDHd7Sfrlp/uaHQO731hXDutEdXzdYR/vH9nFRmnb9TozLp+XOOsvIpAYH11apgJ5scYwbi2rKezHYDEvQj1JAr8dzyPOun1m+nPPyuBEMvgh4lLT7EW+l6EQWU3Vr6Zb7Tzt4ev1V/pQG2q9CAsReKqPeMyivu9aZgvYWe+5pkBp2ttxJ5gz6VCCIJYP3sLhX0HKyU+GoFaQKzRTwUtNSoxABmrDf7op0Awo7iqMpoLhyNgOUy8xh/ByIGG6lA8fCgW8y7jz9qGhIFPf87aKIHaA2tfE4Bt+G/HWfoIAQT0d6VoV6wQzA6UQVSdxjCbLz7KicluKCFWVDwP25+AwgMh2X3LyrkazqzRPaKkyp8h7P92ZXidVYhS5U3rHlT+6zbhePbZP+JVnZxfU83lRXdRQWzHA/8bi9J12iGfblkYvKxig/VflH57ALjHyzpmPbO7Pn1vSZcHuC92Itgcg3yzJhJDIE6CsEvTGuM8QmvlaFC2C+J8/3UGfjMmRDREucOh1uZn57Ga7xJJAC+DWhbedKF3qHPKyWaVt2p9dwWN6vAjvbOXjqgz9hLiYK4fWPjMlUVJowxPkl+7dcmRjomA/nh6BWa3Nr5uxgHP04ZfpLgRwpSwDtC2cs5sNk71DSsfamJtzUj+BHTmyvlifse7jsOc1DuLEApKpT5116MeP/SyAIP6v157DZSWbgDtS+H7CWBffb5gzxALYYnlJt4cEbB07Qf+QOQ5F4JF0suKJHmhhCgD2GxUQKEHpjt6Jm+xZlAXOwKVm1fhrkWgIkyxC4VcGAkaWObwJv8KJgFxuBjHYGyESCfqONqfz4NQGqEdqn60qOgljEjE568Fty5+2ROCpxE+NqOM/MPZWOIxCiDBOI27Zzg7ZHaeJjTuy1qtQ416mTvtAKy9zzX9nf5zfu6iLf4FMLNmamwd7iS3WnnIYfTEOmZsoMyNlgixLr67pukloBzjXDHVYZutA0N7gudZpipjrFOePWx8s+gF+3ZFkx8q3CZEYzOVlaXVHEixUL8jlwh0s4US+Vhmn16qlAQIgr3HUXhzpAUd7psdNwcCz/O5lzE+z3XY8d1OCRfOsn2qhYG0+Cymy1SpYN64y3j04iQYukWUw5V4cQTte5shwFprLGO0oE3Wh0VDabeWvVL1z7oqhUKW6VwZaueTTexXgeffsJexVERUYk+q7r3usm5UX1fL+ZYnW6itAaVxk504ZaR7OydnBE16YDDJ58unh4qUpUMO4Z2c9ZdPv6wi7qOyVOaIMxTS1tt+ZEv0vlymZSjaP5lyLhseJFSlSkgLMASwrBxMz9Zqzw7PIxDEShT0MV8aWZAyzg6RwBpRe7BI5Lk04Hr5yjtPDiEX95G3PhVj9hmTUDP8rHUzrciFGIoEQLPwfBZXRiK/Avh66SvPMJva8pLPi0KJczIj/YetsuwyvFEz9oFoc0W3mjV3v4b9lNmESZhI/ScySBvu5yxLHlyxUFTof0MXw9RCwBUTuJXlXxjrH22y76pmjboFxdgzX4Pc1r8gflMaAubu56W/+MALrR3pbGE82xJg98yyuQSxlwe2ayZbufbPmAWKBklPVqKSuGIiw7MMPOa3vGBXme+eNep708oILfpUkcnWJmfe3My96khHN3Fn63KXJirN6pOk+YC2zwCIDAXNdi8Gw/lDhIOSFRAnrPk6Jk3r2RrJS/QMdTwDCxT+/7nyWcR0IP1zZ8J02tAclqkSpCPXJjM9/hF/Jgh5frvHhBD4g+5wzbaof3cEFnMnjYI6qJp1R42XZvTl2f7k1wBZjTrlKoobTXmKQdG00c6ZnoRjCZ3D6D07HPQnJiYMl4Mk65FGtJhqy4zH/F0OxuarwZCsu34SbetcPZrKeqwuSRbkFbXLFqw7R3k9ppJnfONgX3Up9xc7CaAjhHx34sL08deOo4kiKVUlTdUXEN1laOhHIagcpX1ygBv6biVSfrW+zDRUjPu5yasHRrdBhWwyKNOoSzxILfDtt16ui7yj5IIlr8f/zoFYSuhru2nKQHFvtLlIDdrWlctrpUygsoFXHy/o+egOUY0LE4viMgTc1JdyOtPTlEZZNRsk251lVJPoybzViBGtSnURcP5ZIzSIdg9pc836RMF+AR1cL8sPNIzLWpRmLqV3zZiZ1Hp1k/xX10w2p2dR0EXhSiuXbAkeZxC2VM2Q/ejb8glEhKqEhfXpJWcF8zWy9EsWAUjXCa+kH2/hMDC6/830Zb7XgdSjzy0o5yB235NZ+hy6TnV8FLTkWqG+U88I/N/CJzQi9xnndFLsLIKRBq2kaKmgW4e7ebkY0mUpmZZNHog09BX+68ooLLoeyOi8XVuiXvjpBP+u1puBa+ns2Lj6YFxjdLMBGKtjHLc28Bx4XdI9Mm2kLhlPH28DH/Xk2Mb2oC24x4PEjzvQGa+twjQIhZTyI2I56Cw8xGSJh+7WQ5R61Y0YZGtZue0rWLmIjVRqtWVc5yFMAQOa0n7u34GvFE1xCc9p04F0wiY1/yw3j+2FoQ9h2uTkUE+2EezXGkMae9+2S/1eYNs48JxzkiRicR1X1rqtiGjEwwczhSVZYr5kVI9RS98/HGc++dMAwUxwHUGk+MCC03DsKLw5khb/wHgT9kcBUcbGJjfDKhzrKB1SdO+cDMlj2J82XRtPKjizFYBsl7yn4jwilKtJ+Z4faTPu9GyXVgIJFTsD8btqXYPh2KWvpJuod9HW0/GduXJ+U3AEm7DelBxo+n438nFA1UTXQemUCUnABmwim5PghvPHFhWB+whKfaDV63rwZuIHwqA+QmVDaWF4CzHi8/0h8V+TCS/uBLmgmtH8VB5xzR+mwyptWNytHAESdhD4UjJPCMFZmks+8cmzfxZdHhhvifEe92vH7hXWy6u+VLL9VmoHc0HYddGYf3guoDO+Jl6Qw6ibQCS98R0xY4cxiG04JGHJ55tvoVKUSOEJsTGvNKhuFQyfgeDNadXo6nqyFzfwa8oz0fZp99s0gPtx/tuJH8Z8PAzoa2OX2Qj3fRxWTk7toBIbfmnHdpm5UU6nhtDmxUQVcjcMDmsWtN8SwCgn5WFD+GD3DBq5ey9c60ICRKRMTD7hhKEO3pL8MNADlBinvDUV8UALwmUxLnAXz1kIv5HOED+/i9sjFlI2gLe95oNOF2jkRjI+eXaPQQrWBoB2957ATw2mQU3DoUIgFDSQWvtLX+wVOQ7c9IB5yKlFNEWwpq5t0iQY4tA9fHHd1agf8nQJbvRZ6JNXIobnuv6pXDJmX2XnMxKjwM6zPuhrSx8Rrl0CBjQQyGTm7ClTq6E5BBvUkvjB99cmhA5Wekq2GiXKchYHEYu7kywf0PEjHRy5EIUMiLcrH46q9xALpZqlqEfe80tjlQ0Yu/m8aTb5quflpKmMwK9vc+bzR3XaUzUMya6t67UY2p2bOLEXmn17odAL4psm1ollmZJNMo6RPk0g95OFc0dmAT101RpluqVUdcW2Y4Vehdk8QazZ+LpDnJmGszvl6HUSOorDRIz5yc5Z9nU+0yaFEFScMzHHXh2ZT/qamnvDIAdH7T9kUxYwTfNjDwFePTCZTbURX+JKTcdbvEyP1SU4W6s2nyC1fyaxTyKMmMH1JY5g/fOfxGC0yLWute9eashxiA38EWMEwpu52ZwmKWqR9ET56MvrLfW7ZCEc4bNRm3yw2j7oO97dboDg312kWhVw7/6IgaMQi9r+XZo5/8688BqHoeFNvQjE66HXiFHQ15kqoHbkKCu2mHju2snnDDywcTHs214MLH9ZeFUD+jHa6WKEY+b5aGyjDahZSB51oDvWGy21vGm60UPZJwjH6B7zZYvejXPebqQxWu6OVN0KWj0JchNa1sUITkscG//MWGNGk4ZxE/lTQ6ZyUooLnSDXkstGUVJTTvXfg/jPipD6k90RCb9k2qlGc2tdj2socWZRygT0+rdWqWjQSKYGiFgeXqmI5b1g5iXiCSjuP+CrDcZZRy2PNiDf0y+WQ6PNYoOLb+N9XKlSCmImQCDnAbbt+bRXea3ana5feWfN8JphWEHtPSGbBR/fB1W9uxjjOzX/dGkzJnK7o8XHotk+jp3m25varDbxXuru85OKUP7/Ma0u6k0cIog6lpb8M14X2zbgWp8PpZvmjxWJ8JbBoXHuo0hcIWW17ZKAVbMqu9bEwl+BEnqbwcAIfppNxKi7d8c5r90XkDOBIzeZw2JlSRfC5i0SwropFpqgvJb6kHV17f7J1WYJjV5RwkOIwARrgzlGEpYmgZulnkAliqyGj84OD6M32AWcqblX3ouo+sMGuPi1LS+Y90zfWXu+tlkrzOnLodSch19d3JcE60BDLECLh99r9SolM4q/av71HM3ps/WmGT4YDxa+tw8Gw+4Yq3oIiPXZLuYf1jg8bU70qRoUJRxfcq2E/4K/1QLqu0dgcwBYfd0S0XkISBdh+5zAsW4HR1JcIPcfCf84tH7HYr1ZfviRXhVk40QuulWa2RoKEd0goBDvPhd1OqhkNaTopFgUFFCljw3OEx4b1F+q0GmVYRl0ElHo4sN4T1xYHH4U2brkpVmltP6FX073xCk/inQ6ooK1OMtnwc68L2zp0EnBZgUwl3WCfPzGQ/WH/a9KiHaJj3FEg8T0aR5r4RRmBo0LNcxPlTEx3emjJCi+xrbyArc3tuwKLmrFiGASKjEQWZ7UGol5yd72vyUBGkYU1fXY9PFjBZkcChGpDb0ViF+8ccaZFsnTfN9mE9ylltJuIA2p5AvFstww6PiAnafChwa+eb1U4FdpFyWCOdcYalzsU6gfJCF5VRxitO61HKoR9ZG8v1Dvl/adqMzFwjLFQQDtUReYIRJBCmExXuY/x9ppHB5/vTRSwg0Gd423C1nc5ClqCarH9dQI2we/1UKD0RBupJ95/e3ogHPfme55R0zkJGE701oTTYvv/PhT5TEovyKLyxP6dR9mHjOsyu5lYFAzWXP8OQCrlZoFfWYkSvW6sfyO4dtdRr+nKKDKxUr9Tm6AnZ3sWfPwwWg+l72T1iB6oLOsPSFrWn3MlFEalaDpKGAlpu7PLsPz6Tnqx26PeI7F5Mp8dDKNG+pnikCfYTT+mgzVk6AyAbm4fGfSQC25g0boJ2tN0xtfL3OSP+Bxxiq0VVkSF8bujQaeyGK4SkfKzHueQQVR6hJ0PRDJh0xC2BF6F2nmtPWQfXGa26Si6eLRhvZ6dVSgWjvM2NHvPiyCzZgd9HufkDtuYYyklI7CDKXuyyo1TEquYdUqrOjV3Do+qoJTCRYIM4nDNwv0iLh5AxFlZnISN6MtPCiZJ524BXwUyex7eskcano7kmFIe1m0n95JDN6NXmDQ45WnhdUi0RcJlzDQwTFYk4FdNyXEIHVz84fP/ZZycmEjpaW4gY1qo00bNmHtAf/q9jLvzvxmqLrAqjEd8ZIcdNOFh7LZtG22/fioa0GRQBteSG1NFy8qrC/M3ZfpuGCRIXi+qaOZPAeUhwSCFKZXJtQNhbytQa0HsxZ01cqOfum37HU/wpDsPJLLLZ1smZeV+jzTFwHRAJOKRjVS5wz04WTNOzIStYpzK3xISEQDChubCvDE2SToR7t+2AHjNjU+xubnJ0P0GWl3qVKYkQfcMiu/n4tAwGXqrXik8vIvaSKNeg3RQPBpo0ohNqQ7/NXErz9myZKQHZvZcxkhb2D/jjIU2N2Tlri29h8O/n1sf6A7jriBcb9BIHIGfCmr/uZydS5AMXVzqzWWR3bxV0qTvJBCeIXDFloq+fZKhTmH3G1ZIzWhsG9DAm+Tp710cURIPH1EVIH0XqoLwx1hOEhEEddmKXTmlwOcNnLios6qjV8yd7JThUBFEoaYLZ8ctwmpnn5PWS0iEBXYbMOLug3aZHAnoRVUkP84R5mtrGFGVVQbUZ6I9VBjg7ZNrbYasGYh4oEXSFhu5kQUV6QMKQdOBw8KfIivOLfuCYm+aiEfJJ3rcuBD9lI+v5HIchC6oQJ66HONtM61ZTSnKCiTR0iDTCke/pe1a/NwXjM1qrRJUz8/rke0AkXVsVGfWI+DrnkGVlddP4YXI+3jAby6UTrqHEBtYkKGQDrsUsNuzj2pVIdQj9FwzmO2GuFkxDfOBAe9CZCyTP5CC/4Ga1OLqwNUZ/nfNukcY2LJKpAf6XiQ8UY5o5Dp2Pni2e6n5ztorrMAOlmK7FTVnNuUCyxaP2K9q0VZsBE3wLjDVjeM/Ki3IQ5Z9F4VZ6kicZc13ogbU76gvQ1IGykgya2p/dqaQlsENToM/+D7mn2WX+olTJdb+YXh/f+bUVae6ID5I1YlJAzrxMfvztXJdctvnenS53Vri7E85R2NKcEk9ynMdJQw5WEZkPHW6r4TjXoCYimxQtX1/wb9DmUxEhZNTqWVMZ3yNYu6RVbs60KJ81YtOWIkajljGYIHM7UKkn0adtOPdxTXSh1zwhjwEgonyCLyqy2riLCklJyto26Ep6cBrHIBxerKlxO8RnEMavGCLslQAz+a0BkHAZZ+3bUtyEXEsRm3uXSO7/bWvfz4OMIzsqSq/fuNG0CrtP+9+/kqCPQGO3z6ycaOSDF39tHij7t8Sz48XKfEV2fryOSte/QzRRFEYvuZT+A9MtJuGwWsADre1WE3LuNJFa74Lfxr15uMD6+SuwWi175mPXqzZ/NMFVqoVjSNjDb8oW4PKur6WyvHQmr5+CpRja9wO+sbfdw8uwuQrUUC5dMNgi4PDqgxzTGSgvMbFtWEWNqJN37h4lkEKzsqLZfp4IL7BbMgESut0yM7kPOWLN1Pngy8ebO4jd9jSXV86Yvf1nmIKQdpTe57sgOyuUDcw9QT8lsIW7QnomdEUkRNnPA9LL0xylUOMBa+rs9+HW7tQMNCaFMr6VbqVT6WfxKRfRTjcc2ysvu8Rn3hDPbs9p4XgiDyzbtPtRnYvSlzZVbBevyxBiIQmtC8XJ8Jd+986UcialAvldjuZVbDZDuCYoGz/XNGTzyuqnfJZ9XAbwAxWibOMgaIgWrXE0pqM6MUnJsXX/EsIyq00LTmJLfzgLmCWhrWSAMrh6yxNpCJOEGqW4Ut/FDhdo4y6GZacR3dEnwGhGQ9JbJUOX+EA7P0kM4XXAee0OIr9jFJabic5ThXG5qW0JCtmmdptifqFbBwZZfc60HOf6f8Jgab4hbskLmbbNU/yyO/NK9eP1zb+TNiihY6TdeO+4IuE5RgI55XgSEliXbiwvcP6ERb/hB50txF6hHmLApmOAM5K+aCfijUILQflNDUX6HLdG0f0+IiE8DZB5fjT2fIQbcx5sK7sHjsYK4igNMr11iSVe+YnYv6wfnF17lhGAIlfx5lUT9JbLKLLcCMCeB398YbNYWsr3+kDp4WcJajoXP+DJX5PRMX0Qp7yrpITYdGwbecKMZuGY0htGAS6epDSQSP7dRID/7FL0a9gDH2cRGVnjwVxv9WY1WOd2xxZ+VaGCehBUcIBwU+0n0ICGJoEgXowmS/oQqD1el8p6vi5nJC3p7Yzti7bqxDdXNy7UUWjc2A5Vc2QQ7p3mOJuOOohW/KLuBxZFxDA1E+2UZrFPjzNI8idrelQ1xlD9EqZtnB+r3c2linbESLx3FPpgBwMzsgoy8SScfBCoW5QHKt3UWWMolfusexinoYpD7QWLvRKeGT6QhjJP9T3Y/czxAUZliR19CyaKBKE6wJnOO7jWt99KPjXeXG8kZPKG9ENqGlsOlPtWogWxynXRXkMn1FKzEgTsDWukzsQCQb3+femIW2Oln6L9Oveb+Okx0hS965kOn6btu0XGNVG9PBIJEU9sICiGjZbl7Z3BrhJSMNOg4oO+VnJEU6WJfmXn7pdO+PxJrs5tWAkC29KAlv1QHGpT0Cwk0Jps7QZrivfN+SjqJaEvOSWMO8uBOVFbr3stXN2fkWdHORoH6kxjdLToJYSSDBduSAkoyxAbVHGrrrUlfhFw0VoepWOnJvJEKCCsKoOEU9My0/wODvkipdaLWRSZPp041UyEO0iPIwEHx5RhHu6lE+3zhv9nmOaN/eAJ/kbmb79x7YrmYKeT3n5981pc5xdII29nwatDDcOiwCTa3Ge3on6tt35DbPtBw8YL0aLcHUDL6UdXC/N77Pm0fjNfULkMDAU88/OZLl3bKqZ7HvidZ95blKhYd3H0RLh+DLiFWDbAFxNme2x3kCeTaKYb+44oOQKaNhmsr9c0UrpgM7oALSnHi1NyzfcpHrZpYPagVFqKugd3IpmfRAYD+ovDovpyu4EYFGIDZd4JtccaH9nqKDJElWEEDGwYPgpAv06XD3fjHUNcM3XDbRdUE8Rkf4klYU3gWbsxG/dJqJU+rlk2IWkBWA2byXK+0CUN2k3Jh1ILqR2AjifxCHf5yQSUlc5aK1P5uRGRfU5sL1cBAQj4g2Ro4sWLDjh39+X6BWTcj6B+kQchSbptPAOQsjaavzchtx1hmxqmlkQTAKLi2ho5xRmIO/Nvb75Kkfo1kbRIWHcuwUyqD3oLttUfSTeXQQkoYYjh205MO+RjPBo9wNM5EJ2ErlaShrSvwdQnRiN1pWZijwhcxduXFBpPvp75mz1x3LEZaEePv9cEahGJqo69wYjfvMh90MYZAowmMcCXtDm49RKIyNusVJw85aY0UHcebUcl6m8xaSHjsEW6oBSnxAAHj6Fdp0d4gMXX2Iot+VadOHimbjVbvYyzwaTdxKhGzHo3VHAwfxa+fKaPK7Tbc2/5NW324/HQnUgzYltxpRe4p90t8lRnw3tx0mihBO6Jq+bEmElQb8G9KHeZtKvEk083WhRdfcSM21Mkxbsn4GKBrMBnWPwPMUbUgGIevX5tzCxup6If+HTRglL8DtXGMQyH2/Fz3uO8QKUMU0GYqOLnH2TnOuTS+NUv4NH45IKPYQFRJ5FS/mfRU0bGNq2IivB+P5VucWGw2pRuAEDdvBVK/UhCzdtvVGIF0VySXhqgM8q2QD9yruX4sR6iSqrTwYMNbelpttfeG4f99Hrl+LydUTufXNXFE051x6/2KT5gyjQvPetyImdMxuKoxSVfhhC/kr/3jirpdukeG5YKgCuB/GqQgYccNBgQfEJnpRPNoDpMTJ7JkGXkpSLilNNbJzuMovnD5R5LLQcBeHAXHy23AeChBb+QeeSrcvj2WYsBKjsxg40Y8c2+/WC2d+swaX6BTAE51Tsvh4OkVXsbcFYL1GMpMo573ldp56Lv02Fw1yFBvGEE/gZs7DPFxDAy3GyGy55v+QIPVzln30Lj5rP7LRkgITFvc2P93n238f291zrNzq9t9tqBJI96ilqeKoQK02s0FvaKIHq9sm59R52A/u1eHcykDq50WvQkyVgxt3DNzfgfHGccT/OMpFzPyq3tLIlsXo2ZBc2yRlUZL8O9hJ1Ty7lfhgFzQYOxyPTx0FoU/XLe5hW+kDFeHufCwPoMJI6i7RTuZ+12lxmFH3OXIP38FCIsTl5azO7V1xuAWK5uWXx2n4V/Es4xrlFKzlhDgSeoWbpe7Su+1L03hYT5G7HqGmNJwFy47pfbaGOb1lOHKfM/zcTEY+lZGt9Ajo10lfjF/lNvsWRnTGTEG7fXQU8FkxC0Fh7pnm6obcSfXkP3ehfsA19em48IC/8vb/DOmpbg81Swf1hfvYIBRTbFMzx8XSCcRvoFE+PzRtMlK36bnn6H+2lLiu+CVZV4j6YF/WlPRbNzX6R7JmX3m6QnMzLkpZRRFHtcKB7TdCKkyPWLNHjCukrYtR53Ukp8HNjNan4G5Xw2Ne+Zj5i6fWSKGAenxixeMbNdXnwTmFRVv6zvFUGdYRgmaYaVHcbHphjjYrwrG64nevflUSOAV7KlSCwQ+0k8u507wAP6QBgkAGAFxz0KETMGhtE5ATr7ZtFcAAFMN+nD1RveP1r9BorScUQNBfm9tfpPEnsxdFGrNIps34zDeZ3QJP0zbIpbKCbU+Rl1EMPIuKuqN7lpokmct1slMlObiaGFg/6WIP3yzhJTStEeyEDWTumdKNf6RxxtR7niEsEKk8u+MOXWZJnbwdiLQ5FfivkT8bdYt/pgXoJ7b4Jf7gekhsBqGqFAe5mPrwQaCXxNbUexi/9ujqAo9rdhSsF8IINpqJPfkxbtX5RA/lkg1Ky+rZGwZ8zDIn4Ofq88oFLUASrSlrqFpl11/u1FxaE/YsBtwTCKezFb7K/DRxO+627fEfvQfB9HD6Uq5UgWy3BVe28b5kdz9KANArNcpXNgaZGnTXhBGbmG8uXx738ZdzVWL6kGMJ+YUtX4ksrn/SBpZGWf/JrRHdMd0mNATrKzXQi74IsoLI5lwFyPP0HGp8GzTUZBQgQj+vETQ4iMALscG3A2ghePAMf0gZX7Fi9n+am6eMMoJQ88d7a56oInDIAkrts/rfOjGOyEjeZ8INx4Y7Sc881E2IYVroV6Bcz6pt1rjQznDv+FdgyJ0icwJSDrb4FRh1aNXlNd/NFV0Z+rre3SnJd1xA7mU7vDw9CrgR/poUzds1/+hHFSaDsSulEdrK00yWzYmDOYBes/K7Q49K1Kc3KlIby75B5+2PpsFEq2ZPivDir43ouYlNKgC9pTzOOyZPDjiiV2EWu24nYa64uKlKrqjvwZBe52Y4tkOzE9KheCMRGG3DqJNgjfSRGtHIu5PIt+KijbpCdHwDfp6F/Xvrce51Tb6Z2SUxau6N3eWX2DARg47sMlbR7Yo71PLKMehGUMeggeGbzxIbxBXy1DbOKwI4SXPWZoJu5yIl0zjMCF6lgpJMxWnBlSdGWntkde3StVftpUciD4T/nCqe0OwlDY96BjaZyTZO66cq5KgtH/NmWR3X87QDVBPvecyH01LVAxPU4V5GlP/eDhCUviisYYslPB0HuMszbpr1VIxZN6mXKej6qclRmwx715ONZ8MzXkjDN6j40Ww2pTARhjIfWh56Ra+gOQ3Jra48gO8DhzHi17HtkmfG6rf/VpSwWrlrEpFoStZoXF8eonRq6Hw8HBXKmu/YOoB+I2RoJR2cOhhNVSWJXmWZKmynXru38HRETwjBVoRfbefKVR7zgq3Ow6HCJvvp+3IvmNTq9udvrltwsVtHYbqUZo3zwIWjPmQsRuBB9nNMUoW8ByuTXD7Fz6rWPWAfRn0a+0YDVQD/vTTeTN89HG3+cfUcbdiXVIOVv7EbIIlnecmwV2sXLQHsBMLWC8bY6PutACh4q7A7+VjzXPxEj9YNCGQggIfUrtA6mHYAYvh3xTHVGNXB1GWl6WiKk/t5Px6wQ3DrNqR6w6JSjm1TRgJMd+8UbCQ46+YkeA0cylNjvg1Vztl1uGv1lO4rGPELRJlPCTdv3BHCnolIAI4cG9LMUVf+2tWo+gdtFcyWq4iO8OE7DUdZHljgBreU7c2Xtl9tlaiL6akeyktc2W79nR+5nOYZqwCmRftLYGkVXt3k7FchgLGDhVfWa9aVJEFFOyGSNsmJKmn8G9HAyZEptuL7ClE8k3D5wbWoiT5OVLxODpW05v1tbI6SN0HhmrDZhVUw0AxEkVJ3NVzTtybYySBLbh5v6KEjD68L7SYCza8cMRfp+QMG2EJn08+06AlT+rrwdzb01NOUl8vCRxI81g0d9y3IOcTk22Iptc/T9dOxVvW/07a3m70Hx6LzPTF/DmDx+GE0mevtvUy1HjGpbyyQzFrqD5/wcq1M4geNTuGu2cx4idw981P0+wOu0oSNlzxN87+n6kIAo+k+OKdFY8tQOwSJo1RLskQZ14eB5VhoTFedgotbR9sOY0+6L+Bdi69HmmlDMXb7t1/zX8OC4mE/8YwtLmHrKEovhsJVsYRYb8Shp9z+7W4WZbLBA7bLFoLakmS/rcY1hHn5g+fIp9K0y2ur9XJqrDnqp70TOruJblFM2W2HlYDUj/5j8xYWtx9SzJ+6YY55Okr35B/EqEvZS+CIrflUUTfO4ae7LVbSqMsRQ43t3kHOvrnWbj8U2rpQ/Z1QcBlT4K7evUx8iamhxqmTS9wFiOAZmiUzp0E8k20EYx0bxcgoX0APOKrX0Z8QknuifoG4bwXVEsNzmb79BdSUUamUvKfl5jh14oGlkLRURggo0G5yTNvpdmJOHYpBPWHQ8Nj24j2jVjRIiMxEImJRYLU5kWHLMjN8cElRPrqIoCgKkDGca8MfN49Tj/07r8DJkUunnW9dWSA6BmhzSI4WQI+wCh53SBYLyvYqKm+7mE9EyRk6avFvWvdb0zg8TefbDPy4mjGNVMBETWTysyxcwsE8So+7pMK1KjVKlvk32/VNFSbf6j0/JnkqhZwmRBvZzKBhYE7exYpZdIpuEd4qwKK+p8epKp8MMFjONvNmhGSw9JOoja1DI4v7/tUKJttI/FzIX4pel89q29rLmC9b6CJ1JHjlkDa/3pqlK5txA+Yji3JkVu6lreebdpZJdJR/SNHSCpekSx+HmFB22xJVTZuC0WgmRgm57BkP9kDQtyI+fa2us++a0xh6VtbeSKIfYp6AflJjUKINfmCemPDoBpPDvYLYTzYk02Agub7aL+9lULnMWbZWKUm8T8t/IZJBAUrR/MrN+JKn0a/cqNwaEJo92lDH/XQVwpHDKFeu8JDggM2OmGxdAWE9roGccUlqZZcX9n+josOvjrajtZXhOSYHFDFVD+p8I69xAjJsEHx3JLH5ZcnyyIP+aEYtaO9Pv/HhQ8sTkUJenCafW88PQsCeCUpcV2PuJNOF5A+vtsR+u+sPvxsJ2y8K4pS4WSgGZVCGkf2/DGtQ/4bWKynN8mSqQIiLq84WPfEEBtJNB6hpVaFOIiNhN7kp6gR64l+5eQijp7MWefdnLqP+41F6nzx75V4Ia/mPcW1a18YwH652Re7+GOZj7l5yK68HawCNouqPtXSXHLXnE0MP7n7xuPdgpNJR1tosoacv6kv6kX9jrAWTDeFP8qxIFrPHp+f3xgw1OKcbFl1q+T1pfNq/MaLwBbgnVIEQZ3e3q02OJ5bndCkTpPXvtuXzuAWGfv5yblOJvASkKdxxd/Fr1SsX8niRvjCH/Ch1o5yr9a72a/1YeEGjdHm+eaGpq+6YTwwMdywkt7fBCMqdQ74lBatpTZV7tMwGqjuXTuxeAoWN+SymHeZ2WQT9Tns7qhZJv+eiDoYnLquf20wW7c7HzijHj/hj5gWUgl/Hm928H29RTs4DZ9DLm4/eoCJiztbN/p060+jLMz9IvrVYc32ElrOIZ/HvzfJ5zvZ+QeQjSisXlqDQVU9b18rWxhtIhwlA9j/pOGGIQ/BvGO9RPSFoiwaQ/kym3C3fdnznAKYeSwSNdfeOnXnZXxi0KP//bfyx8PvT2f7cLL1j2/p5kH6QNngY+f1tG95J6kt+92/zbqbOdksJJA29Q+YgNObslYiqxg2X0HcbNOxdy85WbRt7w8UOxdmJo6d9oOQ9vj1e3FzgwxcJIMSQNrVVHcT44AlE75OwekODMnoSCsDeUlMI92IkBO9dIvW+rWZe6Tc7XH/Ecee0OT6GW6UmBG9xRH7fzy4VDGfySrCISbPt854IIIlrQTLM9zgdQevoFsUzFrVNGfVZXaoywxV1qAuF2vto6UdSwxp2GCaPaw/bKtam+1t8Y8llB/O7K+OvYUSrn6H/jk7+H+pXSfSwDznmQAMK3RXffVe1y64x9Zl6Bfqoo2lSkhZHPVEzS2R2M2ZrwZsliIQmoUwTxBSGfCQ2EtGzPKdABN9tKEyD4HpXWDWhnpGeN5IvrkP2Y36pOWn3UJGQX4fsjavU74B7ZyR9IaG5yemcyDkCfOV9oEuHZuVgPPR7VEW9pmOJZ8au95xuugej8olKIPSptLvSM8zMmaiYnbdcynsrI16jXPHGcFkz/bG2D5Pms9PXyV28kkvHx10o6vCsV9cOub/ngI9uVH188CJUCTY3gXdPzXi5VHtnvEt783Cro2BfF8WuoEx66tgZ0s0izxMWbFHOHHMKS6GgYs2EsfFv37to0wcvA/859QY9Vw4lfBcKqWlJgCknxdpaJ9cSSrNsL4aBtZHMzan82jg8ipJD9rkovK76C1bbIWrSJ4aVDLFTTcePYofXW6McRUJLheK9IhtMWzRaJtccxwc7+8XKG5SsUNjWLnIvrcVm+jVG2h9TXbl3XIBUFgds/29P/8poykdKWkthuBv4j0d8kQDAXbTp+q+V3fi7/NPXjls4HLDBGNmLf47QS1SrlCdnZ1YwMmi4Bttb3IX3dnPs5H+A5NwTAkhyEreI9Cejq3DaqTDiYZRQV0U3jqkZDAsO3eXbTCZLtxg8YN0/mzuqGpLOab/WC2tU8xP9Slu1EIT/hlJqyTq5c75wEwPYPDf5CXNZWG7Tq7JWQp48P7HppK88z7SD4RPXIoWnLdZK3KpVdcaPxcVTpmcquuL6NGKto7FSaU55UEjCJ1dhB28ndrbAGNe3f4qsA5WlqCRo+Bitj0UtANZuh8uW+/mvMrqQg5CM8A4k9mfP0VZPmre1mH0r5j99deR3/TLFq/MgvMxQVovujYXXJSosjulXvUWGGOk9yBbesLALMh4hKfyw/l+0UNIGcZo/f1EEtp5naAmUo8mWuSRYBqFzM8eGdTjeUauEWypFA+gGv9aif5aM35GY8xGVeZ0aXiW21BjUoJoshy7FjcWeTSRT9/V5CWgsyVUt8k/IEOD163tWkddvGWi6RIUcnolUledztivlqVpPuVblYWuzuIrMeWTjdMMhYylhnhGIVDhZbttDSnNz5zN/HjCjadLmuOGYUXxoYra6vjNhZtqcaUZqNmJpjQ0Fn2HKLhR8a9Vwfe9JmWRuznhd1l/OFfIsLNEnEWl7tGe0SbGWlvGAB0aMK4unhboiphuiAaHCLWAaCym8qZ4opF6jzWb9ZkeC2HSiPvUzIlPv+WvQaX8Tkjld1gJivfLDNR5JAOSnqC+m88SXbM8BO0wX24prQw5OmWXoHsod3R6B6vumBz08AsIc2JYwBT+dAVGBND20q2G8Cv3IMcFfjb3T+ajt59h2xG+slTb5iT1G2ttvJ8smqzsGyhTw9a3O7ewJxCz2sCJAxDZbXbcB8dxXw3LmlF4qY98asDOdggUzYypoywBSi68U1JWQJcALPCshwtg5oXmSL45MdmyMehJa0oTcJ4G7I0m01+7joDNbPSjZ7KKQ+u06ncuXpqRtRVbXBHjz5xJuX4vM6a1+aJtBh1QK0T7Jvg4nuXXbJ5qWd/4GfyED/keCdrjgnsPxqU4ZN3atCoMtkqPg0lcHy8vcwkD0RDw0YQcGsELWQv5R2e6ozv/i66o0XkiQAPeTIc7UzTFAxhQX8AKFATuqliHzng06E+daCNJWsCRt+P2T+3kbaPb+Yejx9YQ4ZU7ndUdUi14OpPtg6pHJ6Nqq0vZqoqS0g6jaL7caO/PKvqlH1B7LRz26ApIgpuUQth/omauTLdejs5tupWX0bDU752EMpFeTFl0dLbPkQ6CmptsL7TRHFaJSrUNY2pPBfFX1ee7+8Gymh19XwapEDMtJafjBClbknN+HBA1aWDTZlpu8i2BPnRaAWR8FikiCABUMfpexpGDlv/gPyXdXGs3cS5heW2Jkw17sIDjVfUTkEK8fhHHFLOcXzSKUqQS8TkkOYxkEp+H0t/cLvbGmvmZndVUUnX/sWX4aBRbANiJNDbaKzliR+sltTkeYcMBDxc9Ep0PqRJr4/SvLHXensF2tKDxGtxu+cKDXU6nEpJqIahrS3aKaGezngiaCShhK6+Bx2Q6/oWusf3JDM5YwOWUN1NkE0+Ordw3iEXVjMRpt6yIcUnG96E3bsBns1qz/PhrPVwxlzT/CqBOkXM1AUwn6sABakpNNzuaOyvmxqa3chnz+3szUMdVyPAfwgq6/RQTEb1k1bUdpigYZmYYgMdGvw+I53QLrIRUNcxutfhfIoaNB1ZjgFYw/yTqASiOZIvdpLEl36EJtTXgfyli2oGXb2iIFcO0LFXHpz1HfOLbTHDs3Lx1lb+XID4UpMkHaU/YoAOzMKcQ3E90kGllvPpScx9y74BA2UO3k4h4TaeToIhMSp6SgQbpU+BZMVygJcn/NItfzOpOBD0gcEWbrDCmh8d4jb0k2iHpVZ1nDtn7EDyA1PPcoc4XefgtBDbAHgj+tmDb9AExNWOavRoA8qpLxaAlgvFEaRtqE34LntgzDC9jfy5Z38M6T4P+1ZhK97ifhhWB5BVHTklf3CNWR53bZPqBb+Tyy1mg+o/cV0bP/TkO9XweVTEu/LFPb960WjTT3buTMMtfqooI981FX40icJvhX3qVlKYmPHn0YOvDJQXRTLL3gQi71io/E/ejhw021L4tTuETtNlDI4c4AitOUoMpOMOjrJgpWgdfM7dr059njSfN5sTk/p8KsOGdth7FIPos3ErDHpWd8imgRz/UZjiOG20nRjz8FXnAr7yNY95p7n0Sy+b6RUwnTMa+fqIJy/KvL9FwXmdKlWHbrcTM/lX+tfKoD2BxFb6l6IFI51O/tE+/563kS/CyZbc/+4a79mFmnl8rYnpn08MJvvn+WkPHpyrur6toDvjszFqgnP8Qw/FLc/ngJchBTXHhhihrYiIc8NmHLSSaEklDfpP4fWwA0ec3n81HauO8butNd7JPW0rZ86lfaiqfOiE3Yvr38+M8DmWSzX1tw1eVl6IRBDW/n7x3pVLWG7ujFe8deoWM2VNxqdGuHl2knq4TN51h3eP+WIV+I7JZmevJT3pVNCFAsACZ2J4UsPwKqldk/V9wM5r3cl/71y/I+N+lsTuCmSh53KyyUUsV2nfkut13fMzK1Tj0YMOV31/fumBD9sknQvMp2DrkCk7dlqbISegpz8Lx4NWzrJojjk/23g2fq3jSPX7azEG6TOSFlkaTp9hEO9OluPytzWE5lzgujB6bwCj3WjJ6DowI3sUMzeg+S9bz6L70SfojO9w+6YzJG02nr0Vk0lFbSPkMmcr+gxOYo2gzvvid6cpURQRRm18gKNwz7lWl1BEeIav6rHGU5a+vHymMmE9badMmjmBeSDnVoRtWVs9faRoTB54wQ+RVNie93PbQtg/HdOXVdsD7c63rZgERdQIdd4sktpaAGBe11GkfzCEBS0tklajuHKy5R1ZPTPtWqZxKzWw1ewywUOFHXDQ2LGAjQaBWlMJwothvXY3l4IkJ3OBtGq6QZkcOfjugNW9i7l4TRfkp1qYbbNqmCc5DPzUTD7MGcfuJ3pq43E4vHRDzykI5rYQfW5B0AqRJPNmf48FnmVgc4aqIoElwJikEf8GfGrEtKYIzZUsvpZ4XTqT799mPJsXXevssUYkruKN5M1wyjkvq2SUq/DZaGEPMhiP63rzysrkw7yEkslLPcCfDZsEdbZ0p0el7m+I10BsPVBO7Zb7j7mKE0UetLud2qeMB7uFK8moL1bARHwT2U0FZ9QrCaZ71Ou1CRZixyQ/yUHwR7asd30aNeM82xD0mtKI29DOvcyxdg9bkJjOZLEUqmgLmQYKCn2cwDNxo8Vrqpq8bpRA4ZWseQlGYeeJXzIeJFosOxcEMCHfDt5DvafaO3vUuEITw5oko8zFlvzCgLJNM7k9/BsknM8lgyqea6g+VxOtlojUHv+VN+0QubXepchUVVroWcdyviIRD+BaHCZoZyHV0NA5vsHHMgEfIDYnhreVxWV2ujhm5JHUw8cUw4kIvggkVbNbS3BOsJdtxMBlD9plHUdfO15wAA1Xt8PlKL8G92RPpuczE402Wn4z8CAc7sTcIciqQP3rIMWF9WeWvo0j30+iL/0vgmPDshb+yY0a9M9lIFCqqWMxwsMSJ4Fbg3/7sU0uRzXzA7DEfs7FHCql7g4FVuRPWEW/NOf8hQOjugyUyVj/T0oMymaBDOn3lLXceoqk3eJDdv/cyQInLk2NC3d7zCL/LtL3VTyoq3CH9eaMI+hucQ/fZ1aIuMXDi7GOC8shaxmYZn12/MqUJYZgw8NN87dvFwfSSj55rVbbCYMZ9bTvq4vPAjJB4uHJBREXy6T2w9/2v11/3TXTqNG+ycc9sS2eiF3pxVcozh5g9UzGRcNDioQKgFe3F54pcSgZH5CrKak+4GpP7c5U3vP4zKO+tIkcBdhIBEbaozaV/eOV7onqvR5RbrG61M53UQPJ7m5L2vioEiZxJdnfl8JRpC+erAp+OixRDyEGqdTVjf6ZWmQ+JpHJstlYGMTrA/aBew67dtlcCTpd51HNYN/TbTObHpDsFsGjsQ1XM3uEAYGZmQS7lPhj4XwaXvFwxznPT8JhaMSfXU0XjCuRSZyQQRFL7MVWf0iWZUI7IM/DxwQtT5304dNMjI2HLfKDfgy9ZtUPwN5wsfgJf1wn865GIxfbe1qvMpqv1WQTSW9NaCBq/4uDc84CJjjlFI5PqjwU7x4QzCFb/64mPR1R5xD7k+0MRUih5cbrjNLqZkQGDucKBR3W3LuzDE6Cm1/f3mSGLg+qQK7KLja+ZVsgfEd7kJH5L5jK4sLQZCiY4Ga1/uv1Zel5WOJoXKmq0aopVyc0zSla+8UT8kUe2ZnnQxh2biKo48I15IEfnSFnWyGcYkQ6gr4CpVtf16uVe74uHfw/O5ghCs7N2mi4r4WNr7pLXG21V+oV6bl6YpdwJ2RQuuuh+kJoof/37e+JClwa5bqkSMWYLNsU7n+k1T2Fp3RL4FANjngpm8L4shh2pQ9ytsiEvfJ3RIZLb9BR90B9/j86jt4O6ZgvIr9QFuG4ZKALUhUoI5DhHEyj3NpLOfmSD24fmxs2ATZekQh4aEQey5tpZCITRd+fmtIL5gWHvB2Y5sVbzr7IUZW3mpuIOVpY1jPaVakhSZLayVSuqoVZE6dehGXb9C1D6m9Sm89iKboJAd2iVGdjOLng1udVyU8sDsDsLu9ouDWX/FcM3vxBBLxRDE7AEtMgzadkyQTLMpdJOvbpm0wMaUKvl46WRYpxk0f3HLcAWiOlJO1zqAA7VhS4ndmxjzb8AL6PZvi1g2B4menEh+07erzPVBGPXFXtGDlcG75aFRhYEBZUbN5AU4gDln+wk/VM+ekR/VDfSTry7GrhOSewRPymyAPGHjOypEoOeKFThZvFNUXYWbjyEENZdG1axqCQhVGaPk+HZ51C8X0ssHyy7TDbmxo+vAD1Mb+A050aA6IOkDYcH2FL4nrRnSGaW2CCaCYXHEuipO6l9v03d2JXTp92fNZI0P+9G/Y8nqdI50P+X52ATeE9KnzLFRQq2ZZcOfkpKnguKs+/pJIIis0cu/OsSLy+GZhkDnUuFVYwS5ZLkBTY5NOfHfnsZ0U6ZxBDi96gFH4HzHLos3dlnyoNFVzae3UT2yQbabWzF3li+8brQxuDGRFekoSxwQ0U+V+F9YL5LMqe6kOxHJmEjRJKagE9R8LcG1ZmTRm8vZSzWYfEUsFUEwMSTtHgcrtkyE/Jiav3o5pP9JRu6ywTSqlEszMbujGPt/YizJvZnQbxAXf5Gcr1GLtKWjnLFy5edpe6cW3qDRJ2EFIoKDE0sCURNn2XiZytJxN/Kwkr6uS6XYytkpB7gmcG7JUod6G5pBF+D0zVRWwQpNm1Z4tl2q//Mk+tvYsP45dmvSvV6Muou2uA7JWke+6SmhFarVVAv5pGdAakTnIB89aWCFggZf/I9Q0Tdkm/nzmed3QT8TNsPXsHQMOopFwhJu5BQxIBQHWgenB6GAlXVZL9q+XXQlPxpBT6fuBjk0aFBfmxniD/HFdysBKCXNkCw4DFnTCn4v5OLqv3LfHmi4tpuowbkaf6X8Yd/ilPF9iDNH061w/X5ou2Nga4MlTeGw4WDKz0HPZii+4BwacKVdrEzFg52PPgA4og/IyGO99f3veRv6woL+jBqzcoqlX4cH52qj/sbghbsBqj+rpxcYwOfR4dNpNzjoilAPCo83p7M/Bop3AsC0fVaAc46eNxHFC5hWFLv9IcESPAtmi2wInsIsXjBFxTqRpDLH2okzT7+p9IwBchL5EOzGpCCF17JQ9iDyyQO1PpTyEg3bBlugdtXZg2q1iT+OD9WbopZATR0CSlw1oa1rdFojY4j+TTqxfgBPH2Y9g4qK/5UBR8CEd9druas0/nU9Z3UwfJGR3zlicS5oGri6ApzkPoa8a0iEoRt4CSP0xKh0lBKZ0WMAmwhiTLe53A5K8Fo0cktuEKh9KDJIMyWOgdmMrY1S9OXZ7zvPysHwO0RmFHSjn4Zs3kaXlsfw6ab0pKOzanyrrt9SVvwSduvQst20UAiol30NWeGOvlE2852DSOjSEHvsezNK+tbFd5N6aTNSC0EJi0Ve0eTOdrej90EYcaZFzLkK88TAqTHzG5hH99MBG4v1O1f02TX/zqIZL5fti5jE8rLJMIU9oG/CsSekd5/RM4kpskuSNf3U0h6zTV9hW/d6aNJGdlVLcg6F32ijR3p+TsXIOJdwJX9XdhL2uIzXvKKBPpnBiMG4kOSpV9ght2nQvBCpvU1qIC3IbnPe/T+JQgFH6E4V7Z9t/eruy1bEkqSbUgBDKOQDCsjNKDTiLpr7iUpFnJIJve//jz4hii42OcTgRxOMfJrtuo2RoVtH0FQvbxNMhBP9n2In6CJmoMJufFXeiaYX9IRLYaACYHrHNeZNHnumAcdoPgrY1LNdgt1sSnhLGqQw33Oe1eV8skaAoU1ioEpGj/ao0agMjSm1UyRJd+bu6P3tKStnCNCMxgbESEWV6iw5Llsc68yW+b7NaNyjBjnNuCS68uW5BqwgOhhx5OVOU6iyoo8tRX/GW/vP0FatBqqzTpeRcQ/FIxJeNQeUdPlRSBWOJaYYt0Ma4anvfpUDs9IGILdSLRwBnECgGdv8yrnO/ZHoaic+1PjQiDyr2gbLQljIekiM2JijtLAn6QQwAP5lYUyvLg1jzSW1+DCBSb6cc+SZP826sGVBB/UtD3PSBm9PwVgX74V5Ep9zeiVcvB1n1C9g763VDS40x55onAr5weFZkKZGnD6P/hw+tcoHpB7TmpTvShOiP17B1GIWlHcEllxuxW/iftY9H4HjAqHpyQwHBRkftxWLSE/FAwT4d6ABSSGDqhc06tzM/IGI2F/tJ85xZiwROUJysmA8Ai5W02TzMNLNERa/acM9OYzFCuqpOFYwj+6Mf+9drjaFiZit6yalO+CJsNe0eEIwTRKGBThbop8UVGgFf4x1y+ht6PfmVU5dGcjlRY19z+d9z8EEGXT2F4O4Im1NRwyvthFxgkObliITU+o4hdK21u4z1GJlSI15sgYoc/jWR43nCXHsfP/bUcr6dpIuXDacfxGDPA9Ds2NV6oRRLBaN6zKS5zuZvMR5/CWHC8EFFmO8vc5ldqoHnhaazKWSHwE1AxlFwJKQVyxNRbLfBnB/orN4m4aK1kRErMP/q4fU2+lCu1rldms228PuB2jPrp/mK+/vEWbQX7rV+Jge5mqfN7dlFtSsoTOCfH46+ayzgxKiERBkRdE3dLp+QPVb90qUhfnpc5NswPc5/QJzmX5nWyR7wEt6FBNs1QQ9m3MiQ9DrJVGcwzo5pDG4bwyDiGMHNz8sbpirQp97LW3LS+z9UTct0ictJ9L8yGuATrAPnqrKwzSchVECWrtUJbKS+tFdFeZ/fPSYiIIdde2bxSM+MSdXgVOrVnWhNy6AuH7kMSBgioOU+IU672STdV2mVP97uJH3d9ymYvUmyAa2Ac0Loq+jj+icN/E84e8cmYYksJIxuorh+G9nT2CIM+PN/BYyCtm/HGn2wW/hvy5Ir8ijAtORzWojvDYfegO74O1QMnmmw/DguDqfk+t7u3PqFOKW39TCxj4tBkeF2kak1R0Fdc9e4s6VSp5WwRWj0v97JqLthc6/8vuQdqKqmC91EqMlU0f8yicUwghZUdN+MXnGHBmx6lJ+YH4jtpFIznopXErtctBmQX4aepLHLaU6/GMFp9aH4DQ6YU4bUx3xr++TaS5c6HJzsLC1vRkdmG/sumng77GtCb7ArodEvaABg9YENiLnuqm7y2ty7nsNdlh4WP6dCvyV4vS1mRTV5g46vmaGl3MzJV45DicrOjaDhrG91Neg7uApmb/+3EVGOMrmJDgHfwtvHgp9GLwc7X/NExz23Yaaa+DKwD68or2nTWxRisyrMiK52jqkCGZrfJ/bEY3KctEoubrjV3w72fGflxDh+hUEDfVpzxmOT452e6JoBS5S2aqIR1xq2UzBD0Vbo+3DJcH4nSXc6e4jiKEzTefc5ypWwnP0jWkbXqa/8fGdI5BvIODiUVtacba+UwMrMt2rflVogvpdVWiCOGB+imh7OySBvrW02BiyK5UAOm11MIaOtZaAxASsaTjaGFZ7aPu1Yq5BHyW8weS6rKog4nmCAq6SCTxgs2NkkUhsFQTTRcZgc3XAFLzB6kxGN3cIgB5Cz6hcVbcD6DRSe0/oCQ/YuRBj49UwCo6KPiGYDqFe87Cajp1kgIxYv2crRZgWTuTUSmkZLv/ky0i1/f5PtHkvAd4w+cR8fXKr4tgFVE1catGejvJrUVSicm8v2rrr05oKBJ8Ufhv4JfjCX4WL1xWUSxvtCGCauJn9kKwIkQUkuRhgTX9zO1tIQQ7pj0CL1uvV8BakXFU4YTRt2vdV+3qVMEwTGfdQAL15ttyo5IuScdIfDdhkwkENECRPvt/mM6kzWWgURZ9k46hTEEXZSSxOnkjhG//iJOAIpMC1kl+DQHKbaUDuerSpkm5jVqtWvVAJx6hCls5EGKBoWnQ7D7eCsJzFE0qVedNkeIRIjbl7WcP6BI6qlX7zgfBwZvffeyszIUdamfqIJuhqcmlTuFBHXXKZlZhrY2p5EuaTTWMSYEPjBHiLwJcsk+pXDEMfyc5zqFSJi4iGZBh4ERXjHeBe+KDR0YdRilJKMBMASmdQ2aKcDMs4nC6fqbs/pWcSbO9GZyt581jojRa6yqDc58/i1BtEAEXPknmwLPO4VMUl2+L5b71xy5YDQbgWJ3YoJ5yk3bWE6v1ehnZBa6dckBMnT5R/xFlRaqSqO8VsSmdKh6hYERx/uGB3dS7oaASMqOSGtvMA99dsIXggNQ1b0AG2Vg7BzBduv/uoCPYKkI4yJwPF5a4XCqh9rcqIBjMfPS99LwszoRQio6ugiQNJ1pTZ7Du1fTgvcGJHpTQA4fgvPM384hLAN8cX9eGrPy0dPHZN9M1n04LRdJJ3bs9g99jM7/SZl16AYg+pDw4Qq9jeEMogn9J/+clhZ63n3QKTCvUUoUkXoOLl+5ZNRUngYQtrYi8CKRje7+Ah/aan1dZiU+VL"/>
  <p:tag name="MEKKOXMLTAGS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XML1" val="4HooU0THZk28POP9trq+pbTvvzd/gcV8t56cq85kb3NDTsUhojRA0EsgEHHMH7oYP1SYpn09ysXVivguJdhTvfyVMsBLTGvcX7WPTor/CmUVPK/Q5UPebRlaFg2t3zyuraAr9HuDiVi5nnjQEjIIY4iKwjgl89fwvixEq7GBvLb4ipu4JBu2aKusuAVO0c99VyxHLcmle/5X22XIPy9GCQW+XRu6tmBdga3THDfGM6KoB2pcF+yTq2/ehrrZi/XX0uShfuT0Nf5xlBywd68bDFFIRJzh5s/KtQmCkAMIv0A4W+v960rJSLt1+QYyriOcvLY4UqJHwXmVUP3IX3hymhJTRjJcZpbxb4D9F7OJEvVb7DopXwtCu6DkwNmIEHYBvZxrugNBqasuU444USaPGTzYxvFuCwpGFpC3swoK9wETzNBovXHQyV10pPmsUh/vGs2yi9EI3/54JKdQtxonX5QDH/W/Swls0nnYnHsH5S5gIwfRnOipS0fqxRmbW+ZyJrv+HtngxlCcgIYX8pHkxnGWyGrvR1gVvA2Ya+Va/1aM+IhkB/CxzsG32OiuzbCv1bmBqcRBQlF8LzH4zKLsgptfy4+WH8rjSCQ/pPylgTki5G1wNa05Bsws/JNV7s+Y2k2FEweKbW5/eZnMFvdosO2nndiSZ6Qay+vKjMG4I+U7WOuoxFUCVOcJbt1vj6r3fGLm/O9xTlNDbJEVwSZcRUfOxpgyOYv7rExIc/mISQi3evXuk5eIQ3G+wkmZcvhekf4/inVmvAYudZfFJ8lAzdN+CKmtmp7gZte+5HtmipZkp5jV+06o3Hl2Jp+E80dTQTnpwCyMhKPoiUEjQ4f793Vt2Mf6TOn8o+Flcuhaibdu0Sb70m7fKjqMdzMGT0ins6MP1sOtAXLn9vTtF8q28hPrmY95UfzOlGmYINBHpj0c42+AtWYKjiI9nwi6+GiZwAxq6DuDOnrRWIb22mpHpNQ/psv9tdoFkWzCPT/TkvxeiFOipp7ukQQ/KxYcnGvaiCLYw4FMYyY5YxG7aNbiTTV3Dj0k+qdMW1QiamkLJTC0Tp05J3H4pCcLuKXnmeocpXyZGkNOEb7RA5QrlqNYfulom3ktCjS7d+lqSYieFyKw7ZQCcPo91XKkiu66/vtZOOorKmnY3u/7nRPtQt6H0SkgRupSbmWAt2vDOyZ3IVjDHCiqHxrW+YiRcvoz/S0Lf1A0jsx1QfFyUlsJiaxppUuQjvQbUL9Nk0Ow7Su5mse77fSaF047reDUfsgti5dqqlqCtf9vf1sLNqnErDSs8htbUZ284pDXg+G+oPBeessokTCyvDI7VAOtWjmXVITGTsausTIOKBBbY/INXRPrjK3kbJWodW4IaNIhxA0/5wP39D1tx1pSqq7q/N+aBc5Q9Ile6l6BZyxKQmmQgt1PjaHwfeTJdJmQFz2jrhIAjMVgogeYxq5aGvgKTDF6S94r1gNNYjrxlkfB4Zq96DfM7L/ckz/r23B1RZmkKxUkupzc7Q5LZ+rshSslBUS0QnNos1ixsb3jhefPSF0rgdWRuHWoHvr7sneYGsshjEW89GEgFEHvsnLfJ/ae+JrqJ8E2UUBtqDNC6cSIF0MT4Wb7VtlroAKhv+xCzOHLGmaTOngwCVzd1XI+bhSyhBPBXulPwDoRBMYC60ilY3wrZxoUE6W5urxcuImU12mCB39ur5Gkmk7YPySxepnBBoJp9SmWWf+DDnXl5RIDrUktREa9tEvseYKA6nHIeGQ6gHincvgGhDdFfYhlbZg5tU0DFuUkgI8Y8u3xYKg9Vu5mr80nmtk88jbGpb6vFOqOX4EUKXj+ztbJyujzKcfXVsxfdxjzBtERjg8S+J69wYjoUlSsOCQzVdsBTanqtS5Gqm7nIKVhjdkVVRjujqTkxrXK9qOeIxZOqTiVBuHozSi7qGRl3HZDxtusnCxOSFJaYs622cg8SaCdLJwfeXpdNWHY6DwzYWtCR6TNvvvrOlUSELmut+v7rIQHG/ydk9ZxaVYZwOF7hl7USI+nlihW2eFsfceX9+6Vm0UqzK/EGlw082UkHz8ZIII9a78UBkyxFFlpX9lKleEH2AjdglsNay9RaUhwPf066ZSkcLtV2YNAa/Laxgfjv+UtUC2Sd41bLzuiLIadnYOGOHuCPKOLmBJfm0t7e6PK6tWutVYqQtOfyzrrJKV3uug25Yi1JesxpadxrOgDCdRegPrtmg1BuUBeM2yNoojC7yrc/RjxXgv6EMGv/Na1wue08OsO+U1gp20vudfuS3jpNpjF2RDSNWB3HFb7WuDwL2By/S30Ox0V9qFMjBQCW6DxlczS59KnfUyY42rpiXMpoxyUmNOw+xiTlYCC0INtOC1Y/TvPJ/b7nLJTCx+TyceEVDYwgxjcbxzGE1hpLAms8c2msEqKAcx0Yw9g/sShXgf/T26B9By/UVCX2IPNc832tfbWik6Nkn5/ftvXU91x4oDb/oGcSe7BElLS6tx4qIM4LduuFQWuw+y+0SWYLy9R/FYLDbOKCXA4EEwhI4VKB6FtA7OLAroAWU5M2yxrgbPapWXFE/ftetmjFEJY4B1EhlAWs8qMovbcKasumf6IKODmECypZB4LeqU5PidoyRrpniJnrlb9J9ip1RgVjbDBdVAfHFb/zAnK2r9dF5tVoS4A+s60dDLjHZRrXVlj65xc8CTVprHP3W4f1YqIs9yDvrzpbAzeU0Ecy/hwN0NATz0ESLyc8qG0pYVlbhdzFAVWEIwSkB4s7FG/NQ1RJKh4alXMi9vjYtItaAS03wQHjMrhkSMYUnkqd3QWvs7+eegApyaTMdCx/DabkYVZ1CWvGhziIWzMHk5Ezp21z1nXczHcQd3o9FvSfRLui4js3fux/TkO+pzTlvtlgEdBfVYhIiY6adLMOKdiVgHyOj6W8T61R/x81mM4XjVj4ViJQpMomuggGbw/7ywc659v2dJa99dNa+TqdZTEQLRMqPrmWmxbUHgvfrQ9yKRZtowJvKjysqZ9rTzdb0ScTog2eNXkphrvUK4th/7b2sQavxNuzMuCgovD5SN8NYP2pKcm9gGjlnXatsdlItbOq+HbtgxTUDyd49Xhum/xcqoUMs32ZVkqKlcjU4w6N5Fq0/efJjnLg/1NbB9MLlKRw/MWP2kSFrR/dOLGIlDScaLS6Poo3vuVl4pKJ8jw4MdFaBfUSqX5xqs3C/r4dkpoZE7VTqOjoX8tpG7EMPYX2YUdwPRzJogWGV3bbu1IWCFHI2O988px7AY8nJ5cbjnqPFPUpbeZugCvbgnRMAEEnHJD3DAZhDtdqe7m+ADH3KnzDiDYeNKVUYoH0vOfAEwjPcq4+NOMp18LpRlMvtJVa8clREVSr2k6PPdCHa9Fb7xzW5Fpbp2CqiUvlqwTBGXSZRYqZSmvLlw2NlR5pgJCCQNbOvpG05M8PKQTmPo3FMxbwdQnCXkou2m+J+WzKKpMlKZbw1jQh6Z1HUobZje7Nho+44UVIaRqIdP0ROvsYXS6r80cxblkeuR2NFl0+Ji3YT9JNacvLIbzPVIShL2IJ7R6yKLfrj1Bx1fxqDcSjoeETq8gwdQWlEXe7jce+FpOtbBcggJdJRNsSN2cm1R1UPpcybF+QpxjPTy3UTip8ShkEqmc09hcL1LtGqUA05ylzEYepv4cGjvf9PEpuQpAZ9A0RCOQivd7VFtIh67QuGsCAKB+HyQHJ/ZEEuIvgEpJSUDRxOqzopIqlgDhbQD98BqVIEJpN9U550IPDpJzQCqNzCncQMpPZ2yFoPoOX5+AdpfipHbYvKdgFrHC5CB5ybP1sS1VCtpH2aWjIeaVDo2ITQCrMZzpnspjRwVUkOK1xp+33H+/Jz/MpKvN/BUFh6TeDS2oVd0IGF8v6gRnjAdNW2skQw0kxO8gzOGmgNEPGh+ZXolX6TzSexoY2sFVtnpDXt4lHnaBVRDJ/iBBeI1Wx2Omc1lbGy+t4FJMqxvk5EhnQG7W89DTmNc0uk2Nrd9pVSHbhlp8y8vnQu1tsniBA/dh9dRQNSGmIQ8oYltwgK/+2wHv38IUaxziS16sQIVzrabynI5mLKvDDedP7XfFBqAatLE1G9nTPgoO5tHXKZf7vpmMBT+ODtdwdeDBuCuYWEN3oq/4Q98bPCF9aNHaQSejIFQyikjm6K51OQIKsoBZct7C2BWrtVJNu5X3er5W/53pokcwELSzgrT89jNTBg0SaSuRi9c3qAl4lmk93DHxwRMmXBUuc2eRmph691THWoTQ9Ch/GRsBUU0q7gf+7ueRVzB4JzkEubRUYvQbuYeykmcTzuj4MnSKZpYQKf7F0EQGKlUAUqZG4/9DACimplYBb/gWAyzbgedhDzvxQLUcXipoAhCnOkdHAOov6I9GKz54d7FegY8CD9fnCBJ3O277eMU1pQe+VTc4LlEZqwlN9m21bMcDE3vPQ2SAsB/n4JiiZsYymEN9mhyyMB+qHGtVFTcHe+pW4KKHi4PtDgVCb3hN2Wep6+SjDLRoK+/zV7pPFm9z+Uwr+8tzh7tavQMn7E5ab4HebLiJHf1utUU0X6RjENUhoCkTc4m5Ct1+Rpu/7dKhplGdpzjngchLb0MzM8FtxMNYxnYkVRUwjLJJZEfxUDslzI7pVTPbguGJ28PvQsDm9xrbN1h1uJ505HqvOWan/2hM+zn3JK/PT/zgeNZf+YrZDwNLKDRpMBm0uBPCIalmHBL4FDOmmEU0ZxVmBz1zqfN92VRyLujmke5d0y6fK8wzOYs0xRRpCQY0ot0TAXkoACaqdLVjAvRPaT7xzA1z9x3QG5gdOZJZZuqFiTeHQRBQb7J2gHAVvbjgCtkowACJ8H02zB8BJ2G4BuSLwEAK8wBQzCiqeedpNrCSmd1GOVxTM+4Cg1f/y57+Zfg1iBLD0hxvr6IpbpkiSUTtlZgZMDaHYm2oERytvd3j5jmV/3w11sVE5cFj5o2SCSRpE8JbVvfkS+NqOBQiC3G1hO5Oa98ep0H5Lgk6FYUJUtI5ScIgIuZbiZEdACzpmRWQnrvvBpCC9E9eZnl0R5hkQe/2sNhtRt+uTOfBqO//KGDuqSKLJsLGlSw2i7mxb2daNHdrpZKsyj/IUkuPz7aImY3ItbEj6mYaFVvDV9/j1ppXUiUker6BfNRZCeuZJt3RTnnl13V7CG8ERsNMz4omeMelU7fivMDZkDdZej88b53ImVuUV7roRl/txzhy0UeqaFWDGCj+5i/cLRXjez7hZ/RWPzJV8G05bbiWmW2vWWCtO4sEf9pnyGaE3LX01hPm78Jacdv5IszJ4zl7gYceW8XxH/JGv9RNFwfTmPSAdYdMQDTlY/tGz/mbdWMDi1LVsUkD6wTtwpoR4NNE7xb70kTOCltX0/nbxXzyWtOiy4ShRywhXZ0u3KGON3gVMiCkZeO3lNLOOvEiMXN35NbvnQF7KeNy7NFioAqpeKJbaYoezNF09yfbOhG9V6uUM0LZ2htrJ/KcQ/9mWfoCY53j6Fw/MdSed+1vBeKcYfFUs2C9WxzQHhmaZMPOimtcRVkrwOnq6S4obO+BPfGydpwDGJJSN0wovtfeDT6DKZLVvrWIaj9X5d3UUQKtGS7FBDHZ6BEIpBgGME228Xilx7ZxzYVoknhFhq5v+qZ2s8+G87J6eGKQrS7GdUN0jpiSmsgAI25ckxqhG1poDg3YSUoqMh5mBK8F3Cp6+C1kiK+cutqM/FiUdPa88xse/6BymK+O2y5nmUmubuAOfFUCXfamb7txgbUlWk/fFr56VINugTZp0IUPJuvT7DtCeJWMmWu97gGzzUnHAtHMzSuPVL0sQeFDgCfDv/9poXQdu9sSlcVZFthjkLIItgWxoZ+SM3ivebALia0GxvxDr8x1Wm+ExzQ69gUiuRttywt0hpbzuXHUh0Np0ZyZ5yLcgG0u7K2u2ucUh4Uq+gI0D3T1FYE8vTSbUwagpdfcAFTS5DWaa1fgzqQeccunJykZcBJrCx+wlZTRpdJ5zD+7+cPqfZeJ7rlKlgLxnR5tzfSSnfD9Ff5X2nT+4OcGH1m+LCw6ZK3XEnOrjwkHxLx4qRGMSiFgpdsuWZLbKqwQr+xYVkdSiQ/iEYB9hRWZVWaK5YpMh6ksJESr+/uBsWF0NjCI2XuzVCSOQOC7p1AmvIg+YULr44bG1b8yB1MlLUwLpuTDaqBcQ2J10rNdBswHvT/YbD2iaUtZb72xWev9/07r+pMWJvghcLcpddLWUYpoB0NNRC6GvriV9+kQt66TnYlb4dvuvHLc/PQwjJdOUNKodm86P1Q6URaCMb7poNtKC3bfsMpwQ0oIek8Q/QF7rEUGVlLOTlNsuk2zpA8s8V7svfOjulisY0W7hs564ZcoMvq7T+yZ+Vd+PDEhc5VtOEpy0+OOCygRn3Qcdt9/UDLm0ePYqYtZ3QOP6dA2lIsPPeRQPbf0q1Ay9pWIUDMoLva6ToPhv+lKCyB0dsSAm1RnrqkmGSrury+Ywgm70pa2VSPrt1fbKweLZVLsWyzgjVmo0N2QZS+5JKTQmS7gZf4Fp/jsMGaJ1SXGJkQ12jmspxsRqlkJ4DA+lPPcDzjZd41Ub4R9p4AetDsIT1onb2ZDFItehPp64GCXCiaiWYkVjWd6sE1AfjttP5KZKOz3SIg5p+0IMQxDg6j4UJfCGlP9HY193SP/ZbEVZDF0J9FvNvv+XF15SAS6c9HZXDJLMcoyYs6YhivrsTY5XuRWeTDGjkzg0LAKyjlE8cmDxlHoUw/EP4M9xeibFZgxvVfxKQXCDmJ9XCbeT/KIFzbK7R8p7/E1DhRysehYJsHsQEnn6AVyjU7D6PoPSEMDF2pPdYvdLS7yB75OkTlD5z7mZ327yar/OdlvDRv8epirZ2nk3n2l4PhZbiRl26aHHHDRvV4fdWcuqADfNhEha1/r29sOlAM/avH1mqQyRETPSmvyWkUwz1do2xUeF9YujpPpQqXZCP1mQNmsuAPLV+DDiFRzh2YUh1Q/jwyFKay+Owl21akPqEzEsp0L0WyvS+Bg84ECKTpsDN/Wcei3w+em1FUo82g24bYRw0ozG1Pu5ql3QwQb1op/pr0Fo9eex5yTlr0H/v/Le8y1yJeQTLw0DBfjT3p38rl+uvRas5dA/fIlDZxddfL2UIuYafmRHrtWbjSf4yv8OzJbC41R6FCa6f2Tie6O5Q5lc1DLEW5GEO0dD1yqMKWQ7UL+r0/5f4Up3FUo2RvIa9j90oCjDQbur+u+R3MkRvjpPICWQLggH1bQd9gcQbvNcB2OZ8BTrZhB/k9xl5GB8aWz169mxVaMiYVpEZaGXS33AI/aMfjp4ZUQLhkZZEd9zVtm2lnJwnT5E4X7Ap6JAGWWMNRJbhiIbFq/WdUKQkqOA2v9i/Fs0IWJJKluXJAyIA78sza4yZ/NMny5+ZZ4ovFzitNYtHaCTmeiH8tD0xm63W3/PEWL4vKgxbHjZi5P6bnvuJzHD4Fcl4Z7xGr/4wNVY50Yh7lSUF81JLkple8WPGS1IUQgjD6nWmneiY7Z6STfMlLkty+Y3E52/7/xWQE0KQxsn7Mwyw8L+uish7kZ2ohpeym6zppzRoqYNGf0ODmDzBDAbmbdtvVtKKazTx/SFOoFO8/g3MSmOR+uPWqZ88SwcknjuQteFu3RCSWOBvIw1xHka3osepjXDIGZ5sFnvZER1aPceQPdzdjvatMxnxF81oueCmsqLSlfOMKUFWdtKeVyBBB78DEZYDKopmW7OZwptMASuZK5ZsypZpcOm1FHXnDWX4mMwGDe0FjSs2mFTRq+45u6WutzJxE8JJENo3QdQVNMpF6hlcdXRDin4iNVp3k1p8BNiDeE4MLGeNdmnSpjMuN/H2nJkaIGUJKoUlVVBeQIVSuw+Y+if6ESn1wMyFDKB6GQEAoXejhrSqQtIKvLBmL6azI87t4YYNKrSwD3ZvvMTvmrUNrxZpiBNGbqI79dPP8WvWBZ+Z8OLhw1iNeh77ahwprv/AshK07CfdkNy5QwMTIwNSdd3c/odZhQoUP/6zcBPVZcpKcvoEpETbyI/gnpVtuyS2qsqQyG3VlpONl+0DvqyV9VZniYxyz4hPS41Tq9xAZWgJn7QlrBhe8gpXBI+L75vcK6xfwqmw/6oA2ip4Z9Ngk55PtDTyHgpQNW867U5cKWU19LdO/v50JerxughvTxSO7l1LraH2ak+Xr8JbPwSFtKDkRCwzwhcLyC28jV2hu6O2m+i0eH9VudR33s1wGF+8ASUryvogEXb6NWEgDKWIVIpQ5YDcs1AKuE7tJvXD1v68bcHm50wtm24QEnyYrnvoH3GVOGOad7LRfYwJpjP+i9VNlrsA9nzNGLmmmGfcTtT12YGG42ZGJpuo70UV5PGwCfK/CxMHJAAtxpj/cds5aoWDNLJPjMOyD06W1JvYZqkBvn7462vGMdPoutvM3iIrER/vV5O3lLipvJhBwG1OwdVvjOzZhE3vbkqU7sqLS+diIXKjIlCjtt4k4dPNDzf02EegMONCuXW7rhCJI+XjlNLLRqI+sNGC9LiATYWjGsI2gmlkOP0PE6SDBgDlDXi6M78UEq/+Q6ZoIEVFyA+g/VvWuN6n4JqdkA6INxfcW2+pTTwM1ZdYP1VSU/73pfYALaJq3IAmZDjYHmu4VxTf7XxloSK+HsMq4bpx9f4QNFoKzwSYuGhTeI1hOqvMTiKRP23oTdzSzlS4i+/16Wslq5v5vToPh5rH6+BL14oO3F4ttOmznU60q58T4TwulmQMcGzjUR6HewjoxJ9Mxel9rs2EmByzEHnrguyfPSfjscCI2DjIWCOPYdiZSqlEe/Dci/0oa6XrqRknATuOPsIJhyOo+kDwH9tlAYj9mvpBAPvdhuwRomDopaZ6w4DCZabpbP6nifVCbDGfqsa6/xJAnBqcHvIpHt4mcUx57Rh7UbGLeR66ci3J1i/yHdXuWdAlOZZO9uBPydTbrMmJnhAeLPvF3URwY/X6QFRU1ydLuxUw5Hfw8lmRBJpvj6+4lB3RpR8UZQUQ+YWP4TcfO5xpkWahPLDe1yHqwltaP5lSHyy4DQcGUDflgawgmoKWjyNRkYtR/R1v2c6yBbx1AK46LajmUQvRDUVAgfUNdoSfC9kXHF0QXcxCiCnlv527eWOAag23ulmDssEG2E6l5+IsufJ/R2D+1c1d3GurutWGTY6Y2mRjQZ1D684t5XLomipMjpfBEf6q/HKCqmKB0gCjMZuvjsKenpqTHsnbBcAZV0ggA6tevSSxqqBr60yZk1IHSukz35dEC6v9I7hZuU5slhqs18q2dQ99k0iJWeUoY6oTbfqIpxV5x2jHhjgGn19fZa8JwcavFH3/rz+jH26m2XCmNToVsEOOkiV2c21yRo9R31xK9HCpfFfSIx1Z02p/sLS5aTQ+3nkXxDY9YnxwCUKc7Ld+WxgeVKX9dThLLnyp24xkJebn/NZjwtHmpuxTcwkhttrv+6A5f9VWrtlHL9SnHqZdFlC7V+gVZRGpI1qvIvu2tcUbUiWv+/ohXKP7Vl/5ZEHFjehpbtpWmm8Idff0c+rqIbz0oSMB9/zOMO5M1qP8gH/BblUlqhihtFflunxEbh7PI2rjNU4kOML8o2erS+Ldkv1+uh+1fi8eb4kZEYJIKkI89b0XCdZz1hxAUJQX9hcXUhQZUHoZLYxJPg4L7EcZwxroBWgSa9vxcQPsNva8lIuQ8ZJxV+nKsCmyBaTtCr78cuVtUiOLLGtQJuncdPJLWQD4ay6Zr9r/H2O9crt3QJeQc9POXr5ZO4llG8VXlmhfyV3eYhxgzxLeUqPq0Ekz0Me5i9D4tL0hkntHNlKa6VTKwWwZMEObSZuxcXwyY8bUqM0TjhUUaYxl6zNOXR+jaaGSbK6zlfCIMQVhwnDz5TpVM3QtDm6KtHdEV8gDM18ZF0ynsOSmupTMObxxOMgUbdWWqmEiflh8jwF7sYtCQoYpcUk1Pq/vwol44FruhMxu3TXt5Hgb6lQm0rbungyjZVYEMEanw33kDXFl3Q3VE1QNnwqlLxRhhFAHCaMnlIvVISRMB7wHTbG8/yj00/lN/CltAzGXStLT3byRsDXHGbO9e9pDHVp8dIkoJ/+f7K4H1WN2YIBF1EmbG3JmL1al61OCmxy8S9OcF5ocLQ21+zX3gUBaWQrtTBJLmN2nyG6MK5AiMR57SDdn30bvr+ATbedyjK7pwE4ErQ+bglzszhfxDSKZwPUdgPL0cvxeE2mvLML5HDNyHY7ZTal5EFt1dLhloCAOyudeyxvJLb+7bC58+ZRO5wYPn8LcbHrB5GkC0elCdioMKy58nZAtiVbIHNYXwb83jDMWAvqgH5mXQ0Xrt/6Lfo16GvBj88EM/ffsOTh62eNUyTOaqPx+ZG3LobF9jyd1ACAtRPYAsBXkLNfEaCWdxxrzajtwTEbfuSki3uKRTVzuxXx6I8+uEQtfxxkY8ELsDjK1rUcOwluQDyPIWXkLQonn+oyJjLFIpeAyK5YrGx37AMW/byxkePBBIduYHCNsnAHP6yF0Eo/IUAK7NTctCIpz1hTVxoDlQwP6SiHMPP2Fy3m8/5B9rGqhhNgawU4k8cY/bZr1V7kgcfdoHFaGvhRhq35NJHQAdyk19rXfK5ESYMABZcwH2hYiguKJcxpvUxTURc9Xz6xJ7+hW3Knv8oYiQq605K0jYjVulK+FJsul7yfg0aK/kuD227YRQsJtt0pQvVsNCB3DBUYd84QELiNdXAFtiCl1XUa6tOInwH8d+XNedTikYRVrfUPzOg3bs/I05W3Ds17X/+wH6nHUSJfHZmDP4xrqCUZ3hdc4l1OoZ//2iEbHgOPf3FyUwP3mdcyUIL3gkrtPJA40VMeMYQGGNAqHGqF7Uz0i0UMOnv3z1S7ifCqwhaZ6qYBN0VZFxvuqOqruR7WVlkJG39NLmLpdykxOXw53iiepZ+4qngob6TlOXVCJTxuxgRCq05F9Hd/5vPlUEFqDGbVA7ky2dOugYaqQoQWKNkPAZKJxGmbP09bn6XK+cVf9KHLhOkqIY2CHxfZFU5AkyQZigGez2etDO0WlZ1d5vannRcypGoiwVGPwjnWyXt8cLmpJPW/Nxsue9/RvD3TbBHUIexyyt48fk6Qq88YgtLSJTvdiua2MSUPjV/qZ0nUKOYXWxO+XzbUwb7PZ+MfkcccLFIIiEdmPoieUcLBAZtXOksiGD6QbWc1OxyuNzDOopX5Z41GdG0pLNDW7nsOII8WoZTkJMLBL3NTs/ds4nSItC6uC77pMYbJn0pQefOjw13aVXvSTQb5qvHghccBjHudGhxpOzMTdzpxMYzWCBV4bk2XcNrW3ZuNlyZ7E37AZmyFHCrTCUeyWfe/NwZhr6m2Mt/WEgcGK19+n6P0pa4cdkM6z7hPYPGvOHj9BKROvYH6LYN87hq+2vilVjXIz/GaGwcQ/a9vXkZD+C0BUt0H12eF45yD1thXkUTXQfl7PaMPyanHOtPVoPqMQrJw1ACUL2vz/JilA9qnwLP28DXKzCOgloHsSn2zA67dGQhuv6143/AIS+wYUgiz1PZ9Q6lIN6fD7cP5V4SucfywFpqEA4vMupe/Yq5xhLarLNTrYfdz+qpIm+rZWb+aXN2AJIxdhMT26bwMYTY8Xr3YLzrNf6Gi5sRjuWY+tCFVH/cGT2rqKzpe4bxvGoMbRi4exqOX0q0FZa4RCgG7MOqa/OETPI53hZ++h9A0sMCScACTjiNF5xW0lq899e5H+xOWseQisUiIvmet+5ZXFa5CFHqoXuaGSBT4zClq1qUtoEDT3hmS/Cl6Ertw/ByUw/evJ6+8bGSd3Lwkkhvr008ULU6ipgwqXvgDIQ5l3uZmplhuw/+VxeO+Ij8WEIz1bO3YxlZGVD08PUmI+5L+Guly3gWH4rKZnb3N2Ksk8aBVoTQ0KW+skHpZflZBHbOZ9Q1ylXbi7yM0ofjFYSSRxw14x4zh3tBF2wqaLn9j5SHJmlJIiyWm3Y+5wxUIuppzDAL9uV86I2+XeLPVFNmZ2QJmsOllb0Rf/QQAPu60nxU7gvfuy5t3DMgxlKLi4mh1gXQZ/4wJdEMrf7WBe4KmI60S02TPjJFry50L9dhK4pMNroaFiyZ1MPPOsWU/0YIjyA5SQKQ8+TGb8aHihAsPdLptQw+mVUBWNnGKldCBCZxjqQehhLS3JQ63xQ8zgH7k21KBzcGUs9QlOpwBrp6GbMqI1PyUE2xSrBO15ucpaYkBCycq1Acj0RlpkoZfqO5bsecm0kIUhcvYU0CGk7QAqTCbYz9hpObz7PkQQdta8tRmTXHDus/dmrrvoC41sE36cgPz2lzrNQdHvQicbU2XwiGh/v4aAEF1i6RSCPmwNPPMjx04PdRr/4tfasv3UOiB3KrjDprGdoMhRAF5zqhKGS3UDTTb6zq1lY2LX1kZArjkkBTdhsGc13UODcWTO82uZ+xsYoF9iC7bJ78hrEOxh3lHGUyPqtitOylkXr/s5F6qZ+8vXGpGeKsTED1e2j50XBPY0ArTZmQe9QYTFHW688Ohlx/NozYyC/1LET5IPOk/0UwpIYy+XY71+/pqT7hrPSDuaMtxw0UZReDAjfOJ9RcslTzjmt2yfrvmiErfqNn/9EavGf1y2M/CNtVPrzMW7SIM67CxRMUVndRb0oN8+XIn+MErzh+3D4Dqqs3eF2IkWJgEBoxTtcWymdkDA3Yl54lzF0yUATKOP2uLDgk+yzxITbv9rw/v3/mIgY6cJD/oFDM71B7znHELo6r4Lsa/iIkpCNeenh8//86fZy/iPXOBZJ3mhgQpcn9ZqCYs8aZu+dP84Kfd7NUUuqXoURs7fxG0bcgBIoNumCL4XdZ0WkAu+Z9ZNb5erLdKpMZ7aU/KXMb/swngfmahlect8P9xFFxIXxOVV/5CdGSp8h3+dIQyIrat1uPOlqaBEPhjHNqXYvUpRxEkQbzw6yyRXDVz/KnZ0SZnjaR7WVipSPH5uc3poR6FR1ltg3T9KqcWfKbjv6XRC3BzBFAKvCqOLlosMx4uT1netj1IJgFeuuWNxC3I4Ruy3iopaegdVbOfDFWMZelEMENkM08ssQlJIxAelIqk3XvLJJUOR1gdOKX1Sl1ygJ7ILUr4gqHPtzi3ozDwq5pM4+U+MDoVrmMXNS0FcH+k3C5xAU2+qz6ULiCiGfpQUP9PJURWpx+7SrSymL9wHmV+JQ94YWcj2FU79aIyYKrDxv4pSqStoNQBqpBl7X8BmmdZ+gyktu5aphccjhh17MWraIEvy/ym+NPEa0vZWd2b+/JFV8ydmwO43Iuqq48eOL2zH/xJtQ/oDMWIDdbFFZqcbNuAqGausheEdlzZ2tm70DSVV8devMRSjUxGaEAZ+ASI3bJTEDz793whnDcsBWrGnWsucYAukJMrj0plERCATxUnkaoWjoTZRN7O9eHVCAdNSKanjf0z7AsbsvRmTqVNlOIYyG2b07NmEkX1/WJhMKk/2e0+RU5OwFHSkz6aHRexvb1b+3bA+LkjOk9gArDmirpWMu3CCnfrS85SdaJ3Oly2Cf41/VpsMm4pUicciscrmIVpXRTo9CoGedhnZVuNQKITP8O8aVg0/SfeaG6UW/Uy9XFwSa0azGBLqQZRlcbyyP6JkBbeUMWqet+WvWJT9yg0KcCxfOHdcV0+w8dM4UDimwm4LcLNoZAebDjBfm9+K7tLIQ1v1E9CiAeSeBLuWzk5ztRs8XwP+SVTYzCoBiyOtqnPleOnQmsOfA4nJ6sZ2mde/CinRovIRi600rVQtMZtEkeZvRP6iWrTVZy+DC0VjPkIgS2Pp/meQXf1lrBGCAy0+3BWO3yxaxxYTmF5Uyk165LC0HIItrZqVe/Auab75eGD3zI6GbUuhm1L+PaCb3o49+FzaeKEUiSiakiTMyAKRtzVGiU7wsBvm6F60Sk8gQwXRnwZC5pF36jLK7zmuvk0tMKFbfb+HwZg1U56Vo/YdtjRgMpYvt/Iz8Q3hpd/NGECBmFYUu4vWr4g0YbuOf1NMNCUVGBuLQVaUO4XP3aiUaOavCqvyiAh0h6scCnoRgUH8RqDkqZKbPmpsWYUnABWdPHAFDLBcYX4ntABrcgNrGA96NiA+HgYuojKTBIUAqVREiCDU36btluLNdK9S6mPuu1+tsA2TQjN6GwvCwhQqf2CbDBQrFFuStT3jEJ/wJ6oC8hNV7ouKMY3ej9u6SFowrM9z0hdVjOXOrtqdEdfaJgFge0R36sueagqSfrxlEnaufT8npeDs09LqjXpcdZCwQp4bNcLNmZpftHZwd9MhdJACZkvge9ejJwyUyySRiTk8nlzCS5q7K1ytSwGLmRt6ZsZKPX+ZPVz+qgiLav1p8Om+3KHzr/Q2qNCmoxj8xrcHUvNXeY46A+uSWbzF2N6UVbTaZ+secuM7kBlEK3LEwv5UWnaIA0kIjaO7oG5yQ0ZOUdX7ppNX3P8U2s0gqaKgHN4DJRlgt6OydLrwBvOMCyPWggZjTipWsy8eu0gzmGZqx5f62otLJpzZxhPe6eiVyEI30TpgIigyn03c0/YFufs9rQaX/NJAGzI+42a7nvU2DT7fLwyZ0HfDbJ2e+omnZWEzPikFK8eW88KpXmqzdfl44mJM9h9WC74mTjgGfiCDKUcEpx5nj2lJWK+AVmxpjzZ64K/gZ6uhIoLa4Pgl/S8c+I4IjHBgxxmsKQguTM0nzjiiwvLplCLynw87VXVTL+00oPXJ6+9kPGhTqP+5HjsC6lZqUhFThlBAErOuiL1lHUsfvz+/6DEPLOGqa7WzyGkUlOjNpcGMf5qGlgfsNKI7CkeZmd2sGx6utMpDozZF8+3RdlxCf6H8V09KKIdMCH2QYB7o/iz+AB+Ehx42GqONILVoH1zooi3oRv79agRSzoTd9uDSoeMLPzBlmYJhrznG9eK0aaKX7aWRAFyEmbn/5qsDGSMqmMpOa3Jou/Eh/iwWmWdToJuYHT5Etuzfv3nScxnioZGiK7aYudTRdNluscofcrMxTnwl4pvNavIR5SvhqQTCS2YhqZZS9CQHmas+RUzqRjWayogrZfTYrYBG6FzT45gu3n1v1AIjGzrNrYosC2SuwWO5QiEJadmLzRz4EaMJsy3iMK+GhXTTuplNn8/ywuvmcIWCkRFwvU8DOE4kUuPcgXDT2JwV6UPuAmLmPwq2Ic2ra2akvjAJiaa9AaVIuk4agFRdVa7LHHRTH0mpp+ZEX4H5vBDYSCbAYUzHVqAKHrsGvTJB3hiYXGwYCRdLUDYikkOGteR8Jk+m7HnK1lFiIoLMV4jiI+1lPrjm/P0JouK0sTl/dEE2S5SipPj4ABGs86WF7tMABCruor1lXgNXDFrOGsjwi5j76J2r7tg1VGVPtRfMu0hSVpwVG9lrWsUDDw5rJMviPK0Bk6g0deYvcE3exs7ABYvU/8SCRR2nlgR8jFBFbfY1w9W0PLN+0Qy74ZGtv/Ys6FXuMBp6U5PDvbAuUphA5XimKGDvxcJGdocYc64QpBuH98Fad3pPYalpJZobr+kppKAmJsknCydUVQZcM/lawxih3oKz4ATEfo0rcaYLPWiSPB5drBYfuN0pcm/BqdzSGTO9T2WZxC7MI6NeHp4j1ww9d6wDLzWcpSLzfpe8EvXcH1jyuLwHWMH8Qf8NRZX/n1t/Re6yaVPegtR/X/CBU+wIUJjq6JxpAUCmkmcIAa5VcxPRA33XPYixOLGeQzlkcBBZ00p1pmiX++R6Xn//M7dlGZiAyOaSCTIISm+FKaCYovBg+Mxvyvr0x2omiKpxCZcX0SKgmu1em91fCKF+SYQZPc/LKry8JnW0HXcmPUhyRteCTrb4tSpYScAiWGuUV9U4YKd1lOq3xbc4+q1AmI7Fq6oszbuRLuyzX9qFtSlZm6dugF8J7uH5qTE8X+uD8YvuSh3AaECWLQZ/Y3jRLxmrNhJkN35cRt85qIgfh9KYiD558ZWpD1o5ijhkuzRBrwUJ6ZIcw7atAvijtnpotnXKfx6PO4HAAdWzHY1093B0JwNaa68jHuNvzXFd/W6omdeTUtIFxptFULW2uM3XgiuGUtnYZLdVgPw+CRx+BWWsBuT+lu9As54YZOkAO7v/MNeqCYZR64VAvT/loAFEOOgc1VDPexZAAzft5cLF3zHcIKy/4RTwWyknRLV6xNZ/00DWnV0fyuSAQNM34RoqqkuoEw++E4baGA6Yra8vN9bXlVcN80MbXDbOjORPPJH+Vs294JA7CVDB65Go9RrezNCm+ucXTbB9BrVwTP3KEhx5MRm7GdVNjR6i6dOVG1rXDHSkDeWauTtYuaq/4dng24nQrSsOEBmt+7RJ0fCS8w39SPOQlKw1hYOBE9Pvb2Oi/inI+4MJNs7hKsSbvqxfLISDjnXZ7kgi98ueFD2+mJi9eXmVsLMNRqWbuPxdo1DO8vult3Mfkc7yyjdA9D2WGJd9nYKiaWfprOslejw6oKbIqsxp2SJ4GGjiFJ/5gVC5FXSlHvkoP/skfjJ8E7ENDYN1HumQJOUnKHXJMjN5t5WFpm5qAKYYXwxdPLOIqfx1CslfYQn6ubVWOnKWWsm1dVdmpSIpPwYBLOhnhBWEPAyjNtDW1viEuuiEigC9/sWXHhG0FPNwpjO3daksfyWjdAFG3ZWMT2U23uZ819P/uNKwRRfNypB6dbxozStt0x7jzV3cKiU+YtFKvAmlE3w6ve0Ielo80jthJg9FJ7qUdo+yLbIzWN4mZKSJDEX/DtT8InbHqiffVKEG3PrikEBwnfXoM5f7Li3CEFMQ2jTkq7u60q9SRU4+WXRYFTZEHmGpeNBafihAFJJ7fbi0etP9lwA5FxNHMsSWCg8kUzrZRig9u6dd4zaXZ4uOOIrdi4taqiPLkESdQ1Mf8x3ZbFkuuKYD6WwxUqBcBcIR7Vq6b7GLDB+WeqpjguUvd/ZswTjbkx2TCzZZ5r9UiFAvOb4r1Emw273M4EkTYw72MBvBBkUIlEpXvlZGfz1BPT5g0W4nxitSdsCcV0bBmqqC2lnvJiHiW+uybNdguCFQL1kmQHie1VfUhoRlNugAADsfWrzSKTZN2Uetwt9iE8GPPLSSrcIx4+NeKtXqllsahf6SUPgBlwjBqu5hBrBsYlWvBZ4qyDymX93w+pCI6qdh3t+bThuaBB49Qr5s09RH93w5zeYc3sS0CPDSYa6EzC+kQseNevRJkS8l2vETk9A/OMXJUj0okl2BdHStCiIQldNT1fLMX6VgVkIoJAn0Pi8xTLMDoU2+j3D3pvLxIIK6JCD25p5dsOP9EnfQAnu325+UvR7I4JxbcwGNmxY+0wh0+i9wFKbGiktsXYdk61bShykHVjmWupq0bHqjATtdUwQUtR/gwPhXHduN1E1HAOvJIj4LeraNgN66TJfCXssvZXCbTP1kZa50zrPGsQwlY0H+fMGQ8fU3Oy800o7KM/iC+zQP074X63gADzTgNFf6nIZD+SlHkJAR+i4ka9pRE0aidh1EBCH9P+mhfVpa8jC0gz0J11o2IUFEVrOv3aAncfmdAZnOm4gGXC61AAJetHCLewAf9CK44zHLe02jC5Zpak9vXmT86wTtoAUoyC5THWnZaAYn/zjX1jXO3jnQ9TjnJEKuVf19cB2lc4pIpcRa7ohOnKs/BHda1XZUFbz4R/Zvzn4OC/oh17CVa0siSGqiv5F49fLH44gORgQGTJH7W7GSuHdnrloRMYxJvOItCQUKJq8zWkdQJ9WL1kg8S6W31ADlGeqYnHFnpokmnc6s+38CEDeQ9XbE0mkDrog1hMiRPRv9Mqj9b2NbXl4IUw5c5UOgSG7B+HjtfxDiTsrPoQ9SvFU8HcnvTYCChOa/muSd3CdqvIfmp1pRS7scK80xwqcE5/AEvSZvQjHI3K7QwGpm6rUhVXFvsEj9Y34KUshdZlYwf8QCSsrQ2muZnmJxNIXJQJJXlK1ryAt6jeh9wizZ4HDWBO75VcFN/kwyGjk5KXpXf5UhbaEiSd8D1z1j+/CNCJ2bgM9aFJkxP6/qMGRgw00zM2hFZLsQ5sRrHPsjXkTlFaz84dTFRKy89oetH/Cp2lOIlmyjBkZTv92WUBYrcggYamLcw6VbsrBtEDdastLSdPvmeBfgyIfFBt7pLMMYFjCcoFvSIiAd/w1kcfqzA3bIloB8ygCDTrdjXHUs9PRWh8C5fNV/TSjtK+l+jtXuqJJhvS70Fkw0z9UBq+dIP0Y8sfTElP1h4jCvzI9BqFQS77XShh1YWJ/0CC3oVmoxIUBZfk5HcJdCPbfNFyiylgMPcp/fS2GqZE+vtKw2Ua7q1J6Og6QFvIpbeSo6+SQ4CJaaKSvAaae5Iv+64HBdN/11KpUzj8YZveaFK8NIp/LYxdA2KVLTg9pQ7Nl8Th1EU8H0nXiI5FrkX0UW5lZfTykZKMY1GVgSsINmwlB2ftL1oECCmpXG6LgNB8Ocxbl/dXhmuILiVIXlLWXdrbVpX+Y3B/E9g74BUgwdfSACgClHFVgZc/DniWNZkppzKO2bj3i/qAuh4f0SLqsqPwh5RNyehI4cqOvFbkVwrYWfss5PpR61cd8NIa4iXc61mfgZ3QrVumwks7R2nfHJlWfzb4vv1inCYb41UM17qWZSMIyUpQNhmx3sfWnsZbs6jyOVyGzR1wn2t3uFn2824Fvi0y2qKAc9ve5WpOpJpN7uB2rQqY/pl5voUSiE/0eLz4a+/LRL6cmSEtAkW1Rk62GUPa0NzrLld04654a+ztdcLfBkPzgW692ch/D2/NtonF7JOL7ZbsXIF3OEq7iK7GaWz8tLgBGe9Ujonir9PWS0N4i4JCZIDUIulbS0iF30n8j65y9dDTLcf8oQQIKdJG6y8JXg5q71a2tm6SbmHKgwpk6vapccJoScftyvkxjsK61Sms8lE5mkwisbHATRFH+lSPtJeye+7JWjycmM3JnxLRoEIz7TklWxlWn5Ksa+9y8aNOFTzkhzKvSdEMtGrvLR11xIR9o6uk91ExwH1JYHujkp1+Bon3Jasu0Br+NxHkTiHx7QrDnI9jr0coqgLN1ouzLuPkbA2+9/IIuecTLfycR8hzXskV7a/WxD2/hnmEJ5wBrwtDA459Jn1PVyLaSll37FlOklxj44aXICZl51Jr/tGKTAiF9xsBPLazki5suAjsUGVFtqjev5tMRn7z4/w+4+wV49tMzUv2LIzOy2oy8UruTCxBi+dq/SY96SULUYi3SSzfyHOnw56+EyWRN827GdWM2iYuTMSd1QowCELAmOVUQcLXUReIXevVXEuYCXYrpySowImquJSEs8w7QKYpH3wu+7qFtVtd1pivd4sXpwh2jGWqkBZDQ4pshZU+UuM4FXJ7jGthXW026F88p+8a5tvh/9uknwERtjrLbyd3kQlQOgiX3glXIuikiZGNM2aCrV8PqeOuca19mXQLqq9/ByKqCF4rl+xQN+uNyUjD7rVX68SMGX3/b5FXA6TXNXlNMez1spwrrj5EERpc+X1GM7wlgTMr9QRTMhzew8i60hGe3mhSuBELBJeMMGc1+a5UPdgH6pdaFSUOFqfHdubzxd2O2mc/R10gRHeVq0/rHJDqLY1ezEnPqKOzQbDGaJgZvTja6Iiwy8WsE+G+yiyUVx4tXJNdhVvlqzbLVrUYbm3W4dKFN0ACz7wUrIJXcIV0WusObuEH3/ZA2r5c4Xw5IH+yRFO47QuFOSvav1Fxd8uIQIiEadFCc18JgjNJx0gRBcWrgO7zblTBYPCBXPIJCCxamEg1S26EkslDXun4UK1MFanffeFVNqF+Xq6aWpwV1wAP6/s0ByIAocd6V8gc6ecW8BBdGFCXMb2/v+HkmAQ+kWj9pBhZdQXxIVL7aW90BGOLoqQeXCuRQbXucQWQkk1Kex4IE1J9Wu6od1ms47zEaKg9RREQhwolE3aSSiez6+T97ws1gBwOJpznU7BbEsN1P/7nGeFMaedRY/ch+2134F6Gr8/mJItvmGXq1onqPFfK/MPtnclkvHya6zmzrT2036LdqCS1LUjRpkj6V37df8JWSgLp0f2afkT0tEWpvLQLuwOuEVHDHfYCCi8cvEk+B520HVYTQCg0MexIIA10PU8WRHJ8godoeh43hw3XUw0SqSE/Fb6wiVoQnhx2ie8ugR0itn2RmKviRP/wCsllrZGDyt301EHxQA23JruKME6+G/r4WLyH4LEYrDYBxte9qCHmARaIt5FFmOpvVeVvsC63SXh49XZI3IpsdSGxdS0RDFo1JjLPt82xpAXdzlRsWvKT16kSmR7sn/lX8VaWoiKnposK2Og+2MP2QWH6mjV45LEypZPkYKEwD/kGavElihgK9+2h58HYVm8ONGt+LWmAFTa/ZiBvL4cq9ITASNe1JxldWfswojqe/ifBBzDZJwJeoB1NvYGSrnQtzHepEz51uYxNFfzlAweGM+BKW9yu1m7OC0Frw+KgTIJH0sozLNjgUrSe5hZSepAajfvJ/hTQW7/RgPsCDlIf0tqyKlCLOC8xnc2fJ8I5p5S9kfp8CwTNr/E98WWd3zbaTQMfB0Ma62KP5ranARawUuPKpoyDtC0Z0vrgbU20N7sTAcJjv56FQ/h8nfRjD9zFu/YiE6xT98f8nuO9D0UYN9hE14FRrYFx4mrdrgevlQi2QezcpYEgzrRzSp89/13ipcpHGXW5CbxR3hGrvL5qjkR39fD4crBpMxrO3FOxqim/nDI1O2/DIZqHZDrwJlRtq2/lrtNAY6XYulnDg2mm804wwXlC9JXi/9pQ7siDJvyXpTi1C7k3Od21uHAW15qCe3NCe/JVoHyaevkh71x3rulVtyyj2W3ehbEy9KYNSQ2piH4LJNclsVxKjRenIX67PMN/jGWB0x0R479eAu2pyX3BHAc9Ey2sRFT+n+MO3JqvqxHgSyTfELgcxQ1/SSe3LzjRWl2vrQKOUPcO2YZasjHR/s6Ns7qL+kPlrwRq3Nf+sHigOhLUDq/uNu2DK+yfFxDHHAGuyxpeHxPOOirkwdX/JWij60FxfHRIfla80SKNg+7raZF4+C6mBM/A+LnE/tOhU16m3yuh70xd/c1+d9HbZ8Ww7V6u4RthP+IaMq05MKJD74S5G8yUowEV+CiE+aQTyaefGRA8DIxcBz/05Vk3cu6NUTWvklDnoFOVDbSjyhKDYiNNHZNL4OxRpA6rJQ4hKBJbdVtskQe7+QUxWf866NdSsI9kADeNwWrlfQD5Aua+JSTm/WK4tFxN6AgL7walo9+3/V2czWAGZVQ8iU3oyajNhhHhG5kYdOIkdZKDwfWdpQcUYQ0iD0NFsGAVfF1RW/AAJgB324tg+2TfbGB3IHen57a+AgwSgZ0+kfd7ERBALMRFD+mysqMTrwT8SWTV4SICV60jCEM+jVqUq/b2nqDI9X79R7R11E3dkWVUyCFueTtgmx+GpiSFgA0xj4thBNgnegM7NmkhOJNIB63mLPeLlNx3w9fc9NCdp/QpQ2B7JHHZmTOgG5hkuZsU+J0VMrRwYrW1I9wdLI2mHe/QpgW5vHCVAn0EjJtGvzDD0RFX5S+XLaKTB4MDfPIHJ3GXQdIcob+phqY8Qk/xgazGubJmmMYChUSjzMgQyoIGFW8AxiCLhcmr8CWGkjkLlou1rsHsI5oPACXOd4VM8xKXP4HVIVnJkjcUgAN3IMV62Q07nUC0uBCeE+VPv7jLiW/GHCHt+gQo8Dt7iYgB0acCEa4UYwXrk0bNR8rHUbQFu8T/xq1EByMCz92msz9j3+S1QMU/IidXhbaSn0/UCBorVCMot5XJpf8CPEd5SVIMOrhpObc4Be/BJtmqTVezLxN6vFSArRveqzRFa4uDnDxfJJQLttdjKHuFb76/u7ILbZ0/TlikPXHxL+NJ01MmAiNxfi/VIURHbhLYfh0ddIbEsmHTio7Wdu3s0fVDh6WAuTYPiKYDZp5SdYKJh6qhG+iwdBMVEZswkXHG0ATKCtbG18K5fiGPW3k8hmJ2Ml5EjPXMZjUu0Ti6zmS/5ixC9SlBcxd9xpMoBwaCNdIJ6I6eAN/qpaVXcKJ6Unx/5SVUoGG5bau+2goI/AFfgPeIHcBEJwkW9O0QpIkVjnrS79dbhkVGTxcOYll7f/Dc7U6bEIHH/ZIavU4NGcIHuv860lpeoXSuT+9cpoGvT25OpMUdqwd1TwfgoESapr9fvt6hCj/3bOrr3gZskcLHRTIkXNVvR0B2GgFMbYLrsCV0UfFRn+HfNJbVIme7gnqtc3ZQQostkZdvMIzD5xcQPPIx97vQhJ+WxIdyyD7zvnAPoyu+cAMfC9iVFDEkPwNZwEN7eLFJAyLcOBrxXRyZ4Pr2HKopI8m4vhJdqH3xgErIiHeIemvFn8dhWWikaPhTnQ6DehoPjOAxN3HQVLSfULi/AWa/NhdeQxtI9gMmyLP8glvcU8EBBd7OLzlaJWY9aoe6RQBaK3KokuVblkD/ljmcNKLdyXADuundjtlHksSK0nNkMosUOUVDCcnAsCzfKfw0v0oV0ytaKE5QubEY6rm/9IBkkgwmah5OoMNtJf7GMGvGvmUp/z9I/SXYBV+z18ZkIGsKRUMulgeA/ndDqqmKC9PiZhEn+L+AKarpREK9srofP04tfSRn558/BM1x+nEBbiSMAY9Z0yllpDKGcpTfOdtpndGGZg+GcybOeCtK+ujQlweFwpE0pi/rY/8PFVVh22QTNRhLYQixZODh1cgh1xVRxYCQuK+BlRk8bM5S0RuSkaGbQVThw41EXPueQoZM3jHAWR7/7w/MLNK5/GtaAUjpf7YmUtHMRGCbFNmlOdo5D74iC/RvxiH591xnAYbL3vZNaXGFFO0kvDitJGF1cWPOmncVa3bpdLlxFyaIbqFYnJquUYSnAgK52bpBzw37vXuI9PexI0e5iQs1v0Kd91Axsn9hzEMxMgiOAs+sQrv0Zhz4A05rPAGkGRYTZe9Lq44h4mLpGT11UyUv6ZwrWD/L6wxyjVEvkjw1lLJHjv7PzeCrBIeIEk8DDOrLLm8PYswcszlvUcoQLvlnKaln3aMNQacP6FoksOSrSeJDj0xAMRj32QvmFPMnizh/kj7arScrgmfWXHrx0JLh9Xq3gO7CawCqUs/Yv1kVFmkgjr4X97fG2jv0umpsV4sUuwgslH0HZ5W7eV+0wiktIL0Vyl5OLR7BkQtlgC4vPT/SnUliHsoUnjXYrdT5UBLCYQYwhrPKotIWI8T+E0lG7Tn/0mCbhmBrWKe/dPr7LqQnll1I3/ZfSgZGOo/IUN2H63FOZqxaFcUyD1bnH9Xfr9nzsSWsP16u9cXbt2TyBjuKXgdYEUiATmZe1n1Sh999bZQyOSK4o95lHgpUthtGJWiWtb2WqehT0I/hWOFIlMc3F5nzKKRAvHzblmWzXvlWpw8T0r4jTgOgmd245rNxRnJPQMWjrZysgkIiCQpoAfxHRDd7XxbE++6MpLJNipvseih2mJJV79wsHA6Djz2LiPn5XB2sV1Z5nug8xfQzKB8VLFHZ/5jBWFjuiWh88jFR6SGVNFvooykpUoXftowON5LrbEgZUIFnv1TGqqEGP7hI7CjI0/8CuI4KYoxZUm222Juzd2u8N8qWa8AUjDAELKu/zBdSnyy5y3x+FCq622KACBOn7nwJV0mprczsDm8xDgZYN64Jgv4wpArDjDjWOUP4d/K98wPsKcin3EfAA7cfSHchPNvbKTJ+KwCkyXnHR0FdkoGkPmgHJU/HWtw7At/H0p6RY5n7wq+7JpqM3GG68YYnMEPVQuDzKTiIo2vhDWD5mw7aW5+8gzqYICKy+z+qhg/F1nDehTGQaSVfXnJa2fYhgMFT+uskw28KCHZA06FHzOSPvWMBS2zgvLUp/gSUF+WoIgC9Dft+DG6s2PVVJzlKyWeoNg8UbZdlk7mgQ2W96Xmd89+Ta3cBWj8N9XzrH+g/EdzHE2Y0aRDU6lswmrOFIzoqcDPqyGSax3qrQlqcjWqRCY28nXyGnINRJ/Cxio2anT33kcC+MLW7SjeYnQmvj0JjlAVoRImeYhyg/rgknfucOXRSDNRfIS7H3yboMJQPnzALYWN6kSmDhRKb0jN0c37tFX5zvzmXxFgNfsqg4MhGuB63jWgC0le0UabOCjnyotX48FVsXSiUGiB/baXTDgpVHxLthuC0qSyHS4NTzzyDBx7hSTstBPs2680DwEsFmO1yuATfc94JJTJNVS2uCcVpEnh8vc5GeD9PJvjsU7lklPPKlzTVrRg8SQRj90M9jf4xaHm9tO4gnGPhpPzo2hnluY282fxQ6gZdaMBtboqS5rq6wlKS+D+iI90reHX95g3MWDXn0gSs3Vzi2yXgUyNeVdDRu/nF14kLJI7R5uxBCBZN3AZl5nTK/hKcmWh2KHpAGOBZ8F5ZFv++55FWDRRj1qjpZ52LrS/4hy5xsv3DuIECP04qN1Nwrz3kJ3JNvt8YHFI7uKAgZAcaeNU0X+dK9LCN2xIuCByBtSJMR1azq1VDmldRXP1ssd9T9zkYoF3LHZVsO6jD/bbRLV279ilsMFA4HX0zadL3VPxN6fNRvJB6PD4fldPtiFH0lYbIO92vfYaAGEdpr+/LiWsgB/uI8roE00NFzIAXmWMjPAAZO4Rb27bdvASMFjGx6vBs+r3fvSPy3wZbbCeXh+bG255bK+xRqfVJsH73anln+8nLKd3XeBabkSUr+vBVbG96OPqh5CYsvFRtoLShhcYoZNz3APxODLjRzZ1epI0As2jFH5wOjTehxDMRKD+gPuizGmHOnqgB5BVc1bcUCDOda0cU6QmOFf2LKyNjHahzabNmpbLZFprD1MgoaaEtfw7byPmzk7MxQMZNPQoCUqhxgpwhhBsJ8kcRzdrZpE/cCyB1Qm4+Cxmr64BKpedQrZoP1hCdOvfmfOsOFLaDv6cA5P+YcLDvgGqMlu1MjFTn9X25XjXMyf5p0JP0jESLhL3ap4BIbvmKcutXOAAb5Z3f0GQvbU3MpTQBV+7+31DcddxMhiSlStMLRPyuhtnFG5QQRpHEhF2+tx//+f021fJk5qc80EZRa9lbSnXDMI0LZqGzUBoKT6At8TKysLTTV7xjT5RxsBhCv8+66KO1D5eLsnibXIayfoLa98Gbuf/o9g2ENUJ7WSLIS2VEN707MZWCN29gD4x9xXXfaxG3+mGPkbiZ18VoIS53xrpX+rgC9E0FBrz8uPCd2zhCZOnOY0DRowpNxLqh/5FbPQxMBve0alCP/cK1D6yQzIl/of4I662e5ZIHOgqlRfgN8aGv4xgDXrMTtOdaCfPI5VrZib3i4dswPuEKMKGFupwJ9BWZ8uqrN0kbsDkViw4GdWlNbI66i6BNotag5gf66cy1FFzj0Y/V0aSqTTzYcRK6vIQ7wMfvfRePP4QPzWoT63EUv9VAAlg6nW//H6GyWkE37l+b2RQQ3H/z5XPU24i1nLY/B6gTysPdsJa7ANW1goUHOpjg1Dnk7u+fGKWjmUIho2q5L3y8+O81AE2xzxZjL2LV1gqRRiPteLw95OA7Fv650jWiWlUvW1CQ2NPUZkeeuj8JK426V4DQNtZs+Q1hKkmyWcTfupjbdOeUM2B8TEJ/Z6VfuJHC5BDVe306FINH72C41WlXcmyO5ODS9dQeV3Ragm+wjKfNnIaaorjl+e7bdlzqslK9NTzul2KI14nmGcxlVfrFLqT0ATdHXyojKhDn+29ohuw3Xso95i34Ec6eNizaXpdhGaigq+yikYlrRD6JvjRyBdkznbvnNXCcI9VQR4WLs5I8ODM2vb7WeOaNBtVkkdatw7KAN84wL6bLz7PiBbtiH/Woq6oXyqMCEf2an7xeFb5a+aCfa1M0FyYVhESZgcAJwPXAls0qI7J+cIq0qRLulr1fiKapO9Yy7B2WZwON8pjE1+K+Vyxj3XoqHe931s7yfab0RiDQCVAa6Ivehz/MXvjeh8rBH6icdf3yJLu7HC5OnK/Bs6k3mhuxES3dkn/S2lSBULAf+Qi64I8xD2YACq66vD6vEIRa+45g2qfsTXd7A0x92jh5h8vCFjjOSLmNdB47vBFqgCEW564kFeoZjLMoOA5AYOESC0nIcRhMRnGLpaLUFnJPHsel70t9fONcfos8Oa4KNLlAOGt7RlE9HUSjvqIB19WCwVanX5ly8seq1QOUW2/eO/dCIAk3zSq64ZHf5ZT/0OetLT0jfRJXXta8/nhQQmkQGiu4JSCEzl462QS4SKrctqQ/nohB4df+osYWa+hOOWDCSW9hvP8u//SCwmlXt9PtF6DiE/ajDki/+IBTX1id1kr0qbmJT7XhViEBbkOOSKimYbyaUC45jHWH27rLnSTPhLgen1uRuUvB2WxZBV6T05FTTrp9BFJOIuFqb0xI9eABqvBA2uUGDYRgB+4pu70nCEjiBHKEwAPv4mgPX9rwqwOXwjh/O5FqPFeBtE9QbT4k/GGMdLmvGB3fvmsK7Vuwb321qgSiBCUl0cyYhoKlZHBRm+6kUBGzxSo272IRNK3Jpm234ZQG3Rbwpr3IeDFU1v8B6i9Yie2tZA3fpo3tRRHMM1x4HhnXJQ/SW0lRNCKm+ylXthl+ChOg+oJf/cJf5uHrtUK/1OLRnviipqeB+YHtJu0Z4+jpRXyNDlA+4Y0fmPy6JawVepDoAdwMi7P2atMc9OAPvDxAwTIGpDLo+XWD6SffBDnXKGN5JZyg0jiBZzl9MAhLr8GtXVgpuijQH9gCp9i24kPuFswgCYv7BY2K6yPDTZOzPRIELRu97b30tVLC+Qg6/k/zQutxYYyxFqMlfwnZmwWG0ZHzAEx3sfmUIBTxEIlt5ni00xOi0zeXevdzWdi4sTMb3NZpK4AJDkDeaqBAuXOdJ9bUWEZfg4vDbswaYi+eLAwn4+oykj/2JpOS1FL6er8yY4oBHZtySgWRKT0g5ftd95wFJvsCd+lAzNnAtZH1LIBz4nqYzwlokLMSQptJMR9ivpVP74D6NlstFDbzjaWFZztu3t50hnYuITVjHZmRVGpR7ggm+8nuHh1L5lxUJgu61ik98tMXf5sp8gsHGNWvvLVxjclWnmOC6SYUsboBs/MgzGDlkeekLsujw+SuY3mhjQbguzZkzvFDNUxFVuMzs4Q+KVOsi7ZPNQsI7X0mC3wfd3WYY2QqJwQn0qErySwM842pHWCgIZ8hpn/WcIrhqTVlvXoI9Qmr6zXDwBiJIRVFneq2b82ZMESnmhoPi8f62FldQS15KwYKvWEw7bD3wLHkmubj68Y37s3IkbQPLQpNBErqRHFWvNh3uiBh7usdWDIZsvtmtfTHaNLg8xFYG6W/2euiJZAibGRBoK47JTE2qH+OW2UpsvU3+nJrkYh/BqqUZkLAhx3u5w/ihv10AapjbcXwV2LdzL1C2fW7Iw+xVzrEnQ/VFACVDFp+atcJgxZkbm5KGpPxaPrwbszcGD70/GccuFKasyxX4LqITke6cblrPEQsOivoewo0pUiIzxFamb4sHueQy1BDLcHuCFUO5FNdDpzsx+uRdPdcgdkIk7zH4Q9KRBY0b2XXTorAYwt7DS3Fx4+cJyyGxw3tLCZc26pdhLJ/4dyQa6NVPL1iYe0nPwPnOwFQUptmkKl6IUG8olPVYgaqW2/VlyhlcSaqJgDgmlOfPA5euVYhAtvRhOtVa5l6QF2G1f4s5Dyj2V3BUbALGqTMh4EKMUVicG34NUFAwco7kZyiTMNHloaQBHXk3cy7LeDDqhMuvmrNsuwYeEKhBpUuRnWcsLqpwk34pn7g5EHyRclxqyeeQIBm6cg7zJlgJ4IR5KGQMViKZyxODt43dpX+irrU4JXqa4wYLC2pNZOuiB4/NRmM2zrXAetyTE8gJ4QXn3XBsscQK2jBYqjsoKALkchegMn/wuBXK5GyO0vyHE4d2zWszff4N9ktwLGTdKBQI5snSD/BHMJvdqjwJ1HRLTNtuPnKSPLIpACgxmMO9g8KzpsBOdX9ow6OwHFyYbZKVp/4jiTg4iGLfQb/Vmd4ynXo/6vEE/YYajhr2B7WCJ+8OEbMYISugztOrsZySi8AbFfaNhtZVE/RWV5sWywiK7hMB779PSlX72x1Xe4i7K/XSmWbYXCPJXka/y7WOBPTBS1iVsA="/>
  <p:tag name="MEKKOXMLTAGS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XML1" val="4HooU0THZk28POP9trq+pbTvvzd/gcV8t56cq85kb3NDTsUhojRA0EsgEHHMH7oYP1SYpn09ysXVivguJdhTvfyVMsBLTGvcX7WPTor/CmUVPK/Q5UPebRlaFg2t3zyuraAr9HuDiVi5nnjQEjIIY4iKwjgl89fwvixEq7GBvLb4ipu4JBu2aKusuAVO0c99VyxHLcmle/5X22XIPy9GCQW+XRu6tmBdga3THDfGM6KoB2pcF+yTq2/ehrrZi/XX0uShfuT0Nf5xlBywd68bDFFIRJzh5s/KtQmCkAMIv0A4W+v960rJSLt1+QYyriOcvLY4UqJHwXmVUP3IX3hymhJTRjJcZpbxb4D9F7OJEvVb7DopXwtCu6DkwNmIEHYBvZxrugNBqasuU444USaPGTzYxvFuCwpGFpC3swoK9wHzyyIRaUCgfIYawzSw6yUKxwKL1jk9MqFZgp3ZLAWIX3bBwjD4S6P/7F0sgr7llme33cvk8yssn0cTjojBGeP/XssoYaBwyJbNPa1zaQ67tGsLQnQ75efd6ZeZ5Mjx/blqpU5CR9mgLinIJZgCXESPRNVlDobASL134lFs+VUKsyholSB2Yj5f5/dsWLAcAUZaPyT9BgkjZEraXOt/7TRDBNm6xlPcET2tI6zEphTZ0Q80zhLS6IbRoknIDinx/fEwI604EytekZXPVXxWzSOrPcJufocq8bNwSQsKYg0Zf0S8r0eUq+tM+JK/L+4wg0Qg6FCBBz+USxh7ZC1PsoQ1uajuLWJJ8J+VhqNzCHTxgThyx3V+c5kkdnEczXp7pooT9irsG45j0EmM3gRkM1yMqv1uoZuhiTGR5Tw0TE/nA2gJlu0T/fS61h9FsNeUAyahmF8Knsn+mTH4wNvWS2mo4/uuOhOzEEAoffudrSgvIQIw7VY7scJjtnxve6jhJi+TwH0XtxzSTaMp6Wn9SNg7E8IC58mKBvKxMPstQWHSjxdnyoceedd0WEiUcqmEorF4hlpTF313ER9aB2bZziXje2PRWMLp7RETEyR1OrB5+DiwC/Qmh70dcvWB73VPC/kkaL62Xk1VxYqKlE2JPmd2f2k2e2kNepbKjT6BorBSB16DNKL1vf7klI4N4f6pwFvwvsjj3+Oem/lBw7rp1rJmDJiyEGg4j2oq7IunM8TtfIuvmF6XgfQrth5r3oO5SgCUqaGRuQX+A09NqOfGxoTkef4JeNdy8v3mBuCvpuuIEjNFtGIQNFrufiUdtZCVmD8tENwu6ooh5wGAwVFhrf3uozmnk4DYEEKBEfdCwZYkGrCCyQv5nbc3RR8x3n+WwgfTre6NHf8F794tL7gjh12QRdO4WK87xK3wCvN45yUqtHePECKlKiu9MMuFIGmJxJhTjE1e4zB2KWxh3jnrA3UgXxQwzmc9ZbYdbMFWpHZtb4zXtSOipxRBxn8B2nQDG27vE1Gu7mvVOhKDvgd0vLWUk2SRVCQ0X2583DOq/tjaJEPEB2kn9V42Pfn6Leb1bdV5w9/qmSUCwYOOymJ99vk1qfmVVTuq2txHj3Lhd+BV2PGBMk2qe0c2GsUGv3ALeG/VzG3CjDxLXiPEViWAALR3/FL9zRUEOSVs52hjd8ZQV5kCFBvt3Zse/YFOQcKyf5tlA3FRQXDisyFxx22EuZ0TQKnsEu5b2gr5eErfaHve1lO5zYl6YfYpXnlonctb7cNhXZIeQIGkn4aOsMizKjyjBizZffjozVVFanBNEqmko6HBNm3KMzF05J5KLwgQZ1lEmuaJ/UBI8/lneBFU31QlP3QdF6JNW/Q1Z0gnIWpS+Dda9NBxnW2qf3fKqL/Q6yxwCCw3eGVpjRFwmWkgo0iTO2pavzXz0hnwKIz6QzY78wSfjTN31QhZ/uoRjOrWFVzKxn2xNPTuOLj5RaPPVsxWKLS2KEruztVtKOcRJyWKpuwi0DQg8OlHBvFZcy2FaUejLA1y7aSanC2eA2wWDlar/Mtmm36ZXdM8KFcmD0NJ6csxE2FHEhYBe8yFzIU7D3+dylSUZ0vA4JCFIZMFO57AlXIoxer6+REkDGoQKacOGYjYiqI43OXUvUsTa+rPGiCygc4K4hb44HTiJwPEu/KRKSrIBjd6z816Gx+CSuCSQV7mSGz255HfPAL/iA7C23zVH6zY2hPErZMVxHm/Icq9XtLCPyZVMWCeGxk+vvgWE9OGcF6DTkrC4QGBs08kkTme+0Z0c8CNT7fB58RJdBI62xqO2C9Eiu5uQK3DC/mjOP1IQvCKPJntpsMkP+mTHf8tn2VWsHK3H6DT0/uZQED810XfFc34zVn62VVRKj1GsmfR92ozIOokGmDWrozdI2JNr95XUmab+73z/dAPHAnnSI9jvmx/2IIDsU6Vk9K4kT+i3DVq+jzLJtWYVT7HotRD3itNpgHxKxoJTejuEn12F4ADjUsagto9JSbkNTAxOxeSXWIzvxc++z85pjwLmpqNLvOngk4Gdn32FTsUcwktNT1+LmWIQa8EdnKXe90dqmGAXO0+OnxfDcdraXF8BntPc7sfT2wcg5tK4vqardolQajTHglGKB9Nn4GDRkgKpWuwj/ImZXkvRPBt22cYhzxr2ixxiCPLEFD7B7AoCflQyZyM8NMV+koxHoUZxVk4S7RVy6Bxz1S7jGdilOcuARvzV8XSpgUnY2wAjhuKU718By6SYpnkNORw8HC4ROqFbceelLhQDK9zK5gus/YPQy3MUeBfOjlynWuVm27/tQuKDw2w32gglZZq3sqx0Xi09moY51tuc5cedOp0E6aCqX1g9n2eaZ4zjequjd+O6LF6v0+wcBG/aTWu4nMf+iov6pu4Xdf5TSL4zG6obLT2v+xNCu2zJBeZvcRpD9sqidNvoQHXONiw7+beNXqL9L3x13tV/goOefNFLnla0VZzygtU/jnACKjcceyR4URn4+uzQMVJr77pTaaIEooGnf3PUUfre1jPDNENzwqERVx6ZDYJvQVjK3SexkKP2mLqFhl1H41v/DywKr4onyQ7jH3/WuqJnIyHpalleLFv7x6wmDkVpIXg7vU1ninqSiqYPz3wKZAIXkMm3J5G6BBvVlctVxCkp44M6UYLYA5Jy0pEguK46jySnKq/T7F29HaRBmzBbrJR4GB/TI1ufq8DasEd0UbPbZR+Ar7ttk2gdgiqfCA4osNrM3VJEdhFQRU2XfCf75GNzIfTrZ98IJFbJI/3Zkgo37cTXR8alJev5PiPvmgGQ9ZH1oBjRgqNpUNlN6jk1Q2lKp8XODIQzHIa63jgQj9a3DtLU74Vx+IDC9eaWE5ZjFlUxND7wGl1Cza5+ucuex9rVqIPZIU5MyosCJQnQod5rtTOgMTCp+9BosJHh7qOAq7lQ9/dhNy6qBXz9vGSkxA2VBiNqg4kKUhiKIEv5f8tbnw05Lv+WT5lXqbLaBO9DBHC+4VZkRKPL3niaN+qvLoYsdJsxTjVLzQUSWil+VBKksNxiByTJba14v85MU4EyYJ8aht31QY47EFZNVMEjnMaYSOHuGF8IrPHMVnqAe1DUA0Rnn7hfjGcwJ8E3B2yt3OizzreAFmu0Qla2lOu9C+fAaJW6atrK1/3+j92JZ27rYz1bEQHALyT+4oqLPSkk4sFdbs7lvOR76/3lqKasQ42pgLjXIqT2bLLZswHQ7s+ClF+71QMvH/92hoiwExvFl1F4jTJBuUjiI/I7dfxnYrElKyJtCSdpo9P8GOSX6d4JMC6/bw3aryeiDGbr2N9Pxa13cxDoIS6toCqaCpFxu7e0/JZ40l6FWVzn4LhNILFRSCv6PtN7cWmpHOJkYd5wW4nGimt2rghNCgf4j4xYrGVgsEq1W6EDBv5b+TWkYJ2dhyReO83CvohOF4DJ2mqddrt+ykJ8D4J6ks8kcP4ZVHamr2sXHb0vKGpXJcXA9kwFEbmN+0Yhh1xoIT7rBl84BNoJfTA2/gDTCJJo1mdqrvgCTfHFFZRq+GAgyN268baAZ7tfsscQJ8HAn2cniKJ653GbY5EUDyemA8XAQgcpYjPCWtCh8uXEnV5ytsnlebWHJfZ1etJnK4A0Y5nd9PIzEkX0wM9I6qaOqvPo8tyzhmWq/zEq4uTEs8kACV36+Qg5R30awSaxOhafLeZFZnYHgRs+QuBBtvHHtyg1bKd6RLypZmuH+nYqz4MQwdi71a4Th33/lTX2L2la48YL6682vqFUXmuv+zCzZo2e+vghu0ivdleJLGFK+iNKjgW/swUQd3y1dSOaczBH8gMh1JcN2ubFboMAFCLHnY5zBVc8TsqBlprZO1xs70lTFRKCdZFxgcixdWwaFsp3/MK+150vzHsPkp8SPquc+SfcDaz019DB0EsQd+SliyqsYQZQxlICKYt/Ibd+S8bnz8UqFrM4pb8Aqtl1bbM53C5HUcUF3Sf00Wi74iW5YiPsMZMRyxJ/qZyQzeL+cl5vLaqfoO6lRpyVh4T5v4fE/oMvpAC8BoPLRxT2H5E0TPallaILihS7WfwRq7bCd97vMgI+W+fc7zpM5G6frUEX1+q5c2OttLNKc6AzJtMvxAackxOu1zCAtt9TpLKTW6cK/i6ba+tSMbJ/WQsMB6ALklzmaHx93gXbzeCDAe+iqkxj+kMcKuhaNX6MKmuroz/aHrUFohfL1fAzDNm43oZUSaQUGjMLOnHa99/xJQtoJBsPwb047e7LlaWhhlAlb1qwOgfR7pbGeSiv1eezxboucmuekVh4xay7omvS1dXbHrmWSJhonSi/8eLdD0cEzeMqFoswBfTfiJkZttJzeFd1IHtJ9MNZ4jXG+SwpHKIEiX1xA3zuo4XHPJZN/wWcBvMO/Rwzpjtfy8PID0I3Q3SRbKTGBkMo438XavThnjDkQpsnKJz+fPn9RH9eWijc/Am8GPnsP/VQI4G4Q5B/MeTJ08Nf+os01zDh02TSYru1QTNTBuN/AVSvz+YrBE5zZeATB0OsXsNbC3jHuKUE9Y1A6BSu8zzuR5knyhI7NcizIjrfVjwB+E/vUmoEIDnfwBOTPVYsjLH+Qr7c7RB+yhDEdQhe2ZHBQrJF4u2qSnWC7A0bW3Kqv7ldMfj1nfeltmW0XUd/hlLEX+Gltb/4PGaPQC4BIKt1xaU9Ep2SfJvnd+oVPvddD4DN0vSmn5kCmd4p0lI/fXBaBHII3I51b83+kxJJ4YieCcimDCGREzgnx0Yd7SaKrRdvYwDZT3x3nZgzuWiQi1X+DnpavJ9okN6smrAg9V8tVzypodRNlRmU2aPM/n+IT1cd84zCk7jaM4SVwZ2HbBclYFNba+LLSoY3p4tvzW6oi/rzkl3k4iQhHIpT0zoTF74ZJY24WXZT8dQW9rubb+jNwI39Ziy88I4ogIEjWEHi4/1U/TPFAg+AHCJ/vWIEBdllzyvBlPMwz80mjbzlLDoYLGo5Ngd/6TvUkLP2DVDRF3RDSAt2Bnbgujr+8MDLo1UZzBxV7dXYo8uSo1xcNi+YsvaCwBzWwfd8ZMG3K/Ml9pD2u0z/E+tEzfbmhjIHUpwV8G1LPDgKzqlwiBAVwcrPuWD7ljYyaZrg1xCfSCe5xRAb83OURHIAUAE+KYXabH8EW53uyFi9bkxIhbacVmG53rfC1Pya97bpvG3KvUt+XOf7bftokiTArMLlN8cqKwW24nw6gPsoGslPJTqrcHevY7wH+gBUcpFNOWemAyWengOVej7tBQI4IjBf5u7RTKuFvMmPILSTzmHHQrdMYneGCFSVeoHjsXgcc2fqOuA1cIdGXzwMB2ukJ6ngiz3W30gsoVnasGth56CQLDK9vTsDZbFu9xxiouUjscFydbrIP1c6uEW4KuHmR5Wzk2OII/CdH5mFxihVTJwrtnqrQM51o6wOynyir/os3zXZDDKXfZcgB0W4ktjV8FAxazztDVRpiPDw8JUqnqeY65bEdWyT3UZyhLo1vFOc/x2450mXHgBNLbkPajhX6Hso6cgMwILp+fBuK/OQrvEzPsHdOqgO2dGQ48EfdsnqnWuCv8l/Il5jDK/TpUBbjwy538FDYpfcArShyneqMTyT1rMcwk+u60o6mXdBRRVV2XHLgTdgh6Hz4dpuuzpa2s7H5EUdnUCfwQMwqyy5Q0P+j/GZiB3wiz/XPrJRB1h/LbDQ2tFa6NSG509zeWEzPkhqKTN9jeG3GBh6LxWyYXuxwhV8MDUA78ujpqzriAPpaeEk7RxGMye4Z061PSKr17y/qDDgPqVNpsTR1Ielfqxb4F5RluNNttgGe9bxTcE0nfk7WnOiR+1Yb4Tp3fL8y+eWUz+NC/runhJPAwGKb8IdMksg1G0CcBn0Vc13K9d9fuHSKru+9Qbk5R4SO7xSgOP234AL9RP03r7c6/opMPqlP9KPKGcRMgEBPmK3fMfRm7MWIkrSnq15RVFyYmLRJ6n2Qc6c3gQAEWBGEZpDGK5HMo0sFdFbqG70OEb0YSLTmmIIiTCDorSQB0E/mj3AzhHOGzKri8kEN9M9TigwMZRj/yZ2LomFRnEZH+RSDLr6d9BsLHHeXGs88w1iOfBXoeKnFZbAjG2VS+ZIzVrjONhWnXgp7Xjt0DAExInODEkojd1Jlsk+DLqNZdRmWnMDkHTyFDa+UOEaEDvEmN4FI/1X6JuWGmLfpsS8WAo2juO2OJEz2Vjs8H4Ezc2gEtkz99s+oc4NrJaTHGsjy/fj7wkN9P3aRykilAjSLzJPhrtXvv7DwV8JeSrK+Ma/9MIShEcIYY5zregZxaJrBuicwBNXb4uG4pXHqoaMxQNjpwI7CDOwOgX7KBoJ1VpReGdwlw5BhT0QMca9HGksjs5IxMPUhZMFe5c5UozMJLTQuevAmx594kkUeaY3wlACrXSvR8Fjw04MeZ5UuR4Otw2OMlc2KXEillfGbeinbbW3ZY1g3yWibiBXaWz0Elxy7zApAO5J/uwGTGJGGWuPKkEboIPLDWt4ll71Tlug21IuL183moVzIo63D68ZFrO5xgj16BD0137kxy5Boszx0p0L0mkNZtiieaOrf0j1fzlo+OEzDxIx8Cqspxx5JwokwdsHijbRLn8Z0Ad9p6PQh2vlTVvon8enhttS4As0YmnStb0roOvnsBQSYfb1GTpHad7m5TbGLVHoA5NjjctgvxK7fU6jvnHPqeytMUywGnwbUKlFW4Qu62Lc3JHqSUZMV1NK9whgryNFviMhb/Q87r1FQxMFeUF1kbP6ChkfQMBZMj4p13Lrd2mo0W+2F9GaD0zzh/ebVvffwu3B/Hw2M4SM5SPBW1/B5NdWz2ltZBJKQq9Zt3BlrUqBtOnU262TxNRhpRIIG1tjeM//vBTSL4dFLEW/lQMOtUBfIAEbVOq0S8o2/wo9sQHGS/83bIh4bLiJV+DK0ccHt8YrgMNbOmA2K++3Ytd6V6wret2/bXAsO0OT7+N/GONE/Iu4q5w+QkJAB1mBUzuWnDXfaxQK74pEl4r1tupdRHILk5/wUJkQMh9P6ChxepFgqRNEciingj7j7Ix4AemBpic8g6a4NJDYArJxUO/qmaeuYgrdrvtYAA/L+dYcH3+5Xd4C9Brztdp1NFh6j2SwdrdciflUNInK8ojZqB8HUy8ZEsag95oYjEK5/0BBYJywJxRT3E8+HA7K5yAzHzILAlE3U7+ow1YTVW8SXdudm8Kkp41zOKkAjtlugTn6/DFVQiC4vh3Cie0MQE1yEnTyS7CT+dNaGOxPHx1tSfVgy0TUFl0PSALTfqxDP8ETiQFMHhrxgTeClKyZ3oIC1Wo9buYPRG+x9zp3yNdUf5elZOvLFBfjHt1FaKhEgYuGhnWDWFkHREkQK4ZuCph/YGLUSAmy6FOgQOJLcrnRO14V/OfPumc7MQNfkLFl+1mT7/Bd6FmEQPR/avrcWXaJcrIOLPukx8n9WlOEFX2LDGLAU4sKCpUkUPvRum1aZ0h3KZe5FSJRVkQHCNeN0rSdPR3dYG9lbCbPc1NfC2BaMePfeE7SxKjpRyasBq1uTi3/PYCor0FG2TsQ7xQFTalEup0jhqPxK+6VMnRV5apTJtmRRdyrbYLmui+gtieTDJQ5pfcHnVhrYTHeM+BTrf+OjXwgAYxXLeX/7nR05/2+1z3oHv5dZ/z71DmtkxAF1TBuWtGIWDzCt4eUvgAowH/OpIWy1/gmkLBg/qQz0WSgd9ZJp7655b5Ny/atgKArv92nJxFnlCVVONJMEs+hUrcTumHOTgBLB3ez9P881DFp8AJSvk2XC7PnN3ubeZ6USSbP1mZ/H4Acm/xS+d2qhgyu/8rf+40P5YtrHHo+oun0I7RHAr3AbT5fRmBRpyYNvW9NYENzqd485v7FJFS4O4qQ2W+HXCvKCvOa0KV1jbTY+95G/Gwp0cSjvRjAG1/TKVlFUV2ycbck9ejRUsePqAa8i95Tv5fIpvhKN28t/vWwk6kWlyfRYusW7f53JcNhtswKESsCu16oOpbrf5OmVJziGhobvYD0mEGMV2QlGpyekBNdxNDo54jaMr2qbnbAzMHPNIVw7apRthAi5kRIGTjgVgMk96wGNIS9VbU+NZ7lmdigtVyXH2MWB7+ba7Glt8xjikoH0IQc8YMGwWlvQRzOniTjjzSQxmos35Mjsbk0usmibsP2wrwSvVk4TCdfon15mC8FyK8P2FlLVhfPRtTULjeq3ixKWmmYvA6DDugE4G/kIjEJgu6X9O1UpAuMxoSKZJ+EremCM8PDZdhC9DzGAyh4dtOiFNeVDtC3XgroXLU20IicOuvnCJJ52yEmCw+BL1DyjG+JJEtiPflIXFkvbrroOYUqO4XcoUYAAsD1cagCenQItdO81HirSzVkyqqRcHB/B2KW/W6yUQR0Lsw4N2KCQ31vQvDmX9nwXMlKJjTQjzhxP0WmA3ItKwq/VCXstumfyXtcPPlMVi1+LlLAKclAnmnYG+oBKtNlqsWpxfWKRhh8f85/48XI9z+m1W8w6lmm7sW3QC2HkpZBC2veg55bcdisDGaWVCoLHwyQoe6iSzt3nuQF1Ua7A7x3pWR0CQQJR99HgmyCwRAwvebQcHx+gsu0jcrqVXVBe66IOAqsM/IsEw3OjFo6Pu+U+7OQnVpSQfqS+f0TuGXTnQS4ZV0/aI6kfIz77Mb7pYoWupuCvrJcOTIdo3Nfx6skvfdqi7RL7kbnol/gcdcoP1wE2Tn12AjQi9GnsSI9xL1E11kqnpPs+YWjeg5s54FaPcjUKAT+izAocmopRkNI+QkHzXYuJybdj2Sk/VRl1KytyUzJ/pvZ45o+byzZHHJhORuEnlZM8j8MIX5w/p0fGbgMcgRwX/7FH4RF+rjvtwfJn2kqbmA+3yTAdNa8DWnZZNeqULvCoNvlCJ2OcQt/BCRvInHvgG0A+uyQEL/TWeK31egLCRuXEPTyz3lcqAHI2U3T4Jb1vDncs7C02fPk9jS8eezBpiEH2//sXIZIb0OkYsWm619JvmLNGV0/hwL9w0smoUAaSm6Kg9sNSXXD4vYe5cQga4J4ASnSUW7FqWVp+Tt3AAPASswB4dvsWIMKhJQWz+HearCRFtRZRBN4/Qrbr1Jk6RJvJhb8S8B9NEDmfL/kODgV/MVy6cI8u++pPazpJdF8jhAi2PWlcntTkCFJWfFITxVWJLp9LF8wOF5/5F0+/qE9b3Blv7xvLGcM5bYCI2nKwiZW7UHwLqxuYlpqjk91S31QDk3JUelB5EKD7xDNawEOGgkboUptINTzaGguhSZ7K4kZlXBSLVO7OzJyHQzx7M5mco0/UwEjXqhkGQFEno0X+yRr7h5vi+hkx1GA8er4UnSrDj0J7TX4lut77yUSbaM+Q+h++NhghUQ/YwqswhsoNXpJTvEl9LurhtUaltVbqIE34RK6bGIvHu837gjC9wfvAEdWrLeKFdm+vYDrpM8H8HHsxnqseW7F1t9hls+TMdQfCa2dbRqjGUPyqT2+nRmCcbVg9f9Q9TF4TFmWlrf503P/TNDqBVF5+MPip54n/Rr0Rv5nGgRZrOycWSGRQMf1i5vbUMW5RF84e3orqnXEsRZeXuVhsxt+PIGAwXSdztr1ucCo028y4eSE43r6YZjW5/RUgKKRdeddHSNC679MUHu29k7A4T92tAOZl9dGuNz9dxIcmRBxH/4dfdlLIMHna1Du1tQE+cRrXcKDYrWfkcaFf4YxKX1GYAU0CeiYOqmcOIgklRCC6wuDm4rOcus1UpoWkJoS3uC5I3ybzsaS67jyz3FC5GcICC6tmhfsCFaJV0pcvLhS4s7hHJjABTB/nJaBbbFC7tLyNaKqQUt/cX52c1F9ifTJ1voPV4Gbn6+XZMg6S9wruZ2AibK8iTcsxrzMWZNodPuI5CkPlw6AHqTcmi5JWrMg6Ph/x5HXILdsfwuzUJcm9QWvY+HKFutKP0Pd7AF26zjdEfLiii8Nq6810iSUkad2ZoIOiQpiaq9I7gs7V43Amwk9wCnKucJQE5oydUaG9NjcYKZJGwOqbg5+8Ro1dAki9RFEQQ+8C2OrumGdPlszyvNepZH8nP9rY3p2yrK3AY1u/n7slarsyxKyi0KpBCo0TNO+WcfFwL726xFKay3KhpmJijmF0BaYbGSEXPQSSEsgUnoshs8Z11UVhsN7IULrfKJrs35LN6dmRo8X0E4oxo4ROW+wxA3p1haG37/3EerzwOg8l6JEN92GOMn8kfo0AJLWsUUm+DAUWX+Wrleg075k5+s5kf6Hf5+ibcwjLXpCHnrZ6La8vSPmEjYJZvu0Gf7yWxRAzkLweVMw7KppxioXtHVtUTv6NRsfIGw9SHJcXmk3TLxVEjZRfLZPuV2mxs1CE4CcMDZRObuBac9EZ3FoWmhlZr1WWKDZIkEhRWPxUJq8AfGG7YQWss/RL/yEJoDUWveqcgJ/keFjNpPYWFYLJ+V/ACuDZDppCD1Ory8xIO7ObZUY0oqpOEvQHzj765payenz0yu1ux6Ksa6gXRNwlyE83DRzMfkzBL7Cgszzxd0y9rZrogFgd3mwmajqj2C1qAhm1DR/ZJXXCoToMdBtY7L9iplfG+H2slZ0Lh3ALyuxqXyz7R1Sgm/3WZ5jiNQ803JVO0IEgHtitGURvjB/vfvbasZ6GgOyot80w+R1sQqe7WaQvMOAAarAqou/szKNytsGibVg3KMOFlN6QjyRDEnVV64psTjb6432YYmKq+651UFGzHWum3dUdH/3wzfeiqgJ3dkOaxHLB8L31xTMmXRiAs1A1S1ArRcoI6+l7xJoKLrmVwiFHqZZ7FIPaLYK+f74LgV9raDix4pngSDjkaNbJtJcPG3oqq3WQPoaUq18pgZmnTfMpgVnWE1E1T9CXZLVLz/SB5Q5ZhvMq9KQpYyg13AH9/0IuQn6iIT8hog8A8WZEoV57B14wWnXZIIfE3TmQTPCrAM3SYTHbWF3HD3f+vBIQgD0tTLxoq6mhKgYTBUpo/y2KnJS+ZgXx/hJjAmUxuUOdjWwvimx8Gmpk3bURfM8W4r2RB6Q73R7d+KGx2E/eSLE8IUZJLgylJQT6l6fpbEyh7VO1IKNR7tt5AF8eZFminLWY8/vKEK6pjqm+sgBPMYLFNr07GepWI342irqORXW5Vz5bmPF1cTYn/ziYruWGseKVm78uNiZOkbMAdoTaK76citpOpEHtnQ0oXrmy5uvlLjeVXf8PB9pUjJi2EXStwVyaHTTvmCdEnyuSD+o75BPnqP6+8VkfucXRcKdxey3KpeMLMIrgu796FCVF2iWINlRGDiDgYYAK2a5FiSVGLi/bug4Qjq3g8V+e3IEQ6THFq77oT7qQBOwsHP4jqdsL1fXDHJHyxS09D+emHgiM/Fm2FwHTlnzAeyfPXtWTTmfpWFyq0cXmiqnYKP0HQ1mMAa/enWcMHIWiPsx30PUYtQ61RnGSoFZRdTdUuFh4ahw6o9gsGdvcoeGNGdNFqVTSKpPYhnSBw3mav5wKwZpwXNjxKyBB8wpePgkJ2rHLYuFpToGHjn6qdFb6OI+6IFeL9T4+N7E6ZgPuEeyZgGmVQ830+slnwJmQlp/FONQWgeLlm0e8lWvMM28GYQQ7upowjLlhq3ufaB9AClfaQxrV++JQNpt/AZQdDwscVyo229Y4OOw3ceHhnJHxCEtnMh3n434QomoNf4M8zf677Rz86hHex9VoklpWZouFtGsjZBzzTLfgcRnDevguXTDXWKovx/P/M0ahOPUogkwLTYaROHi4JwJVNstwi/qwk2exywaVzSLCzq/Aa6UnL9aQ/rLtluBSjtwzFwbGYII036eaGdvgCYKbaBSNhcT4tJiajXf97EkMmK04mjV9Uh2JsYbgjAwHd/UaCyehrzq94Oula/WhAV1OxTI6hVE60dEUzCDbu05gkEEoKgSyX9Nu8kZddkbhkqSCUgwLK4+29YBAhLgJNrDxbu6EjAQ8AWbJs0T4oK4mHtCUpRcCV0FeGcmgG4XGeH1BvhguPGC+YbdWm9E111JOLx1BNEVC9TPLGGjNuKYIQbMNc+Fpk8HNy5dDNlOrRDO1zDWmlekmtiob29ZVYvoJUHW6pgwr6VwyJzzndsNOvu4C1LFwnFWDYpEiFHtgo8/Yny/v5kpt27saCLgc/XgaVgely81fsew1mJwDDACDk2Z8L0JWGFZs1ttiFlcawzH1LR2fwVbhO9mhV12cnnf8FU8ifR1eF8dVjHjwbo1QHQLSS2GIE+PmEbtlyFoo1xSJxzpf5anY8JkSgzpT48NfBKZhBoAWWPE1+x7WngWCoZoqOPPxCyij6jJ6rphKpp1iCQwKoqrou6iLf+CB4jlivoml4FnDW/+BTs4puaQRRpQa/U13NOOqAXUDJAXSCaN0ttYlUr37ZQ7BopP9KMVvNNGV6l9oNw9minTwdHo9yKd9nS/ub26tBHkKkttGsd8QID35w2dJ4wt8eKT/AZ5q1iYZAkrcbNW/nOEiqKZKZ6bJNqsWoc7iR49nBUfLx48px2BjiJsIre1OvmVKQ8kQ53cIhyq+8z0UQmjlrkgWSy+MfJ3SHvQmbgayvKz7njzNd5MQEZ5+KOsugcifdvOE6TBQM/EwcQOQkpC3IzB3HgKBoe8Le/dLcfOhokxo4f3USGEAOIV5/+Nx6n9AdwpDO2p5KkFqyVeB79gvzSJFqjdpQl3pFgvepvecgOw0gM9fPqf8JSWgQSl1fSEXB0VCAhwCMIjP7zMiaGKc3uvvdlrOvDpIAUsHlQ3GQY3XAd8DJ41/Is4b8A5sVHTRBMwFGrCzlRADkfu3R6OirzXUZIumBfUvVt++OS7kJg/ikOtWTrMxDdkEbpMSmZheEHWoK1xDWPMwz8mryItPAmwy1iDH35FQsHxCWp7IcjLXWnqfYeDGeXNonslnNDz83fSig34i1a/qHA86fDySs8a1b4TJq2CcKMiuXpA6aZZ/bIrHmG0Q8uCalAECOwmxQbjbISnAEF/6i/32yvH5f/Y0Hdb6KnibHyBV/uOPleDIv0mKsknJQsvYpiDrV/Cele5Dj9rSlxDijD0e16YVc6YaXfXNQzBIQ+5kJyDpTEYRlfRvlUgMouFC7uvuZdCknRGjVmP6fSpliI/+1B7aCeB3Pfl74cq2APHnbl3lKmUG+WTCSIattV1XEJa2+8XE1hkVDllGhxQDnOkPr6897LqBlONfe7F1tqTew8kORvKnTzG0v5rhRoa8fmIOoMHeOZMcKcHlfg4S17yUVAJmLOzz3GkMTn6BcRg5H3pWFFMXmosXaHwBT3giuMfMjNTrlS7Q4VtySsF1a2uDrPV2K1Rdek6VtmaBBc6XJkNXMhve2q7NWG+icL7JfbXlzIiCl5sjgmcfd1oHQsgGl/BRGtW72SgaBz5dCx1Q78XsRH9wv7QbkC/CjbyW9NT38ylYmQactoV+nLWhW1+6KI5h0EsXIoeVk3jJciFrgdlCeTDElts2VlItH12acPLRxAhhPKalCj8W8Q86q2M5pdC+cf1347dnS4Iucpu5FuhabtcQPHH36+soEmJwcc5y+bvtV5GT99LATVmCLJUpP6MRubfB8FVx5lPVvJ7Cm9zOwoakAs98bo5oz1FyffCu/0gt3tUbIIfaAv5YnHvSTiMPh8GlURVhMgNIMW67jF706W0MospKhSN6r9tf5IUY+Qssa8lhrJmdyzHYr4y+yESbq1W1b9V3Be/PABaekmpGVIetq1QNlfMqHqzWyn7WkYjLpFKttNx//KNCjiuo9gOJLgGaL5L1o7xdr3x2CM+4qFf6sgypeZSUBAJSn/WDQdtyp2+5T+soIEopDR50X7NzY+uZvr5Vuug1pKqJqs150pmKtRxA2JZrPk3l7DuXPQBqfj+QJ3VXiSPiz7r9vEwDzyXvnZtt4qBKN55KDS//XwrmGKyBW5JTesSQ6UwcIRDKLlPpTLa8ApyUdja+ZlbnOKrpP2JyVBo8rg2sOg4PESumsc1w0OLRxx5n/fAhNxYldmAIMSLlY1JCCsg5a22MUU1Ql86EX5kJ7qlfUYhT+PSWGFXCphsMJ3v0Oez3F324lfvONv91VVuPpDD+W+JYEPgPvafncXSu8QkMwEtm2bS75UWOrafKP3klShmO3wtfI/I1rA0w0jyAmAeMfydWqCXkri4otqnCanWpc9XjyRRqlu9+FzdjtDa2toEwV5xdLx2MyKCesDgElPr1uYilFagW6VKH4Jph6nXMUerjhXDjDj53EXmiNBxdjYYDqCc9qelbWEjKI0QKWUessDNI1pJHJV3P8chUfF6YQXbn+QJW+X4waEZFqMH2W10cD00091zZcJjM87UMtSWweem8spxnZWAv+giJp4aqduyax1kR1y/Ur+v3UfFUg9rotsFHaI35pBwYEaeY8RzmyqEjLxV91SXf2GPLVf8G8WCd+FLZTMy9K7RhK7rA0J28ToYJkXSYZZWMuuPRJyJ773aUjDkBqNERwPgIiKOgrUtNt+uxYdwkOFNR6cqWZLCqpXGxHuR7K1d1+/6nFH2BkhiRoedmkheCdHgERTgV8Thw7kJETatePyN3854+08XjxnEVopcBekki+cul/6tP6nznaflgO6jTDJwapcuzsqZy9TL4MjNeFMqsTdv1OiPTXJO0F4XbN8tvPj9gQlYGQ1rAF/nCXj1p8QZ9deNkHhRQnY1gbtTtkJt5kmQOALLvQIE1OLngRBfjaDBhmqYrUBOrxfHJ7uLuZO3Qik7+HPLR1Qfhm5o2SRcztkQX/39REvP+JIkkJ5fHcrpfsOfOqbju2JVCrQTQzc39O5lx3Jcq7/oYZBol0WLni4UWU+ZR3f2/7xcS+wz8ccv5bG970Uv15JyTE4wdaDhNEpBm2wLEuOtSaaiJYuEaAcKl4GCT6JAbsYoqcZpBjxRU8d3xnF3UPYYMZosL7mGashVe1y5D/JVGUj1nE7Tq2ZVbMxfiLgLtSjvtgu7Jg+P+u7cu7eoV53NzbXbU8YBiF1Fz2rE0QwJ1Qejchre9TC2W6L8BzgtIIDl2enrGebZgYg2Hdr9LIMrb6aPLotWxqdXDgmPOcFwmrI1y3ok+fNyHEgRUSWaqXg+5N8gCqJAkekYa/olCclf9hgmsuavZrLrC4ctqjKI9u1xA8r/mryOjHlf/1BRT9WclXaBTXOLQ+H4PYTJ42Lhvf9UJ1/dEaonSkq+hZaDFr1FQzcoGvtXoydO3/m66EGMxrhSfkmIzcCfxcmpoItLn/vmJG3TbgP/H1Q0B/yZmU9BWztcN1yXCV+PBNxTXbbtISXAv9w5B6PLAIgQakScVeqhrl/T7yM9VQNV57pagvU4IRfYAOkRmiiCarhYMxVgYXlzDDXJ9Al875WvkDawdDDO3femtFVV0IGguFnTemOcMdwbXw6/ZkL5mXRb11a+0iXdEx5nLBFCz15bLIetUHrB115sWvLy3cYySpyha5j4l2uuMekyZTUmTs9VjmkhylMVoj8f7rUoJOA1DHbJUz38IeuLn1IemEb3+Rvy1tSFuq0cYyhadDGA5s78VJQ7FRRGTGdA5aPshTO9h+in5HgbVJP4ZHoK5wPuTOkmDdkrMOWf5ARMWLH0yPF8rj8+c0oC2Q43o8vl+XgimFC6pn+FJX+bWhLdZiMTYYq+KgTOaJZB4WYvsYDp6yvqvn8hoihQKFgu0Y1icL6jE/RiBAw9HjTv8gXTvpR86f2cVLS+UyKlOdQDf1UUt/3C7zBqVNDlJHXXqNfUUsctQ34NJYckYJWGI3IzHAkxHT1vju0WILpc0jz2G91HF7SSlNK3Dd4DfhvMLuZZtBmsolvhOz24qjYkH9oSJVljz+j9ZQae/7f02x1FIQ9iJdMPUsW9OQ2kkEIz9k7HL9Xk/bfpp7SOGNVVg4xgchNsdyF0i6AgKh4/HZYkIM4OLj9hZPM4aQHQ9axQYsnHFtm4m9gBZkrpqjhZw3ZzqUjBh/WL2K4qfzkWbexongrBnBN5TRrEE+VdZ05rpCLVKoioajGecPI/M73m0Imi/bpDfFNUnHrNeRJjj1yDxwN/lhcaXkoJ4eLG/QNwMx7TNCCpelfzxdOHf73yqomgck/sEVIX+n2vxr+cft3Wn07xgwr/bOMpiKWU9XlWFxqy+R7HwaTgsXu+ww7o/nf+H6WidCWHWm+rVlu/okiWJz9MzQD/rFn8LUoTKsK2RM7pgPnR1SQWu7ZX3YypucovwpI8cUwLSOMw5D3FcP2S8wkjbRr4O8s8xIPB/LeUvguE/8cSdJesZIn+kMTerxnOpZKbEz1+osDguqPD2EaNwfNC2MGRgmrRpRjYqegbP6J4RTyA0UesOoPEUIr0EfGggE70MJhFxkHjYPgqREggiSWUiY1CbdVFuHVRWVR4CAIlvEpf5c18UuQsA/qOfGSqt9Ql8dNHVhFrx3u5yJIv7WA+wS8PCfW0gwSaK3t9PAx8jysn+SW0F1RYelSGEiDkHrTKHQgTIRD7TDiYIFDVYuDVQytS9VJXTsgAGKGWPCMR3s7BhAwNC5sfwnvJCfLLkHXQmLP2h3I+MAp1ydOmYjSYSa25LkgnUEj7Ap/MS+3a7++8S4Q5pqF2izvja1/CqCaltssUg1qReqLhlCc/+crE4yG0VGGEtWXU0vmDvtmyvLngvxtKGvCo/XL4DtsxUagBs8+vbW6IOgSY2GInA9/PmtwQFJwaCsnNdM0XyV/fAjWthoKmhXVGJEMRw762H5ARKpSNZTKPcgQHxzNCd2BXlRV2BGmaUp9K/JUY9Kn6pub0udgE3jP+5CHz6HtNEHj2A9kHNgZji1bct+bmq39IGRnsKPmyT3WEEW1eCFPH8yGIBb45WPIO8u1jVBRjSmI++ZUJyzAsahLIZUnmlHasCd7RCU0+jC860M1GM5/kWyuDWHkSwnKoanXAmfG48Xx3ueV0IqvdpVF3vV+xwOJ3FbZlS9QwwuFSp6eNvYQTcdVoRuuzdyb3W2EI0Wjt6US0Z+xu7dliEHu8wKqW0biel3KjkARNge5SRZ73yw+lm4SLRd9D3ZJkDlvHo7wfCs+DRg3WHc6qbQQHFRQ9Eo9s13sWMUZNwTOUr46NjJHjavUflulnCP00aASrXCJnsrTiPfcABG2kXAOEfYbz5t98iUuZTJiFLHgz7jMvoa8eJcmTU8yCvYBsB61E/UkPzOqPbItkzVXFNuCTs6odOC0zQnUUK8MClxQA8kAozS+RWOX73Jhv9vNL6tIka6iSadVYkNPBh3P323WpbJY4brp8P9P8CX8P8kg7GBV5KxqJT7zxm4THRvq3+vTG0WyQczMVFvkMRpK5ENqRI1T6/FL2Nmj4SgJ5AvcPkuxtr69Roo0RsbjmQ7J4zhI5stmxpQ3Jk5/1O6X8QUOuxhRK9q4OYIf1X5vs8GiGIufSuVMmYmKzml73lu6CAgpQ5y+uIwH4TDQUEdRbsB6kAkV6mFZJXDAaZFVuOOGFkuTSRHBNQNMy1s3HK/sVHLZHtAGtFqxazM9ZMXgFUK+A7/wzukq4pkTPoAayA9w5QJkDYKy1fMfqmR8/4ddttesLnhqhvnbsS/yyM4bP0GVcPdgh6ZdtyGr/viTFgJCmFwxxnBOO41DfxKCTKAbFLhQgTZjeTTmS/Xj33f4T6enXC/p4ZdCswz7VMi9TontOoABnYyBX2vRSQAlQu2LyzmL2gd7JPY7H70CSPhm7HuiamDtfGFizEeaVARjhJbpbf0aNYK8xBkOI37zGNGKuh+RNDQmQ854qHC9msOYX5jzHzwOui/8aYmBzf5JVvPfCD5S9vLtTVlkr7Btlg9AXq5HN6vjc5cD80i3lqQSLuZSVcZS0m7tX2ULN6cVGflC8NVGkG3P8iBrywCprH9OhrojYsHX0pXB81/3ZyUYy2u4UYSGSbbmbPildrBuiam6u9sxrr29GkyWPylQ6YOO+/apE5f58FyhAcNNd5wxaRBW1ZF/sCiQhppv2cs0pM6fOlc1Z9vYSPeFQXOePYKjxR1PUaiMmE/YvD5INm3i3Z11UZH9ubXyzJ178wYyaItW2YyFHycMXGemPb1HK/ciaxiS5VCPDcN9rYB3UJ+NAjl3AkSFkDNVBYkl4zhGIZ5xwvsqV5l89VgXeCUwHmR2AJ2+RD0JxftElyLDakOArB9HbmY8VIEzhEk01aKihOtMCBbnJnK9zy2B4JVzquTh9pjGO7ebm+njW6F0e3roszEvIblF3pfLPuhoGqbDojCsiG0AGCs72i6a/1twvgXXNPtUa84sCbupLnploaJrs/D/KJSKG8HlWCBRvYx985VBT92sdxuzLypD8CxREKhMqdjpmgvD0zjm3Iq9pF3oWQWR90v7SbuNGMKN0XvpuitS/K6+z4p0Bt9I5t5hyDWyvBq0xPVAzecJBO57q7EQTECEm6sLBAIKlgWTFoua56lg1V7zBvYf281/1WpCTodIu27seaEOCHElhzqTfI8mFQP+q9uWpf3py07JWMlRcacEMX2y2ax5z+3zQBXZgxH7Xr3TENbF2uKP+09NYiYIn9w8FuX/G5f/qr/8h0tuBi6KDZtSK2leuczlFVHehHW+2DgI3RH3FPYaYM72shazCQrhelj/xiY28RIYkCJF8yHdKXHeL/X4zKNbVi3q+Y44Xv3EfYV5YNjpLa4fyUjY+9PYp5q6KMVPjWn45Rpbw/dJpGR6iBrvWL7eOmbA0PV93GWbNynVS8o8Lq4jQYLd9hiAX9a/3nH/589VC5nhVDZ99PVbMGxalZPOHY2we5heCDKFjcaswe1Dmd3v1J5n/5OGvRZYxBwhkOrZy7xXD1SAqVRTb1/LDU9cEZ7Dvl8QlXa6yb0XKgFTmLrmcT9Mvf7EWxuOI1FvB8VSYghTkpA22w+U/ZCLxLNZssPeRkg5FEGPIkH4z6nmf+yxqMM2wdo7d2aYhcPSjp+vGMg0G/fZ7HBnkyg/DIeYI2a1hO64/1f0kViaS13wYvJd3dImoP1wNGkmftGi7pIfSmkLnJ8UMBQmqM4qG3Lbo+juMQ+wT9rQ3uyQDZICXQfJEXTQC/G0NLbd0ab0IFGuzJTAlWhlT2qiYRxmm1hrLk2g7Dr3NWK87vEsUbHWw8AxQq7Y/utpKXBTYdec/qFlY/FvAz8Gb62X6B1j+H4f8+al8MbFTRWOsxTH6LoWdCqh0uOPEZ9/JmYQXwnc5dHwG3x241qslT5zYIDZmw4pjdZju6oOV78slKaHoewY4tPLmhJj/UXIUSn1ri3mIE/Npa+3IU3kxNE8G2BtZhSjW7fq8tRu5DCEHjyr32Y9BzVXj7Zy7nzzX2q1VxlrbTgRcknjQX5tyqzA3JX0g4LpN4gyifmYGx2yRV/hsG8Cs/SmXy2gW0h72LwaaOXWB7/JWgBKfvUxekggJz2FvLVMigbu9jGidioJPsgZumps8YC2sDba+Ir73u/5H3yavKYnELyYd3t8RLidBb53BjtUkKRk49x+fRio2uKyVHRdsF5WSbnw0wvUDp8Te2Um54a1MZErtN9dTA06YUsRD5imISHdVyKjFzTu6b2lkC16Q1tSRqplmCzSgkdxgcZlwajLvuKYc3hQRAupR8uu3iDEwYYTSxibv8T9k+oSDPeKM2IvzQYvKf8ENJSK2eh5e0gvJPb1CkYDXlRRWiI9Myzk0PVrVk8bwaUJ53fBdt9wsXFZdHHwwSvflDFej8SxmjgGV3leb4dZLeY7u/Eq8xGdxF0NQ6jw33hTlI2uaxveANqU1seiE7WgRaNRee0DhHvOKJGflDwDIdOzZeAMOWMFl+NCkHrQElu1Ug2pxZsm9lvY7n/rpLiT9+7L8jW4spIgG+XJKtfhvWhPfZsH5Jn2uJYM8UhvZaRTo+cDHLoel/sz/tT635gQbk4gzThi5CuesPUibvlT7NbSoDq3Nc5N2FSucU+VUWj6pL+TAO+fK1XDABeuPRAdoU91m/FBC8ZIBlkhgoBZrfNjzZPGBvExeeS1OfGofOYTz9p0z8em38ps5JZ1g/t4mpt5tXPsWyXlgYBNdJMTnX/1O4gTy/ZN9zN8X6SJwlloRGBJL9v3VjI5je+bIfHN+ill+cPgL6exTIvB8+jh61ucnUtg13Crcf5LeFsOqhvmhXtuesK+6j74b0Z1ek0VfGI7JMYD3QHOZDXNIzwImmkJlF7T6X+DQifgZ/wXJWSOp2QxZetpZ0lZT+W0gKOBcNtwwuP0dJTm0E22kW2kVDH+WHqWqI6cSIypEf0D9YKyTjvarvrNHEMpItstmiqlcaSzgU1TyUoI/NNN3t0D5eY681SjGa3/r02OTDywuiv3gOG+EbxwibBSoq7d4YzGD55CqZMYPvbIM/WbB+T3nL5A5S+e5LPewyQt79y+fBcNASmT/xCIdmz1wjjIc8CxQib/3IE54LT/E8TzFKWq2H2ewu3CsSpXlFPeaavAoKets2tMsWJJxP6HWal3AnIiyZEfKKfl7oGvJCq6MPW2XAyn/oFI9pb6RyYAMlypVuQ3ZIKt0BAQ778wU/NPoZYeWj3oIfn1rtgKKMBUlTRFXOJeJrjTfunSNof5pFLU8AmQ6dAdUAEN96/HyMl4/c079+tLeX8ikx73FK5hA9LYCdwYzzLueoxpO+kgwi6Hsba9pMZ9y2ue7zLjrKtty+OkwrVixI5B2j87XAvsZaISSLeilIU3XEfr9sLsl6r/6EUOGexLBzcpBg059CIv6QB+Leq0vLZPNivcKMSyzNdxOH5PJCHcW/B0tQ063ovUE82RaJO/ZkZnqN40/Fd+TXCfQ0x7YTDLipaXVSUiUo3b8JPSNpBJyt2qDQKhiLbbelqqHVP05wCCCqOZS9VG9jAsKqRyV+qHtYYv/JoUaGxvcD5CZftZT8bgn8s53bqePa2dUxAIQKKPBB4AXI4TYBEOtEsKgUiUWnwOWjOd2Kp1jp4YQsV6wH0UWaVS+z6CaNv92Ds9Tt3BRNV+6HWHHD+cTN7epoeU1GyBmyRrh2tl29gsVWQ0SpkOqnxif27icvdYLJVu3zt1PXoFe33EvH9tH8W9a/EIpxM1d7wtdilsog7Ir/IwrPZ77epons3+RyeH1dzGGjo4lUWuSoVWbT+ctvcq6KjyKfeGWcb5hfBY30MF/xCvRbfWQz05s0igxajgU9j855mrQ+6geZenbcmnQP5canAXksFb5fkyKsSu1KaE4DNMffyDKb+167SxwhgamjFPckaElx+jF++mgtn3krxs2feHVjnbaru7r05XzMZ/SINCN1jPQZJ+rYH7LxKLI7XUi24fAsqeBxNpkGiG1ftCFuUibRxXpk6fuElXvodv77WctY1oDqJWZqlrBK6zpOqglBJnLSmJ6eAUgCCxexGcawITArKU3knJKIz+g7CTW4QkpJV6PzNQc2OJZCC0Mo+tbTpIQSpP4e4Qf0dd6+KyNF6QbZSrvX7uIenw7oAZTVU8cmBiLGI9PE+Swp8canDYGbeTtjT9plDp/hx9NKBaBY6x4fTHlbi+GyAErDHaW6ENcwdrQdR/QTOyQ3OVw5cIU/NeyJ4itZsJUoUoGy07W+zqVHxjz8h7g3uoE2QDBReyRouuNT387BxvfyA0deSAjA0UCqFhGBLe2k4d1JAaUueBKQ9xBaprBTMnLK3vsBKeLNttz/hKU8LqNXE8gjTEnOESheu9Hxgx07DQRBWUrym4wAhqXujtLRRmDq/jeS3QibAKxtWOyYCnGK5hVsajwpzbBuQJfsAHAE3nVjwpRCWtQeGjAYyufGvpq7Y7Zc197MATB1iAN660H78aKJZED91tmvdASp518tlrirOXvjdrUd3pFYlOG0D1yjudR8YkYO+VBDbFi4xsj14gOLymLifgQhpmpXgD50M2XgPR4YXn5FVyblh7qOBoKsA8Bf5lIG5Yg1jhVYcuu4UAPPTjd+/3vJM3FwiaZsyNi7ZCd0MZIuh6yHylFmq6EFO9QtWwbL/b+Ote02otUubVGYmRR3250kEjAJ6tmc1NeCOBIU4dL4s2iNPxmtXrgLRTLXKef90q9U+1WecDuAMXj1O6PK7Rj/FbVhx4SjLFjZEvjY5Meb4GgHDoj9ZpSkOiGMISJqGlhJtkfa+eKHzm7BWDczdyDjWSiR2865Oz55A9ZbCTCKtf2QPzRLzJJzwX8hbu9acKKL48UKYKdz8xiF6jIIoaxxyCB5W8pFv4Ntf3kwMoOWeRwIeI7ov13ZLIHK1o/NhRM3jVzuV4nm+P23BF5hZblAzMGxFmWSD4BghJZsXrbMdlBwylmXcQZjVSiHKg0weYX4RwaL3cPLPq8pT93egyUWBjcXrZc8MwtpYsmn7zuGBLFl/HF0nTO3g1flH8xvQeyp80729HH6oMlnZigKToYFpuKJors70lw1ERvjcvELttP+MAPKWueMETkq3aJ+0DSLB8ZikhTOkELyImP3hD6rl+Cz4sPbZWQXSATcPDVo598V+AsK32/eCiFcEwoUGYhTuVfmZKnh5YNGpOMOzWmD+aLfUNgwlkjYeFESBad1jHKpA8FI2kONhpoxjLBoqkO3zCXiGwDEyiJCYslz5tS6GA7zFnFJ52FJKJQ7taOL2l7qpDMvvSIrBXMOqVFFE5xi3RSClgKL9Eyu1FGFXrKgMKFMIRbnyiHWn+ESykgscoOdXN6Fd1pq0YxeXGtSMJAr7k+JojNta4nAQF/E75CxaNpZrI8tilPKt7KoWuiYUJa7vyTSUcKUeqetY8LDk1e9X/8P4WiWfja1aUl5Wk1we0J02EGr4aTVZcvPSZziUZjcz8XUe5R0GcUfkhPWtbA0YFPBL5YbXY5/LCvQ9L2oyaUOsKHIOpJ9zTj1Ahg09CWOaOwh8byCYOSlUklvgOzCEGp6ze3lDwjq3k+PhUNMXfXi5K2uMUVbbiyJVZzgIe0L2pR6PVaBmGORUYCLLR2j2UBKQZ32Q9d7+0bnV4ZdIKr23d7QORomCmBdHFAzFfj35Pfg/SeaFGwuSpTMJk240Gr7khfpdV8S3xoOBPmvD7oVdgEaJBEptPJ6oB/s0pwxCvMBnKzdqsmBq2Rmu2uS2olBl/wEz0FaLf7i6STTZrJokPLzF8dRvtDHHKwJKA3P6jVJbhwP2GZpU0rw7yg0nFN1D08/o4pIf50q93qUImnrKGq2buBOIRTNTSrJ8g1itw7p4aGA+qPsW/JzVbUi7rPOjkkylb9R1wADxYtDHlDL0TyZZFA1Oogx7GaQMiztIuDimv5l+zQ67FZuvFebZDEKgTvJysfs3W4I7WeE4e8my4sd7gqNo7Ieq6ge9G/k8LcZH/20UQ3ZJ/QBMACV67njm4Q/1F+yUzPQIYvCynqWRGTAG6yiKtjukjq0eZri6g7eqQLjy8soNhYd4v8e+QOQz6kA02yGq2QXetaIeb892ylr0kg8WguMtKRzQ1oM5xBKKgTxbWj2aReU8tnq7pp4A8TRDWWYSEaHjrf3Lf8k1EKR5qzd0fX+xtlkOqgYr84XHExZVd5JqQB3xP45T49lrhM5x8kn1TLOUaA2EmhtCmzk9jzYXJNjMGNWHrWUH0N7+u9B3BLoTaRA++VUClrXDP6WSk4yF8QljA0QuaXn8lD5AA6k3flH+MI48fX59s5P2HMa6U+Y4IC9sutHWrXn1WzJVrUUONx5Hv3Hq27KVI/2eE2tlSsQZJHL0xzZQkYuzn6XYZxWXt5SrShNGVnbT91VwmFtA74xdoSfussp5ZRKp5XBYb/fBdW9HHqeJ+rzct02L94P5qcQIGds0W6BVzDru7+bQvMBIzYj3F+DUWxDl92WDO4nzqOcUGC9ZVPnWdPLe2jf4gVY1VNlJVcd0bqwLMwtAVOOal66SrRwGPG3dsWAC+byjUmEGrqb2qc9QbpUqT9nA2TNrQKVibHXH14yzl5kzbp7Evp13r1CvMP8gwHfQIvoTNuJnDlX+6//FdihzxadzKgH71UE/6/5Ckzg3AXR7lrxFp/qHAnUSTZc0JktRSeG3wK0Dhi4DEeYfxXQQFxcEWwt8q3RDML7Bfonc+UZthKm1UDH3mxxsC7SQhTlec9liLlJBlG23I+A8seDUilKzUfji4qec41+3+bgrzRvhnv6DhiVhXUdMHE5jff2PJUArr2JomPXIBs3BfFmgYsk/gVtDWb0hd1x+AW9fxG9xJ1TnzrvaBrp/qh4CKiEIRdVq3525S3aahDiYu+HwgrN7tvaXTwF1xwikPVXTC1FO+pVNh1ggS1xLNE+NGk8Z8lqcXMVCBNzIvJRXbrp6ySWDHE5g0nkJHiaj+4EiXpg9FL4dSPBrKr0R+4wFp3CnxMkzzjNDkKlJ8QOzalDLHbHZFar2jiMfOpTdhAayMoQUGtv6++lYJwfMYGgDbVhBlwZgW1tkvUFIE59awL1soWlpWsBMafY8ykRBfoW02HUNu9Hd8z4X3mCj6uoTjNywYiOGSUDlgh8kLwtfPPeh/GCE/9emHYzfBXomoKZpCNSbv09XzcTr5GFp/pJ/VwTKwHztpPKikjmzjXr2HqhIYqGt9Q5FQSdHvppg2KoaISX55lv/ryJFmhbSEyAwZA8sfzcUFph41B4D6/NW1NuzuqxvN4KxUqz0sjXeebzfMrm+yN7tA2g2Ws30uzl+Fe9bnnViFf5Vhq9TDGjJqOSL5TG8E/wbI+uHuhbR3vBAAYm+mL5qugceSy/FxMz5+SXnc+mdvuJeZkfKp2PQEv6TH4z1CZjMDU0LBR2/pnTsWBRuWapLIOTIyI9HHWYF38HNeOZ6sDemCseym6vmq9dIO3DLjPoeGQL0+LstazivHLaR9o4W9tAdW6fH8w39uXOa6tGiFzOypDPOjNCytRS5ipZtVIDaue1jwR7GsnzAImXalWD0lnyK5K0WF3bS2KAKn7fomS31oJN9eU4X5jICL8fvwf2goZSTJkutpQqP1DlP1ejNjVV4qt8+yjICOFsG/XF/X7fv7kCj7I7w/5L+gYyFrOy1yaqJN/4x8maJGKnMGu1xZmpHxtla4ch+x/yjto9rckXkX2DDwMmFac1XL/LMCNWwtkXxg6qX1o80COR3cDPcvUcvijgFb9RKLYFxgMgvUNtolha8rwkdNlWsBYSDSSvWqLvg/gBis2CBlDAjSUj1f/F0P7FOTRqPeGjYfIm7NpBmj0iWft2OXdEhLsztg2BJC36fySy6wBGUGrr3wsisGqEyE2oNHjWZfUDnASK9gTAbhqZaKBt8i6TtFo5WWkS0LvUJkBbcdrYUdM0bqrtlHTFaUyD+C9MTqY8f0kUg2lxrnqZ8Xy4+KOAJa60p115lSXehnFu2X4laQuHVU+arlD/sz0/DH4p1v68sgyYgAQzPkveS6Ks/KLuZ/W4C6WLo6K3NKqFqDaxclSvQLLn9oIf9vSFHqlFzaJ5Qi3ZQptRBfBqhG5cYIgZg/P0y2+AyUvCNCqtPhA8iw4plWjYRhxRxMfdpGMdHMuHcqa9Ko81Tb6xYzF1RznuBmns4DsW/2yGvwhFFG2L2e8N/0LutcdP0GcC0JHBHznD9QB/tg37YmufnRa41d31kNB1iuJeFSI8B2lQEZRR0dR3jts1P/46Y9jnzGU1QC7qdqNxxQESS1Ye2frWcu2t7y98MYL91xfyFDPsX/XnZFC+uX1O3t6LL+YKGdXLP/+rBPPKA/HfstQKRHF2mjGcghqtnsF6DQ9pbQ3yPswG54ksY4il8E5qr3u/noTqfUH+DokvSAi9K78YCdZZzIzm+QsFgz1GDKCw607itPIS4nwZ0LjbDZygZ9sGRzIyV2YsGIAeNaJ+sVaDG3If4qRfMKNypmqHXsKX3U0tmDQOe2qxFIVZpChpre6l0BC7IVfnGYvTiqsN5K8CGz0QzWLegRv6ttr9nvo40fiGNXgZDM3mqcEiWy7Yty7UOclgwMtp2K4xPH5LFRQi9OwgcVKo6l+8zJu2jZltjTneK+RpJxJFyI725LXqnhw1EyCyIgBXDizJdWqMMJ5lptZmmL3W9MjEMT5qs9z6jth3+Hsl3xs7saiFfbhHPLv2MqO7JPFMaookX1H/9r8W40W3ddJxTSBlvUUxBWynoUgQYYQW3RuavoscUgqYcqJlONUHoC0bqIXJ9n4ixifVD+vqF50SwOEGCqQcAXjpL7rYA+f5JVW5qffcYXQ+ih7OMREq1ENoh2NSBwTthCWv9EVtN4jE7X3dAkWuIcszeE0UARZSSew6JfZcnUe/RGNtg/FClMHJsC+UQqk1AvZGkLNdzBEQuoRHzzaIpORPbdvNFrtlG5vtI8CIx9aKHEaZunBEGjnV6nytBekwl+5JphmeLZXyxLfPqKOHEGIkp0rI1FVnwAYOmyTXB6E8hdIo8XfXHTtZ7QZGsio5JHEVjAq4b71Is9YXnQh8WvTl3Ho8jTNibWtT8jSNc+HjWxHYR8YuGV+A4I+hJIr+ferNcAtcYygm/ax+8cpQkWciP7TeUwK5otB3DZTx6j3/rqNEoC0WepfN47XiBkfj+dFDn+LDaDv0box2M2evlDL3XeNVczha+jRRFrCy+xXKqKut1UWAAf3cqZgagdotKPIejvJffJ1l895kHwTntat2QAUJXN0Rxgn3j2ksEOL3ZK3nQ6zo8u6VGDoMiqbuVm2iH9hJABNVUMcYdJut9vsVFdG82XBiOARssf7UGYS0TjNX7TnD2bMdf0kYmr7Z8NpPNdXcUh5Y1JE0v2FiTMxExKIlzh4cvjQ1golhYkl3NHEFp30uhygvIQjVC4OkHA0ujRrRSo98d1mV4ZhRVVLjNpS3bwqwK+b87tTLdGwZbmuMgy8MwZSJHIuF9dS6A/9MJW9sG1ijnQa4+ldo3IxaLuUpu32c+5tu1tnPPB99s+vlTvjLIBaqNK+fFWblqsJq1Hn80dbxkyRCJaiBXv2Vwd6GnIriV+oRb8Zbn2lOeG7H65kfIhy3oAWy1GQ9ndp72dFsjn2dkVzgL1VIApP7Nzmo6JE1d73y27RjWUERuWZXUG6tsdeyb257E="/>
  <p:tag name="MEKKOXMLTAGS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XML1" val="4HooU0THZk28POP9trq+pbTvvzd/gcV8t56cq85kb3NDTsUhojRA0EsgEHHMH7oYP1SYpn09ysXVivguJdhTvfyVMsBLTGvcX7WPTor/CmUVPK/Q5UPebRlaFg2t3zyuruHlwyZpfWd26WAIUu193tqVHmQnOz51JErFXrg36ClOf+Sl1qIZWPv5M16xLxvhMAjk1ZIXEHaPt+ZMKMcrqjrutICXimbLKMcBqmK/9it/5vGF1LXFJfZuTzV05uk4CFKYAGmK873yndKcO1z2+SyUZNt+TT1rIowUwlBjmnlfJSANE20GhaXEo89z4n602CVYk2B1BrRv1CfiQUeGQn985/Vvw/rwYJZ79yYq/yNo8hCFBjo+zlCSNxBCCgqpSERtCGnHkHhUIOaNg84yYv6aahEXsheBd8G7ErZurmEfrgsxs95suOfcwpGoif0FiObnkB/pj2o9FIBRcGr7JZ4PcDBWOhSo2YeCQ7vBXxbv3KmtRelSfkRudt4l3EOX5yGSXyzvC27B1ZOyHokmkzdKnm7xAjGMAHIQdPPc/3khTLv+HWCyw2t1uQK6vT29R/6u6ExNjFMNZA4glTk8kevrsV4L9rl9ElgkPuLuGR6ne0r6TDrzVg1rtvIwWIJN5MbxqBRVyth89xXx3Wtu+IBLFU33Z1itlnDw9vem9BmTAPELBxRWwWusxOp/gVo28YTNQ89EEHTlTWFAFUjibIpwoPGd1gQZLUAP5yeGzIbCJdpH/V/XJ42/G0SY1KtZ98cSVsFh6EcsyKOqeZ8WbREmwGtQ+sQhpR3iYWB/oJmMOGqdGvK3c3nPVeV4tQSjh0HfSl6QdWfduS6CVCQmu6izoomHW+c5h2R862M0XHp6nbhnCfcUiCsRSJvpI+Vqupnz1WMRFOB/UGFcSqz08jOmXCWJSUEqtf2cMh/YLQrOld1xX0fJ7VXBdzXfzy6M5PIhRRsvtuL8oEmxsjW4AdVDeoUEdvRjJw03YKujOhjhtUp/Vigm8sPtLri3ElXjhHj3MmojoxvZv6fv3ac6hnQVvhCOW9ofIkSv6KYFT6dBSVWvpD56xNIpQKkimtPITpPChfysX8iBwBKprQPnMGxNqEdzs1XYR5BJfUg2dpvumNHJ/ffMezyWvIQaUTrkaXVjiod7+VPpO/O4HDh9HGJ2IjBmwyQFOuZVkudEbTbNPyLOCvKIUX7t9ybesTJaNAlzPunsLgHtYH77mc5ClYj3h5GgcDzAWRCWytwc2Y6VlnSRFdHobEF6RGQGQGxQ0ZyzODofkr1r4f34COZuQD9ECLTSZdBnNI/6VDUGWKeknPdGI+PqrvuO+MFfth02aq2DM7JrYayLf1hvA/4ooQh7WXneVQjNJPWVbkVJpj4eXR90xMNw5xzAEVFoAa2lRqjLd3cTBDJ3qyYNNddn04cqZfAK8g4j0l23OOGayMLu283NGo+RVZ3Mhv2ugcqkV8267tuaB+NbkI/1LrPbx9DzLZsVXJIyDv5KwoikEueAYgEgJy0vxwwpEzv2GjYCKV208UYlkDwCvc1OTiCOfdO2elv3UFK8T9en56yTTx5BWhmHJWkCK1g31hCSFc+WyZrJbqcaf3Tmg9v2oV9y/GNJWzKu8/qopMRnH/+wEZq+uD7APbBLVPfUzj2Kmd5lTSResY2LvpxReGGXKCFZWzKNrdWxXKSDh1Uj4TZJ/Z7v0Fedd02ecveR4wuJZe0LM0uTHC9V4XGEGiuYQkgBxbb4qd9zgLk8wl79ZeH6okH5Mecair9egTFNEs/XXpFcrN1MS5tXz7b2vqGUk2nYtHnqsECKWlKFZQqqNjSVuz4s155sBWEvMED7EFnCQgy2ZSTauEFU8kBZvLfI1WPxWUXzdsci30dceLyY8cz28AS876hqed482PUtZ+yX/N9FRFE+ydBe80mpbvvv2MzsLwQLebJUbE57S5zfIzY2fzxLzRnc5vQW1OSPDNtw2e+E3iw3HLz6De6rHp7nG42tD1jbX2jiMbi99mLkhjEIWgh4VDoFVNOJyyd0AOSZKVJbgxQKNmD7Q5pgtjANLptrVOSK12m0qHi7T/bLpeHcuiEE6fysti9akfVl2d4MZK+AuHFPF6tzieMWsf4ad2oRCFNVk6lpbl6eX410YJD+OnHDHnc4chaa4fsLKNVvr+z8VrEJE8eRglfzIasfOJ8F+STgoUlYvHaTXED72NKnAoiVNHJTZpP6nnue2xgopgVsrEo2wyNjVbcpMui/HxNbtQRk/DjHUAY4KhEieQ6Lvw4xIbzpIqAN6fokiobTFJLQN7RRgvIUh9pQdbx76OoEA6IOm8rWsVP7e1Z/w5WFdrzx+yHtIc07U1ndAsA5cuKUHhqXqjLs4yvgK2cRGHrqhqdZ3yIKRSZsTynW1WHSpmVYCFKV4DBn1dN5xJg+aj4Gny5aHuejUB8CXZmvWaMntptFRAu68jrEVvR9Mz/h4zcBCiYw9nsq6SaueVCygHcZW4FJXJjUjOXO+DgKcLf8C3A1SmoT2Q6m2qCW6kSGeLkyXp3V96GuSnZS8alMsPYHPB1IVAHA7kU5dGMU/rvQTudQ/bx3hlq38/Pv29VXvnjyJU0CNqy6PKsCJ6kdv170l9iSdUgMS5kIfXv6tRnwVEcTn2N05qhu5KsIb1F1DHYdWaQD0dra9Xt2PKribMDwjjQ0fO3a9jQHcwF81VwvfCEtLCrErA23l7f3/txDfqRASZ0gs3GFmU9kRwzcniZJHEH8sewC4pJBZJCAqNkhE3V9iWoGr5iddNvbHFEQ4cwDCZnK8A75mwWJDaaPlrWC43AL/nV/S/fmW+EcSZkGVfSOdv8fcYKibjQ9aldIBpQD54B5J5ADPIBfW6Lpq5OhocxrZvFouogOkEzQzISiinFBCo6CVZuh5PhSUMPli5tN5XcaR9MEyLqsaX5hzIndnuk+AMgrQ+p4q2xJu63irrAzMwBzKZCnBz6+lkv58UJzqp21PgHjdB8cEzjLABfpV//TdBcv0724CjzlFkv+6OHIXFChJsisKDS4MzrGV5C8QT7mA7h1jOgfsFjbpD9y3VSXFs5wGs2cv1kf7kbyWRkg3T+M4dswVjFhgNehfnhFjDe6UK7A0gVCPfULMuV5q25x3raR+wbUVDmtkuhk05EgKQ3BFhH7fdNUS6Enql1x6h/075tbv7apEhpfgM5u2X+pnkmm7C1ra6HjiIZCx9CVMaIsa76Y8YVOF3jIr/dvbtLwX9/RjDy6fHQqCvINHJdbNwZhyZ9MvSBOvuvgG/t/hqoQna4htHa3SPuXE2dpOIOAe5TrtW51rvEgtv8dS2Er4xueezIfr5oshfIg80KUCn25RdI9ULnyUY7wEPHlNqg5H3myXPfdHemZD/BX4PND7JBwD0aBWNb5kutuWaZHqwXx4AhbpJwBh21YMe62v/ZnOIeAGijaySqq5hzK7DoFVEqgJMPO2jMTYPiTBd3hywqXCYHYZ4AHq+es5wXMjtmPrlqYxSAzuqeJ9uE1/oj7NDsldt168pEpCST4b4hGWTXxK068J5I4aWONI+5KU/811pCHbMW+TlkgpiEUjbGE88LE46D5FrJsWPsDz7o2aivxMiA73vJsEsMAC6OgDqBeD5gortRaO+10ZYLKyCe86yzVEDbX9VVBQyAgX3eHNorGDTAVl+JTb/bbTpp1G3NFXeYZyigRiTUV3r7aUaG0qa3dvB1VTWIxfgwhxQcao80q19xcqIwtyD3o+GtWTbYEdFcTMIMK2BlJH81J4g3p9RE/vcRbrKWDrd78Lf3fqPyuwF0rP8DI2fptpzzwTb6c+p04nAAaTe8qkgKCoyDO/42VnjXe97mru+EovlTJZddlAMY3kfaekCYt7X+KcM2JYIaZTsJAzJ7gniJjQSBCUN3OF0GGjtmgD/0N6nRkGfdZies4156cOpuc4CloY76aYwPXn5JtxGLhHHARbQATkxLkTyF6ZILQX+GMZFAOn0qqtaLqRMY6wAysXRBhmKKlx1PL/yegPGq07NrBO0VXYORDs/KzefjXIgrhPfOSxX+4osV/oS0wuwM2mk0RMcPyoErsjQRsjtwq/e6693RK5gFc/MGs9SlFS/3dsIuWXK6g2Uj/AwXi1wWAiDnhr7awzyp/1K2hUrGj4IRZ8BsHl0H+fcC0MZPzJ4WSoMwxf+7cCds7jFXLOziHjbZI1kWUUIWSNHkD0rbu4wSQBC1ty1+SBJMHaIHQgZpuUOzK5Rrh6iZ1H/BW7hG07eQWCqC1YLtkB82pnBnstatXONvnVsUps63nbmI6o9Jys0RN+WRDeJrAoBDSXdQcauWkALT72X5Ms6mHCM9bcCGfj5KFScIa+rMEdMCrLRY3Hb3pu0ICvU/Xp7RCSQx4vp+3qU0T5UVNAIlKnlih8FYJsubFS6Md4Esgq72CXrzh28Y00ojY0Ra1BMgdChSGPbJb+IJzG2HBouraIhsMCWFF/kMFMu/BlwMy3HKvjjTVl2TrRKWJOibwPPYglr+RB1cP+w3Zt2ka6f3cpBzzsIZLwffs5pHKzZT4IVwOSfFh1P9Rw4S19JuhQTCPIk2ZGeXaPxPFZTyh5A4DZVM5pL0Iy7PlwaEd76SYE/3J+xLRM/8Y/QHaZsPbphXetasAMNefZqiGcZRe1plqRtdSec6ke88AEFYzcgo3rVjlJbTYbJIIKNOSR/YVkpjJ4OcA+hvm59YxYGRzTI8fhgn/NS3Xfyh/CEKxhVPxTjeb+CYMrxUgSfjZydM2VWAU5bNJbC3XxvrlZoW5uU2tnH5Blgwm1p6r63KVvKc/Nj4Gdotbr57ponxybOSmb61FXeWN4e43AyMm4NcVqeKG0WTbwl81DAtVHcq8CgL+VVDINl2Z5ApMuewL/aPzjglWx0Vi+A627z6dNLHfk2oyJwcu3Cqr/Plk6s9dfC3HaZgIX0qeePAgoE8fGOg2l7/tfP0ilHw8nwuAAlalSP//jWsbbFEouAByqi0xeGL1b4Lhzrl3++Sn/6zLV1GTG785KsBpTdCqQnkB7COuWc8dpycdtcLfmwWiMI09JYzN+vWxKcGryuYtTlsB/HCphzvtYOgQmDRCXCLCmhtZ5w7oJfQcL/VeuilQSn3JiREwm/2x7z2qB5ezf+7tv/Gnz2L2pZMQrT/QFNZ4DNIBBsV+ohMyMP2kGzgh4Ebn4Whxh0/IFYwvSmS7Kv0uXjxRiPnT6xGwlXPpdy6AeVCT2LHIb0dq+U1DqJq8URydAakyMeoHX455Mpbm054wpZ8NDUwxwjDYo3POcqAEFdWoc/7W7rdf+cZH7bG7Ky1m/A/Iy5mqtVVzZWrBmEFz16yYgWqjGnsH+ZU7AyBSpsCWYceDp6oICFIBJg2Df8A0l35y9C256p08YOPLiayi7zJDWtpEEepIBmcBpGHfJLARCk6fytORyV1lxR71uYwXTgklsbRXmWTAdtTVUAW5SjhxBE+lu6dweHAUYt3+TULnnH2a7600+mgMoCoTlHK6bV5bXd/T+qaW4f8v1RtfFlLGyjrLHjXsVbMh8MsL4H5MhEVZmJbpCxhnZQgMFaNgeqwWk9QhJCXPBmrc2A/5GSq/v49Gyr5NwotSs+H888/TJ9c2aCMmwJsOIzIDg/7p2HsLfiZF5zm+XvkdfVD6XtQ5YVF3kTzE1SMvhjnnCUdUhQJVF9Cu6poWMeff8LxfGeBacujfFelQxYgWPYJbkYtIsW9JqQbxj+JFXmS+3dpvg1edjoivN/UBir3u8aHGPeKnOmQQyJ8i/+NgRB0KXi3P5dWiXM0lttywHDgByyBqfi/d5fPWrZowymrnwGEEvIr5JVM+mbz8wG9IOE9/HtiLXHQRXDrmXpDzvB01WcwuEm1fEoWJfJWw3YwpIHYArSGZ2OWAuc2Bp2IuRi1eiGTjDZWEfNKdlNP6DRLf2hkqX6fsfzSjR76owlsR8+9BTl9GXckQhK8p4nCKnSe+brj1VLBBPImYRpH6kFVjs1A6j1mKRVdRv9BUd2cb11/a9qIiS1Pmo3T6YCLq5xLGtBrTBdVdgu3dsFe5GPrRO7GL1LEVbteO2ZM0kZnxcFa83NyNriEfRvhKwvjUOIgPaOreLf2/Wt4cg0jSJUMmzI7c2xoYcUy40ZJLfGrirccJAKMLblooUsmgAEE2lj37GSdpmBKt+kEUxU47gjJtNFGbAJSRTP7Y2uuH3iugjs9q3nd5zvD7G74H+14SZQLPbfHlQNKJTECgaYsLLpC4OfBG5CW3+60ZouoH3Ldb8Z9WpgRdna1faeNjGFw0yeLO59k5CAqeAaub8+F5TmAQwPVERFsk/G7EaK5fBu6NacNSTr9EvmNCkoPmXinhb7gZ5oT5NJQ2VB+Hb5jpu7skRV5qBc36LVrQWvVAb4+YgFlu73C+k2YjELwnywgYH5+JvvC1nNiPdIHOxzvd3ieVbQ6qbiTC9B61g+QGtljh6j2w/Oy4UZComOwOf25Bwy5rDLq8TrK6ytpUpxE/DzKcpkByDRg5TBL+3qYAIbrt/co2zBSrpn+pCn73lPHexEvgxr//YY+ojiTlDe/pcpk5NMUovhlnvBicK0dkFYphfhuiOh9fZFXNrqBDkuFhcnrmweVvc6hPZMRlSUK/xEsi4N6S9I4Ygse1A0NMfrWuvnNEW8KVCAAEAA8CUaNKnX3u2vm9X5+F1moXsABKrrpg0+ipCpPxYuLWAdiS47IeM3kHbwfDkUTEL7B4TSECu3KIsIHRPQLEUCz9DtBn4jbaDFdFmMMQ5j1TiLA2s/C3LIRZedK4DtNpjXAIY4hH9vJWyApz+kHy3DvRY44VUsyTskF1SHUvt1mfhDuuUW1pJPgMOMFtqjvhGzhq4d2h4E1tnW6kC4fJ/fx1ShtFAeZDfT9t/i3t2bkBX5sj12vFwmBw/+oiscbpNMq2yAIKimUYD2E/VeLvVMO4LYCon9JLYGaoXMeqwtyZBEzXqobki7qXtA9gVy81L8/y/AgPscMsuVdpH1Yi4t7zOovCNTcCwWu8Na0YeTiKEkW5GlHbXBXW1L0YDLzk4iI2rLAng94dHLyuoctiBg+6QE3uAZojldJyfcBh3bkQ5cO9HRoBKgimGdjElhoDaMviCorpZ/RLNEgxmpHi+D1GNbORBbKcD+RkcT6igB9CnouqYpHUvT/fe4hOA1V/ILaeaWMH8zjpxnQ2eR/+himjhlYuRujJZ1qzEydWaJoZr4EhSrk1/ZDD6PfH77+GWdbtYBzN9fjvKsH9LYyXuXew4EqV0EIMiyixsROkjAQ13ldACpzK0xe/VQfLBEQSrwPNSvyf5cJ62LN8nwWkxfFRkL8cpsIAccteKQdDBw8164YAIu1tW+n3203i6OKlG6Onz0eIQNuu6icW1FA74olFtAdOt51ahM19dqsYhBuqLh34djB65PC+aHbs8EZEl5V8+jGL5ZUtK1zwc58Bo5DyEWPlPA6Y/8/2lpdHy2KDXWZtplJMetBuZY92UEg/g+RlvVumX08r55yuMBYV8pZ8a4w4b9QHSW4juXF4BVHBj8eSE5oTL4VoOT3XEATeOckYq85AzElrZt5AV9z7DoO+srFnVDURbx9Qesg24oVnaCll42WurJdp2xKGrUmoTFWIClCB1t9T4e5dJV7sUc2qgU+c3/7LhHP2Pp/fooD1IE3ZcVFCSTx9L77SUuuL0jlu7AJL3DvqcQISkFyP1nvDOIdiSCainQ3LVGVaLJMjbn7/f7O01KcQ0n04cpYIsw8KnKg8Q3OGYd3pH0o5ViyLiirkOYTCrLgx8x2uAwVgu9m58H4iOgesiY8HegFJMAtf+GM4ON/4eLrbXzRZz+weLsiJmsh/HxdHckMcYo+ODbCK1ashKiHSKpVRVKHBhLxvbda2xFufCnXBoE1sxxP/w2DQvyeCTQbMtP5wVMvV8juDI2q+JTlX0ZSDAFoA6UteDHH6zIyTNxakVIMZwu47C/IADs2ZZJZyBW/hyogeTsHiQ/ajjg+2v20X0yyc9Ap3smVOwtE9ntqQL14OVvb/vEL91Btu1RIRceTOJmO23vwoqmI7GGUCL21QgpP/WxmjFbjk+E6pNR/Zh5/FfAI5ACEFPminVBRuRMVNIcVtqVSkDFga8o6Xb+FvPMuxAQVbE1RAXi4GaSVnKmkb/0wkKkdMBRb2egw03V4zp1eQj+RreTzrdpgp01vq90/tRhb8cuQeBI/+uEktueZamIN8mLsbki0k+MUT7r1OlvY1xO0lBxq4FnduHepC8qj+7gUDgpVp3SNHFDnQH+Ir7ggxz3520/MVGtwvQrwmxkJXUOioYWEywp4TVjpOMxknhR4abBMrn5jdbKJvm0+FnGtfm5RSVB3X0xSzk+0T7Kl9RpoP3ePvNEnfp6ZGIqdM5eEhzUAptFU2XmA3R7iKzhik+dTIUs+jA6zPGzm7tNCKFIroerfDeDaA8GeaVmBdHJdtxaDrU8VXIK5Glj2u3gqfZj/B91mHyPws/wckW+3SrKGNTBYREkZ9FY6U6eRjl4z8ReJiT6a39ZGv3a2sTshOWyYKP9uiP065RGKIKq5xBjdWgde1UDpSWJtVezxE2DgXezRf9os3C/sdelUnFd5eNCh6tMed9L8KU0o/Nvl1UCxvfYGkEisM1czunIkqzcsbOTAjPo/vRs2krE5ilgsOc0g/mWA6w4gMW6a3NHhlVJCzLOcYv/FbPtJLyL75RL0RVVWQDGGxEfrfrVAYfsNjEvDNIbJTkwJKTSdW8jpJwPgp/77UFBimmiBNQkHziWGJB7toanGWdnAFyY7hF2BVNu+nyMPjYMVGo/D4bgNgu64DEOiL+5I36IdErtd6eAgYuekGIxbL8FTit/SoI/XmAzz+K/XzJxxUHtaTv2psqFXA0o8mqQWA4fxxryge8JzZAoXLGQhu6qHBLlIJVY4UfcapfYrwTq95t/hFClYkxIo9VCmtoyLrMwGg25UmBHHwR0978rXidr+gfRsO+cxVoIKMDsWs3pecP3xtWwWqerparlj609l/EbqV++uaMCmrJPumU8yE6xDHiZmbaE32kCeu0jcJON2wxH+O5jiV2+mfTSix8TsF7fPAqsvpsvPh5poHUqISpe25SpI5uTKst77QzyRy5V34dBp0GO3O7xUJVSrhOwHeYZy3WgzBm/zK+MqXMcmrJEHZuFMEhDFA/NPDhg4N6ecmiyVx7G6fXKepU7SbHColofD/iNJS7uWysM9gei2BxUeh1DsjyP1HyDZ3R5ABuySRkvXgIE/SMMQ4t7bZyAt8oeFr9OWmUJiYnIUu9mbtPn0EsMRE38qBdbv2mS1IG41qSQN302ujDTG14o61hJq6avi2B0yJ6OBWByYUJCDije4mFDXfJnfrWz1C9QVr0UyySQ9u9pQQGwxmdPe1GBzOqL3rhcVQw9dfh78iXk/7xw2KaND1Ed3IdvPV4sHuBAvBKTfOIXkiMrI7aufW/c0ckiZaNTmMQvh4EyMeeb6bNebUswmBMtWX6tMmBUgC3gfywyy1Il/hv5GSXgLw7hlyvcsPiuuHMP2TqUXeSahqOA3QIpYQoceeZv/zBeIXHb1hK82psTJpXu9tJtg10XF7IfLLSdbrrYBD53MWZtU14Tgs/Vy+zssV1pdvLu4ru6l/O3Ds98Q0NWkzVuKrNfbr9nXagO+ZmckliqNicUx3owRuIMfbpMrB//epumaTwnuuJFVAwXk7hJN7OtWaQpcV3dAdJ8jSpG7hChwyS2YLZOwUVMJ2OgVyR/gCzIusualdU1hjJagE8mJ3HRtRsU/Qm3vZEccCqLC/bBWE1iv0RseNflTJsV9vnHKSJfQefpenNavoEPQ6FVnwvHuAbVaOxlZNLKtPm3AznfUMtnPyAHqrE5DKTXVVjIXeBXI+Sv1XGaU12PyEQuj5oTEDEQyPeyKOUig/hOsyNnk5y2BfGxkcY2DFmYwIqk25e9GXtKxp4SIfSRi8aGh8qna7pInltnEjCqBmWW3FWoXBfG56jwAJbb7WPp4jzqdG4bj3509al6RGfmKnAakieTWTsxLyyJbuB4A7/vtp+Lb1BDRcXzeqg7BDocKT8nCMCQuv52uZBR2JOzCygqgaxgXalyPpwxWuH3jfyl6P9uhadaQX/4HzSuGzmNGU+na0K+2r83Zy63+GPIll8/k4mTjma7nsJLZ/Bnjh2cpWDr/+DXzpHES9xn+i69hU4K/LwpjDgKBQrDDknQBiAgMwUSKs7PkFW3l0h/wO7IEtt0CqO6238tYUePvLErqIajFnaCEhr9LtXTpxT3b0sls8jammHT905Hlt5gilGbVlDGLfcEN8rbeM8eSQ9rm6KXJoIt8LXPeAB+maFanTZ+W+acfeZnU9FScGZ0JIjoLGLVgjolsaJBkJ3QFmQ+JHcUdpA5888CsXTuWjoJB4aQfrUrDwpnVsxyFut1tO0zhOpjgWBklM/IL2l/iO8V1F0t++P57iH7gznrR56ufnySWVtuzBayfcn4zpPhxH9Sl6wuMIlk8dk5xgbMXPhIyDijwvpDdle4BxnhfH2gBlzWiZAbb6n1mqVbtvt+pQVyvHH01uk10Sun6+hTi7IZA/uy5pkHfR1jE/NsMDPBqix0o39flFBKD/D3552Cd3UdUs2GSGC0WRi7sc8mNK0BQkw35UwcN6n7JTF44oQk8+TbUdu4q2KpdMEAOmEYCfSdVxZrEQNQ2pKG1iVPVjt8zGraJH7eG48Ta1NpjYdgONSbGB3rpFRQkbULoX+EW5uBX472m3PJUvgS8s3mEpDtwJ3+d6J01U2ELQ25qqnmlvcRt0i4TT3yvpWwk+ymOUrItwUfket6lvZBBtWpw7hS4mmwQ4RMs9DKrHxaHUMbFct4651STB1rXVbfXaL1c0yVxdvY5is3y5kI93pyugeOE9tA3/rEKTp3XSwsBp6/JvNTxP7vWyR4edESkoq5LdvPNNDeYlG+N/UomOSXHR19JAEN2oGsKnHfPKC70O4WiQKPZkjhLDUS0xZKfTlyD2PAvAe51UioWt6Aa6rQVtUBHCqgndAcfUxmvkNC1yMhRPk6BtU6zYrNCOyGrBHQVAYXuTDoNONVtNfnWgUD4K+E4+3pXLH5VD/SdjbQRiMrU1tVODblUcoY1YMI//7pfJt4rZceOcqa61mvBYxLwgtT0kCVos3cWj5smAKwmlyXEuKN1HY8EW68uN3+GoRTWAORwU7fSdSrS095JB1aaFruVlGOx2+fA2mHkZzXx0xzxE0sizBR56RGyAzRzWks15k9tXhRgykzrVGYEXAbIMSFtvCZO0FLMinvFDzGu2P+W0rwJF5+XG4t3pyvQGbZ7TYN/W1yPjxzUGonoB3dn5cKCk/tDKNr/A+/JZSAhlNajppdG1P4oTCkUjhB+FaX4AtE+nRjisW14W6tih8Bvp/a1ivrvIIll72O9smfi5kCNXpYPzgEp2PG7GJ/SDxM/TOZGxqX6pbmpsQsyGjwWuJfyQ+mooz29+RV0Dzx9m2i2P7+K1ZS9Cd8C37pC8S8NYovbHgo0HttkGKfqu3AVJ7Eb/JODspQaSHDqcq8TEtK+8nECLmq3zsyT2t4GqWwMUhkzwU454gz3a35Bh4IZHm7z9t4RCQszPguZ6O6Yt03cTqeQJO1InKzI3XbwWXWZ7shP4RvNgo/IoT+hyFIxNutB9fN40q0OMIqB5VKxxsKd9PYW8gD6psTza6pN3JUk6l5hSp7AzzDX5U8M/BickBN1LPzkBJ/CEdpQe8t59tiU5+KpaHDR0aYU62Pikw6rUttXdzG5LN6eSRKBS3JKonhr8x1RmO06Gw3KkY+rkl6UiTH1Tqd4/CugMYYTGuKozHBpA4v4CPynbKSZGQv8YUI7iSAPfwfr5XUyM7sP8NVnnjr1MH/KICU59CzaUsUiXEItF1XyoPKqDgo9Ut1e4N01c+BLlh/WUIrFSCctFCW2n6Iz2zlB8JdMhZCTN602rd0o08mJmZDB3/0beNgW/X1eVf8HYHxbsjAAbQbMbUWuMPSlSbMAimsR89rtOZ06UJvSo8eEykFuK5UZ6lrh9IOPIhEm5Bvg2VvAdiiuEzl44TvzDzzrgxcq9sfEL7hmJebsae7Czl5QTUm4bMrUi823VUAFsyeVgjKASWALCE4x3EgtdVGkM4ajF2+LCzL1CrA6m69dON6JLyl2KFl2fW0ZLC3sPKyo9se+5PvvLjV8siXn+8kmOdN1vRP9USe1BpWK2LZCbyslO3+H8iQAICQzMyp2oq79Jfss9bdrHOYMcE+9IWcCfBJNAibBsDYCRCnx/rutbgyMT3DvHdmgbrP+K4v5Ty8LsAov6Fon6vUC5Nt9Ur+MiZLsmjVN9lnLz20IGn1/6uI+oLmVH18SUwmQe05mQPPSdoxkTu0g1G/e8DBjzqBpHjk0wo7hUY/aRIhv2i82w1mlWr1Wod7AK/eXd0OGOmSALB/RGfMbkt7OGECbrgikjaYY+SriJrbY3Ii0c9YPpOIAmejpk27apckHwOeg6oACLW99LGtcSvH6vYnFleBiESPT3zFMqgK3JDMt5jEoggtRhExgghIjk8ygaEDAFmmqAYEhSitckCO+mXcDR1X9ppy5JnRTfhMpM9fkM0RhyEaC/5b+FJmA58vn88FO/Wqs5234q+LlnPuFxL0cTU3HrsO08N6VFnkgxfZFBnaRQKIXKWWoDR9nJ+EH0qnmvLMcrmjbTbcY5wIeTZnbv2ch7xNGxnlnlMREUAX6mgTPqMQkwDZ7FyZZaoydSkEMbT0Tsle4ju5XcgQyhbccjRBxmmdfxFfEzbF8+oj/Z6f7r+l1wbcWS4f8CoM0sHzYlzUGF7zhZJyu+AZATIAV/UWu8F56XZgiICW162eMzExfT9aVst7TLwpEubobvZq/E32CTZnaBuovP+nYUMAC++8KcyFLHOkV8+P6YEviEO9pTq3YsJoXlfE08RHTF5weE64yE26X9nmvpYM49bQ53dd/zaap/1bXLOmVjv4DXDLVIKNv+3MXMulRJvesjAlrKEh2iF959upSzEJxbuJ8+TYiPaf6c+fafYzADPQ/uP2eMKHny6+ACyzWPtAazciq8WSyiAAPbFtvhlwjCdrWQRTDm2zxsezsf1dhxAqoMqAjYCA06SCCBWCM8bue/wEjUL3aaR7Lm5WCHO4Xjc7cUF2jrKknII0aAHri97t7uURawO3xewrmTL7cDMZGzNSGdjga6EdWKbpe69bUPTyAab1p+OSI9ku3GeCjL8RgP411+8oahwuErnlKBy0u3Xuu7Pny/GmGVzXvNGkQ+UbJQKqe/C+2wiTWNVrir2g9lJiiuLq2NV1xR/slWEO+RlxAvzTwpuvR3GwCszj9ECIdiSwcgnIRTIjUb2ZmP3a+U/4h/cDhlkJcEJ4V7adVuq469WX6R0SR0zcc3uQhPKvZmWW86lfW7aNPCn8NyYMBcnAUHt/QN7nrn3ToMGDyuuiv5K79IDY5fZgLNcCquFse9PlCzSJKyYdR+wuztoCL8rhLWZP7SU+XXpZP8H5AF4b3Nv2dN+NZq/5ygit+EIhROKWmAkrdWWLRtoKFzWQ8MWKoUXSrNiDV2RqQm9XiE5m2T6cdNjWGbcqrp/fboyduhyDmBSBEwFhTl/3P9Wh0H2JF1DIXdYWNCkPZ2uSxzeiiQE9wd1rYUkaG1kXAvMP7XS/Y9uDmRdOCabxm8q8/7iKtDtcxA7scpRp8TnlVsn/goK5f6oaIr97N2KJT6F/s57FFqDDY5z8QbuJusC3RoaOUAA7T6d/aeZx4l9hrrlg4zGuKLj3rRJi6NRPNsQau232K0NH67CqUS1UXZn5e9LGXF9Wiqmjs4HuGx7urcBp0kPsNH7Y7+Sv4254rr3aSSwuTJNkbFC5U0D67xL0N5eVidKBnlzRmF8fhCTClQ486If5lWFHV74Yj21x7qN2LktkEMJWDqWuxr4anA1PqrkNwpD55fGsc/JA3solRbcASfCPuyeYV+Glur9faKh9LqAdKFMtEMmt8cskJTgHd2hHFZEOKI6jkN4u+uUHw3trTE+b0yyX94zv29QcuLPRE/1iylqgQVcdaDgt4GinmZHY+Z8BEzteUnAto6KV+sLGiJLXmtKUm+Xqhl0AVHdWwDvQb05ua5CZpolIBfVrcAc+K+WMAb7nTDXsvzzOCJMME0Uq1iqK3mdubFnTLdlF8rj3cWrbRZwDx1Z5qp1BEf247s2R5fh3c5uv7DzNM3ize8/bIkxxaDaThI3aCzkCur1Fvzf4EvjWXDgMuei2s8gl0zBG5E4mCk8Zlvek1eymTcN51EL6en+stMpYtGE137UCsSeS4cye1v6eAtguIKaiTypk/yeELDWwIfN2CeowByDXzdAqj6s98IYVpGl9Ta+RxCrpeaGecYPUlxKEzuSyF7NfZaprWfJQFu5/mJmU08+nhjPt/3u2dFyTDwzFu7UqvNk+WDk6mGWcDsEZ2uPQBe6frfHyR6SW1ZqCPlQIOqp2BLGcIAvcjBvdZjbrobTR0jFFbZcTisqdIuMnWS4c1EP0mwDgIUEfRiFcS5PgM+61SbvpSG2Yr3MBXfdlzEdaeRNQq2XbUnW8cXq3Dhh++MdyNGGIkbUtG8YL/G8UFiJSSgezVaWGkY7HtFtD50f2p/Yup3GY0Fmm63g8G8hW3VGpYhfVy4dOB2Ka8kru3BSNb+R+LvS0UgDnVgRUIlWT9oLQ78Ro0P/VcTy4RuYuJyLKR0K0xdoJobU6fPWdH9Gky+ouNk5asjBAbDegINDN23gOTT3uzTR+FVjprh72vSMhrsVaDoU39QqYPKF8Bf6becDWjmY6cLFjggnQfKsMEz9qr2fEh5txQFsbDTwLGS0kx0LPHebcnI55dKvYa1JDfncOiicSZspcaTPUyKSBSN590ExMaXdHpJJpQvdRA6/odiNCHJxSG2XnQJh5kr00Rm95kMXtiaKrn5BoboYN6I24eGVaPJy1w2dLxvEQZapNhAbky0IM3boj9mV2F1bobZcIAm7TTGLAfQyITD2i9iE1odXLgZYt//xHxP7ia2kGJ1gB3VnO2IIezSH6ka+fTNT7AHfstpmIPSTGKsLtyoYS5ye3COTEtfl4CD+4O4bb1XJ7qhOhAuPt9o4T9lMG8TW0E1+gvXzhpH4Hx0ljYd/p4v083BQrctD4x3VEDqXCbVSnSd0vPAdvMeIthhdvx4qUBJH7N/u4AW/kgIFQnWEv9Je3Sb1WumqUlk81rxNFJU5ag+DZEhMoKbdmympI+E7Ty4mFveF3tGERKDP3T4RhRPmFFsw9YEH7f47vkLL52q7WxnQpekOGqVvTkMSZ5Xlx7RUuMsKsg0SIo0IBBFeQ+NCJxtBqAp6vvrBuCDpBOtkZhmrFRqTiVwbB60EBaK3ez4vmS0LUMuNe4MefoRBioFlRWUvrPszXIbjgxagUgpDvvoPJj/Gc1JjxiZCt+n6fJfcIo6RlTNxJQ0M/j5HjNWGdg31TiF3eZJJrWqrg6xGqvizXvHA0rcytXGv0mIiRnK4cSjV+oKKGoFHc8sm1VQdZKDaDfzAcZHORpSk3Ygroc+VADHvyRjS0HSDFPgf1tOawPPd/3d5VEjBTLXvMTUVYTFRH+0fH++TwwCr26Roc6zslMJZZIGY1eBIgvaKd6KEXn231t4XEOOtSISogcUnaK9E2ptvPX8d+iIO0gj8pRnV+hDR8zdyFpz+HEoRy9xpS34s1wsoO1D3Ra2gaLHGj4jcxCPhJ72nuZHE1dxnTWjl04sheONqA/N4ApvXwWzy35ylYcc43gDsc5bcNwL0A9EB5i7YDABRDqoKd8fxXTmfddjLHnMXj8iiDPbPTeJpscxqyqKJXK0Y6fKwln5VH7x8Se1v0G7cncIfKcJytqKZgKFsaiLDuMk9bLIGvhAxGyhglN3tt4YCCYdU1yB/RM5VrHdf/X3JjwFmmDiGiCK7sMLrU5BQzgplmXK6lM5tBrkXyaTvLdFZ1dwFJ/Vwg7Eo+5u+kIZFnSp6bsRnUb/7hA4SIsOSWsG4ZveeC/x9lOB6LPsL5Zv6xH32j+05ZpbMmI/Az7Os0JqokV/TKJ5iGF7oT4aXsmhnDgnDri6ZcWY8CA47xmjdROii6N8dvWkSB61SzYfjKDHVjQnMINoKNiloK1Eeek4p3dSggtSXvc8h3KBXaAVtRIj9F/0z7zmog+MSrls1aCCdyYVnURwurhb3xPdpeW6uxuxlQ3CL3GKCi+FphfWl0P4pMuejL+IVGjqXHMoQLR4jjxX9Y7zIb5iDnAHrFZeP5Jmzuc3dfKCOxaFb4MJxlFmrzOfIkvAPKSWNg5+xOPzb1p1w5tvu5xgRb7xQrfqAEs5E5SLZ3Tb0giO20Me2C9ZeYFa+gojRfQlW8eqmMdkUNvg5lN6sS+HKpUiIHIrgw0vIAUiXchaD1VSpeURS2sn2TNCJgNizcsIapu4x6kbIZjjW4qJpD1vQCdcKZ7y7xoLmtAqwqT2jOraonUza8C8N7xPqxB0elKb579DDgym4AHgyppxmYJE9oiBHN38bU9QJpAcC1xUd5ExFlvDGZJCFTNXfkroaSPhC3SeBB8VoaRFH7Xh1x3a1yZ8WEztnuwfKhzPtu4UOVsTXSY8vPOsizJdoLqx3X5jJfNyzeoKfg/3Zv+laGE64bHxJc0adjbz1m1ko8qnUwDXnD5urqXSQ1hZrLToUD1ilH6RTiFR3+Ht+6SWHWygVPkhrX/4+pLYGPqZVXtZ7U6s9YUXxqLoVOrSHIEkfFtaYyXkPxb0QcSBK1FXQFp/GaFjBMCWilGhWwhCGqApfnOsh1/6Ps/iEbKJ+uJONgY9Bzejo7Af8ac3uwM0slzzEByYXuWWrxiug6dy+LmF/NxrIOmxE3HbipT/3rCXHoL7fSWW4sWZXeRXBWp+Jjcb9NBKRvEE1tqhcqv6BZ+t9bZlorYljBBuaGoVBIXMDuT01dvP0eKQa3pnauMl5sCYh82x7KuHLlHZTVcyvDcgv91qn9bRLs0MZhwaqGTflaqdVpmV/3LqF/bA8wH2XhyMFA00KQWLXBoP8QllxLMoTceHka8URTpJTfhKGq6AhN4L/3v3ycXgXJq2QWi2pPhdxInIOOXTtEWYljZ7bTHT7XtNibp2bMmG/g4ut4WuYhJu0DqOnvL7zHWN3OgB3Pnue7BpdD3mjRqeq2D7mHhLMdkJe0crKxIw+mjmATDB9xkedyx8/IZOBahBPfmQfc335RzdPAMRWiNZA6XHM5FQrPDj5ui7beo8rWU5SaDB771phJ39aPQlkuPVNV5gnqBYM6eeDxBA1hMhzg90fdXDNoUL/mrBJCY/BDbOODHsmWmBwGi2jemX1+bDUVne/PJwWaQlfSMAwF2VtEh7qpBYB/TpHBmYk8IlP+nJeBDliGw8jRTGASSamAsgh01LXnDdA41/PkLo3nhY/V/egbxFXn5H4uGIUbEx29a+cjGujxV6pAj1ElK7ckYgSfIHEKxEIdmWfcb+xptHlr6X/HSfSK9wuuBlTREqKAFnnZiiLR9mcsBjGaseu5qraGZIsGTBpeLptB8lSh+EgwMyle2qvaGT6Jlr78hlTS9CLUCT+xzovgTHzwjNKB7k111eA2ozUvT5vaGCIU6Bcvqik88iuWYzD+ePYMv+LzZEiQwuUl4qJdMMrJ4T8dvqpXQgTj7ghG6Cxwbp6L8R17i2COdIBV7eKnptIK9eUETr3WJ4Bqd23GFbZ2AwMb2+5RQC+m/SHBlVqVoj01g6VVzfwZo6L37gvDcM2Y1s7EfZCWDjiWGAWJWumnATUrmMfkxolsBj8Dfbkcco3mc7nzzRAFvndDfT5KxYJ5tVCrzoWJU90XEDz+n2RYWGmJzuyr75zkZPiGTTT4Pg8YZInt/W8r1NfA/HC2+P3zWv6H3Abz6fjvk0YcEXgM2b6/Y+JAFmBiPWnq8Gvjvtc/eGbOPN7wxHt4L6EFzixpQVmwBQV4uOTkwbJvW0aKpnlDwPK5xRDgaTn8RzAiS3jI1lq9i9NqVn9TCFeYq82nWCh7ry2E0neiHzcyISjudyeaLgwHq/AK2ek5/Lvp4pSXxQ95OT4Sy2KMCsQCrOtl/b6zMRhddzYZuLX2f/gRT2AgcM7iDgdv9QVIcak80O+FeOR39RzfbtkBAoqtI/p7RpigaY9wheFtmnFxa8xg2KPbLK9ZWlMUyyIYgifnxuicGtPIub6X7dMk0LKHbVdBCzByQC/ro9uwDdzQhQ+2rhxQ70Pf7Z/g+j87HUcVBuxr9s0oxDvPdpSvWhyJbQ7uwBPyKuRR2opJWidtBfUdrCNsbITJjOOIIDwEhXyZ+UgY+607NA8K/ZZq3VwwkjZ5BcEhisYtawDXhylPpZjE+uuwkaeDRTo2rseiNviE9hopY2gNZQGmVzP/jSicQnYL152tTT445Y5T3tXUIHwxzECXHJwqsSf01rruFiFZIBMZk7hIUabbcUE4s7BrgCKQ//RCSOccXH9vWx3Bf9RdtETPOpW+lb1G7kSwXSjQEby6wZ4UWlN8UZUsRmSM+Bdct+mS/byqfUaLN7/9a54RixWAchZbUfiF2shYBanDLR6/MKThRyX05Z+YPIv/LJMIpavlfm1lqT24c/KMmMRGufSdeTqVX4z3PkhyWWPmh2iZU85aUHASLPBDy8ZfIKTKSNpEt0xwHMmWDMScosBupde4WJALzuPDkDSAfC90T05gtSaKVAeOzcHTW7T52HK87KcjnV+24HPdG/W3GAloJLSrvAnll+VRPHS3UHtKlvGLhO8MoPqFHUO7RPxUkyhOanlBurZcWZlMR0c+gkgR3UTXkw4HKM4ROM56JksO+BYxbEaxTYha/W8UwPqYQrm9dliY8rRss7vFy1EZUtdq8g3F2BWE8HAfKPTCnCb7KWkW+P+JkQlkntBluZ8MJgxdVMX/0kMlE+ulyCpk0fEXLkRJos0D1zwxVdnKLC5SynuSc/1skEqHmbCOQl4yNwgdpJegY7LrJZyiUc39UlZPHrJYvDHvi29l61sH3AKZwsSXgYA9GaVjb3c8yIqJ1RHlzBOrd5cah92/deY7qGMlr/03FwAkbOrEqAJAdWxvD+byo6G/uC4uxnjyeWMwOfIhN5q/LuI1KhmGH0KPSROD51IQARGyVdZiLoh7ZcN96q0vTPjXLCc26/isWIOIfHUdMUKAPalcbUyjwl6ktsVGeDoDbYQUbtWczcpwh92TZwLHoMOx5s8JjAMbPBQ2K1DkwDIqjjoYMYSV5PjzYlX6zYbs8DpQIWfC5kd3EljIvbr85dYHyY0oSlvuyWAl5frpbwrt8RJlnLkrT14N5rUE3/NgV4NZLpluQrbEzlRHr9igPmblk02c7C85r3hBr2d3ZcvP12oLORT3RapSwQnmSKxhIZbK6S7gGngwsXmlA18Wff015rmxxKf/n/Txv3NaOmCPrTICXUJPPZ+bJnAZcSpUf21k12zILGQr9fb1Y2VvBhJpkGvDAfBVWZsGXHH4w9wxHxvGxStR8RG66xVR4C33rcmQ19EgFwGNJq85l5CVppKe1lYObLCOH/0i9Wm7/NkjYdNBOmzuevVXIgbK4vEiPYiTmHn4SPXidvLTeM4B0u/iP7X1z6wujhq/GRWpf6/spp4UJlSRGPzshn5E583bizQIccncMdKhIFPqc6jnyhCUwr4XYp5hicTuYVdP0A07VKcw7A7SPu2lDSc2fgwJiAHgnn40K+sMNxgyGY5GCZ+tmUTInoNtaCHSzV640LvM87DN7w1Hjly7CwtECMikCHjoaAaEnQyNRki1+e/UenXUyzV1AoH8xd7f1eDdgDjG3pDFF5eK31WI4z4qCOKOLMXBIvNBgOrjUd65qgeh7III24/dvWFWqSPLPMmURapP7vjIA5CQZap6kxir7TM8PKx6DkcAol4uXVm+iqiHH150JKngGlx6iAteDCNqd8z4t90iwEm2iay4tVUMeA7GmCEKWDv3AMEtV3NpLL/xhD5wSFtsfqpw+PQeggxk0ROwNNo9R8dhRltEwG307lWnLTx3+FhVONOQaYxw18aoBTy0tQFlGNpSiN6SMqgPXHsqIwvnQWYH8N+wc5Q/UKlIhmEs1e87mKvJmU3w/I1rwBG2IsN0GXYjtBfvfIdJ81GJMcN9jzVlkwbJ4SI1n8iNq3L3QqYM+ogpSB9vTi0EN14c5p3TInsn5nrwNTXshQ14TiFInK++qPOeMSK7S2sANf0IWvLaN0aC6I4ohmKFxOUfB4/ot4xVRf+9jhLQoKt7+7Or+Ue15eFKC79UEW+ifNy6LQY5aU5pAgyg4y788L+7THgV3uHYonVRhg3rxVhVxEAfRV2X6Ymzuq8UwIZhQNy5MsvozgDx3dbIH9bdpk9bqDW0/W5ej44rojufdESBGW6Q09FdSLfO2ufydVf71GCPuBtdXVMaumvTepOFB31uUKqgoqnqMjJHsIyE3vIQDxhpln8qJmGG1Nl1uTi9zKemG1elziz5p3QN99sBteoBQgBwwzeE4wxiztDF+aevQDj7cH6vVZYgf6VvI+DLL+uxHWtRYp4yzIE5N63GdtkDGGHzhZERzpNepmMndC1vI7KVXf57Vie6gAsbpu1345I4scgd4i+5ycxwVkycDc3aOFneLe8ZhRTE3H4TuutgYMHI4u7p0bLO4d+q2W8FjJhfsX9DILDxzJm2jpZ4d8OzjReTtzBE95LKr61+bHttL1fQLSwOeHpadIFjS0IN7O+hxWRg94wrEkXPXE/YBEGh08k+doPHQ88Z/MUe5M5pLRUPJBtQyftSlABoAKFZcasY9ai+2krmR7/qqhSpMGpwmry/YnFZ0RX5Mh91yr1hy1cv363n6+Hszpy4hlT+mogIdQx/tWvl+2u1jOY7V5/wL2NWZXGDsLivAjRz9t/9tJ2CeiQzuBuMjPP1YPO3oi9Dmue9p+HTSKpdAKsi28ud52a0G10G6ymuNS9lB1Qxmw4VI6HNSSgCo0Xfse0Ei5pFE/xGSxR0Tv+LIlytIBcPr6S3aCJ6ytqr1fM7P3JhGV5gr/8O7bBsEtxjV6aNUYV5UkeErixhBAmoIDJ+6MxLANi6Qau5lbV7pnLqt2YvL9dNk05H6H0aUklBKpfJ8qSJ4woZ0BZZez5a1ZP2r7RUelY5j5gXyPbLoqiUb+kR0UI+/iU6r/gPiKa/KOVnjf4VfqIMYu007DfMEGimOOCdJEm6YHWeDguj6h+PFqHlRHY9UgAkv0I07tXTdX2dVNnAH6c3bkG1EDo7GR1pdc1Z7AXm4BqUi9Qcn1PdO4loCPmR8HJ7QGtVlmLhKxFHyXHPhK2vP7j2pYxwBMFI+R+daaUkNdDKzdU0GKN0uiAkTqrKaJadoTKu8Okc3tXbi+gLz/tKKFlSiPaU50qk1dVSJu0voqQKFTo8tsernhYvN0TakdhiaE8ou23qUGqQeiWi3QdybC3G2S8LSc4gUJUL5M+7YSGtCfK0Ia3qE/TW7tr90ds1HdQUwJc9+UJCXEg/zvN6BS95hKEsgKJB/bSYImcRnI+EyjtK6Y91iSfp0DFCzNtTbbQC2NvIaIe9z+GzaTGv7ApPZs/OeP4yMwfUDBHVhhxwviwWjemuZdpMUhw8Ac2/zRbqYSF7f0m7xZj0L6O1ruTTqJDHiYz/Rn4BJ732Qohhv+5NPNsbceRhPV3P3Pi4wRIc9PI7zGqiYVLoqqZworiVutFy5bHInkfnIy04rSmjZivDknaivRID/zS7+6UF13aat+4oIxfbCfq2KjGuXa26Uldodc48WBxxUhjB1Hijr1LFRBHGqjdu3slS/RZIhvMJX/S1AV3m/pXT+y1IF4b4WQhHByAkJfihsCFSxAz9OubNthA338O0TKjCzUL5S5im+e3k5VapEgCkdKP9iZ/Xe8JoyzqruB7Gc4f+HAJYQmDbcwzlwFwJJzmhc0CX15aLOorxD+LqYl/gaY1xQ06XcsMSnYors99uRGdimhM9Cnhm71VhdASfJnkwP5OyRTx6YyzhxRK9I/6ZpiqKjbw8f9ran81erJn+USSTIoY73pz22IMcS/nQWhVbjNcITIiIJ4Qa7rIE9h4ulIHQMsNtO1g5Qc+ll5SK8/9DygE2p30Zv7EwOe/N2elSkmnCHobSNP+k6bBG48tJ8uz7ASaGwInI+S/YKzUX+LSLYjub2rZO53sy7d+fUGkWETb7Jh2wC2AZJHPq+XJEzZZsFcVpcQJZVK894IXia2hzbmiZ4Sc8mj0w5HKPIqCyB6onOc1VmnpApkzw193i5qJEkLVame2bPI0ziUbgAhLO3KKsus0LWOqd6DVF/hbsOusOtmaKnEOkWPryvJ1uIwtMZGkKfOSNYa0/9B5XFqUmqU4HQpYmRCScBf7WBASqerXtfMv2ndKdmkWHJ3LE7WCzZ+aG1KvzuQmj3Fuw4CozoxHamukDnXgUToAbShXqmDaAIrZ8HbN38B4MFHuTOukQ5IboX+WItMsZ7THlLT9Xn5P8NhWcG13Oh+ZjV2g35Y91D8ZrEliQntM5rmTvy91Ul87X7QeDjyNwzEhYdRD9md7wykQHgVwohnDNxGXexm24dJS20PQ+E/dxG2QjV2gcGdVU6SohEbuRh5LRhRuwrNgzUtGN13m7Yvn1Di9CFe/IqCB/U5IKwFjCcH0fqOPWoYa83v8vlwPBqECvXozASjObfWK1cX+qYH6/8rnBHmgxs99FIPd592apF7RtOKoyh2Uxq7dGP2nxUmCR44NO6VVhlMJ+qMs1w8arulqHmgN52ZWXHuueQtV/i+QDGbLmKa4rGGVo1RvavPQRorVAGtOA1Sh9xiggi0d9vv30LnBSWegxNob6T19k2Ak5tLqrIpHqz7cgWR5jvR2ADExjt2WUT1RrVcjTXGQUMuZaDh8g36DrbLLuOnW8XPeMZXBwfkGqkGO7pL/Smo9gw/+Xya8wuFFIo1KDMUDZOvId09HTfp79O5uhV8eorQYYusdugmzYhQbcDXkeTePe3PqRJYw7nPK2CQij4EuVPRKv+UbDM1BztQUdUjxYYBR1jbbCCouJqgFH/ss9b5rlB9kd7OUdegVn4//W/JOd/QfbRSRkS08zPZrjEhnEs7bEU6CgJ0CoWUGG6oZnsEymX8bS2VNvJLlultwVLH6owWQ4+HUdbSii7H2ZhOs3vk2Qs3ZE1M6NHiH+9Xst+llVpepkpRZlmZO/ZinCsdVI3CGPCBslQNnKxl1M5RoDTglzu4IEso4YxsNRz9fWE9u7hzKtW+73Huk8UCzPluKQefHM4JAGmqQmrMBPTTLwxFz+uJ6QqWk+3W5jMajAi4DP3e8FKgCvaZCIyjDGd47ucvkGa+n0sdmCPj0zZ4F0A8O2lSq10vyyGbNJTQDTii+OrUbqU1pAwdHA0uz57QTCG0Fqu0DVPenF3LqYbSxk+2GkMTyOGYw08DGK5lWx+XusXkqaNmZ4mdV/lehySV/x8cSTsyAz3k9+QwwKs/bc3TTk3UkhCKUyUa45vTeAkc4ms+VCbwf4MRDfM1P+9vuw9L7zR0tQUAST/fDoLe4haKXN2085ClOtksta6scb+9HOM/YjZaAmHGNYQx2kJwn/A1RRy2XGTCQsweSh1t2zOAANIqUaYDQWddRrGNLw9SFxAwKxzmyX+ihc61TFL702vd/EX7MJk7X4XT7XLsHMCU302J85BiOSYMDeC58JJ/pWue93KV1TZIqYBs13evXOiLz6+DM3s52Afu/uKqzQorGsRLP1f85k/J+XbnLpKDWZqW02vt58CDNcvbC4vsveGq/5jcE1WIRFvwsv6CF5h7ksVmZ69JcUFBNX03ivtITYrrkydaukBXlKF61ZIR8TvmgUae/XVzVekOPMGTP8spBDIxSCKUZiUTPcWe+pUHbfMp35aEDc9jToxV92ZR7zYiNjopYAf56o2Fpf7Dh5ZwIssuckt0o1/N4oaAfMqCkOEPnMHAs4gclqX4frE8T187hnLsnG+0v5YOiLqEUXV2ovwovyreJSmj41iBZ6iVYEZSXKI9usO19MT68u7YniR/cvcVAcf7NRh9PCzOCw2sb7vZFSLmeTzwBQV1Iml1lCQG8TbD2Nx0DmUjlhcLBakxXpkX8hTeLB1i9f3io3WzCBxDVlSIwdN1wsZP5spPmKAIbxZKGWU0OQo+aktfhLNG3VPn1G+7sgQofodEmX6fv8ZuM8An9zr8seNW0V8XNE2vI7Wi5cMF8ypN8c0dol+MKx9LGA/1a0xpaNB1NC/u/mcEv3uhJOwPjeZIOUaWtrRvadMp1VcpXLolOB9oj6sgi1mPZucsEsUHT+MrTNUmzE8REQapa542/fOb3LUwZXFatFijnOWAtYjraDPnzUVNkjouFdVIkIogJzrxIgZY9MXG9oYwUmAPqyKrUQHlwS3FWbPioH4KT9Gsp7QlALw+OjRDoPyclZFSEw1U5VVomNTik2clH7LxX/MnvdTPv6tU9euxiPGjQY2qwL8iv6/jJ+Kxaym36z9KxqF9QuMxcU/MYeV1G/f9C5iHSgZCj4I/KhS7qwpki8VFPU8wv8gz8l0fuBJhnuv18jZQjTtML9MLji06QeH7GH3HGyo/6Ul0LN+VfyFLXfaCy+xpnv/yFBmi4Ia8Vza4qKlM9JAGiZuekLCHwzdJOcWb4boRjzslD2CorkXuhySxhNrXMGGcGXiBkf9/sUMo8q1dB/VjDC4TA70Ag2baWRi+vnMTPZJ3MAf7ZBQvJJ+u00z+DrpxKIqx2jw5pPiN1JT8JyBwNPdUCZTFxOZdQsbdhZhDy82ni3Ck92YFDTxs4n3210v1ISE5LmWm/y9f5hGN8OBr4JVGtXAyaAk+3ftLcYVhnXamujg3HixE4eGLx4j6rSIyDEM8dPQZWGZD7sU7loUgTrhCQQZ5ByqHUvVKvB9ApSTiOFsWDleMnp/b7NDk44rWvisKd3deNnnmGwLzO5/4amfVdG+4F7Q9NAPWx67xUKFFx57bfE+7L7ym/YO47Y3KyqVs7iudEukbTXvcz0xu3kEoMSQedKXSRgfc2CeVNnUCLSTXSrvfo2gErkSeSIVZfeYnbOZ6s9pbwcJgeqDLy1HP/CsSdQiHpH/Zi0pju1S5J4K3SCXJ2YkCRPDhfPk+JmAsjxNAhi7O30XxETYe+BLksn/HFsa2jOpxu1I2LpqV3yNpfqdYFt8r9wbO/FIJasKfN/J+iI+MrtYgy9j/N08EdTnsz7kYMKvLMNKuBJiqTSRdEfG66ZdmbtquA9J6WalEG32ZDFUZ+8AJZHa59dux1+lSIPXjtV4gn48j13jQ/gVKdLp4NGmsUzc0Qm3na8SxnwhHXQuUB97U+BgVFF1y+uJtY1klegivxmxY0y5g3cTPDUtoWH5ev3LGro1GPDZ6Bz8M7niGdWhe+csuGTKEIHP+tqkE6Gqq8ewIWD0TiiPIVZb2I3ncEHhcsYTExwCTGK3QH9bHTqIkbCkqRM9XE6L6kIboDt+0FGTdJoZxzHUnuN1yn4481qEFgxHtMBBpbUC1ZTk+I4nHHO5pLyATZkXFU9YtluzYj+s2FMu2pofZJZVK9uzCqCJBcIR0qYaeVlQbuFN5MCZmsVBqlsF8hK2czhLm5pfJCLPb0gcRWlsXyQRZ5BgkGRDeuVtJQRrNB/+gbaTkl0BxX6Dj/TXzB7310+VXWS5/EALwb8qw9/fk8qTWm8O+PbyzWydwJfK2R/GtL1Z+tCZG6+dMtF4XCQRYuMxWFQmZ3MET/qG2YJD8hQMzgVXi8VqPORfFsvoTxB3BSfgqSJ9eZ1W9XxFA4bBMeITbgzPbOOXt+3rAbT6O6ofhPC4nU9GsLULumLj2Dcuh8P3JFzpYz4GD4h+eDe3x8GfYPcfD8owuOEV4fw6Jko9BkPEjhmU4GFxfhlJNedYHo2/Z2F4kE5modY9quJ4aKNRlPR/nTY6vRAPtNg6LhHP0oMa3wrogwwjtlf1QTKVO8ujDHzK/oWIa5nozORfgUfhKo9jONutCp4oYhKs75GtkLSTU59tOSs8wuczrD2QsaUWbvpiUoCkRBVe7eT5czn/xPeQQIMTEQjQSx+PGfCV+RBVOMzmQclU9/VH3Nsz0JPdzNqlWOQHnlmtBuXwfZxO96hsWOPNxGlPDq3uCAZW/sqCJ+eQaoqCJM/eU6VCFLfnLP0Xj5Eslzhau/Kaj+i2/eaMQ1syZW2v0rjDvKKFrNXbXQaUywoecvYB7rFho1+5xBPE9C1J5CIx2MOMA+IBqZB58M/qq3RxNgVcole1bUZS/HZp3WyK6nUTnbWBKg+5f7blJRO3UTp685xAqEhypIPQpLajvY6riP7Xmd5IJTpxpUz+Yfq4ETqRH0swHkM1UWhT3qzP0kcQHck+r1xGWRnEiuFSlJMXH1Aa1REBymP1KhZNxw8GhBiLzMj64mQPNg83GklyvSEhzMGQOqlODzjdW+5M1xpW3dFCxoEtH3ShnzGytYIX2mDbzJDBDAOJQc7MY5aHzMC02haCgURFw+IJA2hdmArdZ5O/pldYg9J1o/VO6f2ahwJBm1Mat1T+g3dAz8sSYb9y0jVArb585qCAjp4ih5mUaLbS7bqV4GG192sraWF1RQ13/6ACvj9u/RRJB99LM7ioe9Re/NpusGG7txRp4PAd4gvldEfZHnF0MwrpDUMyv4EgYmHApk635mH75k7dzXzLML93bN7slA87RFFaxY6GJJVqQjI3SXcFGR1dwxLmNVRgykAbhs+MxPBQCr5R/MdSvMgu6pKyJ5JDiZB5SRjGAzH1v1OILQLxcwC3OkATjIF/oLV7Gxn/AwGUwEHhD/cTNspxv07Mv7M7ttw3pwUHESlQufxzATSPpX9yZwnYsz4lYOHj9YIyLG3xueauMHBKTKiWsQ5a81s4V6Nq7gwzEI6o/VmVKVAT6GNan6jqwOFz360bJ4b9Ac0t3b2osmCQ9OZXaUsXPFxR6EMx7gRpNhBwj8amnBdaCASfl1w53SDm9spRL17tRX2Yo9UKhPgPYuP/ij2l2h/g1NZH0ExBOIaqZihyt5ZclMdTHj1w5mxOYMPtkcoUxZM0Z4BlJ0PBiFEH/6EWCQz0P9oAE7iPABs9FkWbCiG/hy7gRo295Q1VJgA50cMRkdYNtBcV7HyB794ND6oVuDUrXUILZ4OBUJW00GIUlJe1kPWC6ydIqrDfQco2JHHfWwA0EHvRR2LsSPjbIm0Oi4uCjuVOeMpx4Xe9Fk7wIwKadiEk3NfeROBetyPGpZL6GR9pDrubxDX98OGkWfFRbDDK1OfE3m48eaRZ0AYmWtgw3ML7JT2/2Wdh9C1DBL4vUQSjuos1LNVuwIutB4EkijgROvlJGiEOyXshK3o+AoKgzDOL2lXppAmf3akrX13zG/xLtJljr1oKK+coS8fl/3Kz6Q7IiD2ThTDPKF7m7/WBDxVQ8sdizrziylf7FS7G5fUTtV3/jpBHWKLM2+oSQXbVBzFrTq3u8WyZGf3xxE5dRgkPaE4G9/4Fg2uxu650pL7WqDtmbk/tLLYVk7IzeM7Qnh7yDuQjoSxRbU57lsQeml6JLwAiMXoJJZcaZCZo5c+xH0WyacBnsaq2OnxAtAHqN32EQNPGNobhDTEFB+TlzuyIRoEHPyjcLD0p+9oydObHaGzLNwx0Wbqmoqo94UOdLj40czH5t3cimDme8nL2+m8OC2kIeMvgClmaR6suni0YKRF5zkF0q4B1+PrpTIEe+f9QLGa+zLXi1ZAtasuCm2bkIdL8BR0lzb+t0tDzFS7amv959XXxso10bkYRP21HbAGKRwIRlKi2w/Mt6V+eSRTGiX20dd2z7vB8w9zlKMnOlEulNCH1r1Gu/NhvQ6CLp7KOGEXntaLJAq1k8SQ7H81mzhakNOqhR5jcmxDXX5PUs49oMtZaLvex2XctRSf0nFruNv6ElDOj916ym/t3/qxolU70nHEAgIPpwSurA/BeAK5HJAbRDMsmmLd4DyfU6zPLUj0gCRM6iZJJyX7mNrHw9nfIri8bfWaC9YaG4tWZXa1f55yeza7VJGvpOk4N5KKO0C+EyoFln0ow0dcKs9YCsfpzzjOfsUtkEcwd4AY17CG1c57mKe0sXwCN8eywkKFLreynYXhwpDwZ0fk1Uoj64Wgmt7Y3yz+tOo2qAowSO3Hy1PPGu0wrwTmCP18dTUtZ1RsrWdP9XWq62CtRntnmgOeNWO+9jb1D5Ac67ATzESW3PrNPlyOYH0RbGH9joQIaLbtsl5MB5suJB53u7mJ7m1XaspxI+Fx9dwYPyyxQVotp6auCa52i/UjFMDofrR/o+i+dspqPs85OmIQwWc0JucPm9vK4fl+IDvVHWT6sda2E4Td+S6Wht+EKe72xpW5ivWBGygAZwFOlHbxmKcvOq3iwBF3eaU9sUkUxb/9UAzJDRcxMxGvdlJe5NcP23YallsR281x0BE7j2WN9xJH0NLFKe/zfirZM4gPKFE/eRQsMSTWBwbJd99YmFUgxBEPIdNeC3RFbySwbxnRUzJeqvxn3AmKSI0kBMnDEScKPNAcWOVJzPivrLdgt7GF9aAXevD6OO4UYY1UK4cbhBYLwiSTmOPH5+wbk5VgHUzs6+lV3caFAWc5hwkr8A2GkXZwt3Oij9Nm9b3LFZE8f7K9m/s579AlvFLtNLIhf+xg6HZyaQhnfrMDrXhT5WDiia22bwYvdmfSAOsofJHzDDNy7BYPx+hF/lowKsfAgY5wPuALGeknTqAx0o3AYzzxC2xAeKTjdfsFBzUytHgOeWYR6/ZuRGvDjtWPi/Z7exZWjhjXeLvyYmRWUy0ZeSRTIz/1+V0vHHaQtnqBicegKI27pe3IvmuOD1jGBysjMituE+UiKzfdgBFEfRkNEbQVAWMvYBLra6Vt/N1GhwXdhjktmBudYKEHQAD0zt0htNwQo32qNQy//+F2zPPGK2lDrsRWbFSQdJlCtA6lNmlRYDLdCJ5GXEpi2Sthp2dyxwzqjWLS3uPA6Wr/qRmBuK+ozmRcVWw8iWxS45NbXysWHhCHzk+rT4O8Fq/TOVcXprMEv/p75uZybodQjpZMJJVKjyUd+jIlFuWYdMcXAyoHP3aMMSqojJDwr86Gs6r6K2vtJ5lYiqpex4EqXmO2TMGJFrxTrvX1irvM42gbpJUozfNaqXo8eSODMPJ/3FHwkhuKhZHyT4KlVlKKop7iCNyUWG2Z1IICG1XuMtL+R75Nxq/d73esBJvU+NtLTLY1WAUGNZuqGDnOY/csMVtikZLQBOYWkY+xjRLVTHAAtETQLLPPM6U3pFmoeJ1hEog4/DdRhD5E1z7/b/mJwTVFM1NAu/W6/YO+lGIFy/jhvHayy3TLOpeQZSe3NeSS+N/r0O/wxeNvFc11ZHArN9xO1+lXsxO27LAxcEH/Nk20FfhT+EYeAruTLuoskS48tHBF+i/ISvwSRUWoCVmVXzvWUvDzyYsRIViVcs9H4LvF3BovviNmXubZcC3z7iNK3P3PS26rvEwwaSSWYLp5NOm2fb7ObnhzNS1LbPI0+3XTcLXnnv8Oa7IYrhbym4Dh3njnFMXdt3l7nAMjoM2yD4PJ2f3wUwhJhx/UVFwnnEFGEawjRzivsANmB3S+PXKlc+PnhShoTYIME6Sn4eDs9DjFXWPrdNROrr9r5+FiT7afpOaBMmEMmjx70qLM/MOoMqIOQERCFBnbIE5EdM/6ijnC10AzMrm+EEzYdtmb+6y06jKfwH+37r3hGVKq5Qyb6MMtmxFEUUbuH4ag4Bhb8JRltoubtKObbJmNA0+Rq4pEt0urGbuwT8aQ3r0cvYu18enXXsLQFjX1o2JeYYYH005FZX5sJQ91CbMAfomfji+uPXQeOhgNJlOnXh/MoAqWPF0Dl9BH4Kv3E8R8AhIjmWJ/okl2zQbx4A2kjzyDTQWNlsoNqw4mJAGqZ8dutrD4olDdd/+5pFezzJaSYdVlfraoR62++7FSMyfM9FqgtiB1tJ0rQM7PtJPRPoKgfqfVOjltZosg25thE4SB6ooOuN5j5l+XbDbEL1VVr5esUukOM+xYOPdWvRJF1ZmrWPfbubnbh0TqAxOjrbMDX8kqpqKZVkBF9rm3vMSdb9Q2mSRIEH+cnktKvVGATivx6H3YNIoo43DJHpLpXrmJMe8mYozM/rUj2rEYQ9bhue2Nb+btPEi6TfBhNU2UAVlmWBbqruFGbkjAwq52L595uQtWFCB6tlTUTrPumlVSxkL5QzPIvVs4sJwMkLfgksvahSNsGNLJ+7KLklkDZgixLAR53yQwEp+jkDbH8Ia/1pFHnZ2O8wi1gSH6MegPd+wRuGnsnmav9jksVoTMSKnn1FPN3Jn7ol1aD6od8vogCJv8j4YIthbaxpy5fKS0Qop/GN1mn/xT0NLLc/Y0Y0a90vPDBEoDGLRwoDGl03pv+uqayzGU0uEGaDv++7cFygss6HyzrWpW2rzu/2xITDyk+jjYLFngkipFg9vOFlOXNE2x8yrxG06S+ENqVddDT08oGWPBPRIStadujxacUMZprZkmmiNH6O5cD3ElS3DFZDf9LR8MDuYcI0nm1HMRuH7+Rq0AGPLX2TcxhzopXhllYAdAaDKuxUEPX/+CxmMJLk8McJqrTJFOTGItTXSk4wXAAPbBNNaZLiOs1QUaHSRAQYKs0LtqHbVpQteRFn+QAmvZ3HfYez+p2h59Q7J/sawkVB4MQJsLabXE16c5I01yKiCjQCZxV8rGJZCD0XqvXP7R6AXG3iST6bdt5UFzbBW+C6Jm21lHIP4tin0Uog+RfGpFZD7M0UBkTzC2rx3/SXY7nR/emeoCSfjNT8feDv1gKCVYYcDJSM5JazHrTOX7taxKyyNffUVlsU1mxBm3tm3NIhzNpRoFrIjfviC46WjeKUqGicr2D0GQHlpqTN3DJQpvLTsbOmgkV745B/i9yRWr1/LrbVKMb2593ZhMccokRW0Mq+8DCejVWKh34vbC0c7j1cCg1PzqIAjcDNtq1IQShPLfbNpX3Yaw/FSCL7G4jGPKR3+uYuUPjpV5cTDwOEcnyZOT+T0F4TF8uRvQApAL27mkIqtr0HoIZKRZOoCB5T2I0utjFhuslaNs1BKpE4wYG/2gFveBFNR5ZdUpiUwB6sDThL0hc8bNziQ68cJqZeYAaZSW4Tdlp/uCqF8c4fhKX4egJvXonqqcJZuxsFOB4onLihNucMrYRD4AtUKuox6B5TnmC6xreqiqJyA/AMOQ8auSMenYwKvufVAekFkONTlDO+lS4HniGjChaR9tSfmPWdS3TX/EDGY923oGe+4hPENIDhFQgNwtE6FprPmyVCsqH+yAfy"/>
  <p:tag name="MEKKOXMLTAGS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REATEDBY" val="KMASlideWizar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" val="1"/>
  <p:tag name="MULTI-LINE" val="false"/>
  <p:tag name="TEXT" val="Action Title:"/>
  <p:tag name="FILL" val="true"/>
  <p:tag name="OPTIONAL" val="false"/>
  <p:tag name="NAME" val="Title1"/>
  <p:tag name="HEIGHT" val="1"/>
  <p:tag name="INDENTED" val="false"/>
  <p:tag name="CAPTION HEIGHT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REATEDBY" val="KMASlideWizard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" val="1"/>
  <p:tag name="MULTI-LINE" val="false"/>
  <p:tag name="TEXT" val="Action Title:"/>
  <p:tag name="FILL" val="true"/>
  <p:tag name="OPTIONAL" val="false"/>
  <p:tag name="NAME" val="Title1"/>
  <p:tag name="HEIGHT" val="1"/>
  <p:tag name="INDENTED" val="false"/>
  <p:tag name="CAPTION HEIGHT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" val="True"/>
  <p:tag name="BAINBULLETSACTIVATED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REATEDBY" val="KMASlideWizard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" val="True"/>
  <p:tag name="BAINBULLETSACTIVATED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" val="1"/>
  <p:tag name="MULTI-LINE" val="false"/>
  <p:tag name="TEXT" val="Action Title:"/>
  <p:tag name="FILL" val="true"/>
  <p:tag name="OPTIONAL" val="false"/>
  <p:tag name="NAME" val="Title1"/>
  <p:tag name="HEIGHT" val="1"/>
  <p:tag name="INDENTED" val="false"/>
  <p:tag name="CAPTION HEIGHT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REATEDBY" val="KMASlideWizar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" val="True"/>
  <p:tag name="BAINBULLETSACTIVATED" val="True"/>
  <p:tag name="BAINBULLETSLEVELSFINGERPRINT" val="153515925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" val="1"/>
  <p:tag name="MULTI-LINE" val="false"/>
  <p:tag name="TEXT" val="Action Title:"/>
  <p:tag name="FILL" val="true"/>
  <p:tag name="OPTIONAL" val="false"/>
  <p:tag name="NAME" val="Title1"/>
  <p:tag name="HEIGHT" val="1"/>
  <p:tag name="INDENTED" val="false"/>
  <p:tag name="CAPTION HEIGHT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heme/theme1.xml><?xml version="1.0" encoding="utf-8"?>
<a:theme xmlns:a="http://schemas.openxmlformats.org/drawingml/2006/main" name="3_Bridgespan Group">
  <a:themeElements>
    <a:clrScheme name="Bridgespan">
      <a:dk1>
        <a:sysClr val="windowText" lastClr="000000"/>
      </a:dk1>
      <a:lt1>
        <a:srgbClr val="DDDDDD"/>
      </a:lt1>
      <a:dk2>
        <a:srgbClr val="FFFFFF"/>
      </a:dk2>
      <a:lt2>
        <a:srgbClr val="00437A"/>
      </a:lt2>
      <a:accent1>
        <a:srgbClr val="00A9E0"/>
      </a:accent1>
      <a:accent2>
        <a:srgbClr val="F08613"/>
      </a:accent2>
      <a:accent3>
        <a:srgbClr val="747678"/>
      </a:accent3>
      <a:accent4>
        <a:srgbClr val="008542"/>
      </a:accent4>
      <a:accent5>
        <a:srgbClr val="7AB800"/>
      </a:accent5>
      <a:accent6>
        <a:srgbClr val="C3B600"/>
      </a:accent6>
      <a:hlink>
        <a:srgbClr val="000000"/>
      </a:hlink>
      <a:folHlink>
        <a:srgbClr val="FFFFFF"/>
      </a:folHlink>
    </a:clrScheme>
    <a:fontScheme name="1 - Letter CFR R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9050">
          <a:noFill/>
        </a:ln>
      </a:spPr>
      <a:bodyPr lIns="45720" tIns="45720" rIns="45720" bIns="45720" rtlCol="0" anchor="ctr"/>
      <a:lstStyle>
        <a:defPPr algn="ctr">
          <a:defRPr sz="2000"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08080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45720" rIns="45720" rtlCol="0">
        <a:spAutoFit/>
      </a:bodyPr>
      <a:lstStyle>
        <a:defPPr>
          <a:defRPr sz="2000" dirty="0" smtClean="0"/>
        </a:defPPr>
      </a:lstStyle>
    </a:txDef>
  </a:objectDefaults>
  <a:extraClrSchemeLst/>
  <a:custClrLst>
    <a:custClr name="TBG Grey 40">
      <a:srgbClr val="D0D1D3"/>
    </a:custClr>
    <a:custClr name="TBG Grey 60">
      <a:srgbClr val="BBBBB4"/>
    </a:custClr>
    <a:custClr name="TBG Grey 80">
      <a:srgbClr val="A5A6A9"/>
    </a:custClr>
    <a:custClr name="TBG Med Grey">
      <a:srgbClr val="747678"/>
    </a:custClr>
    <a:custClr name="TBG Dark Grey">
      <a:srgbClr val="5F6062"/>
    </a:custClr>
    <a:custClr name="TBG Light Blue">
      <a:srgbClr val="70CDE3"/>
    </a:custClr>
    <a:custClr name="TBG Med Blue">
      <a:srgbClr val="00A9E0"/>
    </a:custClr>
    <a:custClr name="TBG Dark Blue">
      <a:srgbClr val="00437A"/>
    </a:custClr>
    <a:custClr name="TBG Purple">
      <a:srgbClr val="8F689E"/>
    </a:custClr>
    <a:custClr name="TBG Hay">
      <a:srgbClr val="DAC792"/>
    </a:custClr>
    <a:custClr name="TBG Red">
      <a:srgbClr val="F15D22"/>
    </a:custClr>
    <a:custClr name="TBG Yellow">
      <a:srgbClr val="FFCF01"/>
    </a:custClr>
  </a:custClrLst>
  <a:extLst>
    <a:ext uri="{05A4C25C-085E-4340-85A3-A5531E510DB2}">
      <thm15:themeFamily xmlns="" xmlns:thm15="http://schemas.microsoft.com/office/thememl/2012/main" name="Bridgespan Group" id="{DCBEFA12-86F3-49F4-8E7E-57AA80004B46}" vid="{FB3B585C-7092-44FE-B343-C3D528A154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&#65279;<?xml version="1.0" encoding="UTF-8" standalone="yes"?>
<Relationships xmlns="http://schemas.openxmlformats.org/package/2006/relationships">
  <Relationship Id="rId1" Type="http://schemas.openxmlformats.org/officeDocument/2006/relationships/customXmlProps" Target="itemProps1.xml" />
</Relationships>
</file>

<file path=customXml/_rels/item2.xml.rels>&#65279;<?xml version="1.0" encoding="UTF-8" standalone="yes"?>
<Relationships xmlns="http://schemas.openxmlformats.org/package/2006/relationships">
  <Relationship Id="rId1" Type="http://schemas.openxmlformats.org/officeDocument/2006/relationships/customXmlProps" Target="itemProps2.xml" />
</Relationships>
</file>

<file path=customXml/item1.xml><?xml version="1.0" encoding="utf-8"?>
<Showfilename>true</Showfilename>
</file>

<file path=customXml/item2.xml><?xml version="1.0" encoding="utf-8"?>
<Showofficecode>true</Showofficecode>
</file>

<file path=customXml/itemProps1.xml><?xml version="1.0" encoding="utf-8"?>
<ds:datastoreItem xmlns:ds="http://schemas.openxmlformats.org/officeDocument/2006/customXml" ds:itemID="{7E4F3698-396E-4B2F-BE11-3B2FE028BC3E}">
  <ds:schemaRefs/>
</ds:datastoreItem>
</file>

<file path=customXml/itemProps2.xml><?xml version="1.0" encoding="utf-8"?>
<ds:datastoreItem xmlns:ds="http://schemas.openxmlformats.org/officeDocument/2006/customXml" ds:itemID="{5B806E24-A205-48BA-941F-71D155189446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Words>1465</Words>
  <Application>Microsoft Office PowerPoint</Application>
  <PresentationFormat>Custom</PresentationFormat>
  <Paragraphs>228</Paragraphs>
  <Slides>27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3_Bridgespan Group</vt:lpstr>
      <vt:lpstr>think-cell Slide</vt:lpstr>
      <vt:lpstr>Collaboration-to-Merger Options</vt:lpstr>
      <vt:lpstr>Introductions</vt:lpstr>
      <vt:lpstr>Looking back at the past 10 years, has your organization…</vt:lpstr>
      <vt:lpstr>Objectives for today</vt:lpstr>
      <vt:lpstr>Format for today’s discussion</vt:lpstr>
      <vt:lpstr>Pop quiz: Mergers</vt:lpstr>
      <vt:lpstr>1. In the for-profit sector, what percent of mergers succeed?</vt:lpstr>
      <vt:lpstr>Why do so many mergers fail?</vt:lpstr>
      <vt:lpstr>2. Are there more mergers in the for-profit or nonprofit sector?</vt:lpstr>
      <vt:lpstr>Why are there fewer mergers in the nonprofit sector?</vt:lpstr>
      <vt:lpstr>3. After the great recession of 2008-9, did the merger rate in the nonprofit sector go up or down?</vt:lpstr>
      <vt:lpstr>Why didn’t the recession lead to more mergers?</vt:lpstr>
      <vt:lpstr>In addition to mergers, there are other forms of collaboration</vt:lpstr>
      <vt:lpstr>Pop quiz: Collaborations</vt:lpstr>
      <vt:lpstr>1. Which collaboration type is most prevalent today?</vt:lpstr>
      <vt:lpstr>2. Which type of collaboration do nonprofits wish they could do more?</vt:lpstr>
      <vt:lpstr>Gap between appetite and incidence is higher for more integrated collaborations</vt:lpstr>
      <vt:lpstr>3. What are the biggest barriers to more collaboration?</vt:lpstr>
      <vt:lpstr>What have we learned about how to use the collaboration spectrum well?</vt:lpstr>
      <vt:lpstr>1. Rationale: Think of collaboration as one tool that can help you achieve your goals</vt:lpstr>
      <vt:lpstr>2. Screening: Start broad and be proactive</vt:lpstr>
      <vt:lpstr>3. Due diligence: Focus on the strategic rationale, especially critical for more integrated collaborations</vt:lpstr>
      <vt:lpstr>4. Negotiation: Success is NOT always an agreement</vt:lpstr>
      <vt:lpstr>5. Implement and integrate: Poor execution can derail strategic collaborations</vt:lpstr>
      <vt:lpstr>Small group discussion</vt:lpstr>
      <vt:lpstr>Closing thoughts</vt:lpstr>
      <vt:lpstr>Join the conversation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Type">
    <vt:lpwstr>BoardWhite</vt:lpwstr>
  </property>
  <property fmtid="{D5CDD505-2E9C-101B-9397-08002B2CF9AE}" pid="3" name="Footer">
    <vt:lpwstr>True</vt:lpwstr>
  </property>
  <property fmtid="{D5CDD505-2E9C-101B-9397-08002B2CF9AE}" pid="4" name="OfficeCode">
    <vt:lpwstr>True</vt:lpwstr>
  </property>
  <property fmtid="{D5CDD505-2E9C-101B-9397-08002B2CF9AE}" pid="5" name="BackgroundIntensity">
    <vt:lpwstr>Light</vt:lpwstr>
  </property>
  <property fmtid="{D5CDD505-2E9C-101B-9397-08002B2CF9AE}" pid="6" name="BackgroundColor">
    <vt:lpwstr>255,255,255</vt:lpwstr>
  </property>
  <property fmtid="{D5CDD505-2E9C-101B-9397-08002B2CF9AE}" pid="7" name="Offices">
    <vt:lpwstr>Bridgespan</vt:lpwstr>
  </property>
  <property fmtid="{D5CDD505-2E9C-101B-9397-08002B2CF9AE}" pid="8" name="RevisionNumber">
    <vt:i4>77</vt:i4>
  </property>
  <property fmtid="{D5CDD505-2E9C-101B-9397-08002B2CF9AE}" pid="9" name="PaperSize">
    <vt:lpwstr>Letter</vt:lpwstr>
  </property>
</Properties>
</file>