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diagrams/quickStyle1.xml" ContentType="application/vnd.openxmlformats-officedocument.drawingml.diagramStyle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5" r:id="rId1"/>
  </p:sldMasterIdLst>
  <p:notesMasterIdLst>
    <p:notesMasterId r:id="rId24"/>
  </p:notesMasterIdLst>
  <p:handoutMasterIdLst>
    <p:handoutMasterId r:id="rId25"/>
  </p:handoutMasterIdLst>
  <p:sldIdLst>
    <p:sldId id="256" r:id="rId2"/>
    <p:sldId id="280" r:id="rId3"/>
    <p:sldId id="310" r:id="rId4"/>
    <p:sldId id="269" r:id="rId5"/>
    <p:sldId id="297" r:id="rId6"/>
    <p:sldId id="270" r:id="rId7"/>
    <p:sldId id="283" r:id="rId8"/>
    <p:sldId id="263" r:id="rId9"/>
    <p:sldId id="257" r:id="rId10"/>
    <p:sldId id="303" r:id="rId11"/>
    <p:sldId id="307" r:id="rId12"/>
    <p:sldId id="304" r:id="rId13"/>
    <p:sldId id="258" r:id="rId14"/>
    <p:sldId id="273" r:id="rId15"/>
    <p:sldId id="309" r:id="rId16"/>
    <p:sldId id="308" r:id="rId17"/>
    <p:sldId id="305" r:id="rId18"/>
    <p:sldId id="302" r:id="rId19"/>
    <p:sldId id="311" r:id="rId20"/>
    <p:sldId id="264" r:id="rId21"/>
    <p:sldId id="282" r:id="rId22"/>
    <p:sldId id="296" r:id="rId23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8AB0DA"/>
    <a:srgbClr val="3A76B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9" autoAdjust="0"/>
    <p:restoredTop sz="78136" autoAdjust="0"/>
  </p:normalViewPr>
  <p:slideViewPr>
    <p:cSldViewPr>
      <p:cViewPr varScale="1">
        <p:scale>
          <a:sx n="82" d="100"/>
          <a:sy n="82" d="100"/>
        </p:scale>
        <p:origin x="-7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16" y="-84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36E605-ACDE-403F-8253-201F4D5BBE87}" type="doc">
      <dgm:prSet loTypeId="urn:microsoft.com/office/officeart/2005/8/layout/arrow5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7062B91-1297-46B2-B3EF-E1764C4404C1}">
      <dgm:prSet phldrT="[Text]" custT="1"/>
      <dgm:spPr/>
      <dgm:t>
        <a:bodyPr/>
        <a:lstStyle/>
        <a:p>
          <a:r>
            <a:rPr lang="en-US" sz="4400" dirty="0" smtClean="0"/>
            <a:t>Outcomes</a:t>
          </a:r>
          <a:endParaRPr lang="en-US" sz="4400" dirty="0"/>
        </a:p>
      </dgm:t>
    </dgm:pt>
    <dgm:pt modelId="{AC846DBF-360D-430D-81E1-CD7176DC3813}" type="parTrans" cxnId="{0DE13B33-6758-493F-9A6E-E713A4D591D1}">
      <dgm:prSet/>
      <dgm:spPr/>
      <dgm:t>
        <a:bodyPr/>
        <a:lstStyle/>
        <a:p>
          <a:endParaRPr lang="en-US"/>
        </a:p>
      </dgm:t>
    </dgm:pt>
    <dgm:pt modelId="{63AA7F01-B3B8-4115-A737-28204E66D1BC}" type="sibTrans" cxnId="{0DE13B33-6758-493F-9A6E-E713A4D591D1}">
      <dgm:prSet/>
      <dgm:spPr/>
      <dgm:t>
        <a:bodyPr/>
        <a:lstStyle/>
        <a:p>
          <a:endParaRPr lang="en-US"/>
        </a:p>
      </dgm:t>
    </dgm:pt>
    <dgm:pt modelId="{1393FBAC-D3F2-421A-B272-26C1DF1AC726}">
      <dgm:prSet phldrT="[Text]"/>
      <dgm:spPr/>
      <dgm:t>
        <a:bodyPr/>
        <a:lstStyle/>
        <a:p>
          <a:r>
            <a:rPr lang="en-US" dirty="0" smtClean="0"/>
            <a:t>Profit</a:t>
          </a:r>
          <a:endParaRPr lang="en-US" dirty="0"/>
        </a:p>
      </dgm:t>
    </dgm:pt>
    <dgm:pt modelId="{CE7EB792-1BAC-4A16-9C97-B29B79098DFA}" type="parTrans" cxnId="{9D33D297-34CB-4FA7-823F-D0D160C7A020}">
      <dgm:prSet/>
      <dgm:spPr/>
      <dgm:t>
        <a:bodyPr/>
        <a:lstStyle/>
        <a:p>
          <a:endParaRPr lang="en-US"/>
        </a:p>
      </dgm:t>
    </dgm:pt>
    <dgm:pt modelId="{A01795C9-D18D-45CD-938E-C40D59AD856F}" type="sibTrans" cxnId="{9D33D297-34CB-4FA7-823F-D0D160C7A020}">
      <dgm:prSet/>
      <dgm:spPr/>
      <dgm:t>
        <a:bodyPr/>
        <a:lstStyle/>
        <a:p>
          <a:endParaRPr lang="en-US"/>
        </a:p>
      </dgm:t>
    </dgm:pt>
    <dgm:pt modelId="{24F7DADB-11EC-4C2B-8038-C5995A23DA07}" type="pres">
      <dgm:prSet presAssocID="{A036E605-ACDE-403F-8253-201F4D5BBE8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F33420F-DEBE-414E-93E7-CC1B8292DE29}" type="pres">
      <dgm:prSet presAssocID="{E7062B91-1297-46B2-B3EF-E1764C4404C1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DB5ED2-F4D4-46A0-814B-BA61C3D42D82}" type="pres">
      <dgm:prSet presAssocID="{1393FBAC-D3F2-421A-B272-26C1DF1AC726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D028698-5B93-4DA8-B23D-549404DA58FD}" type="presOf" srcId="{E7062B91-1297-46B2-B3EF-E1764C4404C1}" destId="{0F33420F-DEBE-414E-93E7-CC1B8292DE29}" srcOrd="0" destOrd="0" presId="urn:microsoft.com/office/officeart/2005/8/layout/arrow5"/>
    <dgm:cxn modelId="{0DE13B33-6758-493F-9A6E-E713A4D591D1}" srcId="{A036E605-ACDE-403F-8253-201F4D5BBE87}" destId="{E7062B91-1297-46B2-B3EF-E1764C4404C1}" srcOrd="0" destOrd="0" parTransId="{AC846DBF-360D-430D-81E1-CD7176DC3813}" sibTransId="{63AA7F01-B3B8-4115-A737-28204E66D1BC}"/>
    <dgm:cxn modelId="{9D33D297-34CB-4FA7-823F-D0D160C7A020}" srcId="{A036E605-ACDE-403F-8253-201F4D5BBE87}" destId="{1393FBAC-D3F2-421A-B272-26C1DF1AC726}" srcOrd="1" destOrd="0" parTransId="{CE7EB792-1BAC-4A16-9C97-B29B79098DFA}" sibTransId="{A01795C9-D18D-45CD-938E-C40D59AD856F}"/>
    <dgm:cxn modelId="{E0BD1505-9C02-4694-8392-E12BBB242100}" type="presOf" srcId="{1393FBAC-D3F2-421A-B272-26C1DF1AC726}" destId="{9CDB5ED2-F4D4-46A0-814B-BA61C3D42D82}" srcOrd="0" destOrd="0" presId="urn:microsoft.com/office/officeart/2005/8/layout/arrow5"/>
    <dgm:cxn modelId="{1CDE0ECE-3E0D-4B50-98D9-88ECE42BF5B1}" type="presOf" srcId="{A036E605-ACDE-403F-8253-201F4D5BBE87}" destId="{24F7DADB-11EC-4C2B-8038-C5995A23DA07}" srcOrd="0" destOrd="0" presId="urn:microsoft.com/office/officeart/2005/8/layout/arrow5"/>
    <dgm:cxn modelId="{EAC40AD2-8C25-4B6B-B75C-DC9D4D1F196D}" type="presParOf" srcId="{24F7DADB-11EC-4C2B-8038-C5995A23DA07}" destId="{0F33420F-DEBE-414E-93E7-CC1B8292DE29}" srcOrd="0" destOrd="0" presId="urn:microsoft.com/office/officeart/2005/8/layout/arrow5"/>
    <dgm:cxn modelId="{F45AE20E-0F22-4D9F-88C7-1583DB55DBB4}" type="presParOf" srcId="{24F7DADB-11EC-4C2B-8038-C5995A23DA07}" destId="{9CDB5ED2-F4D4-46A0-814B-BA61C3D42D82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B1FA76-37C4-43A7-B36C-A940781A55FC}" type="doc">
      <dgm:prSet loTypeId="urn:microsoft.com/office/officeart/2005/8/layout/radial1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2D67BF1-1256-44B0-A1AA-D0B94C90F067}">
      <dgm:prSet phldrT="[Text]"/>
      <dgm:spPr/>
      <dgm:t>
        <a:bodyPr/>
        <a:lstStyle/>
        <a:p>
          <a:r>
            <a:rPr lang="en-US" dirty="0" smtClean="0"/>
            <a:t>Your Org</a:t>
          </a:r>
          <a:endParaRPr lang="en-US" dirty="0"/>
        </a:p>
      </dgm:t>
    </dgm:pt>
    <dgm:pt modelId="{2F4966BC-CF2F-4B68-89D3-1C78F85F5914}" type="parTrans" cxnId="{9DB51DD3-61FE-4CAB-B7C9-AE6959604E53}">
      <dgm:prSet/>
      <dgm:spPr/>
      <dgm:t>
        <a:bodyPr/>
        <a:lstStyle/>
        <a:p>
          <a:endParaRPr lang="en-US"/>
        </a:p>
      </dgm:t>
    </dgm:pt>
    <dgm:pt modelId="{DB251C64-D352-4D9F-863A-3904E2170BC9}" type="sibTrans" cxnId="{9DB51DD3-61FE-4CAB-B7C9-AE6959604E53}">
      <dgm:prSet/>
      <dgm:spPr/>
      <dgm:t>
        <a:bodyPr/>
        <a:lstStyle/>
        <a:p>
          <a:endParaRPr lang="en-US"/>
        </a:p>
      </dgm:t>
    </dgm:pt>
    <dgm:pt modelId="{E742A88C-5536-4628-A79F-A3DEC9025105}">
      <dgm:prSet phldrT="[Text]" custT="1"/>
      <dgm:spPr/>
      <dgm:t>
        <a:bodyPr lIns="0" tIns="0" rIns="0" bIns="0" anchor="t" anchorCtr="0"/>
        <a:lstStyle/>
        <a:p>
          <a:r>
            <a:rPr lang="en-US" sz="1800" dirty="0" smtClean="0"/>
            <a:t>Participant outcomes data</a:t>
          </a:r>
          <a:endParaRPr lang="en-US" sz="1800" dirty="0"/>
        </a:p>
      </dgm:t>
    </dgm:pt>
    <dgm:pt modelId="{C016A464-040F-495F-B5BF-F52A032CF2AE}" type="parTrans" cxnId="{ACE8B5C3-6494-438B-B821-867427CCBEFC}">
      <dgm:prSet/>
      <dgm:spPr/>
      <dgm:t>
        <a:bodyPr/>
        <a:lstStyle/>
        <a:p>
          <a:endParaRPr lang="en-US"/>
        </a:p>
      </dgm:t>
    </dgm:pt>
    <dgm:pt modelId="{997BDB93-EF06-4AE2-9F1E-A722CDA56D62}" type="sibTrans" cxnId="{ACE8B5C3-6494-438B-B821-867427CCBEFC}">
      <dgm:prSet/>
      <dgm:spPr/>
      <dgm:t>
        <a:bodyPr/>
        <a:lstStyle/>
        <a:p>
          <a:endParaRPr lang="en-US"/>
        </a:p>
      </dgm:t>
    </dgm:pt>
    <dgm:pt modelId="{93CB9FF2-831F-426E-AD3E-98D17EF3A13B}">
      <dgm:prSet phldrT="[Text]"/>
      <dgm:spPr/>
      <dgm:t>
        <a:bodyPr/>
        <a:lstStyle/>
        <a:p>
          <a:endParaRPr lang="en-US" dirty="0"/>
        </a:p>
      </dgm:t>
    </dgm:pt>
    <dgm:pt modelId="{4CE2ECC7-5F59-44EF-9B13-337D0116E9BB}" type="parTrans" cxnId="{B94C2FA1-95DD-4FCD-9A86-29E8456E3A5D}">
      <dgm:prSet/>
      <dgm:spPr/>
      <dgm:t>
        <a:bodyPr/>
        <a:lstStyle/>
        <a:p>
          <a:endParaRPr lang="en-US"/>
        </a:p>
      </dgm:t>
    </dgm:pt>
    <dgm:pt modelId="{B6B33E29-25C5-4032-BC0D-3DCA2550A4D8}" type="sibTrans" cxnId="{B94C2FA1-95DD-4FCD-9A86-29E8456E3A5D}">
      <dgm:prSet/>
      <dgm:spPr/>
      <dgm:t>
        <a:bodyPr/>
        <a:lstStyle/>
        <a:p>
          <a:endParaRPr lang="en-US"/>
        </a:p>
      </dgm:t>
    </dgm:pt>
    <dgm:pt modelId="{D4418236-4330-4DC2-8603-3E28158EA19D}">
      <dgm:prSet custT="1"/>
      <dgm:spPr/>
      <dgm:t>
        <a:bodyPr anchor="t" anchorCtr="0"/>
        <a:lstStyle/>
        <a:p>
          <a:r>
            <a:rPr lang="en-US" sz="1800" dirty="0" smtClean="0"/>
            <a:t>Staff perform-</a:t>
          </a:r>
          <a:r>
            <a:rPr lang="en-US" sz="1800" dirty="0" err="1" smtClean="0"/>
            <a:t>ance</a:t>
          </a:r>
          <a:r>
            <a:rPr lang="en-US" sz="1800" dirty="0" smtClean="0"/>
            <a:t> data</a:t>
          </a:r>
          <a:endParaRPr lang="en-US" sz="1800" dirty="0"/>
        </a:p>
      </dgm:t>
    </dgm:pt>
    <dgm:pt modelId="{7D676A87-A383-475B-9DC5-4228A5CDF592}" type="parTrans" cxnId="{404C7913-BEBC-4401-B375-D0DCB4C97675}">
      <dgm:prSet/>
      <dgm:spPr/>
      <dgm:t>
        <a:bodyPr/>
        <a:lstStyle/>
        <a:p>
          <a:endParaRPr lang="en-US"/>
        </a:p>
      </dgm:t>
    </dgm:pt>
    <dgm:pt modelId="{A269CD0E-2699-4EB6-822D-5BBA3EE2673E}" type="sibTrans" cxnId="{404C7913-BEBC-4401-B375-D0DCB4C97675}">
      <dgm:prSet/>
      <dgm:spPr/>
      <dgm:t>
        <a:bodyPr/>
        <a:lstStyle/>
        <a:p>
          <a:endParaRPr lang="en-US"/>
        </a:p>
      </dgm:t>
    </dgm:pt>
    <dgm:pt modelId="{21E5A966-6971-4E9E-BCB0-F64EC5F8F884}">
      <dgm:prSet custT="1"/>
      <dgm:spPr/>
      <dgm:t>
        <a:bodyPr anchor="t" anchorCtr="0"/>
        <a:lstStyle/>
        <a:p>
          <a:r>
            <a:rPr lang="en-US" sz="1800" dirty="0" smtClean="0"/>
            <a:t>Program </a:t>
          </a:r>
          <a:r>
            <a:rPr lang="en-US" sz="1800" dirty="0" err="1" smtClean="0"/>
            <a:t>perfor-mance</a:t>
          </a:r>
          <a:r>
            <a:rPr lang="en-US" sz="1800" dirty="0" smtClean="0"/>
            <a:t> data</a:t>
          </a:r>
          <a:endParaRPr lang="en-US" sz="1800" dirty="0"/>
        </a:p>
      </dgm:t>
    </dgm:pt>
    <dgm:pt modelId="{4E9254A4-A1EC-4D66-8F64-C6A7E2CC618B}" type="parTrans" cxnId="{6DF8A1E1-DCB6-44BB-B58F-CA7760201F9B}">
      <dgm:prSet/>
      <dgm:spPr/>
      <dgm:t>
        <a:bodyPr/>
        <a:lstStyle/>
        <a:p>
          <a:endParaRPr lang="en-US"/>
        </a:p>
      </dgm:t>
    </dgm:pt>
    <dgm:pt modelId="{F357041A-0DC3-4135-B309-C711A08A9E05}" type="sibTrans" cxnId="{6DF8A1E1-DCB6-44BB-B58F-CA7760201F9B}">
      <dgm:prSet/>
      <dgm:spPr/>
      <dgm:t>
        <a:bodyPr/>
        <a:lstStyle/>
        <a:p>
          <a:endParaRPr lang="en-US"/>
        </a:p>
      </dgm:t>
    </dgm:pt>
    <dgm:pt modelId="{C20408C8-D31E-429D-9F52-47F5E4742F5F}">
      <dgm:prSet custT="1"/>
      <dgm:spPr/>
      <dgm:t>
        <a:bodyPr anchor="t" anchorCtr="0"/>
        <a:lstStyle/>
        <a:p>
          <a:r>
            <a:rPr lang="en-US" sz="1800" dirty="0" err="1" smtClean="0"/>
            <a:t>Organiza-tional</a:t>
          </a:r>
          <a:r>
            <a:rPr lang="en-US" sz="1800" dirty="0" smtClean="0"/>
            <a:t> alignment</a:t>
          </a:r>
          <a:endParaRPr lang="en-US" sz="1800" dirty="0"/>
        </a:p>
      </dgm:t>
    </dgm:pt>
    <dgm:pt modelId="{86D0BA79-FEE1-4C64-9918-A3EB098428E9}" type="parTrans" cxnId="{F62EC5D6-C6C4-4133-B9B2-31BB77FF2205}">
      <dgm:prSet/>
      <dgm:spPr/>
      <dgm:t>
        <a:bodyPr/>
        <a:lstStyle/>
        <a:p>
          <a:endParaRPr lang="en-US"/>
        </a:p>
      </dgm:t>
    </dgm:pt>
    <dgm:pt modelId="{D22DEFE8-C992-4753-9B77-B925B03FC5CB}" type="sibTrans" cxnId="{F62EC5D6-C6C4-4133-B9B2-31BB77FF2205}">
      <dgm:prSet/>
      <dgm:spPr/>
      <dgm:t>
        <a:bodyPr/>
        <a:lstStyle/>
        <a:p>
          <a:endParaRPr lang="en-US"/>
        </a:p>
      </dgm:t>
    </dgm:pt>
    <dgm:pt modelId="{730C0565-0E1F-4E8C-BDA1-A72C7D548731}">
      <dgm:prSet custT="1"/>
      <dgm:spPr/>
      <dgm:t>
        <a:bodyPr anchor="t" anchorCtr="0"/>
        <a:lstStyle/>
        <a:p>
          <a:r>
            <a:rPr lang="en-US" sz="1800" dirty="0" smtClean="0"/>
            <a:t>Clarity in strategic partner-ships</a:t>
          </a:r>
          <a:endParaRPr lang="en-US" sz="1800" dirty="0"/>
        </a:p>
      </dgm:t>
    </dgm:pt>
    <dgm:pt modelId="{EF43053F-E3CB-4701-896A-4EBAA94CCBB7}" type="parTrans" cxnId="{BBB8ED39-5A47-423F-B462-97E38DD59FD6}">
      <dgm:prSet/>
      <dgm:spPr/>
      <dgm:t>
        <a:bodyPr/>
        <a:lstStyle/>
        <a:p>
          <a:endParaRPr lang="en-US"/>
        </a:p>
      </dgm:t>
    </dgm:pt>
    <dgm:pt modelId="{D4C34BB8-4EA0-450A-A719-FFCF08158B86}" type="sibTrans" cxnId="{BBB8ED39-5A47-423F-B462-97E38DD59FD6}">
      <dgm:prSet/>
      <dgm:spPr/>
      <dgm:t>
        <a:bodyPr/>
        <a:lstStyle/>
        <a:p>
          <a:endParaRPr lang="en-US"/>
        </a:p>
      </dgm:t>
    </dgm:pt>
    <dgm:pt modelId="{6ADF0BFA-6C36-4E4A-9201-E56C8B68B0C1}">
      <dgm:prSet custT="1"/>
      <dgm:spPr/>
      <dgm:t>
        <a:bodyPr anchor="t" anchorCtr="0"/>
        <a:lstStyle/>
        <a:p>
          <a:r>
            <a:rPr lang="en-US" sz="1800" smtClean="0"/>
            <a:t>Accounta-bility</a:t>
          </a:r>
          <a:r>
            <a:rPr lang="en-US" sz="1800" dirty="0" smtClean="0"/>
            <a:t> for outcomes achieved</a:t>
          </a:r>
          <a:endParaRPr lang="en-US" sz="1800" dirty="0"/>
        </a:p>
      </dgm:t>
    </dgm:pt>
    <dgm:pt modelId="{7C1B6780-B8FB-4621-8828-D956D300F0FC}" type="parTrans" cxnId="{B0274D11-31BB-43BD-9E65-F6F95701FE71}">
      <dgm:prSet/>
      <dgm:spPr/>
      <dgm:t>
        <a:bodyPr/>
        <a:lstStyle/>
        <a:p>
          <a:endParaRPr lang="en-US"/>
        </a:p>
      </dgm:t>
    </dgm:pt>
    <dgm:pt modelId="{E8045F76-CEF3-4C48-9F18-78DF101CBDA4}" type="sibTrans" cxnId="{B0274D11-31BB-43BD-9E65-F6F95701FE71}">
      <dgm:prSet/>
      <dgm:spPr/>
      <dgm:t>
        <a:bodyPr/>
        <a:lstStyle/>
        <a:p>
          <a:endParaRPr lang="en-US"/>
        </a:p>
      </dgm:t>
    </dgm:pt>
    <dgm:pt modelId="{48B7E7DC-68D1-4AE2-B30C-828664E742BA}">
      <dgm:prSet custT="1"/>
      <dgm:spPr/>
      <dgm:t>
        <a:bodyPr anchor="t" anchorCtr="0"/>
        <a:lstStyle/>
        <a:p>
          <a:r>
            <a:rPr lang="en-US" sz="1800" dirty="0" smtClean="0"/>
            <a:t>Learning for improve-</a:t>
          </a:r>
          <a:r>
            <a:rPr lang="en-US" sz="1800" dirty="0" err="1" smtClean="0"/>
            <a:t>ment</a:t>
          </a:r>
          <a:endParaRPr lang="en-US" sz="1800" dirty="0"/>
        </a:p>
      </dgm:t>
    </dgm:pt>
    <dgm:pt modelId="{E2525B00-A6EB-4FA2-9FD5-0A58298B9515}" type="parTrans" cxnId="{4748D26D-5D3D-48BD-ADF0-46A759FD5F7B}">
      <dgm:prSet/>
      <dgm:spPr/>
      <dgm:t>
        <a:bodyPr/>
        <a:lstStyle/>
        <a:p>
          <a:endParaRPr lang="en-US"/>
        </a:p>
      </dgm:t>
    </dgm:pt>
    <dgm:pt modelId="{D7A68B66-CDD8-491C-971B-409A1183DE26}" type="sibTrans" cxnId="{4748D26D-5D3D-48BD-ADF0-46A759FD5F7B}">
      <dgm:prSet/>
      <dgm:spPr/>
      <dgm:t>
        <a:bodyPr/>
        <a:lstStyle/>
        <a:p>
          <a:endParaRPr lang="en-US"/>
        </a:p>
      </dgm:t>
    </dgm:pt>
    <dgm:pt modelId="{7691A238-E5F3-4363-9092-70A50DE7FCDD}" type="pres">
      <dgm:prSet presAssocID="{26B1FA76-37C4-43A7-B36C-A940781A55FC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62C6DFE-BB3A-436D-A338-5D9C72A1CE31}" type="pres">
      <dgm:prSet presAssocID="{62D67BF1-1256-44B0-A1AA-D0B94C90F067}" presName="centerShape" presStyleLbl="node0" presStyleIdx="0" presStyleCnt="1"/>
      <dgm:spPr/>
      <dgm:t>
        <a:bodyPr/>
        <a:lstStyle/>
        <a:p>
          <a:endParaRPr lang="en-US"/>
        </a:p>
      </dgm:t>
    </dgm:pt>
    <dgm:pt modelId="{A77935C9-EF4B-4D35-A381-ACE68AC49641}" type="pres">
      <dgm:prSet presAssocID="{C016A464-040F-495F-B5BF-F52A032CF2AE}" presName="Name9" presStyleLbl="parChTrans1D2" presStyleIdx="0" presStyleCnt="7"/>
      <dgm:spPr/>
      <dgm:t>
        <a:bodyPr/>
        <a:lstStyle/>
        <a:p>
          <a:endParaRPr lang="en-US"/>
        </a:p>
      </dgm:t>
    </dgm:pt>
    <dgm:pt modelId="{778A6AF9-AE7B-4AA4-8C10-F9B7EB395561}" type="pres">
      <dgm:prSet presAssocID="{C016A464-040F-495F-B5BF-F52A032CF2AE}" presName="connTx" presStyleLbl="parChTrans1D2" presStyleIdx="0" presStyleCnt="7"/>
      <dgm:spPr/>
      <dgm:t>
        <a:bodyPr/>
        <a:lstStyle/>
        <a:p>
          <a:endParaRPr lang="en-US"/>
        </a:p>
      </dgm:t>
    </dgm:pt>
    <dgm:pt modelId="{C7D385A0-C25E-403B-AFF0-66610AE95386}" type="pres">
      <dgm:prSet presAssocID="{E742A88C-5536-4628-A79F-A3DEC9025105}" presName="node" presStyleLbl="node1" presStyleIdx="0" presStyleCnt="7" custScaleX="112732" custScaleY="1146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BE5E2C-50CE-4D14-AA94-EDC5C33924E1}" type="pres">
      <dgm:prSet presAssocID="{7D676A87-A383-475B-9DC5-4228A5CDF592}" presName="Name9" presStyleLbl="parChTrans1D2" presStyleIdx="1" presStyleCnt="7"/>
      <dgm:spPr/>
      <dgm:t>
        <a:bodyPr/>
        <a:lstStyle/>
        <a:p>
          <a:endParaRPr lang="en-US"/>
        </a:p>
      </dgm:t>
    </dgm:pt>
    <dgm:pt modelId="{5EBB09B2-DD5B-4ECA-8092-9AEABD4586BE}" type="pres">
      <dgm:prSet presAssocID="{7D676A87-A383-475B-9DC5-4228A5CDF592}" presName="connTx" presStyleLbl="parChTrans1D2" presStyleIdx="1" presStyleCnt="7"/>
      <dgm:spPr/>
      <dgm:t>
        <a:bodyPr/>
        <a:lstStyle/>
        <a:p>
          <a:endParaRPr lang="en-US"/>
        </a:p>
      </dgm:t>
    </dgm:pt>
    <dgm:pt modelId="{FD1FE988-3A39-458F-A458-1607BE031964}" type="pres">
      <dgm:prSet presAssocID="{D4418236-4330-4DC2-8603-3E28158EA19D}" presName="node" presStyleLbl="node1" presStyleIdx="1" presStyleCnt="7" custScaleX="120675" custScaleY="11950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BFD783-2A92-423B-849D-BFF13B18F2DA}" type="pres">
      <dgm:prSet presAssocID="{4E9254A4-A1EC-4D66-8F64-C6A7E2CC618B}" presName="Name9" presStyleLbl="parChTrans1D2" presStyleIdx="2" presStyleCnt="7"/>
      <dgm:spPr/>
      <dgm:t>
        <a:bodyPr/>
        <a:lstStyle/>
        <a:p>
          <a:endParaRPr lang="en-US"/>
        </a:p>
      </dgm:t>
    </dgm:pt>
    <dgm:pt modelId="{115E1CB7-1170-471B-8C58-49CDDE954F52}" type="pres">
      <dgm:prSet presAssocID="{4E9254A4-A1EC-4D66-8F64-C6A7E2CC618B}" presName="connTx" presStyleLbl="parChTrans1D2" presStyleIdx="2" presStyleCnt="7"/>
      <dgm:spPr/>
      <dgm:t>
        <a:bodyPr/>
        <a:lstStyle/>
        <a:p>
          <a:endParaRPr lang="en-US"/>
        </a:p>
      </dgm:t>
    </dgm:pt>
    <dgm:pt modelId="{86AF9DD8-3D2A-444D-8307-691473DD9D83}" type="pres">
      <dgm:prSet presAssocID="{21E5A966-6971-4E9E-BCB0-F64EC5F8F884}" presName="node" presStyleLbl="node1" presStyleIdx="2" presStyleCnt="7" custScaleX="120481" custScaleY="11927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76612D-B102-4A7E-87D1-E0A027AC6B76}" type="pres">
      <dgm:prSet presAssocID="{86D0BA79-FEE1-4C64-9918-A3EB098428E9}" presName="Name9" presStyleLbl="parChTrans1D2" presStyleIdx="3" presStyleCnt="7"/>
      <dgm:spPr/>
      <dgm:t>
        <a:bodyPr/>
        <a:lstStyle/>
        <a:p>
          <a:endParaRPr lang="en-US"/>
        </a:p>
      </dgm:t>
    </dgm:pt>
    <dgm:pt modelId="{487800FF-B885-4BEA-8463-843D6C127E13}" type="pres">
      <dgm:prSet presAssocID="{86D0BA79-FEE1-4C64-9918-A3EB098428E9}" presName="connTx" presStyleLbl="parChTrans1D2" presStyleIdx="3" presStyleCnt="7"/>
      <dgm:spPr/>
      <dgm:t>
        <a:bodyPr/>
        <a:lstStyle/>
        <a:p>
          <a:endParaRPr lang="en-US"/>
        </a:p>
      </dgm:t>
    </dgm:pt>
    <dgm:pt modelId="{FA259A1A-7DAA-40BF-9095-684A3B0589FE}" type="pres">
      <dgm:prSet presAssocID="{C20408C8-D31E-429D-9F52-47F5E4742F5F}" presName="node" presStyleLbl="node1" presStyleIdx="3" presStyleCnt="7" custScaleX="119824" custScaleY="12651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656E57B-35DE-4D08-86AA-CE7676D53211}" type="pres">
      <dgm:prSet presAssocID="{EF43053F-E3CB-4701-896A-4EBAA94CCBB7}" presName="Name9" presStyleLbl="parChTrans1D2" presStyleIdx="4" presStyleCnt="7"/>
      <dgm:spPr/>
      <dgm:t>
        <a:bodyPr/>
        <a:lstStyle/>
        <a:p>
          <a:endParaRPr lang="en-US"/>
        </a:p>
      </dgm:t>
    </dgm:pt>
    <dgm:pt modelId="{FB4956D3-78B8-4D1A-8D9F-3BE91F16B092}" type="pres">
      <dgm:prSet presAssocID="{EF43053F-E3CB-4701-896A-4EBAA94CCBB7}" presName="connTx" presStyleLbl="parChTrans1D2" presStyleIdx="4" presStyleCnt="7"/>
      <dgm:spPr/>
      <dgm:t>
        <a:bodyPr/>
        <a:lstStyle/>
        <a:p>
          <a:endParaRPr lang="en-US"/>
        </a:p>
      </dgm:t>
    </dgm:pt>
    <dgm:pt modelId="{33AA586D-E416-4285-93AB-D639A55D8E35}" type="pres">
      <dgm:prSet presAssocID="{730C0565-0E1F-4E8C-BDA1-A72C7D548731}" presName="node" presStyleLbl="node1" presStyleIdx="4" presStyleCnt="7" custScaleX="114570" custScaleY="12480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B59BBE2-17A3-4D1A-9EC0-D651F8F66981}" type="pres">
      <dgm:prSet presAssocID="{7C1B6780-B8FB-4621-8828-D956D300F0FC}" presName="Name9" presStyleLbl="parChTrans1D2" presStyleIdx="5" presStyleCnt="7"/>
      <dgm:spPr/>
      <dgm:t>
        <a:bodyPr/>
        <a:lstStyle/>
        <a:p>
          <a:endParaRPr lang="en-US"/>
        </a:p>
      </dgm:t>
    </dgm:pt>
    <dgm:pt modelId="{A16A7740-B6A4-404A-8148-FB6229E31456}" type="pres">
      <dgm:prSet presAssocID="{7C1B6780-B8FB-4621-8828-D956D300F0FC}" presName="connTx" presStyleLbl="parChTrans1D2" presStyleIdx="5" presStyleCnt="7"/>
      <dgm:spPr/>
      <dgm:t>
        <a:bodyPr/>
        <a:lstStyle/>
        <a:p>
          <a:endParaRPr lang="en-US"/>
        </a:p>
      </dgm:t>
    </dgm:pt>
    <dgm:pt modelId="{8A9F6544-04DD-4900-A0D5-71EB68C9CF59}" type="pres">
      <dgm:prSet presAssocID="{6ADF0BFA-6C36-4E4A-9201-E56C8B68B0C1}" presName="node" presStyleLbl="node1" presStyleIdx="5" presStyleCnt="7" custScaleX="117375" custScaleY="1119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F99447-11B7-49D3-8696-48956B47DE73}" type="pres">
      <dgm:prSet presAssocID="{E2525B00-A6EB-4FA2-9FD5-0A58298B9515}" presName="Name9" presStyleLbl="parChTrans1D2" presStyleIdx="6" presStyleCnt="7"/>
      <dgm:spPr/>
      <dgm:t>
        <a:bodyPr/>
        <a:lstStyle/>
        <a:p>
          <a:endParaRPr lang="en-US"/>
        </a:p>
      </dgm:t>
    </dgm:pt>
    <dgm:pt modelId="{AA31905B-BE02-45AB-9DAF-98F56846C975}" type="pres">
      <dgm:prSet presAssocID="{E2525B00-A6EB-4FA2-9FD5-0A58298B9515}" presName="connTx" presStyleLbl="parChTrans1D2" presStyleIdx="6" presStyleCnt="7"/>
      <dgm:spPr/>
      <dgm:t>
        <a:bodyPr/>
        <a:lstStyle/>
        <a:p>
          <a:endParaRPr lang="en-US"/>
        </a:p>
      </dgm:t>
    </dgm:pt>
    <dgm:pt modelId="{0848B822-7339-4F08-A7E0-2C4344301A66}" type="pres">
      <dgm:prSet presAssocID="{48B7E7DC-68D1-4AE2-B30C-828664E742BA}" presName="node" presStyleLbl="node1" presStyleIdx="6" presStyleCnt="7" custScaleX="114704" custScaleY="1237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8608DE2-E6E0-4A89-B76C-90C07FC1DBC9}" type="presOf" srcId="{C016A464-040F-495F-B5BF-F52A032CF2AE}" destId="{778A6AF9-AE7B-4AA4-8C10-F9B7EB395561}" srcOrd="1" destOrd="0" presId="urn:microsoft.com/office/officeart/2005/8/layout/radial1"/>
    <dgm:cxn modelId="{A88241B6-1B42-4830-AFDA-1B26F2DD28B4}" type="presOf" srcId="{62D67BF1-1256-44B0-A1AA-D0B94C90F067}" destId="{B62C6DFE-BB3A-436D-A338-5D9C72A1CE31}" srcOrd="0" destOrd="0" presId="urn:microsoft.com/office/officeart/2005/8/layout/radial1"/>
    <dgm:cxn modelId="{71D6516B-F10C-4D86-B20B-8432791BA8C7}" type="presOf" srcId="{C016A464-040F-495F-B5BF-F52A032CF2AE}" destId="{A77935C9-EF4B-4D35-A381-ACE68AC49641}" srcOrd="0" destOrd="0" presId="urn:microsoft.com/office/officeart/2005/8/layout/radial1"/>
    <dgm:cxn modelId="{18D48F44-0EBD-4716-BD91-606BCF359067}" type="presOf" srcId="{86D0BA79-FEE1-4C64-9918-A3EB098428E9}" destId="{487800FF-B885-4BEA-8463-843D6C127E13}" srcOrd="1" destOrd="0" presId="urn:microsoft.com/office/officeart/2005/8/layout/radial1"/>
    <dgm:cxn modelId="{B0274D11-31BB-43BD-9E65-F6F95701FE71}" srcId="{62D67BF1-1256-44B0-A1AA-D0B94C90F067}" destId="{6ADF0BFA-6C36-4E4A-9201-E56C8B68B0C1}" srcOrd="5" destOrd="0" parTransId="{7C1B6780-B8FB-4621-8828-D956D300F0FC}" sibTransId="{E8045F76-CEF3-4C48-9F18-78DF101CBDA4}"/>
    <dgm:cxn modelId="{F62EC5D6-C6C4-4133-B9B2-31BB77FF2205}" srcId="{62D67BF1-1256-44B0-A1AA-D0B94C90F067}" destId="{C20408C8-D31E-429D-9F52-47F5E4742F5F}" srcOrd="3" destOrd="0" parTransId="{86D0BA79-FEE1-4C64-9918-A3EB098428E9}" sibTransId="{D22DEFE8-C992-4753-9B77-B925B03FC5CB}"/>
    <dgm:cxn modelId="{4748D26D-5D3D-48BD-ADF0-46A759FD5F7B}" srcId="{62D67BF1-1256-44B0-A1AA-D0B94C90F067}" destId="{48B7E7DC-68D1-4AE2-B30C-828664E742BA}" srcOrd="6" destOrd="0" parTransId="{E2525B00-A6EB-4FA2-9FD5-0A58298B9515}" sibTransId="{D7A68B66-CDD8-491C-971B-409A1183DE26}"/>
    <dgm:cxn modelId="{5E0DC703-B295-422D-B1C0-FAEF3C46805D}" type="presOf" srcId="{C20408C8-D31E-429D-9F52-47F5E4742F5F}" destId="{FA259A1A-7DAA-40BF-9095-684A3B0589FE}" srcOrd="0" destOrd="0" presId="urn:microsoft.com/office/officeart/2005/8/layout/radial1"/>
    <dgm:cxn modelId="{6DF8A1E1-DCB6-44BB-B58F-CA7760201F9B}" srcId="{62D67BF1-1256-44B0-A1AA-D0B94C90F067}" destId="{21E5A966-6971-4E9E-BCB0-F64EC5F8F884}" srcOrd="2" destOrd="0" parTransId="{4E9254A4-A1EC-4D66-8F64-C6A7E2CC618B}" sibTransId="{F357041A-0DC3-4135-B309-C711A08A9E05}"/>
    <dgm:cxn modelId="{9C24A7BD-C080-48AB-9945-B99E35038269}" type="presOf" srcId="{6ADF0BFA-6C36-4E4A-9201-E56C8B68B0C1}" destId="{8A9F6544-04DD-4900-A0D5-71EB68C9CF59}" srcOrd="0" destOrd="0" presId="urn:microsoft.com/office/officeart/2005/8/layout/radial1"/>
    <dgm:cxn modelId="{DADB68F2-88BD-4DCD-9F4F-024968FB885B}" type="presOf" srcId="{E742A88C-5536-4628-A79F-A3DEC9025105}" destId="{C7D385A0-C25E-403B-AFF0-66610AE95386}" srcOrd="0" destOrd="0" presId="urn:microsoft.com/office/officeart/2005/8/layout/radial1"/>
    <dgm:cxn modelId="{4BA9C6B6-266C-47E8-AD75-C9B5CDF2F1D3}" type="presOf" srcId="{21E5A966-6971-4E9E-BCB0-F64EC5F8F884}" destId="{86AF9DD8-3D2A-444D-8307-691473DD9D83}" srcOrd="0" destOrd="0" presId="urn:microsoft.com/office/officeart/2005/8/layout/radial1"/>
    <dgm:cxn modelId="{0750BC82-2230-4118-8F72-DD191768AD87}" type="presOf" srcId="{EF43053F-E3CB-4701-896A-4EBAA94CCBB7}" destId="{FB4956D3-78B8-4D1A-8D9F-3BE91F16B092}" srcOrd="1" destOrd="0" presId="urn:microsoft.com/office/officeart/2005/8/layout/radial1"/>
    <dgm:cxn modelId="{2ECD7B63-D356-487E-A5C9-46548B05A7C9}" type="presOf" srcId="{7C1B6780-B8FB-4621-8828-D956D300F0FC}" destId="{A16A7740-B6A4-404A-8148-FB6229E31456}" srcOrd="1" destOrd="0" presId="urn:microsoft.com/office/officeart/2005/8/layout/radial1"/>
    <dgm:cxn modelId="{B74B8340-0289-479F-AF32-53C97F10B9ED}" type="presOf" srcId="{7C1B6780-B8FB-4621-8828-D956D300F0FC}" destId="{1B59BBE2-17A3-4D1A-9EC0-D651F8F66981}" srcOrd="0" destOrd="0" presId="urn:microsoft.com/office/officeart/2005/8/layout/radial1"/>
    <dgm:cxn modelId="{404C7913-BEBC-4401-B375-D0DCB4C97675}" srcId="{62D67BF1-1256-44B0-A1AA-D0B94C90F067}" destId="{D4418236-4330-4DC2-8603-3E28158EA19D}" srcOrd="1" destOrd="0" parTransId="{7D676A87-A383-475B-9DC5-4228A5CDF592}" sibTransId="{A269CD0E-2699-4EB6-822D-5BBA3EE2673E}"/>
    <dgm:cxn modelId="{ACE8B5C3-6494-438B-B821-867427CCBEFC}" srcId="{62D67BF1-1256-44B0-A1AA-D0B94C90F067}" destId="{E742A88C-5536-4628-A79F-A3DEC9025105}" srcOrd="0" destOrd="0" parTransId="{C016A464-040F-495F-B5BF-F52A032CF2AE}" sibTransId="{997BDB93-EF06-4AE2-9F1E-A722CDA56D62}"/>
    <dgm:cxn modelId="{101C6153-BD79-46CB-AC10-B220B6912F4B}" type="presOf" srcId="{26B1FA76-37C4-43A7-B36C-A940781A55FC}" destId="{7691A238-E5F3-4363-9092-70A50DE7FCDD}" srcOrd="0" destOrd="0" presId="urn:microsoft.com/office/officeart/2005/8/layout/radial1"/>
    <dgm:cxn modelId="{6556D769-49CF-459E-83F9-30FA73BA9A8D}" type="presOf" srcId="{E2525B00-A6EB-4FA2-9FD5-0A58298B9515}" destId="{1DF99447-11B7-49D3-8696-48956B47DE73}" srcOrd="0" destOrd="0" presId="urn:microsoft.com/office/officeart/2005/8/layout/radial1"/>
    <dgm:cxn modelId="{78DD5462-6EB6-4967-A2D4-E260661E0A95}" type="presOf" srcId="{EF43053F-E3CB-4701-896A-4EBAA94CCBB7}" destId="{D656E57B-35DE-4D08-86AA-CE7676D53211}" srcOrd="0" destOrd="0" presId="urn:microsoft.com/office/officeart/2005/8/layout/radial1"/>
    <dgm:cxn modelId="{5C5DF945-5B9A-4E9C-80C8-BA5BEE7B327B}" type="presOf" srcId="{7D676A87-A383-475B-9DC5-4228A5CDF592}" destId="{A8BE5E2C-50CE-4D14-AA94-EDC5C33924E1}" srcOrd="0" destOrd="0" presId="urn:microsoft.com/office/officeart/2005/8/layout/radial1"/>
    <dgm:cxn modelId="{9DB51DD3-61FE-4CAB-B7C9-AE6959604E53}" srcId="{26B1FA76-37C4-43A7-B36C-A940781A55FC}" destId="{62D67BF1-1256-44B0-A1AA-D0B94C90F067}" srcOrd="0" destOrd="0" parTransId="{2F4966BC-CF2F-4B68-89D3-1C78F85F5914}" sibTransId="{DB251C64-D352-4D9F-863A-3904E2170BC9}"/>
    <dgm:cxn modelId="{B94C2FA1-95DD-4FCD-9A86-29E8456E3A5D}" srcId="{26B1FA76-37C4-43A7-B36C-A940781A55FC}" destId="{93CB9FF2-831F-426E-AD3E-98D17EF3A13B}" srcOrd="1" destOrd="0" parTransId="{4CE2ECC7-5F59-44EF-9B13-337D0116E9BB}" sibTransId="{B6B33E29-25C5-4032-BC0D-3DCA2550A4D8}"/>
    <dgm:cxn modelId="{BBB8ED39-5A47-423F-B462-97E38DD59FD6}" srcId="{62D67BF1-1256-44B0-A1AA-D0B94C90F067}" destId="{730C0565-0E1F-4E8C-BDA1-A72C7D548731}" srcOrd="4" destOrd="0" parTransId="{EF43053F-E3CB-4701-896A-4EBAA94CCBB7}" sibTransId="{D4C34BB8-4EA0-450A-A719-FFCF08158B86}"/>
    <dgm:cxn modelId="{2A790A3F-B5AE-4DBD-A6D5-F4621AB8AACC}" type="presOf" srcId="{7D676A87-A383-475B-9DC5-4228A5CDF592}" destId="{5EBB09B2-DD5B-4ECA-8092-9AEABD4586BE}" srcOrd="1" destOrd="0" presId="urn:microsoft.com/office/officeart/2005/8/layout/radial1"/>
    <dgm:cxn modelId="{CA5F56A0-D882-482A-83B0-B36798827135}" type="presOf" srcId="{86D0BA79-FEE1-4C64-9918-A3EB098428E9}" destId="{2F76612D-B102-4A7E-87D1-E0A027AC6B76}" srcOrd="0" destOrd="0" presId="urn:microsoft.com/office/officeart/2005/8/layout/radial1"/>
    <dgm:cxn modelId="{246E3827-F6F7-4B9E-B4F5-60B68633E257}" type="presOf" srcId="{730C0565-0E1F-4E8C-BDA1-A72C7D548731}" destId="{33AA586D-E416-4285-93AB-D639A55D8E35}" srcOrd="0" destOrd="0" presId="urn:microsoft.com/office/officeart/2005/8/layout/radial1"/>
    <dgm:cxn modelId="{642F54C7-D553-4A3A-A087-1AB61CA721FE}" type="presOf" srcId="{4E9254A4-A1EC-4D66-8F64-C6A7E2CC618B}" destId="{B4BFD783-2A92-423B-849D-BFF13B18F2DA}" srcOrd="0" destOrd="0" presId="urn:microsoft.com/office/officeart/2005/8/layout/radial1"/>
    <dgm:cxn modelId="{51D178BB-5B19-4FEE-8772-0B286BC4C155}" type="presOf" srcId="{48B7E7DC-68D1-4AE2-B30C-828664E742BA}" destId="{0848B822-7339-4F08-A7E0-2C4344301A66}" srcOrd="0" destOrd="0" presId="urn:microsoft.com/office/officeart/2005/8/layout/radial1"/>
    <dgm:cxn modelId="{EA21F726-C09A-447E-8FC1-E3477BBD74CF}" type="presOf" srcId="{E2525B00-A6EB-4FA2-9FD5-0A58298B9515}" destId="{AA31905B-BE02-45AB-9DAF-98F56846C975}" srcOrd="1" destOrd="0" presId="urn:microsoft.com/office/officeart/2005/8/layout/radial1"/>
    <dgm:cxn modelId="{AAE129A3-8427-42E9-B5C7-26105BE7CD33}" type="presOf" srcId="{D4418236-4330-4DC2-8603-3E28158EA19D}" destId="{FD1FE988-3A39-458F-A458-1607BE031964}" srcOrd="0" destOrd="0" presId="urn:microsoft.com/office/officeart/2005/8/layout/radial1"/>
    <dgm:cxn modelId="{A4982F84-DFF2-4A21-B44F-95E9C3C0E12E}" type="presOf" srcId="{4E9254A4-A1EC-4D66-8F64-C6A7E2CC618B}" destId="{115E1CB7-1170-471B-8C58-49CDDE954F52}" srcOrd="1" destOrd="0" presId="urn:microsoft.com/office/officeart/2005/8/layout/radial1"/>
    <dgm:cxn modelId="{D4ED395C-4DCD-4494-87A6-C4BE714A313B}" type="presParOf" srcId="{7691A238-E5F3-4363-9092-70A50DE7FCDD}" destId="{B62C6DFE-BB3A-436D-A338-5D9C72A1CE31}" srcOrd="0" destOrd="0" presId="urn:microsoft.com/office/officeart/2005/8/layout/radial1"/>
    <dgm:cxn modelId="{1A0EA9B4-6582-47F8-8732-1F0481859C12}" type="presParOf" srcId="{7691A238-E5F3-4363-9092-70A50DE7FCDD}" destId="{A77935C9-EF4B-4D35-A381-ACE68AC49641}" srcOrd="1" destOrd="0" presId="urn:microsoft.com/office/officeart/2005/8/layout/radial1"/>
    <dgm:cxn modelId="{EC1C0056-90DC-4262-B31F-2DA5D1A50B75}" type="presParOf" srcId="{A77935C9-EF4B-4D35-A381-ACE68AC49641}" destId="{778A6AF9-AE7B-4AA4-8C10-F9B7EB395561}" srcOrd="0" destOrd="0" presId="urn:microsoft.com/office/officeart/2005/8/layout/radial1"/>
    <dgm:cxn modelId="{B8C0A854-AA6B-49F5-8FA6-AD1E1B284ABD}" type="presParOf" srcId="{7691A238-E5F3-4363-9092-70A50DE7FCDD}" destId="{C7D385A0-C25E-403B-AFF0-66610AE95386}" srcOrd="2" destOrd="0" presId="urn:microsoft.com/office/officeart/2005/8/layout/radial1"/>
    <dgm:cxn modelId="{14B8F41A-A251-403E-8BE7-B31E670DB474}" type="presParOf" srcId="{7691A238-E5F3-4363-9092-70A50DE7FCDD}" destId="{A8BE5E2C-50CE-4D14-AA94-EDC5C33924E1}" srcOrd="3" destOrd="0" presId="urn:microsoft.com/office/officeart/2005/8/layout/radial1"/>
    <dgm:cxn modelId="{29F2B909-CC7B-41AB-BACC-2883898F1271}" type="presParOf" srcId="{A8BE5E2C-50CE-4D14-AA94-EDC5C33924E1}" destId="{5EBB09B2-DD5B-4ECA-8092-9AEABD4586BE}" srcOrd="0" destOrd="0" presId="urn:microsoft.com/office/officeart/2005/8/layout/radial1"/>
    <dgm:cxn modelId="{612C4804-88FC-4253-AE34-2AB258CA3902}" type="presParOf" srcId="{7691A238-E5F3-4363-9092-70A50DE7FCDD}" destId="{FD1FE988-3A39-458F-A458-1607BE031964}" srcOrd="4" destOrd="0" presId="urn:microsoft.com/office/officeart/2005/8/layout/radial1"/>
    <dgm:cxn modelId="{BCAA7ED6-6CEE-4A66-97CF-D084C521526D}" type="presParOf" srcId="{7691A238-E5F3-4363-9092-70A50DE7FCDD}" destId="{B4BFD783-2A92-423B-849D-BFF13B18F2DA}" srcOrd="5" destOrd="0" presId="urn:microsoft.com/office/officeart/2005/8/layout/radial1"/>
    <dgm:cxn modelId="{8A8876EF-AA80-4034-BFDC-52B0580D8CAB}" type="presParOf" srcId="{B4BFD783-2A92-423B-849D-BFF13B18F2DA}" destId="{115E1CB7-1170-471B-8C58-49CDDE954F52}" srcOrd="0" destOrd="0" presId="urn:microsoft.com/office/officeart/2005/8/layout/radial1"/>
    <dgm:cxn modelId="{55CFD41B-6E93-4B3D-BEB7-664859ED8D24}" type="presParOf" srcId="{7691A238-E5F3-4363-9092-70A50DE7FCDD}" destId="{86AF9DD8-3D2A-444D-8307-691473DD9D83}" srcOrd="6" destOrd="0" presId="urn:microsoft.com/office/officeart/2005/8/layout/radial1"/>
    <dgm:cxn modelId="{1F28D56B-7F5F-4C9A-88D1-C75B46FCAFB6}" type="presParOf" srcId="{7691A238-E5F3-4363-9092-70A50DE7FCDD}" destId="{2F76612D-B102-4A7E-87D1-E0A027AC6B76}" srcOrd="7" destOrd="0" presId="urn:microsoft.com/office/officeart/2005/8/layout/radial1"/>
    <dgm:cxn modelId="{447A428F-1026-46B8-BDA0-93583C3B92E7}" type="presParOf" srcId="{2F76612D-B102-4A7E-87D1-E0A027AC6B76}" destId="{487800FF-B885-4BEA-8463-843D6C127E13}" srcOrd="0" destOrd="0" presId="urn:microsoft.com/office/officeart/2005/8/layout/radial1"/>
    <dgm:cxn modelId="{5E91983F-F4D6-4F66-96C5-1D22C2163347}" type="presParOf" srcId="{7691A238-E5F3-4363-9092-70A50DE7FCDD}" destId="{FA259A1A-7DAA-40BF-9095-684A3B0589FE}" srcOrd="8" destOrd="0" presId="urn:microsoft.com/office/officeart/2005/8/layout/radial1"/>
    <dgm:cxn modelId="{CD566F58-A8E7-4623-8965-5A45C7904E91}" type="presParOf" srcId="{7691A238-E5F3-4363-9092-70A50DE7FCDD}" destId="{D656E57B-35DE-4D08-86AA-CE7676D53211}" srcOrd="9" destOrd="0" presId="urn:microsoft.com/office/officeart/2005/8/layout/radial1"/>
    <dgm:cxn modelId="{3E0D5368-5394-44F7-AA40-FC55353D8EAF}" type="presParOf" srcId="{D656E57B-35DE-4D08-86AA-CE7676D53211}" destId="{FB4956D3-78B8-4D1A-8D9F-3BE91F16B092}" srcOrd="0" destOrd="0" presId="urn:microsoft.com/office/officeart/2005/8/layout/radial1"/>
    <dgm:cxn modelId="{E2F091D4-45AA-4AF2-9BA8-A7F657B5D753}" type="presParOf" srcId="{7691A238-E5F3-4363-9092-70A50DE7FCDD}" destId="{33AA586D-E416-4285-93AB-D639A55D8E35}" srcOrd="10" destOrd="0" presId="urn:microsoft.com/office/officeart/2005/8/layout/radial1"/>
    <dgm:cxn modelId="{BF5D6426-9ACA-492B-BB8A-30C7B2CD335A}" type="presParOf" srcId="{7691A238-E5F3-4363-9092-70A50DE7FCDD}" destId="{1B59BBE2-17A3-4D1A-9EC0-D651F8F66981}" srcOrd="11" destOrd="0" presId="urn:microsoft.com/office/officeart/2005/8/layout/radial1"/>
    <dgm:cxn modelId="{7C2D40F0-95CC-4A92-819D-F249E09530B2}" type="presParOf" srcId="{1B59BBE2-17A3-4D1A-9EC0-D651F8F66981}" destId="{A16A7740-B6A4-404A-8148-FB6229E31456}" srcOrd="0" destOrd="0" presId="urn:microsoft.com/office/officeart/2005/8/layout/radial1"/>
    <dgm:cxn modelId="{AB7E15D0-C582-42FC-BD7B-A5FB1B65D235}" type="presParOf" srcId="{7691A238-E5F3-4363-9092-70A50DE7FCDD}" destId="{8A9F6544-04DD-4900-A0D5-71EB68C9CF59}" srcOrd="12" destOrd="0" presId="urn:microsoft.com/office/officeart/2005/8/layout/radial1"/>
    <dgm:cxn modelId="{F1434ED4-53F8-44E4-A31B-0D5F983BB1F8}" type="presParOf" srcId="{7691A238-E5F3-4363-9092-70A50DE7FCDD}" destId="{1DF99447-11B7-49D3-8696-48956B47DE73}" srcOrd="13" destOrd="0" presId="urn:microsoft.com/office/officeart/2005/8/layout/radial1"/>
    <dgm:cxn modelId="{FEAA581B-123A-4CA1-929C-F5478541768B}" type="presParOf" srcId="{1DF99447-11B7-49D3-8696-48956B47DE73}" destId="{AA31905B-BE02-45AB-9DAF-98F56846C975}" srcOrd="0" destOrd="0" presId="urn:microsoft.com/office/officeart/2005/8/layout/radial1"/>
    <dgm:cxn modelId="{69E37DB0-23FC-476D-BEE8-9480564230B3}" type="presParOf" srcId="{7691A238-E5F3-4363-9092-70A50DE7FCDD}" destId="{0848B822-7339-4F08-A7E0-2C4344301A66}" srcOrd="14" destOrd="0" presId="urn:microsoft.com/office/officeart/2005/8/layout/radial1"/>
  </dgm:cxnLst>
  <dgm:bg>
    <a:effectLst>
      <a:softEdge rad="63500"/>
    </a:effectLst>
  </dgm:bg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84F57AB-0F99-4A16-8C97-20A31AF684BF}" type="doc">
      <dgm:prSet loTypeId="urn:microsoft.com/office/officeart/2005/8/layout/arrow2" loCatId="process" qsTypeId="urn:microsoft.com/office/officeart/2005/8/quickstyle/simple1" qsCatId="simple" csTypeId="urn:microsoft.com/office/officeart/2005/8/colors/colorful1#1" csCatId="colorful" phldr="1"/>
      <dgm:spPr/>
    </dgm:pt>
    <dgm:pt modelId="{0723D15B-41B2-49B8-BD4B-DE62FF553A09}">
      <dgm:prSet phldrT="[Text]" custT="1"/>
      <dgm:spPr/>
      <dgm:t>
        <a:bodyPr/>
        <a:lstStyle/>
        <a:p>
          <a:r>
            <a:rPr lang="en-US" sz="2800" dirty="0" smtClean="0"/>
            <a:t>Identify champions</a:t>
          </a:r>
          <a:endParaRPr lang="en-US" sz="2800" dirty="0"/>
        </a:p>
      </dgm:t>
    </dgm:pt>
    <dgm:pt modelId="{7AEB1E20-CC18-4461-BF16-522DEA24E88B}" type="parTrans" cxnId="{75A35D2E-1EAD-4D83-9D9D-98713CF1DA6D}">
      <dgm:prSet/>
      <dgm:spPr/>
      <dgm:t>
        <a:bodyPr/>
        <a:lstStyle/>
        <a:p>
          <a:endParaRPr lang="en-US"/>
        </a:p>
      </dgm:t>
    </dgm:pt>
    <dgm:pt modelId="{163EB32B-962A-4403-8CDD-93B1D5DA5701}" type="sibTrans" cxnId="{75A35D2E-1EAD-4D83-9D9D-98713CF1DA6D}">
      <dgm:prSet/>
      <dgm:spPr/>
      <dgm:t>
        <a:bodyPr/>
        <a:lstStyle/>
        <a:p>
          <a:endParaRPr lang="en-US"/>
        </a:p>
      </dgm:t>
    </dgm:pt>
    <dgm:pt modelId="{C5D01D1E-D51F-4001-96FA-5DAF5B7D8984}">
      <dgm:prSet phldrT="[Text]" phldr="1"/>
      <dgm:spPr/>
      <dgm:t>
        <a:bodyPr/>
        <a:lstStyle/>
        <a:p>
          <a:endParaRPr lang="en-US" sz="2800" dirty="0"/>
        </a:p>
      </dgm:t>
    </dgm:pt>
    <dgm:pt modelId="{85C89528-4DB5-4892-9318-83F84A543E80}" type="parTrans" cxnId="{F827ACC1-9C51-48FF-885F-45B1AED3704C}">
      <dgm:prSet/>
      <dgm:spPr/>
      <dgm:t>
        <a:bodyPr/>
        <a:lstStyle/>
        <a:p>
          <a:endParaRPr lang="en-US"/>
        </a:p>
      </dgm:t>
    </dgm:pt>
    <dgm:pt modelId="{7B16FB04-1D56-472E-BE16-C0122B927CF5}" type="sibTrans" cxnId="{F827ACC1-9C51-48FF-885F-45B1AED3704C}">
      <dgm:prSet/>
      <dgm:spPr/>
      <dgm:t>
        <a:bodyPr/>
        <a:lstStyle/>
        <a:p>
          <a:endParaRPr lang="en-US"/>
        </a:p>
      </dgm:t>
    </dgm:pt>
    <dgm:pt modelId="{3B18D1B9-979F-41C4-9315-36A6865B43ED}">
      <dgm:prSet custT="1"/>
      <dgm:spPr/>
      <dgm:t>
        <a:bodyPr/>
        <a:lstStyle/>
        <a:p>
          <a:r>
            <a:rPr lang="en-US" sz="2800" dirty="0" smtClean="0"/>
            <a:t>Draft a change statement</a:t>
          </a:r>
        </a:p>
      </dgm:t>
    </dgm:pt>
    <dgm:pt modelId="{8992B54E-A1DF-469A-81B0-7A5E17D596C5}" type="parTrans" cxnId="{E355657C-6A95-4302-9F36-FD9A03ABF420}">
      <dgm:prSet/>
      <dgm:spPr/>
      <dgm:t>
        <a:bodyPr/>
        <a:lstStyle/>
        <a:p>
          <a:endParaRPr lang="en-US"/>
        </a:p>
      </dgm:t>
    </dgm:pt>
    <dgm:pt modelId="{FC536D52-C405-4735-8B1D-4EE50CE294F2}" type="sibTrans" cxnId="{E355657C-6A95-4302-9F36-FD9A03ABF420}">
      <dgm:prSet/>
      <dgm:spPr/>
      <dgm:t>
        <a:bodyPr/>
        <a:lstStyle/>
        <a:p>
          <a:endParaRPr lang="en-US"/>
        </a:p>
      </dgm:t>
    </dgm:pt>
    <dgm:pt modelId="{0692D9B5-CFE0-4B5D-B68A-C3B99E149E7E}">
      <dgm:prSet custT="1"/>
      <dgm:spPr/>
      <dgm:t>
        <a:bodyPr/>
        <a:lstStyle/>
        <a:p>
          <a:r>
            <a:rPr lang="en-US" sz="2800" dirty="0" smtClean="0"/>
            <a:t>Identify costs and benefits</a:t>
          </a:r>
        </a:p>
      </dgm:t>
    </dgm:pt>
    <dgm:pt modelId="{5332B492-80D2-457D-A4A9-D0A2398F184D}" type="parTrans" cxnId="{5FEDBB21-E47C-4CF8-B5BB-32A65D3601B9}">
      <dgm:prSet/>
      <dgm:spPr/>
      <dgm:t>
        <a:bodyPr/>
        <a:lstStyle/>
        <a:p>
          <a:endParaRPr lang="en-US"/>
        </a:p>
      </dgm:t>
    </dgm:pt>
    <dgm:pt modelId="{03AC9C98-CAF1-4E55-BB6C-FE7ECEAFAD0F}" type="sibTrans" cxnId="{5FEDBB21-E47C-4CF8-B5BB-32A65D3601B9}">
      <dgm:prSet/>
      <dgm:spPr/>
      <dgm:t>
        <a:bodyPr/>
        <a:lstStyle/>
        <a:p>
          <a:endParaRPr lang="en-US"/>
        </a:p>
      </dgm:t>
    </dgm:pt>
    <dgm:pt modelId="{6D50A844-D591-4033-9AF4-87B47326E7C6}">
      <dgm:prSet custT="1"/>
      <dgm:spPr/>
      <dgm:t>
        <a:bodyPr/>
        <a:lstStyle/>
        <a:p>
          <a:r>
            <a:rPr lang="en-US" sz="2800" dirty="0" smtClean="0"/>
            <a:t>Invest in outside assistance</a:t>
          </a:r>
          <a:endParaRPr lang="en-US" sz="2800" dirty="0"/>
        </a:p>
      </dgm:t>
    </dgm:pt>
    <dgm:pt modelId="{D7ACD2A7-EFA1-4BD2-A620-FADDE9DE5218}" type="parTrans" cxnId="{C6C8FF61-6BF7-493B-845B-041F05984278}">
      <dgm:prSet/>
      <dgm:spPr/>
      <dgm:t>
        <a:bodyPr/>
        <a:lstStyle/>
        <a:p>
          <a:endParaRPr lang="en-US"/>
        </a:p>
      </dgm:t>
    </dgm:pt>
    <dgm:pt modelId="{0478855C-DF9C-4A49-AA0D-490239D1AAE9}" type="sibTrans" cxnId="{C6C8FF61-6BF7-493B-845B-041F05984278}">
      <dgm:prSet/>
      <dgm:spPr/>
      <dgm:t>
        <a:bodyPr/>
        <a:lstStyle/>
        <a:p>
          <a:endParaRPr lang="en-US"/>
        </a:p>
      </dgm:t>
    </dgm:pt>
    <dgm:pt modelId="{73701890-8BD8-4B69-96B7-8C2DFBFB54B6}">
      <dgm:prSet custT="1"/>
      <dgm:spPr/>
      <dgm:t>
        <a:bodyPr/>
        <a:lstStyle/>
        <a:p>
          <a:r>
            <a:rPr lang="en-US" sz="2800" dirty="0" smtClean="0"/>
            <a:t>Simple measurement plan</a:t>
          </a:r>
          <a:endParaRPr lang="en-US" sz="2800" dirty="0"/>
        </a:p>
      </dgm:t>
    </dgm:pt>
    <dgm:pt modelId="{65DD74CA-8B3E-4741-B421-5FD029CBD252}" type="parTrans" cxnId="{DCE06A92-E798-4E23-9F0B-8EE4F904AF73}">
      <dgm:prSet/>
      <dgm:spPr/>
      <dgm:t>
        <a:bodyPr/>
        <a:lstStyle/>
        <a:p>
          <a:endParaRPr lang="en-US"/>
        </a:p>
      </dgm:t>
    </dgm:pt>
    <dgm:pt modelId="{59CFB539-D887-4BD0-8AF7-70EE09507410}" type="sibTrans" cxnId="{DCE06A92-E798-4E23-9F0B-8EE4F904AF73}">
      <dgm:prSet/>
      <dgm:spPr/>
      <dgm:t>
        <a:bodyPr/>
        <a:lstStyle/>
        <a:p>
          <a:endParaRPr lang="en-US"/>
        </a:p>
      </dgm:t>
    </dgm:pt>
    <dgm:pt modelId="{E07D9348-B73D-4140-914B-E5F67618E728}">
      <dgm:prSet custT="1"/>
      <dgm:spPr/>
      <dgm:t>
        <a:bodyPr/>
        <a:lstStyle/>
        <a:p>
          <a:endParaRPr lang="en-US"/>
        </a:p>
      </dgm:t>
    </dgm:pt>
    <dgm:pt modelId="{E69DC2D8-5E6D-4A53-B601-C1B41024BAC9}" type="parTrans" cxnId="{5E48E8E1-E689-4390-8586-9D2DC0339262}">
      <dgm:prSet/>
      <dgm:spPr/>
      <dgm:t>
        <a:bodyPr/>
        <a:lstStyle/>
        <a:p>
          <a:endParaRPr lang="en-US"/>
        </a:p>
      </dgm:t>
    </dgm:pt>
    <dgm:pt modelId="{22112F93-18B1-40BD-86B3-8DFA7E49EA78}" type="sibTrans" cxnId="{5E48E8E1-E689-4390-8586-9D2DC0339262}">
      <dgm:prSet/>
      <dgm:spPr/>
      <dgm:t>
        <a:bodyPr/>
        <a:lstStyle/>
        <a:p>
          <a:endParaRPr lang="en-US"/>
        </a:p>
      </dgm:t>
    </dgm:pt>
    <dgm:pt modelId="{741B645E-9B5F-4B79-977F-8081B5937390}" type="pres">
      <dgm:prSet presAssocID="{A84F57AB-0F99-4A16-8C97-20A31AF684BF}" presName="arrowDiagram" presStyleCnt="0">
        <dgm:presLayoutVars>
          <dgm:chMax val="5"/>
          <dgm:dir/>
          <dgm:resizeHandles val="exact"/>
        </dgm:presLayoutVars>
      </dgm:prSet>
      <dgm:spPr/>
    </dgm:pt>
    <dgm:pt modelId="{DE691D03-9ABD-429E-B8AB-B50006D55FC9}" type="pres">
      <dgm:prSet presAssocID="{A84F57AB-0F99-4A16-8C97-20A31AF684BF}" presName="arrow" presStyleLbl="bgShp" presStyleIdx="0" presStyleCnt="1" custScaleX="102885" custLinFactNeighborX="2486" custLinFactNeighborY="-1538"/>
      <dgm:spPr>
        <a:solidFill>
          <a:schemeClr val="accent5">
            <a:lumMod val="60000"/>
            <a:lumOff val="40000"/>
          </a:schemeClr>
        </a:solidFill>
      </dgm:spPr>
    </dgm:pt>
    <dgm:pt modelId="{49E0D32C-F525-4D02-9749-FC3BE6A30E6F}" type="pres">
      <dgm:prSet presAssocID="{A84F57AB-0F99-4A16-8C97-20A31AF684BF}" presName="arrowDiagram5" presStyleCnt="0"/>
      <dgm:spPr/>
    </dgm:pt>
    <dgm:pt modelId="{D6EE338A-536C-4EA6-B3F0-3A22FD229C3F}" type="pres">
      <dgm:prSet presAssocID="{0723D15B-41B2-49B8-BD4B-DE62FF553A09}" presName="bullet5a" presStyleLbl="node1" presStyleIdx="0" presStyleCnt="5" custScaleX="172518"/>
      <dgm:spPr/>
    </dgm:pt>
    <dgm:pt modelId="{8A06D78A-3198-4A34-82EF-CE428DA20D60}" type="pres">
      <dgm:prSet presAssocID="{0723D15B-41B2-49B8-BD4B-DE62FF553A09}" presName="textBox5a" presStyleLbl="revTx" presStyleIdx="0" presStyleCnt="5" custScaleX="17251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588C6C6-2CF1-4F20-983F-86FB2AD45526}" type="pres">
      <dgm:prSet presAssocID="{3B18D1B9-979F-41C4-9315-36A6865B43ED}" presName="bullet5b" presStyleLbl="node1" presStyleIdx="1" presStyleCnt="5" custScaleX="172519"/>
      <dgm:spPr/>
    </dgm:pt>
    <dgm:pt modelId="{6130E839-A466-437D-985E-67A383EDB211}" type="pres">
      <dgm:prSet presAssocID="{3B18D1B9-979F-41C4-9315-36A6865B43ED}" presName="textBox5b" presStyleLbl="revTx" presStyleIdx="1" presStyleCnt="5" custScaleX="172519" custScaleY="689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CBD061-C2E0-4CE4-93DA-7182EC122281}" type="pres">
      <dgm:prSet presAssocID="{0692D9B5-CFE0-4B5D-B68A-C3B99E149E7E}" presName="bullet5c" presStyleLbl="node1" presStyleIdx="2" presStyleCnt="5" custScaleX="172519"/>
      <dgm:spPr/>
    </dgm:pt>
    <dgm:pt modelId="{3E5EDE5A-B9D1-4B1C-8D43-B5949CA4FB27}" type="pres">
      <dgm:prSet presAssocID="{0692D9B5-CFE0-4B5D-B68A-C3B99E149E7E}" presName="textBox5c" presStyleLbl="revTx" presStyleIdx="2" presStyleCnt="5" custScaleX="172519" custScaleY="8614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DE9F73-A2D3-49B5-909A-A2D9A30205A7}" type="pres">
      <dgm:prSet presAssocID="{6D50A844-D591-4033-9AF4-87B47326E7C6}" presName="bullet5d" presStyleLbl="node1" presStyleIdx="3" presStyleCnt="5" custScaleX="172519"/>
      <dgm:spPr/>
    </dgm:pt>
    <dgm:pt modelId="{EC0CA802-0B0E-45E8-A143-766DB3D9DEA0}" type="pres">
      <dgm:prSet presAssocID="{6D50A844-D591-4033-9AF4-87B47326E7C6}" presName="textBox5d" presStyleLbl="revTx" presStyleIdx="3" presStyleCnt="5" custScaleX="131932" custScaleY="8828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56A44B-EA4B-4339-B0A3-AE3364E18C67}" type="pres">
      <dgm:prSet presAssocID="{73701890-8BD8-4B69-96B7-8C2DFBFB54B6}" presName="bullet5e" presStyleLbl="node1" presStyleIdx="4" presStyleCnt="5" custScaleX="172519"/>
      <dgm:spPr/>
    </dgm:pt>
    <dgm:pt modelId="{5BB6E09B-5606-4AF2-A9F0-4B1AFF9B1009}" type="pres">
      <dgm:prSet presAssocID="{73701890-8BD8-4B69-96B7-8C2DFBFB54B6}" presName="textBox5e" presStyleLbl="revTx" presStyleIdx="4" presStyleCnt="5" custScaleX="153289" custLinFactNeighborX="-659" custLinFactNeighborY="-33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CE06A92-E798-4E23-9F0B-8EE4F904AF73}" srcId="{A84F57AB-0F99-4A16-8C97-20A31AF684BF}" destId="{73701890-8BD8-4B69-96B7-8C2DFBFB54B6}" srcOrd="4" destOrd="0" parTransId="{65DD74CA-8B3E-4741-B421-5FD029CBD252}" sibTransId="{59CFB539-D887-4BD0-8AF7-70EE09507410}"/>
    <dgm:cxn modelId="{C42731A9-A269-4173-8AD3-28FF07190F0D}" type="presOf" srcId="{3B18D1B9-979F-41C4-9315-36A6865B43ED}" destId="{6130E839-A466-437D-985E-67A383EDB211}" srcOrd="0" destOrd="0" presId="urn:microsoft.com/office/officeart/2005/8/layout/arrow2"/>
    <dgm:cxn modelId="{5FEDBB21-E47C-4CF8-B5BB-32A65D3601B9}" srcId="{A84F57AB-0F99-4A16-8C97-20A31AF684BF}" destId="{0692D9B5-CFE0-4B5D-B68A-C3B99E149E7E}" srcOrd="2" destOrd="0" parTransId="{5332B492-80D2-457D-A4A9-D0A2398F184D}" sibTransId="{03AC9C98-CAF1-4E55-BB6C-FE7ECEAFAD0F}"/>
    <dgm:cxn modelId="{C6C8FF61-6BF7-493B-845B-041F05984278}" srcId="{A84F57AB-0F99-4A16-8C97-20A31AF684BF}" destId="{6D50A844-D591-4033-9AF4-87B47326E7C6}" srcOrd="3" destOrd="0" parTransId="{D7ACD2A7-EFA1-4BD2-A620-FADDE9DE5218}" sibTransId="{0478855C-DF9C-4A49-AA0D-490239D1AAE9}"/>
    <dgm:cxn modelId="{F827ACC1-9C51-48FF-885F-45B1AED3704C}" srcId="{A84F57AB-0F99-4A16-8C97-20A31AF684BF}" destId="{C5D01D1E-D51F-4001-96FA-5DAF5B7D8984}" srcOrd="6" destOrd="0" parTransId="{85C89528-4DB5-4892-9318-83F84A543E80}" sibTransId="{7B16FB04-1D56-472E-BE16-C0122B927CF5}"/>
    <dgm:cxn modelId="{75A35D2E-1EAD-4D83-9D9D-98713CF1DA6D}" srcId="{A84F57AB-0F99-4A16-8C97-20A31AF684BF}" destId="{0723D15B-41B2-49B8-BD4B-DE62FF553A09}" srcOrd="0" destOrd="0" parTransId="{7AEB1E20-CC18-4461-BF16-522DEA24E88B}" sibTransId="{163EB32B-962A-4403-8CDD-93B1D5DA5701}"/>
    <dgm:cxn modelId="{E355657C-6A95-4302-9F36-FD9A03ABF420}" srcId="{A84F57AB-0F99-4A16-8C97-20A31AF684BF}" destId="{3B18D1B9-979F-41C4-9315-36A6865B43ED}" srcOrd="1" destOrd="0" parTransId="{8992B54E-A1DF-469A-81B0-7A5E17D596C5}" sibTransId="{FC536D52-C405-4735-8B1D-4EE50CE294F2}"/>
    <dgm:cxn modelId="{25BB7D6A-F21D-4AD7-80DF-7A4986F79BD1}" type="presOf" srcId="{A84F57AB-0F99-4A16-8C97-20A31AF684BF}" destId="{741B645E-9B5F-4B79-977F-8081B5937390}" srcOrd="0" destOrd="0" presId="urn:microsoft.com/office/officeart/2005/8/layout/arrow2"/>
    <dgm:cxn modelId="{9E6BD971-451D-4468-BA36-0E8D23FF31DA}" type="presOf" srcId="{6D50A844-D591-4033-9AF4-87B47326E7C6}" destId="{EC0CA802-0B0E-45E8-A143-766DB3D9DEA0}" srcOrd="0" destOrd="0" presId="urn:microsoft.com/office/officeart/2005/8/layout/arrow2"/>
    <dgm:cxn modelId="{5E48E8E1-E689-4390-8586-9D2DC0339262}" srcId="{A84F57AB-0F99-4A16-8C97-20A31AF684BF}" destId="{E07D9348-B73D-4140-914B-E5F67618E728}" srcOrd="5" destOrd="0" parTransId="{E69DC2D8-5E6D-4A53-B601-C1B41024BAC9}" sibTransId="{22112F93-18B1-40BD-86B3-8DFA7E49EA78}"/>
    <dgm:cxn modelId="{3BEC6B8E-ED6C-4BC1-9029-0285C0B69927}" type="presOf" srcId="{0723D15B-41B2-49B8-BD4B-DE62FF553A09}" destId="{8A06D78A-3198-4A34-82EF-CE428DA20D60}" srcOrd="0" destOrd="0" presId="urn:microsoft.com/office/officeart/2005/8/layout/arrow2"/>
    <dgm:cxn modelId="{AB68CF36-AAEC-4DAD-B873-4EE18DB565FE}" type="presOf" srcId="{73701890-8BD8-4B69-96B7-8C2DFBFB54B6}" destId="{5BB6E09B-5606-4AF2-A9F0-4B1AFF9B1009}" srcOrd="0" destOrd="0" presId="urn:microsoft.com/office/officeart/2005/8/layout/arrow2"/>
    <dgm:cxn modelId="{55C1ED3E-2C51-4939-8AC5-C375F289D9F9}" type="presOf" srcId="{0692D9B5-CFE0-4B5D-B68A-C3B99E149E7E}" destId="{3E5EDE5A-B9D1-4B1C-8D43-B5949CA4FB27}" srcOrd="0" destOrd="0" presId="urn:microsoft.com/office/officeart/2005/8/layout/arrow2"/>
    <dgm:cxn modelId="{5409215F-DD8E-4D36-9E50-A31ED6AAB517}" type="presParOf" srcId="{741B645E-9B5F-4B79-977F-8081B5937390}" destId="{DE691D03-9ABD-429E-B8AB-B50006D55FC9}" srcOrd="0" destOrd="0" presId="urn:microsoft.com/office/officeart/2005/8/layout/arrow2"/>
    <dgm:cxn modelId="{85970F2D-B8E8-4333-8BD5-5612D36F88AD}" type="presParOf" srcId="{741B645E-9B5F-4B79-977F-8081B5937390}" destId="{49E0D32C-F525-4D02-9749-FC3BE6A30E6F}" srcOrd="1" destOrd="0" presId="urn:microsoft.com/office/officeart/2005/8/layout/arrow2"/>
    <dgm:cxn modelId="{07EE823F-DCB2-43F9-B3A8-966338069236}" type="presParOf" srcId="{49E0D32C-F525-4D02-9749-FC3BE6A30E6F}" destId="{D6EE338A-536C-4EA6-B3F0-3A22FD229C3F}" srcOrd="0" destOrd="0" presId="urn:microsoft.com/office/officeart/2005/8/layout/arrow2"/>
    <dgm:cxn modelId="{A9B5687B-D5B5-49F5-84D3-9C3D6AE13FFC}" type="presParOf" srcId="{49E0D32C-F525-4D02-9749-FC3BE6A30E6F}" destId="{8A06D78A-3198-4A34-82EF-CE428DA20D60}" srcOrd="1" destOrd="0" presId="urn:microsoft.com/office/officeart/2005/8/layout/arrow2"/>
    <dgm:cxn modelId="{EAC787C8-3D61-4B1A-8F5A-17843F1042E1}" type="presParOf" srcId="{49E0D32C-F525-4D02-9749-FC3BE6A30E6F}" destId="{A588C6C6-2CF1-4F20-983F-86FB2AD45526}" srcOrd="2" destOrd="0" presId="urn:microsoft.com/office/officeart/2005/8/layout/arrow2"/>
    <dgm:cxn modelId="{46B53691-BFB2-400F-BF7A-1EF495ABD3F6}" type="presParOf" srcId="{49E0D32C-F525-4D02-9749-FC3BE6A30E6F}" destId="{6130E839-A466-437D-985E-67A383EDB211}" srcOrd="3" destOrd="0" presId="urn:microsoft.com/office/officeart/2005/8/layout/arrow2"/>
    <dgm:cxn modelId="{DD2F9DBD-F008-4FEB-9F38-6F53AD072910}" type="presParOf" srcId="{49E0D32C-F525-4D02-9749-FC3BE6A30E6F}" destId="{FECBD061-C2E0-4CE4-93DA-7182EC122281}" srcOrd="4" destOrd="0" presId="urn:microsoft.com/office/officeart/2005/8/layout/arrow2"/>
    <dgm:cxn modelId="{30BB121E-061A-4A58-A58A-9E99E714D6ED}" type="presParOf" srcId="{49E0D32C-F525-4D02-9749-FC3BE6A30E6F}" destId="{3E5EDE5A-B9D1-4B1C-8D43-B5949CA4FB27}" srcOrd="5" destOrd="0" presId="urn:microsoft.com/office/officeart/2005/8/layout/arrow2"/>
    <dgm:cxn modelId="{973F1710-9ED8-4664-9ABA-0AE615196AC4}" type="presParOf" srcId="{49E0D32C-F525-4D02-9749-FC3BE6A30E6F}" destId="{47DE9F73-A2D3-49B5-909A-A2D9A30205A7}" srcOrd="6" destOrd="0" presId="urn:microsoft.com/office/officeart/2005/8/layout/arrow2"/>
    <dgm:cxn modelId="{7BA1C822-690F-416F-9DCE-AFBA7C83482E}" type="presParOf" srcId="{49E0D32C-F525-4D02-9749-FC3BE6A30E6F}" destId="{EC0CA802-0B0E-45E8-A143-766DB3D9DEA0}" srcOrd="7" destOrd="0" presId="urn:microsoft.com/office/officeart/2005/8/layout/arrow2"/>
    <dgm:cxn modelId="{2FDC8B62-9B96-437F-9707-14A01BE558D5}" type="presParOf" srcId="{49E0D32C-F525-4D02-9749-FC3BE6A30E6F}" destId="{0A56A44B-EA4B-4339-B0A3-AE3364E18C67}" srcOrd="8" destOrd="0" presId="urn:microsoft.com/office/officeart/2005/8/layout/arrow2"/>
    <dgm:cxn modelId="{005E4864-DBF9-4152-AA09-8253FC52590D}" type="presParOf" srcId="{49E0D32C-F525-4D02-9749-FC3BE6A30E6F}" destId="{5BB6E09B-5606-4AF2-A9F0-4B1AFF9B1009}" srcOrd="9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F33420F-DEBE-414E-93E7-CC1B8292DE29}">
      <dsp:nvSpPr>
        <dsp:cNvPr id="0" name=""/>
        <dsp:cNvSpPr/>
      </dsp:nvSpPr>
      <dsp:spPr>
        <a:xfrm rot="16200000">
          <a:off x="583" y="288746"/>
          <a:ext cx="3664307" cy="3664307"/>
        </a:xfrm>
        <a:prstGeom prst="downArrow">
          <a:avLst>
            <a:gd name="adj1" fmla="val 50000"/>
            <a:gd name="adj2" fmla="val 35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2928" tIns="312928" rIns="312928" bIns="312928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dirty="0" smtClean="0"/>
            <a:t>Outcomes</a:t>
          </a:r>
          <a:endParaRPr lang="en-US" sz="4400" kern="1200" dirty="0"/>
        </a:p>
      </dsp:txBody>
      <dsp:txXfrm rot="16200000">
        <a:off x="583" y="288746"/>
        <a:ext cx="3664307" cy="3664307"/>
      </dsp:txXfrm>
    </dsp:sp>
    <dsp:sp modelId="{9CDB5ED2-F4D4-46A0-814B-BA61C3D42D82}">
      <dsp:nvSpPr>
        <dsp:cNvPr id="0" name=""/>
        <dsp:cNvSpPr/>
      </dsp:nvSpPr>
      <dsp:spPr>
        <a:xfrm rot="5400000">
          <a:off x="3877322" y="288746"/>
          <a:ext cx="3664307" cy="3664307"/>
        </a:xfrm>
        <a:prstGeom prst="downArrow">
          <a:avLst>
            <a:gd name="adj1" fmla="val 50000"/>
            <a:gd name="adj2" fmla="val 35000"/>
          </a:avLst>
        </a:prstGeom>
        <a:solidFill>
          <a:schemeClr val="accent5">
            <a:hueOff val="-5020566"/>
            <a:satOff val="41093"/>
            <a:lumOff val="-666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2280" tIns="462280" rIns="462280" bIns="46228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Profit</a:t>
          </a:r>
          <a:endParaRPr lang="en-US" sz="6500" kern="1200" dirty="0"/>
        </a:p>
      </dsp:txBody>
      <dsp:txXfrm rot="5400000">
        <a:off x="3877322" y="288746"/>
        <a:ext cx="3664307" cy="366430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62C6DFE-BB3A-436D-A338-5D9C72A1CE31}">
      <dsp:nvSpPr>
        <dsp:cNvPr id="0" name=""/>
        <dsp:cNvSpPr/>
      </dsp:nvSpPr>
      <dsp:spPr>
        <a:xfrm>
          <a:off x="3558454" y="1961359"/>
          <a:ext cx="1319216" cy="13192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685" tIns="19685" rIns="19685" bIns="19685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Your Org</a:t>
          </a:r>
          <a:endParaRPr lang="en-US" sz="3100" kern="1200" dirty="0"/>
        </a:p>
      </dsp:txBody>
      <dsp:txXfrm>
        <a:off x="3558454" y="1961359"/>
        <a:ext cx="1319216" cy="1319216"/>
      </dsp:txXfrm>
    </dsp:sp>
    <dsp:sp modelId="{A77935C9-EF4B-4D35-A381-ACE68AC49641}">
      <dsp:nvSpPr>
        <dsp:cNvPr id="0" name=""/>
        <dsp:cNvSpPr/>
      </dsp:nvSpPr>
      <dsp:spPr>
        <a:xfrm rot="16200000">
          <a:off x="3936229" y="1665486"/>
          <a:ext cx="563665" cy="28079"/>
        </a:xfrm>
        <a:custGeom>
          <a:avLst/>
          <a:gdLst/>
          <a:ahLst/>
          <a:cxnLst/>
          <a:rect l="0" t="0" r="0" b="0"/>
          <a:pathLst>
            <a:path>
              <a:moveTo>
                <a:pt x="0" y="14039"/>
              </a:moveTo>
              <a:lnTo>
                <a:pt x="563665" y="140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6200000">
        <a:off x="4203971" y="1665435"/>
        <a:ext cx="28183" cy="28183"/>
      </dsp:txXfrm>
    </dsp:sp>
    <dsp:sp modelId="{C7D385A0-C25E-403B-AFF0-66610AE95386}">
      <dsp:nvSpPr>
        <dsp:cNvPr id="0" name=""/>
        <dsp:cNvSpPr/>
      </dsp:nvSpPr>
      <dsp:spPr>
        <a:xfrm>
          <a:off x="3474473" y="-115210"/>
          <a:ext cx="1487179" cy="1512904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Participant outcomes data</a:t>
          </a:r>
          <a:endParaRPr lang="en-US" sz="1800" kern="1200" dirty="0"/>
        </a:p>
      </dsp:txBody>
      <dsp:txXfrm>
        <a:off x="3474473" y="-115210"/>
        <a:ext cx="1487179" cy="1512904"/>
      </dsp:txXfrm>
    </dsp:sp>
    <dsp:sp modelId="{A8BE5E2C-50CE-4D14-AA94-EDC5C33924E1}">
      <dsp:nvSpPr>
        <dsp:cNvPr id="0" name=""/>
        <dsp:cNvSpPr/>
      </dsp:nvSpPr>
      <dsp:spPr>
        <a:xfrm rot="19285714">
          <a:off x="4676259" y="2031328"/>
          <a:ext cx="527165" cy="28079"/>
        </a:xfrm>
        <a:custGeom>
          <a:avLst/>
          <a:gdLst/>
          <a:ahLst/>
          <a:cxnLst/>
          <a:rect l="0" t="0" r="0" b="0"/>
          <a:pathLst>
            <a:path>
              <a:moveTo>
                <a:pt x="0" y="14039"/>
              </a:moveTo>
              <a:lnTo>
                <a:pt x="527165" y="140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9285714">
        <a:off x="4926663" y="2032188"/>
        <a:ext cx="26358" cy="26358"/>
      </dsp:txXfrm>
    </dsp:sp>
    <dsp:sp modelId="{FD1FE988-3A39-458F-A458-1607BE031964}">
      <dsp:nvSpPr>
        <dsp:cNvPr id="0" name=""/>
        <dsp:cNvSpPr/>
      </dsp:nvSpPr>
      <dsp:spPr>
        <a:xfrm>
          <a:off x="4969892" y="598370"/>
          <a:ext cx="1591964" cy="1576516"/>
        </a:xfrm>
        <a:prstGeom prst="ellipse">
          <a:avLst/>
        </a:prstGeom>
        <a:solidFill>
          <a:schemeClr val="accent2">
            <a:hueOff val="1288228"/>
            <a:satOff val="-13776"/>
            <a:lumOff val="359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Staff perform-</a:t>
          </a:r>
          <a:r>
            <a:rPr lang="en-US" sz="1800" kern="1200" dirty="0" err="1" smtClean="0"/>
            <a:t>ance</a:t>
          </a:r>
          <a:r>
            <a:rPr lang="en-US" sz="1800" kern="1200" dirty="0" smtClean="0"/>
            <a:t> data</a:t>
          </a:r>
          <a:endParaRPr lang="en-US" sz="1800" kern="1200" dirty="0"/>
        </a:p>
      </dsp:txBody>
      <dsp:txXfrm>
        <a:off x="4969892" y="598370"/>
        <a:ext cx="1591964" cy="1576516"/>
      </dsp:txXfrm>
    </dsp:sp>
    <dsp:sp modelId="{B4BFD783-2A92-423B-849D-BFF13B18F2DA}">
      <dsp:nvSpPr>
        <dsp:cNvPr id="0" name=""/>
        <dsp:cNvSpPr/>
      </dsp:nvSpPr>
      <dsp:spPr>
        <a:xfrm rot="771429">
          <a:off x="4854541" y="2812207"/>
          <a:ext cx="525815" cy="28079"/>
        </a:xfrm>
        <a:custGeom>
          <a:avLst/>
          <a:gdLst/>
          <a:ahLst/>
          <a:cxnLst/>
          <a:rect l="0" t="0" r="0" b="0"/>
          <a:pathLst>
            <a:path>
              <a:moveTo>
                <a:pt x="0" y="14039"/>
              </a:moveTo>
              <a:lnTo>
                <a:pt x="525815" y="140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771429">
        <a:off x="5104304" y="2813101"/>
        <a:ext cx="26290" cy="26290"/>
      </dsp:txXfrm>
    </dsp:sp>
    <dsp:sp modelId="{86AF9DD8-3D2A-444D-8307-691473DD9D83}">
      <dsp:nvSpPr>
        <dsp:cNvPr id="0" name=""/>
        <dsp:cNvSpPr/>
      </dsp:nvSpPr>
      <dsp:spPr>
        <a:xfrm>
          <a:off x="5353450" y="2274770"/>
          <a:ext cx="1589405" cy="1573456"/>
        </a:xfrm>
        <a:prstGeom prst="ellipse">
          <a:avLst/>
        </a:prstGeom>
        <a:solidFill>
          <a:schemeClr val="accent2">
            <a:hueOff val="2576456"/>
            <a:satOff val="-27551"/>
            <a:lumOff val="719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Program </a:t>
          </a:r>
          <a:r>
            <a:rPr lang="en-US" sz="1800" kern="1200" dirty="0" err="1" smtClean="0"/>
            <a:t>perfor-mance</a:t>
          </a:r>
          <a:r>
            <a:rPr lang="en-US" sz="1800" kern="1200" dirty="0" smtClean="0"/>
            <a:t> data</a:t>
          </a:r>
          <a:endParaRPr lang="en-US" sz="1800" kern="1200" dirty="0"/>
        </a:p>
      </dsp:txBody>
      <dsp:txXfrm>
        <a:off x="5353450" y="2274770"/>
        <a:ext cx="1589405" cy="1573456"/>
      </dsp:txXfrm>
    </dsp:sp>
    <dsp:sp modelId="{2F76612D-B102-4A7E-87D1-E0A027AC6B76}">
      <dsp:nvSpPr>
        <dsp:cNvPr id="0" name=""/>
        <dsp:cNvSpPr/>
      </dsp:nvSpPr>
      <dsp:spPr>
        <a:xfrm rot="3857143">
          <a:off x="4364279" y="3423985"/>
          <a:ext cx="494514" cy="28079"/>
        </a:xfrm>
        <a:custGeom>
          <a:avLst/>
          <a:gdLst/>
          <a:ahLst/>
          <a:cxnLst/>
          <a:rect l="0" t="0" r="0" b="0"/>
          <a:pathLst>
            <a:path>
              <a:moveTo>
                <a:pt x="0" y="14039"/>
              </a:moveTo>
              <a:lnTo>
                <a:pt x="494514" y="140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3857143">
        <a:off x="4599174" y="3425662"/>
        <a:ext cx="24725" cy="24725"/>
      </dsp:txXfrm>
    </dsp:sp>
    <dsp:sp modelId="{FA259A1A-7DAA-40BF-9095-684A3B0589FE}">
      <dsp:nvSpPr>
        <dsp:cNvPr id="0" name=""/>
        <dsp:cNvSpPr/>
      </dsp:nvSpPr>
      <dsp:spPr>
        <a:xfrm>
          <a:off x="4286664" y="3570169"/>
          <a:ext cx="1580738" cy="1668940"/>
        </a:xfrm>
        <a:prstGeom prst="ellipse">
          <a:avLst/>
        </a:prstGeom>
        <a:solidFill>
          <a:schemeClr val="accent2">
            <a:hueOff val="3864684"/>
            <a:satOff val="-41326"/>
            <a:lumOff val="1078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 smtClean="0"/>
            <a:t>Organiza-tional</a:t>
          </a:r>
          <a:r>
            <a:rPr lang="en-US" sz="1800" kern="1200" dirty="0" smtClean="0"/>
            <a:t> alignment</a:t>
          </a:r>
          <a:endParaRPr lang="en-US" sz="1800" kern="1200" dirty="0"/>
        </a:p>
      </dsp:txBody>
      <dsp:txXfrm>
        <a:off x="4286664" y="3570169"/>
        <a:ext cx="1580738" cy="1668940"/>
      </dsp:txXfrm>
    </dsp:sp>
    <dsp:sp modelId="{D656E57B-35DE-4D08-86AA-CE7676D53211}">
      <dsp:nvSpPr>
        <dsp:cNvPr id="0" name=""/>
        <dsp:cNvSpPr/>
      </dsp:nvSpPr>
      <dsp:spPr>
        <a:xfrm rot="6942857">
          <a:off x="3565529" y="3431401"/>
          <a:ext cx="510976" cy="28079"/>
        </a:xfrm>
        <a:custGeom>
          <a:avLst/>
          <a:gdLst/>
          <a:ahLst/>
          <a:cxnLst/>
          <a:rect l="0" t="0" r="0" b="0"/>
          <a:pathLst>
            <a:path>
              <a:moveTo>
                <a:pt x="0" y="14039"/>
              </a:moveTo>
              <a:lnTo>
                <a:pt x="510976" y="140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6942857">
        <a:off x="3808242" y="3432667"/>
        <a:ext cx="25548" cy="25548"/>
      </dsp:txXfrm>
    </dsp:sp>
    <dsp:sp modelId="{33AA586D-E416-4285-93AB-D639A55D8E35}">
      <dsp:nvSpPr>
        <dsp:cNvPr id="0" name=""/>
        <dsp:cNvSpPr/>
      </dsp:nvSpPr>
      <dsp:spPr>
        <a:xfrm>
          <a:off x="2603378" y="3581402"/>
          <a:ext cx="1511426" cy="1646474"/>
        </a:xfrm>
        <a:prstGeom prst="ellipse">
          <a:avLst/>
        </a:prstGeom>
        <a:solidFill>
          <a:schemeClr val="accent2">
            <a:hueOff val="5152912"/>
            <a:satOff val="-55102"/>
            <a:lumOff val="1437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Clarity in strategic partner-ships</a:t>
          </a:r>
          <a:endParaRPr lang="en-US" sz="1800" kern="1200" dirty="0"/>
        </a:p>
      </dsp:txBody>
      <dsp:txXfrm>
        <a:off x="2603378" y="3581402"/>
        <a:ext cx="1511426" cy="1646474"/>
      </dsp:txXfrm>
    </dsp:sp>
    <dsp:sp modelId="{1B59BBE2-17A3-4D1A-9EC0-D651F8F66981}">
      <dsp:nvSpPr>
        <dsp:cNvPr id="0" name=""/>
        <dsp:cNvSpPr/>
      </dsp:nvSpPr>
      <dsp:spPr>
        <a:xfrm rot="10028571">
          <a:off x="3034054" y="2814653"/>
          <a:ext cx="547805" cy="28079"/>
        </a:xfrm>
        <a:custGeom>
          <a:avLst/>
          <a:gdLst/>
          <a:ahLst/>
          <a:cxnLst/>
          <a:rect l="0" t="0" r="0" b="0"/>
          <a:pathLst>
            <a:path>
              <a:moveTo>
                <a:pt x="0" y="14039"/>
              </a:moveTo>
              <a:lnTo>
                <a:pt x="547805" y="140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0028571">
        <a:off x="3294261" y="2814998"/>
        <a:ext cx="27390" cy="27390"/>
      </dsp:txXfrm>
    </dsp:sp>
    <dsp:sp modelId="{8A9F6544-04DD-4900-A0D5-71EB68C9CF59}">
      <dsp:nvSpPr>
        <dsp:cNvPr id="0" name=""/>
        <dsp:cNvSpPr/>
      </dsp:nvSpPr>
      <dsp:spPr>
        <a:xfrm>
          <a:off x="1513757" y="2323192"/>
          <a:ext cx="1548430" cy="1476612"/>
        </a:xfrm>
        <a:prstGeom prst="ellipse">
          <a:avLst/>
        </a:prstGeom>
        <a:solidFill>
          <a:schemeClr val="accent2">
            <a:hueOff val="6441139"/>
            <a:satOff val="-68877"/>
            <a:lumOff val="1797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smtClean="0"/>
            <a:t>Accounta-bility</a:t>
          </a:r>
          <a:r>
            <a:rPr lang="en-US" sz="1800" kern="1200" dirty="0" smtClean="0"/>
            <a:t> for outcomes achieved</a:t>
          </a:r>
          <a:endParaRPr lang="en-US" sz="1800" kern="1200" dirty="0"/>
        </a:p>
      </dsp:txBody>
      <dsp:txXfrm>
        <a:off x="1513757" y="2323192"/>
        <a:ext cx="1548430" cy="1476612"/>
      </dsp:txXfrm>
    </dsp:sp>
    <dsp:sp modelId="{1DF99447-11B7-49D3-8696-48956B47DE73}">
      <dsp:nvSpPr>
        <dsp:cNvPr id="0" name=""/>
        <dsp:cNvSpPr/>
      </dsp:nvSpPr>
      <dsp:spPr>
        <a:xfrm rot="13114286">
          <a:off x="3219490" y="2026705"/>
          <a:ext cx="541993" cy="28079"/>
        </a:xfrm>
        <a:custGeom>
          <a:avLst/>
          <a:gdLst/>
          <a:ahLst/>
          <a:cxnLst/>
          <a:rect l="0" t="0" r="0" b="0"/>
          <a:pathLst>
            <a:path>
              <a:moveTo>
                <a:pt x="0" y="14039"/>
              </a:moveTo>
              <a:lnTo>
                <a:pt x="541993" y="14039"/>
              </a:lnTo>
            </a:path>
          </a:pathLst>
        </a:custGeom>
        <a:noFill/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 rot="13114286">
        <a:off x="3476936" y="2027195"/>
        <a:ext cx="27099" cy="27099"/>
      </dsp:txXfrm>
    </dsp:sp>
    <dsp:sp modelId="{0848B822-7339-4F08-A7E0-2C4344301A66}">
      <dsp:nvSpPr>
        <dsp:cNvPr id="0" name=""/>
        <dsp:cNvSpPr/>
      </dsp:nvSpPr>
      <dsp:spPr>
        <a:xfrm>
          <a:off x="1913653" y="570594"/>
          <a:ext cx="1513194" cy="1632068"/>
        </a:xfrm>
        <a:prstGeom prst="ellipse">
          <a:avLst/>
        </a:prstGeom>
        <a:solidFill>
          <a:schemeClr val="accent2">
            <a:hueOff val="7729367"/>
            <a:satOff val="-82653"/>
            <a:lumOff val="2156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Learning for improve-</a:t>
          </a:r>
          <a:r>
            <a:rPr lang="en-US" sz="1800" kern="1200" dirty="0" err="1" smtClean="0"/>
            <a:t>ment</a:t>
          </a:r>
          <a:endParaRPr lang="en-US" sz="1800" kern="1200" dirty="0"/>
        </a:p>
      </dsp:txBody>
      <dsp:txXfrm>
        <a:off x="1913653" y="570594"/>
        <a:ext cx="1513194" cy="163206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E691D03-9ABD-429E-B8AB-B50006D55FC9}">
      <dsp:nvSpPr>
        <dsp:cNvPr id="0" name=""/>
        <dsp:cNvSpPr/>
      </dsp:nvSpPr>
      <dsp:spPr>
        <a:xfrm>
          <a:off x="-30" y="0"/>
          <a:ext cx="8153430" cy="495300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5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6EE338A-536C-4EA6-B3F0-3A22FD229C3F}">
      <dsp:nvSpPr>
        <dsp:cNvPr id="0" name=""/>
        <dsp:cNvSpPr/>
      </dsp:nvSpPr>
      <dsp:spPr>
        <a:xfrm>
          <a:off x="674808" y="3683050"/>
          <a:ext cx="314449" cy="18227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06D78A-3198-4A34-82EF-CE428DA20D60}">
      <dsp:nvSpPr>
        <dsp:cNvPr id="0" name=""/>
        <dsp:cNvSpPr/>
      </dsp:nvSpPr>
      <dsp:spPr>
        <a:xfrm>
          <a:off x="455605" y="3774186"/>
          <a:ext cx="1791003" cy="11788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581" tIns="0" rIns="0" bIns="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Identify champions</a:t>
          </a:r>
          <a:endParaRPr lang="en-US" sz="2800" kern="1200" dirty="0"/>
        </a:p>
      </dsp:txBody>
      <dsp:txXfrm>
        <a:off x="455605" y="3774186"/>
        <a:ext cx="1791003" cy="1178814"/>
      </dsp:txXfrm>
    </dsp:sp>
    <dsp:sp modelId="{A588C6C6-2CF1-4F20-983F-86FB2AD45526}">
      <dsp:nvSpPr>
        <dsp:cNvPr id="0" name=""/>
        <dsp:cNvSpPr/>
      </dsp:nvSpPr>
      <dsp:spPr>
        <a:xfrm>
          <a:off x="1624089" y="2735046"/>
          <a:ext cx="492184" cy="28529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30E839-A466-437D-985E-67A383EDB211}">
      <dsp:nvSpPr>
        <dsp:cNvPr id="0" name=""/>
        <dsp:cNvSpPr/>
      </dsp:nvSpPr>
      <dsp:spPr>
        <a:xfrm>
          <a:off x="1393182" y="3200403"/>
          <a:ext cx="2269516" cy="142988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1171" tIns="0" rIns="0" bIns="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Draft a change statement</a:t>
          </a:r>
        </a:p>
      </dsp:txBody>
      <dsp:txXfrm>
        <a:off x="1393182" y="3200403"/>
        <a:ext cx="2269516" cy="1429886"/>
      </dsp:txXfrm>
    </dsp:sp>
    <dsp:sp modelId="{FECBD061-C2E0-4CE4-93DA-7182EC122281}">
      <dsp:nvSpPr>
        <dsp:cNvPr id="0" name=""/>
        <dsp:cNvSpPr/>
      </dsp:nvSpPr>
      <dsp:spPr>
        <a:xfrm>
          <a:off x="2857576" y="1979218"/>
          <a:ext cx="656245" cy="38039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5EDE5A-B9D1-4B1C-8D43-B5949CA4FB27}">
      <dsp:nvSpPr>
        <dsp:cNvPr id="0" name=""/>
        <dsp:cNvSpPr/>
      </dsp:nvSpPr>
      <dsp:spPr>
        <a:xfrm>
          <a:off x="2631114" y="2362205"/>
          <a:ext cx="2638654" cy="23980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1561" tIns="0" rIns="0" bIns="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Identify costs and benefits</a:t>
          </a:r>
        </a:p>
      </dsp:txBody>
      <dsp:txXfrm>
        <a:off x="2631114" y="2362205"/>
        <a:ext cx="2638654" cy="2398003"/>
      </dsp:txXfrm>
    </dsp:sp>
    <dsp:sp modelId="{47DE9F73-A2D3-49B5-909A-A2D9A30205A7}">
      <dsp:nvSpPr>
        <dsp:cNvPr id="0" name=""/>
        <dsp:cNvSpPr/>
      </dsp:nvSpPr>
      <dsp:spPr>
        <a:xfrm>
          <a:off x="4291359" y="1388821"/>
          <a:ext cx="847650" cy="49133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0CA802-0B0E-45E8-A143-766DB3D9DEA0}">
      <dsp:nvSpPr>
        <dsp:cNvPr id="0" name=""/>
        <dsp:cNvSpPr/>
      </dsp:nvSpPr>
      <dsp:spPr>
        <a:xfrm>
          <a:off x="4462130" y="1828805"/>
          <a:ext cx="2091069" cy="29298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0350" tIns="0" rIns="0" bIns="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Invest in outside assistance</a:t>
          </a:r>
          <a:endParaRPr lang="en-US" sz="2800" kern="1200" dirty="0"/>
        </a:p>
      </dsp:txBody>
      <dsp:txXfrm>
        <a:off x="4462130" y="1828805"/>
        <a:ext cx="2091069" cy="2929879"/>
      </dsp:txXfrm>
    </dsp:sp>
    <dsp:sp modelId="{0A56A44B-EA4B-4339-B0A3-AE3364E18C67}">
      <dsp:nvSpPr>
        <dsp:cNvPr id="0" name=""/>
        <dsp:cNvSpPr/>
      </dsp:nvSpPr>
      <dsp:spPr>
        <a:xfrm>
          <a:off x="5760109" y="994562"/>
          <a:ext cx="1080071" cy="626059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B6E09B-5606-4AF2-A9F0-4B1AFF9B1009}">
      <dsp:nvSpPr>
        <dsp:cNvPr id="0" name=""/>
        <dsp:cNvSpPr/>
      </dsp:nvSpPr>
      <dsp:spPr>
        <a:xfrm>
          <a:off x="5867395" y="1295416"/>
          <a:ext cx="2429569" cy="36454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1736" tIns="0" rIns="0" bIns="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Simple measurement plan</a:t>
          </a:r>
          <a:endParaRPr lang="en-US" sz="2800" kern="1200" dirty="0"/>
        </a:p>
      </dsp:txBody>
      <dsp:txXfrm>
        <a:off x="5867395" y="1295416"/>
        <a:ext cx="2429569" cy="36454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fld id="{E38C763B-A595-47F1-926A-AA5C60E73C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51579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Arial" pitchFamily="34" charset="0"/>
              </a:defRPr>
            </a:lvl1pPr>
          </a:lstStyle>
          <a:p>
            <a:fld id="{9841382A-AE4D-4A51-814C-AE45C91D3AA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3914391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4D7689-CA5F-42CB-BC03-6E00CC17EB2D}" type="slidenum">
              <a:rPr lang="en-US"/>
              <a:pPr/>
              <a:t>1</a:t>
            </a:fld>
            <a:endParaRPr 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Arial" pitchFamily="34" charset="0"/>
              </a:rPr>
              <a:t>Slides 1-11, 3:45-3:55</a:t>
            </a:r>
          </a:p>
          <a:p>
            <a:endParaRPr lang="en-US" dirty="0" smtClean="0">
              <a:latin typeface="Arial" pitchFamily="34" charset="0"/>
            </a:endParaRPr>
          </a:p>
          <a:p>
            <a:r>
              <a:rPr lang="en-US" dirty="0" smtClean="0">
                <a:latin typeface="Arial" pitchFamily="34" charset="0"/>
              </a:rPr>
              <a:t>Handouts:</a:t>
            </a:r>
          </a:p>
          <a:p>
            <a:pPr>
              <a:buFont typeface="Arial" pitchFamily="34" charset="0"/>
              <a:buChar char="•"/>
            </a:pPr>
            <a:r>
              <a:rPr lang="en-US" dirty="0" err="1" smtClean="0">
                <a:latin typeface="Arial" pitchFamily="34" charset="0"/>
              </a:rPr>
              <a:t>Powerpoint</a:t>
            </a:r>
            <a:r>
              <a:rPr lang="en-US" dirty="0" smtClean="0">
                <a:latin typeface="Arial" pitchFamily="34" charset="0"/>
              </a:rPr>
              <a:t> slides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</a:rPr>
              <a:t>Glossary of terms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dirty="0" smtClean="0">
                <a:latin typeface="Arial" pitchFamily="34" charset="0"/>
              </a:rPr>
              <a:t>Benchmark</a:t>
            </a:r>
            <a:r>
              <a:rPr lang="en-US" baseline="0" dirty="0" smtClean="0">
                <a:latin typeface="Arial" pitchFamily="34" charset="0"/>
              </a:rPr>
              <a:t> Assessment Tool (2 versions)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baseline="0" dirty="0" smtClean="0">
                <a:latin typeface="Arial" pitchFamily="34" charset="0"/>
              </a:rPr>
              <a:t>1 pager on agency spotlight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US" baseline="0" dirty="0" smtClean="0">
                <a:latin typeface="Arial" pitchFamily="34" charset="0"/>
              </a:rPr>
              <a:t>My Next Steps to Advocate</a:t>
            </a:r>
          </a:p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747037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Arial" pitchFamily="34" charset="0"/>
              </a:rPr>
              <a:t>Slide 14, </a:t>
            </a:r>
            <a:r>
              <a:rPr lang="en-US" dirty="0" smtClean="0">
                <a:latin typeface="Arial" pitchFamily="34" charset="0"/>
              </a:rPr>
              <a:t>10 </a:t>
            </a:r>
            <a:r>
              <a:rPr lang="en-US" dirty="0" err="1" smtClean="0">
                <a:latin typeface="Arial" pitchFamily="34" charset="0"/>
              </a:rPr>
              <a:t>mins</a:t>
            </a:r>
            <a:r>
              <a:rPr lang="en-US" dirty="0" smtClean="0">
                <a:latin typeface="Arial" pitchFamily="34" charset="0"/>
              </a:rPr>
              <a:t>,</a:t>
            </a:r>
            <a:r>
              <a:rPr lang="en-US" baseline="0" dirty="0" smtClean="0">
                <a:latin typeface="Arial" pitchFamily="34" charset="0"/>
              </a:rPr>
              <a:t> 3:55-4:05</a:t>
            </a:r>
            <a:endParaRPr lang="en-US" dirty="0" smtClean="0">
              <a:latin typeface="Arial" pitchFamily="34" charset="0"/>
            </a:endParaRPr>
          </a:p>
          <a:p>
            <a:r>
              <a:rPr lang="en-US" dirty="0" smtClean="0">
                <a:latin typeface="Arial" pitchFamily="34" charset="0"/>
              </a:rPr>
              <a:t>What did you learn?  Take 2 comments</a:t>
            </a:r>
          </a:p>
        </p:txBody>
      </p:sp>
    </p:spTree>
    <p:extLst>
      <p:ext uri="{BB962C8B-B14F-4D97-AF65-F5344CB8AC3E}">
        <p14:creationId xmlns:p14="http://schemas.microsoft.com/office/powerpoint/2010/main" xmlns="" val="38965679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849323-5E7C-4E8D-B840-FC05096ADD43}" type="slidenum">
              <a:rPr lang="en-US"/>
              <a:pPr/>
              <a:t>15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</a:rPr>
              <a:t>O time for 15-16</a:t>
            </a:r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887297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DE2762-D404-497B-A4DD-B5EEFB8C0DBE}" type="slidenum">
              <a:rPr lang="en-US"/>
              <a:pPr/>
              <a:t>16</a:t>
            </a:fld>
            <a:endParaRPr 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776843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4:05-4:25, 10 </a:t>
            </a:r>
            <a:r>
              <a:rPr lang="en-US" dirty="0" err="1" smtClean="0"/>
              <a:t>mins</a:t>
            </a:r>
            <a:r>
              <a:rPr lang="en-US" dirty="0" smtClean="0"/>
              <a:t> plus 10 min Q&amp;A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41382A-AE4D-4A51-814C-AE45C91D3AA9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79288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4:25-4:45, 20 </a:t>
            </a:r>
            <a:r>
              <a:rPr lang="en-US" dirty="0" err="1" smtClean="0"/>
              <a:t>mins</a:t>
            </a:r>
            <a:r>
              <a:rPr lang="en-US" dirty="0" smtClean="0"/>
              <a:t>., slide</a:t>
            </a:r>
            <a:r>
              <a:rPr lang="en-US" baseline="0" dirty="0" smtClean="0"/>
              <a:t> </a:t>
            </a:r>
            <a:r>
              <a:rPr lang="en-US" baseline="0" dirty="0" smtClean="0"/>
              <a:t>18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Additional questions</a:t>
            </a:r>
            <a:r>
              <a:rPr lang="en-US" baseline="0" dirty="0" smtClean="0"/>
              <a:t> if needed:</a:t>
            </a:r>
            <a:endParaRPr lang="en-US" dirty="0" smtClean="0"/>
          </a:p>
          <a:p>
            <a:r>
              <a:rPr lang="en-US" dirty="0" smtClean="0"/>
              <a:t>What are your funders’ priorities regarding outcomes management?</a:t>
            </a:r>
          </a:p>
          <a:p>
            <a:r>
              <a:rPr lang="en-US" dirty="0" smtClean="0"/>
              <a:t>How can nonprofits and funders improve our partnership to strengthen outcomes for participants?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41382A-AE4D-4A51-814C-AE45C91D3AA9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645624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Arial" pitchFamily="34" charset="0"/>
              </a:rPr>
              <a:t>Slides </a:t>
            </a:r>
            <a:r>
              <a:rPr lang="en-US" dirty="0" smtClean="0">
                <a:latin typeface="Arial" pitchFamily="34" charset="0"/>
              </a:rPr>
              <a:t>19-22, </a:t>
            </a:r>
            <a:r>
              <a:rPr lang="en-US" dirty="0" smtClean="0">
                <a:latin typeface="Arial" pitchFamily="34" charset="0"/>
              </a:rPr>
              <a:t>4:45-5:00, 15 </a:t>
            </a:r>
            <a:r>
              <a:rPr lang="en-US" dirty="0" err="1" smtClean="0">
                <a:latin typeface="Arial" pitchFamily="34" charset="0"/>
              </a:rPr>
              <a:t>mins</a:t>
            </a:r>
            <a:r>
              <a:rPr lang="en-US" dirty="0" smtClean="0">
                <a:latin typeface="Arial" pitchFamily="34" charset="0"/>
              </a:rPr>
              <a:t>.</a:t>
            </a:r>
          </a:p>
          <a:p>
            <a:r>
              <a:rPr lang="en-US" dirty="0" smtClean="0">
                <a:latin typeface="Arial" pitchFamily="34" charset="0"/>
              </a:rPr>
              <a:t>Who are the OM champions? How inspired are the leaders to adopt outcomes management?  </a:t>
            </a:r>
          </a:p>
          <a:p>
            <a:r>
              <a:rPr lang="en-US" dirty="0" smtClean="0">
                <a:latin typeface="Arial" pitchFamily="34" charset="0"/>
              </a:rPr>
              <a:t>	Board</a:t>
            </a:r>
          </a:p>
          <a:p>
            <a:pPr lvl="1"/>
            <a:r>
              <a:rPr lang="en-US" dirty="0" smtClean="0">
                <a:latin typeface="Arial" pitchFamily="34" charset="0"/>
              </a:rPr>
              <a:t>Executive Director</a:t>
            </a:r>
          </a:p>
          <a:p>
            <a:pPr lvl="1"/>
            <a:r>
              <a:rPr lang="en-US" dirty="0" smtClean="0">
                <a:latin typeface="Arial" pitchFamily="34" charset="0"/>
              </a:rPr>
              <a:t>Program staff</a:t>
            </a:r>
          </a:p>
          <a:p>
            <a:pPr lvl="1"/>
            <a:r>
              <a:rPr lang="en-US" dirty="0" smtClean="0">
                <a:latin typeface="Arial" pitchFamily="34" charset="0"/>
              </a:rPr>
              <a:t>Resource development staff</a:t>
            </a:r>
          </a:p>
          <a:p>
            <a:r>
              <a:rPr lang="en-US" dirty="0" smtClean="0">
                <a:latin typeface="Arial" pitchFamily="34" charset="0"/>
              </a:rPr>
              <a:t>What should characterize your agency related to outcomes management?  Why?  What should your agency look like?</a:t>
            </a:r>
          </a:p>
          <a:p>
            <a:r>
              <a:rPr lang="en-US" dirty="0" smtClean="0">
                <a:latin typeface="Arial" pitchFamily="34" charset="0"/>
              </a:rPr>
              <a:t>With which of the champions do you have the best relationship?  Who are the early influencers?</a:t>
            </a:r>
          </a:p>
          <a:p>
            <a:r>
              <a:rPr lang="en-US" dirty="0" smtClean="0">
                <a:latin typeface="Arial" pitchFamily="34" charset="0"/>
              </a:rPr>
              <a:t>Takes 2 years</a:t>
            </a:r>
          </a:p>
          <a:p>
            <a:r>
              <a:rPr lang="en-US" dirty="0" smtClean="0">
                <a:latin typeface="Arial" pitchFamily="34" charset="0"/>
              </a:rPr>
              <a:t>Measure only the data you need to ensure success</a:t>
            </a:r>
          </a:p>
          <a:p>
            <a:r>
              <a:rPr lang="en-US" dirty="0" smtClean="0">
                <a:latin typeface="Arial" pitchFamily="34" charset="0"/>
              </a:rPr>
              <a:t>Worksheet My</a:t>
            </a:r>
            <a:r>
              <a:rPr lang="en-US" baseline="0" dirty="0" smtClean="0">
                <a:latin typeface="Arial" pitchFamily="34" charset="0"/>
              </a:rPr>
              <a:t> next steps </a:t>
            </a:r>
            <a:r>
              <a:rPr lang="en-US" dirty="0" smtClean="0">
                <a:latin typeface="Arial" pitchFamily="34" charset="0"/>
              </a:rPr>
              <a:t>5 minutes</a:t>
            </a:r>
          </a:p>
          <a:p>
            <a:endParaRPr lang="en-US" dirty="0" smtClean="0">
              <a:latin typeface="Arial" pitchFamily="34" charset="0"/>
            </a:endParaRPr>
          </a:p>
          <a:p>
            <a:endParaRPr lang="en-US" dirty="0" smtClean="0">
              <a:latin typeface="Arial" pitchFamily="34" charset="0"/>
            </a:endParaRPr>
          </a:p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39786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849323-5E7C-4E8D-B840-FC05096ADD43}" type="slidenum">
              <a:rPr lang="en-US"/>
              <a:pPr/>
              <a:t>20</a:t>
            </a:fld>
            <a:endParaRPr 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</a:rPr>
              <a:t>If you want this:</a:t>
            </a:r>
          </a:p>
          <a:p>
            <a:pPr eaLnBrk="1" hangingPunct="1"/>
            <a:r>
              <a:rPr lang="en-US" smtClean="0">
                <a:latin typeface="Arial" pitchFamily="34" charset="0"/>
              </a:rPr>
              <a:t>You will need outside help to articulate outcomes, select tools, hold yourselves accountable, envision and manage change</a:t>
            </a:r>
          </a:p>
          <a:p>
            <a:pPr eaLnBrk="1" hangingPunct="1"/>
            <a:r>
              <a:rPr lang="en-US" smtClean="0">
                <a:latin typeface="Arial" pitchFamily="34" charset="0"/>
              </a:rPr>
              <a:t>If you want it, you can do it!  </a:t>
            </a:r>
          </a:p>
          <a:p>
            <a:pPr eaLnBrk="1" hangingPunct="1"/>
            <a:r>
              <a:rPr lang="en-US" smtClean="0">
                <a:latin typeface="Arial" pitchFamily="34" charset="0"/>
              </a:rPr>
              <a:t>Persuade your funders that this is important, get the help you need to build and sustain your system </a:t>
            </a:r>
          </a:p>
          <a:p>
            <a:pPr eaLnBrk="1" hangingPunct="1"/>
            <a:r>
              <a:rPr lang="en-US" smtClean="0">
                <a:latin typeface="Arial" pitchFamily="34" charset="0"/>
              </a:rPr>
              <a:t>Replicate or scale effective practice:  New Profit, Social Innovation Fund </a:t>
            </a:r>
          </a:p>
          <a:p>
            <a:pPr eaLnBrk="1" hangingPunct="1"/>
            <a:r>
              <a:rPr lang="en-US" smtClean="0">
                <a:latin typeface="Arial" pitchFamily="34" charset="0"/>
              </a:rPr>
              <a:t>We hope many agencies in MA can take advantage of Pay for Success </a:t>
            </a:r>
          </a:p>
          <a:p>
            <a:pPr eaLnBrk="1" hangingPunct="1"/>
            <a:endParaRPr lang="en-US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979803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F8ADFB-E473-4E36-9F6C-46D16D913ED4}" type="slidenum">
              <a:rPr lang="en-US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0897792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>
              <a:latin typeface="Arial" pitchFamily="34" charset="0"/>
            </a:endParaRPr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DD9A89-2E74-47AB-A181-B0B0D86D50D1}" type="slidenum">
              <a:rPr lang="en-US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5526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latin typeface="Arial" pitchFamily="34" charset="0"/>
              </a:rPr>
              <a:t>Context: </a:t>
            </a:r>
          </a:p>
          <a:p>
            <a:pPr eaLnBrk="1" hangingPunct="1"/>
            <a:r>
              <a:rPr lang="en-US" dirty="0" smtClean="0">
                <a:latin typeface="Arial" pitchFamily="34" charset="0"/>
              </a:rPr>
              <a:t>Funders want outcomes, nonprofits want outcomes.</a:t>
            </a:r>
          </a:p>
          <a:p>
            <a:pPr eaLnBrk="1" hangingPunct="1"/>
            <a:r>
              <a:rPr lang="en-US" dirty="0" smtClean="0">
                <a:latin typeface="Arial" pitchFamily="34" charset="0"/>
              </a:rPr>
              <a:t>Pay for Success, public-private-philanthropic partnership.</a:t>
            </a:r>
          </a:p>
          <a:p>
            <a:pPr eaLnBrk="1" hangingPunct="1"/>
            <a:r>
              <a:rPr lang="en-US" dirty="0" smtClean="0">
                <a:latin typeface="Arial" pitchFamily="34" charset="0"/>
              </a:rPr>
              <a:t>This should be easy…why isn’t it?</a:t>
            </a:r>
          </a:p>
          <a:p>
            <a:pPr eaLnBrk="1" hangingPunct="1"/>
            <a:endParaRPr lang="en-US" dirty="0" smtClean="0">
              <a:latin typeface="Arial" pitchFamily="34" charset="0"/>
            </a:endParaRPr>
          </a:p>
          <a:p>
            <a:pPr eaLnBrk="1" hangingPunct="1"/>
            <a:r>
              <a:rPr lang="en-US" dirty="0" smtClean="0">
                <a:latin typeface="Arial" pitchFamily="34" charset="0"/>
              </a:rPr>
              <a:t>Outcomes are the profit of the nonprofit sector; results.  Outcomes are our reason to exist, to be in business</a:t>
            </a:r>
          </a:p>
          <a:p>
            <a:pPr marL="742950" lvl="1" indent="-285750" eaLnBrk="1" hangingPunct="1"/>
            <a:r>
              <a:rPr lang="en-US" dirty="0" smtClean="0">
                <a:latin typeface="Arial" pitchFamily="34" charset="0"/>
              </a:rPr>
              <a:t>Just like a for-profit manages to maximize $ profit, a nonprofit can manage to maximize our profit: outcomes</a:t>
            </a:r>
          </a:p>
          <a:p>
            <a:pPr marL="742950" lvl="1" indent="-285750" eaLnBrk="1" hangingPunct="1"/>
            <a:r>
              <a:rPr lang="en-US" dirty="0" smtClean="0">
                <a:latin typeface="Arial" pitchFamily="34" charset="0"/>
              </a:rPr>
              <a:t>How can you maximize something if you can’t even define it?  Or measure it?  </a:t>
            </a:r>
          </a:p>
          <a:p>
            <a:pPr eaLnBrk="1" hangingPunct="1"/>
            <a:r>
              <a:rPr lang="en-US" dirty="0" smtClean="0">
                <a:latin typeface="Arial" pitchFamily="34" charset="0"/>
              </a:rPr>
              <a:t>Define effective organization:  One able to improve its outcomes over time</a:t>
            </a:r>
          </a:p>
          <a:p>
            <a:pPr eaLnBrk="1" hangingPunct="1"/>
            <a:endParaRPr lang="en-US" dirty="0" smtClean="0">
              <a:latin typeface="Arial" pitchFamily="34" charset="0"/>
            </a:endParaRPr>
          </a:p>
          <a:p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776474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Arial" pitchFamily="34" charset="0"/>
              </a:rPr>
              <a:t>Your role:</a:t>
            </a:r>
          </a:p>
          <a:p>
            <a:r>
              <a:rPr lang="en-US" dirty="0" smtClean="0">
                <a:latin typeface="Arial" pitchFamily="34" charset="0"/>
              </a:rPr>
              <a:t>nonprofit program managers</a:t>
            </a:r>
          </a:p>
          <a:p>
            <a:r>
              <a:rPr lang="en-US" dirty="0" smtClean="0">
                <a:latin typeface="Arial" pitchFamily="34" charset="0"/>
              </a:rPr>
              <a:t>organizational leadership</a:t>
            </a:r>
          </a:p>
          <a:p>
            <a:r>
              <a:rPr lang="en-US" dirty="0" smtClean="0">
                <a:latin typeface="Arial" pitchFamily="34" charset="0"/>
              </a:rPr>
              <a:t>Funders</a:t>
            </a:r>
          </a:p>
          <a:p>
            <a:r>
              <a:rPr lang="en-US" dirty="0" smtClean="0">
                <a:latin typeface="Arial" pitchFamily="34" charset="0"/>
              </a:rPr>
              <a:t>technical assistance provider</a:t>
            </a:r>
          </a:p>
          <a:p>
            <a:r>
              <a:rPr lang="en-US" dirty="0" smtClean="0">
                <a:latin typeface="Arial" pitchFamily="34" charset="0"/>
              </a:rPr>
              <a:t/>
            </a:r>
            <a:br>
              <a:rPr lang="en-US" dirty="0" smtClean="0">
                <a:latin typeface="Arial" pitchFamily="34" charset="0"/>
              </a:rPr>
            </a:br>
            <a:endParaRPr lang="en-US" dirty="0" smtClean="0">
              <a:latin typeface="Arial" pitchFamily="34" charset="0"/>
            </a:endParaRPr>
          </a:p>
          <a:p>
            <a:r>
              <a:rPr lang="en-US" dirty="0" smtClean="0">
                <a:latin typeface="Arial" pitchFamily="34" charset="0"/>
              </a:rPr>
              <a:t>2. Agency progress </a:t>
            </a:r>
          </a:p>
          <a:p>
            <a:r>
              <a:rPr lang="en-US" dirty="0" smtClean="0">
                <a:latin typeface="Arial" pitchFamily="34" charset="0"/>
              </a:rPr>
              <a:t>a. Currently measure participant outcomes, looking to strengthen</a:t>
            </a:r>
          </a:p>
          <a:p>
            <a:r>
              <a:rPr lang="en-US" dirty="0" smtClean="0">
                <a:latin typeface="Arial" pitchFamily="34" charset="0"/>
              </a:rPr>
              <a:t>b. Just at the starting point and have frustrations </a:t>
            </a:r>
          </a:p>
          <a:p>
            <a:r>
              <a:rPr lang="en-US" dirty="0" smtClean="0">
                <a:latin typeface="Arial" pitchFamily="34" charset="0"/>
              </a:rPr>
              <a:t>c. Planning now and need to get started</a:t>
            </a:r>
          </a:p>
          <a:p>
            <a:r>
              <a:rPr lang="en-US" dirty="0" smtClean="0">
                <a:latin typeface="Arial" pitchFamily="34" charset="0"/>
              </a:rPr>
              <a:t/>
            </a:r>
            <a:br>
              <a:rPr lang="en-US" dirty="0" smtClean="0">
                <a:latin typeface="Arial" pitchFamily="34" charset="0"/>
              </a:rPr>
            </a:br>
            <a:endParaRPr lang="en-US" dirty="0" smtClean="0">
              <a:latin typeface="Arial" pitchFamily="34" charset="0"/>
            </a:endParaRPr>
          </a:p>
          <a:p>
            <a:r>
              <a:rPr lang="en-US" dirty="0" smtClean="0">
                <a:latin typeface="Arial" pitchFamily="34" charset="0"/>
              </a:rPr>
              <a:t>3. Your familiarity</a:t>
            </a:r>
          </a:p>
          <a:p>
            <a:r>
              <a:rPr lang="en-US" dirty="0" smtClean="0">
                <a:latin typeface="Arial" pitchFamily="34" charset="0"/>
              </a:rPr>
              <a:t>a. We have the organizational capacity to do this</a:t>
            </a:r>
          </a:p>
          <a:p>
            <a:r>
              <a:rPr lang="en-US" dirty="0" smtClean="0">
                <a:latin typeface="Arial" pitchFamily="34" charset="0"/>
              </a:rPr>
              <a:t>b. To be effective, we need training or assistance</a:t>
            </a:r>
          </a:p>
          <a:p>
            <a:r>
              <a:rPr lang="en-US" dirty="0" smtClean="0">
                <a:latin typeface="Arial" pitchFamily="34" charset="0"/>
              </a:rPr>
              <a:t>c. We help others (consultants, intermediary)</a:t>
            </a:r>
          </a:p>
        </p:txBody>
      </p:sp>
    </p:spTree>
    <p:extLst>
      <p:ext uri="{BB962C8B-B14F-4D97-AF65-F5344CB8AC3E}">
        <p14:creationId xmlns:p14="http://schemas.microsoft.com/office/powerpoint/2010/main" xmlns="" val="26667748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Arial" pitchFamily="34" charset="0"/>
              </a:rPr>
              <a:t>We will not teach/train you how to implement an</a:t>
            </a:r>
            <a:r>
              <a:rPr lang="en-US" baseline="0" dirty="0" smtClean="0">
                <a:latin typeface="Arial" pitchFamily="34" charset="0"/>
              </a:rPr>
              <a:t> outcomes management system – that takes 2 years, because it involves culture change</a:t>
            </a:r>
            <a:r>
              <a:rPr lang="en-US" dirty="0" smtClean="0">
                <a:latin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31100517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841382A-AE4D-4A51-814C-AE45C91D3AA9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03736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BA25DB-D56F-4759-8D58-7CBC90A09D8D}" type="slidenum">
              <a:rPr lang="en-US"/>
              <a:pPr/>
              <a:t>9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r>
              <a:rPr lang="en-US" dirty="0" smtClean="0">
                <a:latin typeface="Arial" pitchFamily="34" charset="0"/>
              </a:rPr>
              <a:t>This is the framework – reflect on it</a:t>
            </a:r>
          </a:p>
          <a:p>
            <a:pPr marL="228600" indent="-228600" eaLnBrk="1" hangingPunct="1"/>
            <a:r>
              <a:rPr lang="en-US" dirty="0" smtClean="0">
                <a:latin typeface="Arial" pitchFamily="34" charset="0"/>
              </a:rPr>
              <a:t>(If there are challenges, put them in parking lot until end)</a:t>
            </a:r>
          </a:p>
          <a:p>
            <a:pPr marL="228600" indent="-228600" eaLnBrk="1" hangingPunct="1"/>
            <a:endParaRPr lang="en-US" dirty="0" smtClean="0">
              <a:latin typeface="Arial" pitchFamily="34" charset="0"/>
            </a:endParaRPr>
          </a:p>
          <a:p>
            <a:pPr marL="228600" indent="-228600" eaLnBrk="1" hangingPunct="1"/>
            <a:r>
              <a:rPr lang="en-US" dirty="0" smtClean="0">
                <a:latin typeface="Arial" pitchFamily="34" charset="0"/>
              </a:rPr>
              <a:t>MEASURE AND ANALYZE OUTCOMES</a:t>
            </a:r>
          </a:p>
          <a:p>
            <a:pPr marL="228600" indent="-228600" eaLnBrk="1" hangingPunct="1"/>
            <a:r>
              <a:rPr lang="en-US" dirty="0" smtClean="0">
                <a:latin typeface="Arial" pitchFamily="34" charset="0"/>
              </a:rPr>
              <a:t>Have a culture that values the use of data in making decisions about the constituents</a:t>
            </a:r>
          </a:p>
          <a:p>
            <a:pPr marL="228600" indent="-228600" eaLnBrk="1" hangingPunct="1"/>
            <a:r>
              <a:rPr lang="en-US" dirty="0" smtClean="0">
                <a:latin typeface="Arial" pitchFamily="34" charset="0"/>
              </a:rPr>
              <a:t>Have a process for examining the data and understanding what it is saying</a:t>
            </a:r>
          </a:p>
          <a:p>
            <a:pPr marL="228600" indent="-228600" eaLnBrk="1" hangingPunct="1"/>
            <a:r>
              <a:rPr lang="en-US" dirty="0" smtClean="0">
                <a:latin typeface="Arial" pitchFamily="34" charset="0"/>
              </a:rPr>
              <a:t>Have a process for making necessary changes based on the data</a:t>
            </a:r>
          </a:p>
          <a:p>
            <a:pPr marL="228600" indent="-228600" eaLnBrk="1" hangingPunct="1"/>
            <a:r>
              <a:rPr lang="en-US" dirty="0" smtClean="0">
                <a:latin typeface="Arial" pitchFamily="34" charset="0"/>
              </a:rPr>
              <a:t>How can agencies</a:t>
            </a:r>
            <a:r>
              <a:rPr lang="en-US" baseline="0" dirty="0" smtClean="0">
                <a:latin typeface="Arial" pitchFamily="34" charset="0"/>
              </a:rPr>
              <a:t> c</a:t>
            </a:r>
            <a:r>
              <a:rPr lang="en-US" dirty="0" smtClean="0">
                <a:latin typeface="Arial" pitchFamily="34" charset="0"/>
              </a:rPr>
              <a:t>reate this culture?</a:t>
            </a:r>
          </a:p>
        </p:txBody>
      </p:sp>
    </p:spTree>
    <p:extLst>
      <p:ext uri="{BB962C8B-B14F-4D97-AF65-F5344CB8AC3E}">
        <p14:creationId xmlns:p14="http://schemas.microsoft.com/office/powerpoint/2010/main" xmlns="" val="9466070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BA25DB-D56F-4759-8D58-7CBC90A09D8D}" type="slidenum">
              <a:rPr lang="en-US"/>
              <a:pPr/>
              <a:t>11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228600" indent="-228600" eaLnBrk="1" hangingPunct="1"/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7142274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DE2762-D404-497B-A4DD-B5EEFB8C0DBE}" type="slidenum">
              <a:rPr lang="en-US"/>
              <a:pPr/>
              <a:t>12</a:t>
            </a:fld>
            <a:endParaRPr 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6997095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C1E234-ADA3-419A-BEE9-C07AFA90F6B8}" type="slidenum">
              <a:rPr lang="en-US"/>
              <a:pPr/>
              <a:t>13</a:t>
            </a:fld>
            <a:endParaRPr lang="en-U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>
                <a:latin typeface="Arial" pitchFamily="34" charset="0"/>
              </a:rPr>
              <a:t>Slides </a:t>
            </a:r>
            <a:r>
              <a:rPr lang="en-US" dirty="0" smtClean="0">
                <a:latin typeface="Arial" pitchFamily="34" charset="0"/>
              </a:rPr>
              <a:t>1-13, </a:t>
            </a:r>
            <a:r>
              <a:rPr lang="en-US" dirty="0" smtClean="0">
                <a:latin typeface="Arial" pitchFamily="34" charset="0"/>
              </a:rPr>
              <a:t>10 </a:t>
            </a:r>
            <a:r>
              <a:rPr lang="en-US" dirty="0" err="1" smtClean="0">
                <a:latin typeface="Arial" pitchFamily="34" charset="0"/>
              </a:rPr>
              <a:t>mins</a:t>
            </a:r>
            <a:r>
              <a:rPr lang="en-US" dirty="0" smtClean="0">
                <a:latin typeface="Arial" pitchFamily="34" charset="0"/>
              </a:rPr>
              <a:t>,</a:t>
            </a:r>
            <a:r>
              <a:rPr lang="en-US" baseline="0" dirty="0" smtClean="0">
                <a:latin typeface="Arial" pitchFamily="34" charset="0"/>
              </a:rPr>
              <a:t> 3:45-3:55</a:t>
            </a:r>
            <a:endParaRPr lang="en-US" dirty="0" smtClean="0">
              <a:latin typeface="Arial" pitchFamily="34" charset="0"/>
            </a:endParaRPr>
          </a:p>
          <a:p>
            <a:pPr eaLnBrk="1" hangingPunct="1"/>
            <a:r>
              <a:rPr lang="en-US" dirty="0" smtClean="0">
                <a:latin typeface="Arial" pitchFamily="34" charset="0"/>
              </a:rPr>
              <a:t>Normally we work with 15 agencies over 2 years to build 17 practices through a combination of group sessions individualized consultation</a:t>
            </a:r>
          </a:p>
          <a:p>
            <a:pPr eaLnBrk="1" hangingPunct="1"/>
            <a:r>
              <a:rPr lang="en-US" dirty="0" smtClean="0">
                <a:latin typeface="Arial" pitchFamily="34" charset="0"/>
              </a:rPr>
              <a:t>Self-assessment or outside consultant</a:t>
            </a:r>
          </a:p>
          <a:p>
            <a:pPr eaLnBrk="1" hangingPunct="1"/>
            <a:r>
              <a:rPr lang="en-US" dirty="0" smtClean="0">
                <a:latin typeface="Arial" pitchFamily="34" charset="0"/>
              </a:rPr>
              <a:t>4-point scale with specific indicators</a:t>
            </a:r>
          </a:p>
          <a:p>
            <a:pPr eaLnBrk="1" hangingPunct="1"/>
            <a:r>
              <a:rPr lang="en-US" dirty="0" smtClean="0">
                <a:latin typeface="Arial" pitchFamily="34" charset="0"/>
              </a:rPr>
              <a:t>High performing agencies say takes 3-10 years to incorporate these practices into your agency’s DNA</a:t>
            </a:r>
          </a:p>
          <a:p>
            <a:pPr eaLnBrk="1" hangingPunct="1"/>
            <a:r>
              <a:rPr lang="en-US" dirty="0" smtClean="0">
                <a:latin typeface="Arial" pitchFamily="34" charset="0"/>
              </a:rPr>
              <a:t>Culture change</a:t>
            </a:r>
          </a:p>
          <a:p>
            <a:pPr eaLnBrk="1" hangingPunct="1"/>
            <a:endParaRPr lang="en-US" dirty="0" smtClean="0">
              <a:latin typeface="Arial" pitchFamily="34" charset="0"/>
            </a:endParaRPr>
          </a:p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0217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600200"/>
            <a:ext cx="8228013" cy="1600200"/>
          </a:xfrm>
        </p:spPr>
        <p:txBody>
          <a:bodyPr/>
          <a:lstStyle>
            <a:lvl1pPr algn="ctr">
              <a:defRPr sz="5400" b="0" i="0"/>
            </a:lvl1pPr>
          </a:lstStyle>
          <a:p>
            <a:r>
              <a:rPr lang="en-US" dirty="0" smtClean="0"/>
              <a:t>This is the Title Page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Outcomes &amp; Culture of Change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96D972-3E96-4929-9F5B-594433F410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2209800" y="3581400"/>
            <a:ext cx="5105400" cy="609600"/>
          </a:xfrm>
        </p:spPr>
        <p:txBody>
          <a:bodyPr/>
          <a:lstStyle>
            <a:lvl1pPr algn="ctr">
              <a:defRPr sz="2800"/>
            </a:lvl1pPr>
          </a:lstStyle>
          <a:p>
            <a:pPr lvl="0"/>
            <a:r>
              <a:rPr lang="en-US" dirty="0" smtClean="0"/>
              <a:t>This is the Subtitle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15337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Outcomes &amp; Culture of Change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96D972-3E96-4929-9F5B-594433F410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457200" y="1752600"/>
            <a:ext cx="41148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724400" y="1752600"/>
            <a:ext cx="3962400" cy="4343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25653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10/29/2014</a:t>
            </a: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en-US" smtClean="0"/>
              <a:t>Outcomes &amp; Culture of Change</a:t>
            </a: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A165481-7091-47DA-9539-5722162BA9C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448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xfrm>
            <a:off x="484340" y="6343101"/>
            <a:ext cx="1801660" cy="365125"/>
          </a:xfrm>
          <a:prstGeom prst="rect">
            <a:avLst/>
          </a:prstGeom>
          <a:ln/>
        </p:spPr>
        <p:txBody>
          <a:bodyPr/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10/29/2014</a:t>
            </a:r>
            <a:endParaRPr lang="en-US" dirty="0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Outcomes &amp; Culture of Change</a:t>
            </a:r>
            <a:endParaRPr lang="en-US" dirty="0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F775AC-EF34-4076-9C99-BF568BF5A871}" type="slidenum">
              <a:rPr lang="en-US" smtClean="0"/>
              <a:pPr/>
              <a:t>‹#›</a:t>
            </a:fld>
            <a:r>
              <a:rPr lang="en-US" dirty="0" smtClean="0"/>
              <a:t> of 22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498699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Outcomes &amp; Culture of Change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96D972-3E96-4929-9F5B-594433F410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Chart Placeholder 5"/>
          <p:cNvSpPr>
            <a:spLocks noGrp="1"/>
          </p:cNvSpPr>
          <p:nvPr>
            <p:ph type="chart" sz="quarter" idx="12"/>
          </p:nvPr>
        </p:nvSpPr>
        <p:spPr>
          <a:xfrm>
            <a:off x="457200" y="1676400"/>
            <a:ext cx="8229600" cy="44958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22449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Outcomes &amp; Culture of Change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96D972-3E96-4929-9F5B-594433F410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2"/>
          </p:nvPr>
        </p:nvSpPr>
        <p:spPr>
          <a:xfrm>
            <a:off x="533400" y="1752600"/>
            <a:ext cx="80772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7653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Outcomes &amp; Culture of Change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96D972-3E96-4929-9F5B-594433F410B2}" type="slidenum">
              <a:rPr lang="en-US" smtClean="0"/>
              <a:pPr/>
              <a:t>‹#›</a:t>
            </a:fld>
            <a:r>
              <a:rPr lang="en-US" dirty="0" smtClean="0"/>
              <a:t> of 22</a:t>
            </a:r>
            <a:endParaRPr lang="en-US" dirty="0"/>
          </a:p>
        </p:txBody>
      </p:sp>
      <p:sp>
        <p:nvSpPr>
          <p:cNvPr id="6" name="Table Placeholder 5"/>
          <p:cNvSpPr>
            <a:spLocks noGrp="1"/>
          </p:cNvSpPr>
          <p:nvPr>
            <p:ph type="tbl" sz="quarter" idx="12"/>
          </p:nvPr>
        </p:nvSpPr>
        <p:spPr>
          <a:xfrm>
            <a:off x="609600" y="1905000"/>
            <a:ext cx="8077200" cy="41148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10037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Outcomes &amp; Culture of Change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96D972-3E96-4929-9F5B-594433F410B2}" type="slidenum">
              <a:rPr lang="en-US" smtClean="0"/>
              <a:pPr/>
              <a:t>‹#›</a:t>
            </a:fld>
            <a:r>
              <a:rPr lang="en-US" dirty="0" smtClean="0"/>
              <a:t> of 22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533400" y="1828800"/>
            <a:ext cx="8153400" cy="43434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92101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Outcomes &amp; Culture of Change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96D972-3E96-4929-9F5B-594433F410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2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800600" y="1905000"/>
            <a:ext cx="3886200" cy="411480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7907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Outcomes &amp; Culture of Change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96D972-3E96-4929-9F5B-594433F410B2}" type="slidenum">
              <a:rPr lang="en-US" smtClean="0"/>
              <a:pPr/>
              <a:t>‹#›</a:t>
            </a:fld>
            <a:r>
              <a:rPr lang="en-US" dirty="0" smtClean="0"/>
              <a:t> of 22</a:t>
            </a:r>
            <a:endParaRPr lang="en-US" dirty="0"/>
          </a:p>
        </p:txBody>
      </p:sp>
      <p:sp>
        <p:nvSpPr>
          <p:cNvPr id="6" name="ClipArt Placeholder 5"/>
          <p:cNvSpPr>
            <a:spLocks noGrp="1"/>
          </p:cNvSpPr>
          <p:nvPr>
            <p:ph type="clipArt" sz="quarter" idx="12"/>
          </p:nvPr>
        </p:nvSpPr>
        <p:spPr>
          <a:xfrm>
            <a:off x="457200" y="1828800"/>
            <a:ext cx="8229600" cy="1066800"/>
          </a:xfrm>
        </p:spPr>
        <p:txBody>
          <a:bodyPr/>
          <a:lstStyle/>
          <a:p>
            <a:r>
              <a:rPr lang="en-US" smtClean="0"/>
              <a:t>Click icon to add online image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457200" y="2971800"/>
            <a:ext cx="8229600" cy="3124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2639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Outcomes &amp; Culture of Change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96D972-3E96-4929-9F5B-594433F410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Chart Placeholder 5"/>
          <p:cNvSpPr>
            <a:spLocks noGrp="1"/>
          </p:cNvSpPr>
          <p:nvPr>
            <p:ph type="chart" sz="quarter" idx="12"/>
          </p:nvPr>
        </p:nvSpPr>
        <p:spPr>
          <a:xfrm>
            <a:off x="533400" y="1752600"/>
            <a:ext cx="3962400" cy="41910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8" name="Chart Placeholder 7"/>
          <p:cNvSpPr>
            <a:spLocks noGrp="1"/>
          </p:cNvSpPr>
          <p:nvPr>
            <p:ph type="chart" sz="quarter" idx="13"/>
          </p:nvPr>
        </p:nvSpPr>
        <p:spPr>
          <a:xfrm>
            <a:off x="4724400" y="1752600"/>
            <a:ext cx="3962400" cy="41910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894815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Outcomes &amp; Culture of Change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896D972-3E96-4929-9F5B-594433F410B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martArt Placeholder 7"/>
          <p:cNvSpPr>
            <a:spLocks noGrp="1"/>
          </p:cNvSpPr>
          <p:nvPr>
            <p:ph type="dgm" sz="quarter" idx="12"/>
          </p:nvPr>
        </p:nvSpPr>
        <p:spPr>
          <a:xfrm>
            <a:off x="1371600" y="2209800"/>
            <a:ext cx="6019800" cy="2819400"/>
          </a:xfrm>
        </p:spPr>
        <p:txBody>
          <a:bodyPr/>
          <a:lstStyle/>
          <a:p>
            <a:r>
              <a:rPr lang="en-US" smtClean="0"/>
              <a:t>Click icon to add SmartArt graphic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7372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3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accent6">
                <a:lumMod val="40000"/>
                <a:lumOff val="60000"/>
              </a:schemeClr>
            </a:gs>
            <a:gs pos="82000">
              <a:schemeClr val="accent6">
                <a:lumMod val="20000"/>
                <a:lumOff val="80000"/>
              </a:schemeClr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  <p:custDataLst>
              <p:tags r:id="rId14"/>
            </p:custDataLst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  <p:custDataLst>
              <p:tags r:id="rId15"/>
            </p:custDataLst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pic>
        <p:nvPicPr>
          <p:cNvPr id="2" name="Picture 1"/>
          <p:cNvPicPr>
            <a:picLocks noChangeAspect="1"/>
          </p:cNvPicPr>
          <p:nvPr>
            <p:custDataLst>
              <p:tags r:id="rId16"/>
            </p:custDataLst>
          </p:nvPr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0" y="6172200"/>
            <a:ext cx="914400" cy="536027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286000" y="6358977"/>
            <a:ext cx="4191000" cy="3492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Outcomes &amp; Culture of Change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553200" y="63431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000000"/>
                </a:solidFill>
                <a:latin typeface="Calibri"/>
                <a:cs typeface="Calibri"/>
              </a:defRPr>
            </a:lvl1pPr>
          </a:lstStyle>
          <a:p>
            <a:fld id="{7896D972-3E96-4929-9F5B-594433F410B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4117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</p:sldLayoutIdLst>
  <p:hf hd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cs typeface="DejaVu Sans" charset="0"/>
        </a:defRPr>
      </a:lvl2pPr>
      <a:lvl3pPr marL="11430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cs typeface="DejaVu Sans" charset="0"/>
        </a:defRPr>
      </a:lvl3pPr>
      <a:lvl4pPr marL="16002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cs typeface="DejaVu Sans" charset="0"/>
        </a:defRPr>
      </a:lvl4pPr>
      <a:lvl5pPr marL="20574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cs typeface="DejaVu Sans" charset="0"/>
        </a:defRPr>
      </a:lvl5pPr>
      <a:lvl6pPr marL="25146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cs typeface="DejaVu Sans" charset="0"/>
        </a:defRPr>
      </a:lvl6pPr>
      <a:lvl7pPr marL="29718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cs typeface="DejaVu Sans" charset="0"/>
        </a:defRPr>
      </a:lvl7pPr>
      <a:lvl8pPr marL="34290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cs typeface="DejaVu Sans" charset="0"/>
        </a:defRPr>
      </a:lvl8pPr>
      <a:lvl9pPr marL="3886200" indent="-228600" algn="ctr" defTabSz="457200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cs typeface="DejaVu Sans" charset="0"/>
        </a:defRPr>
      </a:lvl9pPr>
    </p:titleStyle>
    <p:bodyStyle>
      <a:lvl1pPr marL="342900" indent="-342900" algn="l" defTabSz="457200" rtl="0" eaLnBrk="1" fontAlgn="base" hangingPunct="1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1" fontAlgn="base" hangingPunct="1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cs typeface="+mn-cs"/>
        </a:defRPr>
      </a:lvl2pPr>
      <a:lvl3pPr marL="1143000" indent="-228600" algn="l" defTabSz="457200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cs typeface="+mn-cs"/>
        </a:defRPr>
      </a:lvl3pPr>
      <a:lvl4pPr marL="1600200" indent="-228600" algn="l" defTabSz="45720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5720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5720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5720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5720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57200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Relationship Id="rId4" Type="http://schemas.openxmlformats.org/officeDocument/2006/relationships/hyperlink" Target="http://creativecommons.org/licenses/by-sa/3.0/deed.en_US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ppartners.org/leapofreason/getit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idealware.org/reports/understanding-software-program-evaluation?key=10035930" TargetMode="External"/><Relationship Id="rId4" Type="http://schemas.openxmlformats.org/officeDocument/2006/relationships/hyperlink" Target="http://www.vppartners.org/leapofreason/get-working-hard-and-working-well" TargetMode="Externa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hyperlink" Target="mailto:ebass@bmaboston.org" TargetMode="External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Relationship Id="rId6" Type="http://schemas.openxmlformats.org/officeDocument/2006/relationships/hyperlink" Target="http://www.dbdes.com/" TargetMode="External"/><Relationship Id="rId5" Type="http://schemas.openxmlformats.org/officeDocument/2006/relationships/hyperlink" Target="mailto:steve@dbdes.com" TargetMode="External"/><Relationship Id="rId4" Type="http://schemas.openxmlformats.org/officeDocument/2006/relationships/hyperlink" Target="http://www.bmaboston.org/node/4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US" b="1" dirty="0" smtClean="0"/>
              <a:t>Outcomes Management and a Culture of Change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3733800"/>
            <a:ext cx="7467600" cy="2057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ja-JP" sz="2800" b="1" dirty="0" smtClean="0">
                <a:solidFill>
                  <a:schemeClr val="tx2"/>
                </a:solidFill>
                <a:ea typeface="ＭＳ Ｐゴシック" pitchFamily="34" charset="-128"/>
              </a:rPr>
              <a:t>Massachusetts Nonprofit Network Conference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ja-JP" sz="2400" dirty="0" smtClean="0">
                <a:solidFill>
                  <a:schemeClr val="tx2"/>
                </a:solidFill>
                <a:ea typeface="ＭＳ Ｐゴシック" pitchFamily="34" charset="-128"/>
              </a:rPr>
              <a:t>Wednesday, October 29, 2014</a:t>
            </a:r>
          </a:p>
          <a:p>
            <a:pPr eaLnBrk="1" hangingPunct="1">
              <a:lnSpc>
                <a:spcPct val="80000"/>
              </a:lnSpc>
            </a:pPr>
            <a:r>
              <a:rPr lang="en-US" altLang="ja-JP" sz="2400" dirty="0" smtClean="0">
                <a:solidFill>
                  <a:schemeClr val="tx2"/>
                </a:solidFill>
                <a:ea typeface="ＭＳ Ｐゴシック" pitchFamily="34" charset="-128"/>
              </a:rPr>
              <a:t> </a:t>
            </a:r>
          </a:p>
          <a:p>
            <a:pPr algn="l" eaLnBrk="1" hangingPunct="1">
              <a:lnSpc>
                <a:spcPct val="80000"/>
              </a:lnSpc>
            </a:pPr>
            <a:r>
              <a:rPr lang="en-US" altLang="ja-JP" sz="2400" dirty="0" smtClean="0">
                <a:solidFill>
                  <a:schemeClr val="tx2"/>
                </a:solidFill>
                <a:ea typeface="ＭＳ Ｐゴシック" pitchFamily="34" charset="-128"/>
              </a:rPr>
              <a:t>Steve Backman, Database Designs</a:t>
            </a:r>
          </a:p>
          <a:p>
            <a:pPr algn="l" eaLnBrk="1" hangingPunct="1">
              <a:lnSpc>
                <a:spcPct val="80000"/>
              </a:lnSpc>
            </a:pPr>
            <a:r>
              <a:rPr lang="en-US" altLang="ja-JP" sz="2400" dirty="0" smtClean="0">
                <a:solidFill>
                  <a:schemeClr val="tx2"/>
                </a:solidFill>
                <a:ea typeface="ＭＳ Ｐゴシック" pitchFamily="34" charset="-128"/>
              </a:rPr>
              <a:t>Ellen Bass, Capacity Institute</a:t>
            </a:r>
          </a:p>
          <a:p>
            <a:pPr algn="l" eaLnBrk="1" hangingPunct="1">
              <a:lnSpc>
                <a:spcPct val="80000"/>
              </a:lnSpc>
            </a:pPr>
            <a:endParaRPr lang="en-US" altLang="ja-JP" sz="2400" dirty="0">
              <a:solidFill>
                <a:schemeClr val="tx2"/>
              </a:solidFill>
              <a:ea typeface="ＭＳ Ｐゴシック" pitchFamily="34" charset="-128"/>
            </a:endParaRPr>
          </a:p>
          <a:p>
            <a:pPr algn="l" eaLnBrk="1" hangingPunct="1">
              <a:lnSpc>
                <a:spcPct val="80000"/>
              </a:lnSpc>
            </a:pPr>
            <a:endParaRPr lang="en-US" altLang="ja-JP" sz="2400" dirty="0" smtClean="0">
              <a:solidFill>
                <a:schemeClr val="tx2"/>
              </a:solidFill>
              <a:ea typeface="ＭＳ Ｐゴシック" pitchFamily="34" charset="-128"/>
            </a:endParaRPr>
          </a:p>
          <a:p>
            <a:pPr algn="l" eaLnBrk="1" hangingPunct="1">
              <a:lnSpc>
                <a:spcPct val="80000"/>
              </a:lnSpc>
            </a:pPr>
            <a:endParaRPr lang="en-US" altLang="ja-JP" sz="2400" dirty="0">
              <a:solidFill>
                <a:schemeClr val="tx2"/>
              </a:solidFill>
              <a:ea typeface="ＭＳ Ｐゴシック" pitchFamily="34" charset="-128"/>
            </a:endParaRPr>
          </a:p>
          <a:p>
            <a:pPr algn="l" eaLnBrk="1" hangingPunct="1">
              <a:lnSpc>
                <a:spcPct val="80000"/>
              </a:lnSpc>
            </a:pPr>
            <a:r>
              <a:rPr lang="en-US" altLang="ja-JP" sz="2800" dirty="0" smtClean="0">
                <a:solidFill>
                  <a:schemeClr val="tx2"/>
                </a:solidFill>
                <a:ea typeface="ＭＳ Ｐゴシック" pitchFamily="34" charset="-128"/>
              </a:rPr>
              <a:t/>
            </a:r>
            <a:br>
              <a:rPr lang="en-US" altLang="ja-JP" sz="2800" dirty="0" smtClean="0">
                <a:solidFill>
                  <a:schemeClr val="tx2"/>
                </a:solidFill>
                <a:ea typeface="ＭＳ Ｐゴシック" pitchFamily="34" charset="-128"/>
              </a:rPr>
            </a:br>
            <a:endParaRPr lang="en-US" altLang="ja-JP" sz="2800" dirty="0" smtClean="0">
              <a:solidFill>
                <a:schemeClr val="tx2"/>
              </a:solidFill>
              <a:ea typeface="ＭＳ Ｐゴシック" pitchFamily="34" charset="-128"/>
            </a:endParaRPr>
          </a:p>
          <a:p>
            <a:pPr algn="l" eaLnBrk="1" hangingPunct="1">
              <a:lnSpc>
                <a:spcPct val="80000"/>
              </a:lnSpc>
            </a:pPr>
            <a:endParaRPr lang="en-US" altLang="ja-JP" sz="2800" dirty="0" smtClean="0">
              <a:solidFill>
                <a:schemeClr val="tx2"/>
              </a:solidFill>
              <a:ea typeface="ＭＳ Ｐゴシック" pitchFamily="34" charset="-128"/>
            </a:endParaRPr>
          </a:p>
          <a:p>
            <a:pPr eaLnBrk="1" hangingPunct="1">
              <a:lnSpc>
                <a:spcPct val="80000"/>
              </a:lnSpc>
            </a:pPr>
            <a:endParaRPr lang="en-US" altLang="ja-JP" sz="2800" dirty="0" smtClean="0">
              <a:solidFill>
                <a:schemeClr val="tx2"/>
              </a:solidFill>
              <a:ea typeface="ＭＳ Ｐゴシック" pitchFamily="34" charset="-128"/>
            </a:endParaRPr>
          </a:p>
        </p:txBody>
      </p:sp>
      <p:sp>
        <p:nvSpPr>
          <p:cNvPr id="512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5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126" name="Rectangle 10"/>
          <p:cNvSpPr>
            <a:spLocks noChangeArrowheads="1"/>
          </p:cNvSpPr>
          <p:nvPr/>
        </p:nvSpPr>
        <p:spPr bwMode="auto">
          <a:xfrm>
            <a:off x="0" y="600075"/>
            <a:ext cx="298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en-US" altLang="ja-JP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 </a:t>
            </a:r>
            <a:endParaRPr lang="en-US" altLang="ja-JP">
              <a:latin typeface="Arial" pitchFamily="34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5127" name="Rectangle 11"/>
          <p:cNvSpPr>
            <a:spLocks noChangeArrowheads="1"/>
          </p:cNvSpPr>
          <p:nvPr/>
        </p:nvSpPr>
        <p:spPr bwMode="auto">
          <a:xfrm>
            <a:off x="0" y="1766888"/>
            <a:ext cx="2603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en-US" altLang="ja-JP" sz="120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 </a:t>
            </a:r>
            <a:endParaRPr lang="en-US" altLang="ja-JP">
              <a:latin typeface="Arial" pitchFamily="34" charset="0"/>
              <a:ea typeface="ＭＳ Ｐゴシック" pitchFamily="34" charset="-128"/>
              <a:cs typeface="Times New Roman" pitchFamily="18" charset="0"/>
            </a:endParaRPr>
          </a:p>
        </p:txBody>
      </p:sp>
      <p:sp>
        <p:nvSpPr>
          <p:cNvPr id="5128" name="Rectangle 12"/>
          <p:cNvSpPr>
            <a:spLocks noChangeArrowheads="1"/>
          </p:cNvSpPr>
          <p:nvPr/>
        </p:nvSpPr>
        <p:spPr bwMode="auto">
          <a:xfrm>
            <a:off x="0" y="2470150"/>
            <a:ext cx="2603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en-US" altLang="ja-JP" sz="120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  </a:t>
            </a:r>
            <a:endParaRPr lang="en-US" altLang="ja-JP">
              <a:latin typeface="Arial" pitchFamily="34" charset="0"/>
              <a:ea typeface="ＭＳ Ｐゴシック" pitchFamily="34" charset="-128"/>
              <a:cs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10218" y="4147378"/>
            <a:ext cx="1600282" cy="838243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60350" y="6248400"/>
            <a:ext cx="8655050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/>
              <a:t>Prepared by Ellen Bass and Steven Backman. You may use and adapt this under a </a:t>
            </a:r>
            <a:r>
              <a:rPr lang="en-US" u="sng">
                <a:hlinkClick r:id="rId4"/>
              </a:rPr>
              <a:t>Creative Commons Attribution-ShareAlike 3.0 Unported License</a:t>
            </a:r>
            <a:r>
              <a:rPr lang="en-US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Theory of Change: Your Blueprint for Success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17713"/>
            <a:ext cx="8345488" cy="4114800"/>
          </a:xfrm>
        </p:spPr>
        <p:txBody>
          <a:bodyPr/>
          <a:lstStyle/>
          <a:p>
            <a:r>
              <a:rPr lang="da-DK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Connect strategy to program operations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da-DK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Target population within the service population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da-DK" dirty="0" smtClean="0"/>
              <a:t>Short, </a:t>
            </a:r>
            <a:r>
              <a:rPr lang="da-DK" dirty="0"/>
              <a:t>medium and long term </a:t>
            </a:r>
            <a:r>
              <a:rPr lang="da-DK" dirty="0" smtClean="0"/>
              <a:t>o</a:t>
            </a:r>
            <a:r>
              <a:rPr lang="da-DK" dirty="0" smtClean="0">
                <a:solidFill>
                  <a:schemeClr val="tx1"/>
                </a:solidFill>
              </a:rPr>
              <a:t>utcomes</a:t>
            </a:r>
            <a:endParaRPr lang="da-DK" dirty="0">
              <a:solidFill>
                <a:schemeClr val="tx1"/>
              </a:solidFill>
            </a:endParaRP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da-DK" dirty="0" smtClean="0">
                <a:solidFill>
                  <a:schemeClr val="tx1"/>
                </a:solidFill>
              </a:rPr>
              <a:t>Codified program</a:t>
            </a:r>
            <a:endParaRPr lang="da-DK" dirty="0" smtClean="0">
              <a:solidFill>
                <a:schemeClr val="tx1"/>
              </a:solidFill>
            </a:endParaRP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da-DK" dirty="0" smtClean="0">
                <a:solidFill>
                  <a:schemeClr val="tx1"/>
                </a:solidFill>
              </a:rPr>
              <a:t>Indicators and measures</a:t>
            </a:r>
          </a:p>
          <a:p>
            <a:pPr marL="914400" lvl="1" indent="-457200">
              <a:buFont typeface="Wingdings" panose="05000000000000000000" pitchFamily="2" charset="2"/>
              <a:buChar char="q"/>
            </a:pPr>
            <a:r>
              <a:rPr lang="da-DK" dirty="0" smtClean="0">
                <a:solidFill>
                  <a:schemeClr val="tx1"/>
                </a:solidFill>
              </a:rPr>
              <a:t>Use data to drive improvement</a:t>
            </a:r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10/29/2014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Outcomes &amp; Culture of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775AC-EF34-4076-9C99-BF568BF5A87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Indicators make Outcomes measurable</a:t>
            </a:r>
            <a:endParaRPr lang="en-US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017713"/>
            <a:ext cx="8116888" cy="4114800"/>
          </a:xfrm>
        </p:spPr>
        <p:txBody>
          <a:bodyPr/>
          <a:lstStyle/>
          <a:p>
            <a:pPr marL="457200" indent="-457200" eaLnBrk="1" hangingPunct="1">
              <a:buFont typeface="Wingdings" panose="05000000000000000000" pitchFamily="2" charset="2"/>
              <a:buChar char="q"/>
            </a:pPr>
            <a:r>
              <a:rPr lang="en-US" dirty="0" smtClean="0"/>
              <a:t>Do indicators connect to outcomes?</a:t>
            </a:r>
          </a:p>
          <a:p>
            <a:pPr marL="457200" indent="-457200" eaLnBrk="1" hangingPunct="1">
              <a:buFont typeface="Wingdings" panose="05000000000000000000" pitchFamily="2" charset="2"/>
              <a:buChar char="q"/>
            </a:pPr>
            <a:r>
              <a:rPr lang="en-US" dirty="0" smtClean="0"/>
              <a:t>Can we measure our indicators?</a:t>
            </a:r>
          </a:p>
          <a:p>
            <a:pPr marL="457200" indent="-457200" eaLnBrk="1" hangingPunct="1">
              <a:buFont typeface="Wingdings" panose="05000000000000000000" pitchFamily="2" charset="2"/>
              <a:buChar char="q"/>
            </a:pPr>
            <a:r>
              <a:rPr lang="en-US" dirty="0" smtClean="0"/>
              <a:t>Can we do it reliably, cost-effectively?</a:t>
            </a:r>
          </a:p>
          <a:p>
            <a:pPr marL="457200" indent="-457200" eaLnBrk="1" hangingPunct="1">
              <a:buFont typeface="Wingdings" panose="05000000000000000000" pitchFamily="2" charset="2"/>
              <a:buChar char="q"/>
            </a:pPr>
            <a:r>
              <a:rPr lang="en-US" dirty="0" smtClean="0"/>
              <a:t>Can we repeat regularly? </a:t>
            </a:r>
          </a:p>
          <a:p>
            <a:pPr marL="457200" indent="-457200" eaLnBrk="1" hangingPunct="1">
              <a:buFont typeface="Wingdings" panose="05000000000000000000" pitchFamily="2" charset="2"/>
              <a:buChar char="q"/>
            </a:pPr>
            <a:r>
              <a:rPr lang="en-US" dirty="0" smtClean="0"/>
              <a:t>Can we compare to community norms? </a:t>
            </a:r>
          </a:p>
          <a:p>
            <a:pPr marL="457200" indent="-457200" eaLnBrk="1" hangingPunct="1">
              <a:buFont typeface="Wingdings" panose="05000000000000000000" pitchFamily="2" charset="2"/>
              <a:buChar char="q"/>
            </a:pPr>
            <a:r>
              <a:rPr lang="en-US" dirty="0" smtClean="0"/>
              <a:t>Have we protected privacy, security?</a:t>
            </a:r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17412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10/29/2014</a:t>
            </a:r>
            <a:endParaRPr lang="en-US" dirty="0" smtClean="0"/>
          </a:p>
        </p:txBody>
      </p:sp>
      <p:sp>
        <p:nvSpPr>
          <p:cNvPr id="1741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Outcomes &amp; Culture of Change</a:t>
            </a:r>
          </a:p>
        </p:txBody>
      </p:sp>
      <p:sp>
        <p:nvSpPr>
          <p:cNvPr id="1741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331FF9-1D7F-4660-A550-4BAEB956DBC8}" type="slidenum">
              <a:rPr lang="en-US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01845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Outcomes Management System</a:t>
            </a:r>
            <a:endParaRPr lang="en-US" sz="400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10/29/2014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Outcomes &amp; Culture of Change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775AC-EF34-4076-9C99-BF568BF5A871}" type="slidenum">
              <a:rPr lang="en-US" smtClean="0"/>
              <a:pPr/>
              <a:t>12</a:t>
            </a:fld>
            <a:r>
              <a:rPr lang="en-US" smtClean="0"/>
              <a:t> of 22   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="" val="3580652988"/>
              </p:ext>
            </p:extLst>
          </p:nvPr>
        </p:nvGraphicFramePr>
        <p:xfrm>
          <a:off x="304799" y="1219200"/>
          <a:ext cx="8456613" cy="5123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Benchmark Assessment Tool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dirty="0" smtClean="0"/>
              <a:t>Purpose:  help you build your outcomes management system from ground up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dirty="0" smtClean="0"/>
              <a:t>17 effectiveness practices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dirty="0" smtClean="0"/>
              <a:t>Pre- and post-test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dirty="0" smtClean="0"/>
              <a:t>Goal:  level 4 practice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dirty="0" smtClean="0"/>
              <a:t>General or youth program</a:t>
            </a:r>
          </a:p>
        </p:txBody>
      </p:sp>
      <p:sp>
        <p:nvSpPr>
          <p:cNvPr id="21508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10/29/2014</a:t>
            </a:r>
            <a:endParaRPr lang="en-US" dirty="0" smtClean="0"/>
          </a:p>
        </p:txBody>
      </p:sp>
      <p:sp>
        <p:nvSpPr>
          <p:cNvPr id="2150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Outcomes &amp; Culture of Change</a:t>
            </a:r>
          </a:p>
        </p:txBody>
      </p:sp>
      <p:sp>
        <p:nvSpPr>
          <p:cNvPr id="2151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0FD0DC7-58A5-40EA-BA70-45F5D079632D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Benchmark Assessment Tool	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Pair up with a colleague</a:t>
            </a:r>
          </a:p>
          <a:p>
            <a:r>
              <a:rPr lang="en-US" dirty="0" smtClean="0"/>
              <a:t>Take the Assessment for your agency</a:t>
            </a:r>
          </a:p>
          <a:p>
            <a:r>
              <a:rPr lang="en-US" dirty="0" smtClean="0"/>
              <a:t>10 </a:t>
            </a:r>
            <a:r>
              <a:rPr lang="en-US" dirty="0" err="1" smtClean="0"/>
              <a:t>mins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Questions?</a:t>
            </a:r>
          </a:p>
          <a:p>
            <a:pPr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23556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10/29/2014</a:t>
            </a:r>
            <a:endParaRPr lang="en-US" dirty="0" smtClean="0"/>
          </a:p>
        </p:txBody>
      </p:sp>
      <p:sp>
        <p:nvSpPr>
          <p:cNvPr id="2355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Outcomes &amp; Culture of Change</a:t>
            </a:r>
          </a:p>
        </p:txBody>
      </p:sp>
      <p:sp>
        <p:nvSpPr>
          <p:cNvPr id="235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F9A6F8-6893-4277-A3AD-B6A188C374A5}" type="slidenum">
              <a:rPr lang="en-US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Do you need a new data system?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017713"/>
            <a:ext cx="8345488" cy="43830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Are you running on spreadsheets?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	Have you outgrown your old system?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			Is data going in and nothing coming out? 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Take 10 minute self-assessment</a:t>
            </a:r>
          </a:p>
        </p:txBody>
      </p:sp>
      <p:sp>
        <p:nvSpPr>
          <p:cNvPr id="46084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10/29/2014</a:t>
            </a:r>
            <a:endParaRPr lang="en-US" dirty="0" smtClean="0"/>
          </a:p>
        </p:txBody>
      </p:sp>
      <p:sp>
        <p:nvSpPr>
          <p:cNvPr id="4608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Outcomes &amp; Culture of Change</a:t>
            </a:r>
          </a:p>
        </p:txBody>
      </p:sp>
      <p:sp>
        <p:nvSpPr>
          <p:cNvPr id="4608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752188-8615-4CA4-A2F6-49F0ADE4D5EE}" type="slidenum">
              <a:rPr lang="en-US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944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Steps toward a Data-Driven Culture</a:t>
            </a:r>
            <a:endParaRPr lang="en-US" sz="4000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Use program pilots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Gear change to program calendar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Reserve time to share and analyze data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Train for self-reliance in reporting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Dashboards let reports come alive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Reward data champions</a:t>
            </a: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10/29/2014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Outcomes &amp; Culture of Change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775AC-EF34-4076-9C99-BF568BF5A871}" type="slidenum">
              <a:rPr lang="en-US" smtClean="0"/>
              <a:pPr/>
              <a:t>16</a:t>
            </a:fld>
            <a:r>
              <a:rPr lang="en-US" smtClean="0"/>
              <a:t> of 22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36175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Agency 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Agency Background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Describe culture change process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Identify barriers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How your organization overcame them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10/29/2014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Outcomes &amp; Culture of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775AC-EF34-4076-9C99-BF568BF5A87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 Discussion: Making it Real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77976"/>
            <a:ext cx="8193088" cy="41148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What did you learn about your organization from taking the Benchmark Assessment?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What challenges or obstacles have you experienced implementing an outcomes management system?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What is the most important thing your organization must do to implement an outcomes management system?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What is one truth you wish your funders can understand about your outcomes management?</a:t>
            </a:r>
          </a:p>
          <a:p>
            <a:endParaRPr lang="en-US" sz="2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10/29/2014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Outcomes &amp; Culture of Change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775AC-EF34-4076-9C99-BF568BF5A871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Next Steps to Advocate for Outcomes Management</a:t>
            </a:r>
          </a:p>
        </p:txBody>
      </p:sp>
      <p:sp>
        <p:nvSpPr>
          <p:cNvPr id="44036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10/29/2014</a:t>
            </a:r>
            <a:endParaRPr lang="en-US" dirty="0" smtClean="0"/>
          </a:p>
        </p:txBody>
      </p:sp>
      <p:sp>
        <p:nvSpPr>
          <p:cNvPr id="4403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Outcomes &amp; Culture of Change</a:t>
            </a:r>
          </a:p>
        </p:txBody>
      </p:sp>
      <p:sp>
        <p:nvSpPr>
          <p:cNvPr id="4403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DF120B4-EB55-4AC9-9183-1777F2487807}" type="slidenum">
              <a:rPr lang="en-US"/>
              <a:pPr/>
              <a:t>19</a:t>
            </a:fld>
            <a:endParaRPr lang="en-US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xmlns="" val="3437934900"/>
              </p:ext>
            </p:extLst>
          </p:nvPr>
        </p:nvGraphicFramePr>
        <p:xfrm>
          <a:off x="685800" y="1066800"/>
          <a:ext cx="81534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429000" y="5078865"/>
            <a:ext cx="54864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 smtClean="0">
                <a:latin typeface="+mn-lt"/>
              </a:rPr>
              <a:t>Through all, aim </a:t>
            </a:r>
            <a:r>
              <a:rPr lang="en-US" sz="2800" dirty="0">
                <a:latin typeface="+mn-lt"/>
              </a:rPr>
              <a:t>for </a:t>
            </a:r>
            <a:r>
              <a:rPr lang="en-US" sz="2800" dirty="0" smtClean="0">
                <a:latin typeface="+mn-lt"/>
              </a:rPr>
              <a:t>self-sufficiency and continuous improvement</a:t>
            </a:r>
            <a:endParaRPr lang="en-US" sz="2800" dirty="0">
              <a:latin typeface="+mn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2221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smtClean="0">
                <a:solidFill>
                  <a:schemeClr val="folHlink"/>
                </a:solidFill>
              </a:rPr>
              <a:t>Outcomes are</a:t>
            </a:r>
            <a:r>
              <a:rPr lang="en-US" smtClean="0">
                <a:solidFill>
                  <a:schemeClr val="folHlink"/>
                </a:solidFill>
              </a:rPr>
              <a:t> </a:t>
            </a:r>
            <a:r>
              <a:rPr lang="en-US" b="1" smtClean="0">
                <a:solidFill>
                  <a:schemeClr val="folHlink"/>
                </a:solidFill>
              </a:rPr>
              <a:t>Changes in People’s Lives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017713"/>
            <a:ext cx="8421688" cy="4535487"/>
          </a:xfrm>
        </p:spPr>
        <p:txBody>
          <a:bodyPr/>
          <a:lstStyle/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sz="2800" b="1" dirty="0" smtClean="0"/>
              <a:t>Initial outcomes </a:t>
            </a:r>
            <a:r>
              <a:rPr lang="en-US" sz="2400" dirty="0" smtClean="0"/>
              <a:t>(direct result of program activities)</a:t>
            </a:r>
          </a:p>
          <a:p>
            <a:pPr marL="8001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New knowledge</a:t>
            </a:r>
          </a:p>
          <a:p>
            <a:pPr marL="8001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Increased skills</a:t>
            </a:r>
          </a:p>
          <a:p>
            <a:pPr marL="8001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Changed attitudes or values</a:t>
            </a: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sz="2800" b="1" dirty="0" smtClean="0"/>
              <a:t>Intermediate outcomes </a:t>
            </a:r>
            <a:r>
              <a:rPr lang="en-US" sz="2400" dirty="0" smtClean="0"/>
              <a:t>(significant milestone)</a:t>
            </a:r>
          </a:p>
          <a:p>
            <a:pPr marL="8001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Modified behavior</a:t>
            </a:r>
          </a:p>
          <a:p>
            <a:pPr marL="457200" indent="-457200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sz="2800" b="1" dirty="0" smtClean="0"/>
              <a:t>Long-term outcomes </a:t>
            </a:r>
            <a:r>
              <a:rPr lang="en-US" sz="2400" dirty="0" smtClean="0"/>
              <a:t>(1-2 years after program completion)</a:t>
            </a:r>
          </a:p>
          <a:p>
            <a:pPr marL="8001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Improved condition</a:t>
            </a:r>
          </a:p>
          <a:p>
            <a:pPr marL="800100" lvl="1" indent="-342900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en-US" sz="2400" dirty="0" smtClean="0"/>
              <a:t>Altered status</a:t>
            </a:r>
          </a:p>
        </p:txBody>
      </p:sp>
      <p:sp>
        <p:nvSpPr>
          <p:cNvPr id="7172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10/29/2014</a:t>
            </a:r>
            <a:endParaRPr lang="en-US" dirty="0" smtClean="0"/>
          </a:p>
        </p:txBody>
      </p:sp>
      <p:sp>
        <p:nvSpPr>
          <p:cNvPr id="717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Outcomes &amp; Culture of Change</a:t>
            </a:r>
          </a:p>
        </p:txBody>
      </p:sp>
      <p:sp>
        <p:nvSpPr>
          <p:cNvPr id="717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585331-9A32-495A-8822-A6086D762861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Are You Ready for Performance Management?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017713"/>
            <a:ext cx="8345488" cy="4383087"/>
          </a:xfr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Get ready:  Read, learn, assess, plan</a:t>
            </a:r>
          </a:p>
          <a:p>
            <a:pPr marL="4572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Build your system:</a:t>
            </a:r>
          </a:p>
          <a:p>
            <a:pPr marL="914400" lvl="1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Identify funded peer cohort of organizations (Capacity Institute, </a:t>
            </a:r>
            <a:r>
              <a:rPr lang="en-US" dirty="0" err="1" smtClean="0"/>
              <a:t>Bridgespan</a:t>
            </a:r>
            <a:r>
              <a:rPr lang="en-US" dirty="0" smtClean="0"/>
              <a:t>, …)</a:t>
            </a:r>
          </a:p>
          <a:p>
            <a:pPr marL="914400" lvl="1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Build agency system solo (David Hunter, FSG Social Impact Consultants,  Wellspring Consulting)</a:t>
            </a:r>
          </a:p>
          <a:p>
            <a:pPr marL="457200" indent="-457200" eaLnBrk="1" hangingPunct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Consider Performance contracts </a:t>
            </a:r>
          </a:p>
          <a:p>
            <a:pPr marL="857250" lvl="1" indent="-4572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(Pay for Success bonds)</a:t>
            </a:r>
          </a:p>
        </p:txBody>
      </p:sp>
      <p:sp>
        <p:nvSpPr>
          <p:cNvPr id="46084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10/29/2014</a:t>
            </a:r>
            <a:endParaRPr lang="en-US" dirty="0" smtClean="0"/>
          </a:p>
        </p:txBody>
      </p:sp>
      <p:sp>
        <p:nvSpPr>
          <p:cNvPr id="4608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Outcomes &amp; Culture of Change</a:t>
            </a:r>
          </a:p>
        </p:txBody>
      </p:sp>
      <p:sp>
        <p:nvSpPr>
          <p:cNvPr id="4608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3752188-8615-4CA4-A2F6-49F0ADE4D5EE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Useful books and reports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017713"/>
            <a:ext cx="8726488" cy="4114800"/>
          </a:xfrm>
        </p:spPr>
        <p:txBody>
          <a:bodyPr/>
          <a:lstStyle/>
          <a:p>
            <a:pPr>
              <a:defRPr/>
            </a:pPr>
            <a:r>
              <a:rPr lang="en-US" sz="2800" dirty="0" smtClean="0"/>
              <a:t>Leap of Reason, Mario </a:t>
            </a:r>
            <a:r>
              <a:rPr lang="en-US" sz="2800" dirty="0" err="1" smtClean="0"/>
              <a:t>Morino</a:t>
            </a:r>
            <a:endParaRPr lang="en-US" sz="28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800" dirty="0" smtClean="0">
                <a:hlinkClick r:id="rId3"/>
              </a:rPr>
              <a:t>http://www.vppartners.org/leapofreason/getit</a:t>
            </a:r>
            <a:endParaRPr lang="en-US" sz="2800" dirty="0" smtClean="0"/>
          </a:p>
          <a:p>
            <a:pPr>
              <a:defRPr/>
            </a:pPr>
            <a:r>
              <a:rPr lang="en-US" sz="2800" dirty="0" smtClean="0"/>
              <a:t>Working Hard and Working Well, David E. K. Hunter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800" dirty="0" smtClean="0">
                <a:hlinkClick r:id="rId4"/>
              </a:rPr>
              <a:t>http://www.vppartners.org/leapofreason/get-working-hard-and-working-well</a:t>
            </a:r>
            <a:r>
              <a:rPr lang="en-US" sz="2800" dirty="0" smtClean="0"/>
              <a:t> </a:t>
            </a:r>
          </a:p>
          <a:p>
            <a:pPr>
              <a:defRPr/>
            </a:pPr>
            <a:r>
              <a:rPr lang="en-US" sz="2800" dirty="0" smtClean="0"/>
              <a:t>Software for Program Evaluation, </a:t>
            </a:r>
            <a:r>
              <a:rPr lang="en-US" sz="2800" dirty="0" err="1" smtClean="0"/>
              <a:t>Idealware</a:t>
            </a:r>
            <a:endParaRPr lang="en-US" sz="2800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800" dirty="0" smtClean="0">
                <a:hlinkClick r:id="rId5"/>
              </a:rPr>
              <a:t>http://idealware.org/reports/understanding-software-program-evaluation?key=10035930</a:t>
            </a:r>
            <a:endParaRPr lang="en-US" sz="2800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  <p:sp>
        <p:nvSpPr>
          <p:cNvPr id="48132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10/29/2014</a:t>
            </a:r>
            <a:endParaRPr lang="en-US" dirty="0" smtClean="0"/>
          </a:p>
        </p:txBody>
      </p:sp>
      <p:sp>
        <p:nvSpPr>
          <p:cNvPr id="4813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Outcomes &amp; Culture of Change</a:t>
            </a:r>
          </a:p>
        </p:txBody>
      </p:sp>
      <p:sp>
        <p:nvSpPr>
          <p:cNvPr id="4813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9E0D1A-565E-4F67-9BFF-4195DADE1D0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About Us</a:t>
            </a:r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dirty="0" smtClean="0"/>
              <a:t>Ellen Bass, </a:t>
            </a:r>
            <a:r>
              <a:rPr lang="en-US" dirty="0" smtClean="0">
                <a:hlinkClick r:id="rId3"/>
              </a:rPr>
              <a:t>ebass@bmaboston.org</a:t>
            </a:r>
            <a:endParaRPr lang="en-US" dirty="0" smtClean="0"/>
          </a:p>
          <a:p>
            <a:pPr marL="457200" lvl="1" indent="0">
              <a:buFont typeface="Wingdings" pitchFamily="2" charset="2"/>
              <a:buNone/>
            </a:pPr>
            <a:r>
              <a:rPr lang="en-US" dirty="0" smtClean="0"/>
              <a:t>Capacity Institute of the Black Ministerial Alliance. </a:t>
            </a:r>
            <a:r>
              <a:rPr lang="en-US" dirty="0" smtClean="0">
                <a:hlinkClick r:id="rId4"/>
              </a:rPr>
              <a:t>bmaboston.org/node/4</a:t>
            </a:r>
            <a:endParaRPr lang="en-US" dirty="0" smtClean="0"/>
          </a:p>
          <a:p>
            <a:pPr marL="457200" lvl="1" indent="0">
              <a:buFont typeface="Wingdings" pitchFamily="2" charset="2"/>
              <a:buNone/>
            </a:pPr>
            <a:endParaRPr lang="en-US" dirty="0" smtClean="0"/>
          </a:p>
          <a:p>
            <a:pPr marL="0" indent="0">
              <a:buFont typeface="Wingdings" pitchFamily="2" charset="2"/>
              <a:buNone/>
            </a:pP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Steve Backman, </a:t>
            </a:r>
            <a:r>
              <a:rPr lang="en-US" dirty="0" smtClean="0">
                <a:hlinkClick r:id="rId5"/>
              </a:rPr>
              <a:t>steve@dbdes.com</a:t>
            </a:r>
            <a:endParaRPr lang="en-US" dirty="0" smtClean="0"/>
          </a:p>
          <a:p>
            <a:pPr marL="457200" lvl="1" indent="0">
              <a:buFont typeface="Wingdings" pitchFamily="2" charset="2"/>
              <a:buNone/>
            </a:pPr>
            <a:r>
              <a:rPr lang="en-US" dirty="0" smtClean="0"/>
              <a:t>Database Designs, </a:t>
            </a:r>
            <a:r>
              <a:rPr lang="en-US" dirty="0" smtClean="0">
                <a:hlinkClick r:id="rId6"/>
              </a:rPr>
              <a:t>www.dbdes.com</a:t>
            </a:r>
            <a:endParaRPr lang="en-US" dirty="0" smtClean="0"/>
          </a:p>
          <a:p>
            <a:pPr marL="457200" lvl="1" indent="0"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50180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10/29/2014</a:t>
            </a:r>
            <a:endParaRPr lang="en-US" dirty="0" smtClean="0"/>
          </a:p>
        </p:txBody>
      </p:sp>
      <p:sp>
        <p:nvSpPr>
          <p:cNvPr id="5018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Outcomes &amp; Culture of Change</a:t>
            </a:r>
          </a:p>
        </p:txBody>
      </p:sp>
      <p:sp>
        <p:nvSpPr>
          <p:cNvPr id="501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BEFF32-46C2-4A30-BA44-975B58903A0F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50183" name="Picture 8" descr="http://bmaboston.org/sites/default/files/bma-logo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14800" y="3031228"/>
            <a:ext cx="4286250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0184" name="Picture 1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708775" y="4236692"/>
            <a:ext cx="1976438" cy="115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28013" cy="1433512"/>
          </a:xfrm>
        </p:spPr>
        <p:txBody>
          <a:bodyPr/>
          <a:lstStyle/>
          <a:p>
            <a:r>
              <a:rPr lang="en-US" dirty="0" smtClean="0"/>
              <a:t>Disentangle Outcomes from Outputs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10/29/2014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Outcomes &amp; Culture of Change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775AC-EF34-4076-9C99-BF568BF5A871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30926419"/>
              </p:ext>
            </p:extLst>
          </p:nvPr>
        </p:nvGraphicFramePr>
        <p:xfrm>
          <a:off x="457199" y="1676402"/>
          <a:ext cx="8305801" cy="42953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9614"/>
                <a:gridCol w="3996187"/>
              </a:tblGrid>
              <a:tr h="55801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Outputs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Outcomes</a:t>
                      </a:r>
                      <a:endParaRPr lang="en-US" sz="28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</a:tr>
              <a:tr h="58498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Amount of service</a:t>
                      </a:r>
                      <a:r>
                        <a:rPr lang="en-US" sz="2800" baseline="0" dirty="0" smtClean="0"/>
                        <a:t> provided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Results of the services</a:t>
                      </a:r>
                      <a:endParaRPr lang="en-US" sz="2800" dirty="0"/>
                    </a:p>
                  </a:txBody>
                  <a:tcPr/>
                </a:tc>
              </a:tr>
              <a:tr h="55801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Provide a client</a:t>
                      </a:r>
                      <a:r>
                        <a:rPr lang="en-US" sz="2800" baseline="0" dirty="0" smtClean="0"/>
                        <a:t> a service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baseline="0" dirty="0" smtClean="0"/>
                        <a:t>A client achieves a result</a:t>
                      </a:r>
                      <a:endParaRPr lang="en-US" sz="2800" dirty="0"/>
                    </a:p>
                  </a:txBody>
                  <a:tcPr/>
                </a:tc>
              </a:tr>
              <a:tr h="533399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Count attendance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Measure</a:t>
                      </a:r>
                      <a:r>
                        <a:rPr lang="en-US" sz="2800" baseline="0" dirty="0" smtClean="0"/>
                        <a:t> changes</a:t>
                      </a:r>
                      <a:endParaRPr lang="en-US" sz="2800" dirty="0"/>
                    </a:p>
                  </a:txBody>
                  <a:tcPr/>
                </a:tc>
              </a:tr>
              <a:tr h="55801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Monitor outreach &amp; intake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Assess clients </a:t>
                      </a:r>
                      <a:r>
                        <a:rPr lang="en-US" sz="2800" dirty="0" smtClean="0"/>
                        <a:t>engaged</a:t>
                      </a:r>
                      <a:endParaRPr lang="en-US" sz="2800" dirty="0"/>
                    </a:p>
                  </a:txBody>
                  <a:tcPr/>
                </a:tc>
              </a:tr>
              <a:tr h="55801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“How many served”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“How many changed”</a:t>
                      </a:r>
                      <a:endParaRPr lang="en-US" sz="2800" dirty="0"/>
                    </a:p>
                  </a:txBody>
                  <a:tcPr/>
                </a:tc>
              </a:tr>
              <a:tr h="558018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All programs have outputs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Many (should) measure  outcomes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Nonprofit Bottom Line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534400" cy="411480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en-US" sz="2400" dirty="0" smtClean="0"/>
          </a:p>
          <a:p>
            <a:pPr>
              <a:buFont typeface="Wingdings" pitchFamily="2" charset="2"/>
              <a:buNone/>
            </a:pPr>
            <a:r>
              <a:rPr lang="en-US" sz="2800" dirty="0" smtClean="0"/>
              <a:t>		</a:t>
            </a:r>
          </a:p>
        </p:txBody>
      </p:sp>
      <p:sp>
        <p:nvSpPr>
          <p:cNvPr id="8196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10/29/2014</a:t>
            </a:r>
            <a:endParaRPr lang="en-US" dirty="0" smtClean="0"/>
          </a:p>
        </p:txBody>
      </p:sp>
      <p:sp>
        <p:nvSpPr>
          <p:cNvPr id="819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Outcomes &amp; Culture of Change</a:t>
            </a:r>
          </a:p>
        </p:txBody>
      </p:sp>
      <p:sp>
        <p:nvSpPr>
          <p:cNvPr id="819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7C4908-1795-4939-8850-F1019D59CAA8}" type="slidenum">
              <a:rPr lang="en-US"/>
              <a:pPr/>
              <a:t>4</a:t>
            </a:fld>
            <a:endParaRPr lang="en-US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xmlns="" val="1282178845"/>
              </p:ext>
            </p:extLst>
          </p:nvPr>
        </p:nvGraphicFramePr>
        <p:xfrm>
          <a:off x="1142999" y="1562100"/>
          <a:ext cx="7542213" cy="4241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85900" y="28956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Our</a:t>
            </a:r>
            <a:endParaRPr 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6172200" y="2895600"/>
            <a:ext cx="16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Their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Who’s In the Room?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120775" y="1905000"/>
            <a:ext cx="7261225" cy="4191000"/>
          </a:xfrm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en-US" dirty="0" smtClean="0"/>
              <a:t>Ellen, Steve, Jesse…		and you!</a:t>
            </a:r>
          </a:p>
          <a:p>
            <a:pPr marL="609600" indent="-609600">
              <a:buFont typeface="Wingdings" pitchFamily="2" charset="2"/>
              <a:buNone/>
            </a:pPr>
            <a:endParaRPr lang="en-US" dirty="0" smtClean="0"/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dirty="0" smtClean="0"/>
              <a:t>Your role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dirty="0" smtClean="0"/>
              <a:t>Agency progress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US" dirty="0" smtClean="0"/>
              <a:t>Your familiarity</a:t>
            </a:r>
          </a:p>
          <a:p>
            <a:pPr marL="609600" indent="-609600">
              <a:buFont typeface="Wingdings" pitchFamily="2" charset="2"/>
              <a:buAutoNum type="arabicPeriod"/>
            </a:pPr>
            <a:endParaRPr lang="en-US" dirty="0" smtClean="0"/>
          </a:p>
        </p:txBody>
      </p:sp>
      <p:sp>
        <p:nvSpPr>
          <p:cNvPr id="10244" name="Date Placeholder 3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10/29/2014</a:t>
            </a:r>
            <a:endParaRPr lang="en-US" dirty="0" smtClean="0"/>
          </a:p>
        </p:txBody>
      </p:sp>
      <p:sp>
        <p:nvSpPr>
          <p:cNvPr id="1024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Outcomes &amp; Culture of Change</a:t>
            </a:r>
          </a:p>
        </p:txBody>
      </p:sp>
      <p:sp>
        <p:nvSpPr>
          <p:cNvPr id="102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C401E36-E529-4943-9719-5F41510D2EA0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Workshop Agenda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017713"/>
            <a:ext cx="8574088" cy="41148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Agency assessment (20 min)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Case study, barriers to change (20 min)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Discussion:  Common obstacles (20 min)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Organizational readiness plan (15 min)</a:t>
            </a:r>
          </a:p>
          <a:p>
            <a:r>
              <a:rPr lang="en-US" dirty="0" smtClean="0"/>
              <a:t>Total 75 min</a:t>
            </a:r>
          </a:p>
        </p:txBody>
      </p:sp>
      <p:sp>
        <p:nvSpPr>
          <p:cNvPr id="11268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10/29/2014</a:t>
            </a:r>
            <a:endParaRPr lang="en-US" dirty="0" smtClean="0"/>
          </a:p>
        </p:txBody>
      </p:sp>
      <p:sp>
        <p:nvSpPr>
          <p:cNvPr id="1126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Outcomes &amp; Culture of Change</a:t>
            </a:r>
          </a:p>
        </p:txBody>
      </p:sp>
      <p:sp>
        <p:nvSpPr>
          <p:cNvPr id="1127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F9D7D2-CDC1-4371-9AAD-E2BCC63AAB34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Workshop Goals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017713"/>
            <a:ext cx="8345488" cy="411480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Understand elements of outcomes management system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Understand how your organization can use outcomes data to improve participant outcomes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Understand your organization’s status and next steps to build outcomes management system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Gain ideas how to negotiate with funders about your outcomes management system</a:t>
            </a:r>
          </a:p>
        </p:txBody>
      </p:sp>
      <p:sp>
        <p:nvSpPr>
          <p:cNvPr id="12292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10/29/2014</a:t>
            </a:r>
            <a:endParaRPr lang="en-US" dirty="0" smtClean="0"/>
          </a:p>
        </p:txBody>
      </p:sp>
      <p:sp>
        <p:nvSpPr>
          <p:cNvPr id="1229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Outcomes &amp; Culture of Change</a:t>
            </a:r>
          </a:p>
        </p:txBody>
      </p:sp>
      <p:sp>
        <p:nvSpPr>
          <p:cNvPr id="1229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255357-8897-417B-A61A-C2AA2B818BC6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dirty="0" smtClean="0"/>
              <a:t>Outcomes Management System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496798" y="1562100"/>
            <a:ext cx="8269288" cy="4459287"/>
          </a:xfrm>
        </p:spPr>
        <p:txBody>
          <a:bodyPr/>
          <a:lstStyle/>
          <a:p>
            <a:pPr eaLnBrk="1" hangingPunct="1"/>
            <a:r>
              <a:rPr lang="en-US" dirty="0" smtClean="0"/>
              <a:t>Definition:  A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system of organizational practices designed to improve an organization’s effectiveness as measured by increased participant outcomes.  </a:t>
            </a:r>
            <a:endParaRPr lang="en-US" dirty="0" smtClean="0"/>
          </a:p>
          <a:p>
            <a:pPr eaLnBrk="1" hangingPunct="1"/>
            <a:r>
              <a:rPr lang="en-US" dirty="0" smtClean="0"/>
              <a:t>Four big questions: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dirty="0" smtClean="0"/>
              <a:t>What participant outcomes are we aiming for?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dirty="0" smtClean="0"/>
              <a:t>How well are we doing?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dirty="0" smtClean="0"/>
              <a:t>With whom must we partner?</a:t>
            </a:r>
          </a:p>
          <a:p>
            <a:pPr marL="971550" lvl="1" indent="-514350" eaLnBrk="1" hangingPunct="1">
              <a:buFont typeface="+mj-lt"/>
              <a:buAutoNum type="arabicPeriod"/>
            </a:pPr>
            <a:r>
              <a:rPr lang="en-US" dirty="0" smtClean="0"/>
              <a:t>How can we improve?</a:t>
            </a:r>
          </a:p>
        </p:txBody>
      </p:sp>
      <p:sp>
        <p:nvSpPr>
          <p:cNvPr id="16388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10/29/2014</a:t>
            </a:r>
            <a:endParaRPr lang="en-US" dirty="0" smtClean="0"/>
          </a:p>
        </p:txBody>
      </p:sp>
      <p:sp>
        <p:nvSpPr>
          <p:cNvPr id="1638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Outcomes &amp; Culture of Change</a:t>
            </a:r>
          </a:p>
        </p:txBody>
      </p:sp>
      <p:sp>
        <p:nvSpPr>
          <p:cNvPr id="1639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4E01DC-8702-4D30-B253-9951CBBE573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Does an Effective Nonprofit Agency Look Like?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b="1" dirty="0" smtClean="0"/>
              <a:t>Focuses on improved participant outcomes</a:t>
            </a:r>
            <a:endParaRPr lang="en-US" dirty="0" smtClean="0"/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dirty="0" smtClean="0"/>
              <a:t>Uses learning to guide next cycle of work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dirty="0" smtClean="0"/>
              <a:t>Uses outcomes data to drive decision-making about programs, staff, partnerships and resources </a:t>
            </a:r>
          </a:p>
          <a:p>
            <a:pPr marL="457200" indent="-457200" eaLnBrk="1" hangingPunct="1">
              <a:buFont typeface="Arial" panose="020B0604020202020204" pitchFamily="34" charset="0"/>
              <a:buChar char="•"/>
            </a:pPr>
            <a:r>
              <a:rPr lang="en-US" dirty="0" smtClean="0"/>
              <a:t>Ensures </a:t>
            </a:r>
            <a:r>
              <a:rPr lang="en-US" dirty="0"/>
              <a:t>o</a:t>
            </a:r>
            <a:r>
              <a:rPr lang="en-US" dirty="0" smtClean="0"/>
              <a:t>utcomes evolve to be self-correcting</a:t>
            </a:r>
          </a:p>
        </p:txBody>
      </p:sp>
      <p:sp>
        <p:nvSpPr>
          <p:cNvPr id="17412" name="Date Placeholder 1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/>
          <a:p>
            <a:r>
              <a:rPr lang="en-US" smtClean="0"/>
              <a:t>10/29/2014</a:t>
            </a:r>
            <a:endParaRPr lang="en-US" dirty="0" smtClean="0"/>
          </a:p>
        </p:txBody>
      </p:sp>
      <p:sp>
        <p:nvSpPr>
          <p:cNvPr id="1741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dirty="0" smtClean="0"/>
              <a:t>Outcomes &amp; Culture of Change</a:t>
            </a:r>
          </a:p>
        </p:txBody>
      </p:sp>
      <p:sp>
        <p:nvSpPr>
          <p:cNvPr id="1741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331FF9-1D7F-4660-A550-4BAEB956DBC8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mtoKRZ1Zl8i6BBrLr0J8Y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IK70VuCvqhBKfPmVmy1h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ipkFxhc5WVAZ5gxGc7GCM"/>
</p:tagLst>
</file>

<file path=ppt/theme/theme1.xml><?xml version="1.0" encoding="utf-8"?>
<a:theme xmlns:a="http://schemas.openxmlformats.org/drawingml/2006/main" name="DbDes">
  <a:themeElements>
    <a:clrScheme name="Custom 1">
      <a:dk1>
        <a:sysClr val="windowText" lastClr="000000"/>
      </a:dk1>
      <a:lt1>
        <a:srgbClr val="000000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DejaVu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DejaVu San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DbDes" id="{77F3E5C8-063D-49AD-BA02-B3D70C24F32B}" vid="{1671745E-E1BA-477E-B381-97C51240318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DbDes</Template>
  <TotalTime>2714</TotalTime>
  <Words>1385</Words>
  <Application>Microsoft Office PowerPoint</Application>
  <PresentationFormat>On-screen Show (4:3)</PresentationFormat>
  <Paragraphs>310</Paragraphs>
  <Slides>22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DbDes</vt:lpstr>
      <vt:lpstr>Outcomes Management and a Culture of Change</vt:lpstr>
      <vt:lpstr>Outcomes are Changes in People’s Lives</vt:lpstr>
      <vt:lpstr>Disentangle Outcomes from Outputs</vt:lpstr>
      <vt:lpstr>Nonprofit Bottom Line</vt:lpstr>
      <vt:lpstr>Who’s In the Room?</vt:lpstr>
      <vt:lpstr>Workshop Agenda</vt:lpstr>
      <vt:lpstr>Workshop Goals</vt:lpstr>
      <vt:lpstr>Outcomes Management System</vt:lpstr>
      <vt:lpstr>What Does an Effective Nonprofit Agency Look Like?</vt:lpstr>
      <vt:lpstr>Theory of Change: Your Blueprint for Success</vt:lpstr>
      <vt:lpstr>Indicators make Outcomes measurable</vt:lpstr>
      <vt:lpstr>Outcomes Management System</vt:lpstr>
      <vt:lpstr>Benchmark Assessment Tool</vt:lpstr>
      <vt:lpstr>Benchmark Assessment Tool </vt:lpstr>
      <vt:lpstr>Do you need a new data system?</vt:lpstr>
      <vt:lpstr>Steps toward a Data-Driven Culture</vt:lpstr>
      <vt:lpstr>Agency Case Study</vt:lpstr>
      <vt:lpstr>Group Discussion: Making it Real </vt:lpstr>
      <vt:lpstr>Your Next Steps to Advocate for Outcomes Management</vt:lpstr>
      <vt:lpstr>Are You Ready for Performance Management?</vt:lpstr>
      <vt:lpstr>Useful books and reports</vt:lpstr>
      <vt:lpstr>About Us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setup</dc:creator>
  <cp:lastModifiedBy>ebass</cp:lastModifiedBy>
  <cp:revision>97</cp:revision>
  <dcterms:created xsi:type="dcterms:W3CDTF">2013-06-20T12:44:39Z</dcterms:created>
  <dcterms:modified xsi:type="dcterms:W3CDTF">2014-10-27T18:28:50Z</dcterms:modified>
</cp:coreProperties>
</file>