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0" r:id="rId2"/>
    <p:sldId id="516" r:id="rId3"/>
    <p:sldId id="587" r:id="rId4"/>
    <p:sldId id="588" r:id="rId5"/>
    <p:sldId id="596" r:id="rId6"/>
    <p:sldId id="594" r:id="rId7"/>
    <p:sldId id="595" r:id="rId8"/>
    <p:sldId id="601" r:id="rId9"/>
    <p:sldId id="593" r:id="rId10"/>
    <p:sldId id="518" r:id="rId11"/>
    <p:sldId id="591" r:id="rId12"/>
    <p:sldId id="590" r:id="rId13"/>
    <p:sldId id="592" r:id="rId14"/>
    <p:sldId id="598" r:id="rId15"/>
    <p:sldId id="599" r:id="rId16"/>
    <p:sldId id="600" r:id="rId17"/>
    <p:sldId id="602" r:id="rId18"/>
    <p:sldId id="603" r:id="rId19"/>
    <p:sldId id="604" r:id="rId20"/>
    <p:sldId id="605" r:id="rId21"/>
    <p:sldId id="585" r:id="rId22"/>
    <p:sldId id="586" r:id="rId23"/>
    <p:sldId id="606" r:id="rId24"/>
    <p:sldId id="528" r:id="rId25"/>
    <p:sldId id="607" r:id="rId26"/>
    <p:sldId id="608" r:id="rId27"/>
    <p:sldId id="559" r:id="rId28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22DE"/>
    <a:srgbClr val="8657A9"/>
    <a:srgbClr val="863FC1"/>
    <a:srgbClr val="AB9F9B"/>
    <a:srgbClr val="A7A29F"/>
    <a:srgbClr val="B9B5B3"/>
    <a:srgbClr val="33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54" y="498"/>
      </p:cViewPr>
      <p:guideLst>
        <p:guide orient="horz" pos="192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60"/>
    </p:cViewPr>
  </p:sorterViewPr>
  <p:notesViewPr>
    <p:cSldViewPr showGuides="1">
      <p:cViewPr varScale="1">
        <p:scale>
          <a:sx n="63" d="100"/>
          <a:sy n="63" d="100"/>
        </p:scale>
        <p:origin x="1164" y="78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13" tIns="46807" rIns="93613" bIns="46807" numCol="1" anchor="t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 b="0" i="1"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ESC of New England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13" tIns="46807" rIns="93613" bIns="46807" numCol="1" anchor="t" anchorCtr="0" compatLnSpc="1">
            <a:prstTxWarp prst="textNoShape">
              <a:avLst/>
            </a:prstTxWarp>
          </a:bodyPr>
          <a:lstStyle>
            <a:lvl1pPr algn="r" defTabSz="931285" eaLnBrk="1" hangingPunct="1">
              <a:defRPr sz="1200" b="0" i="1"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[10.29.14]</a:t>
            </a: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13" tIns="46807" rIns="93613" bIns="46807" numCol="1" anchor="b" anchorCtr="0" compatLnSpc="1">
            <a:prstTxWarp prst="textNoShape">
              <a:avLst/>
            </a:prstTxWarp>
          </a:bodyPr>
          <a:lstStyle>
            <a:lvl1pPr defTabSz="931285" eaLnBrk="1" hangingPunct="1">
              <a:defRPr sz="1200" b="0" i="1"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Maintaining Continuity, Inspiring Change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13" tIns="46807" rIns="93613" bIns="46807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b="0" i="1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6A5247E-3AB4-4E78-85D9-16EEA1B90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762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663" y="201613"/>
            <a:ext cx="4098925" cy="3073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13" tIns="46807" rIns="93613" bIns="46807" numCol="1" anchor="b" anchorCtr="0" compatLnSpc="1">
            <a:prstTxWarp prst="textNoShape">
              <a:avLst/>
            </a:prstTxWarp>
          </a:bodyPr>
          <a:lstStyle>
            <a:lvl1pPr defTabSz="931285" eaLnBrk="1" hangingPunct="1">
              <a:defRPr sz="10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Consulting Skills - June 9 and 10,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613" tIns="46807" rIns="93613" bIns="46807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000" b="0"/>
            </a:lvl1pPr>
          </a:lstStyle>
          <a:p>
            <a:pPr>
              <a:defRPr/>
            </a:pPr>
            <a:fld id="{C1931970-D397-423C-9BA3-A9FD128D9F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0" y="3429000"/>
            <a:ext cx="701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2967" tIns="46484" rIns="92967" bIns="46484"/>
          <a:lstStyle/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3675" y="3529013"/>
            <a:ext cx="6592888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13" tIns="46807" rIns="93613" bIns="46807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2"/>
            <a:endParaRPr lang="en-US" noProof="0" smtClean="0"/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293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15000"/>
      </a:spcBef>
      <a:spcAft>
        <a:spcPct val="0"/>
      </a:spcAft>
      <a:defRPr sz="1200" b="1" u="sng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292100" indent="-177800" algn="l" rtl="0" eaLnBrk="0" fontAlgn="base" hangingPunct="0">
      <a:spcBef>
        <a:spcPct val="10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635000" indent="-228600" algn="l" rtl="0" eaLnBrk="0" fontAlgn="base" hangingPunct="0">
      <a:spcBef>
        <a:spcPct val="0"/>
      </a:spcBef>
      <a:spcAft>
        <a:spcPct val="0"/>
      </a:spcAft>
      <a:buChar char="-"/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15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15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548B0EA-9DDD-4C38-9676-BCD2EB5A578D}" type="slidenum">
              <a:rPr lang="en-US" altLang="en-US" b="0" smtClean="0"/>
              <a:pPr/>
              <a:t>1</a:t>
            </a:fld>
            <a:endParaRPr lang="en-US" altLang="en-US" b="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0350" y="201613"/>
            <a:ext cx="4097338" cy="3073400"/>
          </a:xfrm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616325"/>
            <a:ext cx="6592888" cy="279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453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 smtClean="0"/>
              <a:t>Goverance Projects Workshop - May 15, 2008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375DEEA-40DB-443F-8ED3-77D64DAE8B14}" type="slidenum">
              <a:rPr lang="en-US" altLang="en-US" b="0" smtClean="0"/>
              <a:pPr/>
              <a:t>24</a:t>
            </a:fld>
            <a:endParaRPr lang="en-US" altLang="en-US" b="0" smtClean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529013"/>
            <a:ext cx="6592888" cy="280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0" u="none" smtClean="0">
                <a:ea typeface="ＭＳ Ｐゴシック" panose="020B0600070205080204" pitchFamily="34" charset="-128"/>
              </a:rPr>
              <a:t>Recruit or DIE! handout in the tools section.</a:t>
            </a:r>
          </a:p>
        </p:txBody>
      </p:sp>
    </p:spTree>
    <p:extLst>
      <p:ext uri="{BB962C8B-B14F-4D97-AF65-F5344CB8AC3E}">
        <p14:creationId xmlns:p14="http://schemas.microsoft.com/office/powerpoint/2010/main" val="852998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defTabSz="914400"/>
            <a:fld id="{6CCDA6E3-7CA2-4EAE-A10D-EAC82AA67F7F}" type="slidenum">
              <a:rPr lang="en-US" altLang="en-US" b="0" smtClean="0"/>
              <a:pPr defTabSz="914400"/>
              <a:t>25</a:t>
            </a:fld>
            <a:endParaRPr lang="en-US" altLang="en-US" b="0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621" tIns="45809" rIns="91621" bIns="45809" anchor="b"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FA4ED81-B5C9-4629-B41C-E3DCF70D0AEB}" type="slidenum">
              <a:rPr lang="en-US" altLang="en-US" sz="1000" b="0"/>
              <a:pPr algn="r" eaLnBrk="1" hangingPunct="1"/>
              <a:t>25</a:t>
            </a:fld>
            <a:endParaRPr lang="en-US" altLang="en-US" sz="1000" b="0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529013"/>
            <a:ext cx="6592888" cy="280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0" u="none" smtClean="0">
                <a:ea typeface="ＭＳ Ｐゴシック" panose="020B0600070205080204" pitchFamily="34" charset="-128"/>
              </a:rPr>
              <a:t>We’ll discuss the second pitfall in the group dynamics section.</a:t>
            </a:r>
          </a:p>
        </p:txBody>
      </p:sp>
    </p:spTree>
    <p:extLst>
      <p:ext uri="{BB962C8B-B14F-4D97-AF65-F5344CB8AC3E}">
        <p14:creationId xmlns:p14="http://schemas.microsoft.com/office/powerpoint/2010/main" val="1407670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8ECE734-10D5-4BF7-8CE0-E2F6AFF9C3F4}" type="slidenum">
              <a:rPr lang="en-US" altLang="en-US" b="0" smtClean="0"/>
              <a:pPr/>
              <a:t>2</a:t>
            </a:fld>
            <a:endParaRPr lang="en-US" altLang="en-US" b="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529013"/>
            <a:ext cx="6592888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119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6AB3A74-0DC4-4EA8-A3E2-90B5F78B4EC6}" type="slidenum">
              <a:rPr lang="en-US" altLang="en-US" b="0" smtClean="0">
                <a:solidFill>
                  <a:srgbClr val="000000"/>
                </a:solidFill>
              </a:rPr>
              <a:pPr/>
              <a:t>5</a:t>
            </a:fld>
            <a:endParaRPr lang="en-US" altLang="en-US" b="0" smtClean="0">
              <a:solidFill>
                <a:srgbClr val="000000"/>
              </a:solidFill>
            </a:endParaRPr>
          </a:p>
        </p:txBody>
      </p:sp>
      <p:sp>
        <p:nvSpPr>
          <p:cNvPr id="13315" name="Rectangle 7"/>
          <p:cNvSpPr txBox="1">
            <a:spLocks noGrp="1" noChangeArrowheads="1"/>
          </p:cNvSpPr>
          <p:nvPr/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628" tIns="45813" rIns="91628" bIns="45813" anchor="b"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EC64A56-80A3-4E5F-AFA4-F0BAF2EF6E76}" type="slidenum">
              <a:rPr lang="en-US" altLang="en-US" sz="1000" b="0">
                <a:solidFill>
                  <a:srgbClr val="000000"/>
                </a:solidFill>
              </a:rPr>
              <a:pPr algn="r" eaLnBrk="1" hangingPunct="1"/>
              <a:t>5</a:t>
            </a:fld>
            <a:endParaRPr lang="en-US" altLang="en-US" sz="1000" b="0">
              <a:solidFill>
                <a:srgbClr val="000000"/>
              </a:solidFill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706813"/>
            <a:ext cx="6592888" cy="274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0" u="none" smtClean="0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9210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25D1F560-C147-4B73-BD66-600EB38EC994}" type="slidenum">
              <a:rPr lang="en-US" altLang="en-US" b="0" smtClean="0"/>
              <a:pPr/>
              <a:t>8</a:t>
            </a:fld>
            <a:endParaRPr lang="en-US" altLang="en-US" b="0" smtClean="0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628" tIns="45813" rIns="91628" bIns="45813" anchor="b"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734D50EF-5F5F-4577-9DEF-8F7ADE3AD9DC}" type="slidenum">
              <a:rPr lang="en-US" altLang="en-US" sz="1000" b="0"/>
              <a:pPr algn="r" eaLnBrk="1" hangingPunct="1"/>
              <a:t>8</a:t>
            </a:fld>
            <a:endParaRPr lang="en-US" altLang="en-US" sz="1000" b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529013"/>
            <a:ext cx="6592888" cy="1322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0" u="none" smtClean="0">
                <a:ea typeface="ＭＳ Ｐゴシック" panose="020B0600070205080204" pitchFamily="34" charset="-128"/>
              </a:rPr>
              <a:t>Compensation information:  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Guidestar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Salary.com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Form 990s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“Trade Association” studies (i.e. New England Museum Association)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Most nonprofits in Boston are cooperative in sharing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2798077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0" smtClean="0"/>
              <a:t>Goverance Projects Workshop - May 15, 2008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DF47AE0-59AF-452A-8191-8E288F1E4043}" type="slidenum">
              <a:rPr lang="en-US" altLang="en-US" b="0" smtClean="0"/>
              <a:pPr/>
              <a:t>10</a:t>
            </a:fld>
            <a:endParaRPr lang="en-US" altLang="en-US" b="0" smtClean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708400"/>
            <a:ext cx="6592888" cy="869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u="none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7465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 defTabSz="9286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61FA2ED-3854-41A3-BE97-C83C04938967}" type="slidenum">
              <a:rPr lang="en-US" altLang="en-US" b="0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11</a:t>
            </a:fld>
            <a:endParaRPr lang="en-US" altLang="en-US" b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618" tIns="45807" rIns="91618" bIns="45807" anchor="b"/>
          <a:lstStyle>
            <a:lvl1pPr defTabSz="89852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89852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89852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89852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89852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DEFA29A-8DB2-4113-9B44-6B41574CDA6F}" type="slidenum">
              <a:rPr kumimoji="1" lang="en-US" altLang="en-US" sz="10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11</a:t>
            </a:fld>
            <a:endParaRPr kumimoji="1" lang="en-US" altLang="en-US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529013"/>
            <a:ext cx="6592888" cy="1755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1157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12F415D-55A3-49D2-9530-B05745CAF547}" type="slidenum">
              <a:rPr lang="en-US" altLang="en-US" b="0" smtClean="0"/>
              <a:pPr/>
              <a:t>12</a:t>
            </a:fld>
            <a:endParaRPr lang="en-US" altLang="en-US" b="0" smtClean="0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628" tIns="45813" rIns="91628" bIns="45813" anchor="b"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5452158-69E1-4609-9E92-05226D1BE5F8}" type="slidenum">
              <a:rPr lang="en-US" altLang="en-US" sz="1000" b="0"/>
              <a:pPr algn="r" eaLnBrk="1" hangingPunct="1"/>
              <a:t>12</a:t>
            </a:fld>
            <a:endParaRPr lang="en-US" altLang="en-US" sz="1000" b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529013"/>
            <a:ext cx="6592888" cy="1322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0" u="none" smtClean="0">
                <a:ea typeface="ＭＳ Ｐゴシック" panose="020B0600070205080204" pitchFamily="34" charset="-128"/>
              </a:rPr>
              <a:t>Compensation information:  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Guidestar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Salary.com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Form 990s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“Trade Association” studies (i.e. New England Museum Association)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Most nonprofits in Boston are cooperative in sharing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181713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8E85223-1107-4ABA-AC41-46A523DD0EC1}" type="slidenum">
              <a:rPr lang="en-US" altLang="en-US" b="0" smtClean="0"/>
              <a:pPr/>
              <a:t>20</a:t>
            </a:fld>
            <a:endParaRPr lang="en-US" altLang="en-US" b="0" smtClean="0"/>
          </a:p>
        </p:txBody>
      </p:sp>
    </p:spTree>
    <p:extLst>
      <p:ext uri="{BB962C8B-B14F-4D97-AF65-F5344CB8AC3E}">
        <p14:creationId xmlns:p14="http://schemas.microsoft.com/office/powerpoint/2010/main" val="391443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484764E-8A34-453F-8434-0607868BDA76}" type="slidenum">
              <a:rPr lang="en-US" altLang="en-US" b="0" smtClean="0"/>
              <a:pPr/>
              <a:t>23</a:t>
            </a:fld>
            <a:endParaRPr lang="en-US" altLang="en-US" b="0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973513" y="8829675"/>
            <a:ext cx="30368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628" tIns="45813" rIns="91628" bIns="45813" anchor="b"/>
          <a:lstStyle>
            <a:lvl1pPr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6ACC49B-55E0-4F4C-B7A4-89A89C498378}" type="slidenum">
              <a:rPr lang="en-US" altLang="en-US" sz="1000" b="0"/>
              <a:pPr algn="r" eaLnBrk="1" hangingPunct="1"/>
              <a:t>23</a:t>
            </a:fld>
            <a:endParaRPr lang="en-US" altLang="en-US" sz="1000" b="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3529013"/>
            <a:ext cx="6592888" cy="1322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0" u="none" smtClean="0">
                <a:ea typeface="ＭＳ Ｐゴシック" panose="020B0600070205080204" pitchFamily="34" charset="-128"/>
              </a:rPr>
              <a:t>Compensation information:  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Guidestar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Salary.com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Form 990s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“Trade Association” studies (i.e. New England Museum Association)</a:t>
            </a:r>
          </a:p>
          <a:p>
            <a:r>
              <a:rPr lang="en-US" altLang="en-US" b="0" u="none" smtClean="0">
                <a:ea typeface="ＭＳ Ｐゴシック" panose="020B0600070205080204" pitchFamily="34" charset="-128"/>
              </a:rPr>
              <a:t>Most nonprofits in Boston are cooperative in sharing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1266831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g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16050" y="2133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5913" y="2895600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486400" y="5842000"/>
            <a:ext cx="3733800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latin typeface="Arial" panose="020B0604020202020204" pitchFamily="34" charset="0"/>
              </a:rPr>
              <a:t>ESC</a:t>
            </a:r>
            <a:r>
              <a:rPr lang="en-US" altLang="en-US" sz="1200" b="0" dirty="0" smtClean="0">
                <a:latin typeface="Arial" panose="020B0604020202020204" pitchFamily="34" charset="0"/>
              </a:rPr>
              <a:t> </a:t>
            </a:r>
            <a:r>
              <a:rPr lang="en-US" altLang="en-US" sz="1200" dirty="0" smtClean="0">
                <a:latin typeface="Arial" panose="020B0604020202020204" pitchFamily="34" charset="0"/>
              </a:rPr>
              <a:t>of New England</a:t>
            </a:r>
          </a:p>
          <a:p>
            <a:pPr>
              <a:defRPr/>
            </a:pPr>
            <a:r>
              <a:rPr lang="en-US" altLang="en-US" sz="1200" b="0" dirty="0" smtClean="0">
                <a:latin typeface="Arial" panose="020B0604020202020204" pitchFamily="34" charset="0"/>
              </a:rPr>
              <a:t>176 Federal Street, Suite 5-C</a:t>
            </a:r>
          </a:p>
          <a:p>
            <a:pPr>
              <a:defRPr/>
            </a:pPr>
            <a:r>
              <a:rPr lang="en-US" altLang="en-US" sz="1200" b="0" dirty="0" smtClean="0">
                <a:latin typeface="Arial" panose="020B0604020202020204" pitchFamily="34" charset="0"/>
              </a:rPr>
              <a:t>Boston, MA 02110</a:t>
            </a:r>
          </a:p>
          <a:p>
            <a:pPr>
              <a:defRPr/>
            </a:pPr>
            <a:r>
              <a:rPr lang="en-US" altLang="en-US" sz="1200" b="0" dirty="0" smtClean="0">
                <a:latin typeface="Arial" panose="020B0604020202020204" pitchFamily="34" charset="0"/>
              </a:rPr>
              <a:t>(617) 357-5550 </a:t>
            </a:r>
          </a:p>
          <a:p>
            <a:pPr>
              <a:defRPr/>
            </a:pPr>
            <a:r>
              <a:rPr lang="en-US" altLang="en-US" sz="1200" b="0" i="1" dirty="0" smtClean="0">
                <a:latin typeface="Arial" panose="020B0604020202020204" pitchFamily="34" charset="0"/>
              </a:rPr>
              <a:t>www.escne.org</a:t>
            </a:r>
            <a:r>
              <a:rPr lang="en-US" altLang="en-US" sz="1200" b="0" dirty="0" smtClean="0"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7" name="Object 8"/>
          <p:cNvGraphicFramePr>
            <a:graphicFrameLocks/>
          </p:cNvGraphicFramePr>
          <p:nvPr/>
        </p:nvGraphicFramePr>
        <p:xfrm>
          <a:off x="0" y="0"/>
          <a:ext cx="38100" cy="3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r:id="rId3" imgW="37785" imgH="37785" progId="PowerPoint.Show.8">
                  <p:embed/>
                </p:oleObj>
              </mc:Choice>
              <mc:Fallback>
                <p:oleObj r:id="rId3" imgW="37785" imgH="37785" progId="PowerPoint.Show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20952" t="-20952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8100" cy="3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76463"/>
            <a:ext cx="117157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2193925"/>
            <a:ext cx="5815013" cy="625475"/>
          </a:xfrm>
        </p:spPr>
        <p:txBody>
          <a:bodyPr wrap="none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76400" y="3200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33CC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849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B9BE0-EBFC-4C37-81F9-40254EB4D6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20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7550" y="152400"/>
            <a:ext cx="2000250" cy="355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848350" cy="355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BD1A3-65D3-4C59-BEAA-4C63835B6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325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763" y="152400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619500" cy="2033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38700" y="1676400"/>
            <a:ext cx="3619500" cy="93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38700" y="2768600"/>
            <a:ext cx="3619500" cy="941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A06B9-8543-42B4-8252-934D1FF674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33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29, 2014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Best Practices for Board Recruitment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D9149-8E50-487F-9954-EBFF2F864E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79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E2369-98D3-492B-90C2-DF618AAF5A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49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619500" cy="203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676400"/>
            <a:ext cx="3619500" cy="203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0C541-3435-4FD1-9007-E1376ECD7A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17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C1B15-CE7D-410D-847E-357D7A271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37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D42E8-3562-4790-862D-0DADD5AF76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04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B12B5-AD8E-472C-A49D-B03BD1DB7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51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DBD35-5FE9-4279-970C-D66B9DD635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11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2D9E4-53A2-41CA-BDD5-42DD9A0A0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9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gray">
          <a:xfrm>
            <a:off x="1187450" y="533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b="0" smtClean="0">
              <a:latin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gray">
          <a:xfrm>
            <a:off x="442913" y="13716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b="0" smtClean="0">
              <a:latin typeface="Arial" panose="020B0604020202020204" pitchFamily="34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74763" y="152400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391400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- 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3246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j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ESC Governance Training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Microsoft Sans Serif" panose="020B0604020202020204" pitchFamily="34" charset="0"/>
              </a:defRPr>
            </a:lvl1pPr>
          </a:lstStyle>
          <a:p>
            <a:pPr>
              <a:defRPr/>
            </a:pPr>
            <a:fld id="{021A4091-B244-4B3D-ACB0-5D51683F3C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281" y="765611"/>
            <a:ext cx="941388" cy="51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FF9900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100000"/>
        </a:spcBef>
        <a:spcAft>
          <a:spcPct val="0"/>
        </a:spcAft>
        <a:buClr>
          <a:srgbClr val="33CCFF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FF"/>
        </a:buClr>
        <a:buChar char="-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CCFF"/>
        </a:buClr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CCFF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CCFF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CCFF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CCFF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CCFF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CCFF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-966894"/>
            <a:ext cx="7010400" cy="3786294"/>
          </a:xfrm>
          <a:noFill/>
        </p:spPr>
        <p:txBody>
          <a:bodyPr wrap="square"/>
          <a:lstStyle/>
          <a:p>
            <a:pPr eaLnBrk="1" hangingPunct="1"/>
            <a:r>
              <a:rPr lang="en-US" altLang="en-US" sz="5000" dirty="0" smtClean="0">
                <a:solidFill>
                  <a:srgbClr val="333399"/>
                </a:solidFill>
                <a:ea typeface="ＭＳ Ｐゴシック" panose="020B0600070205080204" pitchFamily="34" charset="-128"/>
              </a:rPr>
              <a:t> </a:t>
            </a:r>
            <a:br>
              <a:rPr lang="en-US" altLang="en-US" sz="5000" dirty="0" smtClean="0">
                <a:solidFill>
                  <a:srgbClr val="333399"/>
                </a:solidFill>
                <a:ea typeface="ＭＳ Ｐゴシック" panose="020B0600070205080204" pitchFamily="34" charset="-128"/>
              </a:rPr>
            </a:br>
            <a:r>
              <a:rPr lang="en-US" altLang="en-US" sz="5000" dirty="0" smtClean="0">
                <a:solidFill>
                  <a:srgbClr val="333399"/>
                </a:solidFill>
                <a:ea typeface="ＭＳ Ｐゴシック" panose="020B0600070205080204" pitchFamily="34" charset="-128"/>
              </a:rPr>
              <a:t/>
            </a:r>
            <a:br>
              <a:rPr lang="en-US" altLang="en-US" sz="5000" dirty="0" smtClean="0">
                <a:solidFill>
                  <a:srgbClr val="333399"/>
                </a:solidFill>
                <a:ea typeface="ＭＳ Ｐゴシック" panose="020B0600070205080204" pitchFamily="34" charset="-128"/>
              </a:rPr>
            </a:br>
            <a:r>
              <a:rPr lang="en-US" altLang="en-US" sz="5000" dirty="0" smtClean="0">
                <a:solidFill>
                  <a:srgbClr val="333399"/>
                </a:solidFill>
                <a:ea typeface="ＭＳ Ｐゴシック" panose="020B0600070205080204" pitchFamily="34" charset="-128"/>
              </a:rPr>
              <a:t/>
            </a:r>
            <a:br>
              <a:rPr lang="en-US" altLang="en-US" sz="5000" dirty="0" smtClean="0">
                <a:solidFill>
                  <a:srgbClr val="333399"/>
                </a:solidFill>
                <a:ea typeface="ＭＳ Ｐゴシック" panose="020B0600070205080204" pitchFamily="34" charset="-128"/>
              </a:rPr>
            </a:br>
            <a:r>
              <a:rPr lang="en-US" altLang="en-US" sz="3000" dirty="0" smtClean="0">
                <a:ea typeface="ＭＳ Ｐゴシック" panose="020B0600070205080204" pitchFamily="34" charset="-128"/>
              </a:rPr>
              <a:t>Maintaining Continuity, Inspiring Change: Best Practices for Board Recruitment</a:t>
            </a:r>
            <a:endParaRPr lang="en-US" altLang="en-US" sz="3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200400"/>
            <a:ext cx="6400800" cy="2051050"/>
          </a:xfrm>
          <a:noFill/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altLang="en-US" sz="2400" b="1" dirty="0" smtClean="0">
                <a:ea typeface="ＭＳ Ｐゴシック" panose="020B0600070205080204" pitchFamily="34" charset="-128"/>
              </a:rPr>
              <a:t>2014 Massachusetts Nonprofit Network Annual Conference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400" b="1" dirty="0" smtClean="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400" b="1" dirty="0" smtClean="0">
                <a:ea typeface="ＭＳ Ｐゴシック" panose="020B0600070205080204" pitchFamily="34" charset="-128"/>
              </a:rPr>
              <a:t>Presented by: Theresa Hamacher</a:t>
            </a:r>
          </a:p>
          <a:p>
            <a:pPr eaLnBrk="1" hangingPunct="1">
              <a:spcBef>
                <a:spcPct val="20000"/>
              </a:spcBef>
            </a:pPr>
            <a:endParaRPr lang="en-US" altLang="en-US" sz="1800" b="1" dirty="0" smtClean="0">
              <a:ea typeface="ＭＳ Ｐゴシック" panose="020B0600070205080204" pitchFamily="34" charset="-12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415644-099D-4A24-B551-B84ED600EC9A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Functions of Non-Profit Boards</a:t>
            </a:r>
            <a:endParaRPr lang="en-US" altLang="en-US" smtClean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696200" cy="42941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Wingdings" panose="05000000000000000000" pitchFamily="2" charset="2"/>
              <a:buNone/>
              <a:tabLst>
                <a:tab pos="1485900" algn="l"/>
              </a:tabLst>
            </a:pPr>
            <a:r>
              <a:rPr lang="en-US" altLang="en-US" sz="2600" i="1" smtClean="0">
                <a:ea typeface="ＭＳ Ｐゴシック" panose="020B0600070205080204" pitchFamily="34" charset="-128"/>
              </a:rPr>
              <a:t>How do boards spend their time?</a:t>
            </a:r>
          </a:p>
          <a:p>
            <a:pPr lvl="1" eaLnBrk="1" hangingPunct="1">
              <a:spcBef>
                <a:spcPct val="0"/>
              </a:spcBef>
              <a:spcAft>
                <a:spcPct val="150000"/>
              </a:spcAft>
              <a:buFontTx/>
              <a:buNone/>
              <a:tabLst>
                <a:tab pos="1485900" algn="l"/>
              </a:tabLst>
            </a:pPr>
            <a:r>
              <a:rPr lang="en-US" altLang="en-US" sz="2600" smtClean="0">
                <a:ea typeface="ＭＳ Ｐゴシック" panose="020B0600070205080204" pitchFamily="34" charset="-128"/>
              </a:rPr>
              <a:t>Role 1:	Executive Oversight </a:t>
            </a:r>
          </a:p>
          <a:p>
            <a:pPr lvl="1" eaLnBrk="1" hangingPunct="1">
              <a:spcBef>
                <a:spcPct val="0"/>
              </a:spcBef>
              <a:spcAft>
                <a:spcPct val="150000"/>
              </a:spcAft>
              <a:buFontTx/>
              <a:buNone/>
              <a:tabLst>
                <a:tab pos="1485900" algn="l"/>
              </a:tabLst>
            </a:pPr>
            <a:r>
              <a:rPr lang="en-US" altLang="en-US" sz="2600" smtClean="0">
                <a:ea typeface="ＭＳ Ｐゴシック" panose="020B0600070205080204" pitchFamily="34" charset="-128"/>
              </a:rPr>
              <a:t>Role 2: 	Operational Support </a:t>
            </a:r>
          </a:p>
          <a:p>
            <a:pPr lvl="1" eaLnBrk="1" hangingPunct="1">
              <a:spcBef>
                <a:spcPct val="0"/>
              </a:spcBef>
              <a:spcAft>
                <a:spcPct val="150000"/>
              </a:spcAft>
              <a:buFontTx/>
              <a:buNone/>
              <a:tabLst>
                <a:tab pos="1485900" algn="l"/>
              </a:tabLst>
            </a:pPr>
            <a:r>
              <a:rPr lang="en-US" altLang="en-US" sz="2600" smtClean="0">
                <a:ea typeface="ＭＳ Ｐゴシック" panose="020B0600070205080204" pitchFamily="34" charset="-128"/>
              </a:rPr>
              <a:t>Role 3:	Resource Development</a:t>
            </a:r>
          </a:p>
          <a:p>
            <a:pPr lvl="1" eaLnBrk="1" hangingPunct="1">
              <a:spcBef>
                <a:spcPct val="0"/>
              </a:spcBef>
              <a:spcAft>
                <a:spcPct val="150000"/>
              </a:spcAft>
              <a:buFontTx/>
              <a:buNone/>
              <a:tabLst>
                <a:tab pos="1485900" algn="l"/>
              </a:tabLst>
            </a:pPr>
            <a:r>
              <a:rPr lang="en-US" altLang="en-US" sz="2600" smtClean="0">
                <a:ea typeface="ＭＳ Ｐゴシック" panose="020B0600070205080204" pitchFamily="34" charset="-128"/>
              </a:rPr>
              <a:t>Role 4:	Self Renewal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45D126C-7E3B-45E6-AFD9-BEFA50E39A32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21507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How Boards Spend Their Time</a:t>
            </a:r>
          </a:p>
        </p:txBody>
      </p:sp>
      <p:graphicFrame>
        <p:nvGraphicFramePr>
          <p:cNvPr id="21508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3073400" y="2933700"/>
          <a:ext cx="3327400" cy="21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r:id="rId4" imgW="3328704" imgH="2158171" progId="Excel.Sheet.8">
                  <p:embed/>
                </p:oleObj>
              </mc:Choice>
              <mc:Fallback>
                <p:oleObj r:id="rId4" imgW="3328704" imgH="2158171" progId="Excel.Sheet.8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2933700"/>
                        <a:ext cx="3327400" cy="215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" y="1600200"/>
          <a:ext cx="337185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r:id="rId6" imgW="3371380" imgH="2182557" progId="Excel.Sheet.8">
                  <p:embed/>
                </p:oleObj>
              </mc:Choice>
              <mc:Fallback>
                <p:oleObj r:id="rId6" imgW="3371380" imgH="2182557" progId="Excel.Shee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00200"/>
                        <a:ext cx="3371850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892800" y="4305300"/>
          <a:ext cx="32512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r:id="rId8" imgW="3249450" imgH="2103302" progId="Excel.Sheet.8">
                  <p:embed/>
                </p:oleObj>
              </mc:Choice>
              <mc:Fallback>
                <p:oleObj r:id="rId8" imgW="3249450" imgH="2103302" progId="Excel.Sheet.8">
                  <p:embed/>
                  <p:pic>
                    <p:nvPicPr>
                      <p:cNvPr id="0" name="Object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2800" y="4305300"/>
                        <a:ext cx="3251200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22"/>
          <p:cNvSpPr txBox="1">
            <a:spLocks noChangeArrowheads="1"/>
          </p:cNvSpPr>
          <p:nvPr/>
        </p:nvSpPr>
        <p:spPr bwMode="auto">
          <a:xfrm>
            <a:off x="990600" y="3733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5" tIns="46191" rIns="92385" bIns="46191">
            <a:spAutoFit/>
          </a:bodyPr>
          <a:lstStyle>
            <a:lvl1pPr marL="228600" indent="-2286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Microsoft Sans Serif" panose="020B0604020202020204" pitchFamily="34" charset="0"/>
              </a:rPr>
              <a:t>Small</a:t>
            </a:r>
          </a:p>
        </p:txBody>
      </p:sp>
      <p:sp>
        <p:nvSpPr>
          <p:cNvPr id="21512" name="Text Box 23"/>
          <p:cNvSpPr txBox="1">
            <a:spLocks noChangeArrowheads="1"/>
          </p:cNvSpPr>
          <p:nvPr/>
        </p:nvSpPr>
        <p:spPr bwMode="auto">
          <a:xfrm>
            <a:off x="6705600" y="63388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5" tIns="46191" rIns="92385" bIns="46191">
            <a:spAutoFit/>
          </a:bodyPr>
          <a:lstStyle>
            <a:lvl1pPr marL="228600" indent="-2286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Microsoft Sans Serif" panose="020B0604020202020204" pitchFamily="34" charset="0"/>
              </a:rPr>
              <a:t>Large</a:t>
            </a:r>
          </a:p>
        </p:txBody>
      </p:sp>
      <p:sp>
        <p:nvSpPr>
          <p:cNvPr id="21513" name="Text Box 24"/>
          <p:cNvSpPr txBox="1">
            <a:spLocks noChangeArrowheads="1"/>
          </p:cNvSpPr>
          <p:nvPr/>
        </p:nvSpPr>
        <p:spPr bwMode="auto">
          <a:xfrm>
            <a:off x="3733800" y="5043488"/>
            <a:ext cx="1447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5" tIns="46191" rIns="92385" bIns="46191">
            <a:spAutoFit/>
          </a:bodyPr>
          <a:lstStyle>
            <a:lvl1pPr marL="228600" indent="-2286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Microsoft Sans Serif" panose="020B0604020202020204" pitchFamily="34" charset="0"/>
              </a:rPr>
              <a:t>Mid Sized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100" smtClean="0">
                <a:ea typeface="ＭＳ Ｐゴシック" panose="020B0600070205080204" pitchFamily="34" charset="-128"/>
              </a:rPr>
              <a:t>What Really Matters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2659063"/>
            <a:ext cx="6324600" cy="769937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mtClean="0">
                <a:ea typeface="ＭＳ Ｐゴシック" panose="020B0600070205080204" pitchFamily="34" charset="-128"/>
              </a:rPr>
              <a:t>How a Board spends its time should match the needs and resources of the organization.</a:t>
            </a:r>
          </a:p>
        </p:txBody>
      </p:sp>
      <p:sp>
        <p:nvSpPr>
          <p:cNvPr id="1241093" name="AutoShape 5"/>
          <p:cNvSpPr>
            <a:spLocks noChangeArrowheads="1"/>
          </p:cNvSpPr>
          <p:nvPr/>
        </p:nvSpPr>
        <p:spPr bwMode="auto">
          <a:xfrm>
            <a:off x="914400" y="2362200"/>
            <a:ext cx="1371600" cy="1219200"/>
          </a:xfrm>
          <a:prstGeom prst="star5">
            <a:avLst/>
          </a:prstGeom>
          <a:solidFill>
            <a:srgbClr val="99CC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2385" tIns="46191" rIns="92385" bIns="46191" anchor="ctr"/>
          <a:lstStyle/>
          <a:p>
            <a:pPr eaLnBrk="1" hangingPunct="1">
              <a:defRPr/>
            </a:pPr>
            <a:endParaRPr lang="en-US">
              <a:latin typeface="Times New Roman" pitchFamily="1" charset="0"/>
              <a:ea typeface="+mn-ea"/>
            </a:endParaRP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1295400" y="2819400"/>
            <a:ext cx="685800" cy="519113"/>
          </a:xfrm>
          <a:prstGeom prst="rect">
            <a:avLst/>
          </a:prstGeom>
          <a:solidFill>
            <a:srgbClr val="99CC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5" tIns="46191" rIns="92385" bIns="46191">
            <a:spAutoFit/>
          </a:bodyPr>
          <a:lstStyle>
            <a:lvl1pPr marL="228600" indent="-2286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Microsoft Sans Serif" panose="020B0604020202020204" pitchFamily="34" charset="0"/>
              </a:rPr>
              <a:t>BP</a:t>
            </a:r>
          </a:p>
        </p:txBody>
      </p:sp>
      <p:sp>
        <p:nvSpPr>
          <p:cNvPr id="23558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7D4F74-D607-4AB4-A8C2-B37433C30060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Dos and Don’ts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3324225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#3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Don’t get ahead of yourself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 avoid “board freeze” by </a:t>
            </a:r>
          </a:p>
          <a:p>
            <a:pPr marL="0" indent="0" algn="ctr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following the 10-step plan</a:t>
            </a:r>
          </a:p>
          <a:p>
            <a:pPr marL="0" indent="0" algn="ctr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-- one step at a time!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055D9BF-4D62-4A13-A1C0-5EBC045AFC93}" type="slidenum">
              <a:rPr lang="en-US" altLang="en-US" b="0" smtClean="0">
                <a:latin typeface="Microsoft Sans Serif" panose="020B0604020202020204" pitchFamily="34" charset="0"/>
              </a:rPr>
              <a:pPr/>
              <a:t>13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10 Step Recruiting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4156075"/>
          </a:xfrm>
        </p:spPr>
        <p:txBody>
          <a:bodyPr/>
          <a:lstStyle/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1: </a:t>
            </a:r>
            <a:r>
              <a:rPr lang="en-US" i="1" dirty="0" smtClean="0"/>
              <a:t>	</a:t>
            </a:r>
            <a:r>
              <a:rPr lang="en-US" dirty="0" smtClean="0"/>
              <a:t>Determine </a:t>
            </a:r>
            <a:r>
              <a:rPr lang="en-US" dirty="0"/>
              <a:t>needs and priorities</a:t>
            </a:r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2: </a:t>
            </a:r>
            <a:r>
              <a:rPr lang="en-US" i="1" dirty="0" smtClean="0"/>
              <a:t>	</a:t>
            </a:r>
            <a:r>
              <a:rPr lang="en-US" dirty="0" smtClean="0"/>
              <a:t>Set </a:t>
            </a:r>
            <a:r>
              <a:rPr lang="en-US" dirty="0"/>
              <a:t>goals</a:t>
            </a:r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3: </a:t>
            </a:r>
            <a:r>
              <a:rPr lang="en-US" i="1" dirty="0" smtClean="0"/>
              <a:t>	</a:t>
            </a:r>
            <a:r>
              <a:rPr lang="en-US" dirty="0" smtClean="0"/>
              <a:t>Review </a:t>
            </a:r>
            <a:r>
              <a:rPr lang="en-US" dirty="0"/>
              <a:t>by-laws</a:t>
            </a:r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4: </a:t>
            </a:r>
            <a:r>
              <a:rPr lang="en-US" i="1" dirty="0" smtClean="0"/>
              <a:t>	</a:t>
            </a:r>
            <a:r>
              <a:rPr lang="en-US" dirty="0" smtClean="0"/>
              <a:t>Assign </a:t>
            </a:r>
            <a:r>
              <a:rPr lang="en-US" dirty="0"/>
              <a:t>overall </a:t>
            </a:r>
            <a:r>
              <a:rPr lang="en-US" dirty="0" smtClean="0"/>
              <a:t>responsibility to individual or committee</a:t>
            </a:r>
            <a:endParaRPr lang="en-US" dirty="0"/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5: </a:t>
            </a:r>
            <a:r>
              <a:rPr lang="en-US" i="1" dirty="0" smtClean="0"/>
              <a:t>	</a:t>
            </a:r>
            <a:r>
              <a:rPr lang="en-US" dirty="0" smtClean="0"/>
              <a:t>Develop </a:t>
            </a:r>
            <a:r>
              <a:rPr lang="en-US" dirty="0"/>
              <a:t>talking points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D77F024-F41C-4C32-8EB7-504A3B587AD6}" type="slidenum">
              <a:rPr lang="en-US" altLang="en-US" b="0" smtClean="0">
                <a:latin typeface="Microsoft Sans Serif" panose="020B0604020202020204" pitchFamily="34" charset="0"/>
              </a:rPr>
              <a:pPr/>
              <a:t>14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10 Step Recruiting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4494213"/>
          </a:xfrm>
        </p:spPr>
        <p:txBody>
          <a:bodyPr/>
          <a:lstStyle/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6: </a:t>
            </a:r>
            <a:r>
              <a:rPr lang="en-US" i="1" dirty="0" smtClean="0"/>
              <a:t>	</a:t>
            </a:r>
            <a:r>
              <a:rPr lang="en-US" dirty="0" smtClean="0"/>
              <a:t>Identify sources of recruits</a:t>
            </a:r>
            <a:endParaRPr lang="en-US" dirty="0"/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7: </a:t>
            </a:r>
            <a:r>
              <a:rPr lang="en-US" i="1" dirty="0" smtClean="0"/>
              <a:t>	</a:t>
            </a:r>
            <a:r>
              <a:rPr lang="en-US" dirty="0" smtClean="0"/>
              <a:t>Generate </a:t>
            </a:r>
            <a:r>
              <a:rPr lang="en-US" dirty="0"/>
              <a:t>a list of potential candidates and prioritize</a:t>
            </a:r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</a:t>
            </a:r>
            <a:r>
              <a:rPr lang="en-US" i="1" dirty="0" smtClean="0"/>
              <a:t>8: 	</a:t>
            </a:r>
            <a:r>
              <a:rPr lang="en-US" dirty="0" smtClean="0"/>
              <a:t>Establish </a:t>
            </a:r>
            <a:r>
              <a:rPr lang="en-US" dirty="0"/>
              <a:t>a follow up procedure </a:t>
            </a:r>
            <a:r>
              <a:rPr lang="en-US" dirty="0" smtClean="0"/>
              <a:t>to both positive </a:t>
            </a:r>
            <a:r>
              <a:rPr lang="en-US" dirty="0"/>
              <a:t>and negative </a:t>
            </a:r>
            <a:r>
              <a:rPr lang="en-US" dirty="0" smtClean="0"/>
              <a:t>responses</a:t>
            </a:r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 smtClean="0"/>
              <a:t>Step </a:t>
            </a:r>
            <a:r>
              <a:rPr lang="en-US" i="1" dirty="0"/>
              <a:t>9: </a:t>
            </a:r>
            <a:r>
              <a:rPr lang="en-US" i="1" dirty="0" smtClean="0"/>
              <a:t>	</a:t>
            </a:r>
            <a:r>
              <a:rPr lang="en-US" dirty="0" smtClean="0"/>
              <a:t>Assign </a:t>
            </a:r>
            <a:r>
              <a:rPr lang="en-US" dirty="0"/>
              <a:t>responsibility for making the calls</a:t>
            </a:r>
          </a:p>
          <a:p>
            <a:pPr marL="1147763" indent="-1147763">
              <a:buFont typeface="Wingdings" panose="05000000000000000000" pitchFamily="2" charset="2"/>
              <a:buNone/>
              <a:defRPr/>
            </a:pPr>
            <a:r>
              <a:rPr lang="en-US" i="1" dirty="0"/>
              <a:t>Step 10: </a:t>
            </a:r>
            <a:r>
              <a:rPr lang="en-US" i="1" dirty="0" smtClean="0"/>
              <a:t>	</a:t>
            </a:r>
            <a:r>
              <a:rPr lang="en-US" dirty="0" smtClean="0"/>
              <a:t>Make </a:t>
            </a:r>
            <a:r>
              <a:rPr lang="en-US" dirty="0"/>
              <a:t>the calls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27E5925-8ED6-471D-8AB0-064B18E6FF2D}" type="slidenum">
              <a:rPr lang="en-US" altLang="en-US" b="0" smtClean="0">
                <a:latin typeface="Microsoft Sans Serif" panose="020B0604020202020204" pitchFamily="34" charset="0"/>
              </a:rPr>
              <a:pPr/>
              <a:t>15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Dos and Don’ts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2678113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#4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Don’t set unrealistic targets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 think about who is most likely to volunteer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C8C944A-4B81-466D-BEC5-39901120445A}" type="slidenum">
              <a:rPr lang="en-US" altLang="en-US" b="0" smtClean="0">
                <a:latin typeface="Microsoft Sans Serif" panose="020B0604020202020204" pitchFamily="34" charset="0"/>
              </a:rPr>
              <a:pPr/>
              <a:t>16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Volunteering Landscape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110807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competition for volunteers is high, with volunteer rates at their lowest in a decade. Only </a:t>
            </a:r>
            <a:r>
              <a:rPr lang="en-US" altLang="en-US" b="1" smtClean="0">
                <a:ea typeface="ＭＳ Ｐゴシック" panose="020B0600070205080204" pitchFamily="34" charset="-128"/>
              </a:rPr>
              <a:t>25.4%</a:t>
            </a:r>
            <a:r>
              <a:rPr lang="en-US" altLang="en-US" smtClean="0">
                <a:ea typeface="ＭＳ Ｐゴシック" panose="020B0600070205080204" pitchFamily="34" charset="-128"/>
              </a:rPr>
              <a:t> of Americans spent time as volunteers in 2013.</a:t>
            </a:r>
          </a:p>
        </p:txBody>
      </p:sp>
      <p:pic>
        <p:nvPicPr>
          <p:cNvPr id="29700" name="Picture 2" descr="bls volunteer over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00350"/>
            <a:ext cx="4800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6477000"/>
            <a:ext cx="739140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00" i="1" dirty="0">
                <a:latin typeface="+mn-lt"/>
              </a:rPr>
              <a:t>*U.S. Bureau of Labor Statistics, February 25,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Big Picture on Volunteers*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415607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Women volunteer at a higher rate than men across all age groups, educational levels, and other major demographic characteristics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33 – 44 year-olds most likely to volunteer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People in early 20’s least likely to volunteer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Married persons volunteer at a higher rate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Parents with children under age 18 volunteer more than persons without children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4A1159-8A2C-41CC-8199-E393039B73CF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970588"/>
            <a:ext cx="73914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00" i="1" dirty="0">
                <a:latin typeface="+mn-lt"/>
                <a:ea typeface="+mn-ea"/>
              </a:rPr>
              <a:t>*U.S. Bureau of Labor Statistics, February 25,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Big Picture on Volunteers*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312102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In order of magnitude, type of organizations people volunteered for:</a:t>
            </a:r>
          </a:p>
          <a:p>
            <a:pPr lvl="1"/>
            <a:r>
              <a:rPr lang="en-US" altLang="en-US" sz="1800" smtClean="0">
                <a:ea typeface="ＭＳ Ｐゴシック" panose="020B0600070205080204" pitchFamily="34" charset="-128"/>
              </a:rPr>
              <a:t>Religious (tend to be older)</a:t>
            </a:r>
          </a:p>
          <a:p>
            <a:pPr lvl="1"/>
            <a:r>
              <a:rPr lang="en-US" altLang="en-US" sz="1800" smtClean="0">
                <a:ea typeface="ＭＳ Ｐゴシック" panose="020B0600070205080204" pitchFamily="34" charset="-128"/>
              </a:rPr>
              <a:t>Educational or youth service (increases with educational level)</a:t>
            </a:r>
          </a:p>
          <a:p>
            <a:pPr lvl="1"/>
            <a:r>
              <a:rPr lang="en-US" altLang="en-US" sz="1800" smtClean="0">
                <a:ea typeface="ＭＳ Ｐゴシック" panose="020B0600070205080204" pitchFamily="34" charset="-128"/>
              </a:rPr>
              <a:t>Social or community service organizations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Equal proportions volunteered because they were asked to volunteer or became involved on their own initiative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C023A8-0FF4-487A-9F32-05E9B2A04ABB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970588"/>
            <a:ext cx="73914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00" i="1" dirty="0">
                <a:latin typeface="+mn-lt"/>
                <a:ea typeface="+mn-ea"/>
              </a:rPr>
              <a:t>*U.S. Bureau of Labor Statistics, February 25,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3C7110-B7AC-425E-9EAA-88F3B09E972F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Agenda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27300"/>
            <a:ext cx="7315200" cy="4154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The importance of recruiting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5 dos and don’ts of nonprofit recruiting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Volunteer Retention is Hard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074863"/>
            <a:ext cx="7391400" cy="370998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420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1 of 3 people who volunteer at a nonprofit in one year do not volunteer at </a:t>
            </a:r>
            <a:r>
              <a:rPr lang="en-US" altLang="en-US" i="1" smtClean="0">
                <a:ea typeface="ＭＳ Ｐゴシック" panose="020B0600070205080204" pitchFamily="34" charset="-128"/>
              </a:rPr>
              <a:t>any</a:t>
            </a:r>
            <a:r>
              <a:rPr lang="en-US" altLang="en-US" smtClean="0">
                <a:ea typeface="ＭＳ Ｐゴシック" panose="020B0600070205080204" pitchFamily="34" charset="-128"/>
              </a:rPr>
              <a:t> nonprofit the next year.</a:t>
            </a:r>
          </a:p>
          <a:p>
            <a:pPr>
              <a:lnSpc>
                <a:spcPct val="150000"/>
              </a:lnSpc>
              <a:spcBef>
                <a:spcPts val="420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Episodic volunteering (on short duration tasks) has increased (short duration tasks)</a:t>
            </a:r>
          </a:p>
          <a:p>
            <a:pPr>
              <a:lnSpc>
                <a:spcPct val="150000"/>
              </a:lnSpc>
              <a:spcBef>
                <a:spcPts val="420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1143000" y="5468938"/>
            <a:ext cx="73914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*Issue Brief: Volunteer Retention. </a:t>
            </a:r>
            <a:r>
              <a:rPr lang="en-US" altLang="en-US" sz="1000">
                <a:latin typeface="Arial" panose="020B0604020202020204" pitchFamily="34" charset="0"/>
              </a:rPr>
              <a:t>Corporation for National and Community Service and USA Freedom Corps, April 2007.</a:t>
            </a:r>
            <a:r>
              <a:rPr lang="en-US" altLang="en-US" sz="1000" i="1">
                <a:latin typeface="Arial" panose="020B0604020202020204" pitchFamily="34" charset="0"/>
              </a:rPr>
              <a:t> Volunteer Growth in America: A Review of Trends Since 1974.</a:t>
            </a:r>
            <a:r>
              <a:rPr lang="en-US" altLang="en-US" sz="1000">
                <a:latin typeface="Arial" panose="020B0604020202020204" pitchFamily="34" charset="0"/>
              </a:rPr>
              <a:t> Corporation for National and Community Service, December 2006. </a:t>
            </a:r>
            <a:endParaRPr lang="en-US" altLang="en-US" sz="1000" i="1">
              <a:latin typeface="Arial" panose="020B0604020202020204" pitchFamily="34" charset="0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1FF42B1-45BD-4C33-9615-80A4AE25D29A}" type="slidenum">
              <a:rPr lang="en-US" altLang="en-US" b="0" smtClean="0">
                <a:latin typeface="Microsoft Sans Serif" panose="020B0604020202020204" pitchFamily="34" charset="0"/>
              </a:rPr>
              <a:pPr/>
              <a:t>20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Board Members as Volunteers*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3860800"/>
          </a:xfrm>
        </p:spPr>
        <p:txBody>
          <a:bodyPr/>
          <a:lstStyle/>
          <a:p>
            <a:r>
              <a:rPr lang="en-US" altLang="en-US" sz="1800" smtClean="0">
                <a:ea typeface="ＭＳ Ｐゴシック" panose="020B0600070205080204" pitchFamily="34" charset="-128"/>
              </a:rPr>
              <a:t>Two-thirds of smaller nonprofit boards have only white, non-Latino members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78% of board members are between ages 36 and 65</a:t>
            </a:r>
          </a:p>
          <a:p>
            <a:pPr lvl="1"/>
            <a:r>
              <a:rPr lang="en-US" altLang="en-US" sz="1800" smtClean="0">
                <a:ea typeface="ＭＳ Ｐゴシック" panose="020B0600070205080204" pitchFamily="34" charset="-128"/>
              </a:rPr>
              <a:t>Only 7% are under age 36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On average, 49% of board members are women</a:t>
            </a:r>
          </a:p>
          <a:p>
            <a:pPr lvl="1"/>
            <a:r>
              <a:rPr lang="en-US" altLang="en-US" sz="1800" smtClean="0">
                <a:ea typeface="ＭＳ Ｐゴシック" panose="020B0600070205080204" pitchFamily="34" charset="-128"/>
              </a:rPr>
              <a:t>Percentage is lower on larger boards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Recruiting from among board members’ friends and acquaintances can be counterproductive. </a:t>
            </a:r>
          </a:p>
          <a:p>
            <a:pPr lvl="1"/>
            <a:r>
              <a:rPr lang="en-US" altLang="en-US" sz="1800" smtClean="0">
                <a:ea typeface="ＭＳ Ｐゴシック" panose="020B0600070205080204" pitchFamily="34" charset="-128"/>
              </a:rPr>
              <a:t>“Friends and family boards” have lower levels of effectiveness on all aspects of board work other than fundraising.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AB023B-C200-4115-A508-043729541476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533400" y="6181725"/>
            <a:ext cx="838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/>
              <a:t>*Francie Ostrower, “Nonprofit Governance in the United States:  Findings on Performance and Accountability from the First National Representative Study,” the Urban Institute Center on Nonprofits and Philanthropy,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Board Members as Volunteers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40322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smtClean="0">
                <a:ea typeface="ＭＳ Ｐゴシック" panose="020B0600070205080204" pitchFamily="34" charset="-128"/>
              </a:rPr>
              <a:t>Board member motivations for serving can be grouped into six categories: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Enhancement of self-worth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Learning through community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Helping community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Developing individual relationships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Unique contributions to the board</a:t>
            </a:r>
          </a:p>
          <a:p>
            <a:r>
              <a:rPr lang="en-US" altLang="en-US" sz="1800" smtClean="0">
                <a:ea typeface="ＭＳ Ｐゴシック" panose="020B0600070205080204" pitchFamily="34" charset="-128"/>
              </a:rPr>
              <a:t>Self-healing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FA7B1CE-E882-4410-B837-196296B6F92B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35845" name="TextBox 5"/>
          <p:cNvSpPr txBox="1">
            <a:spLocks noChangeArrowheads="1"/>
          </p:cNvSpPr>
          <p:nvPr/>
        </p:nvSpPr>
        <p:spPr bwMode="auto">
          <a:xfrm>
            <a:off x="533400" y="6181725"/>
            <a:ext cx="838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/>
              <a:t>*Sue Inglis and Shirley Cleave, “A Scale to Assess Board Members’ Motivations in Nonprofit Organizations”,” </a:t>
            </a:r>
            <a:r>
              <a:rPr lang="en-US" altLang="en-US" sz="1000" i="1"/>
              <a:t>Nonprofit Management and Leadership</a:t>
            </a:r>
            <a:r>
              <a:rPr lang="en-US" altLang="en-US" sz="1000"/>
              <a:t>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100" smtClean="0">
                <a:ea typeface="ＭＳ Ｐゴシック" panose="020B0600070205080204" pitchFamily="34" charset="-128"/>
              </a:rPr>
              <a:t>What Really Matters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2752725"/>
            <a:ext cx="6324600" cy="523875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Congruence of vision</a:t>
            </a:r>
          </a:p>
        </p:txBody>
      </p:sp>
      <p:sp>
        <p:nvSpPr>
          <p:cNvPr id="1241093" name="AutoShape 5"/>
          <p:cNvSpPr>
            <a:spLocks noChangeArrowheads="1"/>
          </p:cNvSpPr>
          <p:nvPr/>
        </p:nvSpPr>
        <p:spPr bwMode="auto">
          <a:xfrm>
            <a:off x="914400" y="2362200"/>
            <a:ext cx="1371600" cy="1219200"/>
          </a:xfrm>
          <a:prstGeom prst="star5">
            <a:avLst/>
          </a:prstGeom>
          <a:solidFill>
            <a:srgbClr val="99CC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2385" tIns="46191" rIns="92385" bIns="46191" anchor="ctr"/>
          <a:lstStyle/>
          <a:p>
            <a:pPr eaLnBrk="1" hangingPunct="1">
              <a:defRPr/>
            </a:pPr>
            <a:endParaRPr lang="en-US">
              <a:latin typeface="Times New Roman" pitchFamily="1" charset="0"/>
              <a:ea typeface="+mn-ea"/>
            </a:endParaRP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1295400" y="2819400"/>
            <a:ext cx="685800" cy="519113"/>
          </a:xfrm>
          <a:prstGeom prst="rect">
            <a:avLst/>
          </a:prstGeom>
          <a:solidFill>
            <a:srgbClr val="99CC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5" tIns="46191" rIns="92385" bIns="46191">
            <a:spAutoFit/>
          </a:bodyPr>
          <a:lstStyle>
            <a:lvl1pPr marL="228600" indent="-2286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Microsoft Sans Serif" panose="020B0604020202020204" pitchFamily="34" charset="0"/>
              </a:rPr>
              <a:t>BP</a:t>
            </a:r>
          </a:p>
        </p:txBody>
      </p:sp>
      <p:sp>
        <p:nvSpPr>
          <p:cNvPr id="36870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1BF736-0F80-44D0-8569-A1C6FF66D385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283EEF3-F403-489A-937D-71C53B3B4AB2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Dos and Don’ts of Recruiting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3092450"/>
            <a:ext cx="3200400" cy="6096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3400" smtClean="0">
                <a:ea typeface="ＭＳ Ｐゴシック" panose="020B0600070205080204" pitchFamily="34" charset="-128"/>
              </a:rPr>
              <a:t>Recruit or DIE!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14400" y="2743200"/>
            <a:ext cx="1371600" cy="1219200"/>
            <a:chOff x="576" y="1248"/>
            <a:chExt cx="864" cy="768"/>
          </a:xfrm>
        </p:grpSpPr>
        <p:sp>
          <p:nvSpPr>
            <p:cNvPr id="1419269" name="AutoShape 5"/>
            <p:cNvSpPr>
              <a:spLocks noChangeArrowheads="1"/>
            </p:cNvSpPr>
            <p:nvPr/>
          </p:nvSpPr>
          <p:spPr bwMode="auto">
            <a:xfrm>
              <a:off x="576" y="1248"/>
              <a:ext cx="864" cy="768"/>
            </a:xfrm>
            <a:prstGeom prst="star5">
              <a:avLst/>
            </a:prstGeom>
            <a:solidFill>
              <a:srgbClr val="99CC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2385" tIns="46191" rIns="92385" bIns="46191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38920" name="Text Box 6"/>
            <p:cNvSpPr txBox="1">
              <a:spLocks noChangeArrowheads="1"/>
            </p:cNvSpPr>
            <p:nvPr/>
          </p:nvSpPr>
          <p:spPr bwMode="auto">
            <a:xfrm>
              <a:off x="816" y="1488"/>
              <a:ext cx="432" cy="327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385" tIns="46191" rIns="92385" bIns="46191">
              <a:spAutoFit/>
            </a:bodyPr>
            <a:lstStyle>
              <a:lvl1pPr marL="228600" indent="-228600">
                <a:spcBef>
                  <a:spcPct val="10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FF"/>
                </a:buClr>
                <a:buChar char="-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33CCFF"/>
                </a:buClr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800">
                  <a:latin typeface="Microsoft Sans Serif" panose="020B0604020202020204" pitchFamily="34" charset="0"/>
                </a:rPr>
                <a:t>BP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038600" y="1981200"/>
            <a:ext cx="1143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400" b="0" dirty="0">
                <a:latin typeface="+mn-lt"/>
              </a:rPr>
              <a:t>#5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build="p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Potential Pitfalls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990600" y="2332038"/>
            <a:ext cx="914400" cy="838200"/>
            <a:chOff x="720" y="3024"/>
            <a:chExt cx="576" cy="528"/>
          </a:xfrm>
        </p:grpSpPr>
        <p:sp>
          <p:nvSpPr>
            <p:cNvPr id="40970" name="AutoShape 4"/>
            <p:cNvSpPr>
              <a:spLocks noChangeArrowheads="1"/>
            </p:cNvSpPr>
            <p:nvPr/>
          </p:nvSpPr>
          <p:spPr bwMode="auto">
            <a:xfrm>
              <a:off x="720" y="3024"/>
              <a:ext cx="576" cy="528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385" tIns="46191" rIns="92385" bIns="46191" anchor="ctr"/>
            <a:lstStyle>
              <a:lvl1pPr>
                <a:spcBef>
                  <a:spcPct val="10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FF"/>
                </a:buClr>
                <a:buChar char="-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33CCFF"/>
                </a:buClr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40971" name="Text Box 5"/>
            <p:cNvSpPr txBox="1">
              <a:spLocks noChangeArrowheads="1"/>
            </p:cNvSpPr>
            <p:nvPr/>
          </p:nvSpPr>
          <p:spPr bwMode="auto">
            <a:xfrm>
              <a:off x="816" y="3120"/>
              <a:ext cx="432" cy="327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385" tIns="46191" rIns="92385" bIns="46191">
              <a:spAutoFit/>
            </a:bodyPr>
            <a:lstStyle>
              <a:lvl1pPr marL="228600" indent="-228600">
                <a:spcBef>
                  <a:spcPct val="10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FF"/>
                </a:buClr>
                <a:buChar char="-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33CCFF"/>
                </a:buClr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en-US" sz="2800">
                  <a:latin typeface="Microsoft Sans Serif" panose="020B0604020202020204" pitchFamily="34" charset="0"/>
                </a:rPr>
                <a:t>PP</a:t>
              </a:r>
            </a:p>
          </p:txBody>
        </p:sp>
      </p:grpSp>
      <p:sp>
        <p:nvSpPr>
          <p:cNvPr id="45060" name="Rectangle 6"/>
          <p:cNvSpPr>
            <a:spLocks noChangeArrowheads="1"/>
          </p:cNvSpPr>
          <p:nvPr/>
        </p:nvSpPr>
        <p:spPr bwMode="auto">
          <a:xfrm>
            <a:off x="2438400" y="2286000"/>
            <a:ext cx="586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marL="342900" indent="-3429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0"/>
              <a:t>The board is convinced that recruiting is taking time away from its real work.</a:t>
            </a:r>
          </a:p>
        </p:txBody>
      </p:sp>
      <p:grpSp>
        <p:nvGrpSpPr>
          <p:cNvPr id="45061" name="Group 7"/>
          <p:cNvGrpSpPr>
            <a:grpSpLocks/>
          </p:cNvGrpSpPr>
          <p:nvPr/>
        </p:nvGrpSpPr>
        <p:grpSpPr bwMode="auto">
          <a:xfrm>
            <a:off x="990600" y="4113213"/>
            <a:ext cx="914400" cy="838200"/>
            <a:chOff x="720" y="3024"/>
            <a:chExt cx="576" cy="528"/>
          </a:xfrm>
        </p:grpSpPr>
        <p:sp>
          <p:nvSpPr>
            <p:cNvPr id="40968" name="AutoShape 8"/>
            <p:cNvSpPr>
              <a:spLocks noChangeArrowheads="1"/>
            </p:cNvSpPr>
            <p:nvPr/>
          </p:nvSpPr>
          <p:spPr bwMode="auto">
            <a:xfrm>
              <a:off x="720" y="3024"/>
              <a:ext cx="576" cy="528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385" tIns="46191" rIns="92385" bIns="46191" anchor="ctr"/>
            <a:lstStyle>
              <a:lvl1pPr>
                <a:spcBef>
                  <a:spcPct val="10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FF"/>
                </a:buClr>
                <a:buChar char="-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33CCFF"/>
                </a:buClr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16" y="3120"/>
              <a:ext cx="432" cy="327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385" tIns="46191" rIns="92385" bIns="46191">
              <a:spAutoFit/>
            </a:bodyPr>
            <a:lstStyle>
              <a:lvl1pPr marL="228600" indent="-228600">
                <a:spcBef>
                  <a:spcPct val="10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FF"/>
                </a:buClr>
                <a:buChar char="-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33CCFF"/>
                </a:buClr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CCFF"/>
                </a:buClr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en-US" sz="2800">
                  <a:latin typeface="Microsoft Sans Serif" panose="020B0604020202020204" pitchFamily="34" charset="0"/>
                </a:rPr>
                <a:t>PP</a:t>
              </a:r>
            </a:p>
          </p:txBody>
        </p:sp>
      </p:grpSp>
      <p:sp>
        <p:nvSpPr>
          <p:cNvPr id="45062" name="Rectangle 10"/>
          <p:cNvSpPr>
            <a:spLocks noChangeArrowheads="1"/>
          </p:cNvSpPr>
          <p:nvPr/>
        </p:nvSpPr>
        <p:spPr bwMode="auto">
          <a:xfrm>
            <a:off x="2438400" y="4067175"/>
            <a:ext cx="586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marL="342900" indent="-3429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0"/>
              <a:t>Changing one or two board members may not lead to overall change.</a:t>
            </a:r>
          </a:p>
        </p:txBody>
      </p:sp>
      <p:sp>
        <p:nvSpPr>
          <p:cNvPr id="40967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E1C3B8-5CE1-4481-89E4-CCF4D77E1BEF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5 Dos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4832350"/>
          </a:xfrm>
        </p:spPr>
        <p:txBody>
          <a:bodyPr/>
          <a:lstStyle/>
          <a:p>
            <a:pPr marL="514350" indent="-514350">
              <a:buFont typeface="Microsoft Sans Serif" panose="020B0604020202020204" pitchFamily="34" charset="0"/>
              <a:buAutoNum type="arabicPeriod"/>
            </a:pPr>
            <a:r>
              <a:rPr lang="en-US" altLang="en-US" sz="2800" smtClean="0">
                <a:ea typeface="ＭＳ Ｐゴシック" panose="020B0600070205080204" pitchFamily="34" charset="-128"/>
              </a:rPr>
              <a:t>Have and enforce term limits</a:t>
            </a:r>
          </a:p>
          <a:p>
            <a:pPr marL="514350" indent="-514350">
              <a:buFont typeface="Microsoft Sans Serif" panose="020B0604020202020204" pitchFamily="34" charset="0"/>
              <a:buAutoNum type="arabicPeriod"/>
            </a:pPr>
            <a:r>
              <a:rPr lang="en-US" altLang="en-US" sz="2800" smtClean="0">
                <a:ea typeface="ＭＳ Ｐゴシック" panose="020B0600070205080204" pitchFamily="34" charset="-128"/>
              </a:rPr>
              <a:t>Focus on your organization’s specific needs</a:t>
            </a:r>
          </a:p>
          <a:p>
            <a:pPr marL="514350" indent="-514350">
              <a:buFont typeface="Microsoft Sans Serif" panose="020B0604020202020204" pitchFamily="34" charset="0"/>
              <a:buAutoNum type="arabicPeriod"/>
            </a:pPr>
            <a:r>
              <a:rPr lang="en-US" altLang="en-US" sz="2800" smtClean="0">
                <a:ea typeface="ＭＳ Ｐゴシック" panose="020B0600070205080204" pitchFamily="34" charset="-128"/>
              </a:rPr>
              <a:t>Follow the 10-step recruiting plan – step by step</a:t>
            </a:r>
          </a:p>
          <a:p>
            <a:pPr marL="514350" indent="-514350">
              <a:buFont typeface="Microsoft Sans Serif" panose="020B0604020202020204" pitchFamily="34" charset="0"/>
              <a:buAutoNum type="arabicPeriod"/>
            </a:pPr>
            <a:r>
              <a:rPr lang="en-US" altLang="en-US" sz="2800" smtClean="0">
                <a:ea typeface="ＭＳ Ｐゴシック" panose="020B0600070205080204" pitchFamily="34" charset="-128"/>
              </a:rPr>
              <a:t>Think about who’s most likely to volunteer</a:t>
            </a:r>
          </a:p>
          <a:p>
            <a:pPr marL="514350" indent="-514350">
              <a:buFont typeface="Microsoft Sans Serif" panose="020B0604020202020204" pitchFamily="34" charset="0"/>
              <a:buAutoNum type="arabicPeriod"/>
            </a:pPr>
            <a:r>
              <a:rPr lang="en-US" altLang="en-US" sz="2800" smtClean="0">
                <a:ea typeface="ＭＳ Ｐゴシック" panose="020B0600070205080204" pitchFamily="34" charset="-128"/>
              </a:rPr>
              <a:t>Recruit or die!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B6F5021-AECE-4875-B454-3009794C7F62}" type="slidenum">
              <a:rPr lang="en-US" altLang="en-US" b="0" smtClean="0">
                <a:latin typeface="Microsoft Sans Serif" panose="020B0604020202020204" pitchFamily="34" charset="0"/>
              </a:rPr>
              <a:pPr/>
              <a:t>26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1263650" y="2438400"/>
            <a:ext cx="660241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200" i="1">
                <a:solidFill>
                  <a:srgbClr val="FF9900"/>
                </a:solidFill>
                <a:cs typeface="Arial" panose="020B0604020202020204" pitchFamily="34" charset="0"/>
              </a:rPr>
              <a:t>Thank you for your participation!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800" i="1">
              <a:solidFill>
                <a:srgbClr val="FF99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800">
              <a:solidFill>
                <a:schemeClr val="folHlin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800" i="1">
                <a:cs typeface="Arial" panose="020B0604020202020204" pitchFamily="34" charset="0"/>
              </a:rPr>
              <a:t>ESC of New England </a:t>
            </a:r>
            <a:endParaRPr lang="en-US" altLang="en-US" sz="2800"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www.escne.org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08FB306-FCC2-45AD-9EB4-98B728CB18BC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Importance of Recruiting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66800" y="2895600"/>
            <a:ext cx="7391400" cy="554038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en-US" sz="3000" dirty="0" smtClean="0">
                <a:ea typeface="ＭＳ Ｐゴシック" panose="020B0600070205080204" pitchFamily="34" charset="-128"/>
              </a:rPr>
              <a:t>You know it’s time to recruit when . . . .</a:t>
            </a:r>
            <a:endParaRPr lang="en-US" sz="3000" b="1" dirty="0">
              <a:solidFill>
                <a:srgbClr val="FF9900"/>
              </a:solidFill>
              <a:latin typeface="+mj-lt"/>
              <a:ea typeface="ＭＳ Ｐゴシック" panose="020B0600070205080204" pitchFamily="34" charset="-128"/>
              <a:cs typeface="+mj-cs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706F941-0FCA-4AF6-881C-76E3D8C848A3}" type="slidenum">
              <a:rPr lang="en-US" altLang="en-US" b="0" smtClean="0">
                <a:latin typeface="Microsoft Sans Serif" panose="020B0604020202020204" pitchFamily="34" charset="0"/>
              </a:rPr>
              <a:pPr/>
              <a:t>3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The Importance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391400" cy="415607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Common presenting symptoms:</a:t>
            </a:r>
          </a:p>
          <a:p>
            <a:pPr>
              <a:defRPr/>
            </a:pPr>
            <a:r>
              <a:rPr lang="en-US" dirty="0" smtClean="0"/>
              <a:t>The board keeps shrinking</a:t>
            </a:r>
          </a:p>
          <a:p>
            <a:pPr>
              <a:defRPr/>
            </a:pPr>
            <a:r>
              <a:rPr lang="en-US" dirty="0" smtClean="0"/>
              <a:t>No one has joined the board in the past two years</a:t>
            </a:r>
          </a:p>
          <a:p>
            <a:pPr>
              <a:defRPr/>
            </a:pPr>
            <a:r>
              <a:rPr lang="en-US" dirty="0" smtClean="0"/>
              <a:t>No one has left the board in the past two years</a:t>
            </a:r>
          </a:p>
          <a:p>
            <a:pPr>
              <a:defRPr/>
            </a:pPr>
            <a:r>
              <a:rPr lang="en-US" dirty="0" smtClean="0"/>
              <a:t>Board members feel stuck</a:t>
            </a:r>
          </a:p>
          <a:p>
            <a:pPr>
              <a:defRPr/>
            </a:pPr>
            <a:r>
              <a:rPr lang="en-US" dirty="0" smtClean="0"/>
              <a:t>The board can’t seem to move forward with critical projects</a:t>
            </a: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324BCD3-9F84-4A0E-A19E-B93F4DE8154B}" type="slidenum">
              <a:rPr lang="en-US" altLang="en-US" b="0" smtClean="0">
                <a:latin typeface="Microsoft Sans Serif" panose="020B0604020202020204" pitchFamily="34" charset="0"/>
              </a:rPr>
              <a:pPr/>
              <a:t>4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Goals of Recruiting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96200" cy="4818063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SzPct val="80000"/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Continuity</a:t>
            </a:r>
          </a:p>
          <a:p>
            <a:pPr lvl="1" eaLnBrk="1" hangingPunct="1">
              <a:spcBef>
                <a:spcPct val="50000"/>
              </a:spcBef>
              <a:buSzPct val="80000"/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Offset normal attrition</a:t>
            </a:r>
          </a:p>
          <a:p>
            <a:pPr eaLnBrk="1" hangingPunct="1">
              <a:spcBef>
                <a:spcPct val="50000"/>
              </a:spcBef>
              <a:buSzPct val="80000"/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Change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Move the board in a different direction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Add new skills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Raise profile in the community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600" dirty="0" smtClean="0">
                <a:ea typeface="ＭＳ Ｐゴシック" panose="020B0600070205080204" pitchFamily="34" charset="-128"/>
              </a:rPr>
              <a:t>Reboot failed board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CFA1BC-3C1C-4C0B-9EDC-F0D6AE48ED8E}" type="slidenum">
              <a:rPr lang="en-US" altLang="en-US" sz="100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000" smtClean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Dos and Don’ts of Recruiting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1385888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#1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Don’t make recruiting an option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368406D-C400-440E-8082-5A233111FC3D}" type="slidenum">
              <a:rPr lang="en-US" altLang="en-US" b="0" smtClean="0">
                <a:latin typeface="Microsoft Sans Serif" panose="020B0604020202020204" pitchFamily="34" charset="0"/>
              </a:rPr>
              <a:pPr/>
              <a:t>6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Dos and Don’ts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27559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#1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Don’t make recruiting an option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 have term limits</a:t>
            </a:r>
          </a:p>
          <a:p>
            <a:pPr marL="0" indent="0" algn="ctr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-- and enforce them!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81E4D4C-1C61-45B9-B047-DCBA0C9D9F3F}" type="slidenum">
              <a:rPr lang="en-US" altLang="en-US" b="0" smtClean="0">
                <a:latin typeface="Microsoft Sans Serif" panose="020B0604020202020204" pitchFamily="34" charset="0"/>
              </a:rPr>
              <a:pPr/>
              <a:t>7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100" smtClean="0">
                <a:ea typeface="ＭＳ Ｐゴシック" panose="020B0600070205080204" pitchFamily="34" charset="-128"/>
              </a:rPr>
              <a:t>What Really Matters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2659063"/>
            <a:ext cx="6324600" cy="708025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en-US" altLang="en-US" sz="2000" smtClean="0">
                <a:ea typeface="ＭＳ Ｐゴシック" panose="020B0600070205080204" pitchFamily="34" charset="-128"/>
              </a:rPr>
              <a:t>Establish and enforce term limits for all board, advisory board and committee positions.</a:t>
            </a:r>
          </a:p>
        </p:txBody>
      </p:sp>
      <p:sp>
        <p:nvSpPr>
          <p:cNvPr id="1241093" name="AutoShape 5"/>
          <p:cNvSpPr>
            <a:spLocks noChangeArrowheads="1"/>
          </p:cNvSpPr>
          <p:nvPr/>
        </p:nvSpPr>
        <p:spPr bwMode="auto">
          <a:xfrm>
            <a:off x="914400" y="2362200"/>
            <a:ext cx="1371600" cy="1219200"/>
          </a:xfrm>
          <a:prstGeom prst="star5">
            <a:avLst/>
          </a:prstGeom>
          <a:solidFill>
            <a:srgbClr val="99CC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2385" tIns="46191" rIns="92385" bIns="46191" anchor="ctr"/>
          <a:lstStyle/>
          <a:p>
            <a:pPr eaLnBrk="1" hangingPunct="1">
              <a:defRPr/>
            </a:pPr>
            <a:endParaRPr lang="en-US">
              <a:latin typeface="Times New Roman" pitchFamily="1" charset="0"/>
              <a:ea typeface="+mn-ea"/>
            </a:endParaRP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1295400" y="2819400"/>
            <a:ext cx="685800" cy="519113"/>
          </a:xfrm>
          <a:prstGeom prst="rect">
            <a:avLst/>
          </a:prstGeom>
          <a:solidFill>
            <a:srgbClr val="99CC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85" tIns="46191" rIns="92385" bIns="46191">
            <a:spAutoFit/>
          </a:bodyPr>
          <a:lstStyle>
            <a:lvl1pPr marL="228600" indent="-228600"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latin typeface="Microsoft Sans Serif" panose="020B0604020202020204" pitchFamily="34" charset="0"/>
              </a:rPr>
              <a:t>BP</a:t>
            </a:r>
          </a:p>
        </p:txBody>
      </p:sp>
      <p:sp>
        <p:nvSpPr>
          <p:cNvPr id="16390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10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FF"/>
              </a:buClr>
              <a:buChar char="-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33CCFF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FF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5A007E-7403-481A-8CCB-61A5CA98E92D}" type="slidenum">
              <a:rPr lang="en-US" altLang="en-US" sz="1000" smtClean="0">
                <a:latin typeface="Microsoft Sans Serif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000" smtClean="0">
              <a:latin typeface="Microsoft Sans Serif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800" y="4827588"/>
            <a:ext cx="5486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dirty="0">
                <a:latin typeface="+mn-lt"/>
              </a:rPr>
              <a:t>BP = Best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Dos and Don’ts of Recruiting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391400" cy="366395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#2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Don’t take the menu approach to recruiting</a:t>
            </a:r>
          </a:p>
          <a:p>
            <a:pPr marL="0" indent="0" algn="ctr"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n-US" altLang="en-US" sz="3200" smtClean="0">
                <a:ea typeface="ＭＳ Ｐゴシック" panose="020B0600070205080204" pitchFamily="34" charset="-128"/>
              </a:rPr>
              <a:t>Do focus on your organization’s specific needs when developing recruiting priorities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A04F50D-F9F8-476E-81F6-53C3EC11CCBA}" type="slidenum">
              <a:rPr lang="en-US" altLang="en-US" b="0" smtClean="0">
                <a:latin typeface="Microsoft Sans Serif" panose="020B0604020202020204" pitchFamily="34" charset="0"/>
              </a:rPr>
              <a:pPr/>
              <a:t>9</a:t>
            </a:fld>
            <a:endParaRPr lang="en-US" altLang="en-US" b="0" smtClean="0">
              <a:latin typeface="Microsoft Sans Serif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Microsoft Sans Serif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CC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2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CCCC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2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18647</TotalTime>
  <Words>1012</Words>
  <Application>Microsoft Office PowerPoint</Application>
  <PresentationFormat>Letter Paper (8.5x11 in)</PresentationFormat>
  <Paragraphs>203</Paragraphs>
  <Slides>27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Calibri</vt:lpstr>
      <vt:lpstr>Microsoft Sans Serif</vt:lpstr>
      <vt:lpstr>Tahoma</vt:lpstr>
      <vt:lpstr>Times New Roman</vt:lpstr>
      <vt:lpstr>Wingdings</vt:lpstr>
      <vt:lpstr>Default Design</vt:lpstr>
      <vt:lpstr>Microsoft PowerPoint 97-2003 Presentation</vt:lpstr>
      <vt:lpstr>Microsoft Excel 97-2003 Worksheet</vt:lpstr>
      <vt:lpstr>    Maintaining Continuity, Inspiring Change: Best Practices for Board Recruitment</vt:lpstr>
      <vt:lpstr>Agenda</vt:lpstr>
      <vt:lpstr>The Importance of Recruiting</vt:lpstr>
      <vt:lpstr>The Importance of Recruiting</vt:lpstr>
      <vt:lpstr>Goals of Recruiting</vt:lpstr>
      <vt:lpstr>Dos and Don’ts of Recruiting</vt:lpstr>
      <vt:lpstr>Dos and Don’ts of Recruiting</vt:lpstr>
      <vt:lpstr>What Really Matters</vt:lpstr>
      <vt:lpstr>Dos and Don’ts of Recruiting</vt:lpstr>
      <vt:lpstr>The Functions of Non-Profit Boards</vt:lpstr>
      <vt:lpstr>How Boards Spend Their Time</vt:lpstr>
      <vt:lpstr>What Really Matters</vt:lpstr>
      <vt:lpstr>Dos and Don’ts of Recruiting</vt:lpstr>
      <vt:lpstr>10 Step Recruiting Plan</vt:lpstr>
      <vt:lpstr>10 Step Recruiting Plan</vt:lpstr>
      <vt:lpstr>Dos and Don’ts of Recruiting</vt:lpstr>
      <vt:lpstr>Volunteering Landscape</vt:lpstr>
      <vt:lpstr>The Big Picture on Volunteers*</vt:lpstr>
      <vt:lpstr>The Big Picture on Volunteers*</vt:lpstr>
      <vt:lpstr>Volunteer Retention is Hard</vt:lpstr>
      <vt:lpstr>Board Members as Volunteers*</vt:lpstr>
      <vt:lpstr>Board Members as Volunteers</vt:lpstr>
      <vt:lpstr>What Really Matters</vt:lpstr>
      <vt:lpstr>Dos and Don’ts of Recruiting</vt:lpstr>
      <vt:lpstr>Potential Pitfalls</vt:lpstr>
      <vt:lpstr>5 Dos of Recruiting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 Template</dc:title>
  <dc:creator>Terry Shemo</dc:creator>
  <cp:lastModifiedBy>Sarah Argeropoulos</cp:lastModifiedBy>
  <cp:revision>1280</cp:revision>
  <cp:lastPrinted>2014-10-27T14:54:20Z</cp:lastPrinted>
  <dcterms:created xsi:type="dcterms:W3CDTF">1999-10-27T06:32:43Z</dcterms:created>
  <dcterms:modified xsi:type="dcterms:W3CDTF">2014-10-27T14:56:55Z</dcterms:modified>
</cp:coreProperties>
</file>