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1"/>
  </p:notesMasterIdLst>
  <p:handoutMasterIdLst>
    <p:handoutMasterId r:id="rId22"/>
  </p:handoutMasterIdLst>
  <p:sldIdLst>
    <p:sldId id="409" r:id="rId2"/>
    <p:sldId id="419" r:id="rId3"/>
    <p:sldId id="431" r:id="rId4"/>
    <p:sldId id="423" r:id="rId5"/>
    <p:sldId id="424" r:id="rId6"/>
    <p:sldId id="428" r:id="rId7"/>
    <p:sldId id="375" r:id="rId8"/>
    <p:sldId id="425" r:id="rId9"/>
    <p:sldId id="427" r:id="rId10"/>
    <p:sldId id="426" r:id="rId11"/>
    <p:sldId id="429" r:id="rId12"/>
    <p:sldId id="430" r:id="rId13"/>
    <p:sldId id="432" r:id="rId14"/>
    <p:sldId id="433" r:id="rId15"/>
    <p:sldId id="434" r:id="rId16"/>
    <p:sldId id="312" r:id="rId17"/>
    <p:sldId id="396" r:id="rId18"/>
    <p:sldId id="346" r:id="rId19"/>
    <p:sldId id="36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18" autoAdjust="0"/>
    <p:restoredTop sz="94660"/>
  </p:normalViewPr>
  <p:slideViewPr>
    <p:cSldViewPr>
      <p:cViewPr varScale="1">
        <p:scale>
          <a:sx n="115" d="100"/>
          <a:sy n="115" d="100"/>
        </p:scale>
        <p:origin x="-12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/>
              <a:t>J Campbell Social Marketing - www.jcsocialmarketing.com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FBD303-1025-418F-980D-E64EDFF49558}" type="datetimeFigureOut">
              <a:rPr lang="en-US" smtClean="0"/>
              <a:pPr/>
              <a:t>10/8/2014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30CEB0-B08F-452F-AF5E-58EF213283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5386030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/>
              <a:t>J Campbell Social Marketing - www.jcsocialmarketing.com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C99984-763C-4AD3-B7AE-4429B89130A0}" type="datetimeFigureOut">
              <a:rPr lang="en-US" smtClean="0"/>
              <a:pPr/>
              <a:t>10/8/2014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D5E8D-97D1-43B1-98A5-48D43D95ED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6334110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69FD3-DCF2-472F-96FA-E0616FBD3FA7}" type="datetime1">
              <a:rPr lang="en-US" smtClean="0"/>
              <a:t>10/8/2014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@JuliaCSocial @ReflectionFilms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1797-E5BD-4658-ABBA-2C58109E356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8C440-22A2-43DC-A93E-CB4078818976}" type="datetime1">
              <a:rPr lang="en-US" smtClean="0"/>
              <a:t>10/8/2014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@JuliaCSocial @ReflectionFilms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1797-E5BD-4658-ABBA-2C58109E356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9326-54CA-478B-A5F8-20F8E493FF54}" type="datetime1">
              <a:rPr lang="en-US" smtClean="0"/>
              <a:t>10/8/2014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@JuliaCSocial @ReflectionFilms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1797-E5BD-4658-ABBA-2C58109E356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F704-2F48-4AB0-9210-A18DBE9EE602}" type="datetime1">
              <a:rPr lang="en-US" smtClean="0"/>
              <a:t>10/8/2014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@JuliaCSocial @ReflectionFilms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1797-E5BD-4658-ABBA-2C58109E356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E6BD0-0A50-41DE-965E-123923E51415}" type="datetime1">
              <a:rPr lang="en-US" smtClean="0"/>
              <a:t>10/8/2014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@JuliaCSocial @ReflectionFilms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1797-E5BD-4658-ABBA-2C58109E356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CFE07-7891-46C0-AF85-50F6413BC798}" type="datetime1">
              <a:rPr lang="en-US" smtClean="0"/>
              <a:t>10/8/2014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@JuliaCSocial @ReflectionFilms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1797-E5BD-4658-ABBA-2C58109E356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F41E-2E4A-4033-8690-6E0124FEAE02}" type="datetime1">
              <a:rPr lang="en-US" smtClean="0"/>
              <a:t>10/8/2014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@JuliaCSocial @ReflectionFilms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1797-E5BD-4658-ABBA-2C58109E356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203F0-C405-470E-BF05-ACDD95CCE762}" type="datetime1">
              <a:rPr lang="en-US" smtClean="0"/>
              <a:t>10/8/2014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@JuliaCSocial @ReflectionFilms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1797-E5BD-4658-ABBA-2C58109E356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ACE2C-DF0C-4A6D-9DEF-16DA41119E92}" type="datetime1">
              <a:rPr lang="en-US" smtClean="0"/>
              <a:t>10/8/2014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@JuliaCSocial @ReflectionFilms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1797-E5BD-4658-ABBA-2C58109E356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C0F63-DDF0-421B-B7E2-71CBC4E61D6E}" type="datetime1">
              <a:rPr lang="en-US" smtClean="0"/>
              <a:t>10/8/2014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@JuliaCSocial @ReflectionFilms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1797-E5BD-4658-ABBA-2C58109E356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BEB56-6DFF-4077-9D95-B79A8381480B}" type="datetime1">
              <a:rPr lang="en-US" smtClean="0"/>
              <a:t>10/8/2014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@JuliaCSocial @ReflectionFilms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4431797-E5BD-4658-ABBA-2C58109E356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44C18AF-9A79-41EF-82E5-64F9039567A6}" type="datetime1">
              <a:rPr lang="en-US" smtClean="0"/>
              <a:t>10/8/2014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@JuliaCSocial @ReflectionFilms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4431797-E5BD-4658-ABBA-2C58109E356E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1e8xgF0JtV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SElmEmEjb4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@JuliaCSocial @ReflectionFilms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Campbell\Dropbox\J Campbell Social Marketing\Speaking &amp; Other Engagements\MNN\Social Media &amp; Your Small Busines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4613" y="0"/>
            <a:ext cx="9218613" cy="69135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Wording Your Posts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153400" cy="4389120"/>
          </a:xfrm>
        </p:spPr>
        <p:txBody>
          <a:bodyPr>
            <a:normAutofit/>
          </a:bodyPr>
          <a:lstStyle/>
          <a:p>
            <a:pPr fontAlgn="base">
              <a:buNone/>
            </a:pPr>
            <a:r>
              <a:rPr lang="en-US" sz="2800" b="1" dirty="0" smtClean="0"/>
              <a:t>Chicken Little or Little Engine That Could?</a:t>
            </a:r>
          </a:p>
          <a:p>
            <a:pPr fontAlgn="base"/>
            <a:r>
              <a:rPr lang="en-US" sz="2800" b="1" i="1" dirty="0" smtClean="0"/>
              <a:t>Avoid: </a:t>
            </a:r>
            <a:r>
              <a:rPr lang="en-US" sz="2800" i="1" dirty="0" smtClean="0"/>
              <a:t>Latest statistics on elder abuse are just heartbreaking—what if this were your grandmother? http:// </a:t>
            </a:r>
            <a:r>
              <a:rPr lang="en-US" sz="2800" i="1" dirty="0" err="1" smtClean="0"/>
              <a:t>samplelink</a:t>
            </a:r>
            <a:endParaRPr lang="en-US" sz="2800" i="1" dirty="0" smtClean="0"/>
          </a:p>
          <a:p>
            <a:pPr fontAlgn="base"/>
            <a:r>
              <a:rPr lang="en-US" sz="2800" b="1" i="1" dirty="0" smtClean="0"/>
              <a:t>Advance: </a:t>
            </a:r>
            <a:r>
              <a:rPr lang="en-US" sz="2800" i="1" dirty="0" smtClean="0"/>
              <a:t>Seniors are mistreated more often than we think. Some states made a difference with this commonsense approach: http://samplelink</a:t>
            </a:r>
            <a:endParaRPr lang="en-US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@JuliaCSocial @ReflectionFilms</a:t>
            </a:r>
            <a:endParaRPr lang="en-US" dirty="0"/>
          </a:p>
        </p:txBody>
      </p:sp>
      <p:pic>
        <p:nvPicPr>
          <p:cNvPr id="6" name="Picture 5" descr="JCSM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96200" y="152400"/>
            <a:ext cx="1262145" cy="12239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" y="58674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Resource: https://nonprofitquarterly.org/management/24746-reframing-issues-in-the-digital-age-using-social-media-strategically.html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Wording Your Posts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153400" cy="4389120"/>
          </a:xfrm>
        </p:spPr>
        <p:txBody>
          <a:bodyPr>
            <a:normAutofit/>
          </a:bodyPr>
          <a:lstStyle/>
          <a:p>
            <a:pPr fontAlgn="base">
              <a:buNone/>
            </a:pPr>
            <a:r>
              <a:rPr lang="en-US" sz="2800" b="1" dirty="0" smtClean="0"/>
              <a:t>Enough About You, Let’s Talk About Me</a:t>
            </a:r>
          </a:p>
          <a:p>
            <a:pPr fontAlgn="base"/>
            <a:r>
              <a:rPr lang="en-US" sz="2800" b="1" i="1" dirty="0" smtClean="0"/>
              <a:t>Less: </a:t>
            </a:r>
            <a:r>
              <a:rPr lang="en-US" sz="2800" i="1" dirty="0" smtClean="0"/>
              <a:t>Our very own @</a:t>
            </a:r>
            <a:r>
              <a:rPr lang="en-US" sz="2800" i="1" dirty="0" err="1" smtClean="0"/>
              <a:t>executivedirector</a:t>
            </a:r>
            <a:r>
              <a:rPr lang="en-US" sz="2800" i="1" dirty="0" smtClean="0"/>
              <a:t> offered insight into our #issue on this exciting panel: http://samplelink</a:t>
            </a:r>
          </a:p>
          <a:p>
            <a:pPr fontAlgn="base"/>
            <a:r>
              <a:rPr lang="en-US" sz="2800" b="1" i="1" dirty="0" smtClean="0"/>
              <a:t>More: </a:t>
            </a:r>
            <a:r>
              <a:rPr lang="en-US" sz="2800" i="1" dirty="0" smtClean="0"/>
              <a:t>This (http://samplelink) gave us lots 2 think abt. @</a:t>
            </a:r>
            <a:r>
              <a:rPr lang="en-US" sz="2800" i="1" dirty="0" err="1" smtClean="0"/>
              <a:t>executivedirector</a:t>
            </a:r>
            <a:r>
              <a:rPr lang="en-US" sz="2800" i="1" dirty="0" smtClean="0"/>
              <a:t>: “We need the talents of all to be available to our communities.”</a:t>
            </a:r>
            <a:endParaRPr lang="en-US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@JuliaCSocial @ReflectionFilms</a:t>
            </a:r>
            <a:endParaRPr lang="en-US" dirty="0"/>
          </a:p>
        </p:txBody>
      </p:sp>
      <p:pic>
        <p:nvPicPr>
          <p:cNvPr id="6" name="Picture 5" descr="JCSM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96200" y="152400"/>
            <a:ext cx="1262145" cy="12239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" y="58674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Resource: https://nonprofitquarterly.org/management/24746-reframing-issues-in-the-digital-age-using-social-media-strategically.html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Wording Your Posts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153400" cy="4389120"/>
          </a:xfrm>
        </p:spPr>
        <p:txBody>
          <a:bodyPr>
            <a:normAutofit/>
          </a:bodyPr>
          <a:lstStyle/>
          <a:p>
            <a:pPr fontAlgn="base">
              <a:buNone/>
            </a:pPr>
            <a:r>
              <a:rPr lang="en-US" sz="2800" b="1" dirty="0" smtClean="0"/>
              <a:t>Taking Too Much For Granted?</a:t>
            </a:r>
          </a:p>
          <a:p>
            <a:pPr fontAlgn="base"/>
            <a:r>
              <a:rPr lang="en-US" sz="2800" b="1" i="1" dirty="0" smtClean="0"/>
              <a:t>Avoid: </a:t>
            </a:r>
            <a:r>
              <a:rPr lang="en-US" sz="2800" i="1" dirty="0" smtClean="0"/>
              <a:t>@</a:t>
            </a:r>
            <a:r>
              <a:rPr lang="en-US" sz="2800" i="1" dirty="0" err="1" smtClean="0"/>
              <a:t>studyauthor’s</a:t>
            </a:r>
            <a:r>
              <a:rPr lang="en-US" sz="2800" i="1" dirty="0" smtClean="0"/>
              <a:t> new report shows that atmospheric CO2 concentration reaches 401 PPM: http://samplelink</a:t>
            </a:r>
          </a:p>
          <a:p>
            <a:pPr fontAlgn="base"/>
            <a:r>
              <a:rPr lang="en-US" sz="2800" b="1" i="1" dirty="0" smtClean="0"/>
              <a:t>Advance: </a:t>
            </a:r>
            <a:r>
              <a:rPr lang="en-US" sz="2800" i="1" dirty="0" smtClean="0"/>
              <a:t>Use of fossil fuels for energy causes rampant CO2 to build up, trapping heat worldwide. Learn more from @ </a:t>
            </a:r>
            <a:r>
              <a:rPr lang="en-US" sz="2800" i="1" dirty="0" err="1" smtClean="0"/>
              <a:t>studyauthor</a:t>
            </a:r>
            <a:r>
              <a:rPr lang="en-US" sz="2800" i="1" dirty="0" smtClean="0"/>
              <a:t>: http://samplelink</a:t>
            </a:r>
            <a:endParaRPr lang="en-US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@JuliaCSocial @ReflectionFilms</a:t>
            </a:r>
            <a:endParaRPr lang="en-US" dirty="0"/>
          </a:p>
        </p:txBody>
      </p:sp>
      <p:pic>
        <p:nvPicPr>
          <p:cNvPr id="6" name="Picture 5" descr="JCSM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96200" y="152400"/>
            <a:ext cx="1262145" cy="12239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" y="58674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Resource: https://nonprofitquarterly.org/management/24746-reframing-issues-in-the-digital-age-using-social-media-strategically.html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Food For Thought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4343400" cy="4389120"/>
          </a:xfrm>
        </p:spPr>
        <p:txBody>
          <a:bodyPr>
            <a:normAutofit/>
          </a:bodyPr>
          <a:lstStyle/>
          <a:p>
            <a:pPr fontAlgn="base">
              <a:buNone/>
            </a:pPr>
            <a:r>
              <a:rPr lang="en-US" sz="2800" dirty="0" smtClean="0"/>
              <a:t>“If you imagine your social media posts as a set of mini-lessons for people who know little or nothing about your issue, how would you change your approach to them?”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@JuliaCSocial @ReflectionFilms</a:t>
            </a:r>
            <a:endParaRPr lang="en-US" dirty="0"/>
          </a:p>
        </p:txBody>
      </p:sp>
      <p:pic>
        <p:nvPicPr>
          <p:cNvPr id="6" name="Picture 5" descr="JCSM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96200" y="152400"/>
            <a:ext cx="1262145" cy="12239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" y="58674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Resource: https://nonprofitquarterly.org/management/24746-reframing-issues-in-the-digital-age-using-social-media-strategically.html</a:t>
            </a:r>
            <a:endParaRPr lang="en-US" sz="1400" dirty="0"/>
          </a:p>
        </p:txBody>
      </p:sp>
      <p:pic>
        <p:nvPicPr>
          <p:cNvPr id="34818" name="Picture 2" descr="C:\Users\Campbell\AppData\Local\Microsoft\Windows\Temporary Internet Files\Content.IE5\9YL4D0T0\MP90041177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524000"/>
            <a:ext cx="2787179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Measurement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153400" cy="4389120"/>
          </a:xfrm>
        </p:spPr>
        <p:txBody>
          <a:bodyPr>
            <a:normAutofit/>
          </a:bodyPr>
          <a:lstStyle/>
          <a:p>
            <a:pPr fontAlgn="base">
              <a:buNone/>
            </a:pPr>
            <a:r>
              <a:rPr lang="en-US" sz="2800" b="1" dirty="0" smtClean="0"/>
              <a:t>How will you know that you are successful?</a:t>
            </a:r>
          </a:p>
          <a:p>
            <a:pPr fontAlgn="base"/>
            <a:r>
              <a:rPr lang="en-US" sz="2800" dirty="0" smtClean="0"/>
              <a:t>How will you </a:t>
            </a:r>
            <a:r>
              <a:rPr lang="en-US" sz="2800" dirty="0" smtClean="0"/>
              <a:t>measure the impact of your video?</a:t>
            </a:r>
            <a:endParaRPr lang="en-US" sz="2800" dirty="0" smtClean="0"/>
          </a:p>
          <a:p>
            <a:pPr fontAlgn="base"/>
            <a:r>
              <a:rPr lang="en-US" sz="2800" dirty="0" smtClean="0"/>
              <a:t>Bit.ly, Google Analytics, YouTube Analytics</a:t>
            </a:r>
          </a:p>
          <a:p>
            <a:pPr fontAlgn="base"/>
            <a:r>
              <a:rPr lang="en-US" sz="2800" dirty="0" smtClean="0"/>
              <a:t>Tie benchmarks to your goals</a:t>
            </a:r>
          </a:p>
          <a:p>
            <a:pPr fontAlgn="base"/>
            <a:r>
              <a:rPr lang="en-US" sz="2800" dirty="0" smtClean="0"/>
              <a:t>Focus on shares, not views</a:t>
            </a:r>
          </a:p>
          <a:p>
            <a:pPr fontAlgn="base"/>
            <a:r>
              <a:rPr lang="en-US" sz="2800" dirty="0" smtClean="0"/>
              <a:t>Use the data to track and inform future campaigns</a:t>
            </a:r>
          </a:p>
          <a:p>
            <a:pPr fontAlgn="base">
              <a:buNone/>
            </a:pPr>
            <a:endParaRPr lang="en-US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@JuliaCSocial @ReflectionFilms</a:t>
            </a:r>
            <a:endParaRPr lang="en-US" dirty="0"/>
          </a:p>
        </p:txBody>
      </p:sp>
      <p:pic>
        <p:nvPicPr>
          <p:cNvPr id="6" name="Picture 5" descr="JCSM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96200" y="152400"/>
            <a:ext cx="1262145" cy="1223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Importance of Mobile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077200" cy="4389120"/>
          </a:xfrm>
        </p:spPr>
        <p:txBody>
          <a:bodyPr>
            <a:normAutofit/>
          </a:bodyPr>
          <a:lstStyle/>
          <a:p>
            <a:pPr fontAlgn="base">
              <a:buNone/>
            </a:pPr>
            <a:r>
              <a:rPr lang="en-US" sz="2800" dirty="0" smtClean="0"/>
              <a:t>40</a:t>
            </a:r>
            <a:r>
              <a:rPr lang="en-US" sz="2800" dirty="0" smtClean="0"/>
              <a:t>% of </a:t>
            </a:r>
            <a:r>
              <a:rPr lang="en-US" sz="2800" dirty="0" smtClean="0"/>
              <a:t>YouTube’s </a:t>
            </a:r>
            <a:r>
              <a:rPr lang="en-US" sz="2800" dirty="0" smtClean="0"/>
              <a:t>traffic now comes from mobile</a:t>
            </a:r>
            <a:r>
              <a:rPr lang="en-US" sz="2800" dirty="0" smtClean="0"/>
              <a:t>. </a:t>
            </a:r>
          </a:p>
          <a:p>
            <a:pPr fontAlgn="base">
              <a:buNone/>
            </a:pPr>
            <a:r>
              <a:rPr lang="en-US" sz="2800" dirty="0" smtClean="0"/>
              <a:t>15% of </a:t>
            </a:r>
            <a:r>
              <a:rPr lang="en-US" sz="2800" dirty="0" smtClean="0"/>
              <a:t>all online video hours globally are viewed on tablets and smartphones. </a:t>
            </a:r>
            <a:endParaRPr lang="en-US" sz="2800" b="1" dirty="0" smtClean="0"/>
          </a:p>
          <a:p>
            <a:pPr fontAlgn="base">
              <a:buNone/>
            </a:pPr>
            <a:endParaRPr lang="en-US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@JuliaCSocial @ReflectionFilms</a:t>
            </a:r>
            <a:endParaRPr lang="en-US" dirty="0"/>
          </a:p>
        </p:txBody>
      </p:sp>
      <p:pic>
        <p:nvPicPr>
          <p:cNvPr id="6" name="Picture 5" descr="JCSM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96200" y="152400"/>
            <a:ext cx="1262145" cy="12239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6172200"/>
            <a:ext cx="899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buNone/>
            </a:pPr>
            <a:r>
              <a:rPr lang="en-US" sz="1600" dirty="0" smtClean="0"/>
              <a:t>Resource: http://www.businessinsider.com/mobile-video-statistics-and-growth-2013-12 </a:t>
            </a:r>
          </a:p>
        </p:txBody>
      </p:sp>
      <p:pic>
        <p:nvPicPr>
          <p:cNvPr id="9" name="Picture 8" descr="sprint-android-phones-550x2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3276600"/>
            <a:ext cx="5855074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1 Nonprofit Videos That Inform and Inspire   StayClassy Nonprofit Fundraising Blog.pn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2743200"/>
            <a:ext cx="6448425" cy="375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 Conclusion…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For nonprofits especially, using video is KEY to connecting with supporters!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@JuliaCSocial @ReflectionFilms</a:t>
            </a:r>
            <a:endParaRPr lang="en-US" dirty="0"/>
          </a:p>
        </p:txBody>
      </p:sp>
      <p:pic>
        <p:nvPicPr>
          <p:cNvPr id="7" name="Picture 6" descr="JCSM-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96200" y="152400"/>
            <a:ext cx="1262145" cy="1223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 Conclusion…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35480"/>
            <a:ext cx="8305800" cy="4389120"/>
          </a:xfrm>
        </p:spPr>
        <p:txBody>
          <a:bodyPr>
            <a:normAutofit/>
          </a:bodyPr>
          <a:lstStyle/>
          <a:p>
            <a:pPr fontAlgn="base"/>
            <a:r>
              <a:rPr lang="en-US" sz="3000" dirty="0" smtClean="0"/>
              <a:t>Be authentic &amp; credible. </a:t>
            </a:r>
          </a:p>
          <a:p>
            <a:pPr fontAlgn="base"/>
            <a:r>
              <a:rPr lang="en-US" sz="3000" dirty="0" smtClean="0"/>
              <a:t>Get over your fear. </a:t>
            </a:r>
          </a:p>
          <a:p>
            <a:pPr fontAlgn="base"/>
            <a:r>
              <a:rPr lang="en-US" sz="3000" dirty="0" smtClean="0"/>
              <a:t>Figure out ways to measure your success. </a:t>
            </a:r>
            <a:endParaRPr lang="en-US" sz="3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@JuliaCSocial @ReflectionFilms</a:t>
            </a:r>
            <a:endParaRPr lang="en-US" dirty="0"/>
          </a:p>
        </p:txBody>
      </p:sp>
      <p:pic>
        <p:nvPicPr>
          <p:cNvPr id="6" name="Picture 5" descr="JCSM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96200" y="152400"/>
            <a:ext cx="1262145" cy="1223962"/>
          </a:xfrm>
          <a:prstGeom prst="rect">
            <a:avLst/>
          </a:prstGeom>
        </p:spPr>
      </p:pic>
      <p:pic>
        <p:nvPicPr>
          <p:cNvPr id="7" name="Picture 6" descr="11 Nonprofit Videos That Inform and Inspire   StayClassy Nonprofit Fundraising Blog2.pn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5000" y="3657600"/>
            <a:ext cx="5105400" cy="27950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The Starter Guide to Nonprofit Video Storytelling (free download): </a:t>
            </a:r>
            <a:r>
              <a:rPr lang="en-US" dirty="0" smtClean="0"/>
              <a:t>http://www.startstorytelling.com/</a:t>
            </a:r>
          </a:p>
          <a:p>
            <a:r>
              <a:rPr lang="en-US" b="1" dirty="0" err="1" smtClean="0"/>
              <a:t>DoGooder</a:t>
            </a:r>
            <a:r>
              <a:rPr lang="en-US" b="1" dirty="0" smtClean="0"/>
              <a:t> Awards: </a:t>
            </a:r>
            <a:r>
              <a:rPr lang="en-US" dirty="0" smtClean="0"/>
              <a:t>http://www.youtube.com/user/nonprofitvideoawards</a:t>
            </a:r>
          </a:p>
          <a:p>
            <a:r>
              <a:rPr lang="en-US" b="1" dirty="0" err="1" smtClean="0"/>
              <a:t>TechSoup</a:t>
            </a:r>
            <a:r>
              <a:rPr lang="en-US" b="1" dirty="0" smtClean="0"/>
              <a:t> Digital Storytelling Challenge: </a:t>
            </a:r>
            <a:r>
              <a:rPr lang="en-US" dirty="0" smtClean="0"/>
              <a:t>http://www.techsoup.org/community/community-initiatives/techsoup-digital-storytelling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@JuliaCSocial @ReflectionFilms</a:t>
            </a:r>
            <a:endParaRPr lang="en-US" dirty="0"/>
          </a:p>
        </p:txBody>
      </p:sp>
      <p:pic>
        <p:nvPicPr>
          <p:cNvPr id="5" name="Picture 4" descr="JCSM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96200" y="152400"/>
            <a:ext cx="1262145" cy="1223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Questions? Feedback?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Julia Campbell: </a:t>
            </a:r>
          </a:p>
          <a:p>
            <a:pPr lvl="1"/>
            <a:r>
              <a:rPr lang="en-US" dirty="0" smtClean="0"/>
              <a:t>julia@jcsocialmarketing.com</a:t>
            </a:r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978-578-1328</a:t>
            </a:r>
          </a:p>
          <a:p>
            <a:pPr lvl="1"/>
            <a:r>
              <a:rPr lang="en-US" dirty="0" smtClean="0"/>
              <a:t>www.jcsocialmarketing.com </a:t>
            </a:r>
            <a:endParaRPr lang="en-US" dirty="0" smtClean="0"/>
          </a:p>
          <a:p>
            <a:r>
              <a:rPr lang="en-US" dirty="0" smtClean="0"/>
              <a:t>Rachel </a:t>
            </a:r>
            <a:r>
              <a:rPr lang="en-US" dirty="0" err="1" smtClean="0"/>
              <a:t>Jellinek</a:t>
            </a:r>
            <a:r>
              <a:rPr lang="en-US" dirty="0" smtClean="0"/>
              <a:t>: </a:t>
            </a:r>
            <a:endParaRPr lang="en-US" dirty="0" smtClean="0"/>
          </a:p>
          <a:p>
            <a:pPr lvl="1"/>
            <a:r>
              <a:rPr lang="en-US" dirty="0" smtClean="0"/>
              <a:t>rachel@reflectionfilmsonline.com </a:t>
            </a:r>
          </a:p>
          <a:p>
            <a:pPr lvl="1"/>
            <a:r>
              <a:rPr lang="en-US" dirty="0" smtClean="0"/>
              <a:t>617-680-2019</a:t>
            </a:r>
            <a:r>
              <a:rPr lang="en-US" dirty="0" smtClean="0"/>
              <a:t> </a:t>
            </a:r>
            <a:r>
              <a:rPr lang="en-US" dirty="0" smtClean="0"/>
              <a:t>cell</a:t>
            </a:r>
          </a:p>
          <a:p>
            <a:pPr lvl="1"/>
            <a:r>
              <a:rPr lang="en-US" dirty="0" smtClean="0"/>
              <a:t>781-646-3252</a:t>
            </a:r>
            <a:r>
              <a:rPr lang="en-US" dirty="0" smtClean="0"/>
              <a:t> </a:t>
            </a:r>
            <a:r>
              <a:rPr lang="en-US" dirty="0" smtClean="0"/>
              <a:t>office</a:t>
            </a:r>
          </a:p>
          <a:p>
            <a:pPr lvl="1"/>
            <a:r>
              <a:rPr lang="en-US" dirty="0" smtClean="0"/>
              <a:t>www.reflectionfilmsonline.com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@JuliaCSocial @ReflectionFilms</a:t>
            </a:r>
            <a:endParaRPr lang="en-US" dirty="0"/>
          </a:p>
        </p:txBody>
      </p:sp>
      <p:pic>
        <p:nvPicPr>
          <p:cNvPr id="7" name="Picture 6" descr="JCSM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96200" y="152400"/>
            <a:ext cx="1262145" cy="1223962"/>
          </a:xfrm>
          <a:prstGeom prst="rect">
            <a:avLst/>
          </a:prstGeom>
        </p:spPr>
      </p:pic>
      <p:pic>
        <p:nvPicPr>
          <p:cNvPr id="2050" name="Picture 2" descr="C:\Users\Campbell\AppData\Local\Microsoft\Windows\Temporary Internet Files\Content.IE5\NVTD8L56\MC90010521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286000"/>
            <a:ext cx="2590800" cy="29892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cs typeface="Aparajita" pitchFamily="34" charset="0"/>
              </a:rPr>
              <a:t>Why Use Social Media?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Build trust, affinity, authority</a:t>
            </a:r>
          </a:p>
          <a:p>
            <a:r>
              <a:rPr lang="en-US" sz="2800" dirty="0" smtClean="0"/>
              <a:t>Engage directly with supporters and encourage word-of-mouth marketing</a:t>
            </a:r>
          </a:p>
          <a:p>
            <a:r>
              <a:rPr lang="en-US" sz="2800" dirty="0" smtClean="0"/>
              <a:t>Demonstrate impact</a:t>
            </a:r>
          </a:p>
          <a:p>
            <a:r>
              <a:rPr lang="en-US" sz="2800" dirty="0" err="1" smtClean="0"/>
              <a:t>Crowdsource</a:t>
            </a:r>
            <a:r>
              <a:rPr lang="en-US" sz="2800" dirty="0" smtClean="0"/>
              <a:t> ideas and feedback</a:t>
            </a:r>
          </a:p>
          <a:p>
            <a:r>
              <a:rPr lang="en-US" sz="2800" i="1" dirty="0" smtClean="0"/>
              <a:t>Community building is never a waste of time.</a:t>
            </a:r>
          </a:p>
          <a:p>
            <a:pPr fontAlgn="base">
              <a:buNone/>
            </a:pPr>
            <a:endParaRPr lang="en-US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@JuliaCSocial @ReflectionFilms</a:t>
            </a:r>
            <a:endParaRPr lang="en-US" dirty="0"/>
          </a:p>
        </p:txBody>
      </p:sp>
      <p:pic>
        <p:nvPicPr>
          <p:cNvPr id="6" name="Picture 5" descr="JCSM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96200" y="152400"/>
            <a:ext cx="1262145" cy="1223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cs typeface="Aparajita" pitchFamily="34" charset="0"/>
              </a:rPr>
              <a:t>Why Use Social Media?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sz="2700" b="1" dirty="0" smtClean="0"/>
              <a:t>43% of social networking site users </a:t>
            </a:r>
            <a:r>
              <a:rPr lang="en-US" sz="2700" dirty="0" smtClean="0"/>
              <a:t>say that they have </a:t>
            </a:r>
            <a:r>
              <a:rPr lang="en-US" sz="2700" b="1" dirty="0" smtClean="0"/>
              <a:t>decided to learn more </a:t>
            </a:r>
            <a:r>
              <a:rPr lang="en-US" sz="2700" dirty="0" smtClean="0"/>
              <a:t>about a political or social issue because of something they read about on a social networking site.</a:t>
            </a:r>
          </a:p>
          <a:p>
            <a:pPr fontAlgn="base"/>
            <a:r>
              <a:rPr lang="en-US" sz="2700" b="1" dirty="0" smtClean="0"/>
              <a:t>18% of social networking site users </a:t>
            </a:r>
            <a:r>
              <a:rPr lang="en-US" sz="2700" dirty="0" smtClean="0"/>
              <a:t>say that they have </a:t>
            </a:r>
            <a:r>
              <a:rPr lang="en-US" sz="2700" b="1" dirty="0" smtClean="0"/>
              <a:t>decided to take action </a:t>
            </a:r>
            <a:r>
              <a:rPr lang="en-US" sz="2700" dirty="0" smtClean="0"/>
              <a:t>involving a political or social issue because of something they read on those sites.</a:t>
            </a:r>
          </a:p>
          <a:p>
            <a:pPr lvl="1" fontAlgn="base">
              <a:buNone/>
            </a:pPr>
            <a:r>
              <a:rPr lang="en-US" sz="1600" dirty="0" smtClean="0"/>
              <a:t>Resource: http://www.pewinternet.org/2013/04/25/civic-engagement-in-the-digital-age-2/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@JuliaCSocial @ReflectionFilms</a:t>
            </a:r>
            <a:endParaRPr lang="en-US" dirty="0"/>
          </a:p>
        </p:txBody>
      </p:sp>
      <p:pic>
        <p:nvPicPr>
          <p:cNvPr id="6" name="Picture 5" descr="JCSM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96200" y="152400"/>
            <a:ext cx="1262145" cy="1223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 smtClean="0">
                <a:cs typeface="Aparajita" pitchFamily="34" charset="0"/>
              </a:rPr>
              <a:t>Website = Your </a:t>
            </a:r>
            <a:r>
              <a:rPr lang="en-US" sz="5400" b="1" dirty="0" smtClean="0">
                <a:cs typeface="Aparajita" pitchFamily="34" charset="0"/>
              </a:rPr>
              <a:t>Marketing Hub</a:t>
            </a:r>
            <a:endParaRPr lang="en-US" b="1" dirty="0"/>
          </a:p>
        </p:txBody>
      </p:sp>
      <p:pic>
        <p:nvPicPr>
          <p:cNvPr id="7" name="Content Placeholder 6" descr="HUB_Spoke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0750" y="2224881"/>
            <a:ext cx="4762500" cy="38100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@JuliaCSocial @ReflectionFilms</a:t>
            </a:r>
            <a:endParaRPr lang="en-US" dirty="0"/>
          </a:p>
        </p:txBody>
      </p:sp>
      <p:pic>
        <p:nvPicPr>
          <p:cNvPr id="6" name="Picture 5" descr="JCSM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96200" y="152400"/>
            <a:ext cx="1262145" cy="1223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cs typeface="Aparajita" pitchFamily="34" charset="0"/>
              </a:rPr>
              <a:t>Speak The Language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The platforms are different, and each has its own audience, users and unique culture. </a:t>
            </a:r>
          </a:p>
          <a:p>
            <a:pPr>
              <a:buNone/>
            </a:pPr>
            <a:r>
              <a:rPr lang="en-US" sz="2800" b="1" dirty="0" smtClean="0"/>
              <a:t>Take some time to understand the channels: </a:t>
            </a:r>
          </a:p>
          <a:p>
            <a:r>
              <a:rPr lang="en-US" sz="2800" dirty="0" smtClean="0"/>
              <a:t>140 characters and hashtags on Twitter</a:t>
            </a:r>
          </a:p>
          <a:p>
            <a:r>
              <a:rPr lang="en-US" sz="2800" dirty="0" smtClean="0"/>
              <a:t>Pin videos </a:t>
            </a:r>
            <a:r>
              <a:rPr lang="en-US" sz="2800" dirty="0" smtClean="0"/>
              <a:t>directly from </a:t>
            </a:r>
            <a:r>
              <a:rPr lang="en-US" sz="2800" dirty="0" err="1" smtClean="0"/>
              <a:t>Vimeo</a:t>
            </a:r>
            <a:r>
              <a:rPr lang="en-US" sz="2800" dirty="0" smtClean="0"/>
              <a:t> and YouTube to Pinterest.</a:t>
            </a:r>
          </a:p>
          <a:p>
            <a:r>
              <a:rPr lang="en-US" sz="2800" dirty="0" smtClean="0"/>
              <a:t>Directly upload or link on </a:t>
            </a:r>
            <a:r>
              <a:rPr lang="en-US" sz="2800" dirty="0" err="1" smtClean="0"/>
              <a:t>Tumblr</a:t>
            </a:r>
            <a:r>
              <a:rPr lang="en-US" sz="2800" dirty="0" smtClean="0"/>
              <a:t> and Facebook.</a:t>
            </a:r>
          </a:p>
          <a:p>
            <a:r>
              <a:rPr lang="en-US" sz="2800" dirty="0" smtClean="0"/>
              <a:t>The intro to the video should reflect the channel.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@JuliaCSocial @ReflectionFilms</a:t>
            </a:r>
            <a:endParaRPr lang="en-US" dirty="0"/>
          </a:p>
        </p:txBody>
      </p:sp>
      <p:pic>
        <p:nvPicPr>
          <p:cNvPr id="6" name="Picture 5" descr="JCSM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96200" y="152400"/>
            <a:ext cx="1262145" cy="1223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rigin_56175055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500" y="508000"/>
            <a:ext cx="4762500" cy="635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cs typeface="Aparajita" pitchFamily="34" charset="0"/>
              </a:rPr>
              <a:t>Get Those Shares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38100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Psychological reasons why people share online videos:</a:t>
            </a:r>
          </a:p>
          <a:p>
            <a:r>
              <a:rPr lang="en-US" sz="2800" dirty="0" smtClean="0"/>
              <a:t>Emotional response</a:t>
            </a:r>
          </a:p>
          <a:p>
            <a:r>
              <a:rPr lang="en-US" sz="2800" dirty="0" smtClean="0"/>
              <a:t>Motivation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@JuliaCSocial @ReflectionFilms</a:t>
            </a:r>
            <a:endParaRPr lang="en-US" dirty="0"/>
          </a:p>
        </p:txBody>
      </p:sp>
      <p:pic>
        <p:nvPicPr>
          <p:cNvPr id="6" name="Picture 5" descr="JCSM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96200" y="152400"/>
            <a:ext cx="1262145" cy="1223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Video Promotion Checklist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3810000" cy="4389120"/>
          </a:xfrm>
        </p:spPr>
        <p:txBody>
          <a:bodyPr>
            <a:normAutofit lnSpcReduction="10000"/>
          </a:bodyPr>
          <a:lstStyle/>
          <a:p>
            <a:pPr fontAlgn="base"/>
            <a:r>
              <a:rPr lang="en-US" sz="2800" dirty="0" smtClean="0"/>
              <a:t>Website</a:t>
            </a:r>
          </a:p>
          <a:p>
            <a:pPr fontAlgn="base"/>
            <a:r>
              <a:rPr lang="en-US" sz="2800" dirty="0" smtClean="0"/>
              <a:t>Blog</a:t>
            </a:r>
          </a:p>
          <a:p>
            <a:pPr fontAlgn="base"/>
            <a:r>
              <a:rPr lang="en-US" sz="2800" dirty="0" smtClean="0"/>
              <a:t>Email newsletter</a:t>
            </a:r>
          </a:p>
          <a:p>
            <a:pPr fontAlgn="base"/>
            <a:r>
              <a:rPr lang="en-US" sz="2800" dirty="0" smtClean="0"/>
              <a:t>Online Ambassadors (</a:t>
            </a:r>
            <a:r>
              <a:rPr lang="en-US" sz="2800" dirty="0" err="1" smtClean="0"/>
              <a:t>GaggleAmp</a:t>
            </a:r>
            <a:r>
              <a:rPr lang="en-US" sz="2800" dirty="0" smtClean="0"/>
              <a:t>, </a:t>
            </a:r>
            <a:r>
              <a:rPr lang="en-US" sz="2800" dirty="0" smtClean="0"/>
              <a:t>Thunderclap)</a:t>
            </a:r>
          </a:p>
          <a:p>
            <a:pPr fontAlgn="base"/>
            <a:r>
              <a:rPr lang="en-US" sz="2800" dirty="0" smtClean="0"/>
              <a:t>Partner with other orgs</a:t>
            </a:r>
          </a:p>
          <a:p>
            <a:pPr fontAlgn="base"/>
            <a:r>
              <a:rPr lang="en-US" dirty="0" smtClean="0"/>
              <a:t>Influential bloggers</a:t>
            </a:r>
          </a:p>
          <a:p>
            <a:pPr fontAlgn="base"/>
            <a:r>
              <a:rPr lang="en-US" dirty="0" smtClean="0"/>
              <a:t>Local celebrities</a:t>
            </a:r>
          </a:p>
          <a:p>
            <a:pPr fontAlgn="base">
              <a:buNone/>
            </a:pPr>
            <a:endParaRPr lang="en-US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@JuliaCSocial @ReflectionFilms</a:t>
            </a:r>
            <a:endParaRPr lang="en-US" dirty="0"/>
          </a:p>
        </p:txBody>
      </p:sp>
      <p:pic>
        <p:nvPicPr>
          <p:cNvPr id="6" name="Picture 5" descr="JCSM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96200" y="152400"/>
            <a:ext cx="1262145" cy="1223962"/>
          </a:xfrm>
          <a:prstGeom prst="rect">
            <a:avLst/>
          </a:prstGeom>
        </p:spPr>
      </p:pic>
      <p:pic>
        <p:nvPicPr>
          <p:cNvPr id="7" name="Picture 6" descr="app-store-device-macbook-air-11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2286000"/>
            <a:ext cx="434340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Social Media Specifics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3810000" cy="4389120"/>
          </a:xfrm>
        </p:spPr>
        <p:txBody>
          <a:bodyPr>
            <a:normAutofit/>
          </a:bodyPr>
          <a:lstStyle/>
          <a:p>
            <a:pPr fontAlgn="base"/>
            <a:r>
              <a:rPr lang="en-US" sz="2800" dirty="0" smtClean="0"/>
              <a:t>Upload to YouTube and/or </a:t>
            </a:r>
            <a:r>
              <a:rPr lang="en-US" sz="2800" dirty="0" err="1" smtClean="0"/>
              <a:t>Vimeo</a:t>
            </a:r>
            <a:endParaRPr lang="en-US" sz="2800" dirty="0" smtClean="0"/>
          </a:p>
          <a:p>
            <a:pPr fontAlgn="base"/>
            <a:r>
              <a:rPr lang="en-US" sz="2800" dirty="0" smtClean="0"/>
              <a:t>Link to Google+</a:t>
            </a:r>
            <a:endParaRPr lang="en-US" dirty="0" smtClean="0"/>
          </a:p>
          <a:p>
            <a:pPr fontAlgn="base"/>
            <a:r>
              <a:rPr lang="en-US" sz="2800" dirty="0" smtClean="0"/>
              <a:t>Add to LinkedIn – personal profiles &amp; company page</a:t>
            </a:r>
          </a:p>
          <a:p>
            <a:pPr fontAlgn="base"/>
            <a:r>
              <a:rPr lang="en-US" sz="2800" dirty="0" smtClean="0"/>
              <a:t>Add to Facebook</a:t>
            </a:r>
          </a:p>
          <a:p>
            <a:pPr fontAlgn="base"/>
            <a:r>
              <a:rPr lang="en-US" sz="2800" dirty="0" smtClean="0"/>
              <a:t>Schedule tweets</a:t>
            </a:r>
            <a:endParaRPr lang="en-US" dirty="0" smtClean="0"/>
          </a:p>
          <a:p>
            <a:pPr fontAlgn="base">
              <a:buNone/>
            </a:pPr>
            <a:endParaRPr lang="en-US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@JuliaCSocial @ReflectionFilms</a:t>
            </a:r>
            <a:endParaRPr lang="en-US" dirty="0"/>
          </a:p>
        </p:txBody>
      </p:sp>
      <p:pic>
        <p:nvPicPr>
          <p:cNvPr id="6" name="Picture 5" descr="JCSM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96200" y="152400"/>
            <a:ext cx="1262145" cy="1223962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648200" y="1981200"/>
            <a:ext cx="3810000" cy="438912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More channels!</a:t>
            </a:r>
          </a:p>
          <a:p>
            <a:pPr marL="274320" marR="0" lvl="0" indent="-27432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Tumblr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Pinterest</a:t>
            </a:r>
          </a:p>
          <a:p>
            <a:pPr marL="274320" marR="0" lvl="0" indent="-27432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Instagram (3-15 seconds)</a:t>
            </a:r>
          </a:p>
          <a:p>
            <a:pPr marL="274320" marR="0" lvl="0" indent="-27432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Vine (6 seconds)</a:t>
            </a:r>
            <a:endParaRPr lang="en-US" sz="2800" dirty="0" smtClean="0"/>
          </a:p>
          <a:p>
            <a:pPr marL="274320" marR="0" lvl="0" indent="-27432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Sulia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2800" dirty="0" err="1" smtClean="0"/>
              <a:t>Quora</a:t>
            </a:r>
            <a:endParaRPr lang="en-US" sz="2800" dirty="0" smtClean="0"/>
          </a:p>
          <a:p>
            <a:pPr marL="274320" marR="0" lvl="0" indent="-27432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Netsquared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@JuliaCSocial @ReflectionFilms</a:t>
            </a:r>
            <a:endParaRPr lang="en-US" dirty="0"/>
          </a:p>
        </p:txBody>
      </p:sp>
      <p:pic>
        <p:nvPicPr>
          <p:cNvPr id="4" name="Picture 3" descr="YouTube Nonprofit Progr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2641" y="0"/>
            <a:ext cx="6698717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5641</TotalTime>
  <Words>723</Words>
  <Application>Microsoft Office PowerPoint</Application>
  <PresentationFormat>On-screen Show (4:3)</PresentationFormat>
  <Paragraphs>112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Flow</vt:lpstr>
      <vt:lpstr>Slide 1</vt:lpstr>
      <vt:lpstr>Why Use Social Media? </vt:lpstr>
      <vt:lpstr>Why Use Social Media? </vt:lpstr>
      <vt:lpstr>Website = Your Marketing Hub</vt:lpstr>
      <vt:lpstr>Speak The Language</vt:lpstr>
      <vt:lpstr>Get Those Shares</vt:lpstr>
      <vt:lpstr>Video Promotion Checklist</vt:lpstr>
      <vt:lpstr>Social Media Specifics</vt:lpstr>
      <vt:lpstr>Slide 9</vt:lpstr>
      <vt:lpstr>Wording Your Posts</vt:lpstr>
      <vt:lpstr>Wording Your Posts</vt:lpstr>
      <vt:lpstr>Wording Your Posts</vt:lpstr>
      <vt:lpstr>Food For Thought</vt:lpstr>
      <vt:lpstr>Measurement</vt:lpstr>
      <vt:lpstr>Importance of Mobile</vt:lpstr>
      <vt:lpstr>In Conclusion…</vt:lpstr>
      <vt:lpstr>In Conclusion…</vt:lpstr>
      <vt:lpstr>Resources</vt:lpstr>
      <vt:lpstr>Questions? Feedback?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Media: What’s Hot… And What’s Not</dc:title>
  <dc:creator>Campbell</dc:creator>
  <cp:lastModifiedBy>Campbell</cp:lastModifiedBy>
  <cp:revision>510</cp:revision>
  <dcterms:created xsi:type="dcterms:W3CDTF">2013-03-11T15:16:22Z</dcterms:created>
  <dcterms:modified xsi:type="dcterms:W3CDTF">2014-10-08T19:12:07Z</dcterms:modified>
</cp:coreProperties>
</file>