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5373" r:id="rId1"/>
  </p:sldMasterIdLst>
  <p:notesMasterIdLst>
    <p:notesMasterId r:id="rId44"/>
  </p:notesMasterIdLst>
  <p:handoutMasterIdLst>
    <p:handoutMasterId r:id="rId45"/>
  </p:handoutMasterIdLst>
  <p:sldIdLst>
    <p:sldId id="256" r:id="rId2"/>
    <p:sldId id="347" r:id="rId3"/>
    <p:sldId id="348" r:id="rId4"/>
    <p:sldId id="311" r:id="rId5"/>
    <p:sldId id="284" r:id="rId6"/>
    <p:sldId id="352" r:id="rId7"/>
    <p:sldId id="351" r:id="rId8"/>
    <p:sldId id="350" r:id="rId9"/>
    <p:sldId id="299" r:id="rId10"/>
    <p:sldId id="374" r:id="rId11"/>
    <p:sldId id="301" r:id="rId12"/>
    <p:sldId id="353" r:id="rId13"/>
    <p:sldId id="373" r:id="rId14"/>
    <p:sldId id="355" r:id="rId15"/>
    <p:sldId id="356" r:id="rId16"/>
    <p:sldId id="357" r:id="rId17"/>
    <p:sldId id="358" r:id="rId18"/>
    <p:sldId id="359" r:id="rId19"/>
    <p:sldId id="360" r:id="rId20"/>
    <p:sldId id="377" r:id="rId21"/>
    <p:sldId id="362" r:id="rId22"/>
    <p:sldId id="363" r:id="rId23"/>
    <p:sldId id="364" r:id="rId24"/>
    <p:sldId id="365" r:id="rId25"/>
    <p:sldId id="366" r:id="rId26"/>
    <p:sldId id="367" r:id="rId27"/>
    <p:sldId id="375" r:id="rId28"/>
    <p:sldId id="376" r:id="rId29"/>
    <p:sldId id="368" r:id="rId30"/>
    <p:sldId id="369" r:id="rId31"/>
    <p:sldId id="370" r:id="rId32"/>
    <p:sldId id="371" r:id="rId33"/>
    <p:sldId id="372" r:id="rId34"/>
    <p:sldId id="307" r:id="rId35"/>
    <p:sldId id="345" r:id="rId36"/>
    <p:sldId id="297" r:id="rId37"/>
    <p:sldId id="346" r:id="rId38"/>
    <p:sldId id="378" r:id="rId39"/>
    <p:sldId id="317" r:id="rId40"/>
    <p:sldId id="278" r:id="rId41"/>
    <p:sldId id="318" r:id="rId42"/>
    <p:sldId id="320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5C9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91" autoAdjust="0"/>
    <p:restoredTop sz="99362" autoAdjust="0"/>
  </p:normalViewPr>
  <p:slideViewPr>
    <p:cSldViewPr snapToGrid="0" snapToObjects="1">
      <p:cViewPr>
        <p:scale>
          <a:sx n="155" d="100"/>
          <a:sy n="15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-355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tx1"/>
              </a:solidFill>
            </a:rPr>
            <a:t>Leading People Through Change</a:t>
          </a:r>
          <a:endParaRPr lang="en-US" sz="2200" b="1" dirty="0">
            <a:solidFill>
              <a:schemeClr val="tx1"/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Creating Higher-Performing Teams &amp; Cultures</a:t>
          </a:r>
          <a:endParaRPr lang="en-US" sz="1800" b="1" dirty="0">
            <a:solidFill>
              <a:schemeClr val="tx1"/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Structuring Systems-of-Roles</a:t>
          </a:r>
          <a:endParaRPr lang="en-US" sz="1800" b="1" dirty="0">
            <a:solidFill>
              <a:srgbClr val="000000"/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Optimizing Business Models</a:t>
          </a:r>
          <a:endParaRPr lang="en-US" sz="1800" b="1" dirty="0">
            <a:solidFill>
              <a:srgbClr val="000000"/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87756" custScaleY="87756" custLinFactNeighborY="-146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6FBBFF6-C9F4-154E-A957-F90A7242B819}" type="presOf" srcId="{65EDDC2D-0012-9142-8417-8998190DCCEF}" destId="{D11D426D-3852-FA4D-AB30-4B70C9DF96ED}" srcOrd="0" destOrd="0" presId="urn:microsoft.com/office/officeart/2005/8/layout/radial6"/>
    <dgm:cxn modelId="{AD178109-AEE2-C144-BC76-471A8C714EBA}" type="presOf" srcId="{A3011907-35F2-D548-A958-768087838D85}" destId="{58964402-CF7C-3844-9125-726F612AF9D7}" srcOrd="0" destOrd="0" presId="urn:microsoft.com/office/officeart/2005/8/layout/radial6"/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FDE125B8-304B-4341-975F-ED7C6A9DB273}" type="presOf" srcId="{C541FABB-46CF-7749-8C69-4121257A739E}" destId="{225FE687-28B1-FB46-87D2-92E65E643B0C}" srcOrd="0" destOrd="0" presId="urn:microsoft.com/office/officeart/2005/8/layout/radial6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3ED1D66C-23BE-D041-9725-E8AA7C6F1526}" type="presOf" srcId="{A36C46AA-7D1D-9943-9F64-4F4118CC9E8D}" destId="{BAD36F17-A9F6-CE44-8F2C-9860DAD39863}" srcOrd="0" destOrd="0" presId="urn:microsoft.com/office/officeart/2005/8/layout/radial6"/>
    <dgm:cxn modelId="{2195B5E0-3B74-5146-8F3D-C8148F2253CF}" type="presOf" srcId="{5F11CE22-04B3-8E4A-BC1C-04E4FDACE552}" destId="{D180BDE8-42C9-E348-B79B-98A329E8801C}" srcOrd="0" destOrd="0" presId="urn:microsoft.com/office/officeart/2005/8/layout/radial6"/>
    <dgm:cxn modelId="{1D728543-A83A-4444-B0CE-108125FC2A3C}" type="presOf" srcId="{C7A18956-EB0F-9F46-BB9C-6D8452D3957D}" destId="{A27BF50E-E3A5-3D48-8F93-AB544E8B599C}" srcOrd="0" destOrd="0" presId="urn:microsoft.com/office/officeart/2005/8/layout/radial6"/>
    <dgm:cxn modelId="{2CC5FF3C-24FA-B641-9716-45B3FF63E7B8}" type="presOf" srcId="{AE6D9F67-EEDD-E046-B2BC-979BA1EB7325}" destId="{70583DB4-A430-0F40-8BDC-01E12C3A227C}" srcOrd="0" destOrd="0" presId="urn:microsoft.com/office/officeart/2005/8/layout/radial6"/>
    <dgm:cxn modelId="{159D0332-1E8A-1345-87EB-535A8C694B64}" type="presOf" srcId="{4F0D6A08-168B-6F4A-9099-A52BBC59C430}" destId="{A4961804-C4F6-994D-AC10-8248CCAA73B1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A7C1EB2D-3652-744F-963F-E2025B6C8B2F}" type="presParOf" srcId="{A27BF50E-E3A5-3D48-8F93-AB544E8B599C}" destId="{58964402-CF7C-3844-9125-726F612AF9D7}" srcOrd="0" destOrd="0" presId="urn:microsoft.com/office/officeart/2005/8/layout/radial6"/>
    <dgm:cxn modelId="{CE086309-9C8E-1449-B934-8B5812244B29}" type="presParOf" srcId="{A27BF50E-E3A5-3D48-8F93-AB544E8B599C}" destId="{225FE687-28B1-FB46-87D2-92E65E643B0C}" srcOrd="1" destOrd="0" presId="urn:microsoft.com/office/officeart/2005/8/layout/radial6"/>
    <dgm:cxn modelId="{F64C387A-F3E7-C843-98A5-1119F80716A0}" type="presParOf" srcId="{A27BF50E-E3A5-3D48-8F93-AB544E8B599C}" destId="{CCE55CC0-922C-614F-8ACD-660F026AB2BF}" srcOrd="2" destOrd="0" presId="urn:microsoft.com/office/officeart/2005/8/layout/radial6"/>
    <dgm:cxn modelId="{374EE404-2FFC-1242-A133-341C4FF591EC}" type="presParOf" srcId="{A27BF50E-E3A5-3D48-8F93-AB544E8B599C}" destId="{A4961804-C4F6-994D-AC10-8248CCAA73B1}" srcOrd="3" destOrd="0" presId="urn:microsoft.com/office/officeart/2005/8/layout/radial6"/>
    <dgm:cxn modelId="{3EDAD1C4-6E06-224C-87D7-CC0D1635E35A}" type="presParOf" srcId="{A27BF50E-E3A5-3D48-8F93-AB544E8B599C}" destId="{70583DB4-A430-0F40-8BDC-01E12C3A227C}" srcOrd="4" destOrd="0" presId="urn:microsoft.com/office/officeart/2005/8/layout/radial6"/>
    <dgm:cxn modelId="{97E1F3CD-CA62-884E-B782-4C8B4F47E867}" type="presParOf" srcId="{A27BF50E-E3A5-3D48-8F93-AB544E8B599C}" destId="{750EB58B-F80C-9C47-8E14-07B0B954828C}" srcOrd="5" destOrd="0" presId="urn:microsoft.com/office/officeart/2005/8/layout/radial6"/>
    <dgm:cxn modelId="{FBD14929-C622-E742-8B44-82C4A992666E}" type="presParOf" srcId="{A27BF50E-E3A5-3D48-8F93-AB544E8B599C}" destId="{BAD36F17-A9F6-CE44-8F2C-9860DAD39863}" srcOrd="6" destOrd="0" presId="urn:microsoft.com/office/officeart/2005/8/layout/radial6"/>
    <dgm:cxn modelId="{F93146BA-B1D5-8D4E-930F-6C13A8D3499E}" type="presParOf" srcId="{A27BF50E-E3A5-3D48-8F93-AB544E8B599C}" destId="{D180BDE8-42C9-E348-B79B-98A329E8801C}" srcOrd="7" destOrd="0" presId="urn:microsoft.com/office/officeart/2005/8/layout/radial6"/>
    <dgm:cxn modelId="{0935CCED-481B-F340-9F85-9A83E447C84D}" type="presParOf" srcId="{A27BF50E-E3A5-3D48-8F93-AB544E8B599C}" destId="{B4E28B50-EA4F-A045-95AA-9D4CF880DB3F}" srcOrd="8" destOrd="0" presId="urn:microsoft.com/office/officeart/2005/8/layout/radial6"/>
    <dgm:cxn modelId="{FB2414AC-BFF8-B648-B7C9-99EC6B293CF7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dirty="0">
            <a:solidFill>
              <a:schemeClr val="bg1">
                <a:lumMod val="75000"/>
              </a:schemeClr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Creating Higher-Performing Teams &amp; Cultures</a:t>
          </a:r>
          <a:endParaRPr lang="en-US" sz="2400" b="1" dirty="0">
            <a:solidFill>
              <a:schemeClr val="tx1"/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D9D9D9"/>
              </a:solidFill>
            </a:rPr>
            <a:t>Structuring Systems-of-Roles</a:t>
          </a:r>
          <a:endParaRPr lang="en-US" sz="1600" b="1" dirty="0">
            <a:solidFill>
              <a:srgbClr val="D9D9D9"/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Optimizing Business Models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87804" custScaleY="87804" custLinFactNeighborY="-44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60584" custScaleY="160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54B34DC-9B8E-014D-879B-7842E294C7A9}" type="presOf" srcId="{AE6D9F67-EEDD-E046-B2BC-979BA1EB7325}" destId="{70583DB4-A430-0F40-8BDC-01E12C3A227C}" srcOrd="0" destOrd="0" presId="urn:microsoft.com/office/officeart/2005/8/layout/radial6"/>
    <dgm:cxn modelId="{7192D2B6-6EC0-5F47-B7AC-613666BDFA0E}" type="presOf" srcId="{A36C46AA-7D1D-9943-9F64-4F4118CC9E8D}" destId="{BAD36F17-A9F6-CE44-8F2C-9860DAD39863}" srcOrd="0" destOrd="0" presId="urn:microsoft.com/office/officeart/2005/8/layout/radial6"/>
    <dgm:cxn modelId="{54042DF2-4232-E841-BC42-D71A108FE6AC}" type="presOf" srcId="{A3011907-35F2-D548-A958-768087838D85}" destId="{58964402-CF7C-3844-9125-726F612AF9D7}" srcOrd="0" destOrd="0" presId="urn:microsoft.com/office/officeart/2005/8/layout/radial6"/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E422643B-2527-7B48-B5AE-85604953B6D8}" type="presOf" srcId="{4F0D6A08-168B-6F4A-9099-A52BBC59C430}" destId="{A4961804-C4F6-994D-AC10-8248CCAA73B1}" srcOrd="0" destOrd="0" presId="urn:microsoft.com/office/officeart/2005/8/layout/radial6"/>
    <dgm:cxn modelId="{E6B8575E-6F2C-B541-B605-548CE881F272}" type="presOf" srcId="{C7A18956-EB0F-9F46-BB9C-6D8452D3957D}" destId="{A27BF50E-E3A5-3D48-8F93-AB544E8B599C}" srcOrd="0" destOrd="0" presId="urn:microsoft.com/office/officeart/2005/8/layout/radial6"/>
    <dgm:cxn modelId="{E54D045C-EC86-2342-BF03-157687265D5E}" type="presOf" srcId="{65EDDC2D-0012-9142-8417-8998190DCCEF}" destId="{D11D426D-3852-FA4D-AB30-4B70C9DF96ED}" srcOrd="0" destOrd="0" presId="urn:microsoft.com/office/officeart/2005/8/layout/radial6"/>
    <dgm:cxn modelId="{4831E0FE-D710-4349-9380-EA017DE733BD}" type="presOf" srcId="{5F11CE22-04B3-8E4A-BC1C-04E4FDACE552}" destId="{D180BDE8-42C9-E348-B79B-98A329E8801C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C22D6510-5AC4-8D48-9C04-ED9D2DEC8E39}" type="presOf" srcId="{C541FABB-46CF-7749-8C69-4121257A739E}" destId="{225FE687-28B1-FB46-87D2-92E65E643B0C}" srcOrd="0" destOrd="0" presId="urn:microsoft.com/office/officeart/2005/8/layout/radial6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5E549CD7-A218-984C-BFFE-7C144772DEB3}" type="presParOf" srcId="{A27BF50E-E3A5-3D48-8F93-AB544E8B599C}" destId="{58964402-CF7C-3844-9125-726F612AF9D7}" srcOrd="0" destOrd="0" presId="urn:microsoft.com/office/officeart/2005/8/layout/radial6"/>
    <dgm:cxn modelId="{9F627AAC-3D2D-2F4C-A8EB-EC939AEE32F7}" type="presParOf" srcId="{A27BF50E-E3A5-3D48-8F93-AB544E8B599C}" destId="{225FE687-28B1-FB46-87D2-92E65E643B0C}" srcOrd="1" destOrd="0" presId="urn:microsoft.com/office/officeart/2005/8/layout/radial6"/>
    <dgm:cxn modelId="{51DFCA52-21BE-B649-9F0A-D01A9F56681F}" type="presParOf" srcId="{A27BF50E-E3A5-3D48-8F93-AB544E8B599C}" destId="{CCE55CC0-922C-614F-8ACD-660F026AB2BF}" srcOrd="2" destOrd="0" presId="urn:microsoft.com/office/officeart/2005/8/layout/radial6"/>
    <dgm:cxn modelId="{8A4ADDBA-4119-DC45-8CE5-48BF29075357}" type="presParOf" srcId="{A27BF50E-E3A5-3D48-8F93-AB544E8B599C}" destId="{A4961804-C4F6-994D-AC10-8248CCAA73B1}" srcOrd="3" destOrd="0" presId="urn:microsoft.com/office/officeart/2005/8/layout/radial6"/>
    <dgm:cxn modelId="{017784C3-7C13-8B4E-84F6-11F924E55FC3}" type="presParOf" srcId="{A27BF50E-E3A5-3D48-8F93-AB544E8B599C}" destId="{70583DB4-A430-0F40-8BDC-01E12C3A227C}" srcOrd="4" destOrd="0" presId="urn:microsoft.com/office/officeart/2005/8/layout/radial6"/>
    <dgm:cxn modelId="{4239A213-B9B6-464B-BAAD-0CE8174EE31B}" type="presParOf" srcId="{A27BF50E-E3A5-3D48-8F93-AB544E8B599C}" destId="{750EB58B-F80C-9C47-8E14-07B0B954828C}" srcOrd="5" destOrd="0" presId="urn:microsoft.com/office/officeart/2005/8/layout/radial6"/>
    <dgm:cxn modelId="{93E2A73E-0295-EF4C-B589-E1E2FA68B7F0}" type="presParOf" srcId="{A27BF50E-E3A5-3D48-8F93-AB544E8B599C}" destId="{BAD36F17-A9F6-CE44-8F2C-9860DAD39863}" srcOrd="6" destOrd="0" presId="urn:microsoft.com/office/officeart/2005/8/layout/radial6"/>
    <dgm:cxn modelId="{0C72AC8C-7D17-D948-8F83-241B8D285A33}" type="presParOf" srcId="{A27BF50E-E3A5-3D48-8F93-AB544E8B599C}" destId="{D180BDE8-42C9-E348-B79B-98A329E8801C}" srcOrd="7" destOrd="0" presId="urn:microsoft.com/office/officeart/2005/8/layout/radial6"/>
    <dgm:cxn modelId="{E31FF205-DEAE-6149-A4AC-59E3960F30CE}" type="presParOf" srcId="{A27BF50E-E3A5-3D48-8F93-AB544E8B599C}" destId="{B4E28B50-EA4F-A045-95AA-9D4CF880DB3F}" srcOrd="8" destOrd="0" presId="urn:microsoft.com/office/officeart/2005/8/layout/radial6"/>
    <dgm:cxn modelId="{C622457F-49C4-4942-AC3A-4E09179A0C9C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dirty="0">
            <a:solidFill>
              <a:schemeClr val="bg1">
                <a:lumMod val="75000"/>
              </a:schemeClr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Creating Higher-Performing Teams &amp; Cultures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Structuring Systems-of-Roles</a:t>
          </a:r>
          <a:endParaRPr lang="en-US" sz="2400" b="1" dirty="0">
            <a:solidFill>
              <a:schemeClr val="tx1"/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Optimizing Business Models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87804" custScaleY="87804" custLinFactNeighborY="-146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12340" custScaleY="11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60584" custScaleY="160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84BFD0C-BFB5-4F4D-8AD4-A52A7697C29E}" type="presOf" srcId="{A3011907-35F2-D548-A958-768087838D85}" destId="{58964402-CF7C-3844-9125-726F612AF9D7}" srcOrd="0" destOrd="0" presId="urn:microsoft.com/office/officeart/2005/8/layout/radial6"/>
    <dgm:cxn modelId="{6DA03E6D-FCED-E649-915B-6722593512F8}" type="presOf" srcId="{5F11CE22-04B3-8E4A-BC1C-04E4FDACE552}" destId="{D180BDE8-42C9-E348-B79B-98A329E8801C}" srcOrd="0" destOrd="0" presId="urn:microsoft.com/office/officeart/2005/8/layout/radial6"/>
    <dgm:cxn modelId="{6E2D8AF1-A076-954E-A5D1-4126059E1D9E}" type="presOf" srcId="{65EDDC2D-0012-9142-8417-8998190DCCEF}" destId="{D11D426D-3852-FA4D-AB30-4B70C9DF96ED}" srcOrd="0" destOrd="0" presId="urn:microsoft.com/office/officeart/2005/8/layout/radial6"/>
    <dgm:cxn modelId="{1B4A63AB-772B-0A4D-8D0C-EE6048734FD4}" type="presOf" srcId="{AE6D9F67-EEDD-E046-B2BC-979BA1EB7325}" destId="{70583DB4-A430-0F40-8BDC-01E12C3A227C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8F5DE288-B871-8A45-B117-1DD267C08980}" type="presOf" srcId="{C541FABB-46CF-7749-8C69-4121257A739E}" destId="{225FE687-28B1-FB46-87D2-92E65E643B0C}" srcOrd="0" destOrd="0" presId="urn:microsoft.com/office/officeart/2005/8/layout/radial6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C6DD3CAD-CA13-B148-AFFD-B764055B67DF}" type="presOf" srcId="{4F0D6A08-168B-6F4A-9099-A52BBC59C430}" destId="{A4961804-C4F6-994D-AC10-8248CCAA73B1}" srcOrd="0" destOrd="0" presId="urn:microsoft.com/office/officeart/2005/8/layout/radial6"/>
    <dgm:cxn modelId="{03FE581D-38B3-E240-A192-DA83CB674A63}" type="presOf" srcId="{A36C46AA-7D1D-9943-9F64-4F4118CC9E8D}" destId="{BAD36F17-A9F6-CE44-8F2C-9860DAD39863}" srcOrd="0" destOrd="0" presId="urn:microsoft.com/office/officeart/2005/8/layout/radial6"/>
    <dgm:cxn modelId="{B0808608-C0A6-8C42-97C7-75FE62A461A6}" type="presOf" srcId="{C7A18956-EB0F-9F46-BB9C-6D8452D3957D}" destId="{A27BF50E-E3A5-3D48-8F93-AB544E8B599C}" srcOrd="0" destOrd="0" presId="urn:microsoft.com/office/officeart/2005/8/layout/radial6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B75E7372-3354-0C43-A2F6-3B0C54945277}" type="presParOf" srcId="{A27BF50E-E3A5-3D48-8F93-AB544E8B599C}" destId="{58964402-CF7C-3844-9125-726F612AF9D7}" srcOrd="0" destOrd="0" presId="urn:microsoft.com/office/officeart/2005/8/layout/radial6"/>
    <dgm:cxn modelId="{323ABFA7-FF8E-2F43-B633-81E59111107F}" type="presParOf" srcId="{A27BF50E-E3A5-3D48-8F93-AB544E8B599C}" destId="{225FE687-28B1-FB46-87D2-92E65E643B0C}" srcOrd="1" destOrd="0" presId="urn:microsoft.com/office/officeart/2005/8/layout/radial6"/>
    <dgm:cxn modelId="{7BA75C97-66EA-6C4E-AB76-8E2E4C6F5B93}" type="presParOf" srcId="{A27BF50E-E3A5-3D48-8F93-AB544E8B599C}" destId="{CCE55CC0-922C-614F-8ACD-660F026AB2BF}" srcOrd="2" destOrd="0" presId="urn:microsoft.com/office/officeart/2005/8/layout/radial6"/>
    <dgm:cxn modelId="{32785533-D7FD-724F-8B47-072297EB325F}" type="presParOf" srcId="{A27BF50E-E3A5-3D48-8F93-AB544E8B599C}" destId="{A4961804-C4F6-994D-AC10-8248CCAA73B1}" srcOrd="3" destOrd="0" presId="urn:microsoft.com/office/officeart/2005/8/layout/radial6"/>
    <dgm:cxn modelId="{8E6048B6-2298-7F46-8FCB-70763B4242C6}" type="presParOf" srcId="{A27BF50E-E3A5-3D48-8F93-AB544E8B599C}" destId="{70583DB4-A430-0F40-8BDC-01E12C3A227C}" srcOrd="4" destOrd="0" presId="urn:microsoft.com/office/officeart/2005/8/layout/radial6"/>
    <dgm:cxn modelId="{BEF93D84-47DB-5541-A85B-0ED29E22FE07}" type="presParOf" srcId="{A27BF50E-E3A5-3D48-8F93-AB544E8B599C}" destId="{750EB58B-F80C-9C47-8E14-07B0B954828C}" srcOrd="5" destOrd="0" presId="urn:microsoft.com/office/officeart/2005/8/layout/radial6"/>
    <dgm:cxn modelId="{1CB197FF-0936-F447-BEE5-AA4B0B3DC53D}" type="presParOf" srcId="{A27BF50E-E3A5-3D48-8F93-AB544E8B599C}" destId="{BAD36F17-A9F6-CE44-8F2C-9860DAD39863}" srcOrd="6" destOrd="0" presId="urn:microsoft.com/office/officeart/2005/8/layout/radial6"/>
    <dgm:cxn modelId="{2256580A-B18F-BB47-83EE-D6647D9ABD05}" type="presParOf" srcId="{A27BF50E-E3A5-3D48-8F93-AB544E8B599C}" destId="{D180BDE8-42C9-E348-B79B-98A329E8801C}" srcOrd="7" destOrd="0" presId="urn:microsoft.com/office/officeart/2005/8/layout/radial6"/>
    <dgm:cxn modelId="{A4428F74-3D1E-0C4E-828E-8F6C15951E95}" type="presParOf" srcId="{A27BF50E-E3A5-3D48-8F93-AB544E8B599C}" destId="{B4E28B50-EA4F-A045-95AA-9D4CF880DB3F}" srcOrd="8" destOrd="0" presId="urn:microsoft.com/office/officeart/2005/8/layout/radial6"/>
    <dgm:cxn modelId="{929D0AAF-01F5-A14D-B5CC-E8D210278E21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dirty="0">
            <a:solidFill>
              <a:schemeClr val="bg1">
                <a:lumMod val="75000"/>
              </a:schemeClr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Creating Higher-Performing Teams &amp; Cultures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Structuring Systems-of-Roles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b="1" dirty="0" smtClean="0">
              <a:solidFill>
                <a:srgbClr val="000000"/>
              </a:solidFill>
            </a:rPr>
            <a:t>Optimizing Business Models</a:t>
          </a:r>
          <a:endParaRPr lang="en-US" sz="2400" b="1" dirty="0">
            <a:solidFill>
              <a:srgbClr val="000000"/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87804" custScaleY="87804" custLinFactNeighborY="-146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12340" custScaleY="11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12340" custScaleY="11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60584" custScaleY="160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E0B17C7-1BD9-494E-82C1-79621AD0019B}" type="presOf" srcId="{C7A18956-EB0F-9F46-BB9C-6D8452D3957D}" destId="{A27BF50E-E3A5-3D48-8F93-AB544E8B599C}" srcOrd="0" destOrd="0" presId="urn:microsoft.com/office/officeart/2005/8/layout/radial6"/>
    <dgm:cxn modelId="{94D02FEE-17CA-9F4F-A492-5F9EFD3452BC}" type="presOf" srcId="{AE6D9F67-EEDD-E046-B2BC-979BA1EB7325}" destId="{70583DB4-A430-0F40-8BDC-01E12C3A227C}" srcOrd="0" destOrd="0" presId="urn:microsoft.com/office/officeart/2005/8/layout/radial6"/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7C327A6B-0396-2549-9FBD-B43EFB5753CD}" type="presOf" srcId="{5F11CE22-04B3-8E4A-BC1C-04E4FDACE552}" destId="{D180BDE8-42C9-E348-B79B-98A329E8801C}" srcOrd="0" destOrd="0" presId="urn:microsoft.com/office/officeart/2005/8/layout/radial6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0F896841-5A21-FC4D-9B51-F1CDCE182783}" type="presOf" srcId="{A36C46AA-7D1D-9943-9F64-4F4118CC9E8D}" destId="{BAD36F17-A9F6-CE44-8F2C-9860DAD39863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3227B9AF-6807-D748-A407-FB4CA84F775C}" type="presOf" srcId="{C541FABB-46CF-7749-8C69-4121257A739E}" destId="{225FE687-28B1-FB46-87D2-92E65E643B0C}" srcOrd="0" destOrd="0" presId="urn:microsoft.com/office/officeart/2005/8/layout/radial6"/>
    <dgm:cxn modelId="{F5F95E45-D4BA-F144-8091-1754A5951546}" type="presOf" srcId="{4F0D6A08-168B-6F4A-9099-A52BBC59C430}" destId="{A4961804-C4F6-994D-AC10-8248CCAA73B1}" srcOrd="0" destOrd="0" presId="urn:microsoft.com/office/officeart/2005/8/layout/radial6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6B58E969-3BAF-C843-9392-72FB6B63A1E9}" type="presOf" srcId="{65EDDC2D-0012-9142-8417-8998190DCCEF}" destId="{D11D426D-3852-FA4D-AB30-4B70C9DF96ED}" srcOrd="0" destOrd="0" presId="urn:microsoft.com/office/officeart/2005/8/layout/radial6"/>
    <dgm:cxn modelId="{443DFD4A-3C9E-054E-B76C-4BC503A38CE8}" type="presOf" srcId="{A3011907-35F2-D548-A958-768087838D85}" destId="{58964402-CF7C-3844-9125-726F612AF9D7}" srcOrd="0" destOrd="0" presId="urn:microsoft.com/office/officeart/2005/8/layout/radial6"/>
    <dgm:cxn modelId="{02073544-91AD-A54C-B89D-11A09D3465A4}" type="presParOf" srcId="{A27BF50E-E3A5-3D48-8F93-AB544E8B599C}" destId="{58964402-CF7C-3844-9125-726F612AF9D7}" srcOrd="0" destOrd="0" presId="urn:microsoft.com/office/officeart/2005/8/layout/radial6"/>
    <dgm:cxn modelId="{92FDD451-66F7-1246-9F82-FD701E2F6B69}" type="presParOf" srcId="{A27BF50E-E3A5-3D48-8F93-AB544E8B599C}" destId="{225FE687-28B1-FB46-87D2-92E65E643B0C}" srcOrd="1" destOrd="0" presId="urn:microsoft.com/office/officeart/2005/8/layout/radial6"/>
    <dgm:cxn modelId="{181C0AE2-A385-6C4F-9CC1-6585CC24886A}" type="presParOf" srcId="{A27BF50E-E3A5-3D48-8F93-AB544E8B599C}" destId="{CCE55CC0-922C-614F-8ACD-660F026AB2BF}" srcOrd="2" destOrd="0" presId="urn:microsoft.com/office/officeart/2005/8/layout/radial6"/>
    <dgm:cxn modelId="{F1CFBBB1-A5FD-0A4C-8600-F74C68D0C3AE}" type="presParOf" srcId="{A27BF50E-E3A5-3D48-8F93-AB544E8B599C}" destId="{A4961804-C4F6-994D-AC10-8248CCAA73B1}" srcOrd="3" destOrd="0" presId="urn:microsoft.com/office/officeart/2005/8/layout/radial6"/>
    <dgm:cxn modelId="{A7A330AE-4D73-6A43-9A3B-D1B4823F2524}" type="presParOf" srcId="{A27BF50E-E3A5-3D48-8F93-AB544E8B599C}" destId="{70583DB4-A430-0F40-8BDC-01E12C3A227C}" srcOrd="4" destOrd="0" presId="urn:microsoft.com/office/officeart/2005/8/layout/radial6"/>
    <dgm:cxn modelId="{AD1B776B-DEE9-EE44-B4B2-B8A901F72438}" type="presParOf" srcId="{A27BF50E-E3A5-3D48-8F93-AB544E8B599C}" destId="{750EB58B-F80C-9C47-8E14-07B0B954828C}" srcOrd="5" destOrd="0" presId="urn:microsoft.com/office/officeart/2005/8/layout/radial6"/>
    <dgm:cxn modelId="{D34616AD-DBFA-3049-A4D9-13B0A93B550B}" type="presParOf" srcId="{A27BF50E-E3A5-3D48-8F93-AB544E8B599C}" destId="{BAD36F17-A9F6-CE44-8F2C-9860DAD39863}" srcOrd="6" destOrd="0" presId="urn:microsoft.com/office/officeart/2005/8/layout/radial6"/>
    <dgm:cxn modelId="{24DEEC96-66B7-214B-9F19-1750770CE28C}" type="presParOf" srcId="{A27BF50E-E3A5-3D48-8F93-AB544E8B599C}" destId="{D180BDE8-42C9-E348-B79B-98A329E8801C}" srcOrd="7" destOrd="0" presId="urn:microsoft.com/office/officeart/2005/8/layout/radial6"/>
    <dgm:cxn modelId="{6177F7CB-CAF3-AC4B-9551-F62A74CCCEAA}" type="presParOf" srcId="{A27BF50E-E3A5-3D48-8F93-AB544E8B599C}" destId="{B4E28B50-EA4F-A045-95AA-9D4CF880DB3F}" srcOrd="8" destOrd="0" presId="urn:microsoft.com/office/officeart/2005/8/layout/radial6"/>
    <dgm:cxn modelId="{6B8BF4AF-33BE-8949-B763-1F8E8A3D70A0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dirty="0">
            <a:solidFill>
              <a:schemeClr val="bg1">
                <a:lumMod val="75000"/>
              </a:schemeClr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Creating Higher-Performing Teams &amp; Cultures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Structuring Systems-of-Roles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b="1" dirty="0" smtClean="0">
              <a:solidFill>
                <a:srgbClr val="000000"/>
              </a:solidFill>
            </a:rPr>
            <a:t>Optimizing Business Models</a:t>
          </a:r>
          <a:endParaRPr lang="en-US" sz="2400" b="1" dirty="0">
            <a:solidFill>
              <a:srgbClr val="000000"/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87804" custScaleY="87804" custLinFactNeighborY="-146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12340" custScaleY="11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12340" custScaleY="11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60584" custScaleY="160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BC0C998-DD70-294D-B651-81D505D8393F}" type="presOf" srcId="{5F11CE22-04B3-8E4A-BC1C-04E4FDACE552}" destId="{D180BDE8-42C9-E348-B79B-98A329E8801C}" srcOrd="0" destOrd="0" presId="urn:microsoft.com/office/officeart/2005/8/layout/radial6"/>
    <dgm:cxn modelId="{23E1E872-F655-7347-B45F-0D4EF095E20E}" type="presOf" srcId="{A36C46AA-7D1D-9943-9F64-4F4118CC9E8D}" destId="{BAD36F17-A9F6-CE44-8F2C-9860DAD39863}" srcOrd="0" destOrd="0" presId="urn:microsoft.com/office/officeart/2005/8/layout/radial6"/>
    <dgm:cxn modelId="{8EB54FEE-ABBB-5D40-AFD8-F9F5CA1300AB}" type="presOf" srcId="{C7A18956-EB0F-9F46-BB9C-6D8452D3957D}" destId="{A27BF50E-E3A5-3D48-8F93-AB544E8B599C}" srcOrd="0" destOrd="0" presId="urn:microsoft.com/office/officeart/2005/8/layout/radial6"/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C9FACB2B-7B6A-1943-A104-5F38E8049AB5}" type="presOf" srcId="{65EDDC2D-0012-9142-8417-8998190DCCEF}" destId="{D11D426D-3852-FA4D-AB30-4B70C9DF96ED}" srcOrd="0" destOrd="0" presId="urn:microsoft.com/office/officeart/2005/8/layout/radial6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CF2195A6-135C-3D41-894C-FA79243DF2E4}" type="presOf" srcId="{A3011907-35F2-D548-A958-768087838D85}" destId="{58964402-CF7C-3844-9125-726F612AF9D7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220BDAB7-B61C-174C-A0DA-5528C02576D1}" type="presOf" srcId="{C541FABB-46CF-7749-8C69-4121257A739E}" destId="{225FE687-28B1-FB46-87D2-92E65E643B0C}" srcOrd="0" destOrd="0" presId="urn:microsoft.com/office/officeart/2005/8/layout/radial6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DA170062-6B57-394E-96A2-3C06A8626EFA}" type="presOf" srcId="{AE6D9F67-EEDD-E046-B2BC-979BA1EB7325}" destId="{70583DB4-A430-0F40-8BDC-01E12C3A227C}" srcOrd="0" destOrd="0" presId="urn:microsoft.com/office/officeart/2005/8/layout/radial6"/>
    <dgm:cxn modelId="{7A861128-F2FC-DB45-B57B-0F7AB679DF39}" type="presOf" srcId="{4F0D6A08-168B-6F4A-9099-A52BBC59C430}" destId="{A4961804-C4F6-994D-AC10-8248CCAA73B1}" srcOrd="0" destOrd="0" presId="urn:microsoft.com/office/officeart/2005/8/layout/radial6"/>
    <dgm:cxn modelId="{0C46D90B-21F4-E140-B1D8-16029DAF359B}" type="presParOf" srcId="{A27BF50E-E3A5-3D48-8F93-AB544E8B599C}" destId="{58964402-CF7C-3844-9125-726F612AF9D7}" srcOrd="0" destOrd="0" presId="urn:microsoft.com/office/officeart/2005/8/layout/radial6"/>
    <dgm:cxn modelId="{264D1788-6634-5143-A3D8-63DE60FAE331}" type="presParOf" srcId="{A27BF50E-E3A5-3D48-8F93-AB544E8B599C}" destId="{225FE687-28B1-FB46-87D2-92E65E643B0C}" srcOrd="1" destOrd="0" presId="urn:microsoft.com/office/officeart/2005/8/layout/radial6"/>
    <dgm:cxn modelId="{EB125B76-8668-CF45-AD6F-CE0675AF342C}" type="presParOf" srcId="{A27BF50E-E3A5-3D48-8F93-AB544E8B599C}" destId="{CCE55CC0-922C-614F-8ACD-660F026AB2BF}" srcOrd="2" destOrd="0" presId="urn:microsoft.com/office/officeart/2005/8/layout/radial6"/>
    <dgm:cxn modelId="{78AD5317-8B82-7343-BEDE-707CE2401BA0}" type="presParOf" srcId="{A27BF50E-E3A5-3D48-8F93-AB544E8B599C}" destId="{A4961804-C4F6-994D-AC10-8248CCAA73B1}" srcOrd="3" destOrd="0" presId="urn:microsoft.com/office/officeart/2005/8/layout/radial6"/>
    <dgm:cxn modelId="{1BE831FE-6718-2747-9A28-5DA426C6207B}" type="presParOf" srcId="{A27BF50E-E3A5-3D48-8F93-AB544E8B599C}" destId="{70583DB4-A430-0F40-8BDC-01E12C3A227C}" srcOrd="4" destOrd="0" presId="urn:microsoft.com/office/officeart/2005/8/layout/radial6"/>
    <dgm:cxn modelId="{253B60EB-7560-3E49-A963-8A04361459A1}" type="presParOf" srcId="{A27BF50E-E3A5-3D48-8F93-AB544E8B599C}" destId="{750EB58B-F80C-9C47-8E14-07B0B954828C}" srcOrd="5" destOrd="0" presId="urn:microsoft.com/office/officeart/2005/8/layout/radial6"/>
    <dgm:cxn modelId="{7807BDCC-43B6-144D-A332-7040EECB6407}" type="presParOf" srcId="{A27BF50E-E3A5-3D48-8F93-AB544E8B599C}" destId="{BAD36F17-A9F6-CE44-8F2C-9860DAD39863}" srcOrd="6" destOrd="0" presId="urn:microsoft.com/office/officeart/2005/8/layout/radial6"/>
    <dgm:cxn modelId="{005979B3-8C64-4A47-BA16-57FE2A8AF743}" type="presParOf" srcId="{A27BF50E-E3A5-3D48-8F93-AB544E8B599C}" destId="{D180BDE8-42C9-E348-B79B-98A329E8801C}" srcOrd="7" destOrd="0" presId="urn:microsoft.com/office/officeart/2005/8/layout/radial6"/>
    <dgm:cxn modelId="{DC498D7E-AA20-7B48-AC5E-7A394E4FA396}" type="presParOf" srcId="{A27BF50E-E3A5-3D48-8F93-AB544E8B599C}" destId="{B4E28B50-EA4F-A045-95AA-9D4CF880DB3F}" srcOrd="8" destOrd="0" presId="urn:microsoft.com/office/officeart/2005/8/layout/radial6"/>
    <dgm:cxn modelId="{DA88AF73-ABE4-6E4E-BFC0-ADEFC3CC4788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dirty="0">
            <a:solidFill>
              <a:schemeClr val="bg1">
                <a:lumMod val="75000"/>
              </a:schemeClr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Creating Higher-Performing Teams &amp; Cultures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Structuring Systems-of-Roles</a:t>
          </a:r>
          <a:endParaRPr lang="en-US" sz="2400" b="1" dirty="0">
            <a:solidFill>
              <a:schemeClr val="tx1"/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Optimizing Business Models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87804" custScaleY="87804" custLinFactNeighborY="-146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12340" custScaleY="11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60584" custScaleY="160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0857CB24-3B3B-0546-BB66-9D24DFC264B3}" type="presOf" srcId="{5F11CE22-04B3-8E4A-BC1C-04E4FDACE552}" destId="{D180BDE8-42C9-E348-B79B-98A329E8801C}" srcOrd="0" destOrd="0" presId="urn:microsoft.com/office/officeart/2005/8/layout/radial6"/>
    <dgm:cxn modelId="{89DE82FF-FF00-5741-95F6-E7944C25B5AF}" type="presOf" srcId="{C541FABB-46CF-7749-8C69-4121257A739E}" destId="{225FE687-28B1-FB46-87D2-92E65E643B0C}" srcOrd="0" destOrd="0" presId="urn:microsoft.com/office/officeart/2005/8/layout/radial6"/>
    <dgm:cxn modelId="{F928C09D-D4EC-BD46-883B-FBECFE1D086A}" type="presOf" srcId="{A3011907-35F2-D548-A958-768087838D85}" destId="{58964402-CF7C-3844-9125-726F612AF9D7}" srcOrd="0" destOrd="0" presId="urn:microsoft.com/office/officeart/2005/8/layout/radial6"/>
    <dgm:cxn modelId="{630C690E-693C-BF4B-9696-E3C32CD20061}" type="presOf" srcId="{4F0D6A08-168B-6F4A-9099-A52BBC59C430}" destId="{A4961804-C4F6-994D-AC10-8248CCAA73B1}" srcOrd="0" destOrd="0" presId="urn:microsoft.com/office/officeart/2005/8/layout/radial6"/>
    <dgm:cxn modelId="{0610B35F-71D2-154D-91A0-BE8C16B57D0F}" type="presOf" srcId="{C7A18956-EB0F-9F46-BB9C-6D8452D3957D}" destId="{A27BF50E-E3A5-3D48-8F93-AB544E8B599C}" srcOrd="0" destOrd="0" presId="urn:microsoft.com/office/officeart/2005/8/layout/radial6"/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79DBE7E0-D2FA-A74B-B365-B71C4FC5D6E0}" type="presOf" srcId="{65EDDC2D-0012-9142-8417-8998190DCCEF}" destId="{D11D426D-3852-FA4D-AB30-4B70C9DF96ED}" srcOrd="0" destOrd="0" presId="urn:microsoft.com/office/officeart/2005/8/layout/radial6"/>
    <dgm:cxn modelId="{35CDA5A8-D605-F64A-9A7A-55DE0D8F2648}" type="presOf" srcId="{AE6D9F67-EEDD-E046-B2BC-979BA1EB7325}" destId="{70583DB4-A430-0F40-8BDC-01E12C3A227C}" srcOrd="0" destOrd="0" presId="urn:microsoft.com/office/officeart/2005/8/layout/radial6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0AF0B416-00AE-784D-94D0-3E057B2563F5}" type="presOf" srcId="{A36C46AA-7D1D-9943-9F64-4F4118CC9E8D}" destId="{BAD36F17-A9F6-CE44-8F2C-9860DAD39863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70741F68-844E-304A-852F-43104161245E}" type="presParOf" srcId="{A27BF50E-E3A5-3D48-8F93-AB544E8B599C}" destId="{58964402-CF7C-3844-9125-726F612AF9D7}" srcOrd="0" destOrd="0" presId="urn:microsoft.com/office/officeart/2005/8/layout/radial6"/>
    <dgm:cxn modelId="{67DC748F-052C-C34E-966A-43520790E295}" type="presParOf" srcId="{A27BF50E-E3A5-3D48-8F93-AB544E8B599C}" destId="{225FE687-28B1-FB46-87D2-92E65E643B0C}" srcOrd="1" destOrd="0" presId="urn:microsoft.com/office/officeart/2005/8/layout/radial6"/>
    <dgm:cxn modelId="{68354BB6-AF32-FB43-ACCB-AE22F8FCC831}" type="presParOf" srcId="{A27BF50E-E3A5-3D48-8F93-AB544E8B599C}" destId="{CCE55CC0-922C-614F-8ACD-660F026AB2BF}" srcOrd="2" destOrd="0" presId="urn:microsoft.com/office/officeart/2005/8/layout/radial6"/>
    <dgm:cxn modelId="{0306E9D4-3B78-3142-854F-A3BB1450F549}" type="presParOf" srcId="{A27BF50E-E3A5-3D48-8F93-AB544E8B599C}" destId="{A4961804-C4F6-994D-AC10-8248CCAA73B1}" srcOrd="3" destOrd="0" presId="urn:microsoft.com/office/officeart/2005/8/layout/radial6"/>
    <dgm:cxn modelId="{24E3BD9F-D9D3-794A-A296-07391DD7AD72}" type="presParOf" srcId="{A27BF50E-E3A5-3D48-8F93-AB544E8B599C}" destId="{70583DB4-A430-0F40-8BDC-01E12C3A227C}" srcOrd="4" destOrd="0" presId="urn:microsoft.com/office/officeart/2005/8/layout/radial6"/>
    <dgm:cxn modelId="{17B01C3D-85D1-004E-8255-AA636D21B0B0}" type="presParOf" srcId="{A27BF50E-E3A5-3D48-8F93-AB544E8B599C}" destId="{750EB58B-F80C-9C47-8E14-07B0B954828C}" srcOrd="5" destOrd="0" presId="urn:microsoft.com/office/officeart/2005/8/layout/radial6"/>
    <dgm:cxn modelId="{DD445B00-080F-3146-8084-3F54D32097EB}" type="presParOf" srcId="{A27BF50E-E3A5-3D48-8F93-AB544E8B599C}" destId="{BAD36F17-A9F6-CE44-8F2C-9860DAD39863}" srcOrd="6" destOrd="0" presId="urn:microsoft.com/office/officeart/2005/8/layout/radial6"/>
    <dgm:cxn modelId="{23841AEA-6EE8-1749-9A26-A178F78222DB}" type="presParOf" srcId="{A27BF50E-E3A5-3D48-8F93-AB544E8B599C}" destId="{D180BDE8-42C9-E348-B79B-98A329E8801C}" srcOrd="7" destOrd="0" presId="urn:microsoft.com/office/officeart/2005/8/layout/radial6"/>
    <dgm:cxn modelId="{AE3FC947-2AE5-7B4D-897F-E7D30368E33A}" type="presParOf" srcId="{A27BF50E-E3A5-3D48-8F93-AB544E8B599C}" destId="{B4E28B50-EA4F-A045-95AA-9D4CF880DB3F}" srcOrd="8" destOrd="0" presId="urn:microsoft.com/office/officeart/2005/8/layout/radial6"/>
    <dgm:cxn modelId="{0E242697-82E5-2A44-A236-83DD0793AC87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dirty="0">
            <a:solidFill>
              <a:schemeClr val="bg1">
                <a:lumMod val="75000"/>
              </a:schemeClr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Creating Higher-Performing Teams &amp; Cultures</a:t>
          </a:r>
          <a:endParaRPr lang="en-US" sz="2400" b="1" dirty="0">
            <a:solidFill>
              <a:schemeClr val="tx1"/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D9D9D9"/>
              </a:solidFill>
            </a:rPr>
            <a:t>Structuring Systems-of-Roles</a:t>
          </a:r>
          <a:endParaRPr lang="en-US" sz="1600" b="1" dirty="0">
            <a:solidFill>
              <a:srgbClr val="D9D9D9"/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Optimizing Business Models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87804" custScaleY="87804" custLinFactNeighborY="-44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60584" custScaleY="1605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AF4EF789-4A61-F64E-A359-62CF9E15C888}" type="presOf" srcId="{A36C46AA-7D1D-9943-9F64-4F4118CC9E8D}" destId="{BAD36F17-A9F6-CE44-8F2C-9860DAD39863}" srcOrd="0" destOrd="0" presId="urn:microsoft.com/office/officeart/2005/8/layout/radial6"/>
    <dgm:cxn modelId="{A442E99C-F79F-DB4A-972E-94073808A8D9}" type="presOf" srcId="{A3011907-35F2-D548-A958-768087838D85}" destId="{58964402-CF7C-3844-9125-726F612AF9D7}" srcOrd="0" destOrd="0" presId="urn:microsoft.com/office/officeart/2005/8/layout/radial6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2481125B-4DD8-814D-BC7B-A303B7BB73C6}" type="presOf" srcId="{5F11CE22-04B3-8E4A-BC1C-04E4FDACE552}" destId="{D180BDE8-42C9-E348-B79B-98A329E8801C}" srcOrd="0" destOrd="0" presId="urn:microsoft.com/office/officeart/2005/8/layout/radial6"/>
    <dgm:cxn modelId="{5C9A2127-D301-9C4C-9775-BB40FC3120BD}" type="presOf" srcId="{4F0D6A08-168B-6F4A-9099-A52BBC59C430}" destId="{A4961804-C4F6-994D-AC10-8248CCAA73B1}" srcOrd="0" destOrd="0" presId="urn:microsoft.com/office/officeart/2005/8/layout/radial6"/>
    <dgm:cxn modelId="{BC8C1DD3-A784-5D44-BBC6-7236526587FA}" type="presOf" srcId="{C7A18956-EB0F-9F46-BB9C-6D8452D3957D}" destId="{A27BF50E-E3A5-3D48-8F93-AB544E8B599C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0C81B1B8-A188-D04E-B5A2-0396EAAB0C2C}" type="presOf" srcId="{C541FABB-46CF-7749-8C69-4121257A739E}" destId="{225FE687-28B1-FB46-87D2-92E65E643B0C}" srcOrd="0" destOrd="0" presId="urn:microsoft.com/office/officeart/2005/8/layout/radial6"/>
    <dgm:cxn modelId="{BC5ED5AA-C4F4-F74C-B70D-42DBFA2623DD}" type="presOf" srcId="{AE6D9F67-EEDD-E046-B2BC-979BA1EB7325}" destId="{70583DB4-A430-0F40-8BDC-01E12C3A227C}" srcOrd="0" destOrd="0" presId="urn:microsoft.com/office/officeart/2005/8/layout/radial6"/>
    <dgm:cxn modelId="{655F2414-9774-9948-B8E6-EA24B4A6C00E}" type="presOf" srcId="{65EDDC2D-0012-9142-8417-8998190DCCEF}" destId="{D11D426D-3852-FA4D-AB30-4B70C9DF96ED}" srcOrd="0" destOrd="0" presId="urn:microsoft.com/office/officeart/2005/8/layout/radial6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951A65CC-1E5C-094D-8434-A24FE06F20B3}" type="presParOf" srcId="{A27BF50E-E3A5-3D48-8F93-AB544E8B599C}" destId="{58964402-CF7C-3844-9125-726F612AF9D7}" srcOrd="0" destOrd="0" presId="urn:microsoft.com/office/officeart/2005/8/layout/radial6"/>
    <dgm:cxn modelId="{615713B3-7EFD-CA43-A3CC-C9B73CA561BA}" type="presParOf" srcId="{A27BF50E-E3A5-3D48-8F93-AB544E8B599C}" destId="{225FE687-28B1-FB46-87D2-92E65E643B0C}" srcOrd="1" destOrd="0" presId="urn:microsoft.com/office/officeart/2005/8/layout/radial6"/>
    <dgm:cxn modelId="{C92E8323-425D-D947-A75C-F4E6C7A8543B}" type="presParOf" srcId="{A27BF50E-E3A5-3D48-8F93-AB544E8B599C}" destId="{CCE55CC0-922C-614F-8ACD-660F026AB2BF}" srcOrd="2" destOrd="0" presId="urn:microsoft.com/office/officeart/2005/8/layout/radial6"/>
    <dgm:cxn modelId="{BB30831E-A465-5A46-BCF7-A92D6F3FA876}" type="presParOf" srcId="{A27BF50E-E3A5-3D48-8F93-AB544E8B599C}" destId="{A4961804-C4F6-994D-AC10-8248CCAA73B1}" srcOrd="3" destOrd="0" presId="urn:microsoft.com/office/officeart/2005/8/layout/radial6"/>
    <dgm:cxn modelId="{9512FC28-9491-254D-8CB6-FA3CBB8355A5}" type="presParOf" srcId="{A27BF50E-E3A5-3D48-8F93-AB544E8B599C}" destId="{70583DB4-A430-0F40-8BDC-01E12C3A227C}" srcOrd="4" destOrd="0" presId="urn:microsoft.com/office/officeart/2005/8/layout/radial6"/>
    <dgm:cxn modelId="{EBB6053F-8EEA-FA47-A833-C109A37AF615}" type="presParOf" srcId="{A27BF50E-E3A5-3D48-8F93-AB544E8B599C}" destId="{750EB58B-F80C-9C47-8E14-07B0B954828C}" srcOrd="5" destOrd="0" presId="urn:microsoft.com/office/officeart/2005/8/layout/radial6"/>
    <dgm:cxn modelId="{13FCF955-11A1-7A40-9D7A-11E5F5843ADB}" type="presParOf" srcId="{A27BF50E-E3A5-3D48-8F93-AB544E8B599C}" destId="{BAD36F17-A9F6-CE44-8F2C-9860DAD39863}" srcOrd="6" destOrd="0" presId="urn:microsoft.com/office/officeart/2005/8/layout/radial6"/>
    <dgm:cxn modelId="{45E665CF-C299-C641-B411-4993E8CF543D}" type="presParOf" srcId="{A27BF50E-E3A5-3D48-8F93-AB544E8B599C}" destId="{D180BDE8-42C9-E348-B79B-98A329E8801C}" srcOrd="7" destOrd="0" presId="urn:microsoft.com/office/officeart/2005/8/layout/radial6"/>
    <dgm:cxn modelId="{714D2C12-84F5-D143-B811-82A47E7427D5}" type="presParOf" srcId="{A27BF50E-E3A5-3D48-8F93-AB544E8B599C}" destId="{B4E28B50-EA4F-A045-95AA-9D4CF880DB3F}" srcOrd="8" destOrd="0" presId="urn:microsoft.com/office/officeart/2005/8/layout/radial6"/>
    <dgm:cxn modelId="{3472B607-072A-004D-8264-18D97105DDA5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Leading People Through Change</a:t>
          </a:r>
          <a:endParaRPr lang="en-US" sz="2400" b="1" dirty="0">
            <a:solidFill>
              <a:schemeClr val="tx1"/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n-US" sz="1600" b="0" dirty="0" smtClean="0">
              <a:solidFill>
                <a:schemeClr val="bg1">
                  <a:lumMod val="75000"/>
                </a:schemeClr>
              </a:solidFill>
            </a:rPr>
            <a:t>Creating Higher-Performing</a:t>
          </a:r>
          <a:r>
            <a:rPr lang="en-US" sz="1600" b="0" dirty="0" smtClean="0">
              <a:solidFill>
                <a:srgbClr val="BFBFBF"/>
              </a:solidFill>
            </a:rPr>
            <a:t> </a:t>
          </a:r>
          <a:r>
            <a:rPr lang="en-US" sz="1600" b="0" dirty="0" smtClean="0">
              <a:solidFill>
                <a:schemeClr val="bg1">
                  <a:lumMod val="75000"/>
                </a:schemeClr>
              </a:solidFill>
            </a:rPr>
            <a:t>Teams &amp; Cultures</a:t>
          </a:r>
          <a:endParaRPr lang="en-US" sz="1600" b="0" dirty="0">
            <a:solidFill>
              <a:schemeClr val="bg1">
                <a:lumMod val="75000"/>
              </a:schemeClr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D9D9D9"/>
              </a:solidFill>
            </a:rPr>
            <a:t>Structuring Systems-of-Roles</a:t>
          </a:r>
          <a:endParaRPr lang="en-US" sz="1600" b="1" dirty="0">
            <a:solidFill>
              <a:srgbClr val="D9D9D9"/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>
                  <a:lumMod val="85000"/>
                </a:schemeClr>
              </a:solidFill>
            </a:rPr>
            <a:t>Optimizing Business Models</a:t>
          </a:r>
          <a:endParaRPr lang="en-US" sz="1600" b="1" dirty="0">
            <a:solidFill>
              <a:schemeClr val="bg1">
                <a:lumMod val="85000"/>
              </a:schemeClr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111926" custScaleY="111926" custLinFactNeighborY="-44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12340" custScaleY="11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D5F34AD3-D14B-0846-9589-FC8B83976D88}" type="presOf" srcId="{65EDDC2D-0012-9142-8417-8998190DCCEF}" destId="{D11D426D-3852-FA4D-AB30-4B70C9DF96ED}" srcOrd="0" destOrd="0" presId="urn:microsoft.com/office/officeart/2005/8/layout/radial6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42409B49-44D9-BD47-A62E-730FFCB686C4}" type="presOf" srcId="{A3011907-35F2-D548-A958-768087838D85}" destId="{58964402-CF7C-3844-9125-726F612AF9D7}" srcOrd="0" destOrd="0" presId="urn:microsoft.com/office/officeart/2005/8/layout/radial6"/>
    <dgm:cxn modelId="{34A45993-52E1-104B-BF0D-963406D16ACE}" type="presOf" srcId="{5F11CE22-04B3-8E4A-BC1C-04E4FDACE552}" destId="{D180BDE8-42C9-E348-B79B-98A329E8801C}" srcOrd="0" destOrd="0" presId="urn:microsoft.com/office/officeart/2005/8/layout/radial6"/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14C49CDD-5A70-D240-8F20-6EDD6743ABF2}" type="presOf" srcId="{4F0D6A08-168B-6F4A-9099-A52BBC59C430}" destId="{A4961804-C4F6-994D-AC10-8248CCAA73B1}" srcOrd="0" destOrd="0" presId="urn:microsoft.com/office/officeart/2005/8/layout/radial6"/>
    <dgm:cxn modelId="{8FD3F2FF-6370-604D-A0C1-D30B5AE09A46}" type="presOf" srcId="{AE6D9F67-EEDD-E046-B2BC-979BA1EB7325}" destId="{70583DB4-A430-0F40-8BDC-01E12C3A227C}" srcOrd="0" destOrd="0" presId="urn:microsoft.com/office/officeart/2005/8/layout/radial6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A06212F9-3D78-4B42-B9EC-FA31541C4FC5}" type="presOf" srcId="{C541FABB-46CF-7749-8C69-4121257A739E}" destId="{225FE687-28B1-FB46-87D2-92E65E643B0C}" srcOrd="0" destOrd="0" presId="urn:microsoft.com/office/officeart/2005/8/layout/radial6"/>
    <dgm:cxn modelId="{B112741A-6520-D041-9853-1B744945A2A1}" type="presOf" srcId="{A36C46AA-7D1D-9943-9F64-4F4118CC9E8D}" destId="{BAD36F17-A9F6-CE44-8F2C-9860DAD39863}" srcOrd="0" destOrd="0" presId="urn:microsoft.com/office/officeart/2005/8/layout/radial6"/>
    <dgm:cxn modelId="{B5460407-9D3D-A447-9261-532067E76C1B}" type="presOf" srcId="{C7A18956-EB0F-9F46-BB9C-6D8452D3957D}" destId="{A27BF50E-E3A5-3D48-8F93-AB544E8B599C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98155E69-D5C2-714B-A709-7971F8A5A0ED}" type="presParOf" srcId="{A27BF50E-E3A5-3D48-8F93-AB544E8B599C}" destId="{58964402-CF7C-3844-9125-726F612AF9D7}" srcOrd="0" destOrd="0" presId="urn:microsoft.com/office/officeart/2005/8/layout/radial6"/>
    <dgm:cxn modelId="{7A180FFA-B52A-5645-B14A-9E04F10318AD}" type="presParOf" srcId="{A27BF50E-E3A5-3D48-8F93-AB544E8B599C}" destId="{225FE687-28B1-FB46-87D2-92E65E643B0C}" srcOrd="1" destOrd="0" presId="urn:microsoft.com/office/officeart/2005/8/layout/radial6"/>
    <dgm:cxn modelId="{4447C564-8DA3-2F4A-81F5-D898B3B3C218}" type="presParOf" srcId="{A27BF50E-E3A5-3D48-8F93-AB544E8B599C}" destId="{CCE55CC0-922C-614F-8ACD-660F026AB2BF}" srcOrd="2" destOrd="0" presId="urn:microsoft.com/office/officeart/2005/8/layout/radial6"/>
    <dgm:cxn modelId="{4A086A91-6FD1-184E-8212-42838BFAB49B}" type="presParOf" srcId="{A27BF50E-E3A5-3D48-8F93-AB544E8B599C}" destId="{A4961804-C4F6-994D-AC10-8248CCAA73B1}" srcOrd="3" destOrd="0" presId="urn:microsoft.com/office/officeart/2005/8/layout/radial6"/>
    <dgm:cxn modelId="{E8C7E913-20D6-064F-BA52-D260516920C5}" type="presParOf" srcId="{A27BF50E-E3A5-3D48-8F93-AB544E8B599C}" destId="{70583DB4-A430-0F40-8BDC-01E12C3A227C}" srcOrd="4" destOrd="0" presId="urn:microsoft.com/office/officeart/2005/8/layout/radial6"/>
    <dgm:cxn modelId="{004584CF-2846-B742-82E7-A62AD33CFF66}" type="presParOf" srcId="{A27BF50E-E3A5-3D48-8F93-AB544E8B599C}" destId="{750EB58B-F80C-9C47-8E14-07B0B954828C}" srcOrd="5" destOrd="0" presId="urn:microsoft.com/office/officeart/2005/8/layout/radial6"/>
    <dgm:cxn modelId="{A786F483-5117-494B-B239-4056F090A285}" type="presParOf" srcId="{A27BF50E-E3A5-3D48-8F93-AB544E8B599C}" destId="{BAD36F17-A9F6-CE44-8F2C-9860DAD39863}" srcOrd="6" destOrd="0" presId="urn:microsoft.com/office/officeart/2005/8/layout/radial6"/>
    <dgm:cxn modelId="{96614787-2A6D-CF48-B96A-BB2ECB6F09F4}" type="presParOf" srcId="{A27BF50E-E3A5-3D48-8F93-AB544E8B599C}" destId="{D180BDE8-42C9-E348-B79B-98A329E8801C}" srcOrd="7" destOrd="0" presId="urn:microsoft.com/office/officeart/2005/8/layout/radial6"/>
    <dgm:cxn modelId="{49ECC746-4B32-0146-BC47-695EECBCAC66}" type="presParOf" srcId="{A27BF50E-E3A5-3D48-8F93-AB544E8B599C}" destId="{B4E28B50-EA4F-A045-95AA-9D4CF880DB3F}" srcOrd="8" destOrd="0" presId="urn:microsoft.com/office/officeart/2005/8/layout/radial6"/>
    <dgm:cxn modelId="{6C80B760-642E-0048-A7D0-1795FCB54EFD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A18956-EB0F-9F46-BB9C-6D8452D3957D}" type="doc">
      <dgm:prSet loTypeId="urn:microsoft.com/office/officeart/2005/8/layout/radial6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11907-35F2-D548-A958-768087838D85}">
      <dgm:prSet phldrT="[Text]" custT="1"/>
      <dgm:spPr/>
      <dgm:t>
        <a:bodyPr/>
        <a:lstStyle/>
        <a:p>
          <a:r>
            <a:rPr lang="en-US" sz="2200" b="1" dirty="0" smtClean="0">
              <a:solidFill>
                <a:schemeClr val="tx1"/>
              </a:solidFill>
            </a:rPr>
            <a:t>Leading People Through Change</a:t>
          </a:r>
          <a:endParaRPr lang="en-US" sz="2200" b="1" dirty="0">
            <a:solidFill>
              <a:schemeClr val="tx1"/>
            </a:solidFill>
          </a:endParaRPr>
        </a:p>
      </dgm:t>
    </dgm:pt>
    <dgm:pt modelId="{9D889D04-6646-B740-8973-C1BBD2388AF4}" type="parTrans" cxnId="{FABE0C61-B8B1-D746-ACBD-86DB4A46A1D0}">
      <dgm:prSet/>
      <dgm:spPr/>
      <dgm:t>
        <a:bodyPr/>
        <a:lstStyle/>
        <a:p>
          <a:endParaRPr lang="en-US"/>
        </a:p>
      </dgm:t>
    </dgm:pt>
    <dgm:pt modelId="{05B4DB2C-2892-2D40-A7D4-5B81B158B105}" type="sibTrans" cxnId="{FABE0C61-B8B1-D746-ACBD-86DB4A46A1D0}">
      <dgm:prSet/>
      <dgm:spPr/>
      <dgm:t>
        <a:bodyPr/>
        <a:lstStyle/>
        <a:p>
          <a:endParaRPr lang="en-US"/>
        </a:p>
      </dgm:t>
    </dgm:pt>
    <dgm:pt modelId="{C541FABB-46CF-7749-8C69-4121257A739E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Creating Higher-Performing Teams &amp; Cultures</a:t>
          </a:r>
          <a:endParaRPr lang="en-US" sz="1800" b="1" dirty="0">
            <a:solidFill>
              <a:schemeClr val="tx1"/>
            </a:solidFill>
          </a:endParaRPr>
        </a:p>
      </dgm:t>
    </dgm:pt>
    <dgm:pt modelId="{551646C7-216A-774F-8889-88F76FAEC3B5}" type="parTrans" cxnId="{4259D143-DE24-EC4E-8C7A-2D49A7B2FFD2}">
      <dgm:prSet/>
      <dgm:spPr/>
      <dgm:t>
        <a:bodyPr/>
        <a:lstStyle/>
        <a:p>
          <a:endParaRPr lang="en-US"/>
        </a:p>
      </dgm:t>
    </dgm:pt>
    <dgm:pt modelId="{4F0D6A08-168B-6F4A-9099-A52BBC59C430}" type="sibTrans" cxnId="{4259D143-DE24-EC4E-8C7A-2D49A7B2FFD2}">
      <dgm:prSet/>
      <dgm:spPr/>
      <dgm:t>
        <a:bodyPr/>
        <a:lstStyle/>
        <a:p>
          <a:endParaRPr lang="en-US"/>
        </a:p>
      </dgm:t>
    </dgm:pt>
    <dgm:pt modelId="{AE6D9F67-EEDD-E046-B2BC-979BA1EB7325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Structuring Systems-of-Roles</a:t>
          </a:r>
          <a:endParaRPr lang="en-US" sz="1800" b="1" dirty="0">
            <a:solidFill>
              <a:srgbClr val="000000"/>
            </a:solidFill>
          </a:endParaRPr>
        </a:p>
      </dgm:t>
    </dgm:pt>
    <dgm:pt modelId="{30CE9001-65EE-2340-81BF-D55327823213}" type="parTrans" cxnId="{EB29C77E-AE90-9142-B30D-021050A1AB1A}">
      <dgm:prSet/>
      <dgm:spPr/>
      <dgm:t>
        <a:bodyPr/>
        <a:lstStyle/>
        <a:p>
          <a:endParaRPr lang="en-US"/>
        </a:p>
      </dgm:t>
    </dgm:pt>
    <dgm:pt modelId="{A36C46AA-7D1D-9943-9F64-4F4118CC9E8D}" type="sibTrans" cxnId="{EB29C77E-AE90-9142-B30D-021050A1AB1A}">
      <dgm:prSet/>
      <dgm:spPr/>
      <dgm:t>
        <a:bodyPr/>
        <a:lstStyle/>
        <a:p>
          <a:endParaRPr lang="en-US"/>
        </a:p>
      </dgm:t>
    </dgm:pt>
    <dgm:pt modelId="{5F11CE22-04B3-8E4A-BC1C-04E4FDACE55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Optimizing Business Models</a:t>
          </a:r>
          <a:endParaRPr lang="en-US" sz="1800" b="1" dirty="0">
            <a:solidFill>
              <a:srgbClr val="000000"/>
            </a:solidFill>
          </a:endParaRPr>
        </a:p>
      </dgm:t>
    </dgm:pt>
    <dgm:pt modelId="{1591E919-0DB3-7144-B76D-CCD2A22D383F}" type="parTrans" cxnId="{A18C6528-D28F-E042-A10B-48A9A906B45F}">
      <dgm:prSet/>
      <dgm:spPr/>
      <dgm:t>
        <a:bodyPr/>
        <a:lstStyle/>
        <a:p>
          <a:endParaRPr lang="en-US"/>
        </a:p>
      </dgm:t>
    </dgm:pt>
    <dgm:pt modelId="{65EDDC2D-0012-9142-8417-8998190DCCEF}" type="sibTrans" cxnId="{A18C6528-D28F-E042-A10B-48A9A906B45F}">
      <dgm:prSet/>
      <dgm:spPr/>
      <dgm:t>
        <a:bodyPr/>
        <a:lstStyle/>
        <a:p>
          <a:endParaRPr lang="en-US"/>
        </a:p>
      </dgm:t>
    </dgm:pt>
    <dgm:pt modelId="{EB8ADFCB-2846-7A49-AE03-86E91B6FC88B}">
      <dgm:prSet phldrT="[Text]"/>
      <dgm:spPr/>
      <dgm:t>
        <a:bodyPr/>
        <a:lstStyle/>
        <a:p>
          <a:endParaRPr lang="en-US" dirty="0"/>
        </a:p>
      </dgm:t>
    </dgm:pt>
    <dgm:pt modelId="{0B265043-4A0B-4A4D-949A-467AC051D74C}" type="parTrans" cxnId="{711573FC-825A-9D4F-9CD0-2E9E519A81FC}">
      <dgm:prSet/>
      <dgm:spPr/>
      <dgm:t>
        <a:bodyPr/>
        <a:lstStyle/>
        <a:p>
          <a:endParaRPr lang="en-US"/>
        </a:p>
      </dgm:t>
    </dgm:pt>
    <dgm:pt modelId="{B67922CC-93C5-C144-AD58-1F5CE94B272F}" type="sibTrans" cxnId="{711573FC-825A-9D4F-9CD0-2E9E519A81FC}">
      <dgm:prSet/>
      <dgm:spPr/>
      <dgm:t>
        <a:bodyPr/>
        <a:lstStyle/>
        <a:p>
          <a:endParaRPr lang="en-US"/>
        </a:p>
      </dgm:t>
    </dgm:pt>
    <dgm:pt modelId="{A27BF50E-E3A5-3D48-8F93-AB544E8B599C}" type="pres">
      <dgm:prSet presAssocID="{C7A18956-EB0F-9F46-BB9C-6D8452D395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964402-CF7C-3844-9125-726F612AF9D7}" type="pres">
      <dgm:prSet presAssocID="{A3011907-35F2-D548-A958-768087838D85}" presName="centerShape" presStyleLbl="node0" presStyleIdx="0" presStyleCnt="1" custScaleX="87756" custScaleY="87756" custLinFactNeighborY="-1464"/>
      <dgm:spPr/>
      <dgm:t>
        <a:bodyPr/>
        <a:lstStyle/>
        <a:p>
          <a:endParaRPr lang="en-US"/>
        </a:p>
      </dgm:t>
    </dgm:pt>
    <dgm:pt modelId="{225FE687-28B1-FB46-87D2-92E65E643B0C}" type="pres">
      <dgm:prSet presAssocID="{C541FABB-46CF-7749-8C69-4121257A739E}" presName="node" presStyleLbl="node1" presStyleIdx="0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55CC0-922C-614F-8ACD-660F026AB2BF}" type="pres">
      <dgm:prSet presAssocID="{C541FABB-46CF-7749-8C69-4121257A739E}" presName="dummy" presStyleCnt="0"/>
      <dgm:spPr/>
    </dgm:pt>
    <dgm:pt modelId="{A4961804-C4F6-994D-AC10-8248CCAA73B1}" type="pres">
      <dgm:prSet presAssocID="{4F0D6A08-168B-6F4A-9099-A52BBC59C430}" presName="sibTrans" presStyleLbl="sibTrans2D1" presStyleIdx="0" presStyleCnt="3" custScaleX="103985" custScaleY="103985"/>
      <dgm:spPr/>
      <dgm:t>
        <a:bodyPr/>
        <a:lstStyle/>
        <a:p>
          <a:endParaRPr lang="en-US"/>
        </a:p>
      </dgm:t>
    </dgm:pt>
    <dgm:pt modelId="{70583DB4-A430-0F40-8BDC-01E12C3A227C}" type="pres">
      <dgm:prSet presAssocID="{AE6D9F67-EEDD-E046-B2BC-979BA1EB7325}" presName="node" presStyleLbl="node1" presStyleIdx="1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EB58B-F80C-9C47-8E14-07B0B954828C}" type="pres">
      <dgm:prSet presAssocID="{AE6D9F67-EEDD-E046-B2BC-979BA1EB7325}" presName="dummy" presStyleCnt="0"/>
      <dgm:spPr/>
    </dgm:pt>
    <dgm:pt modelId="{BAD36F17-A9F6-CE44-8F2C-9860DAD39863}" type="pres">
      <dgm:prSet presAssocID="{A36C46AA-7D1D-9943-9F64-4F4118CC9E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180BDE8-42C9-E348-B79B-98A329E8801C}" type="pres">
      <dgm:prSet presAssocID="{5F11CE22-04B3-8E4A-BC1C-04E4FDACE552}" presName="node" presStyleLbl="node1" presStyleIdx="2" presStyleCnt="3" custScaleX="112565" custScaleY="112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28B50-EA4F-A045-95AA-9D4CF880DB3F}" type="pres">
      <dgm:prSet presAssocID="{5F11CE22-04B3-8E4A-BC1C-04E4FDACE552}" presName="dummy" presStyleCnt="0"/>
      <dgm:spPr/>
    </dgm:pt>
    <dgm:pt modelId="{D11D426D-3852-FA4D-AB30-4B70C9DF96ED}" type="pres">
      <dgm:prSet presAssocID="{65EDDC2D-0012-9142-8417-8998190DCCE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A18C6528-D28F-E042-A10B-48A9A906B45F}" srcId="{A3011907-35F2-D548-A958-768087838D85}" destId="{5F11CE22-04B3-8E4A-BC1C-04E4FDACE552}" srcOrd="2" destOrd="0" parTransId="{1591E919-0DB3-7144-B76D-CCD2A22D383F}" sibTransId="{65EDDC2D-0012-9142-8417-8998190DCCEF}"/>
    <dgm:cxn modelId="{A8CD6916-75DF-7841-8981-DBDEDD5C974B}" type="presOf" srcId="{5F11CE22-04B3-8E4A-BC1C-04E4FDACE552}" destId="{D180BDE8-42C9-E348-B79B-98A329E8801C}" srcOrd="0" destOrd="0" presId="urn:microsoft.com/office/officeart/2005/8/layout/radial6"/>
    <dgm:cxn modelId="{711573FC-825A-9D4F-9CD0-2E9E519A81FC}" srcId="{C7A18956-EB0F-9F46-BB9C-6D8452D3957D}" destId="{EB8ADFCB-2846-7A49-AE03-86E91B6FC88B}" srcOrd="1" destOrd="0" parTransId="{0B265043-4A0B-4A4D-949A-467AC051D74C}" sibTransId="{B67922CC-93C5-C144-AD58-1F5CE94B272F}"/>
    <dgm:cxn modelId="{3C1CD62B-5AE2-1B40-8904-44CBB69F4DAA}" type="presOf" srcId="{A3011907-35F2-D548-A958-768087838D85}" destId="{58964402-CF7C-3844-9125-726F612AF9D7}" srcOrd="0" destOrd="0" presId="urn:microsoft.com/office/officeart/2005/8/layout/radial6"/>
    <dgm:cxn modelId="{62E698ED-337F-CD4E-928D-4E13730B05C0}" type="presOf" srcId="{C7A18956-EB0F-9F46-BB9C-6D8452D3957D}" destId="{A27BF50E-E3A5-3D48-8F93-AB544E8B599C}" srcOrd="0" destOrd="0" presId="urn:microsoft.com/office/officeart/2005/8/layout/radial6"/>
    <dgm:cxn modelId="{6853B7CE-1ED9-DE44-8E68-2B975659822E}" type="presOf" srcId="{C541FABB-46CF-7749-8C69-4121257A739E}" destId="{225FE687-28B1-FB46-87D2-92E65E643B0C}" srcOrd="0" destOrd="0" presId="urn:microsoft.com/office/officeart/2005/8/layout/radial6"/>
    <dgm:cxn modelId="{D9BC74D8-9A68-1E4F-B9F8-13FE07ADE4B9}" type="presOf" srcId="{AE6D9F67-EEDD-E046-B2BC-979BA1EB7325}" destId="{70583DB4-A430-0F40-8BDC-01E12C3A227C}" srcOrd="0" destOrd="0" presId="urn:microsoft.com/office/officeart/2005/8/layout/radial6"/>
    <dgm:cxn modelId="{EB29C77E-AE90-9142-B30D-021050A1AB1A}" srcId="{A3011907-35F2-D548-A958-768087838D85}" destId="{AE6D9F67-EEDD-E046-B2BC-979BA1EB7325}" srcOrd="1" destOrd="0" parTransId="{30CE9001-65EE-2340-81BF-D55327823213}" sibTransId="{A36C46AA-7D1D-9943-9F64-4F4118CC9E8D}"/>
    <dgm:cxn modelId="{285F1E4E-F3DE-A244-B442-E7A89629B7E5}" type="presOf" srcId="{A36C46AA-7D1D-9943-9F64-4F4118CC9E8D}" destId="{BAD36F17-A9F6-CE44-8F2C-9860DAD39863}" srcOrd="0" destOrd="0" presId="urn:microsoft.com/office/officeart/2005/8/layout/radial6"/>
    <dgm:cxn modelId="{47F10376-F4A6-0849-ABED-7CB70BB7F88B}" type="presOf" srcId="{4F0D6A08-168B-6F4A-9099-A52BBC59C430}" destId="{A4961804-C4F6-994D-AC10-8248CCAA73B1}" srcOrd="0" destOrd="0" presId="urn:microsoft.com/office/officeart/2005/8/layout/radial6"/>
    <dgm:cxn modelId="{4259D143-DE24-EC4E-8C7A-2D49A7B2FFD2}" srcId="{A3011907-35F2-D548-A958-768087838D85}" destId="{C541FABB-46CF-7749-8C69-4121257A739E}" srcOrd="0" destOrd="0" parTransId="{551646C7-216A-774F-8889-88F76FAEC3B5}" sibTransId="{4F0D6A08-168B-6F4A-9099-A52BBC59C430}"/>
    <dgm:cxn modelId="{9D68EA8D-21B7-594D-B04B-1CE23DFF9D66}" type="presOf" srcId="{65EDDC2D-0012-9142-8417-8998190DCCEF}" destId="{D11D426D-3852-FA4D-AB30-4B70C9DF96ED}" srcOrd="0" destOrd="0" presId="urn:microsoft.com/office/officeart/2005/8/layout/radial6"/>
    <dgm:cxn modelId="{FABE0C61-B8B1-D746-ACBD-86DB4A46A1D0}" srcId="{C7A18956-EB0F-9F46-BB9C-6D8452D3957D}" destId="{A3011907-35F2-D548-A958-768087838D85}" srcOrd="0" destOrd="0" parTransId="{9D889D04-6646-B740-8973-C1BBD2388AF4}" sibTransId="{05B4DB2C-2892-2D40-A7D4-5B81B158B105}"/>
    <dgm:cxn modelId="{C343686B-F257-654A-B04F-11F54F2AB2D4}" type="presParOf" srcId="{A27BF50E-E3A5-3D48-8F93-AB544E8B599C}" destId="{58964402-CF7C-3844-9125-726F612AF9D7}" srcOrd="0" destOrd="0" presId="urn:microsoft.com/office/officeart/2005/8/layout/radial6"/>
    <dgm:cxn modelId="{A87D3FCC-8566-A443-85F4-996FC1F3117A}" type="presParOf" srcId="{A27BF50E-E3A5-3D48-8F93-AB544E8B599C}" destId="{225FE687-28B1-FB46-87D2-92E65E643B0C}" srcOrd="1" destOrd="0" presId="urn:microsoft.com/office/officeart/2005/8/layout/radial6"/>
    <dgm:cxn modelId="{A19FD79A-9374-FD42-B61F-6E34D03A72FC}" type="presParOf" srcId="{A27BF50E-E3A5-3D48-8F93-AB544E8B599C}" destId="{CCE55CC0-922C-614F-8ACD-660F026AB2BF}" srcOrd="2" destOrd="0" presId="urn:microsoft.com/office/officeart/2005/8/layout/radial6"/>
    <dgm:cxn modelId="{C8F50B13-FAA5-E64E-A644-225BEF843E8B}" type="presParOf" srcId="{A27BF50E-E3A5-3D48-8F93-AB544E8B599C}" destId="{A4961804-C4F6-994D-AC10-8248CCAA73B1}" srcOrd="3" destOrd="0" presId="urn:microsoft.com/office/officeart/2005/8/layout/radial6"/>
    <dgm:cxn modelId="{C333DEFA-A537-2843-BD19-C41667B3CD49}" type="presParOf" srcId="{A27BF50E-E3A5-3D48-8F93-AB544E8B599C}" destId="{70583DB4-A430-0F40-8BDC-01E12C3A227C}" srcOrd="4" destOrd="0" presId="urn:microsoft.com/office/officeart/2005/8/layout/radial6"/>
    <dgm:cxn modelId="{ED0ADCAB-E0B7-5C49-B4E5-BD9573FF1792}" type="presParOf" srcId="{A27BF50E-E3A5-3D48-8F93-AB544E8B599C}" destId="{750EB58B-F80C-9C47-8E14-07B0B954828C}" srcOrd="5" destOrd="0" presId="urn:microsoft.com/office/officeart/2005/8/layout/radial6"/>
    <dgm:cxn modelId="{D431BD68-DD64-6E41-8010-FBD80EF0A17C}" type="presParOf" srcId="{A27BF50E-E3A5-3D48-8F93-AB544E8B599C}" destId="{BAD36F17-A9F6-CE44-8F2C-9860DAD39863}" srcOrd="6" destOrd="0" presId="urn:microsoft.com/office/officeart/2005/8/layout/radial6"/>
    <dgm:cxn modelId="{EEACC592-CC8A-B740-A7D2-AF38F540935E}" type="presParOf" srcId="{A27BF50E-E3A5-3D48-8F93-AB544E8B599C}" destId="{D180BDE8-42C9-E348-B79B-98A329E8801C}" srcOrd="7" destOrd="0" presId="urn:microsoft.com/office/officeart/2005/8/layout/radial6"/>
    <dgm:cxn modelId="{CB579F5B-6A45-D649-A584-1E1F834DDBA7}" type="presParOf" srcId="{A27BF50E-E3A5-3D48-8F93-AB544E8B599C}" destId="{B4E28B50-EA4F-A045-95AA-9D4CF880DB3F}" srcOrd="8" destOrd="0" presId="urn:microsoft.com/office/officeart/2005/8/layout/radial6"/>
    <dgm:cxn modelId="{B9309FC9-0883-A342-9A4B-A2E1D19340EE}" type="presParOf" srcId="{A27BF50E-E3A5-3D48-8F93-AB544E8B599C}" destId="{D11D426D-3852-FA4D-AB30-4B70C9DF96E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D426D-3852-FA4D-AB30-4B70C9DF96ED}">
      <dsp:nvSpPr>
        <dsp:cNvPr id="0" name=""/>
        <dsp:cNvSpPr/>
      </dsp:nvSpPr>
      <dsp:spPr>
        <a:xfrm>
          <a:off x="1992818" y="774854"/>
          <a:ext cx="4847465" cy="4847465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36F17-A9F6-CE44-8F2C-9860DAD39863}">
      <dsp:nvSpPr>
        <dsp:cNvPr id="0" name=""/>
        <dsp:cNvSpPr/>
      </dsp:nvSpPr>
      <dsp:spPr>
        <a:xfrm>
          <a:off x="1992818" y="774854"/>
          <a:ext cx="4847465" cy="4847465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61804-C4F6-994D-AC10-8248CCAA73B1}">
      <dsp:nvSpPr>
        <dsp:cNvPr id="0" name=""/>
        <dsp:cNvSpPr/>
      </dsp:nvSpPr>
      <dsp:spPr>
        <a:xfrm>
          <a:off x="1896233" y="678268"/>
          <a:ext cx="5040636" cy="5040636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64402-CF7C-3844-9125-726F612AF9D7}">
      <dsp:nvSpPr>
        <dsp:cNvPr id="0" name=""/>
        <dsp:cNvSpPr/>
      </dsp:nvSpPr>
      <dsp:spPr>
        <a:xfrm>
          <a:off x="3438141" y="2150855"/>
          <a:ext cx="1956819" cy="1956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Leading People Through Change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3724711" y="2437425"/>
        <a:ext cx="1383679" cy="1383679"/>
      </dsp:txXfrm>
    </dsp:sp>
    <dsp:sp modelId="{225FE687-28B1-FB46-87D2-92E65E643B0C}">
      <dsp:nvSpPr>
        <dsp:cNvPr id="0" name=""/>
        <dsp:cNvSpPr/>
      </dsp:nvSpPr>
      <dsp:spPr>
        <a:xfrm>
          <a:off x="3538044" y="-47460"/>
          <a:ext cx="1757014" cy="17570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Creating Higher-Performing Teams &amp; Cultures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3795353" y="209849"/>
        <a:ext cx="1242396" cy="1242396"/>
      </dsp:txXfrm>
    </dsp:sp>
    <dsp:sp modelId="{70583DB4-A430-0F40-8BDC-01E12C3A227C}">
      <dsp:nvSpPr>
        <dsp:cNvPr id="0" name=""/>
        <dsp:cNvSpPr/>
      </dsp:nvSpPr>
      <dsp:spPr>
        <a:xfrm>
          <a:off x="5588394" y="3503850"/>
          <a:ext cx="1757014" cy="1757014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Structuring Systems-of-Roles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5845703" y="3761159"/>
        <a:ext cx="1242396" cy="1242396"/>
      </dsp:txXfrm>
    </dsp:sp>
    <dsp:sp modelId="{D180BDE8-42C9-E348-B79B-98A329E8801C}">
      <dsp:nvSpPr>
        <dsp:cNvPr id="0" name=""/>
        <dsp:cNvSpPr/>
      </dsp:nvSpPr>
      <dsp:spPr>
        <a:xfrm>
          <a:off x="1487694" y="3503850"/>
          <a:ext cx="1757014" cy="1757014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Optimizing Business Models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1745003" y="3761159"/>
        <a:ext cx="1242396" cy="1242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D426D-3852-FA4D-AB30-4B70C9DF96ED}">
      <dsp:nvSpPr>
        <dsp:cNvPr id="0" name=""/>
        <dsp:cNvSpPr/>
      </dsp:nvSpPr>
      <dsp:spPr>
        <a:xfrm>
          <a:off x="1691156" y="816678"/>
          <a:ext cx="4115766" cy="4115766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36F17-A9F6-CE44-8F2C-9860DAD39863}">
      <dsp:nvSpPr>
        <dsp:cNvPr id="0" name=""/>
        <dsp:cNvSpPr/>
      </dsp:nvSpPr>
      <dsp:spPr>
        <a:xfrm>
          <a:off x="1691156" y="816678"/>
          <a:ext cx="4115766" cy="4115766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61804-C4F6-994D-AC10-8248CCAA73B1}">
      <dsp:nvSpPr>
        <dsp:cNvPr id="0" name=""/>
        <dsp:cNvSpPr/>
      </dsp:nvSpPr>
      <dsp:spPr>
        <a:xfrm>
          <a:off x="1609150" y="734672"/>
          <a:ext cx="4279779" cy="4279779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64402-CF7C-3844-9125-726F612AF9D7}">
      <dsp:nvSpPr>
        <dsp:cNvPr id="0" name=""/>
        <dsp:cNvSpPr/>
      </dsp:nvSpPr>
      <dsp:spPr>
        <a:xfrm>
          <a:off x="2918051" y="2025722"/>
          <a:ext cx="1661976" cy="1661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3161442" y="2269113"/>
        <a:ext cx="1175194" cy="1175194"/>
      </dsp:txXfrm>
    </dsp:sp>
    <dsp:sp modelId="{225FE687-28B1-FB46-87D2-92E65E643B0C}">
      <dsp:nvSpPr>
        <dsp:cNvPr id="0" name=""/>
        <dsp:cNvSpPr/>
      </dsp:nvSpPr>
      <dsp:spPr>
        <a:xfrm>
          <a:off x="2685188" y="-199473"/>
          <a:ext cx="2127702" cy="21277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Creating Higher-Performing Teams &amp; Cultures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2996783" y="112122"/>
        <a:ext cx="1504512" cy="1504512"/>
      </dsp:txXfrm>
    </dsp:sp>
    <dsp:sp modelId="{70583DB4-A430-0F40-8BDC-01E12C3A227C}">
      <dsp:nvSpPr>
        <dsp:cNvPr id="0" name=""/>
        <dsp:cNvSpPr/>
      </dsp:nvSpPr>
      <dsp:spPr>
        <a:xfrm>
          <a:off x="4744179" y="3133922"/>
          <a:ext cx="1491461" cy="1491461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D9D9D9"/>
              </a:solidFill>
            </a:rPr>
            <a:t>Structuring Systems-of-Roles</a:t>
          </a:r>
          <a:endParaRPr lang="en-US" sz="1600" b="1" kern="1200" dirty="0">
            <a:solidFill>
              <a:srgbClr val="D9D9D9"/>
            </a:solidFill>
          </a:endParaRPr>
        </a:p>
      </dsp:txBody>
      <dsp:txXfrm>
        <a:off x="4962598" y="3352341"/>
        <a:ext cx="1054623" cy="1054623"/>
      </dsp:txXfrm>
    </dsp:sp>
    <dsp:sp modelId="{D180BDE8-42C9-E348-B79B-98A329E8801C}">
      <dsp:nvSpPr>
        <dsp:cNvPr id="0" name=""/>
        <dsp:cNvSpPr/>
      </dsp:nvSpPr>
      <dsp:spPr>
        <a:xfrm>
          <a:off x="1262438" y="3133922"/>
          <a:ext cx="1491461" cy="1491461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>
                  <a:lumMod val="85000"/>
                </a:schemeClr>
              </a:solidFill>
            </a:rPr>
            <a:t>Optimizing Business Models</a:t>
          </a:r>
          <a:endParaRPr lang="en-US" sz="1600" b="1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1480857" y="3352341"/>
        <a:ext cx="1054623" cy="10546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D426D-3852-FA4D-AB30-4B70C9DF96ED}">
      <dsp:nvSpPr>
        <dsp:cNvPr id="0" name=""/>
        <dsp:cNvSpPr/>
      </dsp:nvSpPr>
      <dsp:spPr>
        <a:xfrm>
          <a:off x="1532096" y="656873"/>
          <a:ext cx="4115766" cy="4115766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36F17-A9F6-CE44-8F2C-9860DAD39863}">
      <dsp:nvSpPr>
        <dsp:cNvPr id="0" name=""/>
        <dsp:cNvSpPr/>
      </dsp:nvSpPr>
      <dsp:spPr>
        <a:xfrm>
          <a:off x="1532096" y="656873"/>
          <a:ext cx="4115766" cy="4115766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61804-C4F6-994D-AC10-8248CCAA73B1}">
      <dsp:nvSpPr>
        <dsp:cNvPr id="0" name=""/>
        <dsp:cNvSpPr/>
      </dsp:nvSpPr>
      <dsp:spPr>
        <a:xfrm>
          <a:off x="1450089" y="574866"/>
          <a:ext cx="4279779" cy="4279779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64402-CF7C-3844-9125-726F612AF9D7}">
      <dsp:nvSpPr>
        <dsp:cNvPr id="0" name=""/>
        <dsp:cNvSpPr/>
      </dsp:nvSpPr>
      <dsp:spPr>
        <a:xfrm>
          <a:off x="2758991" y="1824909"/>
          <a:ext cx="1661976" cy="1661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3002382" y="2068300"/>
        <a:ext cx="1175194" cy="1175194"/>
      </dsp:txXfrm>
    </dsp:sp>
    <dsp:sp modelId="{225FE687-28B1-FB46-87D2-92E65E643B0C}">
      <dsp:nvSpPr>
        <dsp:cNvPr id="0" name=""/>
        <dsp:cNvSpPr/>
      </dsp:nvSpPr>
      <dsp:spPr>
        <a:xfrm>
          <a:off x="2845739" y="-39667"/>
          <a:ext cx="1488480" cy="14884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>
                  <a:lumMod val="85000"/>
                </a:schemeClr>
              </a:solidFill>
            </a:rPr>
            <a:t>Creating Higher-Performing Teams &amp; Cultures</a:t>
          </a:r>
          <a:endParaRPr lang="en-US" sz="1600" b="1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3063722" y="178316"/>
        <a:ext cx="1052514" cy="1052514"/>
      </dsp:txXfrm>
    </dsp:sp>
    <dsp:sp modelId="{70583DB4-A430-0F40-8BDC-01E12C3A227C}">
      <dsp:nvSpPr>
        <dsp:cNvPr id="0" name=""/>
        <dsp:cNvSpPr/>
      </dsp:nvSpPr>
      <dsp:spPr>
        <a:xfrm>
          <a:off x="4266998" y="2655996"/>
          <a:ext cx="2127702" cy="2127702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Structuring Systems-of-Roles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578593" y="2967591"/>
        <a:ext cx="1504512" cy="1504512"/>
      </dsp:txXfrm>
    </dsp:sp>
    <dsp:sp modelId="{D180BDE8-42C9-E348-B79B-98A329E8801C}">
      <dsp:nvSpPr>
        <dsp:cNvPr id="0" name=""/>
        <dsp:cNvSpPr/>
      </dsp:nvSpPr>
      <dsp:spPr>
        <a:xfrm>
          <a:off x="1103378" y="2974117"/>
          <a:ext cx="1491461" cy="1491461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>
                  <a:lumMod val="85000"/>
                </a:schemeClr>
              </a:solidFill>
            </a:rPr>
            <a:t>Optimizing Business Models</a:t>
          </a:r>
          <a:endParaRPr lang="en-US" sz="1600" b="1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1321797" y="3192536"/>
        <a:ext cx="1054623" cy="10546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D426D-3852-FA4D-AB30-4B70C9DF96ED}">
      <dsp:nvSpPr>
        <dsp:cNvPr id="0" name=""/>
        <dsp:cNvSpPr/>
      </dsp:nvSpPr>
      <dsp:spPr>
        <a:xfrm>
          <a:off x="1853444" y="657750"/>
          <a:ext cx="4121285" cy="4121285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36F17-A9F6-CE44-8F2C-9860DAD39863}">
      <dsp:nvSpPr>
        <dsp:cNvPr id="0" name=""/>
        <dsp:cNvSpPr/>
      </dsp:nvSpPr>
      <dsp:spPr>
        <a:xfrm>
          <a:off x="1853444" y="657750"/>
          <a:ext cx="4121285" cy="4121285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61804-C4F6-994D-AC10-8248CCAA73B1}">
      <dsp:nvSpPr>
        <dsp:cNvPr id="0" name=""/>
        <dsp:cNvSpPr/>
      </dsp:nvSpPr>
      <dsp:spPr>
        <a:xfrm>
          <a:off x="1771327" y="575634"/>
          <a:ext cx="4285518" cy="4285518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64402-CF7C-3844-9125-726F612AF9D7}">
      <dsp:nvSpPr>
        <dsp:cNvPr id="0" name=""/>
        <dsp:cNvSpPr/>
      </dsp:nvSpPr>
      <dsp:spPr>
        <a:xfrm>
          <a:off x="3081984" y="1827353"/>
          <a:ext cx="1664205" cy="1664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3325701" y="2071070"/>
        <a:ext cx="1176771" cy="1176771"/>
      </dsp:txXfrm>
    </dsp:sp>
    <dsp:sp modelId="{225FE687-28B1-FB46-87D2-92E65E643B0C}">
      <dsp:nvSpPr>
        <dsp:cNvPr id="0" name=""/>
        <dsp:cNvSpPr/>
      </dsp:nvSpPr>
      <dsp:spPr>
        <a:xfrm>
          <a:off x="3168848" y="-39724"/>
          <a:ext cx="1490476" cy="149047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>
                  <a:lumMod val="85000"/>
                </a:schemeClr>
              </a:solidFill>
            </a:rPr>
            <a:t>Creating Higher-Performing Teams &amp; Cultures</a:t>
          </a:r>
          <a:endParaRPr lang="en-US" sz="1600" b="1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3387123" y="178551"/>
        <a:ext cx="1053926" cy="1053926"/>
      </dsp:txXfrm>
    </dsp:sp>
    <dsp:sp modelId="{70583DB4-A430-0F40-8BDC-01E12C3A227C}">
      <dsp:nvSpPr>
        <dsp:cNvPr id="0" name=""/>
        <dsp:cNvSpPr/>
      </dsp:nvSpPr>
      <dsp:spPr>
        <a:xfrm>
          <a:off x="4912053" y="2979595"/>
          <a:ext cx="1490476" cy="1490476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>
                  <a:lumMod val="85000"/>
                </a:schemeClr>
              </a:solidFill>
            </a:rPr>
            <a:t>Structuring Systems-of-Roles</a:t>
          </a:r>
          <a:endParaRPr lang="en-US" sz="1600" b="1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5130328" y="3197870"/>
        <a:ext cx="1053926" cy="1053926"/>
      </dsp:txXfrm>
    </dsp:sp>
    <dsp:sp modelId="{D180BDE8-42C9-E348-B79B-98A329E8801C}">
      <dsp:nvSpPr>
        <dsp:cNvPr id="0" name=""/>
        <dsp:cNvSpPr/>
      </dsp:nvSpPr>
      <dsp:spPr>
        <a:xfrm>
          <a:off x="1105604" y="2659555"/>
          <a:ext cx="2130555" cy="2130555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Optimizing Business Models</a:t>
          </a:r>
          <a:endParaRPr lang="en-US" sz="2400" b="1" kern="1200" dirty="0">
            <a:solidFill>
              <a:srgbClr val="000000"/>
            </a:solidFill>
          </a:endParaRPr>
        </a:p>
      </dsp:txBody>
      <dsp:txXfrm>
        <a:off x="1417617" y="2971568"/>
        <a:ext cx="1506529" cy="15065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D426D-3852-FA4D-AB30-4B70C9DF96ED}">
      <dsp:nvSpPr>
        <dsp:cNvPr id="0" name=""/>
        <dsp:cNvSpPr/>
      </dsp:nvSpPr>
      <dsp:spPr>
        <a:xfrm>
          <a:off x="1853444" y="657750"/>
          <a:ext cx="4121285" cy="4121285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36F17-A9F6-CE44-8F2C-9860DAD39863}">
      <dsp:nvSpPr>
        <dsp:cNvPr id="0" name=""/>
        <dsp:cNvSpPr/>
      </dsp:nvSpPr>
      <dsp:spPr>
        <a:xfrm>
          <a:off x="1853444" y="657750"/>
          <a:ext cx="4121285" cy="4121285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61804-C4F6-994D-AC10-8248CCAA73B1}">
      <dsp:nvSpPr>
        <dsp:cNvPr id="0" name=""/>
        <dsp:cNvSpPr/>
      </dsp:nvSpPr>
      <dsp:spPr>
        <a:xfrm>
          <a:off x="1771327" y="575634"/>
          <a:ext cx="4285518" cy="4285518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64402-CF7C-3844-9125-726F612AF9D7}">
      <dsp:nvSpPr>
        <dsp:cNvPr id="0" name=""/>
        <dsp:cNvSpPr/>
      </dsp:nvSpPr>
      <dsp:spPr>
        <a:xfrm>
          <a:off x="3081984" y="1827353"/>
          <a:ext cx="1664205" cy="1664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>
                  <a:lumMod val="75000"/>
                </a:schemeClr>
              </a:solidFill>
            </a:rPr>
            <a:t>Leading People Through Change</a:t>
          </a:r>
          <a:endParaRPr lang="en-US" sz="20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3325701" y="2071070"/>
        <a:ext cx="1176771" cy="1176771"/>
      </dsp:txXfrm>
    </dsp:sp>
    <dsp:sp modelId="{225FE687-28B1-FB46-87D2-92E65E643B0C}">
      <dsp:nvSpPr>
        <dsp:cNvPr id="0" name=""/>
        <dsp:cNvSpPr/>
      </dsp:nvSpPr>
      <dsp:spPr>
        <a:xfrm>
          <a:off x="3168848" y="-39724"/>
          <a:ext cx="1490476" cy="149047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>
                  <a:lumMod val="85000"/>
                </a:schemeClr>
              </a:solidFill>
            </a:rPr>
            <a:t>Creating Higher-Performing Teams &amp; Cultures</a:t>
          </a:r>
          <a:endParaRPr lang="en-US" sz="1600" b="1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3387123" y="178551"/>
        <a:ext cx="1053926" cy="1053926"/>
      </dsp:txXfrm>
    </dsp:sp>
    <dsp:sp modelId="{70583DB4-A430-0F40-8BDC-01E12C3A227C}">
      <dsp:nvSpPr>
        <dsp:cNvPr id="0" name=""/>
        <dsp:cNvSpPr/>
      </dsp:nvSpPr>
      <dsp:spPr>
        <a:xfrm>
          <a:off x="4912053" y="2979595"/>
          <a:ext cx="1490476" cy="1490476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>
                  <a:lumMod val="85000"/>
                </a:schemeClr>
              </a:solidFill>
            </a:rPr>
            <a:t>Structuring Systems-of-Roles</a:t>
          </a:r>
          <a:endParaRPr lang="en-US" sz="1600" b="1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5130328" y="3197870"/>
        <a:ext cx="1053926" cy="1053926"/>
      </dsp:txXfrm>
    </dsp:sp>
    <dsp:sp modelId="{D180BDE8-42C9-E348-B79B-98A329E8801C}">
      <dsp:nvSpPr>
        <dsp:cNvPr id="0" name=""/>
        <dsp:cNvSpPr/>
      </dsp:nvSpPr>
      <dsp:spPr>
        <a:xfrm>
          <a:off x="1105604" y="2659555"/>
          <a:ext cx="2130555" cy="2130555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Optimizing Business Models</a:t>
          </a:r>
          <a:endParaRPr lang="en-US" sz="2400" b="1" kern="1200" dirty="0">
            <a:solidFill>
              <a:srgbClr val="000000"/>
            </a:solidFill>
          </a:endParaRPr>
        </a:p>
      </dsp:txBody>
      <dsp:txXfrm>
        <a:off x="1417617" y="2971568"/>
        <a:ext cx="1506529" cy="15065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B0791-F309-7B43-9858-032FB509FB30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7339D-2AED-4B46-BD3A-3BF558BF1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148E1-5F2C-0649-AF2A-2A7116F9EA23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F6FC4-228B-7544-ACE8-7906B5EA5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90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 smtClean="0"/>
              <a:t>The Critical Capabilities to Effectively Lead Change</a:t>
            </a:r>
          </a:p>
          <a:p>
            <a:endParaRPr lang="en-US" sz="2000" b="1" dirty="0" smtClean="0"/>
          </a:p>
          <a:p>
            <a:pPr marL="742950" lvl="1" indent="-285750">
              <a:spcAft>
                <a:spcPts val="1800"/>
              </a:spcAft>
              <a:buFont typeface="Arial"/>
              <a:buChar char="•"/>
            </a:pPr>
            <a:r>
              <a:rPr lang="en-US" sz="2000" dirty="0" smtClean="0"/>
              <a:t>Business Model Design and Execution.</a:t>
            </a:r>
          </a:p>
          <a:p>
            <a:pPr marL="742950" lvl="1" indent="-285750">
              <a:spcAft>
                <a:spcPts val="1800"/>
              </a:spcAft>
              <a:buFont typeface="Arial"/>
              <a:buChar char="•"/>
            </a:pPr>
            <a:r>
              <a:rPr lang="en-US" sz="2000" dirty="0" smtClean="0"/>
              <a:t>Architecting a Complete System-of-Roles.</a:t>
            </a:r>
          </a:p>
          <a:p>
            <a:pPr marL="742950" lvl="1" indent="-285750">
              <a:spcAft>
                <a:spcPts val="1800"/>
              </a:spcAft>
              <a:buFont typeface="Arial"/>
              <a:buChar char="•"/>
            </a:pPr>
            <a:r>
              <a:rPr lang="en-US" sz="2000" dirty="0" smtClean="0"/>
              <a:t>Assessing and Driving Culture Change.</a:t>
            </a:r>
          </a:p>
          <a:p>
            <a:pPr marL="742950" lvl="1" indent="-285750">
              <a:spcAft>
                <a:spcPts val="1800"/>
              </a:spcAft>
              <a:buFont typeface="Arial"/>
              <a:buChar char="•"/>
            </a:pPr>
            <a:r>
              <a:rPr lang="en-US" sz="2000" dirty="0" smtClean="0"/>
              <a:t>Designing Change Initiatives.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6FC4-228B-7544-ACE8-7906B5EA513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58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21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22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23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24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27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latin typeface="+mn-lt"/>
                <a:cs typeface="Calibri"/>
              </a:rPr>
              <a:t>Culture: </a:t>
            </a:r>
            <a:r>
              <a:rPr lang="en-US" sz="1200" dirty="0" smtClean="0">
                <a:latin typeface="+mn-lt"/>
                <a:cs typeface="Calibri"/>
              </a:rPr>
              <a:t>The conscious, intentional agreements around how people show up and how people interact in order to drive performance.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6FC4-228B-7544-ACE8-7906B5EA513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55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Talking</a:t>
            </a:r>
            <a:r>
              <a:rPr lang="en-US" sz="1800" baseline="0" dirty="0" smtClean="0"/>
              <a:t> Points for Leading Change</a:t>
            </a:r>
          </a:p>
          <a:p>
            <a:endParaRPr lang="en-US" sz="1800" baseline="0" dirty="0" smtClean="0"/>
          </a:p>
          <a:p>
            <a:r>
              <a:rPr lang="en-US" sz="1800" dirty="0" smtClean="0"/>
              <a:t>Organizing and navigating change in a way that creates engagement and focus, despite uncertainty and disruption.</a:t>
            </a:r>
          </a:p>
          <a:p>
            <a:pPr marL="171450" indent="-171450">
              <a:buFont typeface="Arial"/>
              <a:buChar char="•"/>
            </a:pPr>
            <a:r>
              <a:rPr lang="en-US" sz="1800" dirty="0" smtClean="0"/>
              <a:t>Occurs at the intersection between business culture and business model(s).</a:t>
            </a:r>
          </a:p>
          <a:p>
            <a:pPr marL="171450" indent="-171450">
              <a:buFont typeface="Arial"/>
              <a:buChar char="•"/>
            </a:pPr>
            <a:r>
              <a:rPr lang="en-US" sz="1800" dirty="0" smtClean="0"/>
              <a:t>Versus change management, which includes tools and techniques and is a subset of change leadership.</a:t>
            </a:r>
          </a:p>
          <a:p>
            <a:pPr marL="171450" indent="-171450">
              <a:buFont typeface="Arial"/>
              <a:buChar char="•"/>
            </a:pPr>
            <a:r>
              <a:rPr lang="en-US" sz="1800" dirty="0" smtClean="0"/>
              <a:t>Going from domains of less to domains of higher possibility.</a:t>
            </a:r>
          </a:p>
          <a:p>
            <a:pPr marL="171450" indent="-171450">
              <a:buFont typeface="Arial"/>
              <a:buChar char="•"/>
            </a:pPr>
            <a:r>
              <a:rPr lang="en-US" sz="1800" dirty="0" smtClean="0"/>
              <a:t>Moving into uncertain futures together.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6FC4-228B-7544-ACE8-7906B5EA513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92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 smtClean="0"/>
              <a:t>The Critical Capabilities to Effectively Lead Change</a:t>
            </a:r>
          </a:p>
          <a:p>
            <a:endParaRPr lang="en-US" sz="2000" b="1" dirty="0" smtClean="0"/>
          </a:p>
          <a:p>
            <a:pPr marL="742950" lvl="1" indent="-285750">
              <a:spcAft>
                <a:spcPts val="1800"/>
              </a:spcAft>
              <a:buFont typeface="Arial"/>
              <a:buChar char="•"/>
            </a:pPr>
            <a:r>
              <a:rPr lang="en-US" sz="2000" dirty="0" smtClean="0"/>
              <a:t>Business Model Design and Execution.</a:t>
            </a:r>
          </a:p>
          <a:p>
            <a:pPr marL="742950" lvl="1" indent="-285750">
              <a:spcAft>
                <a:spcPts val="1800"/>
              </a:spcAft>
              <a:buFont typeface="Arial"/>
              <a:buChar char="•"/>
            </a:pPr>
            <a:r>
              <a:rPr lang="en-US" sz="2000" dirty="0" smtClean="0"/>
              <a:t>Architecting a Complete System-of-Roles.</a:t>
            </a:r>
          </a:p>
          <a:p>
            <a:pPr marL="742950" lvl="1" indent="-285750">
              <a:spcAft>
                <a:spcPts val="1800"/>
              </a:spcAft>
              <a:buFont typeface="Arial"/>
              <a:buChar char="•"/>
            </a:pPr>
            <a:r>
              <a:rPr lang="en-US" sz="2000" dirty="0" smtClean="0"/>
              <a:t>Assessing and Driving Culture Change.</a:t>
            </a:r>
          </a:p>
          <a:p>
            <a:pPr marL="742950" lvl="1" indent="-285750">
              <a:spcAft>
                <a:spcPts val="1800"/>
              </a:spcAft>
              <a:buFont typeface="Arial"/>
              <a:buChar char="•"/>
            </a:pPr>
            <a:r>
              <a:rPr lang="en-US" sz="2000" dirty="0" smtClean="0"/>
              <a:t>Designing Change Initiatives.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6FC4-228B-7544-ACE8-7906B5EA513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58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latin typeface="+mn-lt"/>
                <a:cs typeface="Calibri"/>
              </a:rPr>
              <a:t>Culture: </a:t>
            </a:r>
            <a:r>
              <a:rPr lang="en-US" sz="1200" dirty="0" smtClean="0">
                <a:latin typeface="+mn-lt"/>
                <a:cs typeface="Calibri"/>
              </a:rPr>
              <a:t>The conscious, intentional agreements around how people show up and how people interact in order to drive performance.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6FC4-228B-7544-ACE8-7906B5EA513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55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clear accountabilities, final call authority, transparent and effective interdependencies, and incentives) to drive innovation and shared learning across the enterprise.</a:t>
            </a:r>
          </a:p>
          <a:p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F6FC4-228B-7544-ACE8-7906B5EA513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0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14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15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16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17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18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R"/>
            </a:pPr>
            <a:r>
              <a:rPr lang="en-US" sz="1100" u="sng" dirty="0">
                <a:latin typeface="Times New Roman" charset="0"/>
                <a:ea typeface="ＭＳ 明朝" charset="0"/>
                <a:cs typeface="ＭＳ 明朝" charset="0"/>
              </a:rPr>
              <a:t>The Business Triangle</a:t>
            </a: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 – To visualize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in your organization: to develop, to sell, to deliver and to support.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the first major concept in this framework: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universal pattern that exists in all stages and kinds of organizations including .com, .org, .gov, and .edu.</a:t>
            </a: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triangles are the basic market facing elements in your organization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s structure.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Please read these descriptions: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Four Basic Rationales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/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all businesses capabilities the rationale for 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“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why</a:t>
            </a:r>
            <a:r>
              <a:rPr lang="ja-JP" altLang="en-US" sz="1100" dirty="0">
                <a:latin typeface="Times New Roman" charset="0"/>
                <a:ea typeface="ＭＳ 明朝" charset="0"/>
                <a:cs typeface="ＭＳ 明朝" charset="0"/>
              </a:rPr>
              <a:t>”</a:t>
            </a:r>
            <a: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  <a:t> capabilities are deployed is to create four fundamental deliverables.</a:t>
            </a:r>
            <a:br>
              <a:rPr lang="en-US" altLang="ja-JP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altLang="ja-JP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Develop −&gt; in order to create Targeted Value Propositions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Sell −&gt; in order to create Successful Purchase Moments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Deliver −&gt; in order to create Customers Who Make Positive Referrals</a:t>
            </a:r>
          </a:p>
          <a:p>
            <a:pPr marL="2057400" lvl="4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lphaL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To Support −&gt; in order to create Economies of Scale.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  <a:p>
            <a:pPr marL="1143000" lvl="2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romanLcParenR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Logic Of Business Triangles</a:t>
            </a:r>
            <a:b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</a:br>
            <a:endParaRPr lang="en-US" sz="1100" dirty="0">
              <a:latin typeface="Times New Roman" charset="0"/>
              <a:ea typeface="ＭＳ 明朝" charset="0"/>
              <a:cs typeface="ＭＳ 明朝" charset="0"/>
            </a:endParaRP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The business triangle is a way to envision business capabilities as part of an integrated go-to-market system.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In a business triangle, capabilities are designed and deployed to develop, sell and deliver products and services to target customers with help from partners in a way that creates competitive advantage.</a:t>
            </a:r>
          </a:p>
          <a:p>
            <a:pPr marL="1600200" lvl="3" indent="-228600">
              <a:lnSpc>
                <a:spcPct val="90000"/>
              </a:lnSpc>
              <a:spcBef>
                <a:spcPct val="0"/>
              </a:spcBef>
              <a:buFont typeface="Calibri" charset="0"/>
              <a:buAutoNum type="arabicParenBoth"/>
            </a:pPr>
            <a:r>
              <a:rPr lang="en-US" sz="1100" dirty="0">
                <a:latin typeface="Times New Roman" charset="0"/>
                <a:ea typeface="ＭＳ 明朝" charset="0"/>
                <a:cs typeface="ＭＳ 明朝" charset="0"/>
              </a:rPr>
              <a:t>Business growth can be envisioned as an acceleration in throughput around a business triangle (1,2,3,1…Developing, Selling, Delivering, Developing…). </a:t>
            </a:r>
          </a:p>
          <a:p>
            <a:pPr marL="342900" indent="-342900">
              <a:lnSpc>
                <a:spcPct val="90000"/>
              </a:lnSpc>
            </a:pPr>
            <a:endParaRPr lang="en-US" sz="1100" dirty="0">
              <a:latin typeface="Times New Roman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8F680-57DB-5A45-A69C-9638A094DB1A}" type="slidenum">
              <a:rPr lang="en-US" sz="1200"/>
              <a:pPr/>
              <a:t>19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17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E4BDC0-CABE-7141-9049-B35AFF0D2F7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8600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E4BDC0-CABE-7141-9049-B35AFF0D2F7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6321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2267"/>
            <a:ext cx="4002088" cy="4969933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sz="1400" dirty="0" smtClean="0"/>
            </a:lvl4pPr>
            <a:lvl5pPr>
              <a:defRPr lang="en-US" sz="1400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gray">
          <a:xfrm>
            <a:off x="457200" y="1051439"/>
            <a:ext cx="7107238" cy="74612"/>
          </a:xfrm>
          <a:prstGeom prst="rect">
            <a:avLst/>
          </a:prstGeom>
          <a:gradFill rotWithShape="0">
            <a:gsLst>
              <a:gs pos="0">
                <a:srgbClr val="00388C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  <a:latin typeface="Tahoma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879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2267"/>
            <a:ext cx="4002088" cy="4969933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sz="1400" dirty="0" smtClean="0"/>
            </a:lvl4pPr>
            <a:lvl5pPr>
              <a:defRPr lang="en-US" sz="1400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gray">
          <a:xfrm>
            <a:off x="457200" y="1051439"/>
            <a:ext cx="7107238" cy="74612"/>
          </a:xfrm>
          <a:prstGeom prst="rect">
            <a:avLst/>
          </a:prstGeom>
          <a:gradFill rotWithShape="0">
            <a:gsLst>
              <a:gs pos="0">
                <a:srgbClr val="00388C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  <a:latin typeface="Tahoma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90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5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17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7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1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973098"/>
            <a:ext cx="2895600" cy="748378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93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0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846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440" y="6225224"/>
            <a:ext cx="2133600" cy="5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0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5C9AE9"/>
            </a:gs>
            <a:gs pos="100000">
              <a:srgbClr val="FF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58BF6-0546-8143-AB06-94C6ECF0767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10/30/2014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608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74" r:id="rId1"/>
    <p:sldLayoutId id="2147485375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5" r:id="rId8"/>
    <p:sldLayoutId id="2147485381" r:id="rId9"/>
    <p:sldLayoutId id="2147485382" r:id="rId10"/>
    <p:sldLayoutId id="2147485383" r:id="rId11"/>
    <p:sldLayoutId id="2147485384" r:id="rId12"/>
    <p:sldLayoutId id="2147484912" r:id="rId13"/>
    <p:sldLayoutId id="2147484899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8435" y="2616218"/>
            <a:ext cx="7092335" cy="1554351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Making the Case for Change: Tools for Change </a:t>
            </a:r>
            <a:r>
              <a:rPr lang="en-US" sz="4400" b="1" dirty="0" smtClean="0">
                <a:solidFill>
                  <a:schemeClr val="tx1"/>
                </a:solidFill>
              </a:rPr>
              <a:t>Leadership</a:t>
            </a:r>
          </a:p>
        </p:txBody>
      </p:sp>
      <p:pic>
        <p:nvPicPr>
          <p:cNvPr id="2" name="Picture 1" descr="conference-logo-with-date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51" r="10001"/>
          <a:stretch/>
        </p:blipFill>
        <p:spPr>
          <a:xfrm>
            <a:off x="1570388" y="449852"/>
            <a:ext cx="6007608" cy="16459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9466" y="4539221"/>
            <a:ext cx="3531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Bob Voss, PhD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Partner &amp; Nonprofit Practice Leader</a:t>
            </a:r>
            <a:br>
              <a:rPr lang="en-US" dirty="0"/>
            </a:br>
            <a:r>
              <a:rPr lang="en-US" dirty="0"/>
              <a:t>Growth </a:t>
            </a:r>
            <a:r>
              <a:rPr lang="en-US" dirty="0" smtClean="0"/>
              <a:t>River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7660" y="4560522"/>
            <a:ext cx="4023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Robert Heinzman</a:t>
            </a:r>
          </a:p>
          <a:p>
            <a:r>
              <a:rPr lang="en-US" dirty="0" smtClean="0"/>
              <a:t>Partner </a:t>
            </a:r>
            <a:r>
              <a:rPr lang="en-US" dirty="0"/>
              <a:t>&amp; </a:t>
            </a:r>
            <a:r>
              <a:rPr lang="en-US" dirty="0" smtClean="0"/>
              <a:t>Global Science Practice Leader</a:t>
            </a:r>
          </a:p>
          <a:p>
            <a:r>
              <a:rPr lang="en-US" dirty="0" smtClean="0"/>
              <a:t>Growth River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8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727" y="2661945"/>
            <a:ext cx="7972296" cy="296702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Structure</a:t>
            </a:r>
            <a:endParaRPr lang="en-US" dirty="0" smtClean="0"/>
          </a:p>
          <a:p>
            <a:pPr marL="0" indent="0">
              <a:lnSpc>
                <a:spcPts val="44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dirty="0" smtClean="0"/>
              <a:t>Architecting </a:t>
            </a:r>
            <a:r>
              <a:rPr lang="en-US" dirty="0"/>
              <a:t>a complete system-of-</a:t>
            </a:r>
            <a:r>
              <a:rPr lang="en-US" dirty="0" smtClean="0"/>
              <a:t>roles:</a:t>
            </a: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dirty="0" smtClean="0"/>
              <a:t>All key issues have an owner.</a:t>
            </a: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C</a:t>
            </a:r>
            <a:r>
              <a:rPr lang="en-US" dirty="0" smtClean="0"/>
              <a:t>lear accountabilities</a:t>
            </a:r>
            <a:r>
              <a:rPr lang="en-US" dirty="0"/>
              <a:t> </a:t>
            </a:r>
            <a:r>
              <a:rPr lang="en-US" dirty="0" smtClean="0"/>
              <a:t>and final call authority.</a:t>
            </a: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dirty="0" smtClean="0"/>
              <a:t>Incentives and interdependencies across roles are optimized.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21413" y="320040"/>
            <a:ext cx="2103120" cy="2103120"/>
            <a:chOff x="5588394" y="3503850"/>
            <a:chExt cx="1757014" cy="1757014"/>
          </a:xfrm>
        </p:grpSpPr>
        <p:sp>
          <p:nvSpPr>
            <p:cNvPr id="5" name="Oval 4"/>
            <p:cNvSpPr/>
            <p:nvPr/>
          </p:nvSpPr>
          <p:spPr>
            <a:xfrm>
              <a:off x="5588394" y="3503850"/>
              <a:ext cx="1757014" cy="175701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2340760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60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5845703" y="3761159"/>
              <a:ext cx="1242396" cy="124239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rgbClr val="000000"/>
                  </a:solidFill>
                </a:rPr>
                <a:t>Structuring Systems-of-Roles</a:t>
              </a:r>
              <a:endParaRPr lang="en-US" sz="24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615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620" y="2670137"/>
            <a:ext cx="8209916" cy="3761796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0"/>
              </a:spcBef>
              <a:buNone/>
            </a:pPr>
            <a:r>
              <a:rPr lang="en-US" sz="3200" b="1" dirty="0" smtClean="0"/>
              <a:t>Business Models</a:t>
            </a:r>
          </a:p>
          <a:p>
            <a:pPr marL="0" lvl="1" indent="0">
              <a:lnSpc>
                <a:spcPts val="4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/>
              <a:t>A system-of-roles and capabilities </a:t>
            </a:r>
            <a:r>
              <a:rPr lang="en-US" sz="3200" dirty="0"/>
              <a:t>to develop, sell and </a:t>
            </a:r>
            <a:r>
              <a:rPr lang="en-US" sz="3200" dirty="0" smtClean="0"/>
              <a:t>deliver products and services to customers with the help of partners in order to creative competitive advantage.</a:t>
            </a:r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3521419" y="320040"/>
            <a:ext cx="2103120" cy="2103120"/>
            <a:chOff x="1487694" y="3503851"/>
            <a:chExt cx="1757014" cy="1757014"/>
          </a:xfrm>
        </p:grpSpPr>
        <p:sp>
          <p:nvSpPr>
            <p:cNvPr id="5" name="Oval 4"/>
            <p:cNvSpPr/>
            <p:nvPr/>
          </p:nvSpPr>
          <p:spPr>
            <a:xfrm>
              <a:off x="1487694" y="3503851"/>
              <a:ext cx="1757014" cy="175701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20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20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1745003" y="3761159"/>
              <a:ext cx="1242396" cy="124239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rgbClr val="000000"/>
                  </a:solidFill>
                </a:rPr>
                <a:t>Optimizing Business Models</a:t>
              </a:r>
              <a:endParaRPr lang="en-US" sz="24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113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635510"/>
              </p:ext>
            </p:extLst>
          </p:nvPr>
        </p:nvGraphicFramePr>
        <p:xfrm>
          <a:off x="813803" y="701125"/>
          <a:ext cx="7508134" cy="500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847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620" y="2670137"/>
            <a:ext cx="8209916" cy="3761796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0"/>
              </a:spcBef>
              <a:buNone/>
            </a:pPr>
            <a:r>
              <a:rPr lang="en-US" sz="3200" b="1" dirty="0" smtClean="0"/>
              <a:t>Business Models</a:t>
            </a:r>
          </a:p>
          <a:p>
            <a:pPr marL="0" lvl="1" indent="0">
              <a:lnSpc>
                <a:spcPts val="4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/>
              <a:t>A system-of-roles and capabilities </a:t>
            </a:r>
            <a:r>
              <a:rPr lang="en-US" sz="3200" dirty="0"/>
              <a:t>to develop, sell and </a:t>
            </a:r>
            <a:r>
              <a:rPr lang="en-US" sz="3200" dirty="0" smtClean="0"/>
              <a:t>deliver products and services to customers with the help of partners in order to creative competitive advantage.</a:t>
            </a:r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3521419" y="320040"/>
            <a:ext cx="2103120" cy="2103120"/>
            <a:chOff x="1487694" y="3503851"/>
            <a:chExt cx="1757014" cy="1757014"/>
          </a:xfrm>
        </p:grpSpPr>
        <p:sp>
          <p:nvSpPr>
            <p:cNvPr id="5" name="Oval 4"/>
            <p:cNvSpPr/>
            <p:nvPr/>
          </p:nvSpPr>
          <p:spPr>
            <a:xfrm>
              <a:off x="1487694" y="3503851"/>
              <a:ext cx="1757014" cy="175701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20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20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1745003" y="3761159"/>
              <a:ext cx="1242396" cy="124239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rgbClr val="000000"/>
                  </a:solidFill>
                </a:rPr>
                <a:t>Optimizing Business Models</a:t>
              </a:r>
              <a:endParaRPr lang="en-US" sz="24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39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1529997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3431972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3171248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3062223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5327825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2659111" y="2133602"/>
            <a:ext cx="1760489" cy="27543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</p:cNvCxnSpPr>
          <p:nvPr/>
        </p:nvCxnSpPr>
        <p:spPr>
          <a:xfrm flipH="1" flipV="1">
            <a:off x="4758268" y="2150535"/>
            <a:ext cx="1699064" cy="2590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2692400" y="5133865"/>
            <a:ext cx="39116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41134" y="107770"/>
            <a:ext cx="75633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/>
              <a:t>“…develop, sell</a:t>
            </a:r>
            <a:r>
              <a:rPr lang="en-US" sz="3600" i="1" dirty="0"/>
              <a:t> </a:t>
            </a:r>
            <a:r>
              <a:rPr lang="en-US" sz="3600" i="1" dirty="0" smtClean="0"/>
              <a:t>&amp; deliver </a:t>
            </a:r>
          </a:p>
          <a:p>
            <a:pPr algn="ctr"/>
            <a:r>
              <a:rPr lang="en-US" sz="3600" i="1" dirty="0" smtClean="0"/>
              <a:t>products and services to customers…”</a:t>
            </a:r>
            <a:endParaRPr lang="en-US" sz="3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63708" y="2222494"/>
            <a:ext cx="16146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Business Triangle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29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/>
      <p:bldP spid="32" grpId="0"/>
      <p:bldP spid="33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1529997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4547751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4546553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3431972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3171248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3062223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5327825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2921005" y="2728588"/>
            <a:ext cx="1082760" cy="1703258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33938" y="2031816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 rot="60000" flipH="1" flipV="1">
            <a:off x="5138928" y="2725576"/>
            <a:ext cx="1279223" cy="1828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3748961" y="5133865"/>
            <a:ext cx="18288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7873" y="474124"/>
            <a:ext cx="7406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“…to create competitive advantage…”</a:t>
            </a:r>
            <a:endParaRPr lang="en-US" sz="36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335489" y="1574769"/>
            <a:ext cx="32800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SEGMENTATION: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b="1" dirty="0" smtClean="0"/>
              <a:t>Buyers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b="1" dirty="0" smtClean="0"/>
              <a:t>End-users</a:t>
            </a:r>
            <a:endParaRPr lang="en-US" sz="2000" b="1" dirty="0"/>
          </a:p>
        </p:txBody>
      </p:sp>
      <p:cxnSp>
        <p:nvCxnSpPr>
          <p:cNvPr id="5" name="Straight Arrow Connector 4"/>
          <p:cNvCxnSpPr>
            <a:stCxn id="9" idx="2"/>
          </p:cNvCxnSpPr>
          <p:nvPr/>
        </p:nvCxnSpPr>
        <p:spPr>
          <a:xfrm flipV="1">
            <a:off x="3533455" y="4152790"/>
            <a:ext cx="368299" cy="131534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 rot="21426421">
            <a:off x="1287402" y="2638542"/>
            <a:ext cx="2213873" cy="2073910"/>
          </a:xfrm>
          <a:custGeom>
            <a:avLst/>
            <a:gdLst>
              <a:gd name="connsiteX0" fmla="*/ 656006 w 2213873"/>
              <a:gd name="connsiteY0" fmla="*/ 0 h 1918354"/>
              <a:gd name="connsiteX1" fmla="*/ 80273 w 2213873"/>
              <a:gd name="connsiteY1" fmla="*/ 1845734 h 1918354"/>
              <a:gd name="connsiteX2" fmla="*/ 2213873 w 2213873"/>
              <a:gd name="connsiteY2" fmla="*/ 1574800 h 191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3873" h="1918354">
                <a:moveTo>
                  <a:pt x="656006" y="0"/>
                </a:moveTo>
                <a:cubicBezTo>
                  <a:pt x="238317" y="791633"/>
                  <a:pt x="-179372" y="1583267"/>
                  <a:pt x="80273" y="1845734"/>
                </a:cubicBezTo>
                <a:cubicBezTo>
                  <a:pt x="339917" y="2108201"/>
                  <a:pt x="2213873" y="1574800"/>
                  <a:pt x="2213873" y="1574800"/>
                </a:cubicBez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6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8" grpId="0"/>
      <p:bldP spid="2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 rot="17827534">
            <a:off x="4286915" y="6121763"/>
            <a:ext cx="1735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libri"/>
                <a:cs typeface="Calibri"/>
              </a:rPr>
              <a:t>CAPABILITY 9</a:t>
            </a:r>
            <a:endParaRPr lang="en-US" sz="1600" b="1" dirty="0"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68400" y="2502945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libri"/>
                <a:cs typeface="Calibri"/>
              </a:rPr>
              <a:t>CAPABILITY 2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1377600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4395354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4394156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3279575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3018851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2909826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5175428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2921005" y="2576191"/>
            <a:ext cx="1082760" cy="1703258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33938" y="1879419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 rot="60000" flipH="1" flipV="1">
            <a:off x="5138928" y="2573179"/>
            <a:ext cx="1279223" cy="1828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3748961" y="4981468"/>
            <a:ext cx="18288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051" y="3601132"/>
            <a:ext cx="159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>
                <a:latin typeface="Calibri"/>
                <a:cs typeface="Calibri"/>
              </a:defRPr>
            </a:lvl1pPr>
          </a:lstStyle>
          <a:p>
            <a:r>
              <a:rPr lang="en-US" dirty="0"/>
              <a:t>CAPABILITY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112974" y="1594357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libri"/>
                <a:cs typeface="Calibri"/>
              </a:rPr>
              <a:t>CAPABILITY 3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30900" y="2406642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/>
                <a:cs typeface="Calibri"/>
              </a:rPr>
              <a:t>CAPABILITY 5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02430" y="4000392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/>
                <a:cs typeface="Calibri"/>
              </a:rPr>
              <a:t>CAPABILITY 7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00616" y="3134767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/>
                <a:cs typeface="Calibri"/>
              </a:rPr>
              <a:t>CAPABILITY 6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45487" y="1763634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/>
                <a:cs typeface="Calibri"/>
              </a:rPr>
              <a:t>CAPABILITY 4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5" name="TextBox 54"/>
          <p:cNvSpPr txBox="1"/>
          <p:nvPr/>
        </p:nvSpPr>
        <p:spPr>
          <a:xfrm rot="17827534">
            <a:off x="2876951" y="6142989"/>
            <a:ext cx="1735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libri"/>
                <a:cs typeface="Calibri"/>
              </a:rPr>
              <a:t>CAPABILITY 10</a:t>
            </a:r>
            <a:endParaRPr lang="en-US" sz="1600" b="1" dirty="0">
              <a:latin typeface="Calibri"/>
              <a:cs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 rot="17827534">
            <a:off x="1714024" y="6107634"/>
            <a:ext cx="1735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libri"/>
                <a:cs typeface="Calibri"/>
              </a:rPr>
              <a:t>CAPABILITY 11</a:t>
            </a:r>
            <a:endParaRPr lang="en-US" sz="1600" b="1" dirty="0">
              <a:latin typeface="Calibri"/>
              <a:cs typeface="Calibri"/>
            </a:endParaRPr>
          </a:p>
        </p:txBody>
      </p:sp>
      <p:sp>
        <p:nvSpPr>
          <p:cNvPr id="57" name="TextBox 56"/>
          <p:cNvSpPr txBox="1"/>
          <p:nvPr/>
        </p:nvSpPr>
        <p:spPr>
          <a:xfrm rot="17827534">
            <a:off x="5432773" y="6157319"/>
            <a:ext cx="1735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libri"/>
                <a:cs typeface="Calibri"/>
              </a:rPr>
              <a:t>CAPABILITY 8</a:t>
            </a:r>
            <a:endParaRPr lang="en-US" sz="1600" b="1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5734" y="270928"/>
            <a:ext cx="7271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“A </a:t>
            </a:r>
            <a:r>
              <a:rPr lang="en-US" sz="3600" i="1" dirty="0"/>
              <a:t>system-of-roles and </a:t>
            </a:r>
            <a:r>
              <a:rPr lang="en-US" sz="3600" i="1" dirty="0" smtClean="0"/>
              <a:t>capabilities…”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68043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4" grpId="0"/>
      <p:bldP spid="39" grpId="0"/>
      <p:bldP spid="50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 rot="17827534">
            <a:off x="4228130" y="6121762"/>
            <a:ext cx="1735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cs typeface="Calibri"/>
              </a:rPr>
              <a:t>ROLE 9</a:t>
            </a:r>
            <a:endParaRPr lang="en-US" sz="1600" b="1" dirty="0"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68400" y="2435213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libri"/>
                <a:cs typeface="Calibri"/>
              </a:rPr>
              <a:t>ROLE 2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1309868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4327622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4326424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3211843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2951119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2842094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5107696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2921005" y="2508459"/>
            <a:ext cx="1082760" cy="1703258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33938" y="1811687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 rot="60000" flipH="1" flipV="1">
            <a:off x="5138928" y="2505447"/>
            <a:ext cx="1279223" cy="1828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3748961" y="4913736"/>
            <a:ext cx="18288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051" y="3533400"/>
            <a:ext cx="15909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>
                <a:latin typeface="Calibri"/>
                <a:cs typeface="Calibri"/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>ROLE 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112974" y="1526625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latin typeface="Calibri"/>
                <a:cs typeface="Calibri"/>
              </a:rPr>
              <a:t>ROLE 3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30900" y="2338910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cs typeface="Calibri"/>
              </a:rPr>
              <a:t>ROLE 5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02430" y="3932660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cs typeface="Calibri"/>
              </a:rPr>
              <a:t>ROLE 7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00616" y="3067035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cs typeface="Calibri"/>
              </a:rPr>
              <a:t>ROLE 6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45487" y="1695902"/>
            <a:ext cx="1754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cs typeface="Calibri"/>
              </a:rPr>
              <a:t>ROLE 4</a:t>
            </a:r>
            <a:endParaRPr lang="en-US" sz="1200" b="1" dirty="0">
              <a:latin typeface="Calibri"/>
              <a:cs typeface="Calibri"/>
            </a:endParaRPr>
          </a:p>
        </p:txBody>
      </p:sp>
      <p:sp>
        <p:nvSpPr>
          <p:cNvPr id="55" name="TextBox 54"/>
          <p:cNvSpPr txBox="1"/>
          <p:nvPr/>
        </p:nvSpPr>
        <p:spPr>
          <a:xfrm rot="17827534">
            <a:off x="2818166" y="6142988"/>
            <a:ext cx="1735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cs typeface="Calibri"/>
              </a:rPr>
              <a:t>ROLE 10</a:t>
            </a:r>
            <a:endParaRPr lang="en-US" sz="1600" b="1" dirty="0">
              <a:latin typeface="Calibri"/>
              <a:cs typeface="Calibri"/>
            </a:endParaRPr>
          </a:p>
        </p:txBody>
      </p:sp>
      <p:sp>
        <p:nvSpPr>
          <p:cNvPr id="56" name="TextBox 55"/>
          <p:cNvSpPr txBox="1"/>
          <p:nvPr/>
        </p:nvSpPr>
        <p:spPr>
          <a:xfrm rot="17827534">
            <a:off x="1655239" y="6107633"/>
            <a:ext cx="1735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cs typeface="Calibri"/>
              </a:rPr>
              <a:t>ROLE 11</a:t>
            </a:r>
            <a:endParaRPr lang="en-US" sz="1600" b="1" dirty="0">
              <a:latin typeface="Calibri"/>
              <a:cs typeface="Calibri"/>
            </a:endParaRPr>
          </a:p>
        </p:txBody>
      </p:sp>
      <p:sp>
        <p:nvSpPr>
          <p:cNvPr id="57" name="TextBox 56"/>
          <p:cNvSpPr txBox="1"/>
          <p:nvPr/>
        </p:nvSpPr>
        <p:spPr>
          <a:xfrm rot="17827534">
            <a:off x="5432773" y="6157319"/>
            <a:ext cx="1735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cs typeface="Calibri"/>
              </a:rPr>
              <a:t>ROLE 8</a:t>
            </a:r>
            <a:endParaRPr lang="en-US" sz="1600" b="1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4265" y="457191"/>
            <a:ext cx="7271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“A </a:t>
            </a:r>
            <a:r>
              <a:rPr lang="en-US" sz="3600" i="1" dirty="0"/>
              <a:t>system-of-roles and </a:t>
            </a:r>
            <a:r>
              <a:rPr lang="en-US" sz="3600" i="1" dirty="0" smtClean="0"/>
              <a:t>capabilities…”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84929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9" grpId="0"/>
      <p:bldP spid="30" grpId="0"/>
      <p:bldP spid="38" grpId="0"/>
      <p:bldP spid="4" grpId="0"/>
      <p:bldP spid="3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93201" y="639130"/>
            <a:ext cx="6079067" cy="5964864"/>
          </a:xfrm>
          <a:prstGeom prst="ellipse">
            <a:avLst/>
          </a:prstGeom>
          <a:noFill/>
          <a:ln w="34925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>
            <a:spLocks noChangeAspect="1"/>
          </p:cNvSpPr>
          <p:nvPr/>
        </p:nvSpPr>
        <p:spPr>
          <a:xfrm>
            <a:off x="1064474" y="1140538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47557" y="4158292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72557" y="4157094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7889" y="3042513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1224454" y="2781789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4354159" y="2672764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11269" y="4938366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1907140" y="2339129"/>
            <a:ext cx="1082760" cy="1703258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020073" y="1642357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 rot="60000" flipH="1" flipV="1">
            <a:off x="4125063" y="2336117"/>
            <a:ext cx="1279223" cy="1828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2735096" y="4744406"/>
            <a:ext cx="18288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720923" y="2360198"/>
            <a:ext cx="74829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885465" y="6179645"/>
            <a:ext cx="133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4) SUPPORT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0192" y="5594869"/>
            <a:ext cx="14728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Finance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670123" y="4603370"/>
            <a:ext cx="16191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Facilities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816640" y="3457611"/>
            <a:ext cx="104527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Legal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310146" y="1349969"/>
            <a:ext cx="66316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HR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707819" y="102142"/>
            <a:ext cx="52046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/>
            </a:lvl1pPr>
          </a:lstStyle>
          <a:p>
            <a:r>
              <a:rPr lang="en-US" i="1" dirty="0" smtClean="0">
                <a:solidFill>
                  <a:srgbClr val="000000"/>
                </a:solidFill>
              </a:rPr>
              <a:t>“…</a:t>
            </a:r>
            <a:r>
              <a:rPr lang="en-US" i="1" dirty="0"/>
              <a:t>with the help of </a:t>
            </a:r>
            <a:r>
              <a:rPr lang="en-US" i="1" dirty="0" smtClean="0"/>
              <a:t>partners…”</a:t>
            </a:r>
            <a:endParaRPr lang="en-US" i="1" dirty="0">
              <a:solidFill>
                <a:srgbClr val="0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469219" y="829733"/>
            <a:ext cx="133852" cy="263065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58" idx="0"/>
          </p:cNvCxnSpPr>
          <p:nvPr/>
        </p:nvCxnSpPr>
        <p:spPr>
          <a:xfrm flipH="1">
            <a:off x="7095071" y="829733"/>
            <a:ext cx="508001" cy="1530465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35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8" grpId="0"/>
      <p:bldP spid="59" grpId="0"/>
      <p:bldP spid="6" grpId="0"/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926732" y="1959523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Grant Writing</a:t>
            </a:r>
          </a:p>
        </p:txBody>
      </p:sp>
      <p:sp>
        <p:nvSpPr>
          <p:cNvPr id="16" name="TextBox 15"/>
          <p:cNvSpPr txBox="1"/>
          <p:nvPr/>
        </p:nvSpPr>
        <p:spPr>
          <a:xfrm rot="17827534">
            <a:off x="4542461" y="5923111"/>
            <a:ext cx="1735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 Staff Training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12187" y="1186887"/>
            <a:ext cx="1288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Marketing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65890" y="2236796"/>
            <a:ext cx="16337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Program </a:t>
            </a:r>
            <a:endParaRPr lang="en-US" sz="2000" b="1" dirty="0" smtClean="0"/>
          </a:p>
          <a:p>
            <a:r>
              <a:rPr lang="en-US" sz="2000" b="1" dirty="0" smtClean="0"/>
              <a:t>Development</a:t>
            </a:r>
            <a:endParaRPr lang="en-US" sz="2000" b="1" dirty="0"/>
          </a:p>
        </p:txBody>
      </p:sp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1055873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4073627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4072429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2957848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2697124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2588099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4853701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2921005" y="2254464"/>
            <a:ext cx="1082760" cy="1703258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33938" y="1557692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 rot="17827534">
            <a:off x="2768053" y="5705488"/>
            <a:ext cx="1619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Quality Assurance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57332" y="2657496"/>
            <a:ext cx="2034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Major Donors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49331" y="3189025"/>
            <a:ext cx="2104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Planned Giving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91820" y="1359358"/>
            <a:ext cx="228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 Communications</a:t>
            </a:r>
          </a:p>
        </p:txBody>
      </p:sp>
      <p:sp>
        <p:nvSpPr>
          <p:cNvPr id="46" name="TextBox 45"/>
          <p:cNvSpPr txBox="1"/>
          <p:nvPr/>
        </p:nvSpPr>
        <p:spPr>
          <a:xfrm rot="17821871">
            <a:off x="5529578" y="5742528"/>
            <a:ext cx="1618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Intake</a:t>
            </a:r>
          </a:p>
        </p:txBody>
      </p:sp>
      <p:sp>
        <p:nvSpPr>
          <p:cNvPr id="47" name="TextBox 46"/>
          <p:cNvSpPr txBox="1"/>
          <p:nvPr/>
        </p:nvSpPr>
        <p:spPr>
          <a:xfrm rot="17827534">
            <a:off x="4036396" y="5705179"/>
            <a:ext cx="1240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Clinical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 rot="17827534">
            <a:off x="1893915" y="5659203"/>
            <a:ext cx="1619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Volunteer Coordination</a:t>
            </a:r>
            <a:endParaRPr lang="en-US" sz="2000" b="1" dirty="0">
              <a:latin typeface="Calibri"/>
              <a:cs typeface="Calibri"/>
            </a:endParaRP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 rot="60000" flipH="1" flipV="1">
            <a:off x="5138928" y="2251452"/>
            <a:ext cx="1279223" cy="1828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3748961" y="4659741"/>
            <a:ext cx="18288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06051" y="122899"/>
            <a:ext cx="771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Business Triangle for Human Services Organization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6522" y="3557612"/>
            <a:ext cx="813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Policy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2795" y="3962389"/>
            <a:ext cx="1813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latin typeface="Calibri"/>
                <a:cs typeface="Calibri"/>
              </a:defRPr>
            </a:lvl1pPr>
          </a:lstStyle>
          <a:p>
            <a:r>
              <a:rPr lang="en-US" dirty="0"/>
              <a:t>Gov’t Relations</a:t>
            </a:r>
          </a:p>
        </p:txBody>
      </p:sp>
    </p:spTree>
    <p:extLst>
      <p:ext uri="{BB962C8B-B14F-4D97-AF65-F5344CB8AC3E}">
        <p14:creationId xmlns:p14="http://schemas.microsoft.com/office/powerpoint/2010/main" val="151831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19" grpId="0"/>
      <p:bldP spid="40" grpId="0"/>
      <p:bldP spid="43" grpId="0"/>
      <p:bldP spid="44" grpId="0"/>
      <p:bldP spid="45" grpId="0"/>
      <p:bldP spid="46" grpId="0"/>
      <p:bldP spid="47" grpId="0"/>
      <p:bldP spid="48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852" y="1556702"/>
            <a:ext cx="8229600" cy="29415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 smtClean="0"/>
              <a:t>People </a:t>
            </a:r>
            <a:r>
              <a:rPr lang="en-US" sz="3600" dirty="0"/>
              <a:t>have to change the way they see things, how they behave and how they work </a:t>
            </a:r>
            <a:r>
              <a:rPr lang="en-US" sz="3600" dirty="0" smtClean="0"/>
              <a:t>together.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 smtClean="0"/>
              <a:t>The </a:t>
            </a:r>
            <a:r>
              <a:rPr lang="en-US" sz="3600" dirty="0"/>
              <a:t>path and endpoint are </a:t>
            </a:r>
            <a:r>
              <a:rPr lang="en-US" sz="3600" dirty="0" smtClean="0"/>
              <a:t>uncertain.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ransformational </a:t>
            </a:r>
            <a:r>
              <a:rPr lang="en-US" sz="3600" dirty="0"/>
              <a:t>change needs to be led </a:t>
            </a:r>
            <a:r>
              <a:rPr lang="en-US" sz="3600" dirty="0" smtClean="0"/>
              <a:t>not managed.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70240" y="449479"/>
            <a:ext cx="789038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Transformational Change is </a:t>
            </a:r>
            <a:r>
              <a:rPr lang="en-US" sz="4400" b="1" dirty="0" smtClean="0"/>
              <a:t>Hard</a:t>
            </a:r>
            <a:endParaRPr lang="en-US" sz="44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98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620" y="2670137"/>
            <a:ext cx="8209916" cy="3761796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0"/>
              </a:spcBef>
              <a:buNone/>
            </a:pPr>
            <a:r>
              <a:rPr lang="en-US" sz="3200" b="1" dirty="0" smtClean="0"/>
              <a:t>Business Models</a:t>
            </a:r>
          </a:p>
          <a:p>
            <a:pPr marL="0" lvl="1" indent="0">
              <a:lnSpc>
                <a:spcPts val="4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/>
              <a:t>A system-of-roles and capabilities </a:t>
            </a:r>
            <a:r>
              <a:rPr lang="en-US" sz="3200" dirty="0"/>
              <a:t>to develop, sell and </a:t>
            </a:r>
            <a:r>
              <a:rPr lang="en-US" sz="3200" dirty="0" smtClean="0"/>
              <a:t>deliver products and services to customers with the help of partners in order to creative competitive advantage.</a:t>
            </a:r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3521419" y="320040"/>
            <a:ext cx="2103120" cy="2103120"/>
            <a:chOff x="1487694" y="3503851"/>
            <a:chExt cx="1757014" cy="1757014"/>
          </a:xfrm>
        </p:grpSpPr>
        <p:sp>
          <p:nvSpPr>
            <p:cNvPr id="5" name="Oval 4"/>
            <p:cNvSpPr/>
            <p:nvPr/>
          </p:nvSpPr>
          <p:spPr>
            <a:xfrm>
              <a:off x="1487694" y="3503851"/>
              <a:ext cx="1757014" cy="175701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20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20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1745003" y="3761159"/>
              <a:ext cx="1242396" cy="124239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rgbClr val="000000"/>
                  </a:solidFill>
                </a:rPr>
                <a:t>Optimizing Business Models</a:t>
              </a:r>
              <a:endParaRPr lang="en-US" sz="24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664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1259069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4276823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4275625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3161044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2900320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2791295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5056897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33938" y="1760888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8339" y="122899"/>
            <a:ext cx="4871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Primary Constraint to Growth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Circular Arrow 6"/>
          <p:cNvSpPr/>
          <p:nvPr/>
        </p:nvSpPr>
        <p:spPr>
          <a:xfrm rot="13076544">
            <a:off x="1369936" y="566389"/>
            <a:ext cx="6440866" cy="6330358"/>
          </a:xfrm>
          <a:prstGeom prst="circularArrow">
            <a:avLst>
              <a:gd name="adj1" fmla="val 1873"/>
              <a:gd name="adj2" fmla="val 541008"/>
              <a:gd name="adj3" fmla="val 20353136"/>
              <a:gd name="adj4" fmla="val 40657"/>
              <a:gd name="adj5" fmla="val 34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3751302">
            <a:off x="4434231" y="1740153"/>
            <a:ext cx="4597573" cy="21832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 FAST?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95942" y="2145381"/>
            <a:ext cx="637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*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4.44444E-6 C 0.00695 0.01157 0.00782 0.02245 0.01388 0.03726 C 0.01667 0.04375 0.02049 0.04907 0.02327 0.05601 C 0.03837 0.0912 0.0481 0.12986 0.05174 0.17083 C 0.0507 0.21226 0.05278 0.24236 0.04619 0.28009 C 0.03525 0.34097 0.00469 0.42338 -0.0335 0.46134 C -0.04583 0.47338 -0.0665 0.478 -0.07917 0.48287 C -0.09184 0.48773 -0.10417 0.49282 -0.11702 0.49606 C -0.12605 0.49467 -0.1356 0.49652 -0.14358 0.49097 C -0.14653 0.48888 -0.14844 0.48495 -0.15122 0.48287 C -0.15296 0.48148 -0.15504 0.48125 -0.15678 0.48009 C -0.15955 0.47847 -0.16216 0.47685 -0.16441 0.475 C -0.16858 0.47129 -0.17587 0.46412 -0.17587 0.46435 C -0.18004 0.45509 -0.17952 0.45902 -0.17952 0.45347 " pathEditMode="relative" rAng="0" ptsTypes="fffffffffffffA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33" y="2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34" grpId="0"/>
      <p:bldP spid="3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1259069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4276823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4275625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3161044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2900320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2791295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5056897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33938" y="1760888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8339" y="122899"/>
            <a:ext cx="4871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Primary Constraint to Growth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Circular Arrow 6"/>
          <p:cNvSpPr/>
          <p:nvPr/>
        </p:nvSpPr>
        <p:spPr>
          <a:xfrm rot="13076544">
            <a:off x="1369936" y="566389"/>
            <a:ext cx="6440866" cy="6330358"/>
          </a:xfrm>
          <a:prstGeom prst="circularArrow">
            <a:avLst>
              <a:gd name="adj1" fmla="val 1873"/>
              <a:gd name="adj2" fmla="val 541008"/>
              <a:gd name="adj3" fmla="val 20353136"/>
              <a:gd name="adj4" fmla="val 40657"/>
              <a:gd name="adj5" fmla="val 34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3751302">
            <a:off x="4434231" y="1740153"/>
            <a:ext cx="4597573" cy="21832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HOW  FAST?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51270" y="5261114"/>
            <a:ext cx="637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*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07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3.7037E-7 C -0.06198 0.00926 -0.11719 -0.00833 -0.17396 -0.03449 C -0.18282 -0.03866 -0.19705 -0.04236 -0.20556 -0.0493 C -0.22101 -0.06227 -0.22639 -0.07916 -0.23507 -0.09884 C -0.25417 -0.14236 -0.27066 -0.17569 -0.27952 -0.22477 C -0.28212 -0.2537 -0.28542 -0.2831 -0.29063 -0.31111 C -0.29497 -0.37083 -0.31025 -0.46366 -0.25556 -0.48634 C -0.24688 -0.48565 -0.2382 -0.48541 -0.22952 -0.48403 C -0.22136 -0.48287 -0.21546 -0.47268 -0.2073 -0.46921 C -0.20226 -0.46204 -0.19254 -0.46018 -0.19254 -0.45185 " pathEditMode="relative" ptsTypes="fffffffff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926732" y="1756327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Grant Writing</a:t>
            </a:r>
          </a:p>
        </p:txBody>
      </p:sp>
      <p:sp>
        <p:nvSpPr>
          <p:cNvPr id="16" name="TextBox 15"/>
          <p:cNvSpPr txBox="1"/>
          <p:nvPr/>
        </p:nvSpPr>
        <p:spPr>
          <a:xfrm rot="17827534">
            <a:off x="4542461" y="5719915"/>
            <a:ext cx="1735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 Staff Training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12187" y="983691"/>
            <a:ext cx="1288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Marketing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65890" y="2033600"/>
            <a:ext cx="16337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Program </a:t>
            </a:r>
            <a:endParaRPr lang="en-US" sz="2000" b="1" dirty="0" smtClean="0"/>
          </a:p>
          <a:p>
            <a:r>
              <a:rPr lang="en-US" sz="2000" b="1" dirty="0" smtClean="0"/>
              <a:t>Development</a:t>
            </a:r>
            <a:endParaRPr lang="en-US" sz="2000" b="1" dirty="0"/>
          </a:p>
        </p:txBody>
      </p:sp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852677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3870431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3869233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2754652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2493928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2384903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4650505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2921005" y="2051268"/>
            <a:ext cx="1082760" cy="1703258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33938" y="1354496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 rot="17827534">
            <a:off x="2768053" y="5502292"/>
            <a:ext cx="1619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Quality Assurance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57332" y="2454300"/>
            <a:ext cx="2034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Major Donors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49331" y="2985829"/>
            <a:ext cx="2104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Planned Giving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91820" y="1156162"/>
            <a:ext cx="228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 Communications</a:t>
            </a:r>
          </a:p>
        </p:txBody>
      </p:sp>
      <p:sp>
        <p:nvSpPr>
          <p:cNvPr id="46" name="TextBox 45"/>
          <p:cNvSpPr txBox="1"/>
          <p:nvPr/>
        </p:nvSpPr>
        <p:spPr>
          <a:xfrm rot="17821871">
            <a:off x="5529578" y="5539332"/>
            <a:ext cx="1618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Intake</a:t>
            </a:r>
          </a:p>
        </p:txBody>
      </p:sp>
      <p:sp>
        <p:nvSpPr>
          <p:cNvPr id="47" name="TextBox 46"/>
          <p:cNvSpPr txBox="1"/>
          <p:nvPr/>
        </p:nvSpPr>
        <p:spPr>
          <a:xfrm rot="17827534">
            <a:off x="4036396" y="5501983"/>
            <a:ext cx="1240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Clinical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 rot="17827534">
            <a:off x="1893915" y="5456007"/>
            <a:ext cx="1619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Volunteer Coordination</a:t>
            </a:r>
            <a:endParaRPr lang="en-US" sz="2000" b="1" dirty="0">
              <a:latin typeface="Calibri"/>
              <a:cs typeface="Calibri"/>
            </a:endParaRP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 rot="60000" flipH="1" flipV="1">
            <a:off x="5138928" y="2048256"/>
            <a:ext cx="1279223" cy="1828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3748961" y="4456545"/>
            <a:ext cx="18288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06051" y="122899"/>
            <a:ext cx="771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Business Triangle for Human Services Organization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6522" y="3354416"/>
            <a:ext cx="813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Policy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2795" y="3759193"/>
            <a:ext cx="1813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latin typeface="Calibri"/>
                <a:cs typeface="Calibri"/>
              </a:defRPr>
            </a:lvl1pPr>
          </a:lstStyle>
          <a:p>
            <a:r>
              <a:rPr lang="en-US" dirty="0"/>
              <a:t>Gov’t Relations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05859" y="1383801"/>
            <a:ext cx="550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*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7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8.14815E-6 C 0.00017 0.0007 0.00364 0.0139 0.00364 0.01482 C 0.00364 0.02269 0.00434 0.05649 -0.00191 0.06922 C -0.01788 0.10116 -0.04931 0.11042 -0.07587 0.11598 C -0.08837 0.11505 -0.1007 0.11505 -0.11302 0.11366 C -0.12274 0.11251 -0.13195 0.09584 -0.14254 0.09144 C -0.15295 0.07755 -0.16094 0.06714 -0.16667 0.04931 C -0.16788 0.04584 -0.16962 0.04283 -0.17031 0.03959 C -0.17205 0.03288 -0.17413 0.01968 -0.17413 0.01968 C -0.17361 0.00556 -0.17344 -0.00833 -0.17222 -0.02222 C -0.17049 -0.04536 -0.14618 -0.05161 -0.13333 -0.05671 C -0.12847 -0.05601 -0.12344 -0.05648 -0.11858 -0.05439 C -0.11441 -0.05277 -0.11163 -0.03911 -0.1092 -0.03448 C -0.10799 -0.02337 -0.10625 -0.01342 -0.10365 -0.00254 C -0.10261 0.00232 -0.1 0.01227 -0.1 0.01227 C -0.10122 0.04028 -0.09757 0.05232 -0.10747 0.07153 C -0.11059 0.08403 -0.1191 0.0882 -0.12413 0.09885 C -0.13837 0.12755 -0.17847 0.14167 -0.20365 0.14561 C -0.21667 0.14746 -0.22969 0.14931 -0.24254 0.1507 C -0.2507 0.1514 -0.25868 0.15232 -0.26667 0.15302 C -0.28038 0.15394 -0.29392 0.15464 -0.30747 0.15556 C -0.32014 0.15741 -0.33073 0.15996 -0.34254 0.16552 C -0.34792 0.16436 -0.35573 0.1639 -0.36111 0.16042 C -0.3684 0.15556 -0.3658 0.1551 -0.37222 0.14815 C -0.37778 0.14214 -0.38438 0.13843 -0.3908 0.13589 C -0.40504 0.12269 -0.41754 0.10996 -0.42969 0.09376 C -0.43351 0.08866 -0.4382 0.08473 -0.4408 0.07894 C -0.44879 0.06135 -0.45261 0.04677 -0.45556 0.02709 C -0.45504 0.01806 -0.45504 0.0088 -0.45365 8.14815E-6 C -0.45052 -0.02198 -0.43229 -0.03032 -0.41858 -0.03448 C -0.4184 -0.03448 -0.39514 -0.03379 -0.38889 -0.02962 C -0.38629 -0.028 -0.3842 -0.0243 -0.38142 -0.02222 C -0.37274 -0.0155 -0.36181 -0.01134 -0.35365 -0.00254 C -0.3375 0.01482 -0.31892 0.04005 -0.31111 0.06667 C -0.30486 0.08797 -0.30156 0.11065 -0.29809 0.13334 C -0.29358 0.16482 -0.30035 0.11436 -0.29254 0.15811 C -0.2908 0.16783 -0.28941 0.17408 -0.28524 0.18265 C -0.28698 0.21598 -0.29271 0.24607 -0.29636 0.27894 C -0.29844 0.297 -0.29965 0.31575 -0.30365 0.33334 C -0.30851 0.37663 -0.31285 0.42177 -0.32222 0.46413 C -0.32517 0.47709 -0.32795 0.4963 -0.33524 0.50626 C -0.33837 0.51876 -0.33941 0.52431 -0.34636 0.53334 C -0.34757 0.5382 -0.34792 0.54376 -0.35 0.54815 C -0.35122 0.55047 -0.35278 0.55278 -0.35365 0.55556 C -0.35538 0.56019 -0.35747 0.57038 -0.35747 0.57038 C -0.35642 0.59723 -0.35833 0.6389 -0.33333 0.64931 C -0.3257 0.65996 -0.3184 0.65602 -0.30747 0.6544 C -0.30573 0.65348 -0.30382 0.65302 -0.30191 0.65186 C -0.3 0.65047 -0.29636 0.647 -0.29636 0.647 " pathEditMode="relative" ptsTypes="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926732" y="1756327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Grant Writing</a:t>
            </a:r>
          </a:p>
        </p:txBody>
      </p:sp>
      <p:sp>
        <p:nvSpPr>
          <p:cNvPr id="16" name="TextBox 15"/>
          <p:cNvSpPr txBox="1"/>
          <p:nvPr/>
        </p:nvSpPr>
        <p:spPr>
          <a:xfrm rot="17827534">
            <a:off x="4542461" y="5719915"/>
            <a:ext cx="1735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 Staff Training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12187" y="983691"/>
            <a:ext cx="1288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Marketing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65890" y="2033600"/>
            <a:ext cx="16337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Program </a:t>
            </a:r>
            <a:endParaRPr lang="en-US" sz="2000" b="1" dirty="0" smtClean="0"/>
          </a:p>
          <a:p>
            <a:r>
              <a:rPr lang="en-US" sz="2000" b="1" dirty="0" smtClean="0"/>
              <a:t>Development</a:t>
            </a:r>
            <a:endParaRPr lang="en-US" sz="2000" b="1" dirty="0"/>
          </a:p>
        </p:txBody>
      </p:sp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852677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3870431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3869233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2754652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2493928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2384903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4650505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2921005" y="2051268"/>
            <a:ext cx="1082760" cy="1703258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33938" y="1354496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 rot="17827534">
            <a:off x="2768053" y="5502292"/>
            <a:ext cx="1619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Quality Assurance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57332" y="2454300"/>
            <a:ext cx="2034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Major Donors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49331" y="2985829"/>
            <a:ext cx="2104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Planned Giving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91820" y="1156162"/>
            <a:ext cx="228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 Communications</a:t>
            </a:r>
          </a:p>
        </p:txBody>
      </p:sp>
      <p:sp>
        <p:nvSpPr>
          <p:cNvPr id="46" name="TextBox 45"/>
          <p:cNvSpPr txBox="1"/>
          <p:nvPr/>
        </p:nvSpPr>
        <p:spPr>
          <a:xfrm rot="17821871">
            <a:off x="5529578" y="5539332"/>
            <a:ext cx="1618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Intake</a:t>
            </a:r>
          </a:p>
        </p:txBody>
      </p:sp>
      <p:sp>
        <p:nvSpPr>
          <p:cNvPr id="47" name="TextBox 46"/>
          <p:cNvSpPr txBox="1"/>
          <p:nvPr/>
        </p:nvSpPr>
        <p:spPr>
          <a:xfrm rot="17827534">
            <a:off x="4036396" y="5501983"/>
            <a:ext cx="1240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Clinical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 rot="17827534">
            <a:off x="1893915" y="5456007"/>
            <a:ext cx="1619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Volunteer Coordination</a:t>
            </a:r>
            <a:endParaRPr lang="en-US" sz="2000" b="1" dirty="0">
              <a:latin typeface="Calibri"/>
              <a:cs typeface="Calibri"/>
            </a:endParaRP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 rot="60000" flipH="1" flipV="1">
            <a:off x="5138928" y="2048256"/>
            <a:ext cx="1279223" cy="1828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3748961" y="4456545"/>
            <a:ext cx="18288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06051" y="122899"/>
            <a:ext cx="771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Business Triangle for Human Services Organization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6522" y="3354416"/>
            <a:ext cx="813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Policy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2795" y="3759193"/>
            <a:ext cx="1813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latin typeface="Calibri"/>
                <a:cs typeface="Calibri"/>
              </a:defRPr>
            </a:lvl1pPr>
          </a:lstStyle>
          <a:p>
            <a:r>
              <a:rPr lang="en-US" dirty="0"/>
              <a:t>Gov’t Relations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0699" y="5818425"/>
            <a:ext cx="550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*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C -0.01232 0.00578 -0.01719 0.0243 -0.02969 0.03032 C -0.04896 0.03958 -0.06875 0.04977 -0.08889 0.05324 C -0.10642 0.05162 -0.13437 0.05231 -0.15191 0.04074 C -0.16163 0.03402 -0.16562 0.02037 -0.17413 0.01273 C -0.18038 -0.00023 -0.18125 0.00139 -0.18524 -0.01528 C -0.18594 -0.01783 -0.18715 -0.02269 -0.18715 -0.02246 C -0.1868 -0.02871 -0.18628 -0.03473 -0.18524 -0.04028 C -0.18246 -0.05949 -0.17031 -0.0625 -0.15937 -0.06829 C -0.13472 -0.06528 -0.1408 -0.0713 -0.12969 -0.04815 C -0.12517 -0.02338 -0.1243 -0.0301 -0.12222 0.00277 C -0.12378 0.01389 -0.12326 0.01852 -0.12778 0.02801 C -0.1316 0.03541 -0.14722 0.04861 -0.15191 0.05324 C -0.15573 0.05648 -0.15989 0.05879 -0.16302 0.06342 C -0.16493 0.06574 -0.16632 0.06921 -0.16857 0.07106 C -0.17569 0.07639 -0.1868 0.07893 -0.19462 0.08148 C -0.25798 0.07916 -0.3184 0.07731 -0.37969 0.05578 C -0.38802 0.04722 -0.39687 0.04282 -0.40555 0.03565 C -0.40955 0.0324 -0.41354 0.0294 -0.41667 0.02546 C -0.41805 0.02361 -0.4191 0.02152 -0.42048 0.02037 C -0.42726 0.01412 -0.43472 0.00949 -0.4408 0.00277 C -0.45017 -0.0081 -0.45625 -0.01644 -0.46302 -0.03033 C -0.46441 -0.03287 -0.46545 -0.03565 -0.46667 -0.03797 C -0.46805 -0.04074 -0.47048 -0.0456 -0.47048 -0.04537 C -0.47639 -0.0713 -0.46719 -0.0338 -0.47604 -0.06065 C -0.47969 -0.07176 -0.48142 -0.08496 -0.48333 -0.09607 C -0.48281 -0.1081 -0.48298 -0.12014 -0.4816 -0.13148 C -0.48073 -0.13959 -0.47778 -0.14676 -0.47604 -0.1544 C -0.47292 -0.17037 -0.47205 -0.19213 -0.45937 -0.19746 C -0.44826 -0.2125 -0.44236 -0.21065 -0.4316 -0.2206 C -0.41597 -0.23496 -0.39618 -0.24537 -0.37778 -0.25324 C -0.36736 -0.26783 -0.37292 -0.26435 -0.36302 -0.26829 C -0.34149 -0.28843 -0.32187 -0.30949 -0.30191 -0.33172 C -0.27986 -0.35718 -0.3151 -0.31945 -0.2908 -0.34977 C -0.28125 -0.36181 -0.26389 -0.37593 -0.25555 -0.39005 C -0.24913 -0.40093 -0.24462 -0.4132 -0.23732 -0.42315 C -0.23403 -0.44005 -0.22708 -0.4551 -0.22222 -0.4713 C -0.21753 -0.48797 -0.21441 -0.50463 -0.21111 -0.52199 C -0.2118 -0.53959 -0.21198 -0.55764 -0.21302 -0.575 C -0.21319 -0.57801 -0.21441 -0.58033 -0.21493 -0.58264 C -0.21562 -0.58542 -0.21528 -0.58889 -0.21667 -0.59028 C -0.22135 -0.59491 -0.23316 -0.59792 -0.23889 -0.6007 C -0.24271 -0.60232 -0.25 -0.60556 -0.25 -0.60533 C -0.25816 -0.60486 -0.26649 -0.60579 -0.27413 -0.60301 C -0.27604 -0.60232 -0.27517 -0.59792 -0.27604 -0.59537 C -0.27708 -0.59283 -0.27969 -0.58773 -0.27969 -0.5875 " pathEditMode="relative" rAng="0" ptsTypes="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67" y="-2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36040"/>
            <a:ext cx="8310717" cy="948759"/>
          </a:xfrm>
        </p:spPr>
        <p:txBody>
          <a:bodyPr>
            <a:noAutofit/>
          </a:bodyPr>
          <a:lstStyle/>
          <a:p>
            <a:r>
              <a:rPr lang="en-US" b="1" dirty="0" smtClean="0"/>
              <a:t>Exercise: Create Business Triangle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602" y="1664642"/>
            <a:ext cx="7251290" cy="2169946"/>
          </a:xfrm>
        </p:spPr>
        <p:txBody>
          <a:bodyPr>
            <a:noAutofit/>
          </a:bodyPr>
          <a:lstStyle/>
          <a:p>
            <a:pPr marL="0" indent="0" algn="ctr">
              <a:lnSpc>
                <a:spcPts val="48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400" dirty="0" smtClean="0"/>
              <a:t>What are the key capabilities in sequence around your business triangle?</a:t>
            </a:r>
          </a:p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509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520" y="131108"/>
            <a:ext cx="7491222" cy="600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6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926732" y="1959523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Grant Writing</a:t>
            </a:r>
          </a:p>
        </p:txBody>
      </p:sp>
      <p:sp>
        <p:nvSpPr>
          <p:cNvPr id="16" name="TextBox 15"/>
          <p:cNvSpPr txBox="1"/>
          <p:nvPr/>
        </p:nvSpPr>
        <p:spPr>
          <a:xfrm rot="17827534">
            <a:off x="4542461" y="5923111"/>
            <a:ext cx="1735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 Staff Training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12187" y="1186887"/>
            <a:ext cx="1288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Marketing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65890" y="2236796"/>
            <a:ext cx="16337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sz="2000" b="1" dirty="0"/>
              <a:t>Program </a:t>
            </a:r>
            <a:endParaRPr lang="en-US" sz="2000" b="1" dirty="0" smtClean="0"/>
          </a:p>
          <a:p>
            <a:r>
              <a:rPr lang="en-US" sz="2000" b="1" dirty="0" smtClean="0"/>
              <a:t>Development</a:t>
            </a:r>
            <a:endParaRPr lang="en-US" sz="2000" b="1" dirty="0"/>
          </a:p>
        </p:txBody>
      </p:sp>
      <p:sp>
        <p:nvSpPr>
          <p:cNvPr id="28" name="Isosceles Triangle 27"/>
          <p:cNvSpPr>
            <a:spLocks noChangeAspect="1"/>
          </p:cNvSpPr>
          <p:nvPr/>
        </p:nvSpPr>
        <p:spPr>
          <a:xfrm>
            <a:off x="2078339" y="1055873"/>
            <a:ext cx="4992391" cy="378654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n>
                <a:solidFill>
                  <a:srgbClr val="000000"/>
                </a:solidFill>
              </a:ln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1422" y="4073627"/>
            <a:ext cx="14927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Customers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Who Make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Positive Referrals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86422" y="4072429"/>
            <a:ext cx="94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Successful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Purchase</a:t>
            </a:r>
            <a:b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1400" b="1" dirty="0" smtClean="0">
                <a:solidFill>
                  <a:srgbClr val="000000"/>
                </a:solidFill>
                <a:latin typeface="Calibri"/>
                <a:cs typeface="Calibri"/>
              </a:rPr>
              <a:t>Moments</a:t>
            </a: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01754" y="2957848"/>
            <a:ext cx="1390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The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Customer’s</a:t>
            </a:r>
            <a:br>
              <a:rPr lang="en-US" sz="2000" b="1" dirty="0" smtClean="0">
                <a:latin typeface="Calibri"/>
                <a:cs typeface="Calibri"/>
              </a:rPr>
            </a:br>
            <a:r>
              <a:rPr lang="en-US" sz="2000" b="1" dirty="0" smtClean="0">
                <a:latin typeface="Calibri"/>
                <a:cs typeface="Calibri"/>
              </a:rPr>
              <a:t>Experience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 rot="18225886">
            <a:off x="2238319" y="2697124"/>
            <a:ext cx="16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1) DEVELOPING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 rot="3376585">
            <a:off x="5368024" y="2588099"/>
            <a:ext cx="1203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11356A"/>
                </a:solidFill>
                <a:latin typeface="Calibri"/>
                <a:cs typeface="Calibri"/>
              </a:rPr>
              <a:t>2) SELLING</a:t>
            </a:r>
            <a:endParaRPr lang="en-US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25134" y="4853701"/>
            <a:ext cx="158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z="1800" b="1" dirty="0" smtClean="0">
                <a:solidFill>
                  <a:srgbClr val="11356A"/>
                </a:solidFill>
                <a:latin typeface="Calibri"/>
                <a:cs typeface="Calibri"/>
              </a:rPr>
              <a:t>3) DELIVERING</a:t>
            </a:r>
            <a:endParaRPr lang="en-US" sz="1800" b="1" dirty="0">
              <a:solidFill>
                <a:srgbClr val="11356A"/>
              </a:solidFill>
              <a:latin typeface="Calibri"/>
              <a:cs typeface="Calibri"/>
            </a:endParaRPr>
          </a:p>
        </p:txBody>
      </p:sp>
      <p:cxnSp>
        <p:nvCxnSpPr>
          <p:cNvPr id="36" name="Straight Arrow Connector 35"/>
          <p:cNvCxnSpPr>
            <a:cxnSpLocks/>
          </p:cNvCxnSpPr>
          <p:nvPr/>
        </p:nvCxnSpPr>
        <p:spPr>
          <a:xfrm flipH="1">
            <a:off x="2921005" y="2254464"/>
            <a:ext cx="1082760" cy="1703258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33938" y="1557692"/>
            <a:ext cx="11208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Calibri"/>
                <a:cs typeface="Calibri"/>
              </a:rPr>
              <a:t>Targeted</a:t>
            </a:r>
            <a:br>
              <a:rPr lang="en-US" sz="1400" b="1" dirty="0" smtClean="0">
                <a:latin typeface="Calibri"/>
                <a:cs typeface="Calibri"/>
              </a:rPr>
            </a:br>
            <a:r>
              <a:rPr lang="en-US" sz="1400" b="1" dirty="0" smtClean="0">
                <a:latin typeface="Calibri"/>
                <a:cs typeface="Calibri"/>
              </a:rPr>
              <a:t>Value</a:t>
            </a:r>
          </a:p>
          <a:p>
            <a:pPr algn="ctr"/>
            <a:r>
              <a:rPr lang="en-US" sz="1400" b="1" dirty="0" smtClean="0">
                <a:latin typeface="Calibri"/>
                <a:cs typeface="Calibri"/>
              </a:rPr>
              <a:t>Propositions</a:t>
            </a:r>
            <a:endParaRPr lang="en-US" sz="1400" b="1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 rot="17827534">
            <a:off x="2768053" y="5705488"/>
            <a:ext cx="1619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Quality Assurance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57332" y="2657496"/>
            <a:ext cx="2034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Major Donors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49331" y="3189025"/>
            <a:ext cx="2104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Planned Giving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91820" y="1359358"/>
            <a:ext cx="228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/>
                <a:cs typeface="Calibri"/>
              </a:rPr>
              <a:t> Communications</a:t>
            </a:r>
          </a:p>
        </p:txBody>
      </p:sp>
      <p:sp>
        <p:nvSpPr>
          <p:cNvPr id="46" name="TextBox 45"/>
          <p:cNvSpPr txBox="1"/>
          <p:nvPr/>
        </p:nvSpPr>
        <p:spPr>
          <a:xfrm rot="17821871">
            <a:off x="5529578" y="5742528"/>
            <a:ext cx="1618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Intake</a:t>
            </a:r>
          </a:p>
        </p:txBody>
      </p:sp>
      <p:sp>
        <p:nvSpPr>
          <p:cNvPr id="47" name="TextBox 46"/>
          <p:cNvSpPr txBox="1"/>
          <p:nvPr/>
        </p:nvSpPr>
        <p:spPr>
          <a:xfrm rot="17827534">
            <a:off x="4036396" y="5705179"/>
            <a:ext cx="1240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Clinical</a:t>
            </a:r>
            <a:endParaRPr lang="en-US" sz="2000" b="1" dirty="0">
              <a:latin typeface="Calibri"/>
              <a:cs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 rot="17827534">
            <a:off x="1893915" y="5659203"/>
            <a:ext cx="1619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libri"/>
                <a:cs typeface="Calibri"/>
              </a:rPr>
              <a:t>Volunteer Coordination</a:t>
            </a:r>
            <a:endParaRPr lang="en-US" sz="2000" b="1" dirty="0">
              <a:latin typeface="Calibri"/>
              <a:cs typeface="Calibri"/>
            </a:endParaRPr>
          </a:p>
        </p:txBody>
      </p:sp>
      <p:cxnSp>
        <p:nvCxnSpPr>
          <p:cNvPr id="41" name="Straight Arrow Connector 40"/>
          <p:cNvCxnSpPr>
            <a:cxnSpLocks/>
          </p:cNvCxnSpPr>
          <p:nvPr/>
        </p:nvCxnSpPr>
        <p:spPr>
          <a:xfrm rot="60000" flipH="1" flipV="1">
            <a:off x="5138928" y="2251452"/>
            <a:ext cx="1279223" cy="182880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>
            <a:off x="3748961" y="4659741"/>
            <a:ext cx="1828800" cy="0"/>
          </a:xfrm>
          <a:prstGeom prst="straightConnector1">
            <a:avLst/>
          </a:prstGeom>
          <a:ln>
            <a:solidFill>
              <a:srgbClr val="11356A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06051" y="122899"/>
            <a:ext cx="771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Business Triangle for Human Services Organization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-1106129" y="5522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6522" y="3557612"/>
            <a:ext cx="813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Policy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62795" y="3962389"/>
            <a:ext cx="1813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latin typeface="Calibri"/>
                <a:cs typeface="Calibri"/>
              </a:defRPr>
            </a:lvl1pPr>
          </a:lstStyle>
          <a:p>
            <a:r>
              <a:rPr lang="en-US" dirty="0"/>
              <a:t>Gov’t Relations</a:t>
            </a:r>
          </a:p>
        </p:txBody>
      </p:sp>
    </p:spTree>
    <p:extLst>
      <p:ext uri="{BB962C8B-B14F-4D97-AF65-F5344CB8AC3E}">
        <p14:creationId xmlns:p14="http://schemas.microsoft.com/office/powerpoint/2010/main" val="9014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7776" y="920691"/>
            <a:ext cx="7634188" cy="4265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3200"/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742950" indent="-742950">
              <a:lnSpc>
                <a:spcPts val="4400"/>
              </a:lnSpc>
              <a:buFont typeface="+mj-lt"/>
              <a:buAutoNum type="arabicPeriod"/>
            </a:pPr>
            <a:r>
              <a:rPr lang="en-US" sz="3600" dirty="0" smtClean="0"/>
              <a:t>On which </a:t>
            </a:r>
            <a:r>
              <a:rPr lang="en-US" sz="3600" dirty="0"/>
              <a:t>side of the triangle is the current primary constraint</a:t>
            </a:r>
            <a:r>
              <a:rPr lang="en-US" sz="3600" dirty="0" smtClean="0"/>
              <a:t>?</a:t>
            </a:r>
          </a:p>
          <a:p>
            <a:pPr marL="742950" indent="-742950">
              <a:lnSpc>
                <a:spcPts val="4400"/>
              </a:lnSpc>
              <a:buFont typeface="+mj-lt"/>
              <a:buAutoNum type="arabicPeriod"/>
            </a:pPr>
            <a:r>
              <a:rPr lang="en-US" sz="3600" dirty="0"/>
              <a:t>What capability is currently the primary constraint</a:t>
            </a:r>
            <a:r>
              <a:rPr lang="en-US" sz="3600" dirty="0" smtClean="0"/>
              <a:t>?</a:t>
            </a:r>
            <a:r>
              <a:rPr lang="en-US" sz="3600" dirty="0"/>
              <a:t> </a:t>
            </a:r>
            <a:endParaRPr lang="en-US" sz="3600" dirty="0" smtClean="0"/>
          </a:p>
          <a:p>
            <a:pPr marL="742950" indent="-742950">
              <a:lnSpc>
                <a:spcPts val="4400"/>
              </a:lnSpc>
              <a:buFont typeface="+mj-lt"/>
              <a:buAutoNum type="arabicPeriod"/>
            </a:pPr>
            <a:r>
              <a:rPr lang="en-US" sz="3600" dirty="0" smtClean="0"/>
              <a:t>Who </a:t>
            </a:r>
            <a:r>
              <a:rPr lang="en-US" sz="3600" dirty="0"/>
              <a:t>owns it</a:t>
            </a:r>
            <a:r>
              <a:rPr lang="en-US" sz="3600" dirty="0" smtClean="0"/>
              <a:t>?</a:t>
            </a:r>
          </a:p>
          <a:p>
            <a:pPr marL="742950" indent="-742950">
              <a:lnSpc>
                <a:spcPts val="4400"/>
              </a:lnSpc>
              <a:buFont typeface="+mj-lt"/>
              <a:buAutoNum type="arabicPeriod"/>
            </a:pPr>
            <a:r>
              <a:rPr lang="en-US" sz="3600" dirty="0"/>
              <a:t>What investment will resolve it?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083733" y="3877060"/>
            <a:ext cx="7349067" cy="1124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3200"/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83733" y="5046127"/>
            <a:ext cx="2474956" cy="601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3200"/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83733" y="5757327"/>
            <a:ext cx="5558333" cy="601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3200"/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7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934550"/>
              </p:ext>
            </p:extLst>
          </p:nvPr>
        </p:nvGraphicFramePr>
        <p:xfrm>
          <a:off x="813803" y="701125"/>
          <a:ext cx="7508134" cy="500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809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756" y="1147102"/>
            <a:ext cx="8229600" cy="493255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4400" b="1" dirty="0" smtClean="0"/>
              <a:t>Leading transformational </a:t>
            </a:r>
            <a:r>
              <a:rPr lang="en-US" sz="4400" b="1" dirty="0"/>
              <a:t>change </a:t>
            </a:r>
            <a:r>
              <a:rPr lang="en-US" sz="4400" b="1" dirty="0" smtClean="0"/>
              <a:t>requires aligning culture</a:t>
            </a:r>
            <a:r>
              <a:rPr lang="en-US" sz="4400" b="1" dirty="0"/>
              <a:t>, structure and business models </a:t>
            </a:r>
            <a:r>
              <a:rPr lang="en-US" sz="4400" b="1" i="1" dirty="0"/>
              <a:t>simultaneously</a:t>
            </a:r>
            <a:r>
              <a:rPr lang="en-US" sz="44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56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62" y="33867"/>
            <a:ext cx="8767337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Most organizations are portfolios of triangles</a:t>
            </a:r>
            <a:endParaRPr lang="en-US" sz="3600" b="1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337732" y="3166527"/>
            <a:ext cx="254000" cy="42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1667934" y="3166527"/>
            <a:ext cx="203199" cy="42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363134" y="3640658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354666" y="3962394"/>
            <a:ext cx="254000" cy="42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1684868" y="3962394"/>
            <a:ext cx="203199" cy="42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1380068" y="4436525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363135" y="4775193"/>
            <a:ext cx="254000" cy="42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1693337" y="4775193"/>
            <a:ext cx="203199" cy="42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1388537" y="5249324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363136" y="5554125"/>
            <a:ext cx="254000" cy="42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1693338" y="5554125"/>
            <a:ext cx="203199" cy="42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1388538" y="6028256"/>
            <a:ext cx="457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512003" y="2475468"/>
            <a:ext cx="1363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DEVELOP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4186662" y="2475468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SELL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5467734" y="2475468"/>
            <a:ext cx="1246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DELIVER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7304141" y="2475468"/>
            <a:ext cx="1392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SUPPORT</a:t>
            </a:r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3454153" y="1374746"/>
            <a:ext cx="371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FUNCTIONAL LEADER ROLES</a:t>
            </a:r>
            <a:endParaRPr lang="en-US" sz="2400" dirty="0"/>
          </a:p>
        </p:txBody>
      </p:sp>
      <p:sp>
        <p:nvSpPr>
          <p:cNvPr id="63" name="Right Brace 62"/>
          <p:cNvSpPr/>
          <p:nvPr/>
        </p:nvSpPr>
        <p:spPr>
          <a:xfrm rot="16200000">
            <a:off x="5247527" y="-811411"/>
            <a:ext cx="500556" cy="6073200"/>
          </a:xfrm>
          <a:prstGeom prst="rightBrace">
            <a:avLst>
              <a:gd name="adj1" fmla="val 95975"/>
              <a:gd name="adj2" fmla="val 4916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Brace 63"/>
          <p:cNvSpPr/>
          <p:nvPr/>
        </p:nvSpPr>
        <p:spPr>
          <a:xfrm>
            <a:off x="2210927" y="2937134"/>
            <a:ext cx="500556" cy="3209662"/>
          </a:xfrm>
          <a:prstGeom prst="rightBrace">
            <a:avLst>
              <a:gd name="adj1" fmla="val 95975"/>
              <a:gd name="adj2" fmla="val 4916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3024604" y="4304211"/>
            <a:ext cx="3295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BUSINESS LEADER ROLES</a:t>
            </a:r>
            <a:endParaRPr lang="en-US" sz="2400" dirty="0"/>
          </a:p>
        </p:txBody>
      </p:sp>
      <p:sp>
        <p:nvSpPr>
          <p:cNvPr id="23" name="Right Brace 22"/>
          <p:cNvSpPr/>
          <p:nvPr/>
        </p:nvSpPr>
        <p:spPr>
          <a:xfrm rot="13422996">
            <a:off x="1691778" y="846555"/>
            <a:ext cx="500556" cy="2310751"/>
          </a:xfrm>
          <a:prstGeom prst="rightBrace">
            <a:avLst>
              <a:gd name="adj1" fmla="val 95975"/>
              <a:gd name="adj2" fmla="val 4916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18775234">
            <a:off x="505875" y="1194041"/>
            <a:ext cx="2000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ENTERPRISE LEADER ROLE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238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  <p:bldP spid="23" grpId="0" animBg="1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4920" y="2623464"/>
            <a:ext cx="1875533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Homeless</a:t>
            </a:r>
          </a:p>
          <a:p>
            <a:endParaRPr lang="en-US" sz="2800" b="1" dirty="0"/>
          </a:p>
          <a:p>
            <a:r>
              <a:rPr lang="en-US" sz="2800" b="1" dirty="0" smtClean="0"/>
              <a:t>School</a:t>
            </a:r>
          </a:p>
          <a:p>
            <a:endParaRPr lang="en-US" sz="2800" b="1" dirty="0"/>
          </a:p>
          <a:p>
            <a:r>
              <a:rPr lang="en-US" sz="2800" b="1" dirty="0"/>
              <a:t>Foster </a:t>
            </a:r>
            <a:r>
              <a:rPr lang="en-US" sz="2800" b="1" dirty="0" smtClean="0"/>
              <a:t>Care</a:t>
            </a:r>
          </a:p>
          <a:p>
            <a:endParaRPr lang="en-US" sz="2800" b="1" dirty="0"/>
          </a:p>
          <a:p>
            <a:r>
              <a:rPr lang="en-US" sz="2800" b="1" dirty="0" smtClean="0"/>
              <a:t>Trauma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72268" y="345081"/>
            <a:ext cx="1068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DEVELOP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097868" y="345081"/>
            <a:ext cx="804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SELL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75469" y="327390"/>
            <a:ext cx="98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DELIVER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14306" y="345081"/>
            <a:ext cx="1090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SUPPORT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 rot="16200000">
            <a:off x="4638836" y="-1674418"/>
            <a:ext cx="1659467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r>
              <a:rPr lang="en-US" sz="2000" b="1" dirty="0"/>
              <a:t>Policy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/>
              <a:t>Program Dev.</a:t>
            </a:r>
            <a:endParaRPr lang="en-US" sz="2000" b="1" dirty="0"/>
          </a:p>
          <a:p>
            <a:pPr>
              <a:spcAft>
                <a:spcPts val="1500"/>
              </a:spcAft>
            </a:pPr>
            <a:r>
              <a:rPr lang="en-US" sz="2000" b="1" dirty="0"/>
              <a:t>Marketing</a:t>
            </a:r>
          </a:p>
          <a:p>
            <a:pPr>
              <a:spcAft>
                <a:spcPts val="1500"/>
              </a:spcAft>
            </a:pPr>
            <a:r>
              <a:rPr lang="en-US" sz="2000" b="1" dirty="0" err="1" smtClean="0">
                <a:cs typeface="Calibri"/>
              </a:rPr>
              <a:t>Comms</a:t>
            </a:r>
            <a:endParaRPr lang="en-US" sz="2000" b="1" dirty="0" smtClean="0">
              <a:cs typeface="Calibri"/>
            </a:endParaRPr>
          </a:p>
          <a:p>
            <a:pPr>
              <a:spcAft>
                <a:spcPts val="1500"/>
              </a:spcAft>
            </a:pPr>
            <a:r>
              <a:rPr lang="en-US" sz="2000" b="1" dirty="0" smtClean="0"/>
              <a:t>Development</a:t>
            </a:r>
          </a:p>
          <a:p>
            <a:pPr>
              <a:spcAft>
                <a:spcPts val="1500"/>
              </a:spcAft>
            </a:pPr>
            <a:r>
              <a:rPr lang="en-US" sz="2000" b="1" dirty="0">
                <a:cs typeface="Calibri"/>
              </a:rPr>
              <a:t>Gov’t </a:t>
            </a:r>
            <a:r>
              <a:rPr lang="en-US" sz="2000" b="1" dirty="0" err="1" smtClean="0">
                <a:cs typeface="Calibri"/>
              </a:rPr>
              <a:t>Reln’s</a:t>
            </a:r>
            <a:endParaRPr lang="en-US" sz="2000" b="1" dirty="0" smtClean="0">
              <a:cs typeface="Calibri"/>
            </a:endParaRP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Quality</a:t>
            </a:r>
          </a:p>
          <a:p>
            <a:pPr>
              <a:spcAft>
                <a:spcPts val="1500"/>
              </a:spcAft>
            </a:pPr>
            <a:r>
              <a:rPr lang="en-US" sz="2000" b="1" dirty="0">
                <a:cs typeface="Calibri"/>
              </a:rPr>
              <a:t>Staff </a:t>
            </a:r>
            <a:r>
              <a:rPr lang="en-US" sz="2000" b="1" dirty="0" smtClean="0">
                <a:cs typeface="Calibri"/>
              </a:rPr>
              <a:t>Training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Intake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HR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IT 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Finance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Legal</a:t>
            </a:r>
            <a:endParaRPr lang="en-US" sz="2000" b="1" dirty="0">
              <a:cs typeface="Calibri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18533" y="2454579"/>
            <a:ext cx="86021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720675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267693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24641" y="2454579"/>
            <a:ext cx="0" cy="3505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18533" y="5955381"/>
            <a:ext cx="8602142" cy="2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24641" y="5079997"/>
            <a:ext cx="86021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24641" y="4216399"/>
            <a:ext cx="86021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18533" y="3335866"/>
            <a:ext cx="86021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730507" y="714413"/>
            <a:ext cx="0" cy="5243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221574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12642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03708" y="714413"/>
            <a:ext cx="0" cy="5243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77841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151975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659975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201842" y="714413"/>
            <a:ext cx="0" cy="5243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6241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257308" y="714413"/>
            <a:ext cx="0" cy="5243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65309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256375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67693" y="714413"/>
            <a:ext cx="6452982" cy="17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40267" y="897466"/>
            <a:ext cx="153010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Social Services Agency</a:t>
            </a:r>
            <a:endParaRPr lang="en-US" sz="2400" b="1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2267693" y="3014133"/>
            <a:ext cx="6362718" cy="0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2267693" y="3782984"/>
            <a:ext cx="6447213" cy="0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284718" y="4639732"/>
            <a:ext cx="6384728" cy="0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284718" y="5503333"/>
            <a:ext cx="6430188" cy="0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533548" y="2515823"/>
            <a:ext cx="0" cy="3401152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3054866" y="2505053"/>
            <a:ext cx="0" cy="3401152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3522305" y="2505053"/>
            <a:ext cx="0" cy="3401152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030055" y="2505053"/>
            <a:ext cx="0" cy="3401152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4522515" y="2505053"/>
            <a:ext cx="0" cy="3401153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5013822" y="2505053"/>
            <a:ext cx="0" cy="3401152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5493084" y="2505053"/>
            <a:ext cx="0" cy="3401152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967218" y="2505053"/>
            <a:ext cx="0" cy="3401455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476851" y="2486524"/>
            <a:ext cx="0" cy="3419681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921064" y="2505052"/>
            <a:ext cx="0" cy="3401153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7395198" y="2505052"/>
            <a:ext cx="0" cy="3401153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7904831" y="2505052"/>
            <a:ext cx="27547" cy="3401456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8436081" y="2505052"/>
            <a:ext cx="0" cy="3401153"/>
          </a:xfrm>
          <a:prstGeom prst="straightConnector1">
            <a:avLst/>
          </a:prstGeom>
          <a:ln w="44450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 rot="20099480">
            <a:off x="2312137" y="3868769"/>
            <a:ext cx="6540296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Complete System-of-Roles = Complete System-of-Strategies   </a:t>
            </a:r>
          </a:p>
        </p:txBody>
      </p:sp>
    </p:spTree>
    <p:extLst>
      <p:ext uri="{BB962C8B-B14F-4D97-AF65-F5344CB8AC3E}">
        <p14:creationId xmlns:p14="http://schemas.microsoft.com/office/powerpoint/2010/main" val="321463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  <p:bldP spid="14" grpId="0"/>
      <p:bldP spid="15" grpId="0"/>
      <p:bldP spid="17" grpId="0"/>
      <p:bldP spid="6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7242" y="2726268"/>
            <a:ext cx="1875533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Homeless</a:t>
            </a:r>
          </a:p>
          <a:p>
            <a:endParaRPr lang="en-US" sz="2800" b="1" dirty="0"/>
          </a:p>
          <a:p>
            <a:r>
              <a:rPr lang="en-US" sz="2800" b="1" dirty="0" smtClean="0"/>
              <a:t>School</a:t>
            </a:r>
          </a:p>
          <a:p>
            <a:endParaRPr lang="en-US" sz="2800" b="1" dirty="0"/>
          </a:p>
          <a:p>
            <a:r>
              <a:rPr lang="en-US" sz="2800" b="1" dirty="0"/>
              <a:t>Foster </a:t>
            </a:r>
            <a:r>
              <a:rPr lang="en-US" sz="2800" b="1" dirty="0" smtClean="0"/>
              <a:t>Care</a:t>
            </a:r>
          </a:p>
          <a:p>
            <a:endParaRPr lang="en-US" sz="2800" b="1" dirty="0"/>
          </a:p>
          <a:p>
            <a:r>
              <a:rPr lang="en-US" sz="2800" b="1" dirty="0" smtClean="0"/>
              <a:t>Trauma</a:t>
            </a:r>
            <a:endParaRPr lang="en-US" sz="2800" b="1" dirty="0"/>
          </a:p>
          <a:p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72268" y="345081"/>
            <a:ext cx="1068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DEVELOP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097868" y="345081"/>
            <a:ext cx="804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SELL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75469" y="327390"/>
            <a:ext cx="98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DELIVER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14306" y="345081"/>
            <a:ext cx="1090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SUPPORT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 rot="16200000">
            <a:off x="4638836" y="-1674418"/>
            <a:ext cx="1659467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r>
              <a:rPr lang="en-US" sz="2000" b="1" dirty="0"/>
              <a:t>Policy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/>
              <a:t>Program Dev.</a:t>
            </a:r>
            <a:endParaRPr lang="en-US" sz="2000" b="1" dirty="0"/>
          </a:p>
          <a:p>
            <a:pPr>
              <a:spcAft>
                <a:spcPts val="1500"/>
              </a:spcAft>
            </a:pPr>
            <a:r>
              <a:rPr lang="en-US" sz="2000" b="1" dirty="0"/>
              <a:t>Marketing</a:t>
            </a:r>
          </a:p>
          <a:p>
            <a:pPr>
              <a:spcAft>
                <a:spcPts val="1500"/>
              </a:spcAft>
            </a:pPr>
            <a:r>
              <a:rPr lang="en-US" sz="2000" b="1" dirty="0" err="1" smtClean="0">
                <a:cs typeface="Calibri"/>
              </a:rPr>
              <a:t>Comms</a:t>
            </a:r>
            <a:endParaRPr lang="en-US" sz="2000" b="1" dirty="0" smtClean="0">
              <a:cs typeface="Calibri"/>
            </a:endParaRPr>
          </a:p>
          <a:p>
            <a:pPr>
              <a:spcAft>
                <a:spcPts val="1500"/>
              </a:spcAft>
            </a:pPr>
            <a:r>
              <a:rPr lang="en-US" sz="2000" b="1" dirty="0" smtClean="0"/>
              <a:t>Development</a:t>
            </a:r>
          </a:p>
          <a:p>
            <a:pPr>
              <a:spcAft>
                <a:spcPts val="1500"/>
              </a:spcAft>
            </a:pPr>
            <a:r>
              <a:rPr lang="en-US" sz="2000" b="1" dirty="0">
                <a:cs typeface="Calibri"/>
              </a:rPr>
              <a:t>Gov’t </a:t>
            </a:r>
            <a:r>
              <a:rPr lang="en-US" sz="2000" b="1" dirty="0" err="1" smtClean="0">
                <a:cs typeface="Calibri"/>
              </a:rPr>
              <a:t>Reln’s</a:t>
            </a:r>
            <a:endParaRPr lang="en-US" sz="2000" b="1" dirty="0" smtClean="0">
              <a:cs typeface="Calibri"/>
            </a:endParaRP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Quality</a:t>
            </a:r>
          </a:p>
          <a:p>
            <a:pPr>
              <a:spcAft>
                <a:spcPts val="1500"/>
              </a:spcAft>
            </a:pPr>
            <a:r>
              <a:rPr lang="en-US" sz="2000" b="1" dirty="0">
                <a:cs typeface="Calibri"/>
              </a:rPr>
              <a:t>Staff </a:t>
            </a:r>
            <a:r>
              <a:rPr lang="en-US" sz="2000" b="1" dirty="0" smtClean="0">
                <a:cs typeface="Calibri"/>
              </a:rPr>
              <a:t>Training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Intake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HR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IT 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Finance</a:t>
            </a:r>
          </a:p>
          <a:p>
            <a:pPr>
              <a:spcAft>
                <a:spcPts val="1500"/>
              </a:spcAft>
            </a:pPr>
            <a:r>
              <a:rPr lang="en-US" sz="2000" b="1" dirty="0" smtClean="0">
                <a:cs typeface="Calibri"/>
              </a:rPr>
              <a:t>Legal</a:t>
            </a:r>
            <a:endParaRPr lang="en-US" sz="2000" b="1" dirty="0">
              <a:cs typeface="Calibri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18533" y="2454579"/>
            <a:ext cx="86021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720675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267693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24641" y="2454579"/>
            <a:ext cx="0" cy="3505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18533" y="5957957"/>
            <a:ext cx="8602142" cy="2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24641" y="5079997"/>
            <a:ext cx="86021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24641" y="4216399"/>
            <a:ext cx="86021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18533" y="3335866"/>
            <a:ext cx="86021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730507" y="714413"/>
            <a:ext cx="0" cy="5243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221574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12642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03708" y="714413"/>
            <a:ext cx="0" cy="5243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77841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151975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659975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201842" y="714413"/>
            <a:ext cx="0" cy="5243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6241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257308" y="714413"/>
            <a:ext cx="0" cy="5243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65309" y="714413"/>
            <a:ext cx="0" cy="5246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256375" y="714413"/>
            <a:ext cx="0" cy="5246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67693" y="714413"/>
            <a:ext cx="6452982" cy="17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40267" y="897466"/>
            <a:ext cx="153010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Social Services Agency</a:t>
            </a:r>
            <a:endParaRPr 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729575" y="4310556"/>
            <a:ext cx="4656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*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56375" y="3411044"/>
            <a:ext cx="4656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*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791616" y="5130796"/>
            <a:ext cx="4656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*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64815" y="2566425"/>
            <a:ext cx="4656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*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5958446" y="2566425"/>
            <a:ext cx="0" cy="1864075"/>
          </a:xfrm>
          <a:prstGeom prst="straightConnector1">
            <a:avLst/>
          </a:prstGeom>
          <a:ln w="666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449087" y="4627262"/>
            <a:ext cx="3257307" cy="0"/>
          </a:xfrm>
          <a:prstGeom prst="straightConnector1">
            <a:avLst/>
          </a:prstGeom>
          <a:ln w="66675">
            <a:solidFill>
              <a:schemeClr val="tx2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51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  <p:bldP spid="54" grpId="0"/>
      <p:bldP spid="55" grpId="0"/>
      <p:bldP spid="5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500" y="237918"/>
            <a:ext cx="6449961" cy="815104"/>
          </a:xfrm>
        </p:spPr>
        <p:txBody>
          <a:bodyPr/>
          <a:lstStyle/>
          <a:p>
            <a:r>
              <a:rPr lang="en-US" b="1" dirty="0" smtClean="0"/>
              <a:t>Complete System-of-Roles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535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600" dirty="0" smtClean="0"/>
              <a:t>What happens when all major issues in your organization are owned?</a:t>
            </a: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600" dirty="0" smtClean="0"/>
              <a:t>And each person advocates strategies to win from the perspective of their role?</a:t>
            </a:r>
          </a:p>
          <a:p>
            <a:pPr>
              <a:lnSpc>
                <a:spcPts val="4800"/>
              </a:lnSpc>
            </a:pPr>
            <a:r>
              <a:rPr lang="en-US" sz="3600" dirty="0" smtClean="0"/>
              <a:t>And everyone is using the same precise language to define and resolve issues?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31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18262"/>
              </p:ext>
            </p:extLst>
          </p:nvPr>
        </p:nvGraphicFramePr>
        <p:xfrm>
          <a:off x="813803" y="701125"/>
          <a:ext cx="7508134" cy="500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95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04" y="2610787"/>
            <a:ext cx="8511385" cy="2769699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/>
              <a:t>Culture</a:t>
            </a:r>
          </a:p>
          <a:p>
            <a:pPr marL="0" indent="0">
              <a:lnSpc>
                <a:spcPts val="4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The </a:t>
            </a:r>
            <a:r>
              <a:rPr lang="en-US" dirty="0"/>
              <a:t>ways-of-thinking and acting that are taught and reinforced in an organization. Leadership mindset is the primary source.</a:t>
            </a:r>
          </a:p>
          <a:p>
            <a:pPr marL="0" indent="0">
              <a:lnSpc>
                <a:spcPts val="44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600" dirty="0">
              <a:latin typeface="Calibri"/>
              <a:cs typeface="Calibr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78780" y="255611"/>
            <a:ext cx="2103120" cy="2103120"/>
            <a:chOff x="3538044" y="-47460"/>
            <a:chExt cx="1757014" cy="1757014"/>
          </a:xfrm>
        </p:grpSpPr>
        <p:sp>
          <p:nvSpPr>
            <p:cNvPr id="6" name="Oval 5"/>
            <p:cNvSpPr/>
            <p:nvPr/>
          </p:nvSpPr>
          <p:spPr>
            <a:xfrm>
              <a:off x="3538044" y="-47460"/>
              <a:ext cx="1757014" cy="175701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/>
            <p:cNvSpPr/>
            <p:nvPr/>
          </p:nvSpPr>
          <p:spPr>
            <a:xfrm>
              <a:off x="3795353" y="209849"/>
              <a:ext cx="1242396" cy="124239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chemeClr val="tx1"/>
                  </a:solidFill>
                </a:rPr>
                <a:t>Creating Higher-Performing Teams &amp; Cultures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5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446" y="147493"/>
            <a:ext cx="6335395" cy="590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12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68" y="227767"/>
            <a:ext cx="8808065" cy="1410929"/>
          </a:xfrm>
        </p:spPr>
        <p:txBody>
          <a:bodyPr>
            <a:noAutofit/>
          </a:bodyPr>
          <a:lstStyle/>
          <a:p>
            <a:r>
              <a:rPr lang="en-US" b="1" dirty="0" smtClean="0"/>
              <a:t>Exercise: Team Capability Assessment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869" y="2262100"/>
            <a:ext cx="8179634" cy="2318093"/>
          </a:xfrm>
        </p:spPr>
        <p:txBody>
          <a:bodyPr>
            <a:noAutofit/>
          </a:bodyPr>
          <a:lstStyle/>
          <a:p>
            <a:pPr marL="0" indent="0" algn="ctr">
              <a:lnSpc>
                <a:spcPts val="45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400" dirty="0" smtClean="0"/>
              <a:t>Answer the ten questions in the Team Capability Assessment questionnaire.</a:t>
            </a:r>
          </a:p>
          <a:p>
            <a:pPr marL="0" indent="0" algn="ctr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07966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8477" y="461856"/>
            <a:ext cx="7960291" cy="5502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3200"/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514350" indent="-514350">
              <a:lnSpc>
                <a:spcPts val="47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 dirty="0" smtClean="0"/>
              <a:t>What attributes stand out as being issues that need to be addressed on your team?</a:t>
            </a:r>
            <a:endParaRPr lang="en-US" sz="3600" dirty="0"/>
          </a:p>
          <a:p>
            <a:pPr marL="514350" indent="-514350">
              <a:lnSpc>
                <a:spcPts val="47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 dirty="0" smtClean="0"/>
              <a:t>What </a:t>
            </a:r>
            <a:r>
              <a:rPr lang="en-US" sz="3600" dirty="0"/>
              <a:t>one attribute is currently the primary constraint to higher team performance</a:t>
            </a:r>
            <a:r>
              <a:rPr lang="en-US" sz="3600" dirty="0" smtClean="0"/>
              <a:t>?</a:t>
            </a:r>
          </a:p>
          <a:p>
            <a:pPr marL="514350" indent="-514350">
              <a:lnSpc>
                <a:spcPts val="47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3600" dirty="0" smtClean="0"/>
              <a:t>What </a:t>
            </a:r>
            <a:r>
              <a:rPr lang="en-US" sz="3600" dirty="0"/>
              <a:t>do you envision as the solution path for resolving this constraint?</a:t>
            </a:r>
          </a:p>
          <a:p>
            <a:pPr>
              <a:lnSpc>
                <a:spcPts val="4700"/>
              </a:lnSpc>
              <a:spcAft>
                <a:spcPts val="1200"/>
              </a:spcAft>
            </a:pPr>
            <a:endParaRPr lang="en-US" sz="3600" dirty="0"/>
          </a:p>
          <a:p>
            <a:pPr>
              <a:lnSpc>
                <a:spcPts val="4700"/>
              </a:lnSpc>
              <a:spcAft>
                <a:spcPts val="1200"/>
              </a:spcAft>
            </a:pP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083733" y="3819702"/>
            <a:ext cx="7349067" cy="1124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3200"/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83732" y="5046126"/>
            <a:ext cx="7349068" cy="1238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ts val="4000"/>
              </a:lnSpc>
              <a:spcBef>
                <a:spcPts val="0"/>
              </a:spcBef>
              <a:spcAft>
                <a:spcPts val="1800"/>
              </a:spcAft>
              <a:buFont typeface="Arial"/>
              <a:buNone/>
              <a:defRPr sz="3200"/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7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349874"/>
              </p:ext>
            </p:extLst>
          </p:nvPr>
        </p:nvGraphicFramePr>
        <p:xfrm>
          <a:off x="813803" y="701125"/>
          <a:ext cx="7508134" cy="500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21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905" y="457200"/>
            <a:ext cx="8360170" cy="622148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/>
              <a:t>Objectives for This Workshop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066" y="1552312"/>
            <a:ext cx="8054257" cy="4535494"/>
          </a:xfrm>
        </p:spPr>
        <p:txBody>
          <a:bodyPr>
            <a:noAutofit/>
          </a:bodyPr>
          <a:lstStyle/>
          <a:p>
            <a:pPr marL="0" lvl="0" indent="0">
              <a:lnSpc>
                <a:spcPts val="48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sz="3000" b="1" dirty="0" smtClean="0"/>
              <a:t>AN INTEGRATED FRAMEWORK </a:t>
            </a:r>
            <a:r>
              <a:rPr lang="en-US" sz="3000" dirty="0" smtClean="0"/>
              <a:t>for understanding how to lead transformational change in your organization.</a:t>
            </a:r>
          </a:p>
          <a:p>
            <a:pPr marL="0" lvl="0" indent="0">
              <a:lnSpc>
                <a:spcPts val="48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000" b="1" dirty="0" smtClean="0"/>
              <a:t>AN EXPERIENCE </a:t>
            </a:r>
            <a:r>
              <a:rPr lang="en-US" sz="3000" dirty="0" smtClean="0"/>
              <a:t>of</a:t>
            </a:r>
            <a:r>
              <a:rPr lang="en-US" sz="3000" b="1" dirty="0" smtClean="0"/>
              <a:t> </a:t>
            </a:r>
            <a:r>
              <a:rPr lang="en-US" sz="3000" dirty="0" smtClean="0"/>
              <a:t>how to develop some of the key </a:t>
            </a:r>
            <a:r>
              <a:rPr lang="en-US" sz="3000" dirty="0"/>
              <a:t>capabilities </a:t>
            </a:r>
            <a:r>
              <a:rPr lang="en-US" sz="3000" dirty="0" smtClean="0"/>
              <a:t>essential for mastering change leadership.</a:t>
            </a:r>
            <a:endParaRPr lang="en-US" sz="3000" dirty="0"/>
          </a:p>
          <a:p>
            <a:pPr lvl="1">
              <a:spcAft>
                <a:spcPts val="1800"/>
              </a:spcAft>
            </a:pPr>
            <a:endParaRPr lang="en-US" sz="2400" dirty="0" smtClean="0"/>
          </a:p>
          <a:p>
            <a:pPr lvl="1">
              <a:spcAft>
                <a:spcPts val="18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465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5508" y="344643"/>
            <a:ext cx="5225141" cy="924183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Change Plan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7210" y="1797585"/>
            <a:ext cx="6091425" cy="3257834"/>
          </a:xfrm>
        </p:spPr>
        <p:txBody>
          <a:bodyPr>
            <a:noAutofit/>
          </a:bodyPr>
          <a:lstStyle/>
          <a:p>
            <a:pPr marL="0" lvl="2">
              <a:spcBef>
                <a:spcPts val="0"/>
              </a:spcBef>
              <a:spcAft>
                <a:spcPts val="1800"/>
              </a:spcAft>
            </a:pPr>
            <a:r>
              <a:rPr lang="en-US" sz="3600" dirty="0" smtClean="0"/>
              <a:t>Desired </a:t>
            </a:r>
            <a:r>
              <a:rPr lang="en-US" sz="3600" dirty="0"/>
              <a:t>Future State</a:t>
            </a:r>
          </a:p>
          <a:p>
            <a:pPr marL="0" lvl="2">
              <a:spcBef>
                <a:spcPts val="0"/>
              </a:spcBef>
              <a:spcAft>
                <a:spcPts val="1800"/>
              </a:spcAft>
            </a:pPr>
            <a:r>
              <a:rPr lang="en-US" sz="3600" dirty="0" smtClean="0"/>
              <a:t>Current State</a:t>
            </a:r>
          </a:p>
          <a:p>
            <a:pPr marL="0" lvl="2">
              <a:spcBef>
                <a:spcPts val="0"/>
              </a:spcBef>
              <a:spcAft>
                <a:spcPts val="1800"/>
              </a:spcAft>
            </a:pPr>
            <a:r>
              <a:rPr lang="en-US" sz="3600" dirty="0" smtClean="0"/>
              <a:t>Gaps and Primary Constraints</a:t>
            </a:r>
          </a:p>
          <a:p>
            <a:pPr marL="0" lvl="2">
              <a:spcBef>
                <a:spcPts val="0"/>
              </a:spcBef>
              <a:spcAft>
                <a:spcPts val="1800"/>
              </a:spcAft>
            </a:pPr>
            <a:r>
              <a:rPr lang="en-US" sz="3600" dirty="0" smtClean="0"/>
              <a:t>Milestones and Next Steps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147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072356"/>
              </p:ext>
            </p:extLst>
          </p:nvPr>
        </p:nvGraphicFramePr>
        <p:xfrm>
          <a:off x="100921" y="299614"/>
          <a:ext cx="8833103" cy="588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58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708" y="2055546"/>
            <a:ext cx="39656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Bob Voss, PhD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Growth River</a:t>
            </a:r>
          </a:p>
          <a:p>
            <a:r>
              <a:rPr lang="en-US" sz="2000" dirty="0" smtClean="0"/>
              <a:t>Partner </a:t>
            </a:r>
            <a:r>
              <a:rPr lang="en-US" sz="2000" dirty="0"/>
              <a:t>&amp; Nonprofit Practice </a:t>
            </a:r>
            <a:r>
              <a:rPr lang="en-US" sz="2000" dirty="0" smtClean="0"/>
              <a:t>Leader</a:t>
            </a:r>
          </a:p>
          <a:p>
            <a:r>
              <a:rPr lang="en-US" sz="2000" dirty="0" smtClean="0"/>
              <a:t>Cell: 617.905.5156</a:t>
            </a:r>
          </a:p>
          <a:p>
            <a:r>
              <a:rPr lang="en-US" sz="2000" dirty="0" smtClean="0"/>
              <a:t>Email: bob.voss@growthriver.com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643708" y="4159008"/>
            <a:ext cx="46375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Robert Heinzman</a:t>
            </a:r>
          </a:p>
          <a:p>
            <a:r>
              <a:rPr lang="en-US" sz="2000" dirty="0"/>
              <a:t>Growth River</a:t>
            </a:r>
          </a:p>
          <a:p>
            <a:r>
              <a:rPr lang="en-US" sz="2000" dirty="0" smtClean="0"/>
              <a:t>Partner </a:t>
            </a:r>
            <a:r>
              <a:rPr lang="en-US" sz="2000" dirty="0"/>
              <a:t>&amp; </a:t>
            </a:r>
            <a:r>
              <a:rPr lang="en-US" sz="2000" dirty="0" smtClean="0"/>
              <a:t>Global Science Practice Leader</a:t>
            </a:r>
          </a:p>
          <a:p>
            <a:r>
              <a:rPr lang="en-US" sz="2000" dirty="0" smtClean="0"/>
              <a:t>Cell: 413.329.3708</a:t>
            </a:r>
          </a:p>
          <a:p>
            <a:r>
              <a:rPr lang="en-US" sz="2000" dirty="0" smtClean="0"/>
              <a:t>Email: robert.heinzman@growthriver.com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53" y="399593"/>
            <a:ext cx="44450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825506"/>
              </p:ext>
            </p:extLst>
          </p:nvPr>
        </p:nvGraphicFramePr>
        <p:xfrm>
          <a:off x="100921" y="299614"/>
          <a:ext cx="8833103" cy="588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25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719431"/>
              </p:ext>
            </p:extLst>
          </p:nvPr>
        </p:nvGraphicFramePr>
        <p:xfrm>
          <a:off x="813804" y="701126"/>
          <a:ext cx="7498080" cy="4998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11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588504"/>
              </p:ext>
            </p:extLst>
          </p:nvPr>
        </p:nvGraphicFramePr>
        <p:xfrm>
          <a:off x="813803" y="701126"/>
          <a:ext cx="7498080" cy="4998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40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486528"/>
              </p:ext>
            </p:extLst>
          </p:nvPr>
        </p:nvGraphicFramePr>
        <p:xfrm>
          <a:off x="813803" y="701125"/>
          <a:ext cx="7508134" cy="500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83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462" y="2659952"/>
            <a:ext cx="8068936" cy="260031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Culture</a:t>
            </a:r>
          </a:p>
          <a:p>
            <a:pPr marL="0" indent="0">
              <a:lnSpc>
                <a:spcPts val="48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The </a:t>
            </a:r>
            <a:r>
              <a:rPr lang="en-US" dirty="0"/>
              <a:t>ways-of-thinking and acting that are taught and reinforced in an organization. Leadership mindset is the primary source.</a:t>
            </a:r>
          </a:p>
          <a:p>
            <a:pPr marL="0" indent="0">
              <a:lnSpc>
                <a:spcPts val="44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600" dirty="0">
              <a:latin typeface="Calibri"/>
              <a:cs typeface="Calibr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23884" y="320040"/>
            <a:ext cx="2103120" cy="2103120"/>
            <a:chOff x="3538044" y="-47460"/>
            <a:chExt cx="1757014" cy="1757014"/>
          </a:xfrm>
        </p:grpSpPr>
        <p:sp>
          <p:nvSpPr>
            <p:cNvPr id="6" name="Oval 5"/>
            <p:cNvSpPr/>
            <p:nvPr/>
          </p:nvSpPr>
          <p:spPr>
            <a:xfrm>
              <a:off x="3538044" y="-47460"/>
              <a:ext cx="1757014" cy="175701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/>
            <p:cNvSpPr/>
            <p:nvPr/>
          </p:nvSpPr>
          <p:spPr>
            <a:xfrm>
              <a:off x="3795353" y="209849"/>
              <a:ext cx="1242396" cy="1242396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chemeClr val="tx1"/>
                  </a:solidFill>
                </a:rPr>
                <a:t>Creating Higher-Performing Teams &amp; Cultures</a:t>
              </a:r>
              <a:endParaRPr lang="en-US" sz="24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113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31190</TotalTime>
  <Words>1573</Words>
  <Application>Microsoft Office PowerPoint</Application>
  <PresentationFormat>On-screen Show (4:3)</PresentationFormat>
  <Paragraphs>580</Paragraphs>
  <Slides>42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PowerPoint Presentation</vt:lpstr>
      <vt:lpstr>PowerPoint Presentation</vt:lpstr>
      <vt:lpstr>Objectives for This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Exercise: Create Business Triangle</vt:lpstr>
      <vt:lpstr>PowerPoint Presentation</vt:lpstr>
      <vt:lpstr>PowerPoint Presentation</vt:lpstr>
      <vt:lpstr>PowerPoint Presentation</vt:lpstr>
      <vt:lpstr>PowerPoint Presentation</vt:lpstr>
      <vt:lpstr>Most organizations are portfolios of triangles</vt:lpstr>
      <vt:lpstr>PowerPoint Presentation</vt:lpstr>
      <vt:lpstr>PowerPoint Presentation</vt:lpstr>
      <vt:lpstr>Complete System-of-Roles</vt:lpstr>
      <vt:lpstr>PowerPoint Presentation</vt:lpstr>
      <vt:lpstr>PowerPoint Presentation</vt:lpstr>
      <vt:lpstr>PowerPoint Presentation</vt:lpstr>
      <vt:lpstr>Exercise: Team Capability Assessment</vt:lpstr>
      <vt:lpstr>PowerPoint Presentation</vt:lpstr>
      <vt:lpstr>PowerPoint Presentation</vt:lpstr>
      <vt:lpstr>Change Plan</vt:lpstr>
      <vt:lpstr>PowerPoint Presentation</vt:lpstr>
      <vt:lpstr>PowerPoint Presentation</vt:lpstr>
    </vt:vector>
  </TitlesOfParts>
  <Company>Growth River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Voss</dc:creator>
  <cp:lastModifiedBy>Lily Lynch</cp:lastModifiedBy>
  <cp:revision>387</cp:revision>
  <cp:lastPrinted>2014-10-22T21:17:32Z</cp:lastPrinted>
  <dcterms:created xsi:type="dcterms:W3CDTF">2014-08-15T15:08:15Z</dcterms:created>
  <dcterms:modified xsi:type="dcterms:W3CDTF">2014-10-30T21:52:30Z</dcterms:modified>
</cp:coreProperties>
</file>